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</p:sldIdLst>
  <p:sldSz cx="9144000" cy="6858000"/>
  <p:notesSz cx="9144000" cy="685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7.xml"/><Relationship Id="rId98" Type="http://schemas.openxmlformats.org/officeDocument/2006/relationships/slide" Target="slides/slide96.xml"/><Relationship Id="rId97" Type="http://schemas.openxmlformats.org/officeDocument/2006/relationships/slide" Target="slides/slide95.xml"/><Relationship Id="rId96" Type="http://schemas.openxmlformats.org/officeDocument/2006/relationships/slide" Target="slides/slide94.xml"/><Relationship Id="rId95" Type="http://schemas.openxmlformats.org/officeDocument/2006/relationships/slide" Target="slides/slide93.xml"/><Relationship Id="rId94" Type="http://schemas.openxmlformats.org/officeDocument/2006/relationships/slide" Target="slides/slide92.xml"/><Relationship Id="rId93" Type="http://schemas.openxmlformats.org/officeDocument/2006/relationships/slide" Target="slides/slide91.xml"/><Relationship Id="rId92" Type="http://schemas.openxmlformats.org/officeDocument/2006/relationships/slide" Target="slides/slide90.xml"/><Relationship Id="rId91" Type="http://schemas.openxmlformats.org/officeDocument/2006/relationships/slide" Target="slides/slide89.xml"/><Relationship Id="rId90" Type="http://schemas.openxmlformats.org/officeDocument/2006/relationships/slide" Target="slides/slide88.xml"/><Relationship Id="rId9" Type="http://schemas.openxmlformats.org/officeDocument/2006/relationships/slide" Target="slides/slide7.xml"/><Relationship Id="rId89" Type="http://schemas.openxmlformats.org/officeDocument/2006/relationships/slide" Target="slides/slide87.xml"/><Relationship Id="rId88" Type="http://schemas.openxmlformats.org/officeDocument/2006/relationships/slide" Target="slides/slide86.xml"/><Relationship Id="rId87" Type="http://schemas.openxmlformats.org/officeDocument/2006/relationships/slide" Target="slides/slide85.xml"/><Relationship Id="rId86" Type="http://schemas.openxmlformats.org/officeDocument/2006/relationships/slide" Target="slides/slide84.xml"/><Relationship Id="rId85" Type="http://schemas.openxmlformats.org/officeDocument/2006/relationships/slide" Target="slides/slide83.xml"/><Relationship Id="rId84" Type="http://schemas.openxmlformats.org/officeDocument/2006/relationships/slide" Target="slides/slide82.xml"/><Relationship Id="rId83" Type="http://schemas.openxmlformats.org/officeDocument/2006/relationships/slide" Target="slides/slide81.xml"/><Relationship Id="rId82" Type="http://schemas.openxmlformats.org/officeDocument/2006/relationships/slide" Target="slides/slide80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8" Type="http://schemas.openxmlformats.org/officeDocument/2006/relationships/tableStyles" Target="tableStyles.xml"/><Relationship Id="rId157" Type="http://schemas.openxmlformats.org/officeDocument/2006/relationships/viewProps" Target="viewProps.xml"/><Relationship Id="rId156" Type="http://schemas.openxmlformats.org/officeDocument/2006/relationships/presProps" Target="presProps.xml"/><Relationship Id="rId155" Type="http://schemas.openxmlformats.org/officeDocument/2006/relationships/slide" Target="slides/slide153.xml"/><Relationship Id="rId154" Type="http://schemas.openxmlformats.org/officeDocument/2006/relationships/slide" Target="slides/slide152.xml"/><Relationship Id="rId153" Type="http://schemas.openxmlformats.org/officeDocument/2006/relationships/slide" Target="slides/slide151.xml"/><Relationship Id="rId152" Type="http://schemas.openxmlformats.org/officeDocument/2006/relationships/slide" Target="slides/slide150.xml"/><Relationship Id="rId151" Type="http://schemas.openxmlformats.org/officeDocument/2006/relationships/slide" Target="slides/slide149.xml"/><Relationship Id="rId150" Type="http://schemas.openxmlformats.org/officeDocument/2006/relationships/slide" Target="slides/slide148.xml"/><Relationship Id="rId15" Type="http://schemas.openxmlformats.org/officeDocument/2006/relationships/slide" Target="slides/slide13.xml"/><Relationship Id="rId149" Type="http://schemas.openxmlformats.org/officeDocument/2006/relationships/slide" Target="slides/slide147.xml"/><Relationship Id="rId148" Type="http://schemas.openxmlformats.org/officeDocument/2006/relationships/slide" Target="slides/slide146.xml"/><Relationship Id="rId147" Type="http://schemas.openxmlformats.org/officeDocument/2006/relationships/slide" Target="slides/slide145.xml"/><Relationship Id="rId146" Type="http://schemas.openxmlformats.org/officeDocument/2006/relationships/slide" Target="slides/slide144.xml"/><Relationship Id="rId145" Type="http://schemas.openxmlformats.org/officeDocument/2006/relationships/slide" Target="slides/slide143.xml"/><Relationship Id="rId144" Type="http://schemas.openxmlformats.org/officeDocument/2006/relationships/slide" Target="slides/slide142.xml"/><Relationship Id="rId143" Type="http://schemas.openxmlformats.org/officeDocument/2006/relationships/slide" Target="slides/slide141.xml"/><Relationship Id="rId142" Type="http://schemas.openxmlformats.org/officeDocument/2006/relationships/slide" Target="slides/slide140.xml"/><Relationship Id="rId141" Type="http://schemas.openxmlformats.org/officeDocument/2006/relationships/slide" Target="slides/slide139.xml"/><Relationship Id="rId140" Type="http://schemas.openxmlformats.org/officeDocument/2006/relationships/slide" Target="slides/slide138.xml"/><Relationship Id="rId14" Type="http://schemas.openxmlformats.org/officeDocument/2006/relationships/slide" Target="slides/slide12.xml"/><Relationship Id="rId139" Type="http://schemas.openxmlformats.org/officeDocument/2006/relationships/slide" Target="slides/slide137.xml"/><Relationship Id="rId138" Type="http://schemas.openxmlformats.org/officeDocument/2006/relationships/slide" Target="slides/slide136.xml"/><Relationship Id="rId137" Type="http://schemas.openxmlformats.org/officeDocument/2006/relationships/slide" Target="slides/slide135.xml"/><Relationship Id="rId136" Type="http://schemas.openxmlformats.org/officeDocument/2006/relationships/slide" Target="slides/slide134.xml"/><Relationship Id="rId135" Type="http://schemas.openxmlformats.org/officeDocument/2006/relationships/slide" Target="slides/slide133.xml"/><Relationship Id="rId134" Type="http://schemas.openxmlformats.org/officeDocument/2006/relationships/slide" Target="slides/slide132.xml"/><Relationship Id="rId133" Type="http://schemas.openxmlformats.org/officeDocument/2006/relationships/slide" Target="slides/slide131.xml"/><Relationship Id="rId132" Type="http://schemas.openxmlformats.org/officeDocument/2006/relationships/slide" Target="slides/slide130.xml"/><Relationship Id="rId131" Type="http://schemas.openxmlformats.org/officeDocument/2006/relationships/slide" Target="slides/slide129.xml"/><Relationship Id="rId130" Type="http://schemas.openxmlformats.org/officeDocument/2006/relationships/slide" Target="slides/slide128.xml"/><Relationship Id="rId13" Type="http://schemas.openxmlformats.org/officeDocument/2006/relationships/slide" Target="slides/slide11.xml"/><Relationship Id="rId129" Type="http://schemas.openxmlformats.org/officeDocument/2006/relationships/slide" Target="slides/slide127.xml"/><Relationship Id="rId128" Type="http://schemas.openxmlformats.org/officeDocument/2006/relationships/slide" Target="slides/slide126.xml"/><Relationship Id="rId127" Type="http://schemas.openxmlformats.org/officeDocument/2006/relationships/slide" Target="slides/slide125.xml"/><Relationship Id="rId126" Type="http://schemas.openxmlformats.org/officeDocument/2006/relationships/slide" Target="slides/slide124.xml"/><Relationship Id="rId125" Type="http://schemas.openxmlformats.org/officeDocument/2006/relationships/slide" Target="slides/slide123.xml"/><Relationship Id="rId124" Type="http://schemas.openxmlformats.org/officeDocument/2006/relationships/slide" Target="slides/slide122.xml"/><Relationship Id="rId123" Type="http://schemas.openxmlformats.org/officeDocument/2006/relationships/slide" Target="slides/slide121.xml"/><Relationship Id="rId122" Type="http://schemas.openxmlformats.org/officeDocument/2006/relationships/slide" Target="slides/slide120.xml"/><Relationship Id="rId121" Type="http://schemas.openxmlformats.org/officeDocument/2006/relationships/slide" Target="slides/slide119.xml"/><Relationship Id="rId120" Type="http://schemas.openxmlformats.org/officeDocument/2006/relationships/slide" Target="slides/slide118.xml"/><Relationship Id="rId12" Type="http://schemas.openxmlformats.org/officeDocument/2006/relationships/slide" Target="slides/slide10.xml"/><Relationship Id="rId119" Type="http://schemas.openxmlformats.org/officeDocument/2006/relationships/slide" Target="slides/slide117.xml"/><Relationship Id="rId118" Type="http://schemas.openxmlformats.org/officeDocument/2006/relationships/slide" Target="slides/slide116.xml"/><Relationship Id="rId117" Type="http://schemas.openxmlformats.org/officeDocument/2006/relationships/slide" Target="slides/slide115.xml"/><Relationship Id="rId116" Type="http://schemas.openxmlformats.org/officeDocument/2006/relationships/slide" Target="slides/slide114.xml"/><Relationship Id="rId115" Type="http://schemas.openxmlformats.org/officeDocument/2006/relationships/slide" Target="slides/slide113.xml"/><Relationship Id="rId114" Type="http://schemas.openxmlformats.org/officeDocument/2006/relationships/slide" Target="slides/slide112.xml"/><Relationship Id="rId113" Type="http://schemas.openxmlformats.org/officeDocument/2006/relationships/slide" Target="slides/slide111.xml"/><Relationship Id="rId112" Type="http://schemas.openxmlformats.org/officeDocument/2006/relationships/slide" Target="slides/slide110.xml"/><Relationship Id="rId111" Type="http://schemas.openxmlformats.org/officeDocument/2006/relationships/slide" Target="slides/slide109.xml"/><Relationship Id="rId110" Type="http://schemas.openxmlformats.org/officeDocument/2006/relationships/slide" Target="slides/slide108.xml"/><Relationship Id="rId11" Type="http://schemas.openxmlformats.org/officeDocument/2006/relationships/slide" Target="slides/slide9.xml"/><Relationship Id="rId109" Type="http://schemas.openxmlformats.org/officeDocument/2006/relationships/slide" Target="slides/slide107.xml"/><Relationship Id="rId108" Type="http://schemas.openxmlformats.org/officeDocument/2006/relationships/slide" Target="slides/slide106.xml"/><Relationship Id="rId107" Type="http://schemas.openxmlformats.org/officeDocument/2006/relationships/slide" Target="slides/slide105.xml"/><Relationship Id="rId106" Type="http://schemas.openxmlformats.org/officeDocument/2006/relationships/slide" Target="slides/slide104.xml"/><Relationship Id="rId105" Type="http://schemas.openxmlformats.org/officeDocument/2006/relationships/slide" Target="slides/slide103.xml"/><Relationship Id="rId104" Type="http://schemas.openxmlformats.org/officeDocument/2006/relationships/slide" Target="slides/slide102.xml"/><Relationship Id="rId103" Type="http://schemas.openxmlformats.org/officeDocument/2006/relationships/slide" Target="slides/slide101.xml"/><Relationship Id="rId102" Type="http://schemas.openxmlformats.org/officeDocument/2006/relationships/slide" Target="slides/slide100.xml"/><Relationship Id="rId101" Type="http://schemas.openxmlformats.org/officeDocument/2006/relationships/slide" Target="slides/slide99.xml"/><Relationship Id="rId100" Type="http://schemas.openxmlformats.org/officeDocument/2006/relationships/slide" Target="slides/slide98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28600" y="228600"/>
            <a:ext cx="8695944" cy="1426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8267" y="1115313"/>
            <a:ext cx="8627465" cy="513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6047485" y="1824482"/>
            <a:ext cx="2876550" cy="714375"/>
          </a:xfrm>
          <a:custGeom>
            <a:avLst/>
            <a:gdLst/>
            <a:ahLst/>
            <a:cxnLst/>
            <a:rect l="l" t="t" r="r" b="b"/>
            <a:pathLst>
              <a:path w="2876550" h="714375">
                <a:moveTo>
                  <a:pt x="2876422" y="0"/>
                </a:move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370455" y="91439"/>
                </a:lnTo>
                <a:lnTo>
                  <a:pt x="2102485" y="149478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199771" y="566801"/>
                </a:lnTo>
                <a:lnTo>
                  <a:pt x="0" y="600201"/>
                </a:lnTo>
                <a:lnTo>
                  <a:pt x="270001" y="638175"/>
                </a:lnTo>
                <a:lnTo>
                  <a:pt x="397510" y="653795"/>
                </a:lnTo>
                <a:lnTo>
                  <a:pt x="644143" y="68059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83435" y="660400"/>
                </a:lnTo>
                <a:lnTo>
                  <a:pt x="2232152" y="633729"/>
                </a:lnTo>
                <a:lnTo>
                  <a:pt x="2372487" y="602488"/>
                </a:lnTo>
                <a:lnTo>
                  <a:pt x="2506471" y="566801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2619375" y="1696211"/>
            <a:ext cx="5544820" cy="850265"/>
          </a:xfrm>
          <a:custGeom>
            <a:avLst/>
            <a:gdLst/>
            <a:ahLst/>
            <a:cxnLst/>
            <a:rect l="l" t="t" r="r" b="b"/>
            <a:pathLst>
              <a:path w="5544820" h="850264">
                <a:moveTo>
                  <a:pt x="852424" y="0"/>
                </a:move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333756" y="95885"/>
                </a:lnTo>
                <a:lnTo>
                  <a:pt x="693038" y="156083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866519" y="421639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733165" y="774191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468749" y="629158"/>
                </a:lnTo>
                <a:lnTo>
                  <a:pt x="3835146" y="497586"/>
                </a:lnTo>
                <a:lnTo>
                  <a:pt x="2850896" y="263271"/>
                </a:lnTo>
                <a:lnTo>
                  <a:pt x="2583053" y="205232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2828670" y="1708404"/>
            <a:ext cx="5467985" cy="774700"/>
          </a:xfrm>
          <a:custGeom>
            <a:avLst/>
            <a:gdLst/>
            <a:ahLst/>
            <a:cxnLst/>
            <a:rect l="l" t="t" r="r" b="b"/>
            <a:pathLst>
              <a:path w="5467984" h="774700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5609463" y="1695069"/>
            <a:ext cx="3308350" cy="651510"/>
          </a:xfrm>
          <a:custGeom>
            <a:avLst/>
            <a:gdLst/>
            <a:ahLst/>
            <a:cxnLst/>
            <a:rect l="l" t="t" r="r" b="b"/>
            <a:pathLst>
              <a:path w="3308350" h="651510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211670" y="1679448"/>
            <a:ext cx="8723630" cy="1330325"/>
          </a:xfrm>
          <a:custGeom>
            <a:avLst/>
            <a:gdLst/>
            <a:ahLst/>
            <a:cxnLst/>
            <a:rect l="l" t="t" r="r" b="b"/>
            <a:pathLst>
              <a:path w="8723630" h="133032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51079" y="240918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260503" y="792099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4861979" y="557784"/>
                </a:lnTo>
                <a:lnTo>
                  <a:pt x="4136047" y="394969"/>
                </a:lnTo>
                <a:lnTo>
                  <a:pt x="3614458" y="267715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351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0325">
                <a:moveTo>
                  <a:pt x="8723414" y="568960"/>
                </a:move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680363" y="82778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8723414" y="850138"/>
                </a:lnTo>
                <a:lnTo>
                  <a:pt x="8723414" y="568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28600" y="228600"/>
            <a:ext cx="8695944" cy="14264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0200" y="947420"/>
            <a:ext cx="2978785" cy="909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6707" y="1575054"/>
            <a:ext cx="8390585" cy="1717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8.jpeg"/><Relationship Id="rId1" Type="http://schemas.openxmlformats.org/officeDocument/2006/relationships/image" Target="../media/image20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0.jpeg"/><Relationship Id="rId1" Type="http://schemas.openxmlformats.org/officeDocument/2006/relationships/image" Target="../media/image20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2.jpeg"/><Relationship Id="rId1" Type="http://schemas.openxmlformats.org/officeDocument/2006/relationships/image" Target="../media/image21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4.jpeg"/><Relationship Id="rId1" Type="http://schemas.openxmlformats.org/officeDocument/2006/relationships/image" Target="../media/image213.jpeg"/></Relationships>
</file>

<file path=ppt/slides/_rels/slide10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image" Target="../media/image215.jpeg"/></Relationships>
</file>

<file path=ppt/slides/_rels/slide10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image" Target="../media/image218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1.jpeg"/></Relationships>
</file>

<file path=ppt/slides/_rels/slide10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image" Target="../media/image222.jpeg"/></Relationships>
</file>

<file path=ppt/slides/_rels/slide10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8.jpeg"/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image" Target="../media/image225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9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0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1.jpeg"/></Relationships>
</file>

<file path=ppt/slides/_rels/slide1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5.png"/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image" Target="../media/image232.jpeg"/></Relationships>
</file>

<file path=ppt/slides/_rels/slide1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9.jpeg"/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image" Target="../media/image236.jpeg"/></Relationships>
</file>

<file path=ppt/slides/_rels/slide1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image" Target="../media/image240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3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4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image" Target="../media/image246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9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1.jpeg"/><Relationship Id="rId1" Type="http://schemas.openxmlformats.org/officeDocument/2006/relationships/image" Target="../media/image250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2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4.jpeg"/><Relationship Id="rId1" Type="http://schemas.openxmlformats.org/officeDocument/2006/relationships/image" Target="../media/image253.jpeg"/></Relationships>
</file>

<file path=ppt/slides/_rels/slide1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0.jpeg"/><Relationship Id="rId5" Type="http://schemas.openxmlformats.org/officeDocument/2006/relationships/image" Target="../media/image259.jpeg"/><Relationship Id="rId4" Type="http://schemas.openxmlformats.org/officeDocument/2006/relationships/image" Target="../media/image258.jpeg"/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image" Target="../media/image255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2.jpeg"/><Relationship Id="rId1" Type="http://schemas.openxmlformats.org/officeDocument/2006/relationships/image" Target="../media/image261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3.jpeg"/></Relationships>
</file>

<file path=ppt/slides/_rels/slide1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6.jpeg"/><Relationship Id="rId2" Type="http://schemas.openxmlformats.org/officeDocument/2006/relationships/image" Target="../media/image265.jpeg"/><Relationship Id="rId1" Type="http://schemas.openxmlformats.org/officeDocument/2006/relationships/image" Target="../media/image264.png"/></Relationships>
</file>

<file path=ppt/slides/_rels/slide1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1.jpeg"/><Relationship Id="rId4" Type="http://schemas.openxmlformats.org/officeDocument/2006/relationships/image" Target="../media/image270.png"/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" Type="http://schemas.openxmlformats.org/officeDocument/2006/relationships/image" Target="../media/image2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3.jpeg"/><Relationship Id="rId1" Type="http://schemas.openxmlformats.org/officeDocument/2006/relationships/image" Target="../media/image272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4.jpeg"/></Relationships>
</file>

<file path=ppt/slides/_rels/slide1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9.jpeg"/><Relationship Id="rId4" Type="http://schemas.openxmlformats.org/officeDocument/2006/relationships/image" Target="../media/image278.jpeg"/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image" Target="../media/image275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0.jpeg"/></Relationships>
</file>

<file path=ppt/slides/_rels/slide1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4.jpeg"/><Relationship Id="rId3" Type="http://schemas.openxmlformats.org/officeDocument/2006/relationships/image" Target="../media/image283.jpeg"/><Relationship Id="rId2" Type="http://schemas.openxmlformats.org/officeDocument/2006/relationships/image" Target="../media/image282.jpeg"/><Relationship Id="rId1" Type="http://schemas.openxmlformats.org/officeDocument/2006/relationships/image" Target="../media/image281.jpeg"/></Relationships>
</file>

<file path=ppt/slides/_rels/slide1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7.jpeg"/><Relationship Id="rId2" Type="http://schemas.openxmlformats.org/officeDocument/2006/relationships/image" Target="../media/image286.jpeg"/><Relationship Id="rId1" Type="http://schemas.openxmlformats.org/officeDocument/2006/relationships/image" Target="../media/image285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9.png"/><Relationship Id="rId1" Type="http://schemas.openxmlformats.org/officeDocument/2006/relationships/image" Target="../media/image288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6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1.png"/><Relationship Id="rId1" Type="http://schemas.openxmlformats.org/officeDocument/2006/relationships/image" Target="../media/image290.jpe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3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95.jpeg"/><Relationship Id="rId1" Type="http://schemas.openxmlformats.org/officeDocument/2006/relationships/image" Target="../media/image294.jpe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6.jpeg"/></Relationships>
</file>

<file path=ppt/slides/_rels/slide1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0.jpeg"/><Relationship Id="rId3" Type="http://schemas.openxmlformats.org/officeDocument/2006/relationships/image" Target="../media/image299.jpeg"/><Relationship Id="rId2" Type="http://schemas.openxmlformats.org/officeDocument/2006/relationships/image" Target="../media/image298.jpeg"/><Relationship Id="rId1" Type="http://schemas.openxmlformats.org/officeDocument/2006/relationships/image" Target="../media/image297.jpe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4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02.jpeg"/><Relationship Id="rId1" Type="http://schemas.openxmlformats.org/officeDocument/2006/relationships/image" Target="../media/image301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4.jpeg"/><Relationship Id="rId1" Type="http://schemas.openxmlformats.org/officeDocument/2006/relationships/image" Target="../media/image303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6.jpeg"/><Relationship Id="rId1" Type="http://schemas.openxmlformats.org/officeDocument/2006/relationships/image" Target="../media/image305.jpeg"/></Relationships>
</file>

<file path=ppt/slides/_rels/slide1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9.jpeg"/><Relationship Id="rId2" Type="http://schemas.openxmlformats.org/officeDocument/2006/relationships/image" Target="../media/image308.jpeg"/><Relationship Id="rId1" Type="http://schemas.openxmlformats.org/officeDocument/2006/relationships/image" Target="../media/image307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1.jpeg"/><Relationship Id="rId1" Type="http://schemas.openxmlformats.org/officeDocument/2006/relationships/image" Target="../media/image310.jpeg"/></Relationships>
</file>

<file path=ppt/slides/_rels/slide1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4.jpeg"/><Relationship Id="rId2" Type="http://schemas.openxmlformats.org/officeDocument/2006/relationships/image" Target="../media/image313.jpeg"/><Relationship Id="rId1" Type="http://schemas.openxmlformats.org/officeDocument/2006/relationships/image" Target="../media/image312.jpeg"/></Relationships>
</file>

<file path=ppt/slides/_rels/slide15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320.jpeg"/><Relationship Id="rId5" Type="http://schemas.openxmlformats.org/officeDocument/2006/relationships/image" Target="../media/image319.jpeg"/><Relationship Id="rId4" Type="http://schemas.openxmlformats.org/officeDocument/2006/relationships/image" Target="../media/image318.jpeg"/><Relationship Id="rId3" Type="http://schemas.openxmlformats.org/officeDocument/2006/relationships/image" Target="../media/image317.jpeg"/><Relationship Id="rId2" Type="http://schemas.openxmlformats.org/officeDocument/2006/relationships/image" Target="../media/image316.jpeg"/><Relationship Id="rId1" Type="http://schemas.openxmlformats.org/officeDocument/2006/relationships/image" Target="../media/image315.jpe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hyperlink" Target="http://www.jzgwpx.com/" TargetMode="External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1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6.jpe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7.jpeg"/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jpe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5.jpeg"/><Relationship Id="rId1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7.jpeg"/><Relationship Id="rId1" Type="http://schemas.openxmlformats.org/officeDocument/2006/relationships/image" Target="../media/image106.jpe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1.jpeg"/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image" Target="../media/image108.jpe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6.jpeg"/><Relationship Id="rId1" Type="http://schemas.openxmlformats.org/officeDocument/2006/relationships/image" Target="../media/image11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8.jpeg"/><Relationship Id="rId1" Type="http://schemas.openxmlformats.org/officeDocument/2006/relationships/image" Target="../media/image11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0.jpeg"/><Relationship Id="rId1" Type="http://schemas.openxmlformats.org/officeDocument/2006/relationships/image" Target="../media/image1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2.jpeg"/><Relationship Id="rId1" Type="http://schemas.openxmlformats.org/officeDocument/2006/relationships/image" Target="../media/image121.jpe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image" Target="../media/image123.jpe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image" Target="../media/image126.jpe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image" Target="../media/image129.jpeg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5.jpeg"/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image" Target="../media/image132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image" Target="../media/image13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9.png"/></Relationships>
</file>

<file path=ppt/slides/_rels/slide6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3.jpeg"/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image" Target="../media/image14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5.jpeg"/><Relationship Id="rId1" Type="http://schemas.openxmlformats.org/officeDocument/2006/relationships/image" Target="../media/image144.png"/></Relationships>
</file>

<file path=ppt/slides/_rels/slide6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9.jpeg"/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image" Target="../media/image14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image" Target="../media/image150.png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image" Target="../media/image153.jpeg"/></Relationships>
</file>

<file path=ppt/slides/_rels/slide7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8.jpeg"/><Relationship Id="rId3" Type="http://schemas.openxmlformats.org/officeDocument/2006/relationships/image" Target="../media/image109.png"/><Relationship Id="rId2" Type="http://schemas.openxmlformats.org/officeDocument/2006/relationships/image" Target="../media/image157.jpeg"/><Relationship Id="rId1" Type="http://schemas.openxmlformats.org/officeDocument/2006/relationships/image" Target="../media/image15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0.jpeg"/><Relationship Id="rId1" Type="http://schemas.openxmlformats.org/officeDocument/2006/relationships/image" Target="../media/image15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2.jpeg"/><Relationship Id="rId1" Type="http://schemas.openxmlformats.org/officeDocument/2006/relationships/image" Target="../media/image161.png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image" Target="../media/image163.jpeg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image" Target="../media/image166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1.jpeg"/><Relationship Id="rId1" Type="http://schemas.openxmlformats.org/officeDocument/2006/relationships/image" Target="../media/image17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3.jpeg"/><Relationship Id="rId1" Type="http://schemas.openxmlformats.org/officeDocument/2006/relationships/image" Target="../media/image17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6.jpeg"/><Relationship Id="rId1" Type="http://schemas.openxmlformats.org/officeDocument/2006/relationships/image" Target="../media/image175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7.jpeg"/></Relationships>
</file>

<file path=ppt/slides/_rels/slide8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image" Target="../media/image178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1.jpeg"/></Relationships>
</file>

<file path=ppt/slides/_rels/slide8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5.jpeg"/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image" Target="../media/image182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88.png"/><Relationship Id="rId1" Type="http://schemas.openxmlformats.org/officeDocument/2006/relationships/image" Target="../media/image18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0.jpeg"/><Relationship Id="rId1" Type="http://schemas.openxmlformats.org/officeDocument/2006/relationships/image" Target="../media/image189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2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5.jpeg"/><Relationship Id="rId1" Type="http://schemas.openxmlformats.org/officeDocument/2006/relationships/image" Target="../media/image194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6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7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8.jpeg"/></Relationships>
</file>

<file path=ppt/slides/_rels/slide9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2.jpeg"/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image" Target="../media/image19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4.jpeg"/><Relationship Id="rId1" Type="http://schemas.openxmlformats.org/officeDocument/2006/relationships/image" Target="../media/image203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6.png"/><Relationship Id="rId1" Type="http://schemas.openxmlformats.org/officeDocument/2006/relationships/image" Target="../media/image20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28600"/>
            <a:ext cx="8695944" cy="603504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54978" y="5499227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2" y="9"/>
                </a:moveTo>
                <a:lnTo>
                  <a:pt x="2752341" y="20075"/>
                </a:lnTo>
                <a:lnTo>
                  <a:pt x="2628896" y="42427"/>
                </a:lnTo>
                <a:lnTo>
                  <a:pt x="2373371" y="91563"/>
                </a:lnTo>
                <a:lnTo>
                  <a:pt x="2105274" y="149652"/>
                </a:lnTo>
                <a:lnTo>
                  <a:pt x="1824223" y="216682"/>
                </a:lnTo>
                <a:lnTo>
                  <a:pt x="1566667" y="281477"/>
                </a:lnTo>
                <a:lnTo>
                  <a:pt x="842894" y="444569"/>
                </a:lnTo>
                <a:lnTo>
                  <a:pt x="621533" y="489247"/>
                </a:lnTo>
                <a:lnTo>
                  <a:pt x="200019" y="567453"/>
                </a:lnTo>
                <a:lnTo>
                  <a:pt x="-5" y="600955"/>
                </a:lnTo>
                <a:lnTo>
                  <a:pt x="138297" y="621072"/>
                </a:lnTo>
                <a:lnTo>
                  <a:pt x="270250" y="638941"/>
                </a:lnTo>
                <a:lnTo>
                  <a:pt x="398012" y="654588"/>
                </a:lnTo>
                <a:lnTo>
                  <a:pt x="644900" y="681398"/>
                </a:lnTo>
                <a:lnTo>
                  <a:pt x="874770" y="699267"/>
                </a:lnTo>
                <a:lnTo>
                  <a:pt x="985514" y="705973"/>
                </a:lnTo>
                <a:lnTo>
                  <a:pt x="1094099" y="710444"/>
                </a:lnTo>
                <a:lnTo>
                  <a:pt x="1298442" y="714902"/>
                </a:lnTo>
                <a:lnTo>
                  <a:pt x="1396359" y="714902"/>
                </a:lnTo>
                <a:lnTo>
                  <a:pt x="1585843" y="710445"/>
                </a:lnTo>
                <a:lnTo>
                  <a:pt x="1675251" y="705974"/>
                </a:lnTo>
                <a:lnTo>
                  <a:pt x="1845558" y="692564"/>
                </a:lnTo>
                <a:lnTo>
                  <a:pt x="1928489" y="683636"/>
                </a:lnTo>
                <a:lnTo>
                  <a:pt x="2086096" y="661284"/>
                </a:lnTo>
                <a:lnTo>
                  <a:pt x="2235067" y="634475"/>
                </a:lnTo>
                <a:lnTo>
                  <a:pt x="2375529" y="603195"/>
                </a:lnTo>
                <a:lnTo>
                  <a:pt x="2509641" y="567457"/>
                </a:lnTo>
                <a:lnTo>
                  <a:pt x="2637404" y="527237"/>
                </a:lnTo>
                <a:lnTo>
                  <a:pt x="2758690" y="482558"/>
                </a:lnTo>
                <a:lnTo>
                  <a:pt x="2875783" y="435632"/>
                </a:lnTo>
                <a:lnTo>
                  <a:pt x="2880101" y="433397"/>
                </a:lnTo>
                <a:lnTo>
                  <a:pt x="2880102" y="9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22423" y="5370703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3" y="-1"/>
                </a:moveTo>
                <a:lnTo>
                  <a:pt x="685415" y="-1"/>
                </a:lnTo>
                <a:lnTo>
                  <a:pt x="527935" y="4443"/>
                </a:lnTo>
                <a:lnTo>
                  <a:pt x="380996" y="11173"/>
                </a:lnTo>
                <a:lnTo>
                  <a:pt x="244725" y="22349"/>
                </a:lnTo>
                <a:lnTo>
                  <a:pt x="117090" y="35811"/>
                </a:lnTo>
                <a:lnTo>
                  <a:pt x="-3" y="53591"/>
                </a:lnTo>
                <a:lnTo>
                  <a:pt x="334133" y="96136"/>
                </a:lnTo>
                <a:lnTo>
                  <a:pt x="693924" y="156462"/>
                </a:lnTo>
                <a:lnTo>
                  <a:pt x="1079241" y="234606"/>
                </a:lnTo>
                <a:lnTo>
                  <a:pt x="1283584" y="279285"/>
                </a:lnTo>
                <a:lnTo>
                  <a:pt x="1868927" y="422275"/>
                </a:lnTo>
                <a:lnTo>
                  <a:pt x="2562982" y="576442"/>
                </a:lnTo>
                <a:lnTo>
                  <a:pt x="2726812" y="607722"/>
                </a:lnTo>
                <a:lnTo>
                  <a:pt x="2882260" y="639003"/>
                </a:lnTo>
                <a:lnTo>
                  <a:pt x="3035549" y="668048"/>
                </a:lnTo>
                <a:lnTo>
                  <a:pt x="3329299" y="717198"/>
                </a:lnTo>
                <a:lnTo>
                  <a:pt x="3469761" y="739537"/>
                </a:lnTo>
                <a:lnTo>
                  <a:pt x="3737985" y="775288"/>
                </a:lnTo>
                <a:lnTo>
                  <a:pt x="3991223" y="806569"/>
                </a:lnTo>
                <a:lnTo>
                  <a:pt x="4112635" y="817732"/>
                </a:lnTo>
                <a:lnTo>
                  <a:pt x="4342505" y="835614"/>
                </a:lnTo>
                <a:lnTo>
                  <a:pt x="4453249" y="842308"/>
                </a:lnTo>
                <a:lnTo>
                  <a:pt x="4666101" y="851249"/>
                </a:lnTo>
                <a:lnTo>
                  <a:pt x="4864095" y="851249"/>
                </a:lnTo>
                <a:lnTo>
                  <a:pt x="5051419" y="846779"/>
                </a:lnTo>
                <a:lnTo>
                  <a:pt x="5140827" y="842309"/>
                </a:lnTo>
                <a:lnTo>
                  <a:pt x="5228076" y="835616"/>
                </a:lnTo>
                <a:lnTo>
                  <a:pt x="5474964" y="808807"/>
                </a:lnTo>
                <a:lnTo>
                  <a:pt x="5551545" y="797631"/>
                </a:lnTo>
                <a:lnTo>
                  <a:pt x="5304657" y="766351"/>
                </a:lnTo>
                <a:lnTo>
                  <a:pt x="5042910" y="728364"/>
                </a:lnTo>
                <a:lnTo>
                  <a:pt x="4474459" y="630065"/>
                </a:lnTo>
                <a:lnTo>
                  <a:pt x="3840094" y="498251"/>
                </a:lnTo>
                <a:lnTo>
                  <a:pt x="2854574" y="263654"/>
                </a:lnTo>
                <a:lnTo>
                  <a:pt x="2586350" y="205615"/>
                </a:lnTo>
                <a:lnTo>
                  <a:pt x="2330954" y="156465"/>
                </a:lnTo>
                <a:lnTo>
                  <a:pt x="2207383" y="134113"/>
                </a:lnTo>
                <a:lnTo>
                  <a:pt x="2086098" y="113920"/>
                </a:lnTo>
                <a:lnTo>
                  <a:pt x="1969004" y="96140"/>
                </a:lnTo>
                <a:lnTo>
                  <a:pt x="1630549" y="51435"/>
                </a:lnTo>
                <a:lnTo>
                  <a:pt x="1419856" y="31241"/>
                </a:lnTo>
                <a:lnTo>
                  <a:pt x="1221863" y="15620"/>
                </a:lnTo>
                <a:lnTo>
                  <a:pt x="1032379" y="4444"/>
                </a:lnTo>
                <a:lnTo>
                  <a:pt x="853563" y="-1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832100" y="5383021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-3" y="78229"/>
                </a:moveTo>
                <a:lnTo>
                  <a:pt x="19173" y="73657"/>
                </a:lnTo>
                <a:lnTo>
                  <a:pt x="76577" y="62481"/>
                </a:lnTo>
                <a:lnTo>
                  <a:pt x="174494" y="46860"/>
                </a:lnTo>
                <a:lnTo>
                  <a:pt x="238375" y="37971"/>
                </a:lnTo>
                <a:lnTo>
                  <a:pt x="312924" y="29081"/>
                </a:lnTo>
                <a:lnTo>
                  <a:pt x="395855" y="22350"/>
                </a:lnTo>
                <a:lnTo>
                  <a:pt x="491740" y="15619"/>
                </a:lnTo>
                <a:lnTo>
                  <a:pt x="596007" y="8888"/>
                </a:lnTo>
                <a:lnTo>
                  <a:pt x="713101" y="4443"/>
                </a:lnTo>
                <a:lnTo>
                  <a:pt x="840863" y="2158"/>
                </a:lnTo>
                <a:lnTo>
                  <a:pt x="979166" y="0"/>
                </a:lnTo>
                <a:lnTo>
                  <a:pt x="1128137" y="2158"/>
                </a:lnTo>
                <a:lnTo>
                  <a:pt x="1287776" y="6731"/>
                </a:lnTo>
                <a:lnTo>
                  <a:pt x="1460242" y="15621"/>
                </a:lnTo>
                <a:lnTo>
                  <a:pt x="1643376" y="26797"/>
                </a:lnTo>
                <a:lnTo>
                  <a:pt x="1837051" y="44705"/>
                </a:lnTo>
                <a:lnTo>
                  <a:pt x="2043553" y="64771"/>
                </a:lnTo>
                <a:lnTo>
                  <a:pt x="2262755" y="89410"/>
                </a:lnTo>
                <a:lnTo>
                  <a:pt x="2492625" y="118366"/>
                </a:lnTo>
                <a:lnTo>
                  <a:pt x="2735322" y="154180"/>
                </a:lnTo>
                <a:lnTo>
                  <a:pt x="2988686" y="194313"/>
                </a:lnTo>
                <a:lnTo>
                  <a:pt x="3254751" y="241278"/>
                </a:lnTo>
                <a:lnTo>
                  <a:pt x="3533643" y="297133"/>
                </a:lnTo>
                <a:lnTo>
                  <a:pt x="3825235" y="357459"/>
                </a:lnTo>
                <a:lnTo>
                  <a:pt x="4129654" y="424490"/>
                </a:lnTo>
                <a:lnTo>
                  <a:pt x="4446773" y="500449"/>
                </a:lnTo>
                <a:lnTo>
                  <a:pt x="4776719" y="583114"/>
                </a:lnTo>
                <a:lnTo>
                  <a:pt x="5119492" y="674720"/>
                </a:lnTo>
                <a:lnTo>
                  <a:pt x="5474964" y="775254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616447" y="536955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79">
                <a:moveTo>
                  <a:pt x="-4" y="652427"/>
                </a:moveTo>
                <a:lnTo>
                  <a:pt x="95753" y="625617"/>
                </a:lnTo>
                <a:lnTo>
                  <a:pt x="357627" y="556365"/>
                </a:lnTo>
                <a:lnTo>
                  <a:pt x="538475" y="509439"/>
                </a:lnTo>
                <a:lnTo>
                  <a:pt x="747136" y="458055"/>
                </a:lnTo>
                <a:lnTo>
                  <a:pt x="979165" y="402201"/>
                </a:lnTo>
                <a:lnTo>
                  <a:pt x="1228212" y="341876"/>
                </a:lnTo>
                <a:lnTo>
                  <a:pt x="1492118" y="283787"/>
                </a:lnTo>
                <a:lnTo>
                  <a:pt x="1762501" y="225698"/>
                </a:lnTo>
                <a:lnTo>
                  <a:pt x="2039235" y="172092"/>
                </a:lnTo>
                <a:lnTo>
                  <a:pt x="2313810" y="120657"/>
                </a:lnTo>
                <a:lnTo>
                  <a:pt x="2450080" y="98305"/>
                </a:lnTo>
                <a:lnTo>
                  <a:pt x="2582033" y="75954"/>
                </a:lnTo>
                <a:lnTo>
                  <a:pt x="2713986" y="58174"/>
                </a:lnTo>
                <a:lnTo>
                  <a:pt x="2841748" y="40267"/>
                </a:lnTo>
                <a:lnTo>
                  <a:pt x="2967351" y="26806"/>
                </a:lnTo>
                <a:lnTo>
                  <a:pt x="3086604" y="15630"/>
                </a:lnTo>
                <a:lnTo>
                  <a:pt x="3201539" y="6740"/>
                </a:lnTo>
                <a:lnTo>
                  <a:pt x="3312156" y="9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11670" y="5353939"/>
            <a:ext cx="8723630" cy="1332230"/>
          </a:xfrm>
          <a:custGeom>
            <a:avLst/>
            <a:gdLst/>
            <a:ahLst/>
            <a:cxnLst/>
            <a:rect l="l" t="t" r="r" b="b"/>
            <a:pathLst>
              <a:path w="8723630" h="1332229">
                <a:moveTo>
                  <a:pt x="1556038" y="-4"/>
                </a:moveTo>
                <a:lnTo>
                  <a:pt x="1402749" y="-4"/>
                </a:lnTo>
                <a:lnTo>
                  <a:pt x="1258096" y="4439"/>
                </a:lnTo>
                <a:lnTo>
                  <a:pt x="1121825" y="11170"/>
                </a:lnTo>
                <a:lnTo>
                  <a:pt x="874886" y="33522"/>
                </a:lnTo>
                <a:lnTo>
                  <a:pt x="762059" y="49142"/>
                </a:lnTo>
                <a:lnTo>
                  <a:pt x="659888" y="64763"/>
                </a:lnTo>
                <a:lnTo>
                  <a:pt x="564092" y="82670"/>
                </a:lnTo>
                <a:lnTo>
                  <a:pt x="478951" y="102736"/>
                </a:lnTo>
                <a:lnTo>
                  <a:pt x="398052" y="120643"/>
                </a:lnTo>
                <a:lnTo>
                  <a:pt x="327808" y="140708"/>
                </a:lnTo>
                <a:lnTo>
                  <a:pt x="206472" y="178808"/>
                </a:lnTo>
                <a:lnTo>
                  <a:pt x="157514" y="196588"/>
                </a:lnTo>
                <a:lnTo>
                  <a:pt x="51075" y="241305"/>
                </a:lnTo>
                <a:lnTo>
                  <a:pt x="-4" y="268114"/>
                </a:lnTo>
                <a:lnTo>
                  <a:pt x="-6" y="1331599"/>
                </a:lnTo>
                <a:lnTo>
                  <a:pt x="8719089" y="1331617"/>
                </a:lnTo>
                <a:lnTo>
                  <a:pt x="8723407" y="1324911"/>
                </a:lnTo>
                <a:lnTo>
                  <a:pt x="8723408" y="851265"/>
                </a:lnTo>
                <a:lnTo>
                  <a:pt x="7182136" y="851262"/>
                </a:lnTo>
                <a:lnTo>
                  <a:pt x="7043833" y="849026"/>
                </a:lnTo>
                <a:lnTo>
                  <a:pt x="6899053" y="844556"/>
                </a:lnTo>
                <a:lnTo>
                  <a:pt x="6750082" y="837850"/>
                </a:lnTo>
                <a:lnTo>
                  <a:pt x="6594636" y="826686"/>
                </a:lnTo>
                <a:lnTo>
                  <a:pt x="6260497" y="793170"/>
                </a:lnTo>
                <a:lnTo>
                  <a:pt x="5900707" y="746243"/>
                </a:lnTo>
                <a:lnTo>
                  <a:pt x="5709191" y="717198"/>
                </a:lnTo>
                <a:lnTo>
                  <a:pt x="5509039" y="683695"/>
                </a:lnTo>
                <a:lnTo>
                  <a:pt x="5302537" y="645708"/>
                </a:lnTo>
                <a:lnTo>
                  <a:pt x="4861974" y="558573"/>
                </a:lnTo>
                <a:lnTo>
                  <a:pt x="4387248" y="453568"/>
                </a:lnTo>
                <a:lnTo>
                  <a:pt x="4136042" y="395478"/>
                </a:lnTo>
                <a:lnTo>
                  <a:pt x="3614453" y="268121"/>
                </a:lnTo>
                <a:lnTo>
                  <a:pt x="3122837" y="165352"/>
                </a:lnTo>
                <a:lnTo>
                  <a:pt x="2892840" y="125093"/>
                </a:lnTo>
                <a:lnTo>
                  <a:pt x="2673638" y="91564"/>
                </a:lnTo>
                <a:lnTo>
                  <a:pt x="2462945" y="62608"/>
                </a:lnTo>
                <a:lnTo>
                  <a:pt x="2262793" y="40255"/>
                </a:lnTo>
                <a:lnTo>
                  <a:pt x="2073309" y="22348"/>
                </a:lnTo>
                <a:lnTo>
                  <a:pt x="1719995" y="2281"/>
                </a:lnTo>
                <a:lnTo>
                  <a:pt x="1556038" y="-4"/>
                </a:lnTo>
                <a:close/>
              </a:path>
              <a:path w="8723630" h="1332229">
                <a:moveTo>
                  <a:pt x="8723409" y="569757"/>
                </a:moveTo>
                <a:lnTo>
                  <a:pt x="8638192" y="605494"/>
                </a:lnTo>
                <a:lnTo>
                  <a:pt x="8557293" y="636774"/>
                </a:lnTo>
                <a:lnTo>
                  <a:pt x="8472203" y="665819"/>
                </a:lnTo>
                <a:lnTo>
                  <a:pt x="8295546" y="719438"/>
                </a:lnTo>
                <a:lnTo>
                  <a:pt x="8201820" y="744025"/>
                </a:lnTo>
                <a:lnTo>
                  <a:pt x="8005985" y="784233"/>
                </a:lnTo>
                <a:lnTo>
                  <a:pt x="7901718" y="802101"/>
                </a:lnTo>
                <a:lnTo>
                  <a:pt x="7680357" y="828923"/>
                </a:lnTo>
                <a:lnTo>
                  <a:pt x="7441851" y="846792"/>
                </a:lnTo>
                <a:lnTo>
                  <a:pt x="7314216" y="851262"/>
                </a:lnTo>
                <a:lnTo>
                  <a:pt x="8723408" y="851265"/>
                </a:lnTo>
                <a:lnTo>
                  <a:pt x="8723409" y="5697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68901" y="1564956"/>
            <a:ext cx="56134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安全文明施工管理交底</a:t>
            </a:r>
            <a:endParaRPr sz="4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03044"/>
            <a:ext cx="3053080" cy="3195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buClr>
                <a:srgbClr val="30B6FC"/>
              </a:buClr>
              <a:buFont typeface="Arial" panose="020B0604020202020204"/>
              <a:buAutoNum type="arabicPeriod"/>
              <a:tabLst>
                <a:tab pos="355600" algn="l"/>
                <a:tab pos="356235" algn="l"/>
              </a:tabLst>
            </a:pP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现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场办公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室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设置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全监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控</a:t>
            </a:r>
            <a:r>
              <a:rPr sz="1600" spc="45" dirty="0">
                <a:latin typeface="PMingLiU" panose="02020500000000000000" charset="-120"/>
                <a:cs typeface="PMingLiU" panose="02020500000000000000" charset="-120"/>
              </a:rPr>
              <a:t>室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 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监控室内设置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全监控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屏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  有专人值守；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5600" marR="207645" indent="-343535" algn="just">
              <a:lnSpc>
                <a:spcPct val="100000"/>
              </a:lnSpc>
              <a:buClr>
                <a:srgbClr val="30B6FC"/>
              </a:buClr>
              <a:buFont typeface="Arial" panose="020B0604020202020204"/>
              <a:buAutoNum type="arabicPeriod"/>
              <a:tabLst>
                <a:tab pos="356235" algn="l"/>
              </a:tabLst>
            </a:pP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监视系统的监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视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范围应涵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盖 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全部现场作业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面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及加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材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料堆放区域；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5600" marR="208915" indent="-343535" algn="just">
              <a:lnSpc>
                <a:spcPct val="100000"/>
              </a:lnSpc>
              <a:spcBef>
                <a:spcPts val="5"/>
              </a:spcBef>
              <a:buClr>
                <a:srgbClr val="30B6FC"/>
              </a:buClr>
              <a:buFont typeface="Arial" panose="020B0604020202020204"/>
              <a:buAutoNum type="arabicPeriod"/>
              <a:tabLst>
                <a:tab pos="356235" algn="l"/>
              </a:tabLst>
            </a:pP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监控系统应能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即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时修正三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级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风险区域；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5600" marR="5080" indent="-343535">
              <a:lnSpc>
                <a:spcPct val="100000"/>
              </a:lnSpc>
              <a:buClr>
                <a:srgbClr val="30B6FC"/>
              </a:buClr>
              <a:buFont typeface="Arial" panose="020B0604020202020204"/>
              <a:buAutoNum type="arabicPeriod"/>
              <a:tabLst>
                <a:tab pos="355600" algn="l"/>
                <a:tab pos="356235" algn="l"/>
              </a:tabLst>
            </a:pP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视频监控系统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在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实施前总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包 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需要先报方案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经甲方、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监 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理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审批通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过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后方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可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进行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布</a:t>
            </a:r>
            <a:r>
              <a:rPr sz="1600" spc="45" dirty="0">
                <a:latin typeface="PMingLiU" panose="02020500000000000000" charset="-120"/>
                <a:cs typeface="PMingLiU" panose="02020500000000000000" charset="-120"/>
              </a:rPr>
              <a:t>设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96875">
              <a:lnSpc>
                <a:spcPct val="1000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出入施工现场安装门禁系统，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人员出入刷卡。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44702"/>
            <a:ext cx="2275205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1.5</a:t>
            </a:r>
            <a:r>
              <a:rPr spc="5" dirty="0"/>
              <a:t>监控、记录</a:t>
            </a:r>
            <a:endParaRPr spc="5" dirty="0"/>
          </a:p>
        </p:txBody>
      </p:sp>
      <p:sp>
        <p:nvSpPr>
          <p:cNvPr id="9" name="object 9"/>
          <p:cNvSpPr/>
          <p:nvPr/>
        </p:nvSpPr>
        <p:spPr>
          <a:xfrm>
            <a:off x="3526663" y="2148967"/>
            <a:ext cx="2701543" cy="223227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228207" y="2132838"/>
            <a:ext cx="2736341" cy="2220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03044"/>
            <a:ext cx="5102860" cy="2372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033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、配电室应靠近电源，并设置在灰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尘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少、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潮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气少</a:t>
            </a:r>
            <a:r>
              <a:rPr sz="1600" spc="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无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腐蚀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介质及道路畅通的地方；配电室应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能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自然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通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风，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应采 取防止雨雪侵入和动物进入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措施；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86385">
              <a:lnSpc>
                <a:spcPct val="100000"/>
              </a:lnSpc>
              <a:spcBef>
                <a:spcPts val="600"/>
              </a:spcBef>
            </a:pP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、配电柜侧面的维护通道宽度不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配电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室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顶棚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与地面的距离不低于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、配电室的建筑物和构筑物的耐火等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级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不低于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级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，室 内配置砂箱和可用于扑灭电气火灾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灭火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器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配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室的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照明分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别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设置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正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常照明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事故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照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明；配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室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向外开，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并配锁；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22730"/>
            <a:ext cx="146431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Candara" panose="020E0502030303020204"/>
                <a:cs typeface="Candara" panose="020E0502030303020204"/>
              </a:rPr>
              <a:t>4</a:t>
            </a:r>
            <a:r>
              <a:rPr sz="2500" spc="-5" dirty="0"/>
              <a:t>总配电室</a:t>
            </a:r>
            <a:endParaRPr sz="25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52134" y="1520063"/>
            <a:ext cx="3312414" cy="255701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73757" y="3861015"/>
            <a:ext cx="5794502" cy="27363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58267" y="1527810"/>
            <a:ext cx="4944110" cy="3027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02565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、架空线路的档距不得大于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35m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线路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线距不 得小于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0.3</a:t>
            </a:r>
            <a:r>
              <a:rPr sz="1600" spc="-2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9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靠近电杆的两导线的间距不得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0.5</a:t>
            </a:r>
            <a:r>
              <a:rPr sz="1600" spc="3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  架空线最大弧垂与地面的最小垂直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距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离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为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4m;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156845">
              <a:lnSpc>
                <a:spcPct val="100000"/>
              </a:lnSpc>
              <a:spcBef>
                <a:spcPts val="600"/>
              </a:spcBef>
            </a:pP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6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电缆线路应采用埋地或架空敷设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严禁沿地面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明 设；埋地电缆路径应设方位标志；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缆直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埋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地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敷设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的深度不应小于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0.7</a:t>
            </a:r>
            <a:r>
              <a:rPr sz="1600" spc="-4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，并应在电缆紧邻上下左右侧均匀 敷设不小于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50</a:t>
            </a:r>
            <a:r>
              <a:rPr sz="1600" spc="-2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厚的细沙，然后覆盖砖或砼板凳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硬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质保 护层；架空敷设时，应拉设钢索，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定间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隔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一定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距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离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用绝缘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将电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缆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附着在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索上；</a:t>
            </a:r>
            <a:r>
              <a:rPr sz="1600" spc="-1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埋地电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缆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穿越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筑物、 道路、易受到机械损伤以</a:t>
            </a:r>
            <a:r>
              <a:rPr sz="1600" spc="39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及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引出地面从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2.0</a:t>
            </a:r>
            <a:r>
              <a:rPr sz="1600" spc="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高到地下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6002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0.2</a:t>
            </a:r>
            <a:r>
              <a:rPr sz="1600" spc="-7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处，必须加设防护套管，防护套管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内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径不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小于电 缆外径的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1.5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倍。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8267" y="957199"/>
            <a:ext cx="168275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5</a:t>
            </a:r>
            <a:r>
              <a:rPr dirty="0"/>
              <a:t>配电线路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292090" y="1673732"/>
            <a:ext cx="3632073" cy="266052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982397" y="4362094"/>
            <a:ext cx="3941892" cy="21035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336040"/>
            <a:ext cx="3173095" cy="328422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40005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、楼层分配电中，电缆垂直敷设应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利用工程中的竖井、垂直孔洞，宜 靠近用电负荷中心；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825"/>
              </a:lnSpc>
              <a:spcBef>
                <a:spcPts val="380"/>
              </a:spcBef>
            </a:pP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、垂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直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布置的电缆每层楼固定点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825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不得少于一处；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5265">
              <a:lnSpc>
                <a:spcPts val="1730"/>
              </a:lnSpc>
              <a:spcBef>
                <a:spcPts val="625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、电缆固定宜采用角钢做支架，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瓷瓶做绝缘子固定；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11125">
              <a:lnSpc>
                <a:spcPct val="90000"/>
              </a:lnSpc>
              <a:spcBef>
                <a:spcPts val="57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、每层分配电箱电源电缆应从下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一层分配电箱中总隔离开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关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上端头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引出；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410"/>
              </a:spcBef>
            </a:pP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楼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层电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缆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严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穿越脚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手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引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69215">
              <a:lnSpc>
                <a:spcPts val="1730"/>
              </a:lnSpc>
              <a:spcBef>
                <a:spcPts val="620"/>
              </a:spcBef>
            </a:pP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6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、楼层线路提前用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PV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C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暗埋，根据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临电需求在相应楼层设置线盒；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92810"/>
            <a:ext cx="17341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ndara" panose="020E0502030303020204"/>
                <a:cs typeface="Candara" panose="020E0502030303020204"/>
              </a:rPr>
              <a:t>6.</a:t>
            </a:r>
            <a:r>
              <a:rPr sz="2800" spc="-5" dirty="0"/>
              <a:t>楼层配电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14165" y="1628863"/>
            <a:ext cx="4308602" cy="482447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65327" y="4687913"/>
            <a:ext cx="2350516" cy="17654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789557"/>
            <a:ext cx="436880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总配电柜中漏电保护器的额定漏电动 作电流应大于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30mA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额定漏电动作时间应 大于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0.1s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但其额定漏电动作电流与额定漏 电动作时间的乘积不应大</a:t>
            </a:r>
            <a:r>
              <a:rPr sz="18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30mA•s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开关 采用可见断点透明开关；配电室、消防用电 经总开关上端头接线，系统图、巡查记录张 贴，用电回路标识，重复接地、工作接地完 整；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73962"/>
            <a:ext cx="17049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 panose="020E0502030303020204"/>
                <a:cs typeface="Candara" panose="020E0502030303020204"/>
              </a:rPr>
              <a:t>7</a:t>
            </a:r>
            <a:r>
              <a:rPr sz="2800" dirty="0">
                <a:latin typeface="Candara" panose="020E0502030303020204"/>
                <a:cs typeface="Candara" panose="020E0502030303020204"/>
              </a:rPr>
              <a:t>.</a:t>
            </a:r>
            <a:r>
              <a:rPr sz="2800" spc="-5" dirty="0"/>
              <a:t>总配电箱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88027" y="1556791"/>
            <a:ext cx="4104513" cy="469633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67537" y="4149115"/>
            <a:ext cx="4104513" cy="2104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75054"/>
            <a:ext cx="3138170" cy="4079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1120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二级配电箱电器开关用电回 路配置满足用电设备要求，开关 电流与设备电流相匹配；重复接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地可靠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效，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线图、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巡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检记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录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配电箱门标示牌齐全，供电源线 采用五芯电线，二级配电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箱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---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开 关箱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---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设备采用四芯电线；建议 二级配电箱漏电开关参数配置动 作电流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50mA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动作时间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≤0.1s;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280670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移动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配电箱、开关箱应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装设在坚固的支架上，其中心点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与地面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垂直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距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离宜为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0.8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～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1.6m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7525" indent="-505460">
              <a:lnSpc>
                <a:spcPct val="100000"/>
              </a:lnSpc>
              <a:buSzPct val="94000"/>
              <a:buAutoNum type="arabicPlain" startAt="3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配电箱支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15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L40</a:t>
            </a:r>
            <a:r>
              <a:rPr sz="1600" spc="15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15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40</a:t>
            </a:r>
            <a:r>
              <a:rPr sz="1600" spc="15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15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角钢焊制；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27050" indent="-514985">
              <a:lnSpc>
                <a:spcPct val="100000"/>
              </a:lnSpc>
              <a:spcBef>
                <a:spcPts val="600"/>
              </a:spcBef>
              <a:buSzPct val="94000"/>
              <a:buAutoNum type="arabicPlain" startAt="4"/>
              <a:tabLst>
                <a:tab pos="527685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二级配电箱设置灭火器一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组；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61466"/>
            <a:ext cx="17322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 panose="020E0502030303020204"/>
                <a:cs typeface="Candara" panose="020E0502030303020204"/>
              </a:rPr>
              <a:t>8</a:t>
            </a:r>
            <a:r>
              <a:rPr sz="2800" dirty="0">
                <a:latin typeface="Candara" panose="020E0502030303020204"/>
                <a:cs typeface="Candara" panose="020E0502030303020204"/>
              </a:rPr>
              <a:t>.</a:t>
            </a:r>
            <a:r>
              <a:rPr sz="2800" spc="-5" dirty="0"/>
              <a:t>分配电箱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94098" y="1494789"/>
            <a:ext cx="2448305" cy="225717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870958" y="3500970"/>
            <a:ext cx="3977005" cy="29523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543547" y="1700783"/>
            <a:ext cx="2304288" cy="15328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30781"/>
            <a:ext cx="4361815" cy="4872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0220" indent="-478155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开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箱必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须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装设隔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离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开关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及漏电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保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护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83210" algn="just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隔离开关应采用分断时具有可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见分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段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点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能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时断开电源所有极的隔离电器，并</a:t>
            </a:r>
            <a:r>
              <a:rPr sz="1600" spc="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设置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源进线端；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48895">
              <a:lnSpc>
                <a:spcPct val="100000"/>
              </a:lnSpc>
              <a:spcBef>
                <a:spcPts val="600"/>
              </a:spcBef>
              <a:buSzPct val="94000"/>
              <a:buAutoNum type="arabicPlain" startAt="2"/>
              <a:tabLst>
                <a:tab pos="5124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开关箱漏电保护器的额定漏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动作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流不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应大于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30mA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，额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定漏电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间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不应大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.1S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使用于潮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或有腐蚀介质场所的漏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保护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 其额定漏电动作电流不应大于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15</a:t>
            </a:r>
            <a:r>
              <a:rPr sz="1600" spc="3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mA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，额定漏电 动作时间不应大于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0.1S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7525" indent="-505460">
              <a:lnSpc>
                <a:spcPct val="100000"/>
              </a:lnSpc>
              <a:spcBef>
                <a:spcPts val="600"/>
              </a:spcBef>
              <a:buSzPct val="94000"/>
              <a:buAutoNum type="arabicPlain" startAt="2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配电箱支架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采用</a:t>
            </a:r>
            <a:r>
              <a:rPr sz="1600" spc="19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L40</a:t>
            </a:r>
            <a:r>
              <a:rPr sz="1600" spc="19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19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40</a:t>
            </a:r>
            <a:r>
              <a:rPr sz="1600" spc="19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19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角钢焊制；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75895">
              <a:lnSpc>
                <a:spcPct val="100000"/>
              </a:lnSpc>
              <a:spcBef>
                <a:spcPts val="600"/>
              </a:spcBef>
              <a:buSzPct val="94000"/>
              <a:buAutoNum type="arabicPlain" startAt="2"/>
              <a:tabLst>
                <a:tab pos="52768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开关电流与设备电流相匹配；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复接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地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可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靠有效，接线图、巡检记录、配电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箱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门标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牌 齐全；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7525" indent="-505460">
              <a:lnSpc>
                <a:spcPct val="100000"/>
              </a:lnSpc>
              <a:spcBef>
                <a:spcPts val="605"/>
              </a:spcBef>
              <a:buSzPct val="94000"/>
              <a:buAutoNum type="arabicPlain" startAt="2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设备开关箱箱体中心距地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面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垂直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度为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1.5m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30225" indent="-518160">
              <a:lnSpc>
                <a:spcPct val="100000"/>
              </a:lnSpc>
              <a:spcBef>
                <a:spcPts val="595"/>
              </a:spcBef>
              <a:buSzPct val="94000"/>
              <a:buAutoNum type="arabicPlain" startAt="6"/>
              <a:tabLst>
                <a:tab pos="53086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设备开关箱与其控制的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定用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设备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水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平距离不宜超过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4985" indent="-502920">
              <a:lnSpc>
                <a:spcPct val="100000"/>
              </a:lnSpc>
              <a:spcBef>
                <a:spcPts val="600"/>
              </a:spcBef>
              <a:buSzPct val="94000"/>
              <a:buAutoNum type="arabicPlain" startAt="7"/>
              <a:tabLst>
                <a:tab pos="51562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敷设电线穿管防护；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01954"/>
            <a:ext cx="13773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 panose="020E0502030303020204"/>
                <a:cs typeface="Candara" panose="020E0502030303020204"/>
              </a:rPr>
              <a:t>9</a:t>
            </a:r>
            <a:r>
              <a:rPr sz="2800" dirty="0">
                <a:latin typeface="Candara" panose="020E0502030303020204"/>
                <a:cs typeface="Candara" panose="020E0502030303020204"/>
              </a:rPr>
              <a:t>.</a:t>
            </a:r>
            <a:r>
              <a:rPr sz="2800" spc="-5" dirty="0"/>
              <a:t>开关箱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07458" y="1628775"/>
            <a:ext cx="2346451" cy="194424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921627" y="1628775"/>
            <a:ext cx="2016252" cy="19442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75325" y="3572979"/>
            <a:ext cx="3162427" cy="3024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1552193"/>
            <a:ext cx="3066415" cy="350329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9690">
              <a:lnSpc>
                <a:spcPts val="1730"/>
              </a:lnSpc>
              <a:spcBef>
                <a:spcPts val="310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电焊机变压器的一次侧电源 线长度不应大于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</a:t>
            </a:r>
            <a:r>
              <a:rPr sz="1600" spc="-5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，其电源进线处 必须设置防护罩；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90000"/>
              </a:lnSpc>
              <a:spcBef>
                <a:spcPts val="570"/>
              </a:spcBef>
              <a:buSzPct val="94000"/>
              <a:buAutoNum type="arabicPlain"/>
              <a:tabLst>
                <a:tab pos="51117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电焊机二次侧焊把线应采用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防水橡皮护套铜芯软电缆，电缆长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度不应大于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30m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108585">
              <a:lnSpc>
                <a:spcPts val="1730"/>
              </a:lnSpc>
              <a:spcBef>
                <a:spcPts val="625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电焊机二次侧应安装触电保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护器（空载降压保护装置）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26415" indent="-514350">
              <a:lnSpc>
                <a:spcPct val="100000"/>
              </a:lnSpc>
              <a:spcBef>
                <a:spcPts val="380"/>
              </a:spcBef>
              <a:buSzPct val="94000"/>
              <a:buAutoNum type="arabicPlain"/>
              <a:tabLst>
                <a:tab pos="52705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电焊机外壳应做保护接零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;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5080">
              <a:lnSpc>
                <a:spcPts val="1730"/>
              </a:lnSpc>
              <a:spcBef>
                <a:spcPts val="625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使用电焊机焊接时必须穿戴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防护用品，严禁露天冒雨从事焊接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作业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;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95250">
              <a:lnSpc>
                <a:spcPts val="1730"/>
              </a:lnSpc>
              <a:spcBef>
                <a:spcPts val="595"/>
              </a:spcBef>
              <a:buSzPct val="94000"/>
              <a:buAutoNum type="arabicPlain"/>
              <a:tabLst>
                <a:tab pos="5302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焊工持证上岗，作业监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护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人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到场，配置灭火器；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29157"/>
            <a:ext cx="3769995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10.</a:t>
            </a:r>
            <a:r>
              <a:rPr spc="5" dirty="0"/>
              <a:t>开关箱与</a:t>
            </a:r>
            <a:r>
              <a:rPr spc="-10" dirty="0"/>
              <a:t>电</a:t>
            </a:r>
            <a:r>
              <a:rPr spc="5" dirty="0"/>
              <a:t>焊机</a:t>
            </a:r>
            <a:r>
              <a:rPr spc="-10" dirty="0"/>
              <a:t>设</a:t>
            </a:r>
            <a:r>
              <a:rPr spc="5" dirty="0"/>
              <a:t>置</a:t>
            </a:r>
            <a:endParaRPr spc="5" dirty="0"/>
          </a:p>
        </p:txBody>
      </p:sp>
      <p:sp>
        <p:nvSpPr>
          <p:cNvPr id="9" name="object 9"/>
          <p:cNvSpPr/>
          <p:nvPr/>
        </p:nvSpPr>
        <p:spPr>
          <a:xfrm>
            <a:off x="3734434" y="1700745"/>
            <a:ext cx="5157978" cy="424853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16786"/>
            <a:ext cx="3902075" cy="414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000"/>
              </a:lnSpc>
              <a:spcBef>
                <a:spcPts val="1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(1)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一般场所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宜选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用额定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压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为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0V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的照明； 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(2)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室外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220V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灯具距离地面不得低于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3m,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室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内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220V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灯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具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距离地面不得低于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2.5m,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193040">
              <a:lnSpc>
                <a:spcPct val="100000"/>
              </a:lnSpc>
              <a:spcBef>
                <a:spcPts val="600"/>
              </a:spcBef>
              <a:buSzPct val="94000"/>
              <a:buFont typeface="Candara" panose="020E0502030303020204"/>
              <a:buAutoNum type="arabicParenBoth" startAt="3"/>
              <a:tabLst>
                <a:tab pos="25527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在隧道、高温、有导电灰尘、比较潮湿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或者灯具离地面高度低于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2.5</a:t>
            </a:r>
            <a:r>
              <a:rPr sz="1600" spc="2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等场所的照 明，电源电压不应大于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36V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83515">
              <a:lnSpc>
                <a:spcPct val="100000"/>
              </a:lnSpc>
              <a:spcBef>
                <a:spcPts val="600"/>
              </a:spcBef>
              <a:buSzPct val="94000"/>
              <a:buFont typeface="Candara" panose="020E0502030303020204"/>
              <a:buAutoNum type="arabicParenBoth" startAt="3"/>
              <a:tabLst>
                <a:tab pos="26479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特别潮湿场所、导电良好的地面、锅炉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或金属容器内照明，电源电压不得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大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12V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30505">
              <a:lnSpc>
                <a:spcPct val="100000"/>
              </a:lnSpc>
              <a:spcBef>
                <a:spcPts val="605"/>
              </a:spcBef>
              <a:buSzPct val="94000"/>
              <a:buFont typeface="Candara" panose="020E0502030303020204"/>
              <a:buAutoNum type="arabicParenBoth" startAt="3"/>
              <a:tabLst>
                <a:tab pos="25654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照明灯具的金属外壳必须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PE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相连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接，照明开关箱内必须设置隔离开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、短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路与过载保护器和漏电保护器；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2090" algn="just">
              <a:lnSpc>
                <a:spcPct val="100000"/>
              </a:lnSpc>
              <a:spcBef>
                <a:spcPts val="600"/>
              </a:spcBef>
              <a:buSzPct val="94000"/>
              <a:buFont typeface="Candara" panose="020E0502030303020204"/>
              <a:buAutoNum type="arabicParenBoth" startAt="3"/>
              <a:tabLst>
                <a:tab pos="26860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普通灯具与易燃物距离不宜小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300</a:t>
            </a: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  聚光灯、碘钨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灯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等高热灯具与易燃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物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距离 不宜小于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500</a:t>
            </a: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，且不得直接照射易燃物。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44702"/>
            <a:ext cx="1854200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11.</a:t>
            </a:r>
            <a:r>
              <a:rPr spc="5" dirty="0"/>
              <a:t>现场照明</a:t>
            </a:r>
            <a:endParaRPr spc="5" dirty="0"/>
          </a:p>
        </p:txBody>
      </p:sp>
      <p:sp>
        <p:nvSpPr>
          <p:cNvPr id="9" name="object 9"/>
          <p:cNvSpPr/>
          <p:nvPr/>
        </p:nvSpPr>
        <p:spPr>
          <a:xfrm>
            <a:off x="4355972" y="2122551"/>
            <a:ext cx="2462403" cy="241617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427982" y="4538652"/>
            <a:ext cx="2383816" cy="15833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530340" y="1700809"/>
            <a:ext cx="2349246" cy="4565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03044"/>
            <a:ext cx="3373754" cy="4323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6535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项目生活区应采取强电限流模 式进行生活区临建房供电，一间一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专线，每户限额为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500W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，中间关键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控制器为电子限电自动控制器，额 定电流为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2.3A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，复位时间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20-60S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350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线径可采用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1.5-2.5mm²</a:t>
            </a:r>
            <a:r>
              <a:rPr sz="1600" spc="3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铜线， 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每户可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供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作业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员照明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手机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充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电、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电扇、电视机、电脑、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DVD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等生活 用电，但不能用热得快、电炉、电 磁炉等违禁用品。一旦使用违禁物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限电自动控制器自动断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，该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户用电自动跳闸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20-60S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后重新供 电，该用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户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违章用电不影响其他正 常用户的用电需求。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每户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照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明均设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置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隔离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关、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电子限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自动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控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制器、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电保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护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器，  形成独立的控制系统。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44702"/>
            <a:ext cx="2171065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12</a:t>
            </a:r>
            <a:r>
              <a:rPr spc="5" dirty="0"/>
              <a:t>生活</a:t>
            </a:r>
            <a:r>
              <a:rPr spc="-5" dirty="0"/>
              <a:t>区</a:t>
            </a:r>
            <a:r>
              <a:rPr spc="5" dirty="0"/>
              <a:t>用电</a:t>
            </a:r>
            <a:endParaRPr spc="5" dirty="0"/>
          </a:p>
        </p:txBody>
      </p:sp>
      <p:sp>
        <p:nvSpPr>
          <p:cNvPr id="9" name="object 9"/>
          <p:cNvSpPr/>
          <p:nvPr/>
        </p:nvSpPr>
        <p:spPr>
          <a:xfrm>
            <a:off x="4442586" y="1484730"/>
            <a:ext cx="4464488" cy="285795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508116" y="3933102"/>
            <a:ext cx="1778121" cy="25954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148068" y="3933065"/>
            <a:ext cx="1724119" cy="25478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923919" y="3956827"/>
            <a:ext cx="1847818" cy="2571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8935" y="3161538"/>
            <a:ext cx="40601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000000"/>
                </a:solidFill>
              </a:rPr>
              <a:t>第四</a:t>
            </a:r>
            <a:r>
              <a:rPr sz="4400" spc="935" dirty="0">
                <a:solidFill>
                  <a:srgbClr val="000000"/>
                </a:solidFill>
              </a:rPr>
              <a:t>章</a:t>
            </a:r>
            <a:r>
              <a:rPr sz="4400" dirty="0">
                <a:solidFill>
                  <a:srgbClr val="000000"/>
                </a:solidFill>
              </a:rPr>
              <a:t>消防管理</a:t>
            </a:r>
            <a:endParaRPr sz="4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1430781"/>
            <a:ext cx="2796540" cy="3592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、要求高速球机清晰度不能低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于模拟的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480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线清晰度，数字的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720P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（即</a:t>
            </a:r>
            <a:r>
              <a:rPr sz="1600" spc="9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1280</a:t>
            </a:r>
            <a:r>
              <a:rPr sz="1600" spc="9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9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720</a:t>
            </a:r>
            <a:r>
              <a:rPr sz="1600" spc="-4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分辨率），  伸缩变倍不能低于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22</a:t>
            </a:r>
            <a:r>
              <a:rPr sz="1600" spc="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倍变焦。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47625">
              <a:lnSpc>
                <a:spcPct val="100000"/>
              </a:lnSpc>
              <a:spcBef>
                <a:spcPts val="605"/>
              </a:spcBef>
            </a:pP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、要求固定室外枪机清晰度不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能低于模拟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650</a:t>
            </a:r>
            <a:r>
              <a:rPr sz="1600" spc="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线清晰度，</a:t>
            </a:r>
            <a:r>
              <a:rPr sz="1600" spc="-6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数 字的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720P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6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即</a:t>
            </a:r>
            <a:r>
              <a:rPr sz="1600" spc="9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1280</a:t>
            </a:r>
            <a:r>
              <a:rPr sz="1600" spc="9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9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720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分辨 率），并按监控距离监控范围 配备标准距离镜头。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032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、室内球机与半球清晰度不能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低于模拟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650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线清晰度，数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字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 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VGA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（即</a:t>
            </a:r>
            <a:r>
              <a:rPr sz="1600" spc="10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640</a:t>
            </a:r>
            <a:r>
              <a:rPr sz="1600" spc="10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10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480</a:t>
            </a: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分辨率），  并按监控距离监控范围配备标 准距离镜头。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72744"/>
            <a:ext cx="396684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latin typeface="Candara" panose="020E0502030303020204"/>
                <a:cs typeface="Candara" panose="020E0502030303020204"/>
              </a:rPr>
              <a:t>1.5.1</a:t>
            </a:r>
            <a:r>
              <a:rPr dirty="0"/>
              <a:t>安全视</a:t>
            </a:r>
            <a:r>
              <a:rPr spc="-15" dirty="0"/>
              <a:t>频</a:t>
            </a:r>
            <a:r>
              <a:rPr dirty="0"/>
              <a:t>监控（一）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651375" y="2435116"/>
            <a:ext cx="3902717" cy="259725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1358899"/>
            <a:ext cx="5581650" cy="5360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工程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项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目部应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单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独编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施工现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消防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专项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方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案，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由上级单位审核、审批。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4193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117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临时用房建筑面积之和大于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1000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㎡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在建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程单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体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体 积大于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10000m³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时，</a:t>
            </a:r>
            <a:r>
              <a:rPr sz="1600" spc="-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应设临时室外消防给水系统。当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筑处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于市政消火栓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50m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保护范围内，且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市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政消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火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栓水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足够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满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足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室外消防用水量要求时，可不设置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临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时室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外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消防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给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水系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统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4130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消防栓的间距不应大于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120m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，最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大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保护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半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径不</a:t>
            </a:r>
            <a:r>
              <a:rPr sz="1600" spc="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得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大于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50m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，且与在建工地、临时用房和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可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燃材</a:t>
            </a:r>
            <a:r>
              <a:rPr sz="1600" spc="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料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堆场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及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其加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场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的外边线的距离不应小于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给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水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干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管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管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DN100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79730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2705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在建工程结构施工、装修施工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层楼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梯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处应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置消防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水枪、水带及软管，且每个设置点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应少</a:t>
            </a:r>
            <a:r>
              <a:rPr sz="1600" spc="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套。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1242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消火栓接口的前端应设置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截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止阀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且消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火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栓接</a:t>
            </a:r>
            <a:r>
              <a:rPr sz="1600" spc="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口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或软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管接口的间距，多层建筑不应大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50m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，高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层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筑不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大于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30m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2639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302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临时用房建筑必须定点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置灭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火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器箱（</a:t>
            </a:r>
            <a:r>
              <a:rPr sz="1600" spc="-8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内装灭火器，  至少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具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/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箱），灭火器箱不少于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3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组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/100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㎡。且单具灭火器 间距不得大于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25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米。在建工程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100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㎡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设置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组灭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火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器；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90525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1435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严寒和寒冷地区的现场临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消防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给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水系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统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应采</a:t>
            </a:r>
            <a:r>
              <a:rPr sz="1600" spc="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取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防冻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措施。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46303" y="755395"/>
            <a:ext cx="35248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ndara" panose="020E0502030303020204"/>
                <a:cs typeface="Candara" panose="020E0502030303020204"/>
              </a:rPr>
              <a:t>1.</a:t>
            </a:r>
            <a:r>
              <a:rPr sz="3200" dirty="0"/>
              <a:t>临时消防给水系统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37630" y="1916011"/>
            <a:ext cx="2938381" cy="332946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1529333"/>
            <a:ext cx="2834640" cy="486727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1630"/>
              </a:lnSpc>
              <a:spcBef>
                <a:spcPts val="500"/>
              </a:spcBef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2.1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建筑高度大</a:t>
            </a:r>
            <a:r>
              <a:rPr sz="17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23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米或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单体体积超过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30000m³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的在建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工程，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设置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临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时消防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泵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房。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17475">
              <a:lnSpc>
                <a:spcPct val="80000"/>
              </a:lnSpc>
              <a:spcBef>
                <a:spcPts val="615"/>
              </a:spcBef>
              <a:buSzPct val="94000"/>
              <a:buAutoNum type="arabicPlain" startAt="2"/>
              <a:tabLst>
                <a:tab pos="546735" algn="l"/>
              </a:tabLst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消防泵房应采用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专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用消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防配电线路。专用消防</a:t>
            </a:r>
            <a:r>
              <a:rPr sz="17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配电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线路应自施工现场总配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箱 的总断路器上端接入，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且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 保证不间断供电。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3340">
              <a:lnSpc>
                <a:spcPct val="80000"/>
              </a:lnSpc>
              <a:spcBef>
                <a:spcPts val="600"/>
              </a:spcBef>
              <a:buSzPct val="94000"/>
              <a:buAutoNum type="arabicPlain" startAt="2"/>
              <a:tabLst>
                <a:tab pos="551815" algn="l"/>
              </a:tabLst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高度超过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100m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的在建工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程，应在适当楼层增设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临时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中转水池及加压水泵。</a:t>
            </a:r>
            <a:r>
              <a:rPr sz="17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中</a:t>
            </a:r>
            <a:r>
              <a:rPr sz="17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转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水池的有效容积不应小于 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10m³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700" spc="-1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上下两个中转水池的 高差不宜超过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100m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62230">
              <a:lnSpc>
                <a:spcPct val="80000"/>
              </a:lnSpc>
              <a:spcBef>
                <a:spcPts val="600"/>
              </a:spcBef>
              <a:buSzPct val="94000"/>
              <a:buAutoNum type="arabicPlain" startAt="2"/>
              <a:tabLst>
                <a:tab pos="561975" algn="l"/>
              </a:tabLst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临时消防给水系统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给 水压力应满足消防水枪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充实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水柱长度不小于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7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的要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求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给水压力不能满足时，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 置消火栓泵，消火栓泵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 少于两台，且应互为备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  消火栓泵宜设置自动启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动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装 置。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71245"/>
            <a:ext cx="27590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latin typeface="Candara" panose="020E0502030303020204"/>
                <a:cs typeface="Candara" panose="020E0502030303020204"/>
              </a:rPr>
              <a:t>2</a:t>
            </a:r>
            <a:r>
              <a:rPr sz="3200" spc="-5" dirty="0">
                <a:latin typeface="Candara" panose="020E0502030303020204"/>
                <a:cs typeface="Candara" panose="020E0502030303020204"/>
              </a:rPr>
              <a:t>.</a:t>
            </a:r>
            <a:r>
              <a:rPr sz="3200" spc="5" dirty="0"/>
              <a:t>消防泵房配置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61232" y="1772818"/>
            <a:ext cx="4495800" cy="387667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53717"/>
            <a:ext cx="3559810" cy="441579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42545">
              <a:lnSpc>
                <a:spcPts val="1620"/>
              </a:lnSpc>
              <a:spcBef>
                <a:spcPts val="305"/>
              </a:spcBef>
              <a:buSzPct val="93000"/>
              <a:buAutoNum type="arabicPlain"/>
              <a:tabLst>
                <a:tab pos="462280" algn="l"/>
              </a:tabLst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办公生活区每栋楼每层设置一组灭火 器；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64135" algn="just">
              <a:lnSpc>
                <a:spcPct val="89000"/>
              </a:lnSpc>
              <a:spcBef>
                <a:spcPts val="610"/>
              </a:spcBef>
              <a:buSzPct val="93000"/>
              <a:buAutoNum type="arabicPlain"/>
              <a:tabLst>
                <a:tab pos="482600" algn="l"/>
              </a:tabLst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施工楼层每层（含作业层）</a:t>
            </a:r>
            <a:r>
              <a:rPr sz="15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500" spc="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</a:t>
            </a:r>
            <a:r>
              <a:rPr sz="15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</a:t>
            </a:r>
            <a:r>
              <a:rPr sz="15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500" spc="5" dirty="0">
                <a:solidFill>
                  <a:srgbClr val="073D86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²</a:t>
            </a:r>
            <a:r>
              <a:rPr sz="1500" dirty="0">
                <a:solidFill>
                  <a:srgbClr val="073D86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米 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设置一组灭火器；要求施工楼层每层电梯 </a:t>
            </a:r>
            <a:r>
              <a:rPr sz="15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口、人货梯口明显处设置一组灭火器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487045" indent="-474980">
              <a:lnSpc>
                <a:spcPts val="1720"/>
              </a:lnSpc>
              <a:spcBef>
                <a:spcPts val="420"/>
              </a:spcBef>
              <a:buSzPct val="93000"/>
              <a:buAutoNum type="arabicPlain"/>
              <a:tabLst>
                <a:tab pos="487680" algn="l"/>
              </a:tabLst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危险仓库、油漆间、木工间、木库每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720"/>
              </a:lnSpc>
            </a:pPr>
            <a:r>
              <a:rPr sz="15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25m</a:t>
            </a:r>
            <a:r>
              <a:rPr sz="1500" dirty="0">
                <a:solidFill>
                  <a:srgbClr val="073D86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²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设置灭火器一</a:t>
            </a:r>
            <a:r>
              <a:rPr sz="15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组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7620">
              <a:lnSpc>
                <a:spcPct val="90000"/>
              </a:lnSpc>
              <a:spcBef>
                <a:spcPts val="575"/>
              </a:spcBef>
              <a:buSzPct val="93000"/>
              <a:buAutoNum type="arabicPlain" startAt="4"/>
              <a:tabLst>
                <a:tab pos="497205" algn="l"/>
              </a:tabLst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重点防火部位如危险品仓库、模板堆 放区、防水材料堆放区、保温板堆放区、 电气焊场所、油漆作业场所等易燃易爆材 料堆放区周边</a:t>
            </a:r>
            <a:r>
              <a:rPr sz="15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米范围内设置一组灭火器；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7145">
              <a:lnSpc>
                <a:spcPts val="1620"/>
              </a:lnSpc>
              <a:spcBef>
                <a:spcPts val="625"/>
              </a:spcBef>
              <a:buSzPct val="93000"/>
              <a:buAutoNum type="arabicPlain" startAt="4"/>
              <a:tabLst>
                <a:tab pos="487680" algn="l"/>
              </a:tabLst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办公生活区、现场通道口等设置一组 集中消防台，消防台各项设施配置齐全；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90000"/>
              </a:lnSpc>
              <a:spcBef>
                <a:spcPts val="575"/>
              </a:spcBef>
              <a:buSzPct val="93000"/>
              <a:buAutoNum type="arabicPlain" startAt="4"/>
              <a:tabLst>
                <a:tab pos="500380" algn="l"/>
              </a:tabLst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灭火</a:t>
            </a:r>
            <a:r>
              <a:rPr sz="15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器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配置要求：须根据可能发生的 火灾种类配置不同类型的灭火器（如：针 </a:t>
            </a:r>
            <a:r>
              <a:rPr sz="15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对用电起火、双组分底子油起火、保温油 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漆起火等选择不同类型的灭火</a:t>
            </a:r>
            <a:r>
              <a:rPr sz="15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器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8585">
              <a:lnSpc>
                <a:spcPts val="1620"/>
              </a:lnSpc>
              <a:spcBef>
                <a:spcPts val="620"/>
              </a:spcBef>
              <a:buSzPct val="93000"/>
              <a:buAutoNum type="arabicPlain" startAt="4"/>
              <a:tabLst>
                <a:tab pos="485140" algn="l"/>
              </a:tabLst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办公区、宿</a:t>
            </a:r>
            <a:r>
              <a:rPr sz="15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舍</a:t>
            </a:r>
            <a:r>
              <a:rPr sz="15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500" spc="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</a:t>
            </a:r>
            <a:r>
              <a:rPr sz="15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0m²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米设置灭火器一 组；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08431"/>
            <a:ext cx="23622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ndara" panose="020E0502030303020204"/>
                <a:cs typeface="Candara" panose="020E0502030303020204"/>
              </a:rPr>
              <a:t>3.</a:t>
            </a:r>
            <a:r>
              <a:rPr sz="3200" dirty="0"/>
              <a:t>灭火器设置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27181" y="2225695"/>
            <a:ext cx="4457350" cy="386759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74370" y="1692986"/>
            <a:ext cx="2406015" cy="4245610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 marR="5080">
              <a:lnSpc>
                <a:spcPts val="1840"/>
              </a:lnSpc>
              <a:spcBef>
                <a:spcPts val="335"/>
              </a:spcBef>
              <a:buSzPct val="94000"/>
              <a:buAutoNum type="arabicPlain"/>
              <a:tabLst>
                <a:tab pos="523240" algn="l"/>
              </a:tabLst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易燃易</a:t>
            </a:r>
            <a:r>
              <a:rPr sz="17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爆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危险品设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置单独仓库，仓库建筑构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件的燃烧性能等级应为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A 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级，门朝外开启，内部灯 具采用防爆灯，开关设在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仓库外；与在建工程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690"/>
              </a:lnSpc>
            </a:pP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≥15m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，与临设、作业场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940"/>
              </a:lnSpc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所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≥10m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90000"/>
              </a:lnSpc>
              <a:spcBef>
                <a:spcPts val="600"/>
              </a:spcBef>
              <a:buSzPct val="94000"/>
              <a:buAutoNum type="arabicPlain" startAt="2"/>
              <a:tabLst>
                <a:tab pos="546735" algn="l"/>
              </a:tabLst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可燃材料堆场及加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工场、固定作业点与在建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工程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≥10m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，与临设及其 相互间距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≥10m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1750">
              <a:lnSpc>
                <a:spcPts val="1840"/>
              </a:lnSpc>
              <a:spcBef>
                <a:spcPts val="620"/>
              </a:spcBef>
              <a:buSzPct val="94000"/>
              <a:buAutoNum type="arabicPlain" startAt="2"/>
              <a:tabLst>
                <a:tab pos="551815" algn="l"/>
              </a:tabLst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临</a:t>
            </a:r>
            <a:r>
              <a:rPr sz="17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用房、临时设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施与在建工程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≥</a:t>
            </a:r>
            <a:r>
              <a:rPr sz="17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6m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，其相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互间距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≥4m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5410">
              <a:lnSpc>
                <a:spcPts val="1840"/>
              </a:lnSpc>
              <a:spcBef>
                <a:spcPts val="590"/>
              </a:spcBef>
              <a:buSzPct val="94000"/>
              <a:buAutoNum type="arabicPlain" startAt="2"/>
              <a:tabLst>
                <a:tab pos="561975" algn="l"/>
              </a:tabLst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外架手架上禁止使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用毛竹片作为脚手板。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51103"/>
            <a:ext cx="29349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ndara" panose="020E0502030303020204"/>
                <a:cs typeface="Candara" panose="020E0502030303020204"/>
              </a:rPr>
              <a:t>4</a:t>
            </a:r>
            <a:r>
              <a:rPr sz="2400" dirty="0"/>
              <a:t>易燃易爆物品管理及 防火间距</a:t>
            </a:r>
            <a:endParaRPr sz="24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19855" y="1700783"/>
            <a:ext cx="2682113" cy="180022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868161" y="1628775"/>
            <a:ext cx="2959735" cy="20882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430523" y="3861028"/>
            <a:ext cx="2400427" cy="18722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156197" y="3868254"/>
            <a:ext cx="2520315" cy="18649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646936"/>
            <a:ext cx="2281555" cy="4643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1925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防水、电焊、气割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作业施工前，必须履行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防火审批手续，填写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《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XX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作业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消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审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批表》，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经批准后方准施工，未 经防火审批的不得进行 防水作业施工。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33680">
              <a:lnSpc>
                <a:spcPct val="100000"/>
              </a:lnSpc>
              <a:spcBef>
                <a:spcPts val="605"/>
              </a:spcBef>
              <a:buSzPct val="94000"/>
              <a:buAutoNum type="arabicPlain" startAt="2"/>
              <a:tabLst>
                <a:tab pos="512445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现场动火作业消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防器材配置到位，作业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场地无火灾隐患；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33680">
              <a:lnSpc>
                <a:spcPct val="100000"/>
              </a:lnSpc>
              <a:spcBef>
                <a:spcPts val="600"/>
              </a:spcBef>
              <a:buSzPct val="94000"/>
              <a:buAutoNum type="arabicPlain" startAt="2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施工现场主要通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道口、各栋楼入口处及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休息室均设置吸烟点；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吸烟点设置灭烟盒或灭 烟台，灭火器等消防设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27050" indent="-514985">
              <a:lnSpc>
                <a:spcPct val="100000"/>
              </a:lnSpc>
              <a:spcBef>
                <a:spcPts val="600"/>
              </a:spcBef>
              <a:buSzPct val="94000"/>
              <a:buAutoNum type="arabicPlain" startAt="2"/>
              <a:tabLst>
                <a:tab pos="52768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施工现场除吸烟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点外任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何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区域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禁吸烟；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108963"/>
            <a:ext cx="23317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ndara" panose="020E0502030303020204"/>
                <a:cs typeface="Candara" panose="020E0502030303020204"/>
              </a:rPr>
              <a:t>5</a:t>
            </a:r>
            <a:r>
              <a:rPr sz="2800" spc="-5" dirty="0"/>
              <a:t>动用明火管理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09284" y="1628775"/>
            <a:ext cx="2836164" cy="212712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33267" y="1628775"/>
            <a:ext cx="2474341" cy="2127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050667" y="4005059"/>
            <a:ext cx="2457450" cy="2300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96153" y="3904335"/>
            <a:ext cx="2711957" cy="25022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389634"/>
            <a:ext cx="3383279" cy="462915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249555">
              <a:lnSpc>
                <a:spcPct val="80000"/>
              </a:lnSpc>
              <a:spcBef>
                <a:spcPts val="480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配电室建筑构件的燃烧性能等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级为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A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级；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28600">
              <a:lnSpc>
                <a:spcPct val="80000"/>
              </a:lnSpc>
              <a:spcBef>
                <a:spcPts val="600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总配室、水泵房设置应急照明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灯具；消防泵采用专用消防配电线 路，自施工现场总配箱的总断路器 上端接入，保持不间断供电；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7525" indent="-505460">
              <a:lnSpc>
                <a:spcPts val="1730"/>
              </a:lnSpc>
              <a:spcBef>
                <a:spcPts val="220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一个项目至少配置一台发电机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13030">
              <a:lnSpc>
                <a:spcPct val="80000"/>
              </a:lnSpc>
              <a:spcBef>
                <a:spcPts val="19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（与应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照明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路和消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线路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连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接）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外部断电后确保能自动切换及自动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启动，保证应急照明与消防线路不 间断供电；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ts val="1540"/>
              </a:lnSpc>
              <a:spcBef>
                <a:spcPts val="585"/>
              </a:spcBef>
              <a:buSzPct val="94000"/>
              <a:buAutoNum type="arabicPlain" startAt="4"/>
              <a:tabLst>
                <a:tab pos="52768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办公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生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活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活动板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设置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标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准：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材料燃烧性能等级为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A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级；宿舍满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35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足一床一插；办公室各办公桌设置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730"/>
              </a:lnSpc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固定插座；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20980">
              <a:lnSpc>
                <a:spcPts val="1540"/>
              </a:lnSpc>
              <a:spcBef>
                <a:spcPts val="585"/>
              </a:spcBef>
              <a:buSzPct val="94000"/>
              <a:buAutoNum type="arabicPlain" startAt="5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生活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设置热水供应区，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禁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宿舍使用大功率用电器及拖线板；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30225" indent="-518160">
              <a:lnSpc>
                <a:spcPts val="1730"/>
              </a:lnSpc>
              <a:spcBef>
                <a:spcPts val="225"/>
              </a:spcBef>
              <a:buSzPct val="94000"/>
              <a:buAutoNum type="arabicPlain" startAt="5"/>
              <a:tabLst>
                <a:tab pos="53086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宿舍安装限电器，限制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流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730"/>
              </a:lnSpc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3A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以内；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4985" indent="-502920">
              <a:lnSpc>
                <a:spcPts val="1730"/>
              </a:lnSpc>
              <a:spcBef>
                <a:spcPts val="215"/>
              </a:spcBef>
              <a:buSzPct val="94000"/>
              <a:buAutoNum type="arabicPlain" startAt="7"/>
              <a:tabLst>
                <a:tab pos="51562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电油汀、空调及膳食加热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730"/>
              </a:lnSpc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设单独回路；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01954"/>
            <a:ext cx="16433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ndara" panose="020E0502030303020204"/>
                <a:cs typeface="Candara" panose="020E0502030303020204"/>
              </a:rPr>
              <a:t>6</a:t>
            </a:r>
            <a:r>
              <a:rPr sz="2800" spc="-5" dirty="0"/>
              <a:t>消防用电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79901" y="1556766"/>
            <a:ext cx="2088261" cy="246938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300215" y="1556766"/>
            <a:ext cx="1987549" cy="24483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724402" y="4149039"/>
            <a:ext cx="2163826" cy="2352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8372" y="2513202"/>
            <a:ext cx="39408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000000"/>
                </a:solidFill>
              </a:rPr>
              <a:t>第五章机械管理</a:t>
            </a:r>
            <a:endParaRPr sz="440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01521"/>
            <a:ext cx="3225800" cy="4644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作业准备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：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、挖掘机司机要持 证上岗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、挖掘机随车携带车 辆保养及检查记录；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、挖掘机 工作时要停放于坚实、平坦的 地面上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、挖掘机施工时配备 对讲机，作业区设安全员一名， 及时与司机联系；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27635">
              <a:lnSpc>
                <a:spcPct val="100000"/>
              </a:lnSpc>
              <a:spcBef>
                <a:spcPts val="600"/>
              </a:spcBef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进场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：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、实现现场要设人车分 流、入场时从施工车辆通过进 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入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、挖掘机入场时有专人引 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导入场；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33680">
              <a:lnSpc>
                <a:spcPct val="101000"/>
              </a:lnSpc>
              <a:spcBef>
                <a:spcPts val="575"/>
              </a:spcBef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防护：挖掘机施工范围内采取 安全警示带警戒；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53670">
              <a:lnSpc>
                <a:spcPct val="100000"/>
              </a:lnSpc>
              <a:spcBef>
                <a:spcPts val="595"/>
              </a:spcBef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操作使用：</a:t>
            </a:r>
            <a:r>
              <a:rPr sz="18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、操作时应严格操 作手册作业，严禁违反工地安 全规范要求；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36777"/>
            <a:ext cx="12153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ndara" panose="020E0502030303020204"/>
                <a:cs typeface="Candara" panose="020E0502030303020204"/>
              </a:rPr>
              <a:t>1</a:t>
            </a:r>
            <a:r>
              <a:rPr sz="2800" spc="-5" dirty="0"/>
              <a:t>挖掘机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99915" y="2132838"/>
            <a:ext cx="4865116" cy="288036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69211"/>
            <a:ext cx="3103245" cy="432435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操作准备：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1115">
              <a:lnSpc>
                <a:spcPct val="100000"/>
              </a:lnSpc>
              <a:spcBef>
                <a:spcPts val="600"/>
              </a:spcBef>
            </a:pPr>
            <a:r>
              <a:rPr sz="18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、移动吊车操作司机及吊装工 人必须经过培训，具有操作资 质；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、吊装时现场须有专职指挥人 员，配有无线通讯设备；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操作使用：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0480">
              <a:lnSpc>
                <a:spcPct val="100000"/>
              </a:lnSpc>
              <a:spcBef>
                <a:spcPts val="600"/>
              </a:spcBef>
            </a:pPr>
            <a:r>
              <a:rPr sz="18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、起重机吊臂回转范围内应采 用警戒带或其他方式隔离，无 关人员不得进入该区域内；任 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何情况下，严禁起重机带载行 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走；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、吊车使用其他事项须满足相 关规范要求；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73962"/>
            <a:ext cx="19672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 panose="020E0502030303020204"/>
                <a:cs typeface="Candara" panose="020E0502030303020204"/>
              </a:rPr>
              <a:t>2</a:t>
            </a:r>
            <a:r>
              <a:rPr sz="2800" spc="-5" dirty="0"/>
              <a:t>移动式吊车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82009" y="1916810"/>
            <a:ext cx="4962144" cy="331241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26235"/>
            <a:ext cx="3345815" cy="453771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搅拌机操作：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、操作人员上岗前培训交底；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91770">
              <a:lnSpc>
                <a:spcPct val="100000"/>
              </a:lnSpc>
              <a:spcBef>
                <a:spcPts val="600"/>
              </a:spcBef>
            </a:pP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、搅拌机的停放位置硬化，平整坚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实，安装平稳牢固；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8542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、做好搅拌机内外的清洗和周围清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理，切断电源，搅拌机开关闭锁，  挂禁用牌；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防护标准做法：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、三面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采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用模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围护，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留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一侧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进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料；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、单个搅拌机防护棚高度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3700mm*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宽度（设备宽度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50825">
              <a:lnSpc>
                <a:spcPct val="100000"/>
              </a:lnSpc>
            </a:pP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+2200m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上部双层硬防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护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，高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度相差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700mm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8862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、地面做法：地面应硬化，采用  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C20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砼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120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厚（如原地坪为土基层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时）；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36421"/>
            <a:ext cx="14452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ndara" panose="020E0502030303020204"/>
                <a:cs typeface="Candara" panose="020E0502030303020204"/>
              </a:rPr>
              <a:t>3</a:t>
            </a:r>
            <a:r>
              <a:rPr sz="3200" dirty="0"/>
              <a:t>搅拌机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02709" y="2276855"/>
            <a:ext cx="4939792" cy="266433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1646936"/>
            <a:ext cx="3884929" cy="4628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4480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、安装方式可选用壁装、吊装或立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杆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方式。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26390">
              <a:lnSpc>
                <a:spcPct val="100000"/>
              </a:lnSpc>
              <a:spcBef>
                <a:spcPts val="600"/>
              </a:spcBef>
            </a:pP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、安装的高度，室内距地面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2.5</a:t>
            </a:r>
            <a:r>
              <a:rPr sz="1600" spc="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～</a:t>
            </a:r>
            <a:r>
              <a:rPr sz="1600" spc="-9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 室外距地面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3.5</a:t>
            </a:r>
            <a:r>
              <a:rPr sz="1600" spc="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～</a:t>
            </a:r>
            <a:r>
              <a:rPr sz="1600" spc="-6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3995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、覆盖范围兼顾现场施工作业区域（重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点安装于塔吊，钢构安装现场，钢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筋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模板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安装现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，办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公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区项目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办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公室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与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区域通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道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工人生活区通道，项目工地大门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），并制 作安装平面图。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3995">
              <a:lnSpc>
                <a:spcPct val="100000"/>
              </a:lnSpc>
              <a:spcBef>
                <a:spcPts val="605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、室外环境下采用室外全天候防护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罩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电源与线缆接头应配置室外防水箱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做好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雷电防护、硬物防护。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9220">
              <a:lnSpc>
                <a:spcPct val="100000"/>
              </a:lnSpc>
              <a:spcBef>
                <a:spcPts val="600"/>
              </a:spcBef>
            </a:pP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缆走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意防雷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防触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、防水、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防过度弯曲，坚持固定走线。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04165">
              <a:lnSpc>
                <a:spcPct val="100000"/>
              </a:lnSpc>
              <a:spcBef>
                <a:spcPts val="600"/>
              </a:spcBef>
            </a:pP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6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、环境比较复杂，不方便线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路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连接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项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目，需采用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2.4G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无线网桥进行连接。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、传输线缆及监控点处应挂标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识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牌。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57199"/>
            <a:ext cx="400812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latin typeface="Candara" panose="020E0502030303020204"/>
                <a:cs typeface="Candara" panose="020E0502030303020204"/>
              </a:rPr>
              <a:t>1.5.2</a:t>
            </a:r>
            <a:r>
              <a:rPr dirty="0"/>
              <a:t>安全视</a:t>
            </a:r>
            <a:r>
              <a:rPr spc="-15" dirty="0"/>
              <a:t>频</a:t>
            </a:r>
            <a:r>
              <a:rPr dirty="0"/>
              <a:t>监控（二）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651375" y="2081942"/>
            <a:ext cx="3902985" cy="330387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58267" y="1431797"/>
            <a:ext cx="4369435" cy="5071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9275" indent="-537210">
              <a:lnSpc>
                <a:spcPts val="2155"/>
              </a:lnSpc>
              <a:spcBef>
                <a:spcPts val="100"/>
              </a:spcBef>
              <a:buSzPct val="94000"/>
              <a:buAutoNum type="arabicPlain"/>
              <a:tabLst>
                <a:tab pos="549910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塔式起重机安装、拆卸单位必须具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ts val="2170"/>
              </a:lnSpc>
              <a:spcBef>
                <a:spcPts val="55"/>
              </a:spcBef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有从事塔式起重机安装、拆卸业务的资质， 安装、拆卸前应编制专项施工方案。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34315">
              <a:lnSpc>
                <a:spcPct val="100000"/>
              </a:lnSpc>
              <a:spcBef>
                <a:spcPts val="530"/>
              </a:spcBef>
              <a:buSzPct val="94000"/>
              <a:buAutoNum type="arabicPlain" startAt="2"/>
              <a:tabLst>
                <a:tab pos="576580" algn="l"/>
              </a:tabLst>
            </a:pP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塔式起重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机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应具有特种设备制造许 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可证、产品合格证、制造监督检验证明， 并在地方建设主管部门备案登记。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34315">
              <a:lnSpc>
                <a:spcPct val="100000"/>
              </a:lnSpc>
              <a:spcBef>
                <a:spcPts val="600"/>
              </a:spcBef>
              <a:buSzPct val="94000"/>
              <a:buAutoNum type="arabicPlain" startAt="2"/>
              <a:tabLst>
                <a:tab pos="582295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多台塔式起重机在同一施工现场交 叉作业时，应采取防碰撞的安全措施。任 意两台塔式起重机之间的最小架设距离应 不小于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2m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配重、吊钩着警示色。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40360">
              <a:lnSpc>
                <a:spcPct val="100000"/>
              </a:lnSpc>
              <a:spcBef>
                <a:spcPts val="600"/>
              </a:spcBef>
              <a:buSzPct val="94000"/>
              <a:buAutoNum type="arabicPlain" startAt="2"/>
              <a:tabLst>
                <a:tab pos="592455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塔式起重机应悬挂《起重机械安全 管理告示牌》，臂端可悬挂万科标志。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583565" indent="-571500">
              <a:lnSpc>
                <a:spcPct val="100000"/>
              </a:lnSpc>
              <a:spcBef>
                <a:spcPts val="605"/>
              </a:spcBef>
              <a:buSzPct val="94000"/>
              <a:buAutoNum type="arabicPlain" startAt="2"/>
              <a:tabLst>
                <a:tab pos="584200" algn="l"/>
              </a:tabLst>
            </a:pP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使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过程中操作人员和指挥人员应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持证上岗，严禁违规作业；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35915">
              <a:lnSpc>
                <a:spcPct val="100000"/>
              </a:lnSpc>
              <a:spcBef>
                <a:spcPts val="600"/>
              </a:spcBef>
              <a:buSzPct val="94000"/>
              <a:buAutoNum type="arabicPlain" startAt="6"/>
              <a:tabLst>
                <a:tab pos="597535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应单独委托的第三方专业机构进行 复检（正常年检合格后</a:t>
            </a:r>
            <a:r>
              <a:rPr sz="18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个月内出具报 告）；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99287"/>
            <a:ext cx="105664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ndara" panose="020E0502030303020204"/>
                <a:cs typeface="Candara" panose="020E0502030303020204"/>
              </a:rPr>
              <a:t>4</a:t>
            </a:r>
            <a:r>
              <a:rPr sz="3200" dirty="0"/>
              <a:t>塔吊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29784" y="1579117"/>
            <a:ext cx="2534539" cy="203644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164323" y="1579117"/>
            <a:ext cx="1266062" cy="1993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69039" y="3683292"/>
            <a:ext cx="4323500" cy="28573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642655"/>
            <a:ext cx="3143885" cy="424688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549910" indent="-537845">
              <a:lnSpc>
                <a:spcPct val="100000"/>
              </a:lnSpc>
              <a:spcBef>
                <a:spcPts val="690"/>
              </a:spcBef>
              <a:buSzPct val="94000"/>
              <a:buAutoNum type="arabicPlain"/>
              <a:tabLst>
                <a:tab pos="550545" algn="l"/>
              </a:tabLst>
            </a:pP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基础节预埋水平</a:t>
            </a:r>
            <a:r>
              <a:rPr sz="1800" spc="22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±</a:t>
            </a:r>
            <a:r>
              <a:rPr sz="1800" spc="22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4‰;</a:t>
            </a:r>
            <a:endParaRPr sz="1800">
              <a:latin typeface="Candara" panose="020E0502030303020204"/>
              <a:cs typeface="Candara" panose="020E0502030303020204"/>
            </a:endParaRPr>
          </a:p>
          <a:p>
            <a:pPr marL="12700" marR="13335">
              <a:lnSpc>
                <a:spcPct val="100000"/>
              </a:lnSpc>
              <a:spcBef>
                <a:spcPts val="585"/>
              </a:spcBef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塔吊基础混凝土的强度必须为 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C35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以上，塔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基础混凝土必须 做强度试压，</a:t>
            </a:r>
            <a:r>
              <a:rPr sz="1800" spc="-12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待达到说明书要 求的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90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%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强度时，方可进行上部 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结构安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装。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45720">
              <a:lnSpc>
                <a:spcPct val="100000"/>
              </a:lnSpc>
              <a:spcBef>
                <a:spcPts val="600"/>
              </a:spcBef>
              <a:buSzPct val="94000"/>
              <a:buAutoNum type="arabicPlain" startAt="2"/>
              <a:tabLst>
                <a:tab pos="576580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基础不得积水，要有 可靠的排水措施，在塔吊基础 附近不得随意开挖。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582295" indent="-570230">
              <a:lnSpc>
                <a:spcPct val="100000"/>
              </a:lnSpc>
              <a:spcBef>
                <a:spcPts val="600"/>
              </a:spcBef>
              <a:buSzPct val="94000"/>
              <a:buAutoNum type="arabicPlain" startAt="2"/>
              <a:tabLst>
                <a:tab pos="582930" algn="l"/>
              </a:tabLst>
            </a:pP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塔吊基础四周必须设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置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1.8</a:t>
            </a:r>
            <a:endParaRPr sz="18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米高定型化防护网。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8575">
              <a:lnSpc>
                <a:spcPct val="100000"/>
              </a:lnSpc>
              <a:spcBef>
                <a:spcPts val="600"/>
              </a:spcBef>
              <a:buSzPct val="94000"/>
              <a:buAutoNum type="arabicPlain" startAt="4"/>
              <a:tabLst>
                <a:tab pos="593090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安全使用告示牌应挂 设在塔吊底部，图牌尺寸为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1.8  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米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X1.2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米。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43432"/>
            <a:ext cx="29279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ndara" panose="020E0502030303020204"/>
                <a:cs typeface="Candara" panose="020E0502030303020204"/>
              </a:rPr>
              <a:t>4.1</a:t>
            </a:r>
            <a:r>
              <a:rPr sz="3200" dirty="0"/>
              <a:t>塔</a:t>
            </a:r>
            <a:r>
              <a:rPr sz="3200" spc="-5" dirty="0"/>
              <a:t>吊</a:t>
            </a:r>
            <a:r>
              <a:rPr sz="3200" dirty="0"/>
              <a:t>基</a:t>
            </a:r>
            <a:r>
              <a:rPr sz="3200" spc="-5" dirty="0"/>
              <a:t>础</a:t>
            </a:r>
            <a:r>
              <a:rPr sz="3200" dirty="0"/>
              <a:t>防护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04053" y="1715947"/>
            <a:ext cx="2664332" cy="430707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80185"/>
            <a:ext cx="3143885" cy="466788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在使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过程中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要附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顶升、加节时，使用单位应委托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605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安装单位或具有相应资质的安装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85115" algn="just">
              <a:lnSpc>
                <a:spcPct val="90000"/>
              </a:lnSpc>
              <a:spcBef>
                <a:spcPts val="95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单位，按照专项施工方案进行施 工。禁止擅自使用非原制造厂制 造的标准节和附墙装置，附着杆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与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建筑物连接处，必须确保强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度并满足要求。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85115" algn="just">
              <a:lnSpc>
                <a:spcPts val="1730"/>
              </a:lnSpc>
              <a:spcBef>
                <a:spcPts val="625"/>
              </a:spcBef>
              <a:buSzPct val="94000"/>
              <a:buAutoNum type="arabicPlain" startAt="2"/>
              <a:tabLst>
                <a:tab pos="5124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前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,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总包单位必须查验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作业人员上岗证，并进行专项安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全教育和安全技术交底。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76200">
              <a:lnSpc>
                <a:spcPct val="90000"/>
              </a:lnSpc>
              <a:spcBef>
                <a:spcPts val="570"/>
              </a:spcBef>
              <a:buSzPct val="94000"/>
              <a:buAutoNum type="arabicPlain" startAt="2"/>
              <a:tabLst>
                <a:tab pos="518795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检查顶升系统，在操作时必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须专人操纵油泵，顶升千斤顶搁 置横梁必须专人负责操作看管。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工作完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成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后按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定进行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织验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验收合格后方可投入使用。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76530">
              <a:lnSpc>
                <a:spcPct val="90000"/>
              </a:lnSpc>
              <a:spcBef>
                <a:spcPts val="600"/>
              </a:spcBef>
              <a:buSzPct val="94000"/>
              <a:buAutoNum type="arabicPlain" startAt="2"/>
              <a:tabLst>
                <a:tab pos="52768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附着装置的安装位置应搭设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操作平台。平台采用钢管搭设， 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满铺脚手板，设置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1.2m</a:t>
            </a:r>
            <a:r>
              <a:rPr sz="1600" spc="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高防护栏 杆，内挂密目式安全护网。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71245"/>
            <a:ext cx="29749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latin typeface="Candara" panose="020E0502030303020204"/>
                <a:cs typeface="Candara" panose="020E0502030303020204"/>
              </a:rPr>
              <a:t>4.</a:t>
            </a:r>
            <a:r>
              <a:rPr sz="3200" spc="-5" dirty="0">
                <a:latin typeface="Candara" panose="020E0502030303020204"/>
                <a:cs typeface="Candara" panose="020E0502030303020204"/>
              </a:rPr>
              <a:t>2</a:t>
            </a:r>
            <a:r>
              <a:rPr sz="3200" spc="5" dirty="0"/>
              <a:t>塔吊附着装置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45911" y="5838850"/>
            <a:ext cx="2570480" cy="57467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>
              <a:lnSpc>
                <a:spcPts val="1920"/>
              </a:lnSpc>
              <a:spcBef>
                <a:spcPts val="565"/>
              </a:spcBef>
            </a:pPr>
            <a:r>
              <a:rPr sz="20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附墙锚固点混凝土强度 </a:t>
            </a:r>
            <a:r>
              <a:rPr sz="20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达到设计强度</a:t>
            </a:r>
            <a:r>
              <a:rPr sz="20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70</a:t>
            </a:r>
            <a:r>
              <a:rPr sz="2000" dirty="0">
                <a:solidFill>
                  <a:srgbClr val="073D86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%施工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54652" y="1593176"/>
            <a:ext cx="4472559" cy="428409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630167" y="2495804"/>
            <a:ext cx="2459609" cy="2090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03044"/>
            <a:ext cx="3165475" cy="5055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2385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力矩限制器：塔机应安装起重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力矩限制器，如设有起重力矩显示 装置，则其数值误差不应大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实际 值的</a:t>
            </a:r>
            <a:r>
              <a:rPr sz="1600" spc="254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±</a:t>
            </a:r>
            <a:r>
              <a:rPr sz="1600" spc="254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5%</a:t>
            </a:r>
            <a:r>
              <a:rPr sz="1600" spc="-3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。当起重量大于相应工况 下的额定值并小于该额定值的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110% 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时，应切断上升和幅度增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大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方向的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电源，但机构可作下降和减少幅度 方向的运动。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795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起重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限制器：塔机应安装起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重量限制器，如设有起重量显示装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置，则其数值误差不应大于实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际值 的</a:t>
            </a:r>
            <a:r>
              <a:rPr sz="1600" spc="254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±</a:t>
            </a:r>
            <a:r>
              <a:rPr sz="1600" spc="254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5%</a:t>
            </a:r>
            <a:r>
              <a:rPr sz="1600" spc="-2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。当起重量大于相应档位的 额定值并小于该额定值的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110%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时，  应切断上升方向的电源，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但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机构可 作下降方向的运动。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起升高度限位器：对动臂变幅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和小车变幅的塔式起重机，当吊钩 装置顶部升至起重臂下端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最小距 离为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800mm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处时，应能停止起升运 动。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01954"/>
            <a:ext cx="32181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 panose="020E0502030303020204"/>
                <a:cs typeface="Candara" panose="020E0502030303020204"/>
              </a:rPr>
              <a:t>4.3</a:t>
            </a:r>
            <a:r>
              <a:rPr sz="2800" spc="-5" dirty="0"/>
              <a:t>安</a:t>
            </a:r>
            <a:r>
              <a:rPr sz="2800" spc="-10" dirty="0"/>
              <a:t>全</a:t>
            </a:r>
            <a:r>
              <a:rPr sz="2800" spc="5" dirty="0"/>
              <a:t>保</a:t>
            </a:r>
            <a:r>
              <a:rPr sz="2800" spc="-5" dirty="0"/>
              <a:t>险装置</a:t>
            </a:r>
            <a:r>
              <a:rPr sz="2800" dirty="0">
                <a:latin typeface="Candara" panose="020E0502030303020204"/>
                <a:cs typeface="Candara" panose="020E0502030303020204"/>
              </a:rPr>
              <a:t>(</a:t>
            </a:r>
            <a:r>
              <a:rPr sz="2800" spc="5" dirty="0"/>
              <a:t>一</a:t>
            </a:r>
            <a:r>
              <a:rPr sz="2800" spc="-5" dirty="0">
                <a:latin typeface="Candara" panose="020E0502030303020204"/>
                <a:cs typeface="Candara" panose="020E0502030303020204"/>
              </a:rPr>
              <a:t>)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67936" y="1756664"/>
            <a:ext cx="4488307" cy="375983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115570">
              <a:lnSpc>
                <a:spcPct val="100000"/>
              </a:lnSpc>
              <a:spcBef>
                <a:spcPts val="95"/>
              </a:spcBef>
              <a:buSzPct val="94000"/>
              <a:buAutoNum type="arabicPlain" startAt="4"/>
              <a:tabLst>
                <a:tab pos="553085" algn="l"/>
              </a:tabLst>
            </a:pPr>
            <a:r>
              <a:rPr spc="-5" dirty="0"/>
              <a:t>小车变幅限位的塔机应设置小</a:t>
            </a:r>
            <a:r>
              <a:rPr spc="5" dirty="0"/>
              <a:t>车</a:t>
            </a:r>
            <a:r>
              <a:rPr spc="-5" dirty="0"/>
              <a:t>行程</a:t>
            </a:r>
            <a:r>
              <a:rPr spc="5" dirty="0"/>
              <a:t>限</a:t>
            </a:r>
            <a:r>
              <a:rPr spc="-5" dirty="0"/>
              <a:t>位开</a:t>
            </a:r>
            <a:r>
              <a:rPr spc="10" dirty="0"/>
              <a:t>关</a:t>
            </a:r>
            <a:r>
              <a:rPr spc="-5" dirty="0"/>
              <a:t>和终</a:t>
            </a:r>
            <a:r>
              <a:rPr spc="5" dirty="0"/>
              <a:t>端</a:t>
            </a:r>
            <a:r>
              <a:rPr spc="-5" dirty="0"/>
              <a:t>缓冲</a:t>
            </a:r>
            <a:r>
              <a:rPr spc="5" dirty="0"/>
              <a:t>装</a:t>
            </a:r>
            <a:r>
              <a:rPr spc="-5" dirty="0"/>
              <a:t>置。</a:t>
            </a:r>
            <a:r>
              <a:rPr spc="5" dirty="0"/>
              <a:t>限</a:t>
            </a:r>
            <a:r>
              <a:rPr spc="-5" dirty="0"/>
              <a:t>位开</a:t>
            </a:r>
            <a:r>
              <a:rPr spc="5" dirty="0"/>
              <a:t>关</a:t>
            </a:r>
            <a:r>
              <a:rPr spc="-5" dirty="0"/>
              <a:t>动作</a:t>
            </a:r>
            <a:r>
              <a:rPr spc="5" dirty="0"/>
              <a:t>后</a:t>
            </a:r>
            <a:r>
              <a:rPr spc="-5" dirty="0"/>
              <a:t>应保证 </a:t>
            </a:r>
            <a:r>
              <a:rPr spc="-5" dirty="0"/>
              <a:t>小车停车时，其端部距缓冲装置最</a:t>
            </a:r>
            <a:r>
              <a:rPr spc="5" dirty="0"/>
              <a:t>小</a:t>
            </a:r>
            <a:r>
              <a:rPr spc="-5" dirty="0"/>
              <a:t>距离</a:t>
            </a:r>
            <a:r>
              <a:rPr spc="-5" dirty="0">
                <a:latin typeface="Candara" panose="020E0502030303020204"/>
                <a:cs typeface="Candara" panose="020E0502030303020204"/>
              </a:rPr>
              <a:t>200mm</a:t>
            </a:r>
            <a:r>
              <a:rPr spc="-5" dirty="0"/>
              <a:t>。</a:t>
            </a:r>
            <a:endParaRPr spc="-5" dirty="0"/>
          </a:p>
          <a:p>
            <a:pPr marL="542925" indent="-505460">
              <a:lnSpc>
                <a:spcPct val="100000"/>
              </a:lnSpc>
              <a:spcBef>
                <a:spcPts val="600"/>
              </a:spcBef>
              <a:buSzPct val="94000"/>
              <a:buAutoNum type="arabicPlain" startAt="4"/>
              <a:tabLst>
                <a:tab pos="544195" algn="l"/>
              </a:tabLst>
            </a:pPr>
            <a:r>
              <a:rPr spc="-5" dirty="0"/>
              <a:t>小车断绳保护装置：双向</a:t>
            </a:r>
            <a:r>
              <a:rPr spc="5" dirty="0"/>
              <a:t>均</a:t>
            </a:r>
            <a:r>
              <a:rPr spc="-5" dirty="0"/>
              <a:t>应设</a:t>
            </a:r>
            <a:r>
              <a:rPr spc="5" dirty="0"/>
              <a:t>置</a:t>
            </a:r>
            <a:r>
              <a:rPr spc="-5" dirty="0"/>
              <a:t>。</a:t>
            </a:r>
            <a:endParaRPr spc="-5" dirty="0"/>
          </a:p>
          <a:p>
            <a:pPr marL="555625" indent="-518160">
              <a:lnSpc>
                <a:spcPct val="100000"/>
              </a:lnSpc>
              <a:spcBef>
                <a:spcPts val="600"/>
              </a:spcBef>
              <a:buSzPct val="94000"/>
              <a:buAutoNum type="arabicPlain" startAt="4"/>
              <a:tabLst>
                <a:tab pos="556895" algn="l"/>
              </a:tabLst>
            </a:pPr>
            <a:r>
              <a:rPr spc="-10" dirty="0"/>
              <a:t>钢丝绳防脱装置：应完</a:t>
            </a:r>
            <a:r>
              <a:rPr dirty="0"/>
              <a:t>整</a:t>
            </a:r>
            <a:r>
              <a:rPr spc="-10" dirty="0"/>
              <a:t>可靠</a:t>
            </a:r>
            <a:r>
              <a:rPr dirty="0"/>
              <a:t>。</a:t>
            </a:r>
            <a:r>
              <a:rPr spc="-10" dirty="0"/>
              <a:t>该装</a:t>
            </a:r>
            <a:r>
              <a:rPr dirty="0"/>
              <a:t>置</a:t>
            </a:r>
            <a:r>
              <a:rPr spc="-10" dirty="0"/>
              <a:t>与滑</a:t>
            </a:r>
            <a:r>
              <a:rPr spc="10" dirty="0"/>
              <a:t>轮</a:t>
            </a:r>
            <a:r>
              <a:rPr spc="-10" dirty="0"/>
              <a:t>最外</a:t>
            </a:r>
            <a:r>
              <a:rPr dirty="0"/>
              <a:t>缘</a:t>
            </a:r>
            <a:r>
              <a:rPr spc="-5" dirty="0"/>
              <a:t>的</a:t>
            </a:r>
            <a:r>
              <a:rPr spc="-10" dirty="0"/>
              <a:t>间</a:t>
            </a:r>
            <a:r>
              <a:rPr dirty="0"/>
              <a:t>隙</a:t>
            </a:r>
            <a:r>
              <a:rPr spc="-5" dirty="0"/>
              <a:t>不</a:t>
            </a:r>
            <a:r>
              <a:rPr spc="-10" dirty="0"/>
              <a:t>应</a:t>
            </a:r>
            <a:r>
              <a:rPr dirty="0"/>
              <a:t>超</a:t>
            </a:r>
            <a:r>
              <a:rPr spc="-5" dirty="0"/>
              <a:t>过</a:t>
            </a:r>
            <a:r>
              <a:rPr spc="-10" dirty="0"/>
              <a:t>钢</a:t>
            </a:r>
            <a:r>
              <a:rPr dirty="0"/>
              <a:t>丝</a:t>
            </a:r>
            <a:r>
              <a:rPr spc="-5" dirty="0"/>
              <a:t>绳</a:t>
            </a:r>
            <a:r>
              <a:rPr spc="-10" dirty="0"/>
              <a:t>直</a:t>
            </a:r>
            <a:r>
              <a:rPr dirty="0"/>
              <a:t>径的</a:t>
            </a:r>
            <a:r>
              <a:rPr spc="-5" dirty="0">
                <a:latin typeface="Candara" panose="020E0502030303020204"/>
                <a:cs typeface="Candara" panose="020E0502030303020204"/>
              </a:rPr>
              <a:t>20%</a:t>
            </a:r>
            <a:r>
              <a:rPr spc="-5" dirty="0"/>
              <a:t>。</a:t>
            </a:r>
            <a:endParaRPr spc="-5" dirty="0"/>
          </a:p>
          <a:p>
            <a:pPr marL="38100" marR="156210">
              <a:lnSpc>
                <a:spcPct val="100000"/>
              </a:lnSpc>
              <a:spcBef>
                <a:spcPts val="600"/>
              </a:spcBef>
              <a:buSzPct val="94000"/>
              <a:buAutoNum type="arabicPlain" startAt="4"/>
              <a:tabLst>
                <a:tab pos="541020" algn="l"/>
              </a:tabLst>
            </a:pPr>
            <a:r>
              <a:rPr spc="-5" dirty="0"/>
              <a:t>起重臂根部铰点高度大</a:t>
            </a:r>
            <a:r>
              <a:rPr spc="5" dirty="0"/>
              <a:t>于</a:t>
            </a:r>
            <a:r>
              <a:rPr spc="-10" dirty="0">
                <a:latin typeface="Candara" panose="020E0502030303020204"/>
                <a:cs typeface="Candara" panose="020E0502030303020204"/>
              </a:rPr>
              <a:t>50m</a:t>
            </a:r>
            <a:r>
              <a:rPr spc="-5" dirty="0"/>
              <a:t>的</a:t>
            </a:r>
            <a:r>
              <a:rPr spc="5" dirty="0"/>
              <a:t>塔</a:t>
            </a:r>
            <a:r>
              <a:rPr spc="-5" dirty="0"/>
              <a:t>机，</a:t>
            </a:r>
            <a:r>
              <a:rPr spc="5" dirty="0"/>
              <a:t>应</a:t>
            </a:r>
            <a:r>
              <a:rPr spc="-5" dirty="0"/>
              <a:t>配备</a:t>
            </a:r>
            <a:r>
              <a:rPr spc="5" dirty="0"/>
              <a:t>风</a:t>
            </a:r>
            <a:r>
              <a:rPr spc="-5" dirty="0"/>
              <a:t>速仪</a:t>
            </a:r>
            <a:r>
              <a:rPr spc="5" dirty="0"/>
              <a:t>。</a:t>
            </a:r>
            <a:r>
              <a:rPr spc="-5" dirty="0"/>
              <a:t>当风</a:t>
            </a:r>
            <a:r>
              <a:rPr spc="5" dirty="0"/>
              <a:t>速</a:t>
            </a:r>
            <a:r>
              <a:rPr spc="-5" dirty="0"/>
              <a:t>大于</a:t>
            </a:r>
            <a:r>
              <a:rPr spc="5" dirty="0"/>
              <a:t>工</a:t>
            </a:r>
            <a:r>
              <a:rPr spc="-5" dirty="0"/>
              <a:t>作极</a:t>
            </a:r>
            <a:r>
              <a:rPr spc="5" dirty="0"/>
              <a:t>限</a:t>
            </a:r>
            <a:r>
              <a:rPr spc="-5" dirty="0"/>
              <a:t>风速</a:t>
            </a:r>
            <a:r>
              <a:rPr spc="5" dirty="0"/>
              <a:t>时</a:t>
            </a:r>
            <a:r>
              <a:rPr spc="-5" dirty="0"/>
              <a:t>，应 </a:t>
            </a:r>
            <a:r>
              <a:rPr spc="-5" dirty="0"/>
              <a:t>能发出停止作业的警报。</a:t>
            </a:r>
            <a:endParaRPr spc="-5"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92810"/>
            <a:ext cx="32334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 panose="020E0502030303020204"/>
                <a:cs typeface="Candara" panose="020E0502030303020204"/>
              </a:rPr>
              <a:t>4.4</a:t>
            </a:r>
            <a:r>
              <a:rPr sz="2800" spc="-5" dirty="0"/>
              <a:t>安</a:t>
            </a:r>
            <a:r>
              <a:rPr sz="2800" spc="-10" dirty="0"/>
              <a:t>全</a:t>
            </a:r>
            <a:r>
              <a:rPr sz="2800" spc="-5" dirty="0"/>
              <a:t>保险装</a:t>
            </a:r>
            <a:r>
              <a:rPr sz="2800" spc="-10" dirty="0"/>
              <a:t>置</a:t>
            </a:r>
            <a:r>
              <a:rPr sz="2800" dirty="0">
                <a:latin typeface="Candara" panose="020E0502030303020204"/>
                <a:cs typeface="Candara" panose="020E0502030303020204"/>
              </a:rPr>
              <a:t>(</a:t>
            </a:r>
            <a:r>
              <a:rPr sz="2800" spc="5" dirty="0"/>
              <a:t>二</a:t>
            </a:r>
            <a:r>
              <a:rPr sz="2800" spc="-5" dirty="0">
                <a:latin typeface="Candara" panose="020E0502030303020204"/>
                <a:cs typeface="Candara" panose="020E0502030303020204"/>
              </a:rPr>
              <a:t>)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60315" y="3212922"/>
            <a:ext cx="3756151" cy="32838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39546" y="3423272"/>
            <a:ext cx="3597148" cy="2808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75054"/>
            <a:ext cx="3067685" cy="4323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>
              <a:lnSpc>
                <a:spcPct val="100000"/>
              </a:lnSpc>
              <a:spcBef>
                <a:spcPts val="95"/>
              </a:spcBef>
              <a:buSzPct val="94000"/>
              <a:buAutoNum type="arabicPlain" startAt="7"/>
              <a:tabLst>
                <a:tab pos="51562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回转限位器：对回转处不设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集电器供电的塔式起重机，应设置 正反两个方向回转限位开关。开关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动作时，臂架旋转角度应不大于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32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±</a:t>
            </a:r>
            <a:r>
              <a:rPr sz="1600" spc="32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540</a:t>
            </a:r>
            <a:r>
              <a:rPr sz="1600" spc="32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°，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即左右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半圈。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  <a:buSzPct val="94000"/>
              <a:buAutoNum type="arabicPlain" startAt="8"/>
              <a:tabLst>
                <a:tab pos="53086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吊钩防脱绳装置：吊钩应安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装钢丝绳防脱装置并应完好可靠。 吊钩严禁补焊，有下列情况之一的 应予报废：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倍放大镜观察表面 有裂纹；钩尾和螺纹部分等危险截 面及钓筋有永久性变形；挂绳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截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面磨损量超过原高度的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10%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；心轴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磨损量超过其直径的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5%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；开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口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度比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原尺寸增加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15%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4925">
              <a:lnSpc>
                <a:spcPct val="100000"/>
              </a:lnSpc>
              <a:spcBef>
                <a:spcPts val="605"/>
              </a:spcBef>
              <a:buSzPct val="94000"/>
              <a:buAutoNum type="arabicPlain" startAt="8"/>
              <a:tabLst>
                <a:tab pos="530860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障碍指示灯：塔式起重机顶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部高度大于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30m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且高于周围建筑物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应安装障碍指示灯。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01954"/>
            <a:ext cx="32194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 panose="020E0502030303020204"/>
                <a:cs typeface="Candara" panose="020E0502030303020204"/>
              </a:rPr>
              <a:t>4.5</a:t>
            </a:r>
            <a:r>
              <a:rPr sz="2800" spc="-5" dirty="0"/>
              <a:t>安</a:t>
            </a:r>
            <a:r>
              <a:rPr sz="2800" spc="-10" dirty="0"/>
              <a:t>全</a:t>
            </a:r>
            <a:r>
              <a:rPr sz="2800" spc="5" dirty="0"/>
              <a:t>保</a:t>
            </a:r>
            <a:r>
              <a:rPr sz="2800" spc="-5" dirty="0"/>
              <a:t>险装置</a:t>
            </a:r>
            <a:r>
              <a:rPr sz="2800" dirty="0">
                <a:latin typeface="Candara" panose="020E0502030303020204"/>
                <a:cs typeface="Candara" panose="020E0502030303020204"/>
              </a:rPr>
              <a:t>(</a:t>
            </a:r>
            <a:r>
              <a:rPr sz="2800" spc="5" dirty="0"/>
              <a:t>三</a:t>
            </a:r>
            <a:r>
              <a:rPr sz="2800" spc="-5" dirty="0">
                <a:latin typeface="Candara" panose="020E0502030303020204"/>
                <a:cs typeface="Candara" panose="020E0502030303020204"/>
              </a:rPr>
              <a:t>)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76288" y="3101085"/>
            <a:ext cx="2076957" cy="156590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836414" y="1582927"/>
            <a:ext cx="2039874" cy="15181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876288" y="1582927"/>
            <a:ext cx="1979676" cy="14847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659632" y="1556766"/>
            <a:ext cx="1155522" cy="30800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815204" y="3071622"/>
            <a:ext cx="2032380" cy="156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684396" y="4637443"/>
            <a:ext cx="4233926" cy="17327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624075"/>
            <a:ext cx="5621655" cy="3580129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8420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、钢丝绳的安装、维护、保养、检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及报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废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应符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GB/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T597</a:t>
            </a:r>
            <a:r>
              <a:rPr sz="1600" spc="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有关规定。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、钢丝绳的可见断丝数达到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超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过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丝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直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径</a:t>
            </a: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6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陪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报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废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、如果整支绳股发生断裂，钢丝绳应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立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即报</a:t>
            </a:r>
            <a:r>
              <a:rPr sz="1600" spc="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废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825"/>
              </a:lnSpc>
              <a:spcBef>
                <a:spcPts val="41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、如果由于外部磨损使钢丝绳的实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际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直径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比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其公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称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直径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少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825"/>
              </a:lnSpc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7%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或更多时，即使无可见断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丝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，钢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丝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绳也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报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废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21920" algn="just">
              <a:lnSpc>
                <a:spcPct val="90000"/>
              </a:lnSpc>
              <a:spcBef>
                <a:spcPts val="595"/>
              </a:spcBef>
            </a:pP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、有波浪形的钢丝绳，如绕过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滑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轮或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卷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筒的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丝绳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任何载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荷状态下不弯曲的直线部分满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足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d1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公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称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直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&gt;4d/3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d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为变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形后的相对包络直径）或绕过滑轮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卷筒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钢丝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弯曲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分满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足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d1&gt;1.1d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，则钢丝绳均予以报废。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0820">
              <a:lnSpc>
                <a:spcPts val="1730"/>
              </a:lnSpc>
              <a:spcBef>
                <a:spcPts val="625"/>
              </a:spcBef>
            </a:pP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6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、有笼状畸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变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、绳芯或绳股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挤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出（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隆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起）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扭曲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扭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结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丝绳应立即报废。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825"/>
              </a:lnSpc>
              <a:spcBef>
                <a:spcPts val="38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绳夹规格应与绳径匹配，数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量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不应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少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个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间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距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825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绳径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6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，绳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夹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夹座应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放在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绳一侧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不得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正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反交错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置。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01954"/>
            <a:ext cx="15678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 panose="020E0502030303020204"/>
                <a:cs typeface="Candara" panose="020E0502030303020204"/>
              </a:rPr>
              <a:t>4.</a:t>
            </a:r>
            <a:r>
              <a:rPr sz="2800" dirty="0">
                <a:latin typeface="Candara" panose="020E0502030303020204"/>
                <a:cs typeface="Candara" panose="020E0502030303020204"/>
              </a:rPr>
              <a:t>6</a:t>
            </a:r>
            <a:r>
              <a:rPr sz="2800" spc="-5" dirty="0"/>
              <a:t>钢丝绳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23609" y="1700783"/>
            <a:ext cx="2565399" cy="244741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012179" y="4296244"/>
            <a:ext cx="2085085" cy="2085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93672"/>
            <a:ext cx="3288665" cy="480123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490220" indent="-478155">
              <a:lnSpc>
                <a:spcPct val="100000"/>
              </a:lnSpc>
              <a:spcBef>
                <a:spcPts val="73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气瓶吊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笼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: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110490">
              <a:lnSpc>
                <a:spcPct val="99000"/>
              </a:lnSpc>
              <a:spcBef>
                <a:spcPts val="65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吊笼边框部分宜采用</a:t>
            </a:r>
            <a:r>
              <a:rPr sz="1600" spc="-5" dirty="0">
                <a:solidFill>
                  <a:srgbClr val="073D86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∟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45*4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*</a:t>
            </a:r>
            <a:r>
              <a:rPr sz="1600" spc="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角钢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焊接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,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围栏宜采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Φ12mm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圆钢焊接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, 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吊笼的长为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800mm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，宽为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600mm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高为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2000mm,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吊笼上部吊环使用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49225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Φ20mm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圆钢焊接牢固，</a:t>
            </a:r>
            <a:r>
              <a:rPr sz="1600" spc="-5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顶部使用 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5m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厚度钢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封闭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,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吊笼应悬挂警示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标牌（禁止烟火）、安全责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任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监督 牌。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1810" indent="-499745">
              <a:lnSpc>
                <a:spcPct val="100000"/>
              </a:lnSpc>
              <a:spcBef>
                <a:spcPts val="600"/>
              </a:spcBef>
              <a:buSzPct val="94000"/>
              <a:buAutoNum type="arabicPlain" startAt="2"/>
              <a:tabLst>
                <a:tab pos="5124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零散材料吊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笼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: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5080" lvl="1">
              <a:lnSpc>
                <a:spcPct val="100000"/>
              </a:lnSpc>
              <a:spcBef>
                <a:spcPts val="600"/>
              </a:spcBef>
              <a:buSzPct val="94000"/>
              <a:buFont typeface="Candara" panose="020E0502030303020204"/>
              <a:buAutoNum type="arabicPeriod"/>
              <a:tabLst>
                <a:tab pos="22923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四周方管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龙骨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加钢板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网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焊接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定，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侧边可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启活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门卸料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耳板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环，  底部钢板满铺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,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底部焊接支腿，可以 使用叉车进行短距离运输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,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侧边钢板 网可使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钢板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焊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接固定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成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封闭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态，  可用于较大零散材料吊运。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64465" lvl="1">
              <a:lnSpc>
                <a:spcPct val="100000"/>
              </a:lnSpc>
              <a:spcBef>
                <a:spcPts val="605"/>
              </a:spcBef>
              <a:buSzPct val="94000"/>
              <a:buFont typeface="Candara" panose="020E0502030303020204"/>
              <a:buAutoNum type="arabicPeriod"/>
              <a:tabLst>
                <a:tab pos="25209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采用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厚钢板吊斗常用于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散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装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物的吊运。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45921"/>
            <a:ext cx="33159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 panose="020E0502030303020204"/>
                <a:cs typeface="Candara" panose="020E0502030303020204"/>
              </a:rPr>
              <a:t>4.7</a:t>
            </a:r>
            <a:r>
              <a:rPr sz="2800" spc="-5" dirty="0"/>
              <a:t>塔吊零散材料吊篮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22090" y="1700250"/>
            <a:ext cx="4713986" cy="388899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361939"/>
            <a:ext cx="4390390" cy="24339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490220" indent="-478155">
              <a:lnSpc>
                <a:spcPct val="100000"/>
              </a:lnSpc>
              <a:spcBef>
                <a:spcPts val="31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独立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专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供电源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配备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专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用三级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关箱；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8440">
              <a:lnSpc>
                <a:spcPct val="80000"/>
              </a:lnSpc>
              <a:spcBef>
                <a:spcPts val="595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供给电源为三相五线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制，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地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大于 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，重复接地电阻不得大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,10Ω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，防雷接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地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不得 大于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30Ω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4630">
              <a:lnSpc>
                <a:spcPct val="80000"/>
              </a:lnSpc>
              <a:spcBef>
                <a:spcPts val="600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接地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不得用保险丝或开关及电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缆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线芯代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替；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27050" indent="-514985">
              <a:lnSpc>
                <a:spcPts val="1730"/>
              </a:lnSpc>
              <a:spcBef>
                <a:spcPts val="215"/>
              </a:spcBef>
              <a:buSzPct val="94000"/>
              <a:buAutoNum type="arabicPlain"/>
              <a:tabLst>
                <a:tab pos="52768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塔吊与架空线路边线的最小安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距离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下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730"/>
              </a:lnSpc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图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8795" indent="-506730">
              <a:lnSpc>
                <a:spcPct val="100000"/>
              </a:lnSpc>
              <a:spcBef>
                <a:spcPts val="220"/>
              </a:spcBef>
              <a:buSzPct val="94000"/>
              <a:buAutoNum type="arabicPlain" startAt="5"/>
              <a:tabLst>
                <a:tab pos="51943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电线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瓷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绑扎固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定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塔身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电线排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列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整齐；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30225" indent="-518160">
              <a:lnSpc>
                <a:spcPct val="100000"/>
              </a:lnSpc>
              <a:spcBef>
                <a:spcPts val="215"/>
              </a:spcBef>
              <a:buSzPct val="94000"/>
              <a:buAutoNum type="arabicPlain" startAt="5"/>
              <a:tabLst>
                <a:tab pos="53086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塔吊配电箱必须上锁；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01954"/>
            <a:ext cx="19215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 panose="020E0502030303020204"/>
                <a:cs typeface="Candara" panose="020E0502030303020204"/>
              </a:rPr>
              <a:t>4.8</a:t>
            </a:r>
            <a:r>
              <a:rPr sz="2800" spc="-5" dirty="0"/>
              <a:t>安全用电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33846" y="4579264"/>
            <a:ext cx="3202939" cy="172364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580126" y="1556892"/>
            <a:ext cx="3310508" cy="3024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7582" y="3933050"/>
            <a:ext cx="3971925" cy="2600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01521"/>
            <a:ext cx="3351529" cy="459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9400">
              <a:lnSpc>
                <a:spcPct val="100000"/>
              </a:lnSpc>
              <a:spcBef>
                <a:spcPts val="100"/>
              </a:spcBef>
              <a:buSzPct val="94000"/>
              <a:buAutoNum type="arabicPlain"/>
              <a:tabLst>
                <a:tab pos="550545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塔身附着点以上自由垂直 度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≤4‰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附着点下垂直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≤2‰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5336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76580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自由高度安装时严禁 超过使用说明书要求；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4765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82930" algn="l"/>
              </a:tabLst>
            </a:pP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禁止擅自在塔吊上安装非 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原制造厂制造的标准节和附着 装置；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592455" indent="-58039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93090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附墙预埋件必须专人负责；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4130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84200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混凝土强达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到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％方可安 装附着；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596900" indent="-584835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97535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四级大</a:t>
            </a:r>
            <a:r>
              <a:rPr sz="18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风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应停止顶升加节；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5146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79120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附着、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顶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升节完毕要由施 工、监理、产权、安装单位共 同验收，合格后才能正式吊运 作业；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64818"/>
            <a:ext cx="12109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 panose="020E0502030303020204"/>
                <a:cs typeface="Candara" panose="020E0502030303020204"/>
              </a:rPr>
              <a:t>4.</a:t>
            </a:r>
            <a:r>
              <a:rPr sz="2800" dirty="0">
                <a:latin typeface="Candara" panose="020E0502030303020204"/>
                <a:cs typeface="Candara" panose="020E0502030303020204"/>
              </a:rPr>
              <a:t>9</a:t>
            </a:r>
            <a:r>
              <a:rPr sz="2800" spc="-5" dirty="0"/>
              <a:t>附着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80557" y="1556727"/>
            <a:ext cx="2967990" cy="446455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923919" y="1501902"/>
            <a:ext cx="2053463" cy="14230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23919" y="2955289"/>
            <a:ext cx="2056638" cy="15121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740395" y="4957355"/>
            <a:ext cx="1208201" cy="1063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70654" y="4467504"/>
            <a:ext cx="1963039" cy="12961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91767"/>
            <a:ext cx="3500754" cy="4854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>
              <a:lnSpc>
                <a:spcPct val="110000"/>
              </a:lnSpc>
              <a:spcBef>
                <a:spcPts val="100"/>
              </a:spcBef>
              <a:buSzPct val="94000"/>
              <a:buAutoNum type="arabicPlain"/>
              <a:tabLst>
                <a:tab pos="554355" algn="l"/>
              </a:tabLst>
            </a:pP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施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600" spc="65" dirty="0">
                <a:latin typeface="PMingLiU" panose="02020500000000000000" charset="-120"/>
                <a:cs typeface="PMingLiU" panose="02020500000000000000" charset="-120"/>
              </a:rPr>
              <a:t>现场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的道路应当</a:t>
            </a:r>
            <a:r>
              <a:rPr sz="1600" spc="65" dirty="0">
                <a:latin typeface="PMingLiU" panose="02020500000000000000" charset="-120"/>
                <a:cs typeface="PMingLiU" panose="02020500000000000000" charset="-120"/>
              </a:rPr>
              <a:t>有循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环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干 </a:t>
            </a:r>
            <a:r>
              <a:rPr sz="1600" spc="90" dirty="0">
                <a:latin typeface="PMingLiU" panose="02020500000000000000" charset="-120"/>
                <a:cs typeface="PMingLiU" panose="02020500000000000000" charset="-120"/>
              </a:rPr>
              <a:t>道</a:t>
            </a:r>
            <a:r>
              <a:rPr sz="1600" spc="80" dirty="0">
                <a:latin typeface="Arial" panose="020B0604020202020204"/>
                <a:cs typeface="Arial" panose="020B0604020202020204"/>
              </a:rPr>
              <a:t>,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满足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运</a:t>
            </a:r>
            <a:r>
              <a:rPr sz="1600" spc="95" dirty="0">
                <a:latin typeface="PMingLiU" panose="02020500000000000000" charset="-120"/>
                <a:cs typeface="PMingLiU" panose="02020500000000000000" charset="-120"/>
              </a:rPr>
              <a:t>输</a:t>
            </a:r>
            <a:r>
              <a:rPr sz="1600" spc="90" dirty="0"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消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防要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求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；干道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尽 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量利用永久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道路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位置做硬化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施工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道路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10000"/>
              </a:lnSpc>
              <a:buSzPct val="94000"/>
              <a:buAutoNum type="arabicPlain"/>
              <a:tabLst>
                <a:tab pos="554355" algn="l"/>
              </a:tabLst>
            </a:pP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主干</a:t>
            </a:r>
            <a:r>
              <a:rPr sz="1600" spc="65" dirty="0">
                <a:latin typeface="PMingLiU" panose="02020500000000000000" charset="-120"/>
                <a:cs typeface="PMingLiU" panose="02020500000000000000" charset="-120"/>
              </a:rPr>
              <a:t>道应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当平整坚</a:t>
            </a:r>
            <a:r>
              <a:rPr sz="1600" spc="60" dirty="0">
                <a:latin typeface="PMingLiU" panose="02020500000000000000" charset="-120"/>
                <a:cs typeface="PMingLiU" panose="02020500000000000000" charset="-120"/>
              </a:rPr>
              <a:t>实</a:t>
            </a:r>
            <a:r>
              <a:rPr sz="1600" spc="65" dirty="0">
                <a:latin typeface="PMingLiU" panose="02020500000000000000" charset="-120"/>
                <a:cs typeface="PMingLiU" panose="02020500000000000000" charset="-120"/>
              </a:rPr>
              <a:t>，且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有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排 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水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措</a:t>
            </a:r>
            <a:r>
              <a:rPr sz="1600" spc="45" dirty="0">
                <a:latin typeface="PMingLiU" panose="02020500000000000000" charset="-120"/>
                <a:cs typeface="PMingLiU" panose="02020500000000000000" charset="-120"/>
              </a:rPr>
              <a:t>施</a:t>
            </a: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明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沟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排</a:t>
            </a:r>
            <a:r>
              <a:rPr sz="1600" spc="45" dirty="0">
                <a:latin typeface="PMingLiU" panose="02020500000000000000" charset="-120"/>
                <a:cs typeface="PMingLiU" panose="02020500000000000000" charset="-120"/>
              </a:rPr>
              <a:t>水</a:t>
            </a: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）</a:t>
            </a:r>
            <a:r>
              <a:rPr sz="1600" spc="55" dirty="0">
                <a:latin typeface="Arial" panose="020B0604020202020204"/>
                <a:cs typeface="Arial" panose="020B0604020202020204"/>
              </a:rPr>
              <a:t>,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沉</a:t>
            </a:r>
            <a:r>
              <a:rPr sz="1600" spc="60" dirty="0">
                <a:latin typeface="PMingLiU" panose="02020500000000000000" charset="-120"/>
                <a:cs typeface="PMingLiU" panose="02020500000000000000" charset="-120"/>
              </a:rPr>
              <a:t>陷</a:t>
            </a:r>
            <a:r>
              <a:rPr sz="1600" spc="40" dirty="0">
                <a:latin typeface="Arial" panose="020B0604020202020204"/>
                <a:cs typeface="Arial" panose="020B0604020202020204"/>
              </a:rPr>
              <a:t>,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扬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尘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91770" algn="just">
              <a:lnSpc>
                <a:spcPct val="110000"/>
              </a:lnSpc>
              <a:buSzPct val="94000"/>
              <a:buAutoNum type="arabicPlain"/>
              <a:tabLst>
                <a:tab pos="563245" algn="l"/>
              </a:tabLst>
            </a:pP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主干道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硬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化采</a:t>
            </a:r>
            <a:r>
              <a:rPr sz="1600" spc="80" dirty="0"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10" dirty="0">
                <a:latin typeface="Arial" panose="020B0604020202020204"/>
                <a:cs typeface="Arial" panose="020B0604020202020204"/>
              </a:rPr>
              <a:t>C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2</a:t>
            </a:r>
            <a:r>
              <a:rPr sz="1600" spc="80" dirty="0">
                <a:latin typeface="Arial" panose="020B0604020202020204"/>
                <a:cs typeface="Arial" panose="020B0604020202020204"/>
              </a:rPr>
              <a:t>0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砼</a:t>
            </a:r>
            <a:r>
              <a:rPr sz="1600" spc="9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厚度  </a:t>
            </a:r>
            <a:r>
              <a:rPr sz="1600" spc="20" dirty="0">
                <a:latin typeface="Arial" panose="020B0604020202020204"/>
                <a:cs typeface="Arial" panose="020B0604020202020204"/>
              </a:rPr>
              <a:t>200mm</a:t>
            </a:r>
            <a:r>
              <a:rPr sz="1600" spc="2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65" dirty="0">
                <a:latin typeface="PMingLiU" panose="02020500000000000000" charset="-120"/>
                <a:cs typeface="PMingLiU" panose="02020500000000000000" charset="-120"/>
              </a:rPr>
              <a:t>下配</a:t>
            </a:r>
            <a:r>
              <a:rPr sz="1600" spc="10" dirty="0">
                <a:latin typeface="Arial" panose="020B0604020202020204"/>
                <a:cs typeface="Arial" panose="020B0604020202020204"/>
              </a:rPr>
              <a:t>250mm</a:t>
            </a:r>
            <a:r>
              <a:rPr sz="1600" spc="65" dirty="0">
                <a:latin typeface="PMingLiU" panose="02020500000000000000" charset="-120"/>
                <a:cs typeface="PMingLiU" panose="02020500000000000000" charset="-120"/>
              </a:rPr>
              <a:t>厚碎砖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石垫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层 </a:t>
            </a:r>
            <a:r>
              <a:rPr sz="1600" spc="100" dirty="0">
                <a:latin typeface="PMingLiU" panose="02020500000000000000" charset="-120"/>
                <a:cs typeface="PMingLiU" panose="02020500000000000000" charset="-120"/>
              </a:rPr>
              <a:t>重载碾压；或者采</a:t>
            </a:r>
            <a:r>
              <a:rPr sz="1600" spc="105" dirty="0"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250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10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100" dirty="0">
                <a:latin typeface="PMingLiU" panose="02020500000000000000" charset="-120"/>
                <a:cs typeface="PMingLiU" panose="02020500000000000000" charset="-120"/>
              </a:rPr>
              <a:t>厚碎石 </a:t>
            </a: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基层</a:t>
            </a:r>
            <a:r>
              <a:rPr sz="1600" spc="55" dirty="0">
                <a:latin typeface="Arial" panose="020B0604020202020204"/>
                <a:cs typeface="Arial" panose="020B0604020202020204"/>
              </a:rPr>
              <a:t>+</a:t>
            </a: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钢板的路面形式；鼓励项目采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用预制</a:t>
            </a:r>
            <a:r>
              <a:rPr sz="1600" spc="-10" dirty="0">
                <a:latin typeface="Arial" panose="020B0604020202020204"/>
                <a:cs typeface="Arial" panose="020B0604020202020204"/>
              </a:rPr>
              <a:t>PC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做路面；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02565">
              <a:lnSpc>
                <a:spcPct val="110000"/>
              </a:lnSpc>
              <a:spcBef>
                <a:spcPts val="5"/>
              </a:spcBef>
              <a:buSzPct val="94000"/>
              <a:buAutoNum type="arabicPlain"/>
              <a:tabLst>
                <a:tab pos="539115" algn="l"/>
              </a:tabLst>
            </a:pP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主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干</a:t>
            </a:r>
            <a:r>
              <a:rPr sz="1600" spc="20" dirty="0">
                <a:latin typeface="PMingLiU" panose="02020500000000000000" charset="-120"/>
                <a:cs typeface="PMingLiU" panose="02020500000000000000" charset="-120"/>
              </a:rPr>
              <a:t>道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宽度不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小</a:t>
            </a:r>
            <a:r>
              <a:rPr sz="1600" spc="1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5" dirty="0">
                <a:latin typeface="Arial" panose="020B0604020202020204"/>
                <a:cs typeface="Arial" panose="020B0604020202020204"/>
              </a:rPr>
              <a:t>4</a:t>
            </a:r>
            <a:r>
              <a:rPr sz="1600" spc="20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，施工人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员通道宽度宜为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1-1.2m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31495" indent="-519430">
              <a:lnSpc>
                <a:spcPct val="100000"/>
              </a:lnSpc>
              <a:spcBef>
                <a:spcPts val="190"/>
              </a:spcBef>
              <a:buSzPct val="94000"/>
              <a:buAutoNum type="arabicPlain"/>
              <a:tabLst>
                <a:tab pos="53213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大门口设置自动冲洗设备；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36855">
              <a:lnSpc>
                <a:spcPct val="1100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在主要施工道路边加设活动铁围栏或 活动铁板分隔施工范围与施工道路；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20980" algn="just">
              <a:lnSpc>
                <a:spcPct val="110000"/>
              </a:lnSpc>
              <a:spcBef>
                <a:spcPts val="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因条件限制未能设置活动围栏的，可 设宽约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20mm</a:t>
            </a:r>
            <a:r>
              <a:rPr sz="1600" spc="-5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黄线明确车辆与行人分 流。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79373"/>
            <a:ext cx="1929130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1.</a:t>
            </a:r>
            <a:r>
              <a:rPr spc="5" dirty="0">
                <a:latin typeface="Candara" panose="020E0502030303020204"/>
                <a:cs typeface="Candara" panose="020E0502030303020204"/>
              </a:rPr>
              <a:t>6</a:t>
            </a:r>
            <a:r>
              <a:rPr spc="5" dirty="0"/>
              <a:t>交通运输</a:t>
            </a:r>
            <a:endParaRPr spc="5" dirty="0"/>
          </a:p>
        </p:txBody>
      </p:sp>
      <p:sp>
        <p:nvSpPr>
          <p:cNvPr id="9" name="object 9"/>
          <p:cNvSpPr/>
          <p:nvPr/>
        </p:nvSpPr>
        <p:spPr>
          <a:xfrm>
            <a:off x="3851909" y="1556766"/>
            <a:ext cx="4248530" cy="244830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851909" y="3861028"/>
            <a:ext cx="4248530" cy="24110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601215"/>
            <a:ext cx="3188335" cy="434340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 marR="62865">
              <a:lnSpc>
                <a:spcPct val="80000"/>
              </a:lnSpc>
              <a:spcBef>
                <a:spcPts val="510"/>
              </a:spcBef>
              <a:buSzPct val="94000"/>
              <a:buAutoNum type="arabicPlain"/>
              <a:tabLst>
                <a:tab pos="523240" algn="l"/>
              </a:tabLst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塔式起重机的基础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按照其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产品说明书所规定的要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求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进行设 计和施工。安装前应对</a:t>
            </a:r>
            <a:r>
              <a:rPr sz="17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基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础进行 验收，合格后方能安装；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40005">
              <a:lnSpc>
                <a:spcPct val="80000"/>
              </a:lnSpc>
              <a:spcBef>
                <a:spcPts val="600"/>
              </a:spcBef>
              <a:buSzPct val="94000"/>
              <a:buAutoNum type="arabicPlain"/>
              <a:tabLst>
                <a:tab pos="547370" algn="l"/>
              </a:tabLst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基础周围应有排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水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设施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基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础低于现场地面应在基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础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内设置 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30</a:t>
            </a:r>
            <a:r>
              <a:rPr sz="1700" spc="57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㎝</a:t>
            </a:r>
            <a:r>
              <a:rPr sz="1700" spc="9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700" spc="9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30</a:t>
            </a:r>
            <a:r>
              <a:rPr sz="1700" spc="57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㎝</a:t>
            </a:r>
            <a:r>
              <a:rPr sz="1700" spc="9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700" spc="9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30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㎝积水坑，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便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 排水；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551815" indent="-539750">
              <a:lnSpc>
                <a:spcPct val="100000"/>
              </a:lnSpc>
              <a:spcBef>
                <a:spcPts val="195"/>
              </a:spcBef>
              <a:buSzPct val="94000"/>
              <a:buAutoNum type="arabicPlain"/>
              <a:tabLst>
                <a:tab pos="552450" algn="l"/>
              </a:tabLst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混凝土强度不低</a:t>
            </a:r>
            <a:r>
              <a:rPr sz="17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C35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基础表面平整度允许偏</a:t>
            </a:r>
            <a:r>
              <a:rPr sz="17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差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1/1000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561975" indent="-549910">
              <a:lnSpc>
                <a:spcPts val="1835"/>
              </a:lnSpc>
              <a:spcBef>
                <a:spcPts val="190"/>
              </a:spcBef>
              <a:buSzPct val="94000"/>
              <a:buAutoNum type="arabicPlain" startAt="4"/>
              <a:tabLst>
                <a:tab pos="562610" algn="l"/>
              </a:tabLst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严禁使用非原厂预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埋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件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39700">
              <a:lnSpc>
                <a:spcPct val="80000"/>
              </a:lnSpc>
              <a:spcBef>
                <a:spcPts val="205"/>
              </a:spcBef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（节），基础预埋件（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节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）严禁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二次重复利用。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553085" indent="-541020">
              <a:lnSpc>
                <a:spcPct val="100000"/>
              </a:lnSpc>
              <a:spcBef>
                <a:spcPts val="190"/>
              </a:spcBef>
              <a:buSzPct val="94000"/>
              <a:buAutoNum type="arabicPlain" startAt="5"/>
              <a:tabLst>
                <a:tab pos="553720" algn="l"/>
              </a:tabLst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基础钢构应边开</a:t>
            </a:r>
            <a:r>
              <a:rPr sz="17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挖</a:t>
            </a:r>
            <a:r>
              <a:rPr sz="17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边加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固</a:t>
            </a:r>
            <a:r>
              <a:rPr sz="17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0320">
              <a:lnSpc>
                <a:spcPct val="80000"/>
              </a:lnSpc>
              <a:spcBef>
                <a:spcPts val="605"/>
              </a:spcBef>
              <a:buSzPct val="94000"/>
              <a:buAutoNum type="arabicPlain" startAt="5"/>
              <a:tabLst>
                <a:tab pos="565785" algn="l"/>
              </a:tabLst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基础设置防攀爬围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栏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，围栏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高度</a:t>
            </a:r>
            <a:r>
              <a:rPr sz="1700" dirty="0">
                <a:solidFill>
                  <a:srgbClr val="073D86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≥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1.8m;</a:t>
            </a:r>
            <a:endParaRPr sz="1700">
              <a:latin typeface="Candara" panose="020E0502030303020204"/>
              <a:cs typeface="Candara" panose="020E0502030303020204"/>
            </a:endParaRPr>
          </a:p>
          <a:p>
            <a:pPr marL="12700" marR="139700">
              <a:lnSpc>
                <a:spcPts val="1630"/>
              </a:lnSpc>
              <a:spcBef>
                <a:spcPts val="585"/>
              </a:spcBef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塔吊预埋件与基础节连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平整度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误差用钢板调整。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36777"/>
            <a:ext cx="12109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 panose="020E0502030303020204"/>
                <a:cs typeface="Candara" panose="020E0502030303020204"/>
              </a:rPr>
              <a:t>4.</a:t>
            </a:r>
            <a:r>
              <a:rPr sz="2800" spc="-5" dirty="0">
                <a:latin typeface="Candara" panose="020E0502030303020204"/>
                <a:cs typeface="Candara" panose="020E0502030303020204"/>
              </a:rPr>
              <a:t>9</a:t>
            </a:r>
            <a:r>
              <a:rPr sz="2800" spc="-5" dirty="0"/>
              <a:t>基础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88252" y="2084577"/>
            <a:ext cx="2321052" cy="213398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796284" y="2106548"/>
            <a:ext cx="2820796" cy="2114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282090"/>
            <a:ext cx="4994275" cy="540639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技术文件：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490220" indent="-47815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电梯厂家的定期检验报告；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1810" indent="-49974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使用单位使用记录（包括日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常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使用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状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况记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录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、自行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检查记录、日常维护保养记录等）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及安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教育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记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录；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614680">
              <a:lnSpc>
                <a:spcPct val="131000"/>
              </a:lnSpc>
              <a:buSzPct val="94000"/>
              <a:buAutoNum type="arabicPlain" startAt="3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电梯操作人员的上岗证书必须在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效期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内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作业环境和外观：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490220" indent="-47815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施工电梯明显部位标注额定起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标志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验合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格标识；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1430">
              <a:lnSpc>
                <a:spcPct val="100000"/>
              </a:lnSpc>
              <a:spcBef>
                <a:spcPts val="600"/>
              </a:spcBef>
              <a:buSzPct val="94000"/>
              <a:buAutoNum type="arabicPlain" startAt="2"/>
              <a:tabLst>
                <a:tab pos="5124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施工电梯运动部分与建筑物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设施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输电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的安全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距离符合安全标准；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安全保护和防护装置：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659255">
              <a:lnSpc>
                <a:spcPts val="2520"/>
              </a:lnSpc>
              <a:spcBef>
                <a:spcPts val="18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）应满足安全规范的要求和规定；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操作使用：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2385">
              <a:lnSpc>
                <a:spcPct val="100000"/>
              </a:lnSpc>
              <a:spcBef>
                <a:spcPts val="420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施工使用过程中应严格按照安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规范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规定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要求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执行；不得违规作业；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1810" indent="-49974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钥匙管理：司机临时离岗时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电梯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必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须锁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闭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8160" indent="-506095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18795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应委托第三方专业机构进行复检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正常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年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检合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格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后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个月内）；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30072"/>
            <a:ext cx="16211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ndara" panose="020E0502030303020204"/>
                <a:cs typeface="Candara" panose="020E0502030303020204"/>
              </a:rPr>
              <a:t>5</a:t>
            </a:r>
            <a:r>
              <a:rPr sz="2800" spc="-5" dirty="0"/>
              <a:t>施工电梯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08116" y="1628863"/>
            <a:ext cx="3442842" cy="468045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1503044"/>
            <a:ext cx="3274695" cy="35007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44170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基础座或基础预埋件应全部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埋入混凝土基础板内。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1303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1175" algn="l"/>
              </a:tabLst>
            </a:pP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对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于基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础设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置在地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下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室顶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楼面或其他下部悬空结构上的施工 升降机，应对基础支撑结构进行承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载力验算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16865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施工升降机基础应设置排水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措施，保证排水通畅。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3970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2705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验收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：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混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凝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土强度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级</a:t>
            </a:r>
            <a:r>
              <a:rPr sz="1600" spc="-13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C30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 强度检测报告。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地面围栏高度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，围栏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机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械联动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、机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限位器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敏、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可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靠、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有效。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01954"/>
            <a:ext cx="11239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 panose="020E0502030303020204"/>
                <a:cs typeface="Candara" panose="020E0502030303020204"/>
              </a:rPr>
              <a:t>5.1</a:t>
            </a:r>
            <a:r>
              <a:rPr sz="2800" spc="-5" dirty="0"/>
              <a:t>基础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56197" y="1628901"/>
            <a:ext cx="2753105" cy="214871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703446" y="1700783"/>
            <a:ext cx="2437638" cy="2016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703446" y="3933025"/>
            <a:ext cx="2437638" cy="21602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141084" y="3781259"/>
            <a:ext cx="2751328" cy="23120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71600" y="5146624"/>
            <a:ext cx="2304288" cy="14237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57680"/>
            <a:ext cx="4993640" cy="4796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9060">
              <a:lnSpc>
                <a:spcPct val="120000"/>
              </a:lnSpc>
              <a:spcBef>
                <a:spcPts val="100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施工升降机防坠安全器是齿轮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条施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升降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上 极其重要的安全装置，它能限制吊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笼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超速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下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行，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效 地防止和消除吊笼坠落事故的发生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主要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由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外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、制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动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椎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鼓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离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心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块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弹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簧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组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成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如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右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图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示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1810" indent="-499745">
              <a:lnSpc>
                <a:spcPct val="100000"/>
              </a:lnSpc>
              <a:spcBef>
                <a:spcPts val="985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禁施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工升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降机使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超过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效标定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期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的防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坠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04165" algn="just">
              <a:lnSpc>
                <a:spcPct val="120000"/>
              </a:lnSpc>
              <a:spcBef>
                <a:spcPts val="600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施工升降机使用期间，每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个月应进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不少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一 次额定载重量坠落试验。坠落试验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方法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间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隔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及评定标准应符合使用说明书和现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行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国家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标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准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《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升降机》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GB/T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10054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的有关要求。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98120">
              <a:lnSpc>
                <a:spcPct val="120000"/>
              </a:lnSpc>
              <a:spcBef>
                <a:spcPts val="600"/>
              </a:spcBef>
              <a:buSzPct val="94000"/>
              <a:buAutoNum type="arabicPlain"/>
              <a:tabLst>
                <a:tab pos="52768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防坠安全器不管使用与否都应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原单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进行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年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一次的年检，只有在年检合格的有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效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期内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能使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8160" indent="-506095">
              <a:lnSpc>
                <a:spcPct val="100000"/>
              </a:lnSpc>
              <a:spcBef>
                <a:spcPts val="985"/>
              </a:spcBef>
              <a:buSzPct val="94000"/>
              <a:buAutoNum type="arabicPlain"/>
              <a:tabLst>
                <a:tab pos="518795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防坠安全器属升降机重要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保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护装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置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，按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标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准规定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有效使用期限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为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年。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94640">
              <a:lnSpc>
                <a:spcPct val="120000"/>
              </a:lnSpc>
              <a:spcBef>
                <a:spcPts val="600"/>
              </a:spcBef>
              <a:buSzPct val="94000"/>
              <a:buAutoNum type="arabicPlain" startAt="6"/>
              <a:tabLst>
                <a:tab pos="53086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各限位器要加强检查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,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确保限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器灵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可靠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,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应在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有效的标定期内使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.</a:t>
            </a:r>
            <a:endParaRPr sz="16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36777"/>
            <a:ext cx="29419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 panose="020E0502030303020204"/>
                <a:cs typeface="Candara" panose="020E0502030303020204"/>
              </a:rPr>
              <a:t>5.2</a:t>
            </a:r>
            <a:r>
              <a:rPr sz="2800" spc="-5" dirty="0"/>
              <a:t>安全装置（一）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44540" y="1484757"/>
            <a:ext cx="3498088" cy="337654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03044"/>
            <a:ext cx="4088129" cy="2936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6840">
              <a:lnSpc>
                <a:spcPct val="100000"/>
              </a:lnSpc>
              <a:spcBef>
                <a:spcPts val="95"/>
              </a:spcBef>
              <a:buSzPct val="94000"/>
              <a:buAutoNum type="arabicPlain" startAt="7"/>
              <a:tabLst>
                <a:tab pos="51562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两台以上制动器同步制动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制动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力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矩相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同；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  <a:buSzPct val="94000"/>
              <a:buAutoNum type="arabicPlain" startAt="7"/>
              <a:tabLst>
                <a:tab pos="53086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重量限制器超载检测应至少在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笼静止 时进行。在吊笼内载荷超过额定载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重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量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10%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以 上时，超载检测装置（起重量限制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）在吊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笼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内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给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出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清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晰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信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号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并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阻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止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其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正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常启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动；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2870">
              <a:lnSpc>
                <a:spcPct val="100000"/>
              </a:lnSpc>
              <a:spcBef>
                <a:spcPts val="605"/>
              </a:spcBef>
              <a:buSzPct val="94000"/>
              <a:buAutoNum type="arabicPlain" startAt="7"/>
              <a:tabLst>
                <a:tab pos="53086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上限位器撞板与极限位开关撞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安全距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离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150mm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4630" algn="just">
              <a:lnSpc>
                <a:spcPct val="100000"/>
              </a:lnSpc>
              <a:spcBef>
                <a:spcPts val="600"/>
              </a:spcBef>
              <a:buSzPct val="94000"/>
              <a:buAutoNum type="arabicPlain" startAt="7"/>
              <a:tabLst>
                <a:tab pos="60198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各层站处联络装置与操作司机之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间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联系呼叫器应通畅、清晰，严禁楼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层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呼叫器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缺失；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01954"/>
            <a:ext cx="29495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 panose="020E0502030303020204"/>
                <a:cs typeface="Candara" panose="020E0502030303020204"/>
              </a:rPr>
              <a:t>5.3</a:t>
            </a:r>
            <a:r>
              <a:rPr sz="2800" spc="-5" dirty="0"/>
              <a:t>安全装置（二）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04891" y="1560067"/>
            <a:ext cx="1892173" cy="19075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025258" y="1589277"/>
            <a:ext cx="1887981" cy="1911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771775" y="4477791"/>
            <a:ext cx="2170176" cy="1875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104891" y="3501009"/>
            <a:ext cx="3776725" cy="1905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01521"/>
            <a:ext cx="3225800" cy="2647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3670">
              <a:lnSpc>
                <a:spcPct val="100000"/>
              </a:lnSpc>
              <a:spcBef>
                <a:spcPts val="100"/>
              </a:spcBef>
              <a:buSzPct val="94000"/>
              <a:buAutoNum type="arabicPlain"/>
              <a:tabLst>
                <a:tab pos="550545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停机装置（急停开关）应 是非自动复位型的；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2763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76580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应在吊笼和对重运行通道 的最下方安装缓冲器。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82930" algn="l"/>
              </a:tabLst>
            </a:pP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吊笼在导靴或滚轮失效时 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仍能保持在导轨上，吊笼上应 安装安全钩。当采用安全钩时， 最高一对应处于最低驱动齿轮 之下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64818"/>
            <a:ext cx="25933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 panose="020E0502030303020204"/>
                <a:cs typeface="Candara" panose="020E0502030303020204"/>
              </a:rPr>
              <a:t>5.3</a:t>
            </a:r>
            <a:r>
              <a:rPr sz="2800" spc="-5" dirty="0"/>
              <a:t>安</a:t>
            </a:r>
            <a:r>
              <a:rPr sz="2800" spc="-10" dirty="0"/>
              <a:t>全</a:t>
            </a:r>
            <a:r>
              <a:rPr sz="2800" spc="-5" dirty="0"/>
              <a:t>钩、急停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00090" y="3518408"/>
            <a:ext cx="3600449" cy="184594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10564" y="4221098"/>
            <a:ext cx="4256532" cy="20295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300090" y="1628775"/>
            <a:ext cx="3600449" cy="182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01521"/>
            <a:ext cx="3225800" cy="3470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SzPct val="94000"/>
              <a:buAutoNum type="arabicPlain"/>
              <a:tabLst>
                <a:tab pos="550545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附墙架与建筑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物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连接螺栓 双螺帽紧固，穿墙螺栓两边加 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5mm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钢板垫片；非原厂附着方 案经设计单位审批，方可使用；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2700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76580" algn="l"/>
              </a:tabLst>
            </a:pP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施工升降机的主要受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力构 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件禁止有塑性变形、严重锈蚀 和明显可见裂纹；各部位焊缝 完好无裂纹；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21920">
              <a:lnSpc>
                <a:spcPct val="101000"/>
              </a:lnSpc>
              <a:spcBef>
                <a:spcPts val="580"/>
              </a:spcBef>
              <a:buSzPct val="94000"/>
              <a:buAutoNum type="arabicPlain"/>
              <a:tabLst>
                <a:tab pos="582295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安装标准节连接螺栓时， 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宜螺杆在下，螺母在上。 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(JGJ215</a:t>
            </a:r>
            <a:r>
              <a:rPr sz="1800" spc="-5" dirty="0">
                <a:solidFill>
                  <a:srgbClr val="073D86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─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2010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800" spc="-7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8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4.2.21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) 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螺栓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2125"/>
              </a:lnSpc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装防松动垫片或双螺帽紧固；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64818"/>
            <a:ext cx="22555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 panose="020E0502030303020204"/>
                <a:cs typeface="Candara" panose="020E0502030303020204"/>
              </a:rPr>
              <a:t>5.4</a:t>
            </a:r>
            <a:r>
              <a:rPr sz="2800" spc="-5" dirty="0"/>
              <a:t>导轨、附着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3532" y="4941227"/>
            <a:ext cx="8442325" cy="354965"/>
          </a:xfrm>
          <a:custGeom>
            <a:avLst/>
            <a:gdLst/>
            <a:ahLst/>
            <a:cxnLst/>
            <a:rect l="l" t="t" r="r" b="b"/>
            <a:pathLst>
              <a:path w="8442325" h="354964">
                <a:moveTo>
                  <a:pt x="0" y="354799"/>
                </a:moveTo>
                <a:lnTo>
                  <a:pt x="8441817" y="354799"/>
                </a:lnTo>
                <a:lnTo>
                  <a:pt x="8441817" y="0"/>
                </a:lnTo>
                <a:lnTo>
                  <a:pt x="0" y="0"/>
                </a:lnTo>
                <a:lnTo>
                  <a:pt x="0" y="354799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317182" y="4934839"/>
          <a:ext cx="8461375" cy="16884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7565"/>
                <a:gridCol w="1270000"/>
                <a:gridCol w="1266825"/>
                <a:gridCol w="1266825"/>
                <a:gridCol w="1266825"/>
                <a:gridCol w="1266825"/>
              </a:tblGrid>
              <a:tr h="354838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spc="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导轨安装垂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直度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偏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差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536435"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导轨架架设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高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度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ndara" panose="020E0502030303020204"/>
                          <a:cs typeface="Candara" panose="020E0502030303020204"/>
                        </a:rPr>
                        <a:t>h/m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132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0B6F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600" spc="-5" dirty="0">
                          <a:latin typeface="Candara" panose="020E0502030303020204"/>
                          <a:cs typeface="Candara" panose="020E0502030303020204"/>
                        </a:rPr>
                        <a:t>H≤70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4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5" dirty="0">
                          <a:latin typeface="Candara" panose="020E0502030303020204"/>
                          <a:cs typeface="Candara" panose="020E0502030303020204"/>
                        </a:rPr>
                        <a:t>70&lt;H&lt;100&lt;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ndara" panose="020E0502030303020204"/>
                          <a:cs typeface="Candara" panose="020E0502030303020204"/>
                        </a:rPr>
                        <a:t>td&gt;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4FD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10" dirty="0">
                          <a:latin typeface="Candara" panose="020E0502030303020204"/>
                          <a:cs typeface="Candara" panose="020E0502030303020204"/>
                        </a:rPr>
                        <a:t>100&lt;H&lt;150&lt;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ndara" panose="020E0502030303020204"/>
                          <a:cs typeface="Candara" panose="020E0502030303020204"/>
                        </a:rPr>
                        <a:t>td&gt;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4FD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spc="-10" dirty="0">
                          <a:latin typeface="Candara" panose="020E0502030303020204"/>
                          <a:cs typeface="Candara" panose="020E0502030303020204"/>
                        </a:rPr>
                        <a:t>150&lt;H≤200&lt;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ndara" panose="020E0502030303020204"/>
                          <a:cs typeface="Candara" panose="020E0502030303020204"/>
                        </a:rPr>
                        <a:t>td&gt;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4FD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600" spc="-5" dirty="0">
                          <a:latin typeface="Candara" panose="020E0502030303020204"/>
                          <a:cs typeface="Candara" panose="020E0502030303020204"/>
                        </a:rPr>
                        <a:t>H&gt;200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134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4FD"/>
                    </a:solidFill>
                  </a:tcPr>
                </a:tc>
              </a:tr>
              <a:tr h="39194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347980">
                        <a:lnSpc>
                          <a:spcPct val="100000"/>
                        </a:lnSpc>
                      </a:pPr>
                      <a:r>
                        <a:rPr sz="1600" b="1" spc="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垂直度偏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差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ndara" panose="020E0502030303020204"/>
                          <a:cs typeface="Candara" panose="020E0502030303020204"/>
                        </a:rPr>
                        <a:t>/mm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0B6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600" spc="-10" dirty="0">
                          <a:latin typeface="Candara" panose="020E0502030303020204"/>
                          <a:cs typeface="Candara" panose="020E0502030303020204"/>
                        </a:rPr>
                        <a:t>≤(1/1000)h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600" spc="-10" dirty="0">
                          <a:latin typeface="Candara" panose="020E0502030303020204"/>
                          <a:cs typeface="Candara" panose="020E0502030303020204"/>
                        </a:rPr>
                        <a:t>≤70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600" spc="-10" dirty="0">
                          <a:latin typeface="Candara" panose="020E0502030303020204"/>
                          <a:cs typeface="Candara" panose="020E0502030303020204"/>
                        </a:rPr>
                        <a:t>≤90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600" spc="-5" dirty="0">
                          <a:latin typeface="Candara" panose="020E0502030303020204"/>
                          <a:cs typeface="Candara" panose="020E0502030303020204"/>
                        </a:rPr>
                        <a:t>≤110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600" spc="-5" dirty="0">
                          <a:latin typeface="Candara" panose="020E0502030303020204"/>
                          <a:cs typeface="Candara" panose="020E0502030303020204"/>
                        </a:rPr>
                        <a:t>≤130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F"/>
                    </a:solidFill>
                  </a:tcPr>
                </a:tc>
              </a:tr>
              <a:tr h="391960">
                <a:tc vMerge="1"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0B6FC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2476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600" spc="-5" dirty="0">
                          <a:latin typeface="PMingLiU" panose="02020500000000000000" charset="-120"/>
                          <a:cs typeface="PMingLiU" panose="02020500000000000000" charset="-120"/>
                        </a:rPr>
                        <a:t>对钢丝绳式施工升降机，导轨架垂</a:t>
                      </a:r>
                      <a:r>
                        <a:rPr sz="1600" spc="5" dirty="0">
                          <a:latin typeface="PMingLiU" panose="02020500000000000000" charset="-120"/>
                          <a:cs typeface="PMingLiU" panose="02020500000000000000" charset="-120"/>
                        </a:rPr>
                        <a:t>直</a:t>
                      </a:r>
                      <a:r>
                        <a:rPr sz="1600" spc="-5" dirty="0">
                          <a:latin typeface="PMingLiU" panose="02020500000000000000" charset="-120"/>
                          <a:cs typeface="PMingLiU" panose="02020500000000000000" charset="-120"/>
                        </a:rPr>
                        <a:t>度偏</a:t>
                      </a:r>
                      <a:r>
                        <a:rPr sz="1600" spc="5" dirty="0">
                          <a:latin typeface="PMingLiU" panose="02020500000000000000" charset="-120"/>
                          <a:cs typeface="PMingLiU" panose="02020500000000000000" charset="-120"/>
                        </a:rPr>
                        <a:t>差</a:t>
                      </a:r>
                      <a:r>
                        <a:rPr sz="1600" spc="-5" dirty="0">
                          <a:latin typeface="PMingLiU" panose="02020500000000000000" charset="-120"/>
                          <a:cs typeface="PMingLiU" panose="02020500000000000000" charset="-120"/>
                        </a:rPr>
                        <a:t>应不</a:t>
                      </a:r>
                      <a:r>
                        <a:rPr sz="1600" spc="5" dirty="0">
                          <a:latin typeface="PMingLiU" panose="02020500000000000000" charset="-120"/>
                          <a:cs typeface="PMingLiU" panose="02020500000000000000" charset="-120"/>
                        </a:rPr>
                        <a:t>大</a:t>
                      </a:r>
                      <a:r>
                        <a:rPr sz="1600" dirty="0">
                          <a:latin typeface="PMingLiU" panose="02020500000000000000" charset="-120"/>
                          <a:cs typeface="PMingLiU" panose="02020500000000000000" charset="-120"/>
                        </a:rPr>
                        <a:t>于</a:t>
                      </a:r>
                      <a:r>
                        <a:rPr sz="1600" spc="-5" dirty="0">
                          <a:latin typeface="PMingLiU" panose="02020500000000000000" charset="-120"/>
                          <a:cs typeface="PMingLiU" panose="02020500000000000000" charset="-120"/>
                        </a:rPr>
                        <a:t>（</a:t>
                      </a:r>
                      <a:r>
                        <a:rPr sz="1600" spc="-5" dirty="0">
                          <a:latin typeface="Candara" panose="020E0502030303020204"/>
                          <a:cs typeface="Candara" panose="020E0502030303020204"/>
                        </a:rPr>
                        <a:t>1.5/1000</a:t>
                      </a:r>
                      <a:r>
                        <a:rPr sz="1600" spc="-5" dirty="0">
                          <a:latin typeface="PMingLiU" panose="02020500000000000000" charset="-120"/>
                          <a:cs typeface="PMingLiU" panose="02020500000000000000" charset="-120"/>
                        </a:rPr>
                        <a:t>）</a:t>
                      </a:r>
                      <a:r>
                        <a:rPr sz="1600" spc="-5" dirty="0">
                          <a:latin typeface="Candara" panose="020E0502030303020204"/>
                          <a:cs typeface="Candara" panose="020E0502030303020204"/>
                        </a:rPr>
                        <a:t>h</a:t>
                      </a:r>
                      <a:r>
                        <a:rPr sz="1600" spc="-5" dirty="0">
                          <a:latin typeface="PMingLiU" panose="02020500000000000000" charset="-120"/>
                          <a:cs typeface="PMingLiU" panose="02020500000000000000" charset="-120"/>
                        </a:rPr>
                        <a:t>。</a:t>
                      </a:r>
                      <a:endParaRPr sz="1600">
                        <a:latin typeface="PMingLiU" panose="02020500000000000000" charset="-120"/>
                        <a:cs typeface="PMingLiU" panose="02020500000000000000" charset="-120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4FD"/>
                    </a:solidFill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</a:tbl>
          </a:graphicData>
        </a:graphic>
      </p:graphicFrame>
      <p:sp>
        <p:nvSpPr>
          <p:cNvPr id="11" name="object 11"/>
          <p:cNvSpPr/>
          <p:nvPr/>
        </p:nvSpPr>
        <p:spPr>
          <a:xfrm>
            <a:off x="6868032" y="1576450"/>
            <a:ext cx="2091181" cy="360845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337430" y="1576324"/>
            <a:ext cx="2530602" cy="33648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35754" y="2200148"/>
            <a:ext cx="1551305" cy="1402715"/>
          </a:xfrm>
          <a:custGeom>
            <a:avLst/>
            <a:gdLst/>
            <a:ahLst/>
            <a:cxnLst/>
            <a:rect l="l" t="t" r="r" b="b"/>
            <a:pathLst>
              <a:path w="1551304" h="1402714">
                <a:moveTo>
                  <a:pt x="1453261" y="1369314"/>
                </a:moveTo>
                <a:lnTo>
                  <a:pt x="1449832" y="1371473"/>
                </a:lnTo>
                <a:lnTo>
                  <a:pt x="1449197" y="1374902"/>
                </a:lnTo>
                <a:lnTo>
                  <a:pt x="1448435" y="1378330"/>
                </a:lnTo>
                <a:lnTo>
                  <a:pt x="1450594" y="1381760"/>
                </a:lnTo>
                <a:lnTo>
                  <a:pt x="1454023" y="1382394"/>
                </a:lnTo>
                <a:lnTo>
                  <a:pt x="1551051" y="1402714"/>
                </a:lnTo>
                <a:lnTo>
                  <a:pt x="1549881" y="1399031"/>
                </a:lnTo>
                <a:lnTo>
                  <a:pt x="1537462" y="1399031"/>
                </a:lnTo>
                <a:lnTo>
                  <a:pt x="1520019" y="1383266"/>
                </a:lnTo>
                <a:lnTo>
                  <a:pt x="1456690" y="1369949"/>
                </a:lnTo>
                <a:lnTo>
                  <a:pt x="1453261" y="1369314"/>
                </a:lnTo>
                <a:close/>
              </a:path>
              <a:path w="1551304" h="1402714">
                <a:moveTo>
                  <a:pt x="1520019" y="1383266"/>
                </a:moveTo>
                <a:lnTo>
                  <a:pt x="1537462" y="1399031"/>
                </a:lnTo>
                <a:lnTo>
                  <a:pt x="1539991" y="1396238"/>
                </a:lnTo>
                <a:lnTo>
                  <a:pt x="1535684" y="1396238"/>
                </a:lnTo>
                <a:lnTo>
                  <a:pt x="1532378" y="1385865"/>
                </a:lnTo>
                <a:lnTo>
                  <a:pt x="1520019" y="1383266"/>
                </a:lnTo>
                <a:close/>
              </a:path>
              <a:path w="1551304" h="1402714">
                <a:moveTo>
                  <a:pt x="1516380" y="1303147"/>
                </a:moveTo>
                <a:lnTo>
                  <a:pt x="1513078" y="1304163"/>
                </a:lnTo>
                <a:lnTo>
                  <a:pt x="1509649" y="1305305"/>
                </a:lnTo>
                <a:lnTo>
                  <a:pt x="1507871" y="1308862"/>
                </a:lnTo>
                <a:lnTo>
                  <a:pt x="1508887" y="1312164"/>
                </a:lnTo>
                <a:lnTo>
                  <a:pt x="1528564" y="1373901"/>
                </a:lnTo>
                <a:lnTo>
                  <a:pt x="1545971" y="1389634"/>
                </a:lnTo>
                <a:lnTo>
                  <a:pt x="1537462" y="1399031"/>
                </a:lnTo>
                <a:lnTo>
                  <a:pt x="1549881" y="1399031"/>
                </a:lnTo>
                <a:lnTo>
                  <a:pt x="1521079" y="1308353"/>
                </a:lnTo>
                <a:lnTo>
                  <a:pt x="1519936" y="1304925"/>
                </a:lnTo>
                <a:lnTo>
                  <a:pt x="1516380" y="1303147"/>
                </a:lnTo>
                <a:close/>
              </a:path>
              <a:path w="1551304" h="1402714">
                <a:moveTo>
                  <a:pt x="1532378" y="1385865"/>
                </a:moveTo>
                <a:lnTo>
                  <a:pt x="1535684" y="1396238"/>
                </a:lnTo>
                <a:lnTo>
                  <a:pt x="1543050" y="1388110"/>
                </a:lnTo>
                <a:lnTo>
                  <a:pt x="1532378" y="1385865"/>
                </a:lnTo>
                <a:close/>
              </a:path>
              <a:path w="1551304" h="1402714">
                <a:moveTo>
                  <a:pt x="1528564" y="1373901"/>
                </a:moveTo>
                <a:lnTo>
                  <a:pt x="1532378" y="1385865"/>
                </a:lnTo>
                <a:lnTo>
                  <a:pt x="1543050" y="1388110"/>
                </a:lnTo>
                <a:lnTo>
                  <a:pt x="1535684" y="1396238"/>
                </a:lnTo>
                <a:lnTo>
                  <a:pt x="1539991" y="1396238"/>
                </a:lnTo>
                <a:lnTo>
                  <a:pt x="1545971" y="1389634"/>
                </a:lnTo>
                <a:lnTo>
                  <a:pt x="1528564" y="1373901"/>
                </a:lnTo>
                <a:close/>
              </a:path>
              <a:path w="1551304" h="1402714">
                <a:moveTo>
                  <a:pt x="8509" y="0"/>
                </a:moveTo>
                <a:lnTo>
                  <a:pt x="0" y="9398"/>
                </a:lnTo>
                <a:lnTo>
                  <a:pt x="1520019" y="1383266"/>
                </a:lnTo>
                <a:lnTo>
                  <a:pt x="1532378" y="1385865"/>
                </a:lnTo>
                <a:lnTo>
                  <a:pt x="1528564" y="1373901"/>
                </a:lnTo>
                <a:lnTo>
                  <a:pt x="850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333621" y="3647821"/>
            <a:ext cx="605155" cy="454659"/>
          </a:xfrm>
          <a:custGeom>
            <a:avLst/>
            <a:gdLst/>
            <a:ahLst/>
            <a:cxnLst/>
            <a:rect l="l" t="t" r="r" b="b"/>
            <a:pathLst>
              <a:path w="605154" h="454660">
                <a:moveTo>
                  <a:pt x="504316" y="430148"/>
                </a:moveTo>
                <a:lnTo>
                  <a:pt x="501141" y="432688"/>
                </a:lnTo>
                <a:lnTo>
                  <a:pt x="500379" y="439673"/>
                </a:lnTo>
                <a:lnTo>
                  <a:pt x="502792" y="442848"/>
                </a:lnTo>
                <a:lnTo>
                  <a:pt x="604774" y="454532"/>
                </a:lnTo>
                <a:lnTo>
                  <a:pt x="603700" y="451992"/>
                </a:lnTo>
                <a:lnTo>
                  <a:pt x="590930" y="451992"/>
                </a:lnTo>
                <a:lnTo>
                  <a:pt x="572080" y="437898"/>
                </a:lnTo>
                <a:lnTo>
                  <a:pt x="504316" y="430148"/>
                </a:lnTo>
                <a:close/>
              </a:path>
              <a:path w="605154" h="454660">
                <a:moveTo>
                  <a:pt x="572080" y="437898"/>
                </a:moveTo>
                <a:lnTo>
                  <a:pt x="590930" y="451992"/>
                </a:lnTo>
                <a:lnTo>
                  <a:pt x="592804" y="449452"/>
                </a:lnTo>
                <a:lnTo>
                  <a:pt x="588771" y="449452"/>
                </a:lnTo>
                <a:lnTo>
                  <a:pt x="584496" y="439318"/>
                </a:lnTo>
                <a:lnTo>
                  <a:pt x="572080" y="437898"/>
                </a:lnTo>
                <a:close/>
              </a:path>
              <a:path w="605154" h="454660">
                <a:moveTo>
                  <a:pt x="561086" y="358520"/>
                </a:moveTo>
                <a:lnTo>
                  <a:pt x="557783" y="359790"/>
                </a:lnTo>
                <a:lnTo>
                  <a:pt x="554608" y="361187"/>
                </a:lnTo>
                <a:lnTo>
                  <a:pt x="553084" y="364997"/>
                </a:lnTo>
                <a:lnTo>
                  <a:pt x="554481" y="368172"/>
                </a:lnTo>
                <a:lnTo>
                  <a:pt x="579626" y="427775"/>
                </a:lnTo>
                <a:lnTo>
                  <a:pt x="598424" y="441832"/>
                </a:lnTo>
                <a:lnTo>
                  <a:pt x="590930" y="451992"/>
                </a:lnTo>
                <a:lnTo>
                  <a:pt x="603700" y="451992"/>
                </a:lnTo>
                <a:lnTo>
                  <a:pt x="566165" y="363219"/>
                </a:lnTo>
                <a:lnTo>
                  <a:pt x="564768" y="360044"/>
                </a:lnTo>
                <a:lnTo>
                  <a:pt x="561086" y="358520"/>
                </a:lnTo>
                <a:close/>
              </a:path>
              <a:path w="605154" h="454660">
                <a:moveTo>
                  <a:pt x="584496" y="439318"/>
                </a:moveTo>
                <a:lnTo>
                  <a:pt x="588771" y="449452"/>
                </a:lnTo>
                <a:lnTo>
                  <a:pt x="595376" y="440562"/>
                </a:lnTo>
                <a:lnTo>
                  <a:pt x="584496" y="439318"/>
                </a:lnTo>
                <a:close/>
              </a:path>
              <a:path w="605154" h="454660">
                <a:moveTo>
                  <a:pt x="579626" y="427775"/>
                </a:moveTo>
                <a:lnTo>
                  <a:pt x="584496" y="439318"/>
                </a:lnTo>
                <a:lnTo>
                  <a:pt x="595376" y="440562"/>
                </a:lnTo>
                <a:lnTo>
                  <a:pt x="588771" y="449452"/>
                </a:lnTo>
                <a:lnTo>
                  <a:pt x="592804" y="449452"/>
                </a:lnTo>
                <a:lnTo>
                  <a:pt x="598424" y="441832"/>
                </a:lnTo>
                <a:lnTo>
                  <a:pt x="579626" y="427775"/>
                </a:lnTo>
                <a:close/>
              </a:path>
              <a:path w="605154" h="454660">
                <a:moveTo>
                  <a:pt x="7619" y="0"/>
                </a:moveTo>
                <a:lnTo>
                  <a:pt x="0" y="10159"/>
                </a:lnTo>
                <a:lnTo>
                  <a:pt x="572080" y="437898"/>
                </a:lnTo>
                <a:lnTo>
                  <a:pt x="584496" y="439318"/>
                </a:lnTo>
                <a:lnTo>
                  <a:pt x="579626" y="427775"/>
                </a:lnTo>
                <a:lnTo>
                  <a:pt x="761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368419" y="1570355"/>
            <a:ext cx="1932305" cy="656590"/>
          </a:xfrm>
          <a:custGeom>
            <a:avLst/>
            <a:gdLst/>
            <a:ahLst/>
            <a:cxnLst/>
            <a:rect l="l" t="t" r="r" b="b"/>
            <a:pathLst>
              <a:path w="1932304" h="656589">
                <a:moveTo>
                  <a:pt x="1895668" y="629393"/>
                </a:moveTo>
                <a:lnTo>
                  <a:pt x="1832228" y="643128"/>
                </a:lnTo>
                <a:lnTo>
                  <a:pt x="1828800" y="643763"/>
                </a:lnTo>
                <a:lnTo>
                  <a:pt x="1826640" y="647192"/>
                </a:lnTo>
                <a:lnTo>
                  <a:pt x="1828164" y="654050"/>
                </a:lnTo>
                <a:lnTo>
                  <a:pt x="1831466" y="656209"/>
                </a:lnTo>
                <a:lnTo>
                  <a:pt x="1921813" y="636651"/>
                </a:lnTo>
                <a:lnTo>
                  <a:pt x="1917953" y="636651"/>
                </a:lnTo>
                <a:lnTo>
                  <a:pt x="1895668" y="629393"/>
                </a:lnTo>
                <a:close/>
              </a:path>
              <a:path w="1932304" h="656589">
                <a:moveTo>
                  <a:pt x="1907814" y="626764"/>
                </a:moveTo>
                <a:lnTo>
                  <a:pt x="1895668" y="629393"/>
                </a:lnTo>
                <a:lnTo>
                  <a:pt x="1917953" y="636651"/>
                </a:lnTo>
                <a:lnTo>
                  <a:pt x="1918534" y="634873"/>
                </a:lnTo>
                <a:lnTo>
                  <a:pt x="1915032" y="634873"/>
                </a:lnTo>
                <a:lnTo>
                  <a:pt x="1907814" y="626764"/>
                </a:lnTo>
                <a:close/>
              </a:path>
              <a:path w="1932304" h="656589">
                <a:moveTo>
                  <a:pt x="1859533" y="557657"/>
                </a:moveTo>
                <a:lnTo>
                  <a:pt x="1854327" y="562356"/>
                </a:lnTo>
                <a:lnTo>
                  <a:pt x="1854072" y="566420"/>
                </a:lnTo>
                <a:lnTo>
                  <a:pt x="1856358" y="568960"/>
                </a:lnTo>
                <a:lnTo>
                  <a:pt x="1899337" y="617241"/>
                </a:lnTo>
                <a:lnTo>
                  <a:pt x="1921890" y="624586"/>
                </a:lnTo>
                <a:lnTo>
                  <a:pt x="1917953" y="636651"/>
                </a:lnTo>
                <a:lnTo>
                  <a:pt x="1921813" y="636651"/>
                </a:lnTo>
                <a:lnTo>
                  <a:pt x="1931796" y="634492"/>
                </a:lnTo>
                <a:lnTo>
                  <a:pt x="1865883" y="560578"/>
                </a:lnTo>
                <a:lnTo>
                  <a:pt x="1863597" y="557911"/>
                </a:lnTo>
                <a:lnTo>
                  <a:pt x="1859533" y="557657"/>
                </a:lnTo>
                <a:close/>
              </a:path>
              <a:path w="1932304" h="656589">
                <a:moveTo>
                  <a:pt x="1918461" y="624459"/>
                </a:moveTo>
                <a:lnTo>
                  <a:pt x="1907814" y="626764"/>
                </a:lnTo>
                <a:lnTo>
                  <a:pt x="1915032" y="634873"/>
                </a:lnTo>
                <a:lnTo>
                  <a:pt x="1918461" y="624459"/>
                </a:lnTo>
                <a:close/>
              </a:path>
              <a:path w="1932304" h="656589">
                <a:moveTo>
                  <a:pt x="1921501" y="624459"/>
                </a:moveTo>
                <a:lnTo>
                  <a:pt x="1918461" y="624459"/>
                </a:lnTo>
                <a:lnTo>
                  <a:pt x="1915032" y="634873"/>
                </a:lnTo>
                <a:lnTo>
                  <a:pt x="1918534" y="634873"/>
                </a:lnTo>
                <a:lnTo>
                  <a:pt x="1921890" y="624586"/>
                </a:lnTo>
                <a:lnTo>
                  <a:pt x="1921501" y="624459"/>
                </a:lnTo>
                <a:close/>
              </a:path>
              <a:path w="1932304" h="656589">
                <a:moveTo>
                  <a:pt x="3936" y="0"/>
                </a:moveTo>
                <a:lnTo>
                  <a:pt x="0" y="12065"/>
                </a:lnTo>
                <a:lnTo>
                  <a:pt x="1895668" y="629393"/>
                </a:lnTo>
                <a:lnTo>
                  <a:pt x="1907814" y="626764"/>
                </a:lnTo>
                <a:lnTo>
                  <a:pt x="1899337" y="617241"/>
                </a:lnTo>
                <a:lnTo>
                  <a:pt x="3936" y="0"/>
                </a:lnTo>
                <a:close/>
              </a:path>
              <a:path w="1932304" h="656589">
                <a:moveTo>
                  <a:pt x="1899337" y="617241"/>
                </a:moveTo>
                <a:lnTo>
                  <a:pt x="1907814" y="626764"/>
                </a:lnTo>
                <a:lnTo>
                  <a:pt x="1918461" y="624459"/>
                </a:lnTo>
                <a:lnTo>
                  <a:pt x="1921501" y="624459"/>
                </a:lnTo>
                <a:lnTo>
                  <a:pt x="1899337" y="61724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596894" y="3283559"/>
            <a:ext cx="741045" cy="646430"/>
          </a:xfrm>
          <a:prstGeom prst="rect">
            <a:avLst/>
          </a:prstGeom>
          <a:ln w="9525">
            <a:solidFill>
              <a:srgbClr val="30B6FC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20"/>
              </a:spcBef>
            </a:pP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连接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92075">
              <a:lnSpc>
                <a:spcPct val="100000"/>
              </a:lnSpc>
              <a:spcBef>
                <a:spcPts val="15"/>
              </a:spcBef>
            </a:pPr>
            <a:r>
              <a:rPr sz="1800" spc="-5" dirty="0">
                <a:latin typeface="PMingLiU" panose="02020500000000000000" charset="-120"/>
                <a:cs typeface="PMingLiU" panose="02020500000000000000" charset="-120"/>
              </a:rPr>
              <a:t>螺栓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96894" y="2174722"/>
            <a:ext cx="774065" cy="646430"/>
          </a:xfrm>
          <a:prstGeom prst="rect">
            <a:avLst/>
          </a:prstGeom>
          <a:ln w="9525">
            <a:solidFill>
              <a:srgbClr val="30B6FC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20"/>
              </a:spcBef>
            </a:pPr>
            <a:r>
              <a:rPr sz="1800" spc="-5" dirty="0">
                <a:latin typeface="PMingLiU" panose="02020500000000000000" charset="-120"/>
                <a:cs typeface="PMingLiU" panose="02020500000000000000" charset="-120"/>
              </a:rPr>
              <a:t>限位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92075">
              <a:lnSpc>
                <a:spcPct val="100000"/>
              </a:lnSpc>
              <a:spcBef>
                <a:spcPts val="10"/>
              </a:spcBef>
            </a:pP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撞板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96894" y="1253223"/>
            <a:ext cx="774065" cy="369570"/>
          </a:xfrm>
          <a:prstGeom prst="rect">
            <a:avLst/>
          </a:prstGeom>
          <a:ln w="9525">
            <a:solidFill>
              <a:srgbClr val="30B6FC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30"/>
              </a:spcBef>
            </a:pP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附着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357376"/>
            <a:ext cx="3128645" cy="3623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515">
              <a:lnSpc>
                <a:spcPct val="100000"/>
              </a:lnSpc>
              <a:spcBef>
                <a:spcPts val="100"/>
              </a:spcBef>
              <a:buSzPct val="94000"/>
              <a:buAutoNum type="arabicPlain"/>
              <a:tabLst>
                <a:tab pos="550545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升降机一个梯笼配置 一个三级开关箱；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 algn="just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76580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供给电源为三相五线制，  工作接地不大于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4Ω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，重复接地 电阻不得大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10Ω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，防雷接地不 得大于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30Ω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581660" indent="-56959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82295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接地线不得用保险丝或开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关及电缆线芯代替；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3970">
              <a:lnSpc>
                <a:spcPct val="100000"/>
              </a:lnSpc>
              <a:spcBef>
                <a:spcPts val="600"/>
              </a:spcBef>
              <a:buSzPct val="94000"/>
              <a:buAutoNum type="arabicPlain" startAt="4"/>
              <a:tabLst>
                <a:tab pos="593090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起重设备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与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架空线路边线 的最小安全距离（下图）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583565" indent="-571500">
              <a:lnSpc>
                <a:spcPct val="100000"/>
              </a:lnSpc>
              <a:spcBef>
                <a:spcPts val="600"/>
              </a:spcBef>
              <a:buSzPct val="94000"/>
              <a:buAutoNum type="arabicPlain" startAt="4"/>
              <a:tabLst>
                <a:tab pos="584200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开关箱上锁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开关箱标识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正确；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92810"/>
            <a:ext cx="18846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 panose="020E0502030303020204"/>
                <a:cs typeface="Candara" panose="020E0502030303020204"/>
              </a:rPr>
              <a:t>5.5</a:t>
            </a:r>
            <a:r>
              <a:rPr sz="2800" spc="-5" dirty="0"/>
              <a:t>安全用电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629533" y="1550416"/>
          <a:ext cx="5347970" cy="2191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1240"/>
                <a:gridCol w="859155"/>
                <a:gridCol w="859155"/>
                <a:gridCol w="859155"/>
                <a:gridCol w="859155"/>
                <a:gridCol w="859154"/>
              </a:tblGrid>
              <a:tr h="611378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600" b="1" spc="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表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ndara" panose="020E0502030303020204"/>
                          <a:cs typeface="Candara" panose="020E0502030303020204"/>
                        </a:rPr>
                        <a:t>B.16.9</a:t>
                      </a:r>
                      <a:r>
                        <a:rPr sz="1600" b="1" spc="15" dirty="0">
                          <a:solidFill>
                            <a:srgbClr val="FFFFFF"/>
                          </a:solidFill>
                          <a:latin typeface="Candara" panose="020E0502030303020204"/>
                          <a:cs typeface="Candara" panose="020E0502030303020204"/>
                        </a:rPr>
                        <a:t> 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最小安全操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作距离</a:t>
                      </a:r>
                      <a:endParaRPr sz="1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68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0B6FC"/>
                    </a:solidFill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793495">
                <a:tc>
                  <a:txBody>
                    <a:bodyPr/>
                    <a:lstStyle/>
                    <a:p>
                      <a:pPr marL="27305" marR="20320" indent="7874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600" b="1" spc="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外电线电 </a:t>
                      </a:r>
                      <a:r>
                        <a:rPr sz="1600" b="1" spc="1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路电压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ndara" panose="020E0502030303020204"/>
                          <a:cs typeface="Candara" panose="020E0502030303020204"/>
                        </a:rPr>
                        <a:t>(kV)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0B6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PMingLiU" panose="02020500000000000000" charset="-120"/>
                          <a:cs typeface="PMingLiU" panose="02020500000000000000" charset="-120"/>
                        </a:rPr>
                        <a:t>＜</a:t>
                      </a:r>
                      <a:r>
                        <a:rPr sz="1600" spc="-5" dirty="0">
                          <a:latin typeface="Candara" panose="020E0502030303020204"/>
                          <a:cs typeface="Candara" panose="020E0502030303020204"/>
                        </a:rPr>
                        <a:t>1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Candara" panose="020E0502030303020204"/>
                          <a:cs typeface="Candara" panose="020E0502030303020204"/>
                        </a:rPr>
                        <a:t>1</a:t>
                      </a:r>
                      <a:r>
                        <a:rPr sz="1600" dirty="0">
                          <a:latin typeface="PMingLiU" panose="02020500000000000000" charset="-120"/>
                          <a:cs typeface="PMingLiU" panose="02020500000000000000" charset="-120"/>
                        </a:rPr>
                        <a:t>～</a:t>
                      </a:r>
                      <a:r>
                        <a:rPr sz="1600" dirty="0">
                          <a:latin typeface="Candara" panose="020E0502030303020204"/>
                          <a:cs typeface="Candara" panose="020E0502030303020204"/>
                        </a:rPr>
                        <a:t>10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ndara" panose="020E0502030303020204"/>
                          <a:cs typeface="Candara" panose="020E0502030303020204"/>
                        </a:rPr>
                        <a:t>35</a:t>
                      </a:r>
                      <a:r>
                        <a:rPr sz="1600" spc="-5" dirty="0">
                          <a:latin typeface="PMingLiU" panose="02020500000000000000" charset="-120"/>
                          <a:cs typeface="PMingLiU" panose="02020500000000000000" charset="-120"/>
                        </a:rPr>
                        <a:t>～</a:t>
                      </a:r>
                      <a:r>
                        <a:rPr sz="1600" spc="-5" dirty="0">
                          <a:latin typeface="Candara" panose="020E0502030303020204"/>
                          <a:cs typeface="Candara" panose="020E0502030303020204"/>
                        </a:rPr>
                        <a:t>110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4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7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600" spc="-15" dirty="0">
                          <a:latin typeface="Candara" panose="020E0502030303020204"/>
                          <a:cs typeface="Candara" panose="020E0502030303020204"/>
                        </a:rPr>
                        <a:t>220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4F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600" spc="-5" dirty="0">
                          <a:latin typeface="Candara" panose="020E0502030303020204"/>
                          <a:cs typeface="Candara" panose="020E0502030303020204"/>
                        </a:rPr>
                        <a:t>330</a:t>
                      </a:r>
                      <a:r>
                        <a:rPr sz="1600" spc="-5" dirty="0">
                          <a:latin typeface="PMingLiU" panose="02020500000000000000" charset="-120"/>
                          <a:cs typeface="PMingLiU" panose="02020500000000000000" charset="-120"/>
                        </a:rPr>
                        <a:t>～</a:t>
                      </a:r>
                      <a:endParaRPr sz="1600">
                        <a:latin typeface="PMingLiU" panose="02020500000000000000" charset="-120"/>
                        <a:cs typeface="PMingLiU" panose="02020500000000000000" charset="-12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spc="-10" dirty="0">
                          <a:latin typeface="Candara" panose="020E0502030303020204"/>
                          <a:cs typeface="Candara" panose="020E0502030303020204"/>
                        </a:rPr>
                        <a:t>550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E4FD"/>
                    </a:solidFill>
                  </a:tcPr>
                </a:tc>
              </a:tr>
              <a:tr h="773557">
                <a:tc>
                  <a:txBody>
                    <a:bodyPr/>
                    <a:lstStyle/>
                    <a:p>
                      <a:pPr marL="106680" marR="99695" algn="ctr">
                        <a:lnSpc>
                          <a:spcPct val="101000"/>
                        </a:lnSpc>
                        <a:spcBef>
                          <a:spcPts val="35"/>
                        </a:spcBef>
                      </a:pPr>
                      <a:r>
                        <a:rPr sz="1600" b="1" spc="1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最小安全 操作距离 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ndara" panose="020E0502030303020204"/>
                          <a:cs typeface="Candara" panose="020E0502030303020204"/>
                        </a:rPr>
                        <a:t>(m)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0B6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Candara" panose="020E0502030303020204"/>
                          <a:cs typeface="Candara" panose="020E0502030303020204"/>
                        </a:rPr>
                        <a:t>4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Candara" panose="020E0502030303020204"/>
                          <a:cs typeface="Candara" panose="020E0502030303020204"/>
                        </a:rPr>
                        <a:t>6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Candara" panose="020E0502030303020204"/>
                          <a:cs typeface="Candara" panose="020E0502030303020204"/>
                        </a:rPr>
                        <a:t>8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Candara" panose="020E0502030303020204"/>
                          <a:cs typeface="Candara" panose="020E0502030303020204"/>
                        </a:rPr>
                        <a:t>10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Candara" panose="020E0502030303020204"/>
                          <a:cs typeface="Candara" panose="020E0502030303020204"/>
                        </a:rPr>
                        <a:t>15</a:t>
                      </a:r>
                      <a:endParaRPr sz="1600">
                        <a:latin typeface="Candara" panose="020E0502030303020204"/>
                        <a:cs typeface="Candara" panose="020E0502030303020204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3FF"/>
                    </a:solidFill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4283964" y="3789045"/>
            <a:ext cx="3971924" cy="260032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75054"/>
            <a:ext cx="3688715" cy="4384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8590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停层平台应为独立受力体系，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得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搭设在施工升降机附墙架的立杆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上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1810" indent="-49974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停层平台的脚手板铺设应严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密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、牢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22555">
              <a:lnSpc>
                <a:spcPct val="100000"/>
              </a:lnSpc>
              <a:spcBef>
                <a:spcPts val="600"/>
              </a:spcBef>
              <a:buSzPct val="94000"/>
              <a:buAutoNum type="arabicPlain" startAt="3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装载和卸载时，吊笼门边缘与层站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边缘的水平距离应不大于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50mm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27050" indent="-514985">
              <a:lnSpc>
                <a:spcPct val="100000"/>
              </a:lnSpc>
              <a:spcBef>
                <a:spcPts val="600"/>
              </a:spcBef>
              <a:buSzPct val="94000"/>
              <a:buAutoNum type="arabicPlain" startAt="3"/>
              <a:tabLst>
                <a:tab pos="52768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门关闭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，门下部间隙应不大于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35mm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95885">
              <a:lnSpc>
                <a:spcPct val="100000"/>
              </a:lnSpc>
              <a:spcBef>
                <a:spcPts val="605"/>
              </a:spcBef>
              <a:buSzPct val="94000"/>
              <a:buAutoNum type="arabicPlain" startAt="5"/>
              <a:tabLst>
                <a:tab pos="51879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层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门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口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净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小</a:t>
            </a:r>
            <a:r>
              <a:rPr sz="1600" spc="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2.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在特殊情况下，当建筑物入口的净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 小于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2.0m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时，则允许降低层门开口的高 度，但任何情况下层门开口的净高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均 为不小于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1.8m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30225" indent="-518160">
              <a:lnSpc>
                <a:spcPct val="100000"/>
              </a:lnSpc>
              <a:spcBef>
                <a:spcPts val="600"/>
              </a:spcBef>
              <a:buSzPct val="94000"/>
              <a:buAutoNum type="arabicPlain" startAt="5"/>
              <a:tabLst>
                <a:tab pos="530860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正常作业时，关闭的吊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笼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门与关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闭的层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间的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水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平距离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不大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150mm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4985" indent="-502920">
              <a:lnSpc>
                <a:spcPct val="100000"/>
              </a:lnSpc>
              <a:spcBef>
                <a:spcPts val="600"/>
              </a:spcBef>
              <a:buSzPct val="94000"/>
              <a:buAutoNum type="arabicPlain" startAt="7"/>
              <a:tabLst>
                <a:tab pos="51562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层门材料采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1.2mm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钢板冲孔；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64818"/>
            <a:ext cx="22631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 panose="020E0502030303020204"/>
                <a:cs typeface="Candara" panose="020E0502030303020204"/>
              </a:rPr>
              <a:t>5.</a:t>
            </a:r>
            <a:r>
              <a:rPr sz="2800" dirty="0">
                <a:latin typeface="Candara" panose="020E0502030303020204"/>
                <a:cs typeface="Candara" panose="020E0502030303020204"/>
              </a:rPr>
              <a:t>6</a:t>
            </a:r>
            <a:r>
              <a:rPr sz="2800" spc="-5" dirty="0"/>
              <a:t>平台、层门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64098" y="1549095"/>
            <a:ext cx="3528441" cy="495642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995928" y="2135504"/>
            <a:ext cx="2296668" cy="36302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354011"/>
            <a:ext cx="3383279" cy="397382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制度、文件：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490855" indent="-47879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491490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场区内要有《水平运输机械管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理制度》；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836295">
              <a:lnSpc>
                <a:spcPct val="131000"/>
              </a:lnSpc>
              <a:buSzPct val="94000"/>
              <a:buAutoNum type="arabicPlain" startAt="2"/>
              <a:tabLst>
                <a:tab pos="5124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车辆进出工地登记表；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操作使用：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4955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随车进入施工场地的所有人员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必须佩戴安全帽；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22250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机械车辆操作人员应有相应机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械的操作证书，熟知机械车辆的操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作规程，规范操作；（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）进出工地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要对车辆底部进行清洗，按照指定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行驶路线驶入作业指定作业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点；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）大型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械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业时应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置警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带，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在倒车时必须有专人指挥；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01954"/>
            <a:ext cx="23545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ndara" panose="020E0502030303020204"/>
                <a:cs typeface="Candara" panose="020E0502030303020204"/>
              </a:rPr>
              <a:t>6</a:t>
            </a:r>
            <a:r>
              <a:rPr sz="2800" spc="-5" dirty="0"/>
              <a:t>水平运输机械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03623" y="1772792"/>
            <a:ext cx="4782693" cy="316839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0200" y="731265"/>
            <a:ext cx="278003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2</a:t>
            </a:r>
            <a:r>
              <a:rPr dirty="0"/>
              <a:t>、人员进场管理</a:t>
            </a:r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330200" y="1173226"/>
            <a:ext cx="5319395" cy="53422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2.1</a:t>
            </a:r>
            <a:r>
              <a:rPr sz="2900" spc="-2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29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安全教育</a:t>
            </a:r>
            <a:endParaRPr sz="29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）集中培训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2860" lvl="1">
              <a:lnSpc>
                <a:spcPct val="80000"/>
              </a:lnSpc>
              <a:spcBef>
                <a:spcPts val="600"/>
              </a:spcBef>
              <a:buSzPct val="94000"/>
              <a:buFont typeface="Candara" panose="020E0502030303020204"/>
              <a:buAutoNum type="arabicPeriod"/>
              <a:tabLst>
                <a:tab pos="2076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在土方开挖、主体施工、装修施工正式开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始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前分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别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进行安 全施工动员大会，对当前阶段的安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作做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系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统交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底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229870" lvl="1" indent="-217805">
              <a:lnSpc>
                <a:spcPct val="100000"/>
              </a:lnSpc>
              <a:spcBef>
                <a:spcPts val="215"/>
              </a:spcBef>
              <a:buSzPct val="94000"/>
              <a:buFont typeface="Candara" panose="020E0502030303020204"/>
              <a:buAutoNum type="arabicPeriod"/>
              <a:tabLst>
                <a:tab pos="22987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新班组进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场时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针对该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班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组施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特点进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本专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业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安全培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训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08280" lvl="1">
              <a:lnSpc>
                <a:spcPct val="80000"/>
              </a:lnSpc>
              <a:spcBef>
                <a:spcPts val="605"/>
              </a:spcBef>
              <a:buSzPct val="94000"/>
              <a:buFont typeface="Candara" panose="020E0502030303020204"/>
              <a:buAutoNum type="arabicPeriod"/>
              <a:tabLst>
                <a:tab pos="23558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以上交底和培训时均须安全监理工程师参加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交底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培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训记录须交一份给监理存档；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）视频播放（可选项）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3360">
              <a:lnSpc>
                <a:spcPts val="1540"/>
              </a:lnSpc>
              <a:spcBef>
                <a:spcPts val="585"/>
              </a:spcBef>
            </a:pP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.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在主要入口滚动播放安全主题的视频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短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片，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可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结合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项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目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各阶段不同防护要点选择适合的视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频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演练、体验、活动（可选项）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2860" lvl="1">
              <a:lnSpc>
                <a:spcPts val="1540"/>
              </a:lnSpc>
              <a:spcBef>
                <a:spcPts val="590"/>
              </a:spcBef>
              <a:buSzPct val="94000"/>
              <a:buFont typeface="Candara" panose="020E0502030303020204"/>
              <a:buAutoNum type="arabicPeriod"/>
              <a:tabLst>
                <a:tab pos="23558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为了更直观有效的教育工人，各公司可建立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体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验中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心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所有工人进场前体验各种常见险情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做到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心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理重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视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及险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情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预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判；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87325" lvl="1">
              <a:lnSpc>
                <a:spcPts val="1540"/>
              </a:lnSpc>
              <a:spcBef>
                <a:spcPts val="585"/>
              </a:spcBef>
              <a:buSzPct val="94000"/>
              <a:buFont typeface="Candara" panose="020E0502030303020204"/>
              <a:buAutoNum type="arabicPeriod"/>
              <a:tabLst>
                <a:tab pos="25781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通过演讲、实操演练、拓展等形式开展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主题的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活动，强化安全意识；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23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准入考试认证制度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99390" lvl="1">
              <a:lnSpc>
                <a:spcPts val="1540"/>
              </a:lnSpc>
              <a:spcBef>
                <a:spcPts val="580"/>
              </a:spcBef>
              <a:buSzPct val="94000"/>
              <a:buFont typeface="Candara" panose="020E0502030303020204"/>
              <a:buAutoNum type="arabicPeriod"/>
              <a:tabLst>
                <a:tab pos="24447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所有进场工人施工前必须通过安全认证考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试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；考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试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须由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安全监理工程师主持；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09880" lvl="1" indent="-297815">
              <a:lnSpc>
                <a:spcPct val="100000"/>
              </a:lnSpc>
              <a:spcBef>
                <a:spcPts val="225"/>
              </a:spcBef>
              <a:buSzPct val="94000"/>
              <a:buFont typeface="Candara" panose="020E0502030303020204"/>
              <a:buAutoNum type="arabicPeriod"/>
              <a:tabLst>
                <a:tab pos="31051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合作方安全员须通过万科安全认证考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试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271780" lvl="1" indent="-259715">
              <a:lnSpc>
                <a:spcPct val="100000"/>
              </a:lnSpc>
              <a:spcBef>
                <a:spcPts val="215"/>
              </a:spcBef>
              <a:buSzPct val="94000"/>
              <a:buFont typeface="Candara" panose="020E0502030303020204"/>
              <a:buAutoNum type="arabicPeriod"/>
              <a:tabLst>
                <a:tab pos="27241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安全员和工人考试通过后发上岗证。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28207" y="1628775"/>
            <a:ext cx="2693923" cy="359879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01520"/>
            <a:ext cx="3366770" cy="2998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06045">
              <a:lnSpc>
                <a:spcPct val="100000"/>
              </a:lnSpc>
              <a:spcBef>
                <a:spcPts val="105"/>
              </a:spcBef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使用前验收：布料机限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位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，螺栓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及制动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装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置符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合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产品说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明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书要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求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2070">
              <a:lnSpc>
                <a:spcPct val="100000"/>
              </a:lnSpc>
              <a:spcBef>
                <a:spcPts val="600"/>
              </a:spcBef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交底</a:t>
            </a:r>
            <a:r>
              <a:rPr sz="17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: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使用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前对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操作人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员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进行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培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训，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有交底记录；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操</a:t>
            </a:r>
            <a:r>
              <a:rPr sz="17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使用：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3909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23240" algn="l"/>
              </a:tabLst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风</a:t>
            </a:r>
            <a:r>
              <a:rPr sz="17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力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超过</a:t>
            </a:r>
            <a:r>
              <a:rPr sz="17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6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级，严禁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布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料机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作业；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546735" indent="-53467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47370" algn="l"/>
              </a:tabLst>
            </a:pP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布</a:t>
            </a:r>
            <a:r>
              <a:rPr sz="17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料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机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作业面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需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固定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牢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固；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399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51815" algn="l"/>
              </a:tabLst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布</a:t>
            </a:r>
            <a:r>
              <a:rPr sz="17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料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机严禁未停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稳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时回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转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紧急制动；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30655"/>
            <a:ext cx="12598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 panose="020E0502030303020204"/>
                <a:cs typeface="Candara" panose="020E0502030303020204"/>
              </a:rPr>
              <a:t>7</a:t>
            </a:r>
            <a:r>
              <a:rPr sz="2800" spc="-5" dirty="0"/>
              <a:t>布料机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06520" y="2209038"/>
            <a:ext cx="4985893" cy="309219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699556"/>
            <a:ext cx="3165475" cy="3892550"/>
          </a:xfrm>
          <a:prstGeom prst="rect">
            <a:avLst/>
          </a:prstGeom>
        </p:spPr>
        <p:txBody>
          <a:bodyPr vert="horz" wrap="square" lIns="0" tIns="252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85"/>
              </a:spcBef>
            </a:pPr>
            <a:r>
              <a:rPr sz="28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8</a:t>
            </a:r>
            <a:r>
              <a:rPr sz="2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桩机</a:t>
            </a:r>
            <a:endParaRPr sz="2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4140">
              <a:lnSpc>
                <a:spcPct val="100000"/>
              </a:lnSpc>
              <a:spcBef>
                <a:spcPts val="1075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安装验收：安装完毕投入使用前有 相关责任人签字确认的验收文件；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方案及交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底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：（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）有专项施工方案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）有安全技术交底；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机械使用：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2385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安全装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置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与说明书相符，并灵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敏可靠；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79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作业区域地面承载力符合机械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说明书要求；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8160" indent="-50609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8795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机械与输电线路安全距离符合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如下要求：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24032" y="4437088"/>
            <a:ext cx="3954455" cy="205042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292090" y="1700910"/>
            <a:ext cx="3624071" cy="24818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645411"/>
            <a:ext cx="3333115" cy="1824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0985">
              <a:lnSpc>
                <a:spcPct val="100000"/>
              </a:lnSpc>
              <a:spcBef>
                <a:spcPts val="100"/>
              </a:spcBef>
              <a:buSzPct val="94000"/>
              <a:buAutoNum type="arabicPlain"/>
              <a:tabLst>
                <a:tab pos="550545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使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夯土机械应穿戴绝缘 用品，使用过程应有人调整电 缆，电缆长度不应大于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50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米。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575945" indent="-56388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76580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打夯机</a:t>
            </a:r>
            <a:r>
              <a:rPr sz="1800" spc="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严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禁使用到顺开关；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2860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82295" algn="l"/>
              </a:tabLst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电源线使用四芯电线，保 护接地可靠；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108963"/>
            <a:ext cx="12871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 panose="020E0502030303020204"/>
                <a:cs typeface="Candara" panose="020E0502030303020204"/>
              </a:rPr>
              <a:t>9</a:t>
            </a:r>
            <a:r>
              <a:rPr sz="2800" spc="-5" dirty="0"/>
              <a:t>打夯机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96359" y="1628775"/>
            <a:ext cx="4504817" cy="309638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58267" y="1358899"/>
            <a:ext cx="4372610" cy="5116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3520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防护棚两侧应有效防护，宽度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必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须大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通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道口宽度，长度必须符合坠落半径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要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求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0320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117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建筑物高度超过</a:t>
            </a: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米，防护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棚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应采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双层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防护设置。两层防护棚间距</a:t>
            </a:r>
            <a:r>
              <a:rPr sz="1600" spc="-5" dirty="0">
                <a:solidFill>
                  <a:srgbClr val="073D86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≥700mm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JGJ80-  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2016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7.0.6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防护棚顶棚材料采用胶合板搭设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层，采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50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板单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层防护</a:t>
            </a:r>
            <a:r>
              <a:rPr sz="1600" spc="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JGJ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80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-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6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.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.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8669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2705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冷拉场地应在两端地锚外侧设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置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警戒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并应安装防护栏及警告标志，操作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员在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业 时必须离开钢筋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以外。（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JGJ33-2012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9.5.2 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r>
              <a:rPr sz="1600" spc="-6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7525" indent="-50546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钢筋对焊时应采取防止火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花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飞溅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措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8224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302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防护压板、护罩等安全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护装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置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应齐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可靠，指示标志应醒目有效。（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JGJ160-2008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10.1.3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98120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1435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漏电保护器参数应与设备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功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率匹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，安装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应正确，动作应灵敏可靠。（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JGJ160-2008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10.1.3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r>
              <a:rPr sz="1600" spc="-9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保护零线应专用，不得做工作零 线使用。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92810"/>
            <a:ext cx="17659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ndara" panose="020E0502030303020204"/>
                <a:cs typeface="Candara" panose="020E0502030303020204"/>
              </a:rPr>
              <a:t>1</a:t>
            </a:r>
            <a:r>
              <a:rPr sz="2800" spc="-5" dirty="0">
                <a:latin typeface="Candara" panose="020E0502030303020204"/>
                <a:cs typeface="Candara" panose="020E0502030303020204"/>
              </a:rPr>
              <a:t>0</a:t>
            </a:r>
            <a:r>
              <a:rPr sz="2800" spc="-5" dirty="0"/>
              <a:t>钢筋机械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76288" y="1556892"/>
            <a:ext cx="2072767" cy="136791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72000" y="1484757"/>
            <a:ext cx="2327402" cy="16019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489827" y="3284982"/>
            <a:ext cx="2293271" cy="1440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745863" y="3284092"/>
            <a:ext cx="1704213" cy="1414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1825" y="2801188"/>
            <a:ext cx="28238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5" dirty="0">
                <a:solidFill>
                  <a:srgbClr val="000000"/>
                </a:solidFill>
              </a:rPr>
              <a:t>第六章坍塌</a:t>
            </a:r>
            <a:endParaRPr sz="440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0200" y="1697177"/>
            <a:ext cx="193040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/>
              <a:t>危险性较大的高支模：</a:t>
            </a:r>
            <a:endParaRPr sz="1500"/>
          </a:p>
        </p:txBody>
      </p:sp>
      <p:sp>
        <p:nvSpPr>
          <p:cNvPr id="8" name="object 8"/>
          <p:cNvSpPr txBox="1"/>
          <p:nvPr/>
        </p:nvSpPr>
        <p:spPr>
          <a:xfrm>
            <a:off x="330200" y="1979803"/>
            <a:ext cx="3162300" cy="282257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26035">
              <a:lnSpc>
                <a:spcPts val="1620"/>
              </a:lnSpc>
              <a:spcBef>
                <a:spcPts val="305"/>
              </a:spcBef>
              <a:buSzPct val="93000"/>
              <a:buAutoNum type="arabicPlain"/>
              <a:tabLst>
                <a:tab pos="462280" algn="l"/>
              </a:tabLst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对于危险性较大的高支模工程， 施工前由总包单位编制专项方案；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ts val="1620"/>
              </a:lnSpc>
              <a:spcBef>
                <a:spcPts val="595"/>
              </a:spcBef>
              <a:buSzPct val="93000"/>
              <a:buAutoNum type="arabicPlain"/>
              <a:tabLst>
                <a:tab pos="482600" algn="l"/>
              </a:tabLst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专项方案经总包单位审核合格后 报监理单位，由项目总监理工程师审 核签字；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超过一定规模的危险性较大高支模：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6035">
              <a:lnSpc>
                <a:spcPts val="1620"/>
              </a:lnSpc>
              <a:spcBef>
                <a:spcPts val="625"/>
              </a:spcBef>
              <a:buSzPct val="93000"/>
              <a:buAutoNum type="arabicPlain"/>
              <a:tabLst>
                <a:tab pos="462280" algn="l"/>
              </a:tabLst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超过一定规模的危险性较大的高 支模工程，初了按照危险性较大的高 支模编制专项方案外，专项方案应当 由总包单位组织召开专家论证</a:t>
            </a:r>
            <a:r>
              <a:rPr sz="15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会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483235" indent="-471170">
              <a:lnSpc>
                <a:spcPts val="1710"/>
              </a:lnSpc>
              <a:spcBef>
                <a:spcPts val="395"/>
              </a:spcBef>
              <a:buSzPct val="93000"/>
              <a:buAutoNum type="arabicPlain"/>
              <a:tabLst>
                <a:tab pos="483870" algn="l"/>
              </a:tabLst>
            </a:pPr>
            <a:r>
              <a:rPr sz="15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高支模施工做好安全交底和验收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710"/>
              </a:lnSpc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记录，并留存影像资料；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0200" y="1118108"/>
            <a:ext cx="10922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高支模</a:t>
            </a:r>
            <a:endParaRPr sz="2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70145" y="2541904"/>
            <a:ext cx="3267710" cy="238379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903632"/>
            <a:ext cx="3940810" cy="527558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管沟</a:t>
            </a:r>
            <a:endParaRPr sz="28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管沟槽开挖：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42545">
              <a:lnSpc>
                <a:spcPts val="1620"/>
              </a:lnSpc>
              <a:spcBef>
                <a:spcPts val="625"/>
              </a:spcBef>
              <a:buSzPct val="93000"/>
              <a:buAutoNum type="arabicPlain"/>
              <a:tabLst>
                <a:tab pos="462280" algn="l"/>
              </a:tabLst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管沟开挖时必须严格按照设计和规范要求 进行放坡，保证其坡比要求；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26365" algn="just">
              <a:lnSpc>
                <a:spcPts val="1620"/>
              </a:lnSpc>
              <a:spcBef>
                <a:spcPts val="600"/>
              </a:spcBef>
              <a:buSzPct val="93000"/>
              <a:buAutoNum type="arabicPlain"/>
              <a:tabLst>
                <a:tab pos="482600" algn="l"/>
              </a:tabLst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沟边堆土要求：开挖深度超过</a:t>
            </a:r>
            <a:r>
              <a:rPr sz="15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1m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的管沟 沟边</a:t>
            </a:r>
            <a:r>
              <a:rPr sz="15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500" spc="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.</a:t>
            </a:r>
            <a:r>
              <a:rPr sz="15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</a:t>
            </a:r>
            <a:r>
              <a:rPr sz="15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范围内不得堆土，因场地限制等特殊 </a:t>
            </a:r>
            <a:r>
              <a:rPr sz="15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原因需要堆土的，必须经过荷载安全计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算；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特殊地段：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11125">
              <a:lnSpc>
                <a:spcPct val="90000"/>
              </a:lnSpc>
              <a:spcBef>
                <a:spcPts val="600"/>
              </a:spcBef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特殊地段由于地理条件制约而无法达到放坡要 求的，沟下作业时必须采取满足要求的安全防 护技术措施（如沟壁支护、挡板、防护铁笼 等），沟顶、沟壁不得有欲坠的石头。管沟附 </a:t>
            </a:r>
            <a:r>
              <a:rPr sz="15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近有凸出物或其它易脱落滚动的物体时，要采 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取相应的安全措施；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安全防护：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11125" algn="just">
              <a:lnSpc>
                <a:spcPts val="1620"/>
              </a:lnSpc>
              <a:spcBef>
                <a:spcPts val="620"/>
              </a:spcBef>
              <a:buSzPct val="93000"/>
              <a:buAutoNum type="arabicPlain"/>
              <a:tabLst>
                <a:tab pos="462280" algn="l"/>
              </a:tabLst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开挖深度</a:t>
            </a:r>
            <a:r>
              <a:rPr sz="15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</a:t>
            </a:r>
            <a:r>
              <a:rPr sz="15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0.5</a:t>
            </a:r>
            <a:r>
              <a:rPr sz="15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～</a:t>
            </a:r>
            <a:r>
              <a:rPr sz="15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2.0m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之间的管沟，采用 设立安全警戒带方式进行防护，并在明显位置 设置安全提醒标志；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ts val="1620"/>
              </a:lnSpc>
              <a:spcBef>
                <a:spcPts val="605"/>
              </a:spcBef>
              <a:buSzPct val="93000"/>
              <a:buAutoNum type="arabicPlain"/>
              <a:tabLst>
                <a:tab pos="482600" algn="l"/>
              </a:tabLst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开挖深度超</a:t>
            </a:r>
            <a:r>
              <a:rPr sz="15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过</a:t>
            </a:r>
            <a:r>
              <a:rPr sz="15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500" spc="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.</a:t>
            </a:r>
            <a:r>
              <a:rPr sz="15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</a:t>
            </a:r>
            <a:r>
              <a:rPr sz="15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的管沟，须采用钢管架 进行安全围护，防止意外跌落管沟，并在明显 位置设置安全提醒标志；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52160" y="2060829"/>
            <a:ext cx="2670302" cy="158508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364098" y="3573017"/>
            <a:ext cx="2646299" cy="180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361939"/>
            <a:ext cx="3065780" cy="173863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大模板存放：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80000"/>
              </a:lnSpc>
              <a:spcBef>
                <a:spcPts val="600"/>
              </a:spcBef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必须确保安全，堆放形式、堆放高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度等需严格按照国家有关规范、标 准执行，以防发生坍塌事故。有支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撑模板必须对面码放整齐，保证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70~80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度的自稳角支撑；没有支撑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的大模板应存放在在专门设计的插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放架内。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8267" y="973962"/>
            <a:ext cx="25114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材料堆放（一）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5195442" y="1556766"/>
            <a:ext cx="3504691" cy="216026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364098" y="3788994"/>
            <a:ext cx="3239389" cy="2430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77441"/>
            <a:ext cx="3053715" cy="183642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粉料存放：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 indent="368935" algn="just">
              <a:lnSpc>
                <a:spcPct val="80000"/>
              </a:lnSpc>
              <a:spcBef>
                <a:spcPts val="600"/>
              </a:spcBef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水泥、白灰等粉状材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料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要分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期分批存放于干爽的室</a:t>
            </a:r>
            <a:r>
              <a:rPr sz="17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内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仓库。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仓库要有足够木枋承托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再用夹 板或适当的物料铺面，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堆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放高度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1435" algn="just">
              <a:lnSpc>
                <a:spcPct val="80000"/>
              </a:lnSpc>
            </a:pP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&lt;2</a:t>
            </a:r>
            <a:r>
              <a:rPr sz="17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或根据材料特性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及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楼面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承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重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能力降低堆放高</a:t>
            </a:r>
            <a:r>
              <a:rPr sz="1700" spc="33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</a:t>
            </a:r>
            <a:r>
              <a:rPr sz="17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(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以最低者为 准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)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36777"/>
            <a:ext cx="25126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材料堆</a:t>
            </a:r>
            <a:r>
              <a:rPr sz="2800" spc="-15" dirty="0"/>
              <a:t>放</a:t>
            </a:r>
            <a:r>
              <a:rPr sz="2800" spc="-5" dirty="0"/>
              <a:t>（二）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5061965" y="1954402"/>
            <a:ext cx="3133979" cy="160616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055870" y="3501009"/>
            <a:ext cx="3140075" cy="1639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25930"/>
            <a:ext cx="3053715" cy="173291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管材存放：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 indent="414655" algn="just">
              <a:lnSpc>
                <a:spcPct val="100000"/>
              </a:lnSpc>
              <a:spcBef>
                <a:spcPts val="600"/>
              </a:spcBef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应分类存放，堆放高度</a:t>
            </a:r>
            <a:r>
              <a:rPr sz="17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&lt;2m 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或根据管材特性及楼面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承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重能力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降低堆放高</a:t>
            </a:r>
            <a:r>
              <a:rPr sz="1700" spc="33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</a:t>
            </a:r>
            <a:r>
              <a:rPr sz="17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(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以最低者为准</a:t>
            </a: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)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两边沿管材底部头、中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尾处应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放置木楔，防止管材倾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泻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92810"/>
            <a:ext cx="25126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材料堆</a:t>
            </a:r>
            <a:r>
              <a:rPr sz="2800" spc="-15" dirty="0"/>
              <a:t>放</a:t>
            </a:r>
            <a:r>
              <a:rPr sz="2800" spc="-5" dirty="0"/>
              <a:t>（三）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5469763" y="1628775"/>
            <a:ext cx="3196970" cy="244830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36108" y="4077043"/>
            <a:ext cx="3307841" cy="23568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87627" y="3311487"/>
            <a:ext cx="3907790" cy="2818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76578"/>
            <a:ext cx="3388360" cy="3667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3995">
              <a:lnSpc>
                <a:spcPct val="100000"/>
              </a:lnSpc>
              <a:spcBef>
                <a:spcPts val="100"/>
              </a:spcBef>
              <a:buSzPct val="94000"/>
              <a:buAutoNum type="arabicPlain"/>
              <a:tabLst>
                <a:tab pos="53213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施工现场作业人员在进场前须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做好相关个人信息登记，并建立档 案；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37795">
              <a:lnSpc>
                <a:spcPct val="100000"/>
              </a:lnSpc>
              <a:spcBef>
                <a:spcPts val="620"/>
              </a:spcBef>
              <a:buSzPct val="94000"/>
              <a:buAutoNum type="arabicPlain"/>
              <a:tabLst>
                <a:tab pos="532130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并将相关信息在安全帽上进行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粘贴明示；安全帽正面粘贴单位名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称及</a:t>
            </a:r>
            <a:r>
              <a:rPr sz="1600" spc="5" dirty="0">
                <a:solidFill>
                  <a:srgbClr val="073D86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1600" spc="-5" dirty="0">
                <a:solidFill>
                  <a:srgbClr val="073D86"/>
                </a:solidFill>
                <a:latin typeface="Arial" panose="020B0604020202020204"/>
                <a:cs typeface="Arial" panose="020B0604020202020204"/>
              </a:rPr>
              <a:t>OG</a:t>
            </a:r>
            <a:r>
              <a:rPr sz="1600" spc="-10" dirty="0">
                <a:solidFill>
                  <a:srgbClr val="073D86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，侧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面粘贴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信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息为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姓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名、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工种、项目及标段名称和安全考试 认证标志；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31495" indent="-519430">
              <a:lnSpc>
                <a:spcPct val="100000"/>
              </a:lnSpc>
              <a:spcBef>
                <a:spcPts val="610"/>
              </a:spcBef>
              <a:buSzPct val="94000"/>
              <a:buAutoNum type="arabicPlain"/>
              <a:tabLst>
                <a:tab pos="53213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全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帽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每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单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使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统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一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颜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色，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高危工种使用特殊色；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3995">
              <a:lnSpc>
                <a:spcPct val="100000"/>
              </a:lnSpc>
              <a:spcBef>
                <a:spcPts val="600"/>
              </a:spcBef>
              <a:buSzPct val="94000"/>
              <a:buAutoNum type="arabicPlain" startAt="4"/>
              <a:tabLst>
                <a:tab pos="53213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安全帽植入芯片，芯片内储存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有工人的公司信息及个人信息。进 出工地门禁系统需佩戴有本人植入 芯片的安全帽方能进入施工场地；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39749"/>
            <a:ext cx="2539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ndara" panose="020E0502030303020204"/>
                <a:cs typeface="Candara" panose="020E0502030303020204"/>
              </a:rPr>
              <a:t>2.</a:t>
            </a:r>
            <a:r>
              <a:rPr sz="32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3200" spc="5" dirty="0"/>
              <a:t>安全帽管理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84977" y="1572386"/>
            <a:ext cx="1806067" cy="135255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978275" y="1556766"/>
            <a:ext cx="1806702" cy="13681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78275" y="2889008"/>
            <a:ext cx="3617976" cy="2717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98244"/>
            <a:ext cx="3065780" cy="13976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脚手架管：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 indent="354965" algn="just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脚手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及其它支承架存放要分 类平堆，并用方木垫好，高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&lt;2m 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或根据该用品特性及楼面承重能力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降低堆放高</a:t>
            </a:r>
            <a:r>
              <a:rPr sz="1600" spc="36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(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以最低者为准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)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11681"/>
            <a:ext cx="25133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材料堆放（三）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4932045" y="1556892"/>
            <a:ext cx="3315080" cy="288772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55573" y="3284956"/>
            <a:ext cx="3363849" cy="2839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1714880"/>
            <a:ext cx="3225800" cy="1812289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5"/>
              </a:spcBef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砌体材料：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67310" indent="394335">
              <a:lnSpc>
                <a:spcPts val="1940"/>
              </a:lnSpc>
              <a:spcBef>
                <a:spcPts val="630"/>
              </a:spcBef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堆放时应有防雨措施，下垫 上盖，堆码高度不超过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米；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钢材存放：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ts val="1940"/>
              </a:lnSpc>
              <a:spcBef>
                <a:spcPts val="630"/>
              </a:spcBef>
            </a:pP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钢筋线材堆放严禁超过两层；  直条钢材下面垫起，下雨覆盖；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36777"/>
            <a:ext cx="25126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材料堆</a:t>
            </a:r>
            <a:r>
              <a:rPr sz="2800" spc="-15" dirty="0"/>
              <a:t>放</a:t>
            </a:r>
            <a:r>
              <a:rPr sz="2800" spc="-5" dirty="0"/>
              <a:t>（四）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6111494" y="1844801"/>
            <a:ext cx="2493009" cy="187223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084189" y="4149102"/>
            <a:ext cx="2520441" cy="20231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059810" y="4184040"/>
            <a:ext cx="2444495" cy="19532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180846"/>
            <a:ext cx="3442970" cy="4744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基坑</a:t>
            </a:r>
            <a:endParaRPr sz="2800">
              <a:latin typeface="PMingLiU" panose="02020500000000000000" charset="-120"/>
              <a:cs typeface="PMingLiU" panose="02020500000000000000" charset="-120"/>
            </a:endParaRPr>
          </a:p>
          <a:p>
            <a:pPr marL="84455">
              <a:lnSpc>
                <a:spcPct val="100000"/>
              </a:lnSpc>
              <a:spcBef>
                <a:spcPts val="1250"/>
              </a:spcBef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基坑监护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84455" marR="245745">
              <a:lnSpc>
                <a:spcPts val="1840"/>
              </a:lnSpc>
              <a:spcBef>
                <a:spcPts val="625"/>
              </a:spcBef>
            </a:pP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、基坑变形监测方案齐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全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，监测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记录齐全无缺失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84455" marR="222885">
              <a:lnSpc>
                <a:spcPts val="1840"/>
              </a:lnSpc>
              <a:spcBef>
                <a:spcPts val="590"/>
              </a:spcBef>
            </a:pP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、监测点出现累计变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形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量未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效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整改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84455" marR="5080">
              <a:lnSpc>
                <a:spcPts val="1840"/>
              </a:lnSpc>
              <a:spcBef>
                <a:spcPts val="595"/>
              </a:spcBef>
            </a:pP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、基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坑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高处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业平台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包括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体）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搭设牢固，支撑、防护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横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杆设置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84455">
              <a:lnSpc>
                <a:spcPts val="1805"/>
              </a:lnSpc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到位，作业层跳板满铺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且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稳固；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84455">
              <a:lnSpc>
                <a:spcPts val="1940"/>
              </a:lnSpc>
              <a:spcBef>
                <a:spcPts val="395"/>
              </a:spcBef>
            </a:pP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、工人系安全带作业，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夜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间施工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84455">
              <a:lnSpc>
                <a:spcPts val="1940"/>
              </a:lnSpc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照明条件良好</a:t>
            </a:r>
            <a:r>
              <a:rPr sz="17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84455">
              <a:lnSpc>
                <a:spcPct val="100000"/>
              </a:lnSpc>
              <a:spcBef>
                <a:spcPts val="395"/>
              </a:spcBef>
            </a:pP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基坑周边材料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84455" marR="186055">
              <a:lnSpc>
                <a:spcPts val="1840"/>
              </a:lnSpc>
              <a:spcBef>
                <a:spcPts val="625"/>
              </a:spcBef>
            </a:pP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、材料堆放高度不高于</a:t>
            </a:r>
            <a:r>
              <a:rPr sz="17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7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周 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边稳定围护结构的除外）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84455">
              <a:lnSpc>
                <a:spcPct val="100000"/>
              </a:lnSpc>
              <a:spcBef>
                <a:spcPts val="365"/>
              </a:spcBef>
            </a:pP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、材料堆放结构稳定；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84455">
              <a:lnSpc>
                <a:spcPct val="100000"/>
              </a:lnSpc>
              <a:spcBef>
                <a:spcPts val="400"/>
              </a:spcBef>
            </a:pPr>
            <a:r>
              <a:rPr sz="17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、基坑周边排水沟畅</a:t>
            </a:r>
            <a:r>
              <a:rPr sz="17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通</a:t>
            </a:r>
            <a:r>
              <a:rPr sz="17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00215" y="1556766"/>
            <a:ext cx="2544444" cy="144017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067936" y="1556892"/>
            <a:ext cx="2308098" cy="1823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376034" y="3003042"/>
            <a:ext cx="2524124" cy="18012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67936" y="3369690"/>
            <a:ext cx="2269236" cy="1434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067936" y="4810785"/>
            <a:ext cx="2308098" cy="12210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376034" y="4858664"/>
            <a:ext cx="2524124" cy="11731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60728"/>
            <a:ext cx="2952115" cy="3853179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535305" indent="-523240">
              <a:lnSpc>
                <a:spcPct val="100000"/>
              </a:lnSpc>
              <a:spcBef>
                <a:spcPts val="385"/>
              </a:spcBef>
              <a:buAutoNum type="arabicPlain"/>
              <a:tabLst>
                <a:tab pos="535940" algn="l"/>
              </a:tabLst>
            </a:pPr>
            <a:r>
              <a:rPr sz="1600" spc="12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建</a:t>
            </a:r>
            <a:r>
              <a:rPr sz="1600" spc="1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筑</a:t>
            </a:r>
            <a:r>
              <a:rPr sz="1600" spc="12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</a:t>
            </a:r>
            <a:r>
              <a:rPr sz="1600" spc="1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现场</a:t>
            </a:r>
            <a:r>
              <a:rPr sz="1600" spc="12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1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项</a:t>
            </a:r>
            <a:r>
              <a:rPr sz="1600" spc="12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目</a:t>
            </a:r>
            <a:r>
              <a:rPr sz="1600" spc="1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理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600" spc="4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项</a:t>
            </a:r>
            <a:r>
              <a:rPr sz="1600" spc="4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目负责</a:t>
            </a:r>
            <a:r>
              <a:rPr sz="1600" spc="5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人</a:t>
            </a:r>
            <a:r>
              <a:rPr sz="1600" spc="4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）、</a:t>
            </a:r>
            <a:r>
              <a:rPr sz="1600" spc="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专</a:t>
            </a:r>
            <a:r>
              <a:rPr sz="1600" spc="4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职安全</a:t>
            </a:r>
            <a:r>
              <a:rPr sz="1600" spc="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员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及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特种作业人员应持证上岗。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52450" indent="-540385">
              <a:lnSpc>
                <a:spcPct val="100000"/>
              </a:lnSpc>
              <a:spcBef>
                <a:spcPts val="420"/>
              </a:spcBef>
              <a:buAutoNum type="arabicPlain" startAt="2"/>
              <a:tabLst>
                <a:tab pos="553085" algn="l"/>
              </a:tabLst>
            </a:pPr>
            <a:r>
              <a:rPr sz="1600" spc="1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项</a:t>
            </a:r>
            <a:r>
              <a:rPr sz="1600" spc="9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目</a:t>
            </a:r>
            <a:r>
              <a:rPr sz="1600" spc="1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经</a:t>
            </a:r>
            <a:r>
              <a:rPr sz="1600" spc="1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理</a:t>
            </a:r>
            <a:r>
              <a:rPr sz="1600" spc="1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9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项目</a:t>
            </a:r>
            <a:r>
              <a:rPr sz="1600" spc="1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负</a:t>
            </a:r>
            <a:r>
              <a:rPr sz="1600" spc="9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责</a:t>
            </a:r>
            <a:r>
              <a:rPr sz="1600" spc="10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9685" algn="just">
              <a:lnSpc>
                <a:spcPct val="115000"/>
              </a:lnSpc>
            </a:pPr>
            <a:r>
              <a:rPr sz="1600" spc="4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建</a:t>
            </a:r>
            <a:r>
              <a:rPr sz="1600" spc="4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造</a:t>
            </a:r>
            <a:r>
              <a:rPr sz="1600" spc="4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师</a:t>
            </a:r>
            <a:r>
              <a:rPr sz="1600" spc="4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）、专职</a:t>
            </a:r>
            <a:r>
              <a:rPr sz="1600" spc="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600" spc="4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全员还</a:t>
            </a:r>
            <a:r>
              <a:rPr sz="1600" spc="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必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须 </a:t>
            </a:r>
            <a:r>
              <a:rPr sz="1600" spc="4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持</a:t>
            </a:r>
            <a:r>
              <a:rPr sz="1600" spc="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省</a:t>
            </a:r>
            <a:r>
              <a:rPr sz="1600" spc="4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级建设行政主</a:t>
            </a:r>
            <a:r>
              <a:rPr sz="1600" spc="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管</a:t>
            </a:r>
            <a:r>
              <a:rPr sz="1600" spc="4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部门颁</a:t>
            </a:r>
            <a:r>
              <a:rPr sz="1600" spc="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发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安全生产考核合格证书上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岗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ts val="2210"/>
              </a:lnSpc>
              <a:spcBef>
                <a:spcPts val="120"/>
              </a:spcBef>
              <a:buAutoNum type="arabicPlain" startAt="3"/>
              <a:tabLst>
                <a:tab pos="558800" algn="l"/>
              </a:tabLst>
            </a:pPr>
            <a:r>
              <a:rPr sz="1600" spc="1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相关证件信息的真实性可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到证书核发部门网站查验核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实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93345">
              <a:lnSpc>
                <a:spcPts val="1920"/>
              </a:lnSpc>
              <a:spcBef>
                <a:spcPts val="50"/>
              </a:spcBef>
              <a:buAutoNum type="arabicPlain" startAt="3"/>
              <a:tabLst>
                <a:tab pos="52768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总包单位、监理单位对分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包单位现场负责人、安全管理人 员、特种作业等相关人员证件要 履行查验手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续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；证件提前三个月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860"/>
              </a:lnSpc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审。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8267" y="968120"/>
            <a:ext cx="21412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ndara" panose="020E0502030303020204"/>
                <a:cs typeface="Candara" panose="020E0502030303020204"/>
              </a:rPr>
              <a:t>2.</a:t>
            </a:r>
            <a:r>
              <a:rPr sz="3200" dirty="0">
                <a:latin typeface="Candara" panose="020E0502030303020204"/>
                <a:cs typeface="Candara" panose="020E0502030303020204"/>
              </a:rPr>
              <a:t>3</a:t>
            </a:r>
            <a:r>
              <a:rPr sz="3200" dirty="0"/>
              <a:t>持证上岗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07535" y="1844929"/>
            <a:ext cx="2464562" cy="180098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155438" y="4293467"/>
            <a:ext cx="2505710" cy="6572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800" spc="165" dirty="0">
                <a:latin typeface="PMingLiU" panose="02020500000000000000" charset="-120"/>
                <a:cs typeface="PMingLiU" panose="02020500000000000000" charset="-120"/>
              </a:rPr>
              <a:t>陕西</a:t>
            </a:r>
            <a:r>
              <a:rPr sz="1800" spc="170" dirty="0">
                <a:latin typeface="PMingLiU" panose="02020500000000000000" charset="-120"/>
                <a:cs typeface="PMingLiU" panose="02020500000000000000" charset="-120"/>
              </a:rPr>
              <a:t>省</a:t>
            </a:r>
            <a:r>
              <a:rPr sz="1800" spc="165" dirty="0">
                <a:latin typeface="PMingLiU" panose="02020500000000000000" charset="-120"/>
                <a:cs typeface="PMingLiU" panose="02020500000000000000" charset="-120"/>
              </a:rPr>
              <a:t>特</a:t>
            </a:r>
            <a:r>
              <a:rPr sz="1800" spc="180" dirty="0">
                <a:latin typeface="PMingLiU" panose="02020500000000000000" charset="-120"/>
                <a:cs typeface="PMingLiU" panose="02020500000000000000" charset="-120"/>
              </a:rPr>
              <a:t>种</a:t>
            </a:r>
            <a:r>
              <a:rPr sz="1800" spc="175" dirty="0">
                <a:latin typeface="PMingLiU" panose="02020500000000000000" charset="-120"/>
                <a:cs typeface="PMingLiU" panose="02020500000000000000" charset="-120"/>
              </a:rPr>
              <a:t>作</a:t>
            </a:r>
            <a:r>
              <a:rPr sz="1800" spc="165" dirty="0">
                <a:latin typeface="PMingLiU" panose="02020500000000000000" charset="-120"/>
                <a:cs typeface="PMingLiU" panose="02020500000000000000" charset="-120"/>
              </a:rPr>
              <a:t>业操作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证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800" spc="-5" dirty="0">
                <a:latin typeface="PMingLiU" panose="02020500000000000000" charset="-120"/>
                <a:cs typeface="PMingLiU" panose="02020500000000000000" charset="-120"/>
              </a:rPr>
              <a:t>查询</a:t>
            </a:r>
            <a:r>
              <a:rPr sz="1800" spc="-5" dirty="0">
                <a:latin typeface="Candara" panose="020E0502030303020204"/>
                <a:cs typeface="Candara" panose="020E0502030303020204"/>
              </a:rPr>
              <a:t>:</a:t>
            </a:r>
            <a:r>
              <a:rPr sz="1800" spc="-5" dirty="0">
                <a:latin typeface="Candara" panose="020E0502030303020204"/>
                <a:cs typeface="Candara" panose="020E0502030303020204"/>
                <a:hlinkClick r:id="rId2"/>
              </a:rPr>
              <a:t>www.jzgwpx.com</a:t>
            </a:r>
            <a:endParaRPr sz="1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72225" y="1844801"/>
            <a:ext cx="2448305" cy="1691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1566793"/>
            <a:ext cx="3263900" cy="1109345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2600" dirty="0">
                <a:latin typeface="Candara" panose="020E0502030303020204"/>
                <a:cs typeface="Candara" panose="020E0502030303020204"/>
              </a:rPr>
              <a:t>3.1</a:t>
            </a:r>
            <a:r>
              <a:rPr sz="2600" dirty="0">
                <a:latin typeface="PMingLiU" panose="02020500000000000000" charset="-120"/>
                <a:cs typeface="PMingLiU" panose="02020500000000000000" charset="-120"/>
              </a:rPr>
              <a:t>架子工</a:t>
            </a:r>
            <a:endParaRPr sz="2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1000"/>
              </a:lnSpc>
              <a:spcBef>
                <a:spcPts val="640"/>
              </a:spcBef>
            </a:pPr>
            <a:r>
              <a:rPr sz="1500" dirty="0">
                <a:latin typeface="PMingLiU" panose="02020500000000000000" charset="-120"/>
                <a:cs typeface="PMingLiU" panose="02020500000000000000" charset="-120"/>
              </a:rPr>
              <a:t>戴安全帽、系安全带、穿软底防滑鞋， 扳手应用细绳系挂在腰间安全带上。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29157"/>
            <a:ext cx="2051050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3</a:t>
            </a:r>
            <a:r>
              <a:rPr spc="5" dirty="0"/>
              <a:t>、安全装备</a:t>
            </a:r>
            <a:endParaRPr spc="5" dirty="0"/>
          </a:p>
        </p:txBody>
      </p:sp>
      <p:sp>
        <p:nvSpPr>
          <p:cNvPr id="9" name="object 9"/>
          <p:cNvSpPr/>
          <p:nvPr/>
        </p:nvSpPr>
        <p:spPr>
          <a:xfrm>
            <a:off x="5076063" y="1616583"/>
            <a:ext cx="3096387" cy="212153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02437" y="4270959"/>
            <a:ext cx="3017520" cy="1558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Candara" panose="020E0502030303020204"/>
                <a:cs typeface="Candara" panose="020E0502030303020204"/>
              </a:rPr>
              <a:t>3.2</a:t>
            </a:r>
            <a:r>
              <a:rPr sz="2800" b="1" dirty="0">
                <a:latin typeface="微软雅黑" panose="020B0503020204020204" charset="-122"/>
                <a:cs typeface="微软雅黑" panose="020B0503020204020204" charset="-122"/>
              </a:rPr>
              <a:t>电工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algn="just">
              <a:lnSpc>
                <a:spcPct val="100000"/>
              </a:lnSpc>
              <a:spcBef>
                <a:spcPts val="60"/>
              </a:spcBef>
            </a:pPr>
            <a:r>
              <a:rPr sz="1800" spc="10" dirty="0">
                <a:latin typeface="PMingLiU" panose="02020500000000000000" charset="-120"/>
                <a:cs typeface="PMingLiU" panose="02020500000000000000" charset="-120"/>
              </a:rPr>
              <a:t>戴安全帽、穿软底绝缘鞋、应 配置工具包，工具包内工具分 类，包内工具须有约束，不得 掉落；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76063" y="4263021"/>
            <a:ext cx="3096387" cy="20963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74370" y="2056256"/>
            <a:ext cx="3284854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作业时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正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确佩</a:t>
            </a:r>
            <a:r>
              <a:rPr sz="1600" spc="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安全帽、穿绝</a:t>
            </a:r>
            <a:r>
              <a:rPr sz="1600" spc="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缘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鞋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 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戴绝缘手套、戴护目镜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4370" y="3983278"/>
            <a:ext cx="3387090" cy="2181860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5"/>
              </a:spcBef>
            </a:pPr>
            <a:r>
              <a:rPr sz="2800" dirty="0">
                <a:solidFill>
                  <a:srgbClr val="073D86"/>
                </a:solidFill>
                <a:latin typeface="Arial" panose="020B0604020202020204"/>
                <a:cs typeface="Arial" panose="020B0604020202020204"/>
              </a:rPr>
              <a:t>3.4</a:t>
            </a:r>
            <a:r>
              <a:rPr sz="2800" b="1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外</a:t>
            </a:r>
            <a:r>
              <a:rPr sz="28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墙</a:t>
            </a:r>
            <a:r>
              <a:rPr sz="2800" b="1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作业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188595" algn="just">
              <a:lnSpc>
                <a:spcPts val="1730"/>
              </a:lnSpc>
              <a:spcBef>
                <a:spcPts val="695"/>
              </a:spcBef>
              <a:buSzPct val="94000"/>
              <a:buAutoNum type="arabicPlain"/>
              <a:tabLst>
                <a:tab pos="533400" algn="l"/>
              </a:tabLst>
            </a:pP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帽</a:t>
            </a:r>
            <a:r>
              <a:rPr sz="1600" spc="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带、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禁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止穿硬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底 </a:t>
            </a:r>
            <a:r>
              <a:rPr sz="1600" spc="6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和带钉易滑的鞋；工具应随手放入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工具袋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套）内。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31495" indent="-518795">
              <a:lnSpc>
                <a:spcPts val="1605"/>
              </a:lnSpc>
              <a:buSzPct val="94000"/>
              <a:buAutoNum type="arabicPlain"/>
              <a:tabLst>
                <a:tab pos="53149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带应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调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整好金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属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扣和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系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带，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25755" algn="just">
              <a:lnSpc>
                <a:spcPts val="1730"/>
              </a:lnSpc>
              <a:spcBef>
                <a:spcPts val="125"/>
              </a:spcBef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直至安全带紧系身上，但不妨碍身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体活动。把安全绳塞在系带上，不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让它垂吊在外，以防绊脚；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30200" y="1468577"/>
            <a:ext cx="11709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 panose="020E0502030303020204"/>
                <a:cs typeface="Candara" panose="020E0502030303020204"/>
              </a:rPr>
              <a:t>3.</a:t>
            </a:r>
            <a:r>
              <a:rPr sz="2800" spc="-10" dirty="0">
                <a:latin typeface="Candara" panose="020E0502030303020204"/>
                <a:cs typeface="Candara" panose="020E0502030303020204"/>
              </a:rPr>
              <a:t>3</a:t>
            </a:r>
            <a:r>
              <a:rPr sz="2800" spc="-5" dirty="0"/>
              <a:t>焊工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53811" y="1556892"/>
            <a:ext cx="3250691" cy="232524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36108" y="4005033"/>
            <a:ext cx="3168395" cy="24483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32305"/>
            <a:ext cx="2993390" cy="4899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5305" indent="-523240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535940" algn="l"/>
              </a:tabLst>
            </a:pP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作业时正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确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佩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</a:t>
            </a:r>
            <a:r>
              <a:rPr sz="1600" spc="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带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、绝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缘手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套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、护目镜及防护面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罩；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 algn="just">
              <a:lnSpc>
                <a:spcPct val="100000"/>
              </a:lnSpc>
              <a:buSzPct val="94000"/>
              <a:buAutoNum type="arabicPlain" startAt="2"/>
              <a:tabLst>
                <a:tab pos="535940" algn="l"/>
              </a:tabLst>
            </a:pP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焊机外壳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必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须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地良</a:t>
            </a:r>
            <a:r>
              <a:rPr sz="1600" spc="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好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，并 </a:t>
            </a:r>
            <a:r>
              <a:rPr sz="1600" spc="6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单</a:t>
            </a:r>
            <a:r>
              <a:rPr sz="1600" spc="6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独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开</a:t>
            </a:r>
            <a:r>
              <a:rPr sz="1600" spc="7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关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，焊</a:t>
            </a:r>
            <a:r>
              <a:rPr sz="1600" spc="6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机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须</a:t>
            </a:r>
            <a:r>
              <a:rPr sz="1600" spc="6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经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过</a:t>
            </a:r>
            <a:r>
              <a:rPr sz="1600" spc="6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二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次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降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压处理；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buSzPct val="94000"/>
              <a:buAutoNum type="arabicPlain" startAt="2"/>
              <a:tabLst>
                <a:tab pos="535940" algn="l"/>
              </a:tabLst>
            </a:pP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焊接作业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配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置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灭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火</a:t>
            </a:r>
            <a:r>
              <a:rPr sz="1600" spc="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接火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斗；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接火斗构造说明：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2255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77850" algn="l"/>
              </a:tabLst>
            </a:pP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接火斗由接火盆以及挂 件组成，接火盆由铁皮制作 而成，具体尺寸根据钢梁的 节点形式而定，挂件釆用 </a:t>
            </a:r>
            <a:r>
              <a:rPr sz="1800" spc="-45" dirty="0">
                <a:latin typeface="PMingLiU" panose="02020500000000000000" charset="-120"/>
                <a:cs typeface="PMingLiU" panose="02020500000000000000" charset="-120"/>
              </a:rPr>
              <a:t>Φ12mm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圆钢根据钢梁形式热 弯而成。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577215" indent="-565150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77850" algn="l"/>
              </a:tabLst>
            </a:pPr>
            <a:r>
              <a:rPr sz="1800" spc="-5" dirty="0">
                <a:latin typeface="PMingLiU" panose="02020500000000000000" charset="-120"/>
                <a:cs typeface="PMingLiU" panose="02020500000000000000" charset="-120"/>
              </a:rPr>
              <a:t>为防止焊接火花飞溅，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斗内应满铺石棉布。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44702"/>
            <a:ext cx="2694940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3.</a:t>
            </a:r>
            <a:r>
              <a:rPr spc="5" dirty="0">
                <a:latin typeface="Candara" panose="020E0502030303020204"/>
                <a:cs typeface="Candara" panose="020E0502030303020204"/>
              </a:rPr>
              <a:t>5</a:t>
            </a:r>
            <a:r>
              <a:rPr spc="5" dirty="0"/>
              <a:t>构件安装人员</a:t>
            </a:r>
            <a:endParaRPr spc="5" dirty="0"/>
          </a:p>
        </p:txBody>
      </p:sp>
      <p:sp>
        <p:nvSpPr>
          <p:cNvPr id="9" name="object 9"/>
          <p:cNvSpPr/>
          <p:nvPr/>
        </p:nvSpPr>
        <p:spPr>
          <a:xfrm>
            <a:off x="4644009" y="1611249"/>
            <a:ext cx="2520315" cy="243789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563873" y="4076993"/>
            <a:ext cx="2635820" cy="2374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199759" y="4049184"/>
            <a:ext cx="2443896" cy="2388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47485" y="859282"/>
            <a:ext cx="2876550" cy="714375"/>
          </a:xfrm>
          <a:custGeom>
            <a:avLst/>
            <a:gdLst/>
            <a:ahLst/>
            <a:cxnLst/>
            <a:rect l="l" t="t" r="r" b="b"/>
            <a:pathLst>
              <a:path w="2876550" h="714375">
                <a:moveTo>
                  <a:pt x="2876432" y="10"/>
                </a:moveTo>
                <a:lnTo>
                  <a:pt x="2748797" y="20076"/>
                </a:lnTo>
                <a:lnTo>
                  <a:pt x="2625479" y="42300"/>
                </a:lnTo>
                <a:lnTo>
                  <a:pt x="2370463" y="91448"/>
                </a:lnTo>
                <a:lnTo>
                  <a:pt x="2102493" y="149487"/>
                </a:lnTo>
                <a:lnTo>
                  <a:pt x="1821950" y="216415"/>
                </a:lnTo>
                <a:lnTo>
                  <a:pt x="1564648" y="281057"/>
                </a:lnTo>
                <a:lnTo>
                  <a:pt x="841890" y="443996"/>
                </a:lnTo>
                <a:lnTo>
                  <a:pt x="620783" y="488572"/>
                </a:lnTo>
                <a:lnTo>
                  <a:pt x="199778" y="566676"/>
                </a:lnTo>
                <a:lnTo>
                  <a:pt x="7" y="600203"/>
                </a:lnTo>
                <a:lnTo>
                  <a:pt x="138183" y="620270"/>
                </a:lnTo>
                <a:lnTo>
                  <a:pt x="270009" y="638050"/>
                </a:lnTo>
                <a:lnTo>
                  <a:pt x="397517" y="653672"/>
                </a:lnTo>
                <a:lnTo>
                  <a:pt x="644151" y="680469"/>
                </a:lnTo>
                <a:lnTo>
                  <a:pt x="873766" y="698377"/>
                </a:lnTo>
                <a:lnTo>
                  <a:pt x="984256" y="705108"/>
                </a:lnTo>
                <a:lnTo>
                  <a:pt x="1092714" y="709554"/>
                </a:lnTo>
                <a:lnTo>
                  <a:pt x="1296803" y="713999"/>
                </a:lnTo>
                <a:lnTo>
                  <a:pt x="1394595" y="714000"/>
                </a:lnTo>
                <a:lnTo>
                  <a:pt x="1583823" y="709555"/>
                </a:lnTo>
                <a:lnTo>
                  <a:pt x="1673104" y="705110"/>
                </a:lnTo>
                <a:lnTo>
                  <a:pt x="1843158" y="691649"/>
                </a:lnTo>
                <a:lnTo>
                  <a:pt x="1926089" y="682759"/>
                </a:lnTo>
                <a:lnTo>
                  <a:pt x="2083442" y="660408"/>
                </a:lnTo>
                <a:lnTo>
                  <a:pt x="2232159" y="633611"/>
                </a:lnTo>
                <a:lnTo>
                  <a:pt x="2372495" y="602369"/>
                </a:lnTo>
                <a:lnTo>
                  <a:pt x="2440566" y="584590"/>
                </a:lnTo>
                <a:lnTo>
                  <a:pt x="2506479" y="566683"/>
                </a:lnTo>
                <a:lnTo>
                  <a:pt x="2633987" y="526551"/>
                </a:lnTo>
                <a:lnTo>
                  <a:pt x="2755145" y="481975"/>
                </a:lnTo>
                <a:lnTo>
                  <a:pt x="2872112" y="435112"/>
                </a:lnTo>
                <a:lnTo>
                  <a:pt x="2876430" y="432826"/>
                </a:lnTo>
                <a:lnTo>
                  <a:pt x="2876432" y="1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19375" y="730884"/>
            <a:ext cx="5544820" cy="850265"/>
          </a:xfrm>
          <a:custGeom>
            <a:avLst/>
            <a:gdLst/>
            <a:ahLst/>
            <a:cxnLst/>
            <a:rect l="l" t="t" r="r" b="b"/>
            <a:pathLst>
              <a:path w="5544820" h="850265">
                <a:moveTo>
                  <a:pt x="852433" y="-5"/>
                </a:moveTo>
                <a:lnTo>
                  <a:pt x="684539" y="-6"/>
                </a:lnTo>
                <a:lnTo>
                  <a:pt x="527186" y="4438"/>
                </a:lnTo>
                <a:lnTo>
                  <a:pt x="380501" y="11168"/>
                </a:lnTo>
                <a:lnTo>
                  <a:pt x="244484" y="22344"/>
                </a:lnTo>
                <a:lnTo>
                  <a:pt x="116849" y="35678"/>
                </a:lnTo>
                <a:lnTo>
                  <a:pt x="9" y="53585"/>
                </a:lnTo>
                <a:lnTo>
                  <a:pt x="333765" y="96004"/>
                </a:lnTo>
                <a:lnTo>
                  <a:pt x="693047" y="156203"/>
                </a:lnTo>
                <a:lnTo>
                  <a:pt x="1077857" y="234309"/>
                </a:lnTo>
                <a:lnTo>
                  <a:pt x="1281946" y="279014"/>
                </a:lnTo>
                <a:lnTo>
                  <a:pt x="1866527" y="421764"/>
                </a:lnTo>
                <a:lnTo>
                  <a:pt x="2559565" y="575690"/>
                </a:lnTo>
                <a:lnTo>
                  <a:pt x="2723268" y="606932"/>
                </a:lnTo>
                <a:lnTo>
                  <a:pt x="2878462" y="638175"/>
                </a:lnTo>
                <a:lnTo>
                  <a:pt x="3031624" y="667258"/>
                </a:lnTo>
                <a:lnTo>
                  <a:pt x="3324994" y="716281"/>
                </a:lnTo>
                <a:lnTo>
                  <a:pt x="3465329" y="738633"/>
                </a:lnTo>
                <a:lnTo>
                  <a:pt x="3733172" y="774321"/>
                </a:lnTo>
                <a:lnTo>
                  <a:pt x="3986156" y="805564"/>
                </a:lnTo>
                <a:lnTo>
                  <a:pt x="4107314" y="816740"/>
                </a:lnTo>
                <a:lnTo>
                  <a:pt x="4336929" y="834521"/>
                </a:lnTo>
                <a:lnTo>
                  <a:pt x="4447419" y="841252"/>
                </a:lnTo>
                <a:lnTo>
                  <a:pt x="4660017" y="850143"/>
                </a:lnTo>
                <a:lnTo>
                  <a:pt x="4857756" y="850144"/>
                </a:lnTo>
                <a:lnTo>
                  <a:pt x="5044827" y="845699"/>
                </a:lnTo>
                <a:lnTo>
                  <a:pt x="5134108" y="841254"/>
                </a:lnTo>
                <a:lnTo>
                  <a:pt x="5221357" y="834524"/>
                </a:lnTo>
                <a:lnTo>
                  <a:pt x="5467992" y="807727"/>
                </a:lnTo>
                <a:lnTo>
                  <a:pt x="5544446" y="796679"/>
                </a:lnTo>
                <a:lnTo>
                  <a:pt x="5297812" y="765436"/>
                </a:lnTo>
                <a:lnTo>
                  <a:pt x="5036319" y="727462"/>
                </a:lnTo>
                <a:lnTo>
                  <a:pt x="4468756" y="629289"/>
                </a:lnTo>
                <a:lnTo>
                  <a:pt x="4160527" y="566805"/>
                </a:lnTo>
                <a:lnTo>
                  <a:pt x="3835153" y="497589"/>
                </a:lnTo>
                <a:lnTo>
                  <a:pt x="2850904" y="263398"/>
                </a:lnTo>
                <a:lnTo>
                  <a:pt x="2583061" y="205358"/>
                </a:lnTo>
                <a:lnTo>
                  <a:pt x="2327918" y="156208"/>
                </a:lnTo>
                <a:lnTo>
                  <a:pt x="2204602" y="133856"/>
                </a:lnTo>
                <a:lnTo>
                  <a:pt x="2083444" y="113789"/>
                </a:lnTo>
                <a:lnTo>
                  <a:pt x="1966477" y="96009"/>
                </a:lnTo>
                <a:lnTo>
                  <a:pt x="1628403" y="51304"/>
                </a:lnTo>
                <a:lnTo>
                  <a:pt x="1417964" y="31237"/>
                </a:lnTo>
                <a:lnTo>
                  <a:pt x="1220225" y="15616"/>
                </a:lnTo>
                <a:lnTo>
                  <a:pt x="1030995" y="4439"/>
                </a:lnTo>
                <a:lnTo>
                  <a:pt x="852433" y="-5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28670" y="743204"/>
            <a:ext cx="5467985" cy="774700"/>
          </a:xfrm>
          <a:custGeom>
            <a:avLst/>
            <a:gdLst/>
            <a:ahLst/>
            <a:cxnLst/>
            <a:rect l="l" t="t" r="r" b="b"/>
            <a:pathLst>
              <a:path w="5467984" h="774700">
                <a:moveTo>
                  <a:pt x="9" y="78097"/>
                </a:moveTo>
                <a:lnTo>
                  <a:pt x="19186" y="73652"/>
                </a:lnTo>
                <a:lnTo>
                  <a:pt x="76590" y="62476"/>
                </a:lnTo>
                <a:lnTo>
                  <a:pt x="174380" y="46855"/>
                </a:lnTo>
                <a:lnTo>
                  <a:pt x="238134" y="37965"/>
                </a:lnTo>
                <a:lnTo>
                  <a:pt x="312556" y="28949"/>
                </a:lnTo>
                <a:lnTo>
                  <a:pt x="395487" y="22345"/>
                </a:lnTo>
                <a:lnTo>
                  <a:pt x="491118" y="15614"/>
                </a:lnTo>
                <a:lnTo>
                  <a:pt x="595385" y="8883"/>
                </a:lnTo>
                <a:lnTo>
                  <a:pt x="712225" y="4439"/>
                </a:lnTo>
                <a:lnTo>
                  <a:pt x="839860" y="2280"/>
                </a:lnTo>
                <a:lnTo>
                  <a:pt x="978036" y="-4"/>
                </a:lnTo>
                <a:lnTo>
                  <a:pt x="1126880" y="2281"/>
                </a:lnTo>
                <a:lnTo>
                  <a:pt x="1286265" y="6727"/>
                </a:lnTo>
                <a:lnTo>
                  <a:pt x="1458477" y="15617"/>
                </a:lnTo>
                <a:lnTo>
                  <a:pt x="1641357" y="26794"/>
                </a:lnTo>
                <a:lnTo>
                  <a:pt x="1834778" y="44574"/>
                </a:lnTo>
                <a:lnTo>
                  <a:pt x="2041026" y="64641"/>
                </a:lnTo>
                <a:lnTo>
                  <a:pt x="2259974" y="89279"/>
                </a:lnTo>
                <a:lnTo>
                  <a:pt x="2489590" y="118236"/>
                </a:lnTo>
                <a:lnTo>
                  <a:pt x="2731905" y="153924"/>
                </a:lnTo>
                <a:lnTo>
                  <a:pt x="2984889" y="194184"/>
                </a:lnTo>
                <a:lnTo>
                  <a:pt x="3250700" y="240920"/>
                </a:lnTo>
                <a:lnTo>
                  <a:pt x="3529211" y="296801"/>
                </a:lnTo>
                <a:lnTo>
                  <a:pt x="3820422" y="357000"/>
                </a:lnTo>
                <a:lnTo>
                  <a:pt x="4124461" y="423930"/>
                </a:lnTo>
                <a:lnTo>
                  <a:pt x="4441199" y="499877"/>
                </a:lnTo>
                <a:lnTo>
                  <a:pt x="4770762" y="582428"/>
                </a:lnTo>
                <a:lnTo>
                  <a:pt x="5113027" y="673869"/>
                </a:lnTo>
                <a:lnTo>
                  <a:pt x="5467992" y="774327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09463" y="729869"/>
            <a:ext cx="3308350" cy="651510"/>
          </a:xfrm>
          <a:custGeom>
            <a:avLst/>
            <a:gdLst/>
            <a:ahLst/>
            <a:cxnLst/>
            <a:rect l="l" t="t" r="r" b="b"/>
            <a:pathLst>
              <a:path w="3308350" h="651510">
                <a:moveTo>
                  <a:pt x="7" y="651510"/>
                </a:moveTo>
                <a:lnTo>
                  <a:pt x="95638" y="624713"/>
                </a:lnTo>
                <a:lnTo>
                  <a:pt x="357258" y="555499"/>
                </a:lnTo>
                <a:lnTo>
                  <a:pt x="537852" y="508637"/>
                </a:lnTo>
                <a:lnTo>
                  <a:pt x="746260" y="457329"/>
                </a:lnTo>
                <a:lnTo>
                  <a:pt x="978035" y="401577"/>
                </a:lnTo>
                <a:lnTo>
                  <a:pt x="1226701" y="341380"/>
                </a:lnTo>
                <a:lnTo>
                  <a:pt x="1490353" y="283342"/>
                </a:lnTo>
                <a:lnTo>
                  <a:pt x="1760355" y="225303"/>
                </a:lnTo>
                <a:lnTo>
                  <a:pt x="2036707" y="171710"/>
                </a:lnTo>
                <a:lnTo>
                  <a:pt x="2310901" y="120403"/>
                </a:lnTo>
                <a:lnTo>
                  <a:pt x="2447045" y="98178"/>
                </a:lnTo>
                <a:lnTo>
                  <a:pt x="2578871" y="75827"/>
                </a:lnTo>
                <a:lnTo>
                  <a:pt x="2710697" y="57920"/>
                </a:lnTo>
                <a:lnTo>
                  <a:pt x="2838205" y="40141"/>
                </a:lnTo>
                <a:lnTo>
                  <a:pt x="2963681" y="26679"/>
                </a:lnTo>
                <a:lnTo>
                  <a:pt x="3082680" y="15630"/>
                </a:lnTo>
                <a:lnTo>
                  <a:pt x="3197488" y="6614"/>
                </a:lnTo>
                <a:lnTo>
                  <a:pt x="3307978" y="1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0325"/>
          </a:xfrm>
          <a:custGeom>
            <a:avLst/>
            <a:gdLst/>
            <a:ahLst/>
            <a:cxnLst/>
            <a:rect l="l" t="t" r="r" b="b"/>
            <a:pathLst>
              <a:path w="8723630" h="1330325">
                <a:moveTo>
                  <a:pt x="1556051" y="-10"/>
                </a:moveTo>
                <a:lnTo>
                  <a:pt x="1402762" y="-11"/>
                </a:lnTo>
                <a:lnTo>
                  <a:pt x="1258109" y="4433"/>
                </a:lnTo>
                <a:lnTo>
                  <a:pt x="1121838" y="11036"/>
                </a:lnTo>
                <a:lnTo>
                  <a:pt x="874899" y="33387"/>
                </a:lnTo>
                <a:lnTo>
                  <a:pt x="762072" y="49008"/>
                </a:lnTo>
                <a:lnTo>
                  <a:pt x="659901" y="64629"/>
                </a:lnTo>
                <a:lnTo>
                  <a:pt x="564105" y="82536"/>
                </a:lnTo>
                <a:lnTo>
                  <a:pt x="478964" y="102601"/>
                </a:lnTo>
                <a:lnTo>
                  <a:pt x="398065" y="120381"/>
                </a:lnTo>
                <a:lnTo>
                  <a:pt x="327821" y="140447"/>
                </a:lnTo>
                <a:lnTo>
                  <a:pt x="206485" y="178419"/>
                </a:lnTo>
                <a:lnTo>
                  <a:pt x="157527" y="196326"/>
                </a:lnTo>
                <a:lnTo>
                  <a:pt x="51088" y="240903"/>
                </a:lnTo>
                <a:lnTo>
                  <a:pt x="8" y="267700"/>
                </a:lnTo>
                <a:lnTo>
                  <a:pt x="5" y="1329801"/>
                </a:lnTo>
                <a:lnTo>
                  <a:pt x="8719101" y="1329827"/>
                </a:lnTo>
                <a:lnTo>
                  <a:pt x="8723419" y="1323096"/>
                </a:lnTo>
                <a:lnTo>
                  <a:pt x="8723421" y="850148"/>
                </a:lnTo>
                <a:lnTo>
                  <a:pt x="7182149" y="850143"/>
                </a:lnTo>
                <a:lnTo>
                  <a:pt x="7043846" y="847857"/>
                </a:lnTo>
                <a:lnTo>
                  <a:pt x="6899066" y="843412"/>
                </a:lnTo>
                <a:lnTo>
                  <a:pt x="6750095" y="836680"/>
                </a:lnTo>
                <a:lnTo>
                  <a:pt x="6594648" y="825504"/>
                </a:lnTo>
                <a:lnTo>
                  <a:pt x="6260510" y="792102"/>
                </a:lnTo>
                <a:lnTo>
                  <a:pt x="5900719" y="745238"/>
                </a:lnTo>
                <a:lnTo>
                  <a:pt x="5709203" y="716154"/>
                </a:lnTo>
                <a:lnTo>
                  <a:pt x="5509051" y="682752"/>
                </a:lnTo>
                <a:lnTo>
                  <a:pt x="5302549" y="644779"/>
                </a:lnTo>
                <a:lnTo>
                  <a:pt x="4861986" y="557782"/>
                </a:lnTo>
                <a:lnTo>
                  <a:pt x="4387261" y="452879"/>
                </a:lnTo>
                <a:lnTo>
                  <a:pt x="4136055" y="394839"/>
                </a:lnTo>
                <a:lnTo>
                  <a:pt x="3614466" y="267711"/>
                </a:lnTo>
                <a:lnTo>
                  <a:pt x="3122850" y="165093"/>
                </a:lnTo>
                <a:lnTo>
                  <a:pt x="2892853" y="124834"/>
                </a:lnTo>
                <a:lnTo>
                  <a:pt x="2673651" y="91432"/>
                </a:lnTo>
                <a:lnTo>
                  <a:pt x="2462958" y="62348"/>
                </a:lnTo>
                <a:lnTo>
                  <a:pt x="2262806" y="40123"/>
                </a:lnTo>
                <a:lnTo>
                  <a:pt x="2073322" y="22215"/>
                </a:lnTo>
                <a:lnTo>
                  <a:pt x="1720008" y="2148"/>
                </a:lnTo>
                <a:lnTo>
                  <a:pt x="1556051" y="-10"/>
                </a:lnTo>
                <a:close/>
              </a:path>
              <a:path w="8723630" h="1330325">
                <a:moveTo>
                  <a:pt x="8723421" y="568970"/>
                </a:moveTo>
                <a:lnTo>
                  <a:pt x="8638204" y="604657"/>
                </a:lnTo>
                <a:lnTo>
                  <a:pt x="8557305" y="635899"/>
                </a:lnTo>
                <a:lnTo>
                  <a:pt x="8472215" y="664854"/>
                </a:lnTo>
                <a:lnTo>
                  <a:pt x="8295558" y="718448"/>
                </a:lnTo>
                <a:lnTo>
                  <a:pt x="8201832" y="742958"/>
                </a:lnTo>
                <a:lnTo>
                  <a:pt x="8005998" y="783090"/>
                </a:lnTo>
                <a:lnTo>
                  <a:pt x="7901731" y="800997"/>
                </a:lnTo>
                <a:lnTo>
                  <a:pt x="7680370" y="827793"/>
                </a:lnTo>
                <a:lnTo>
                  <a:pt x="7441864" y="845572"/>
                </a:lnTo>
                <a:lnTo>
                  <a:pt x="7314229" y="850144"/>
                </a:lnTo>
                <a:lnTo>
                  <a:pt x="8723421" y="850148"/>
                </a:lnTo>
                <a:lnTo>
                  <a:pt x="8723421" y="5689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58461" y="427736"/>
            <a:ext cx="11410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FFFFFF"/>
                </a:solidFill>
              </a:rPr>
              <a:t>编制依据</a:t>
            </a:r>
            <a:endParaRPr sz="2200"/>
          </a:p>
        </p:txBody>
      </p:sp>
      <p:sp>
        <p:nvSpPr>
          <p:cNvPr id="8" name="object 8"/>
          <p:cNvSpPr txBox="1"/>
          <p:nvPr/>
        </p:nvSpPr>
        <p:spPr>
          <a:xfrm>
            <a:off x="78739" y="949858"/>
            <a:ext cx="7535545" cy="441579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5"/>
              </a:spcBef>
            </a:pP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为贯彻落实“安全第一、预防为主</a:t>
            </a:r>
            <a:r>
              <a:rPr sz="1600" spc="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综合</a:t>
            </a:r>
            <a:r>
              <a:rPr sz="1600" spc="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治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理”</a:t>
            </a:r>
            <a:r>
              <a:rPr sz="1600" spc="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方针</a:t>
            </a:r>
            <a:r>
              <a:rPr sz="1600" spc="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根据</a:t>
            </a:r>
            <a:r>
              <a:rPr sz="1600" spc="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国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家相</a:t>
            </a:r>
            <a:r>
              <a:rPr sz="1600" spc="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关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法律</a:t>
            </a:r>
            <a:r>
              <a:rPr sz="1600" spc="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规范：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《中华人民共和国安全生产法》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《危险性较大的分部分项工程安全</a:t>
            </a:r>
            <a:r>
              <a:rPr sz="1600" spc="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管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理办</a:t>
            </a:r>
            <a:r>
              <a:rPr sz="1600" spc="10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法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》建</a:t>
            </a:r>
            <a:r>
              <a:rPr sz="1600" spc="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质</a:t>
            </a:r>
            <a:r>
              <a:rPr sz="1600" spc="5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［</a:t>
            </a:r>
            <a:r>
              <a:rPr sz="1600" spc="55" dirty="0">
                <a:solidFill>
                  <a:srgbClr val="063D86"/>
                </a:solidFill>
                <a:latin typeface="Arial" panose="020B0604020202020204"/>
                <a:cs typeface="Arial" panose="020B0604020202020204"/>
              </a:rPr>
              <a:t>2018</a:t>
            </a:r>
            <a:r>
              <a:rPr sz="1600" spc="-160" dirty="0">
                <a:solidFill>
                  <a:srgbClr val="063D86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spc="60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］</a:t>
            </a:r>
            <a:r>
              <a:rPr sz="1600" spc="60" dirty="0">
                <a:solidFill>
                  <a:srgbClr val="063D86"/>
                </a:solidFill>
                <a:latin typeface="Arial" panose="020B0604020202020204"/>
                <a:cs typeface="Arial" panose="020B0604020202020204"/>
              </a:rPr>
              <a:t>31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号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《建筑起重机械安全监督管理规</a:t>
            </a:r>
            <a:r>
              <a:rPr sz="1600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定</a:t>
            </a:r>
            <a:r>
              <a:rPr sz="1600" spc="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建设部</a:t>
            </a:r>
            <a:r>
              <a:rPr sz="1600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166</a:t>
            </a:r>
            <a:r>
              <a:rPr sz="1600" spc="5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号令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spc="-10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《建筑施工特种作业人员管理规</a:t>
            </a:r>
            <a:r>
              <a:rPr sz="1600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定</a:t>
            </a:r>
            <a:r>
              <a:rPr sz="1600" spc="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-10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建质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［</a:t>
            </a:r>
            <a:r>
              <a:rPr sz="1600" spc="-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2008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］</a:t>
            </a:r>
            <a:r>
              <a:rPr sz="1600" spc="-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75</a:t>
            </a:r>
            <a:r>
              <a:rPr sz="1600" spc="50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号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《建筑施工人员个人劳动保护用品</a:t>
            </a:r>
            <a:r>
              <a:rPr sz="1600" spc="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使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用管</a:t>
            </a:r>
            <a:r>
              <a:rPr sz="1600" spc="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理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暂行</a:t>
            </a:r>
            <a:r>
              <a:rPr sz="1600" spc="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规</a:t>
            </a:r>
            <a:r>
              <a:rPr sz="1600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定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建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质［</a:t>
            </a:r>
            <a:r>
              <a:rPr sz="1600" spc="-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2007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］</a:t>
            </a:r>
            <a:r>
              <a:rPr sz="1600" spc="-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255</a:t>
            </a:r>
            <a:r>
              <a:rPr sz="1600" spc="50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号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《建筑施工安全技术统一规范》</a:t>
            </a:r>
            <a:r>
              <a:rPr sz="1600" spc="-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GB50870-2013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《建设工程项目管理规范》</a:t>
            </a:r>
            <a:r>
              <a:rPr sz="1600" spc="-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GB/T50326-2006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《建设工程施工现场消防安全技术</a:t>
            </a:r>
            <a:r>
              <a:rPr sz="1600" spc="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规</a:t>
            </a:r>
            <a:r>
              <a:rPr sz="1600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范</a:t>
            </a: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-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GB50720-2011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600" spc="-10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《建设工程施工现场供用电安全规</a:t>
            </a:r>
            <a:r>
              <a:rPr sz="1600" spc="1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范</a:t>
            </a:r>
            <a:r>
              <a:rPr sz="1600" spc="-10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-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GB50194-2014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《塔式起重机安全规程》</a:t>
            </a:r>
            <a:r>
              <a:rPr sz="1600" spc="-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GB</a:t>
            </a:r>
            <a:r>
              <a:rPr sz="1600" spc="30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5144-2006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《安全帽》</a:t>
            </a:r>
            <a:r>
              <a:rPr sz="1600" spc="-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GB</a:t>
            </a:r>
            <a:r>
              <a:rPr sz="1600" spc="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2811-2007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《安全网》</a:t>
            </a:r>
            <a:r>
              <a:rPr sz="1600" spc="-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GB</a:t>
            </a:r>
            <a:r>
              <a:rPr sz="1600" spc="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10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5725-2009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《安全带》</a:t>
            </a:r>
            <a:r>
              <a:rPr sz="1600" spc="-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GB</a:t>
            </a:r>
            <a:r>
              <a:rPr sz="1600" spc="-4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10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6095-2009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spc="-5" dirty="0">
                <a:solidFill>
                  <a:srgbClr val="063D86"/>
                </a:solidFill>
                <a:latin typeface="PMingLiU" panose="02020500000000000000" charset="-120"/>
                <a:cs typeface="PMingLiU" panose="02020500000000000000" charset="-120"/>
              </a:rPr>
              <a:t>《安全色》</a:t>
            </a:r>
            <a:r>
              <a:rPr sz="1600" spc="-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GB</a:t>
            </a:r>
            <a:r>
              <a:rPr sz="1600" spc="-80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63D86"/>
                </a:solidFill>
                <a:latin typeface="Candara" panose="020E0502030303020204"/>
                <a:cs typeface="Candara" panose="020E0502030303020204"/>
              </a:rPr>
              <a:t>2893-2008</a:t>
            </a:r>
            <a:endParaRPr sz="1600">
              <a:latin typeface="Candara" panose="020E0502030303020204"/>
              <a:cs typeface="Candara" panose="020E050203030302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718894"/>
            <a:ext cx="31921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180" dirty="0"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190" dirty="0">
                <a:latin typeface="PMingLiU" panose="02020500000000000000" charset="-120"/>
                <a:cs typeface="PMingLiU" panose="02020500000000000000" charset="-120"/>
              </a:rPr>
              <a:t>佩戴</a:t>
            </a:r>
            <a:r>
              <a:rPr sz="1600" spc="180" dirty="0">
                <a:latin typeface="PMingLiU" panose="02020500000000000000" charset="-120"/>
                <a:cs typeface="PMingLiU" panose="02020500000000000000" charset="-120"/>
              </a:rPr>
              <a:t>好</a:t>
            </a:r>
            <a:r>
              <a:rPr sz="1600" spc="190" dirty="0">
                <a:latin typeface="PMingLiU" panose="02020500000000000000" charset="-120"/>
                <a:cs typeface="PMingLiU" panose="02020500000000000000" charset="-120"/>
              </a:rPr>
              <a:t>安全</a:t>
            </a:r>
            <a:r>
              <a:rPr sz="1600" spc="195" dirty="0">
                <a:latin typeface="PMingLiU" panose="02020500000000000000" charset="-120"/>
                <a:cs typeface="PMingLiU" panose="02020500000000000000" charset="-120"/>
              </a:rPr>
              <a:t>帽、</a:t>
            </a:r>
            <a:r>
              <a:rPr sz="1600" spc="190" dirty="0">
                <a:latin typeface="PMingLiU" panose="02020500000000000000" charset="-120"/>
                <a:cs typeface="PMingLiU" panose="02020500000000000000" charset="-120"/>
              </a:rPr>
              <a:t>袖</a:t>
            </a:r>
            <a:r>
              <a:rPr sz="1600" spc="180" dirty="0">
                <a:latin typeface="PMingLiU" panose="02020500000000000000" charset="-120"/>
                <a:cs typeface="PMingLiU" panose="02020500000000000000" charset="-120"/>
              </a:rPr>
              <a:t>章</a:t>
            </a:r>
            <a:r>
              <a:rPr sz="1600" spc="190" dirty="0">
                <a:latin typeface="PMingLiU" panose="02020500000000000000" charset="-120"/>
                <a:cs typeface="PMingLiU" panose="02020500000000000000" charset="-120"/>
              </a:rPr>
              <a:t>及工</a:t>
            </a:r>
            <a:r>
              <a:rPr sz="1600" spc="180" dirty="0">
                <a:latin typeface="PMingLiU" panose="02020500000000000000" charset="-120"/>
                <a:cs typeface="PMingLiU" panose="02020500000000000000" charset="-120"/>
              </a:rPr>
              <a:t>作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（如有需要，佩戴扩音喇叭）。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55624"/>
            <a:ext cx="181165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3.</a:t>
            </a:r>
            <a:r>
              <a:rPr sz="3200" spc="-1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6</a:t>
            </a:r>
            <a:r>
              <a:rPr sz="3200" dirty="0">
                <a:solidFill>
                  <a:srgbClr val="000000"/>
                </a:solidFill>
              </a:rPr>
              <a:t>安全员</a:t>
            </a:r>
            <a:endParaRPr sz="3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76063" y="1628775"/>
            <a:ext cx="3310382" cy="298119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1575054"/>
            <a:ext cx="266065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交通安全管理员必须佩戴安全 帽、反光背心，同时配备口哨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和荧光棒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0200" y="957199"/>
            <a:ext cx="416369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3.7</a:t>
            </a:r>
            <a:r>
              <a:rPr sz="29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交通运输安全管理人员</a:t>
            </a:r>
            <a:endParaRPr sz="29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20080" y="1628775"/>
            <a:ext cx="3240404" cy="25203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1555" y="3937165"/>
            <a:ext cx="2887599" cy="2160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220080" y="3717074"/>
            <a:ext cx="3240404" cy="2380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47485" y="859282"/>
            <a:ext cx="2876550" cy="714375"/>
          </a:xfrm>
          <a:custGeom>
            <a:avLst/>
            <a:gdLst/>
            <a:ahLst/>
            <a:cxnLst/>
            <a:rect l="l" t="t" r="r" b="b"/>
            <a:pathLst>
              <a:path w="2876550" h="714375">
                <a:moveTo>
                  <a:pt x="2876422" y="0"/>
                </a:moveTo>
                <a:lnTo>
                  <a:pt x="2869945" y="0"/>
                </a:lnTo>
                <a:lnTo>
                  <a:pt x="2748788" y="20065"/>
                </a:lnTo>
                <a:lnTo>
                  <a:pt x="2625470" y="42290"/>
                </a:lnTo>
                <a:lnTo>
                  <a:pt x="2370455" y="91439"/>
                </a:lnTo>
                <a:lnTo>
                  <a:pt x="2102485" y="149478"/>
                </a:lnTo>
                <a:lnTo>
                  <a:pt x="1821941" y="216407"/>
                </a:lnTo>
                <a:lnTo>
                  <a:pt x="1564639" y="281050"/>
                </a:lnTo>
                <a:lnTo>
                  <a:pt x="841883" y="443991"/>
                </a:lnTo>
                <a:lnTo>
                  <a:pt x="620775" y="488568"/>
                </a:lnTo>
                <a:lnTo>
                  <a:pt x="199771" y="566673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047"/>
                </a:lnTo>
                <a:lnTo>
                  <a:pt x="397510" y="653668"/>
                </a:lnTo>
                <a:lnTo>
                  <a:pt x="644143" y="680465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83435" y="660400"/>
                </a:lnTo>
                <a:lnTo>
                  <a:pt x="2232152" y="633602"/>
                </a:lnTo>
                <a:lnTo>
                  <a:pt x="2372487" y="602360"/>
                </a:lnTo>
                <a:lnTo>
                  <a:pt x="2440559" y="584580"/>
                </a:lnTo>
                <a:lnTo>
                  <a:pt x="2506471" y="566673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19375" y="730884"/>
            <a:ext cx="5544820" cy="850265"/>
          </a:xfrm>
          <a:custGeom>
            <a:avLst/>
            <a:gdLst/>
            <a:ahLst/>
            <a:cxnLst/>
            <a:rect l="l" t="t" r="r" b="b"/>
            <a:pathLst>
              <a:path w="5544820" h="850265">
                <a:moveTo>
                  <a:pt x="852424" y="0"/>
                </a:moveTo>
                <a:lnTo>
                  <a:pt x="684529" y="0"/>
                </a:lnTo>
                <a:lnTo>
                  <a:pt x="527176" y="4444"/>
                </a:lnTo>
                <a:lnTo>
                  <a:pt x="380492" y="11175"/>
                </a:lnTo>
                <a:lnTo>
                  <a:pt x="244475" y="22351"/>
                </a:lnTo>
                <a:lnTo>
                  <a:pt x="116839" y="35687"/>
                </a:lnTo>
                <a:lnTo>
                  <a:pt x="0" y="53593"/>
                </a:lnTo>
                <a:lnTo>
                  <a:pt x="333756" y="96012"/>
                </a:lnTo>
                <a:lnTo>
                  <a:pt x="693038" y="156210"/>
                </a:lnTo>
                <a:lnTo>
                  <a:pt x="1077849" y="234314"/>
                </a:lnTo>
                <a:lnTo>
                  <a:pt x="1281938" y="279018"/>
                </a:lnTo>
                <a:lnTo>
                  <a:pt x="1866519" y="421766"/>
                </a:lnTo>
                <a:lnTo>
                  <a:pt x="2559558" y="575690"/>
                </a:lnTo>
                <a:lnTo>
                  <a:pt x="2723261" y="606932"/>
                </a:lnTo>
                <a:lnTo>
                  <a:pt x="2878454" y="638175"/>
                </a:lnTo>
                <a:lnTo>
                  <a:pt x="3031616" y="667257"/>
                </a:lnTo>
                <a:lnTo>
                  <a:pt x="3324987" y="716279"/>
                </a:lnTo>
                <a:lnTo>
                  <a:pt x="3465322" y="738631"/>
                </a:lnTo>
                <a:lnTo>
                  <a:pt x="3733165" y="774318"/>
                </a:lnTo>
                <a:lnTo>
                  <a:pt x="3986149" y="805561"/>
                </a:lnTo>
                <a:lnTo>
                  <a:pt x="4107306" y="816737"/>
                </a:lnTo>
                <a:lnTo>
                  <a:pt x="4336923" y="834516"/>
                </a:lnTo>
                <a:lnTo>
                  <a:pt x="4447413" y="841248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5044821" y="845692"/>
                </a:lnTo>
                <a:lnTo>
                  <a:pt x="5134102" y="841248"/>
                </a:lnTo>
                <a:lnTo>
                  <a:pt x="5221351" y="834516"/>
                </a:lnTo>
                <a:lnTo>
                  <a:pt x="5467984" y="807719"/>
                </a:lnTo>
                <a:lnTo>
                  <a:pt x="5544439" y="796670"/>
                </a:lnTo>
                <a:lnTo>
                  <a:pt x="5297805" y="765428"/>
                </a:lnTo>
                <a:lnTo>
                  <a:pt x="5036311" y="727455"/>
                </a:lnTo>
                <a:lnTo>
                  <a:pt x="4468749" y="629285"/>
                </a:lnTo>
                <a:lnTo>
                  <a:pt x="4160520" y="566801"/>
                </a:lnTo>
                <a:lnTo>
                  <a:pt x="3835146" y="497586"/>
                </a:lnTo>
                <a:lnTo>
                  <a:pt x="2850896" y="263398"/>
                </a:lnTo>
                <a:lnTo>
                  <a:pt x="2583053" y="205359"/>
                </a:lnTo>
                <a:lnTo>
                  <a:pt x="2327910" y="156210"/>
                </a:lnTo>
                <a:lnTo>
                  <a:pt x="2204592" y="133857"/>
                </a:lnTo>
                <a:lnTo>
                  <a:pt x="2083435" y="113791"/>
                </a:lnTo>
                <a:lnTo>
                  <a:pt x="1966467" y="96012"/>
                </a:lnTo>
                <a:lnTo>
                  <a:pt x="1628394" y="51307"/>
                </a:lnTo>
                <a:lnTo>
                  <a:pt x="1417954" y="31241"/>
                </a:lnTo>
                <a:lnTo>
                  <a:pt x="1220215" y="15620"/>
                </a:lnTo>
                <a:lnTo>
                  <a:pt x="1030986" y="4444"/>
                </a:lnTo>
                <a:lnTo>
                  <a:pt x="852424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28670" y="743204"/>
            <a:ext cx="5467985" cy="774700"/>
          </a:xfrm>
          <a:custGeom>
            <a:avLst/>
            <a:gdLst/>
            <a:ahLst/>
            <a:cxnLst/>
            <a:rect l="l" t="t" r="r" b="b"/>
            <a:pathLst>
              <a:path w="5467984" h="774700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8956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8890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576"/>
                </a:lnTo>
                <a:lnTo>
                  <a:pt x="2041017" y="64643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3924"/>
                </a:lnTo>
                <a:lnTo>
                  <a:pt x="2984881" y="194183"/>
                </a:lnTo>
                <a:lnTo>
                  <a:pt x="3250692" y="240919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09463" y="729869"/>
            <a:ext cx="3308350" cy="651510"/>
          </a:xfrm>
          <a:custGeom>
            <a:avLst/>
            <a:gdLst/>
            <a:ahLst/>
            <a:cxnLst/>
            <a:rect l="l" t="t" r="r" b="b"/>
            <a:pathLst>
              <a:path w="3308350" h="651510">
                <a:moveTo>
                  <a:pt x="0" y="651509"/>
                </a:moveTo>
                <a:lnTo>
                  <a:pt x="95631" y="624713"/>
                </a:lnTo>
                <a:lnTo>
                  <a:pt x="357250" y="555497"/>
                </a:lnTo>
                <a:lnTo>
                  <a:pt x="537845" y="508634"/>
                </a:lnTo>
                <a:lnTo>
                  <a:pt x="746251" y="457326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703"/>
                </a:lnTo>
                <a:lnTo>
                  <a:pt x="2310891" y="120395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7911"/>
                </a:lnTo>
                <a:lnTo>
                  <a:pt x="2838195" y="40131"/>
                </a:lnTo>
                <a:lnTo>
                  <a:pt x="2963671" y="26669"/>
                </a:lnTo>
                <a:lnTo>
                  <a:pt x="3082670" y="15620"/>
                </a:lnTo>
                <a:lnTo>
                  <a:pt x="3197479" y="6603"/>
                </a:lnTo>
                <a:lnTo>
                  <a:pt x="330796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0325"/>
          </a:xfrm>
          <a:custGeom>
            <a:avLst/>
            <a:gdLst/>
            <a:ahLst/>
            <a:cxnLst/>
            <a:rect l="l" t="t" r="r" b="b"/>
            <a:pathLst>
              <a:path w="8723630" h="133032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049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396"/>
                </a:lnTo>
                <a:lnTo>
                  <a:pt x="327812" y="140462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51079" y="240918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086"/>
                </a:lnTo>
                <a:lnTo>
                  <a:pt x="8723414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500"/>
                </a:lnTo>
                <a:lnTo>
                  <a:pt x="6260503" y="792099"/>
                </a:lnTo>
                <a:lnTo>
                  <a:pt x="5900712" y="745236"/>
                </a:lnTo>
                <a:lnTo>
                  <a:pt x="5709196" y="716152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4861979" y="557784"/>
                </a:lnTo>
                <a:lnTo>
                  <a:pt x="4387253" y="452881"/>
                </a:lnTo>
                <a:lnTo>
                  <a:pt x="4136047" y="394842"/>
                </a:lnTo>
                <a:lnTo>
                  <a:pt x="3614458" y="267715"/>
                </a:lnTo>
                <a:lnTo>
                  <a:pt x="3122841" y="165100"/>
                </a:lnTo>
                <a:lnTo>
                  <a:pt x="2892844" y="124840"/>
                </a:lnTo>
                <a:lnTo>
                  <a:pt x="2673642" y="91439"/>
                </a:lnTo>
                <a:lnTo>
                  <a:pt x="2462949" y="62356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0325">
                <a:moveTo>
                  <a:pt x="8723414" y="568960"/>
                </a:moveTo>
                <a:lnTo>
                  <a:pt x="8638197" y="604647"/>
                </a:lnTo>
                <a:lnTo>
                  <a:pt x="8557298" y="635888"/>
                </a:lnTo>
                <a:lnTo>
                  <a:pt x="8472208" y="664844"/>
                </a:lnTo>
                <a:lnTo>
                  <a:pt x="8295551" y="718438"/>
                </a:lnTo>
                <a:lnTo>
                  <a:pt x="8201825" y="742950"/>
                </a:lnTo>
                <a:lnTo>
                  <a:pt x="8005991" y="783081"/>
                </a:lnTo>
                <a:lnTo>
                  <a:pt x="7901724" y="800988"/>
                </a:lnTo>
                <a:lnTo>
                  <a:pt x="7680363" y="827786"/>
                </a:lnTo>
                <a:lnTo>
                  <a:pt x="7441857" y="845565"/>
                </a:lnTo>
                <a:lnTo>
                  <a:pt x="7314222" y="850138"/>
                </a:lnTo>
                <a:lnTo>
                  <a:pt x="8723414" y="850138"/>
                </a:lnTo>
                <a:lnTo>
                  <a:pt x="8723414" y="568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978866"/>
            <a:ext cx="7417434" cy="479107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800" b="1" spc="5" dirty="0">
                <a:latin typeface="微软雅黑" panose="020B0503020204020204" charset="-122"/>
                <a:cs typeface="微软雅黑" panose="020B0503020204020204" charset="-122"/>
              </a:rPr>
              <a:t>第二章</a:t>
            </a:r>
            <a:r>
              <a:rPr sz="1800" b="1" spc="-5" dirty="0">
                <a:latin typeface="微软雅黑" panose="020B0503020204020204" charset="-122"/>
                <a:cs typeface="微软雅黑" panose="020B0503020204020204" charset="-122"/>
              </a:rPr>
              <a:t>：防坠落措施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800" spc="-10" dirty="0">
                <a:latin typeface="Arial" panose="020B0604020202020204"/>
                <a:cs typeface="Arial" panose="020B0604020202020204"/>
              </a:rPr>
              <a:t>1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、标准层安全防护样板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800" spc="-10" dirty="0">
                <a:latin typeface="Arial" panose="020B0604020202020204"/>
                <a:cs typeface="Arial" panose="020B0604020202020204"/>
              </a:rPr>
              <a:t>2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、洞口、临边防护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393065" lvl="1" indent="-381000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393700" algn="l"/>
              </a:tabLst>
            </a:pPr>
            <a:r>
              <a:rPr sz="1800" dirty="0">
                <a:latin typeface="Arial" panose="020B0604020202020204"/>
                <a:cs typeface="Arial" panose="020B0604020202020204"/>
              </a:rPr>
              <a:t>“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四口</a:t>
            </a:r>
            <a:r>
              <a:rPr sz="1800" dirty="0">
                <a:latin typeface="Arial" panose="020B0604020202020204"/>
                <a:cs typeface="Arial" panose="020B0604020202020204"/>
              </a:rPr>
              <a:t>”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防护措施（预留洞口、电梯井口、通道口、楼梯口）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 lvl="1">
              <a:lnSpc>
                <a:spcPct val="116000"/>
              </a:lnSpc>
              <a:spcBef>
                <a:spcPts val="10"/>
              </a:spcBef>
              <a:buAutoNum type="arabicPeriod"/>
              <a:tabLst>
                <a:tab pos="393700" algn="l"/>
              </a:tabLst>
            </a:pPr>
            <a:r>
              <a:rPr sz="1800" dirty="0">
                <a:latin typeface="Arial" panose="020B0604020202020204"/>
                <a:cs typeface="Arial" panose="020B0604020202020204"/>
              </a:rPr>
              <a:t>“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五临边</a:t>
            </a:r>
            <a:r>
              <a:rPr sz="1800" dirty="0">
                <a:latin typeface="Arial" panose="020B0604020202020204"/>
                <a:cs typeface="Arial" panose="020B0604020202020204"/>
              </a:rPr>
              <a:t>”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防护措施（楼面临边、屋面临边、阳台临边、升降口临边、基 坑临边），增加外窗等穿插作业的临边防护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spc="-10" dirty="0">
                <a:latin typeface="Arial" panose="020B0604020202020204"/>
                <a:cs typeface="Arial" panose="020B0604020202020204"/>
              </a:rPr>
              <a:t>3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、外立面作业防护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393700" lvl="1" indent="-381000">
              <a:lnSpc>
                <a:spcPct val="100000"/>
              </a:lnSpc>
              <a:spcBef>
                <a:spcPts val="350"/>
              </a:spcBef>
              <a:buFont typeface="Arial" panose="020B0604020202020204"/>
              <a:buAutoNum type="arabicPeriod"/>
              <a:tabLst>
                <a:tab pos="393700" algn="l"/>
              </a:tabLst>
            </a:pP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满堂架</a:t>
            </a:r>
            <a:r>
              <a:rPr sz="1800" dirty="0">
                <a:latin typeface="Arial" panose="020B0604020202020204"/>
                <a:cs typeface="Arial" panose="020B0604020202020204"/>
              </a:rPr>
              <a:t>/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悬挑架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393700" lvl="1" indent="-381000">
              <a:lnSpc>
                <a:spcPct val="100000"/>
              </a:lnSpc>
              <a:spcBef>
                <a:spcPts val="335"/>
              </a:spcBef>
              <a:buFont typeface="Arial" panose="020B0604020202020204"/>
              <a:buAutoNum type="arabicPeriod"/>
              <a:tabLst>
                <a:tab pos="393700" algn="l"/>
              </a:tabLst>
            </a:pP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爬架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393700" lvl="1" indent="-381000">
              <a:lnSpc>
                <a:spcPct val="100000"/>
              </a:lnSpc>
              <a:spcBef>
                <a:spcPts val="340"/>
              </a:spcBef>
              <a:buFont typeface="Arial" panose="020B0604020202020204"/>
              <a:buAutoNum type="arabicPeriod"/>
              <a:tabLst>
                <a:tab pos="393700" algn="l"/>
              </a:tabLst>
            </a:pP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卸料平台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393700" lvl="1" indent="-381000">
              <a:lnSpc>
                <a:spcPct val="100000"/>
              </a:lnSpc>
              <a:spcBef>
                <a:spcPts val="345"/>
              </a:spcBef>
              <a:buFont typeface="Arial" panose="020B0604020202020204"/>
              <a:buAutoNum type="arabicPeriod"/>
              <a:tabLst>
                <a:tab pos="393700" algn="l"/>
              </a:tabLst>
            </a:pP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吊篮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393700" lvl="1" indent="-381000">
              <a:lnSpc>
                <a:spcPct val="100000"/>
              </a:lnSpc>
              <a:spcBef>
                <a:spcPts val="335"/>
              </a:spcBef>
              <a:buFont typeface="Arial" panose="020B0604020202020204"/>
              <a:buAutoNum type="arabicPeriod"/>
              <a:tabLst>
                <a:tab pos="393700" algn="l"/>
              </a:tabLst>
            </a:pP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吊绳（蜘蛛人）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800" spc="-10" dirty="0">
                <a:latin typeface="Arial" panose="020B0604020202020204"/>
                <a:cs typeface="Arial" panose="020B0604020202020204"/>
              </a:rPr>
              <a:t>4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、总坪高空坠落防护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800" spc="-10" dirty="0">
                <a:latin typeface="Arial" panose="020B0604020202020204"/>
                <a:cs typeface="Arial" panose="020B0604020202020204"/>
              </a:rPr>
              <a:t>5</a:t>
            </a:r>
            <a:r>
              <a:rPr sz="1800" spc="-5" dirty="0">
                <a:latin typeface="PMingLiU" panose="02020500000000000000" charset="-120"/>
                <a:cs typeface="PMingLiU" panose="02020500000000000000" charset="-120"/>
              </a:rPr>
              <a:t>、安全警戒区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800" spc="-10" dirty="0">
                <a:latin typeface="Arial" panose="020B0604020202020204"/>
                <a:cs typeface="Arial" panose="020B0604020202020204"/>
              </a:rPr>
              <a:t>6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、工具、材料防坠落要求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76578"/>
            <a:ext cx="3388360" cy="342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3995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53213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标准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层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开始施工前，必须完成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安全专项施工方案及安全策划的审 核；标准层施工时，必须完成安全 样板层联合验收（总包、监理、项 目、工程部）；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31495" indent="-519430">
              <a:lnSpc>
                <a:spcPct val="100000"/>
              </a:lnSpc>
              <a:spcBef>
                <a:spcPts val="615"/>
              </a:spcBef>
              <a:buSzPct val="94000"/>
              <a:buAutoNum type="arabicPlain"/>
              <a:tabLst>
                <a:tab pos="53213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样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拆除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必须留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存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影像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资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料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399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3213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安全样板层实施内容包含洞口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防护、临边防护、警示标牌、疏散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标识、临时消防设施布置、施工各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阶段的防护设施转换设置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3995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3213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标准层安全防护样板拆除前经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工程部验收合格，签字确认方可拆 除；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28192"/>
            <a:ext cx="3917950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Arial" panose="020B0604020202020204"/>
                <a:cs typeface="Arial" panose="020B0604020202020204"/>
              </a:rPr>
              <a:t>1</a:t>
            </a:r>
            <a:r>
              <a:rPr spc="5" dirty="0"/>
              <a:t>、标准层安全防</a:t>
            </a:r>
            <a:r>
              <a:rPr spc="-10" dirty="0"/>
              <a:t>护样板</a:t>
            </a:r>
            <a:endParaRPr spc="-10" dirty="0"/>
          </a:p>
        </p:txBody>
      </p:sp>
      <p:sp>
        <p:nvSpPr>
          <p:cNvPr id="9" name="object 9"/>
          <p:cNvSpPr/>
          <p:nvPr/>
        </p:nvSpPr>
        <p:spPr>
          <a:xfrm>
            <a:off x="4839842" y="1655952"/>
            <a:ext cx="3378453" cy="25345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860035" y="4190430"/>
            <a:ext cx="3353000" cy="21602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366469"/>
            <a:ext cx="5073650" cy="175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Candara" panose="020E0502030303020204"/>
                <a:cs typeface="Candara" panose="020E0502030303020204"/>
              </a:rPr>
              <a:t>2.1.1</a:t>
            </a:r>
            <a:r>
              <a:rPr sz="2800" b="1" spc="5" dirty="0">
                <a:latin typeface="微软雅黑" panose="020B0503020204020204" charset="-122"/>
                <a:cs typeface="微软雅黑" panose="020B0503020204020204" charset="-122"/>
              </a:rPr>
              <a:t>预</a:t>
            </a:r>
            <a:r>
              <a:rPr sz="2800" b="1" dirty="0">
                <a:latin typeface="微软雅黑" panose="020B0503020204020204" charset="-122"/>
                <a:cs typeface="微软雅黑" panose="020B0503020204020204" charset="-122"/>
              </a:rPr>
              <a:t>留</a:t>
            </a:r>
            <a:r>
              <a:rPr sz="2800" b="1" spc="-5" dirty="0">
                <a:latin typeface="微软雅黑" panose="020B0503020204020204" charset="-122"/>
                <a:cs typeface="微软雅黑" panose="020B0503020204020204" charset="-122"/>
              </a:rPr>
              <a:t>洞</a:t>
            </a:r>
            <a:r>
              <a:rPr sz="2800" b="1" dirty="0">
                <a:latin typeface="微软雅黑" panose="020B0503020204020204" charset="-122"/>
                <a:cs typeface="微软雅黑" panose="020B0503020204020204" charset="-122"/>
              </a:rPr>
              <a:t>口</a:t>
            </a:r>
            <a:r>
              <a:rPr sz="2800" b="1" spc="-5" dirty="0">
                <a:latin typeface="微软雅黑" panose="020B0503020204020204" charset="-122"/>
                <a:cs typeface="微软雅黑" panose="020B0503020204020204" charset="-122"/>
              </a:rPr>
              <a:t>防</a:t>
            </a:r>
            <a:r>
              <a:rPr sz="2800" b="1" spc="-10" dirty="0">
                <a:latin typeface="微软雅黑" panose="020B0503020204020204" charset="-122"/>
                <a:cs typeface="微软雅黑" panose="020B0503020204020204" charset="-122"/>
              </a:rPr>
              <a:t>护</a:t>
            </a:r>
            <a:r>
              <a:rPr sz="2800" b="1" spc="-5" dirty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2800" b="1" spc="-5" dirty="0">
                <a:latin typeface="Arial" panose="020B0604020202020204"/>
                <a:cs typeface="Arial" panose="020B0604020202020204"/>
              </a:rPr>
              <a:t>≤500mm</a:t>
            </a:r>
            <a:r>
              <a:rPr sz="2800" b="1" spc="-5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00000"/>
              </a:lnSpc>
              <a:spcBef>
                <a:spcPts val="75"/>
              </a:spcBef>
              <a:buSzPct val="94000"/>
              <a:buAutoNum type="arabicPlain"/>
              <a:tabLst>
                <a:tab pos="551180" algn="l"/>
              </a:tabLst>
            </a:pP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洞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口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尺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寸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小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于等</a:t>
            </a:r>
            <a:r>
              <a:rPr sz="1600" spc="45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500</a:t>
            </a:r>
            <a:r>
              <a:rPr sz="1600" spc="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5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840" dirty="0"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500</a:t>
            </a:r>
            <a:r>
              <a:rPr sz="1600" spc="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4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时，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木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模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板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进行防护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模板厚度不得小于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18mm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60020">
              <a:lnSpc>
                <a:spcPct val="100000"/>
              </a:lnSpc>
              <a:buSzPct val="94000"/>
              <a:buAutoNum type="arabicPlain"/>
              <a:tabLst>
                <a:tab pos="53213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单侧洞口尺寸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在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500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～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1200m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时，采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木模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板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加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双侧木枋进行防护；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31495" indent="-51943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32130" algn="l"/>
              </a:tabLst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洞口防护模板应有防止移动或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固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定措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施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07541"/>
            <a:ext cx="1672589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2</a:t>
            </a:r>
            <a:r>
              <a:rPr dirty="0"/>
              <a:t>临边洞口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67537" y="3645052"/>
            <a:ext cx="3028823" cy="234784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19855" y="3644988"/>
            <a:ext cx="2964688" cy="21902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416166" y="4039860"/>
            <a:ext cx="2194414" cy="1795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936495"/>
            <a:ext cx="2894965" cy="34290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233045" algn="just">
              <a:lnSpc>
                <a:spcPct val="101000"/>
              </a:lnSpc>
              <a:spcBef>
                <a:spcPts val="8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边长在</a:t>
            </a:r>
            <a:r>
              <a:rPr sz="1600" spc="-5" dirty="0">
                <a:latin typeface="Times New Roman" panose="02020603050405020304"/>
                <a:cs typeface="Times New Roman" panose="02020603050405020304"/>
              </a:rPr>
              <a:t>1.2</a:t>
            </a:r>
            <a:r>
              <a:rPr sz="1600" spc="-35" dirty="0">
                <a:latin typeface="Times New Roman" panose="02020603050405020304"/>
                <a:cs typeface="Times New Roman" panose="02020603050405020304"/>
              </a:rPr>
              <a:t>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以上的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洞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口必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须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在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四周设防护栏杆，洞口下张设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安全平网。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1000"/>
              </a:lnSpc>
              <a:spcBef>
                <a:spcPts val="630"/>
              </a:spcBef>
              <a:buSzPct val="94000"/>
              <a:buAutoNum type="arabicPlain"/>
              <a:tabLst>
                <a:tab pos="523875" algn="l"/>
              </a:tabLst>
            </a:pP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洞口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四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周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搭设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工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具式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防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护 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栏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杆（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采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取三道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栏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杆形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式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，立 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杆高度</a:t>
            </a:r>
            <a:r>
              <a:rPr sz="1600" spc="-10" dirty="0">
                <a:latin typeface="Times New Roman" panose="02020603050405020304"/>
                <a:cs typeface="Times New Roman" panose="02020603050405020304"/>
              </a:rPr>
              <a:t>1200mm</a:t>
            </a:r>
            <a:r>
              <a:rPr sz="1600" spc="-10" dirty="0">
                <a:latin typeface="楷体" panose="02010609060101010101" charset="-122"/>
                <a:cs typeface="楷体" panose="02010609060101010101" charset="-122"/>
              </a:rPr>
              <a:t>，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下道栏杆离地 </a:t>
            </a:r>
            <a:r>
              <a:rPr sz="1600" spc="-5" dirty="0">
                <a:latin typeface="Times New Roman" panose="02020603050405020304"/>
                <a:cs typeface="Times New Roman" panose="02020603050405020304"/>
              </a:rPr>
              <a:t>20</a:t>
            </a:r>
            <a:r>
              <a:rPr sz="1600" spc="10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1600" spc="-15" dirty="0">
                <a:latin typeface="Times New Roman" panose="02020603050405020304"/>
                <a:cs typeface="Times New Roman" panose="02020603050405020304"/>
              </a:rPr>
              <a:t>m</a:t>
            </a:r>
            <a:r>
              <a:rPr sz="1600" spc="-20" dirty="0">
                <a:latin typeface="Times New Roman" panose="02020603050405020304"/>
                <a:cs typeface="Times New Roman" panose="02020603050405020304"/>
              </a:rPr>
              <a:t>m</a:t>
            </a:r>
            <a:r>
              <a:rPr sz="1600" dirty="0">
                <a:latin typeface="楷体" panose="02010609060101010101" charset="-122"/>
                <a:cs typeface="楷体" panose="02010609060101010101" charset="-122"/>
              </a:rPr>
              <a:t>，中道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栏</a:t>
            </a:r>
            <a:r>
              <a:rPr sz="1600" dirty="0">
                <a:latin typeface="楷体" panose="02010609060101010101" charset="-122"/>
                <a:cs typeface="楷体" panose="02010609060101010101" charset="-122"/>
              </a:rPr>
              <a:t>杆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离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地</a:t>
            </a:r>
            <a:r>
              <a:rPr sz="1600" spc="-15" dirty="0">
                <a:latin typeface="Times New Roman" panose="02020603050405020304"/>
                <a:cs typeface="Times New Roman" panose="02020603050405020304"/>
              </a:rPr>
              <a:t>6</a:t>
            </a:r>
            <a:r>
              <a:rPr sz="1600" spc="-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1600" spc="10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1600" spc="-15" dirty="0">
                <a:latin typeface="Times New Roman" panose="02020603050405020304"/>
                <a:cs typeface="Times New Roman" panose="02020603050405020304"/>
              </a:rPr>
              <a:t>m</a:t>
            </a:r>
            <a:r>
              <a:rPr sz="1600" spc="-20" dirty="0">
                <a:latin typeface="Times New Roman" panose="02020603050405020304"/>
                <a:cs typeface="Times New Roman" panose="02020603050405020304"/>
              </a:rPr>
              <a:t>m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， 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上道栏杆离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地</a:t>
            </a:r>
            <a:r>
              <a:rPr sz="1600" spc="-10" dirty="0">
                <a:latin typeface="Times New Roman" panose="02020603050405020304"/>
                <a:cs typeface="Times New Roman" panose="02020603050405020304"/>
              </a:rPr>
              <a:t>1200mm</a:t>
            </a:r>
            <a:r>
              <a:rPr sz="1600" spc="-10" dirty="0">
                <a:latin typeface="楷体" panose="02010609060101010101" charset="-122"/>
                <a:cs typeface="楷体" panose="02010609060101010101" charset="-122"/>
              </a:rPr>
              <a:t>），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下口 设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置踢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脚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板并张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挂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水平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安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全网。</a:t>
            </a:r>
            <a:endParaRPr sz="1600">
              <a:latin typeface="楷体" panose="02010609060101010101" charset="-122"/>
              <a:cs typeface="楷体" panose="02010609060101010101" charset="-122"/>
            </a:endParaRPr>
          </a:p>
          <a:p>
            <a:pPr marL="12700" marR="126365">
              <a:lnSpc>
                <a:spcPct val="100000"/>
              </a:lnSpc>
              <a:spcBef>
                <a:spcPts val="505"/>
              </a:spcBef>
              <a:buSzPct val="94000"/>
              <a:buAutoNum type="arabicPlain"/>
              <a:tabLst>
                <a:tab pos="523875" algn="l"/>
              </a:tabLst>
            </a:pP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防护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栏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杆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距离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洞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口边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不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得 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小于</a:t>
            </a:r>
            <a:r>
              <a:rPr sz="1600" spc="-20" dirty="0">
                <a:latin typeface="Times New Roman" panose="02020603050405020304"/>
                <a:cs typeface="Times New Roman" panose="02020603050405020304"/>
              </a:rPr>
              <a:t>200mm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600">
              <a:latin typeface="楷体" panose="02010609060101010101" charset="-122"/>
              <a:cs typeface="楷体" panose="02010609060101010101" charset="-122"/>
            </a:endParaRPr>
          </a:p>
          <a:p>
            <a:pPr marL="523240" indent="-511175">
              <a:lnSpc>
                <a:spcPts val="1900"/>
              </a:lnSpc>
              <a:spcBef>
                <a:spcPts val="600"/>
              </a:spcBef>
              <a:buSzPct val="94000"/>
              <a:buAutoNum type="arabicPlain"/>
              <a:tabLst>
                <a:tab pos="523875" algn="l"/>
              </a:tabLst>
            </a:pPr>
            <a:r>
              <a:rPr sz="1600" dirty="0">
                <a:latin typeface="楷体" panose="02010609060101010101" charset="-122"/>
                <a:cs typeface="楷体" panose="02010609060101010101" charset="-122"/>
              </a:rPr>
              <a:t>栏杆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表</a:t>
            </a:r>
            <a:r>
              <a:rPr sz="1600" dirty="0">
                <a:latin typeface="楷体" panose="02010609060101010101" charset="-122"/>
                <a:cs typeface="楷体" panose="02010609060101010101" charset="-122"/>
              </a:rPr>
              <a:t>面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刷红</a:t>
            </a:r>
            <a:r>
              <a:rPr sz="1600" dirty="0">
                <a:latin typeface="楷体" panose="02010609060101010101" charset="-122"/>
                <a:cs typeface="楷体" panose="02010609060101010101" charset="-122"/>
              </a:rPr>
              <a:t>白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或</a:t>
            </a:r>
            <a:r>
              <a:rPr sz="1600" spc="-10" dirty="0">
                <a:latin typeface="楷体" panose="02010609060101010101" charset="-122"/>
                <a:cs typeface="楷体" panose="02010609060101010101" charset="-122"/>
              </a:rPr>
              <a:t>黄</a:t>
            </a:r>
            <a:r>
              <a:rPr sz="1600" dirty="0">
                <a:latin typeface="楷体" panose="02010609060101010101" charset="-122"/>
                <a:cs typeface="楷体" panose="02010609060101010101" charset="-122"/>
              </a:rPr>
              <a:t>黑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相</a:t>
            </a:r>
            <a:endParaRPr sz="1600">
              <a:latin typeface="楷体" panose="02010609060101010101" charset="-122"/>
              <a:cs typeface="楷体" panose="02010609060101010101" charset="-122"/>
            </a:endParaRPr>
          </a:p>
          <a:p>
            <a:pPr marL="12700">
              <a:lnSpc>
                <a:spcPts val="1900"/>
              </a:lnSpc>
            </a:pP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间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警示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油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漆。</a:t>
            </a:r>
            <a:endParaRPr sz="16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32510"/>
            <a:ext cx="3060065" cy="910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Arial" panose="020B0604020202020204"/>
                <a:cs typeface="Arial" panose="020B0604020202020204"/>
              </a:rPr>
              <a:t>2.1.2</a:t>
            </a:r>
            <a:r>
              <a:rPr spc="5" dirty="0"/>
              <a:t>预</a:t>
            </a:r>
            <a:r>
              <a:rPr spc="-5" dirty="0"/>
              <a:t>留</a:t>
            </a:r>
            <a:r>
              <a:rPr spc="-10" dirty="0"/>
              <a:t>洞</a:t>
            </a:r>
            <a:r>
              <a:rPr spc="5" dirty="0"/>
              <a:t>口防护</a:t>
            </a:r>
            <a:endParaRPr spc="5" dirty="0"/>
          </a:p>
          <a:p>
            <a:pPr marL="12700">
              <a:lnSpc>
                <a:spcPct val="100000"/>
              </a:lnSpc>
            </a:pPr>
            <a:r>
              <a:rPr dirty="0"/>
              <a:t>（</a:t>
            </a:r>
            <a:r>
              <a:rPr dirty="0">
                <a:latin typeface="Arial" panose="020B0604020202020204"/>
                <a:cs typeface="Arial" panose="020B0604020202020204"/>
              </a:rPr>
              <a:t>500~1200mm</a:t>
            </a:r>
            <a:r>
              <a:rPr dirty="0"/>
              <a:t>）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645529" y="1465199"/>
            <a:ext cx="2255774" cy="151765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697857" y="2997009"/>
            <a:ext cx="3786250" cy="35228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690490" y="1465199"/>
            <a:ext cx="1880997" cy="15643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51561" y="1749298"/>
            <a:ext cx="4088765" cy="2218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553720" algn="l"/>
              </a:tabLst>
            </a:pP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单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侧洞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口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尺寸大</a:t>
            </a:r>
            <a:r>
              <a:rPr sz="1600" spc="6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1000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5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的水电井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 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用钢管扣件在</a:t>
            </a:r>
            <a:r>
              <a:rPr sz="1600" spc="100" dirty="0">
                <a:latin typeface="PMingLiU" panose="02020500000000000000" charset="-120"/>
                <a:cs typeface="PMingLiU" panose="02020500000000000000" charset="-120"/>
              </a:rPr>
              <a:t>洞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口上紧靠洞口</a:t>
            </a:r>
            <a:r>
              <a:rPr sz="1600" spc="100" dirty="0">
                <a:latin typeface="PMingLiU" panose="02020500000000000000" charset="-120"/>
                <a:cs typeface="PMingLiU" panose="02020500000000000000" charset="-120"/>
              </a:rPr>
              <a:t>边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搭设井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字 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形平台</a:t>
            </a:r>
            <a:r>
              <a:rPr sz="1600" spc="6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井内在结</a:t>
            </a:r>
            <a:r>
              <a:rPr sz="1600" spc="65" dirty="0">
                <a:latin typeface="PMingLiU" panose="02020500000000000000" charset="-120"/>
                <a:cs typeface="PMingLiU" panose="02020500000000000000" charset="-120"/>
              </a:rPr>
              <a:t>构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施工期间预</a:t>
            </a:r>
            <a:r>
              <a:rPr sz="1600" spc="80" dirty="0">
                <a:latin typeface="PMingLiU" panose="02020500000000000000" charset="-120"/>
                <a:cs typeface="PMingLiU" panose="02020500000000000000" charset="-120"/>
              </a:rPr>
              <a:t>留</a:t>
            </a:r>
            <a:r>
              <a:rPr sz="1600" spc="35" dirty="0">
                <a:latin typeface="Arial" panose="020B0604020202020204"/>
                <a:cs typeface="Arial" panose="020B0604020202020204"/>
              </a:rPr>
              <a:t>ø8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以上 </a:t>
            </a:r>
            <a:r>
              <a:rPr sz="1600" spc="90" dirty="0">
                <a:latin typeface="PMingLiU" panose="02020500000000000000" charset="-120"/>
                <a:cs typeface="PMingLiU" panose="02020500000000000000" charset="-120"/>
              </a:rPr>
              <a:t>贯通横向钢筋</a:t>
            </a:r>
            <a:r>
              <a:rPr sz="1600" spc="100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90" dirty="0">
                <a:latin typeface="PMingLiU" panose="02020500000000000000" charset="-120"/>
                <a:cs typeface="PMingLiU" panose="02020500000000000000" charset="-120"/>
              </a:rPr>
              <a:t>避过管道位置</a:t>
            </a:r>
            <a:r>
              <a:rPr sz="1600" spc="95" dirty="0">
                <a:latin typeface="PMingLiU" panose="02020500000000000000" charset="-120"/>
                <a:cs typeface="PMingLiU" panose="02020500000000000000" charset="-120"/>
              </a:rPr>
              <a:t>），</a:t>
            </a:r>
            <a:r>
              <a:rPr sz="1600" spc="90" dirty="0">
                <a:latin typeface="PMingLiU" panose="02020500000000000000" charset="-120"/>
                <a:cs typeface="PMingLiU" panose="02020500000000000000" charset="-120"/>
              </a:rPr>
              <a:t>横向钢 </a:t>
            </a:r>
            <a:r>
              <a:rPr sz="1600" spc="220" dirty="0">
                <a:latin typeface="PMingLiU" panose="02020500000000000000" charset="-120"/>
                <a:cs typeface="PMingLiU" panose="02020500000000000000" charset="-120"/>
              </a:rPr>
              <a:t>筋间距</a:t>
            </a:r>
            <a:r>
              <a:rPr sz="1600" spc="229" dirty="0">
                <a:latin typeface="PMingLiU" panose="02020500000000000000" charset="-120"/>
                <a:cs typeface="PMingLiU" panose="02020500000000000000" charset="-120"/>
              </a:rPr>
              <a:t>原</a:t>
            </a:r>
            <a:r>
              <a:rPr sz="1600" spc="220" dirty="0">
                <a:latin typeface="PMingLiU" panose="02020500000000000000" charset="-120"/>
                <a:cs typeface="PMingLiU" panose="02020500000000000000" charset="-120"/>
              </a:rPr>
              <a:t>则</a:t>
            </a:r>
            <a:r>
              <a:rPr sz="1600" spc="229" dirty="0">
                <a:latin typeface="PMingLiU" panose="02020500000000000000" charset="-120"/>
                <a:cs typeface="PMingLiU" panose="02020500000000000000" charset="-120"/>
              </a:rPr>
              <a:t>上</a:t>
            </a:r>
            <a:r>
              <a:rPr sz="1600" spc="220" dirty="0">
                <a:latin typeface="PMingLiU" panose="02020500000000000000" charset="-120"/>
                <a:cs typeface="PMingLiU" panose="02020500000000000000" charset="-120"/>
              </a:rPr>
              <a:t>不超</a:t>
            </a:r>
            <a:r>
              <a:rPr sz="1600" spc="235" dirty="0">
                <a:latin typeface="PMingLiU" panose="02020500000000000000" charset="-120"/>
                <a:cs typeface="PMingLiU" panose="02020500000000000000" charset="-120"/>
              </a:rPr>
              <a:t>过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400cm</a:t>
            </a:r>
            <a:r>
              <a:rPr sz="1600" spc="-21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220" dirty="0">
                <a:latin typeface="PMingLiU" panose="02020500000000000000" charset="-120"/>
                <a:cs typeface="PMingLiU" panose="02020500000000000000" charset="-120"/>
              </a:rPr>
              <a:t>；洞口采用 </a:t>
            </a:r>
            <a:r>
              <a:rPr sz="1600" dirty="0">
                <a:latin typeface="Arial" panose="020B0604020202020204"/>
                <a:cs typeface="Arial" panose="020B0604020202020204"/>
              </a:rPr>
              <a:t>18mm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厚木模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板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覆盖；如有其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他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可靠方案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替 代横向钢筋时，可取消对横向钢筋；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53720" indent="-541020">
              <a:lnSpc>
                <a:spcPts val="1915"/>
              </a:lnSpc>
              <a:spcBef>
                <a:spcPts val="15"/>
              </a:spcBef>
              <a:buSzPct val="94000"/>
              <a:buAutoNum type="arabicPlain"/>
              <a:tabLst>
                <a:tab pos="553720" algn="l"/>
              </a:tabLst>
            </a:pP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单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侧洞</a:t>
            </a:r>
            <a:r>
              <a:rPr sz="1600" spc="65" dirty="0">
                <a:latin typeface="PMingLiU" panose="02020500000000000000" charset="-120"/>
                <a:cs typeface="PMingLiU" panose="02020500000000000000" charset="-120"/>
              </a:rPr>
              <a:t>口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尺寸小</a:t>
            </a:r>
            <a:r>
              <a:rPr sz="1600" spc="6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5" dirty="0">
                <a:latin typeface="Arial" panose="020B0604020202020204"/>
                <a:cs typeface="Arial" panose="020B0604020202020204"/>
              </a:rPr>
              <a:t>1000mm</a:t>
            </a: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时，可取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915"/>
              </a:lnSpc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消钢管防护，在模板周边增加一圈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木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枋；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03275"/>
            <a:ext cx="2164715" cy="910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2.1.3</a:t>
            </a:r>
            <a:r>
              <a:rPr dirty="0"/>
              <a:t>预</a:t>
            </a:r>
            <a:r>
              <a:rPr spc="-5" dirty="0"/>
              <a:t>留</a:t>
            </a:r>
            <a:r>
              <a:rPr spc="-10" dirty="0"/>
              <a:t>洞口</a:t>
            </a:r>
            <a:endParaRPr spc="-10" dirty="0"/>
          </a:p>
          <a:p>
            <a:pPr marL="12700">
              <a:lnSpc>
                <a:spcPct val="100000"/>
              </a:lnSpc>
            </a:pPr>
            <a:r>
              <a:rPr spc="5" dirty="0"/>
              <a:t>（水电井）</a:t>
            </a:r>
            <a:endParaRPr spc="5" dirty="0"/>
          </a:p>
        </p:txBody>
      </p:sp>
      <p:sp>
        <p:nvSpPr>
          <p:cNvPr id="9" name="object 9"/>
          <p:cNvSpPr/>
          <p:nvPr/>
        </p:nvSpPr>
        <p:spPr>
          <a:xfrm>
            <a:off x="4572000" y="1484757"/>
            <a:ext cx="4302759" cy="259232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83564" y="4572127"/>
            <a:ext cx="2564383" cy="1789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518280" y="4538230"/>
            <a:ext cx="2736850" cy="1768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69609" y="4581067"/>
            <a:ext cx="2736850" cy="1725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649983"/>
            <a:ext cx="2856230" cy="3514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9050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53213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电梯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井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（管道井）口安装 全封闭的工具式防护门（高度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不低于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1800m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），防护门底部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安装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200mm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高木质踢脚板。防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护门和踢脚板刷红白（黑黄） 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相间警戒色；防护门外侧悬挂 警示提示牌；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1430" algn="just">
              <a:lnSpc>
                <a:spcPct val="100000"/>
              </a:lnSpc>
              <a:spcBef>
                <a:spcPts val="620"/>
              </a:spcBef>
              <a:buSzPct val="94000"/>
              <a:buAutoNum type="arabicPlain"/>
              <a:tabLst>
                <a:tab pos="549910" algn="l"/>
              </a:tabLst>
            </a:pP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防护门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在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首层和顶层可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开 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启外（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须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上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锁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）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其他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楼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层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均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为固定式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不可开启；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 algn="just">
              <a:lnSpc>
                <a:spcPct val="100000"/>
              </a:lnSpc>
              <a:spcBef>
                <a:spcPts val="20"/>
              </a:spcBef>
              <a:buSzPct val="94000"/>
              <a:buAutoNum type="arabicPlain"/>
              <a:tabLst>
                <a:tab pos="549910" algn="l"/>
              </a:tabLst>
            </a:pP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电梯井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内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水平防护采用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在 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井洞内每</a:t>
            </a:r>
            <a:r>
              <a:rPr sz="1600" spc="65" dirty="0">
                <a:latin typeface="PMingLiU" panose="02020500000000000000" charset="-120"/>
                <a:cs typeface="PMingLiU" panose="02020500000000000000" charset="-120"/>
              </a:rPr>
              <a:t>隔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两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层</a:t>
            </a: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≤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10</a:t>
            </a:r>
            <a:r>
              <a:rPr sz="1600" spc="5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）用钢 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管搭设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防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护平</a:t>
            </a:r>
            <a:r>
              <a:rPr sz="1600" spc="135" dirty="0">
                <a:latin typeface="PMingLiU" panose="02020500000000000000" charset="-120"/>
                <a:cs typeface="PMingLiU" panose="02020500000000000000" charset="-120"/>
              </a:rPr>
              <a:t>台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上面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满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铺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跳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板进行安全防护；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27607"/>
            <a:ext cx="218503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2.1.4</a:t>
            </a:r>
            <a:r>
              <a:rPr dirty="0"/>
              <a:t>电梯井口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572000" y="1484757"/>
            <a:ext cx="2297429" cy="302437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69586" y="4653178"/>
            <a:ext cx="2160269" cy="16229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852031" y="1484739"/>
            <a:ext cx="1978526" cy="13290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243953" y="2709163"/>
            <a:ext cx="145605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固定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：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260" dirty="0">
                <a:latin typeface="Candara" panose="020E0502030303020204"/>
                <a:cs typeface="Candara" panose="020E0502030303020204"/>
              </a:rPr>
              <a:t>0</a:t>
            </a:r>
            <a:r>
              <a:rPr sz="1600" spc="260" dirty="0"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260" dirty="0">
                <a:latin typeface="Candara" panose="020E0502030303020204"/>
                <a:cs typeface="Candara" panose="020E0502030303020204"/>
              </a:rPr>
              <a:t>8</a:t>
            </a:r>
            <a:r>
              <a:rPr sz="1600" spc="-2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0  m</a:t>
            </a:r>
            <a:r>
              <a:rPr sz="1600" spc="-35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膨胀螺</a:t>
            </a:r>
            <a:r>
              <a:rPr sz="1600" spc="-15" dirty="0">
                <a:latin typeface="PMingLiU" panose="02020500000000000000" charset="-120"/>
                <a:cs typeface="PMingLiU" panose="02020500000000000000" charset="-120"/>
              </a:rPr>
              <a:t>栓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 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 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套</a:t>
            </a:r>
            <a:r>
              <a:rPr sz="1600" spc="340" dirty="0">
                <a:latin typeface="PMingLiU" panose="02020500000000000000" charset="-120"/>
                <a:cs typeface="PMingLiU" panose="02020500000000000000" charset="-120"/>
              </a:rPr>
              <a:t>管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L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=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15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6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m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1 0 </a:t>
            </a:r>
            <a:r>
              <a:rPr sz="1600" spc="260" dirty="0">
                <a:latin typeface="Candara" panose="020E0502030303020204"/>
                <a:cs typeface="Candara" panose="020E0502030303020204"/>
              </a:rPr>
              <a:t>0</a:t>
            </a:r>
            <a:r>
              <a:rPr sz="1600" spc="260" dirty="0"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260" dirty="0">
                <a:latin typeface="Candara" panose="020E0502030303020204"/>
                <a:cs typeface="Candara" panose="020E0502030303020204"/>
              </a:rPr>
              <a:t>8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</a:pPr>
            <a:r>
              <a:rPr sz="1600" spc="155" dirty="0">
                <a:latin typeface="Candara" panose="020E0502030303020204"/>
                <a:cs typeface="Candara" panose="020E0502030303020204"/>
              </a:rPr>
              <a:t>0</a:t>
            </a:r>
            <a:r>
              <a:rPr sz="1600" spc="155" dirty="0"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155" dirty="0">
                <a:latin typeface="Candara" panose="020E0502030303020204"/>
                <a:cs typeface="Candara" panose="020E0502030303020204"/>
              </a:rPr>
              <a:t>3mm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耳板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1718894"/>
            <a:ext cx="3235325" cy="4064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0220" indent="-478155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电梯井钢平台大小依据电梯井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尺寸大小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8923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而定，主梁采用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根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#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槽钢分两组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背靠背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焊接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,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次梁采用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10#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槽钢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,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平台板采用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4mm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厚花纹钢板进行焊接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 algn="just">
              <a:lnSpc>
                <a:spcPct val="100000"/>
              </a:lnSpc>
              <a:spcBef>
                <a:spcPts val="600"/>
              </a:spcBef>
              <a:buSzPct val="94000"/>
              <a:buAutoNum type="arabicPlain" startAt="2"/>
              <a:tabLst>
                <a:tab pos="51117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在墙体预留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150X150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方孔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,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采用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 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个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14#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工字钢穿墙作为架体支撑，工 字钢伸出内井壁不小于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2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</a:t>
            </a: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</a:t>
            </a: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600" spc="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端头采用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300X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00X4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钢板进行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满焊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73990" algn="just">
              <a:lnSpc>
                <a:spcPct val="100000"/>
              </a:lnSpc>
              <a:spcBef>
                <a:spcPts val="600"/>
              </a:spcBef>
              <a:buSzPct val="94000"/>
              <a:buAutoNum type="arabicPlain" startAt="2"/>
              <a:tabLst>
                <a:tab pos="517525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平台上部焊接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根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Φ50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钢管套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管，操作架固定在套管内采用螺杆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进行连接。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66040">
              <a:lnSpc>
                <a:spcPct val="100000"/>
              </a:lnSpc>
              <a:spcBef>
                <a:spcPts val="600"/>
              </a:spcBef>
              <a:buSzPct val="94000"/>
              <a:buAutoNum type="arabicPlain" startAt="2"/>
              <a:tabLst>
                <a:tab pos="52705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电梯井平台与井壁之间的距离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≤100mm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52576"/>
            <a:ext cx="32016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ndara" panose="020E0502030303020204"/>
                <a:cs typeface="Candara" panose="020E0502030303020204"/>
              </a:rPr>
              <a:t>2.1.5</a:t>
            </a:r>
            <a:r>
              <a:rPr sz="3200" dirty="0"/>
              <a:t>电梯</a:t>
            </a:r>
            <a:r>
              <a:rPr sz="3200" spc="-10" dirty="0"/>
              <a:t>井</a:t>
            </a:r>
            <a:r>
              <a:rPr sz="3200" dirty="0"/>
              <a:t>钢平台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27982" y="1656994"/>
            <a:ext cx="4392548" cy="467893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724939"/>
            <a:ext cx="3378200" cy="12249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521335" indent="-509270">
              <a:lnSpc>
                <a:spcPct val="100000"/>
              </a:lnSpc>
              <a:spcBef>
                <a:spcPts val="700"/>
              </a:spcBef>
              <a:buSzPct val="94000"/>
              <a:buAutoNum type="arabicPlain"/>
              <a:tabLst>
                <a:tab pos="521970" algn="l"/>
              </a:tabLst>
            </a:pP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后浇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带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上用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九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层板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全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封闭隔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离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600">
              <a:latin typeface="楷体" panose="02010609060101010101" charset="-122"/>
              <a:cs typeface="楷体" panose="02010609060101010101" charset="-122"/>
            </a:endParaRPr>
          </a:p>
          <a:p>
            <a:pPr marL="12700" marR="204470">
              <a:lnSpc>
                <a:spcPct val="105000"/>
              </a:lnSpc>
              <a:spcBef>
                <a:spcPts val="505"/>
              </a:spcBef>
              <a:buSzPct val="94000"/>
              <a:buAutoNum type="arabicPlain"/>
              <a:tabLst>
                <a:tab pos="523875" algn="l"/>
              </a:tabLst>
            </a:pP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两侧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设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砖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砌式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挡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水坎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，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挡水坎 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应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粉刷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平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直。</a:t>
            </a:r>
            <a:endParaRPr sz="1600">
              <a:latin typeface="楷体" panose="02010609060101010101" charset="-122"/>
              <a:cs typeface="楷体" panose="02010609060101010101" charset="-122"/>
            </a:endParaRPr>
          </a:p>
          <a:p>
            <a:pPr marL="523240" indent="-511175">
              <a:lnSpc>
                <a:spcPct val="100000"/>
              </a:lnSpc>
              <a:spcBef>
                <a:spcPts val="465"/>
              </a:spcBef>
              <a:buSzPct val="94000"/>
              <a:buAutoNum type="arabicPlain"/>
              <a:tabLst>
                <a:tab pos="523875" algn="l"/>
              </a:tabLst>
            </a:pP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刷红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白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色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警示</a:t>
            </a:r>
            <a:r>
              <a:rPr sz="1600" spc="5" dirty="0">
                <a:latin typeface="楷体" panose="02010609060101010101" charset="-122"/>
                <a:cs typeface="楷体" panose="02010609060101010101" charset="-122"/>
              </a:rPr>
              <a:t>漆</a:t>
            </a:r>
            <a:r>
              <a:rPr sz="1600" spc="-5" dirty="0">
                <a:latin typeface="楷体" panose="02010609060101010101" charset="-122"/>
                <a:cs typeface="楷体" panose="02010609060101010101" charset="-122"/>
              </a:rPr>
              <a:t>。</a:t>
            </a:r>
            <a:endParaRPr sz="1600">
              <a:latin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52576"/>
            <a:ext cx="28194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ndara" panose="020E0502030303020204"/>
                <a:cs typeface="Candara" panose="020E0502030303020204"/>
              </a:rPr>
              <a:t>2.1.6</a:t>
            </a:r>
            <a:r>
              <a:rPr sz="3200" dirty="0"/>
              <a:t>后浇带防护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51375" y="2317414"/>
            <a:ext cx="3880337" cy="283269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47485" y="859282"/>
            <a:ext cx="2876550" cy="714375"/>
          </a:xfrm>
          <a:custGeom>
            <a:avLst/>
            <a:gdLst/>
            <a:ahLst/>
            <a:cxnLst/>
            <a:rect l="l" t="t" r="r" b="b"/>
            <a:pathLst>
              <a:path w="2876550" h="714375">
                <a:moveTo>
                  <a:pt x="2876422" y="0"/>
                </a:moveTo>
                <a:lnTo>
                  <a:pt x="2869945" y="0"/>
                </a:lnTo>
                <a:lnTo>
                  <a:pt x="2748788" y="20065"/>
                </a:lnTo>
                <a:lnTo>
                  <a:pt x="2625470" y="42290"/>
                </a:lnTo>
                <a:lnTo>
                  <a:pt x="2370455" y="91439"/>
                </a:lnTo>
                <a:lnTo>
                  <a:pt x="2102485" y="149478"/>
                </a:lnTo>
                <a:lnTo>
                  <a:pt x="1821941" y="216407"/>
                </a:lnTo>
                <a:lnTo>
                  <a:pt x="1564639" y="281050"/>
                </a:lnTo>
                <a:lnTo>
                  <a:pt x="841883" y="443991"/>
                </a:lnTo>
                <a:lnTo>
                  <a:pt x="620775" y="488568"/>
                </a:lnTo>
                <a:lnTo>
                  <a:pt x="199771" y="566673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047"/>
                </a:lnTo>
                <a:lnTo>
                  <a:pt x="397510" y="653668"/>
                </a:lnTo>
                <a:lnTo>
                  <a:pt x="644143" y="680465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83435" y="660400"/>
                </a:lnTo>
                <a:lnTo>
                  <a:pt x="2232152" y="633602"/>
                </a:lnTo>
                <a:lnTo>
                  <a:pt x="2372487" y="602360"/>
                </a:lnTo>
                <a:lnTo>
                  <a:pt x="2440559" y="584580"/>
                </a:lnTo>
                <a:lnTo>
                  <a:pt x="2506471" y="566673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19375" y="730884"/>
            <a:ext cx="5544820" cy="850265"/>
          </a:xfrm>
          <a:custGeom>
            <a:avLst/>
            <a:gdLst/>
            <a:ahLst/>
            <a:cxnLst/>
            <a:rect l="l" t="t" r="r" b="b"/>
            <a:pathLst>
              <a:path w="5544820" h="850265">
                <a:moveTo>
                  <a:pt x="852424" y="0"/>
                </a:moveTo>
                <a:lnTo>
                  <a:pt x="684529" y="0"/>
                </a:lnTo>
                <a:lnTo>
                  <a:pt x="527176" y="4444"/>
                </a:lnTo>
                <a:lnTo>
                  <a:pt x="380492" y="11175"/>
                </a:lnTo>
                <a:lnTo>
                  <a:pt x="244475" y="22351"/>
                </a:lnTo>
                <a:lnTo>
                  <a:pt x="116839" y="35687"/>
                </a:lnTo>
                <a:lnTo>
                  <a:pt x="0" y="53593"/>
                </a:lnTo>
                <a:lnTo>
                  <a:pt x="333756" y="96012"/>
                </a:lnTo>
                <a:lnTo>
                  <a:pt x="693038" y="156210"/>
                </a:lnTo>
                <a:lnTo>
                  <a:pt x="1077849" y="234314"/>
                </a:lnTo>
                <a:lnTo>
                  <a:pt x="1281938" y="279018"/>
                </a:lnTo>
                <a:lnTo>
                  <a:pt x="1866519" y="421766"/>
                </a:lnTo>
                <a:lnTo>
                  <a:pt x="2559558" y="575690"/>
                </a:lnTo>
                <a:lnTo>
                  <a:pt x="2723261" y="606932"/>
                </a:lnTo>
                <a:lnTo>
                  <a:pt x="2878454" y="638175"/>
                </a:lnTo>
                <a:lnTo>
                  <a:pt x="3031616" y="667257"/>
                </a:lnTo>
                <a:lnTo>
                  <a:pt x="3324987" y="716279"/>
                </a:lnTo>
                <a:lnTo>
                  <a:pt x="3465322" y="738631"/>
                </a:lnTo>
                <a:lnTo>
                  <a:pt x="3733165" y="774318"/>
                </a:lnTo>
                <a:lnTo>
                  <a:pt x="3986149" y="805561"/>
                </a:lnTo>
                <a:lnTo>
                  <a:pt x="4107306" y="816737"/>
                </a:lnTo>
                <a:lnTo>
                  <a:pt x="4336923" y="834516"/>
                </a:lnTo>
                <a:lnTo>
                  <a:pt x="4447413" y="841248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5044821" y="845692"/>
                </a:lnTo>
                <a:lnTo>
                  <a:pt x="5134102" y="841248"/>
                </a:lnTo>
                <a:lnTo>
                  <a:pt x="5221351" y="834516"/>
                </a:lnTo>
                <a:lnTo>
                  <a:pt x="5467984" y="807719"/>
                </a:lnTo>
                <a:lnTo>
                  <a:pt x="5544439" y="796670"/>
                </a:lnTo>
                <a:lnTo>
                  <a:pt x="5297805" y="765428"/>
                </a:lnTo>
                <a:lnTo>
                  <a:pt x="5036311" y="727455"/>
                </a:lnTo>
                <a:lnTo>
                  <a:pt x="4468749" y="629285"/>
                </a:lnTo>
                <a:lnTo>
                  <a:pt x="4160520" y="566801"/>
                </a:lnTo>
                <a:lnTo>
                  <a:pt x="3835146" y="497586"/>
                </a:lnTo>
                <a:lnTo>
                  <a:pt x="2850896" y="263398"/>
                </a:lnTo>
                <a:lnTo>
                  <a:pt x="2583053" y="205359"/>
                </a:lnTo>
                <a:lnTo>
                  <a:pt x="2327910" y="156210"/>
                </a:lnTo>
                <a:lnTo>
                  <a:pt x="2204592" y="133857"/>
                </a:lnTo>
                <a:lnTo>
                  <a:pt x="2083435" y="113791"/>
                </a:lnTo>
                <a:lnTo>
                  <a:pt x="1966467" y="96012"/>
                </a:lnTo>
                <a:lnTo>
                  <a:pt x="1628394" y="51307"/>
                </a:lnTo>
                <a:lnTo>
                  <a:pt x="1417954" y="31241"/>
                </a:lnTo>
                <a:lnTo>
                  <a:pt x="1220215" y="15620"/>
                </a:lnTo>
                <a:lnTo>
                  <a:pt x="1030986" y="4444"/>
                </a:lnTo>
                <a:lnTo>
                  <a:pt x="852424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28670" y="743204"/>
            <a:ext cx="5467985" cy="774700"/>
          </a:xfrm>
          <a:custGeom>
            <a:avLst/>
            <a:gdLst/>
            <a:ahLst/>
            <a:cxnLst/>
            <a:rect l="l" t="t" r="r" b="b"/>
            <a:pathLst>
              <a:path w="5467984" h="774700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8956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8890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576"/>
                </a:lnTo>
                <a:lnTo>
                  <a:pt x="2041017" y="64643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3924"/>
                </a:lnTo>
                <a:lnTo>
                  <a:pt x="2984881" y="194183"/>
                </a:lnTo>
                <a:lnTo>
                  <a:pt x="3250692" y="240919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09463" y="729869"/>
            <a:ext cx="3308350" cy="651510"/>
          </a:xfrm>
          <a:custGeom>
            <a:avLst/>
            <a:gdLst/>
            <a:ahLst/>
            <a:cxnLst/>
            <a:rect l="l" t="t" r="r" b="b"/>
            <a:pathLst>
              <a:path w="3308350" h="651510">
                <a:moveTo>
                  <a:pt x="0" y="651509"/>
                </a:moveTo>
                <a:lnTo>
                  <a:pt x="95631" y="624713"/>
                </a:lnTo>
                <a:lnTo>
                  <a:pt x="357250" y="555497"/>
                </a:lnTo>
                <a:lnTo>
                  <a:pt x="537845" y="508634"/>
                </a:lnTo>
                <a:lnTo>
                  <a:pt x="746251" y="457326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703"/>
                </a:lnTo>
                <a:lnTo>
                  <a:pt x="2310891" y="120395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7911"/>
                </a:lnTo>
                <a:lnTo>
                  <a:pt x="2838195" y="40131"/>
                </a:lnTo>
                <a:lnTo>
                  <a:pt x="2963671" y="26669"/>
                </a:lnTo>
                <a:lnTo>
                  <a:pt x="3082670" y="15620"/>
                </a:lnTo>
                <a:lnTo>
                  <a:pt x="3197479" y="6603"/>
                </a:lnTo>
                <a:lnTo>
                  <a:pt x="330796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0325"/>
          </a:xfrm>
          <a:custGeom>
            <a:avLst/>
            <a:gdLst/>
            <a:ahLst/>
            <a:cxnLst/>
            <a:rect l="l" t="t" r="r" b="b"/>
            <a:pathLst>
              <a:path w="8723630" h="133032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049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396"/>
                </a:lnTo>
                <a:lnTo>
                  <a:pt x="327812" y="140462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51079" y="240918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086"/>
                </a:lnTo>
                <a:lnTo>
                  <a:pt x="8723414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500"/>
                </a:lnTo>
                <a:lnTo>
                  <a:pt x="6260503" y="792099"/>
                </a:lnTo>
                <a:lnTo>
                  <a:pt x="5900712" y="745236"/>
                </a:lnTo>
                <a:lnTo>
                  <a:pt x="5709196" y="716152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4861979" y="557784"/>
                </a:lnTo>
                <a:lnTo>
                  <a:pt x="4387253" y="452881"/>
                </a:lnTo>
                <a:lnTo>
                  <a:pt x="4136047" y="394842"/>
                </a:lnTo>
                <a:lnTo>
                  <a:pt x="3614458" y="267715"/>
                </a:lnTo>
                <a:lnTo>
                  <a:pt x="3122841" y="165100"/>
                </a:lnTo>
                <a:lnTo>
                  <a:pt x="2892844" y="124840"/>
                </a:lnTo>
                <a:lnTo>
                  <a:pt x="2673642" y="91439"/>
                </a:lnTo>
                <a:lnTo>
                  <a:pt x="2462949" y="62356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0325">
                <a:moveTo>
                  <a:pt x="8723414" y="568960"/>
                </a:moveTo>
                <a:lnTo>
                  <a:pt x="8638197" y="604647"/>
                </a:lnTo>
                <a:lnTo>
                  <a:pt x="8557298" y="635888"/>
                </a:lnTo>
                <a:lnTo>
                  <a:pt x="8472208" y="664844"/>
                </a:lnTo>
                <a:lnTo>
                  <a:pt x="8295551" y="718438"/>
                </a:lnTo>
                <a:lnTo>
                  <a:pt x="8201825" y="742950"/>
                </a:lnTo>
                <a:lnTo>
                  <a:pt x="8005991" y="783081"/>
                </a:lnTo>
                <a:lnTo>
                  <a:pt x="7901724" y="800988"/>
                </a:lnTo>
                <a:lnTo>
                  <a:pt x="7680363" y="827786"/>
                </a:lnTo>
                <a:lnTo>
                  <a:pt x="7441857" y="845565"/>
                </a:lnTo>
                <a:lnTo>
                  <a:pt x="7314222" y="850138"/>
                </a:lnTo>
                <a:lnTo>
                  <a:pt x="8723414" y="850138"/>
                </a:lnTo>
                <a:lnTo>
                  <a:pt x="8723414" y="568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46303" y="142138"/>
            <a:ext cx="6177280" cy="6610984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《安全标志及其使用导则》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GB</a:t>
            </a:r>
            <a:r>
              <a:rPr sz="1600" spc="4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2894-2008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《建筑施工安全检查标准》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JGJ59-2011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《建筑施工现场环境与卫生标准》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JG146-2004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《施工现场临时用电安全技术规范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</a:t>
            </a:r>
            <a:r>
              <a:rPr sz="1600" spc="4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46-2005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《建筑施工高处作业安全技术规范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</a:t>
            </a:r>
            <a:r>
              <a:rPr sz="1600" spc="4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80-1991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《施工现场机械设备检查技术规程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</a:t>
            </a:r>
            <a:r>
              <a:rPr sz="1600" spc="4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160-2008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《建筑机械使用安全技术规程》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</a:t>
            </a:r>
            <a:r>
              <a:rPr sz="1600" spc="5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33-2012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《建筑施工土石方工程安全技术规</a:t>
            </a:r>
            <a:r>
              <a:rPr sz="1600" spc="10" dirty="0">
                <a:latin typeface="PMingLiU" panose="02020500000000000000" charset="-120"/>
                <a:cs typeface="PMingLiU" panose="02020500000000000000" charset="-120"/>
              </a:rPr>
              <a:t>范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JGJ180-2009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《建筑施工扣件式钢管脚手架安全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技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术规</a:t>
            </a:r>
            <a:r>
              <a:rPr sz="1600" spc="10" dirty="0">
                <a:latin typeface="PMingLiU" panose="02020500000000000000" charset="-120"/>
                <a:cs typeface="PMingLiU" panose="02020500000000000000" charset="-120"/>
              </a:rPr>
              <a:t>范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JGJ130-2011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《建筑施工门式钢管脚手架安全技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术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规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范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</a:t>
            </a:r>
            <a:r>
              <a:rPr sz="1600" spc="4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128-2010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《建筑施工碗扣式钢管脚手架安全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技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术规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范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</a:t>
            </a:r>
            <a:r>
              <a:rPr sz="1600" spc="5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166-2008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《建筑施工工具式脚手架安全技术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规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范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</a:t>
            </a:r>
            <a:r>
              <a:rPr sz="1600" spc="5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202-2010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《建筑施工承插型盘扣式钢管支架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全技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术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规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程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</a:t>
            </a:r>
            <a:r>
              <a:rPr sz="1600" spc="4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231-2010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《建筑施工模板安全技术规范》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</a:t>
            </a:r>
            <a:r>
              <a:rPr sz="1600" spc="5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162-2008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《液压滑动模板施工安全技术规程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</a:t>
            </a:r>
            <a:r>
              <a:rPr sz="1600" spc="4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65-2013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《龙门架及井架物料提升机安全技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术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规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范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</a:t>
            </a:r>
            <a:r>
              <a:rPr sz="1600" spc="4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88-2010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《建筑施工升降机安装、使用、拆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卸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安全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技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术规</a:t>
            </a:r>
            <a:r>
              <a:rPr sz="1600" spc="10" dirty="0">
                <a:latin typeface="PMingLiU" panose="02020500000000000000" charset="-120"/>
                <a:cs typeface="PMingLiU" panose="02020500000000000000" charset="-120"/>
              </a:rPr>
              <a:t>程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</a:t>
            </a:r>
            <a:r>
              <a:rPr sz="1600" spc="45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215-2010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《建筑施工塔式起重机安装、使用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拆卸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全技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术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规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程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》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</a:t>
            </a:r>
            <a:r>
              <a:rPr sz="160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196-2010</a:t>
            </a:r>
            <a:endParaRPr sz="1600">
              <a:latin typeface="Candara" panose="020E0502030303020204"/>
              <a:cs typeface="Candara" panose="020E050203030302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8267" y="868807"/>
            <a:ext cx="2607310" cy="909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2.1.7</a:t>
            </a:r>
            <a:r>
              <a:rPr dirty="0"/>
              <a:t>安全通道、 </a:t>
            </a:r>
            <a:r>
              <a:rPr dirty="0"/>
              <a:t>施工电梯防护棚</a:t>
            </a:r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322579" y="1994407"/>
            <a:ext cx="2976245" cy="3634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SzPct val="94000"/>
              <a:buAutoNum type="arabicPlain"/>
              <a:tabLst>
                <a:tab pos="53149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在楼层的一层的出入口处必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须搭设双层硬防护棚，并设置警 示牌；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400"/>
              </a:spcBef>
              <a:buSzPct val="94000"/>
              <a:buAutoNum type="arabicPlain"/>
              <a:tabLst>
                <a:tab pos="53149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两侧采用脚手架管搭设横杆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围栏，并用密目网进行封闭，地 面应硬化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10" dirty="0">
                <a:latin typeface="Arial" panose="020B0604020202020204"/>
                <a:cs typeface="Arial" panose="020B0604020202020204"/>
              </a:rPr>
              <a:t>C20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砼地坪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100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厚），  每处出入口须配置一组灭火器和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相应的安全警示标识；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395"/>
              </a:spcBef>
              <a:buSzPct val="94000"/>
              <a:buAutoNum type="arabicPlain"/>
              <a:tabLst>
                <a:tab pos="53149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多层结构防护棚的长度不小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3m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，高层不小于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6m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385"/>
              </a:spcBef>
              <a:buSzPct val="94000"/>
              <a:buAutoNum type="arabicPlain"/>
              <a:tabLst>
                <a:tab pos="53149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在塔吊覆盖区域搭设安全通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道，设备安全防护棚；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设备防护棚悬挂设备操作过程、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安全警示牌；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12108" y="4797183"/>
            <a:ext cx="2196591" cy="168567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957571" y="1673098"/>
            <a:ext cx="3312414" cy="3021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108700" y="4773320"/>
            <a:ext cx="2685796" cy="1734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215669"/>
            <a:ext cx="4935855" cy="548259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防护棚立柱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3080" indent="-50101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371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柱间连接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杆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50×150mm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方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管。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3080" indent="-50101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371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立柱</a:t>
            </a:r>
            <a:r>
              <a:rPr sz="1600" spc="95" dirty="0">
                <a:latin typeface="PMingLiU" panose="02020500000000000000" charset="-120"/>
                <a:cs typeface="PMingLiU" panose="02020500000000000000" charset="-120"/>
              </a:rPr>
              <a:t>150×150mm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方管。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3715" indent="-50165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4350" algn="l"/>
              </a:tabLst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桁架主梁</a:t>
            </a:r>
            <a:r>
              <a:rPr sz="1600" spc="95" dirty="0">
                <a:latin typeface="PMingLiU" panose="02020500000000000000" charset="-120"/>
                <a:cs typeface="PMingLiU" panose="02020500000000000000" charset="-120"/>
              </a:rPr>
              <a:t>150×150mm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方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管。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3080" indent="-50101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371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桁架除主梁外均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50×150mm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方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管。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9271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371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立柱与桁架各焊接一片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5</a:t>
            </a:r>
            <a:r>
              <a:rPr sz="1600" spc="-15" dirty="0">
                <a:latin typeface="PMingLiU" panose="02020500000000000000" charset="-120"/>
                <a:cs typeface="PMingLiU" panose="02020500000000000000" charset="-120"/>
              </a:rPr>
              <a:t>0</a:t>
            </a:r>
            <a:r>
              <a:rPr sz="1600" spc="805" dirty="0"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25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0</a:t>
            </a:r>
            <a:r>
              <a:rPr sz="1600" spc="805" dirty="0"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1</a:t>
            </a:r>
            <a:r>
              <a:rPr sz="1600" spc="-15" dirty="0">
                <a:latin typeface="PMingLiU" panose="02020500000000000000" charset="-120"/>
                <a:cs typeface="PMingLiU" panose="02020500000000000000" charset="-120"/>
              </a:rPr>
              <a:t>0</a:t>
            </a:r>
            <a:r>
              <a:rPr sz="1600" spc="60" dirty="0">
                <a:latin typeface="PMingLiU" panose="02020500000000000000" charset="-120"/>
                <a:cs typeface="PMingLiU" panose="02020500000000000000" charset="-120"/>
              </a:rPr>
              <a:t>m</a:t>
            </a:r>
            <a:r>
              <a:rPr sz="1600" spc="80" dirty="0">
                <a:latin typeface="PMingLiU" panose="02020500000000000000" charset="-120"/>
                <a:cs typeface="PMingLiU" panose="02020500000000000000" charset="-120"/>
              </a:rPr>
              <a:t>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的钢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板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以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M12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螺栓连接。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96520">
              <a:lnSpc>
                <a:spcPct val="100000"/>
              </a:lnSpc>
              <a:spcBef>
                <a:spcPts val="605"/>
              </a:spcBef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（6）基础尺寸</a:t>
            </a:r>
            <a:r>
              <a:rPr sz="1600" spc="100" dirty="0">
                <a:latin typeface="PMingLiU" panose="02020500000000000000" charset="-120"/>
                <a:cs typeface="PMingLiU" panose="02020500000000000000" charset="-120"/>
              </a:rPr>
              <a:t>1000×1000×700mm，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采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C30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混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凝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土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浇 筑，预埋</a:t>
            </a:r>
            <a:r>
              <a:rPr sz="1600" spc="135" dirty="0">
                <a:latin typeface="PMingLiU" panose="02020500000000000000" charset="-120"/>
                <a:cs typeface="PMingLiU" panose="02020500000000000000" charset="-120"/>
              </a:rPr>
              <a:t>400×400×12mm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钢板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钢板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下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部焊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直径 </a:t>
            </a:r>
            <a:r>
              <a:rPr sz="1600" spc="25" dirty="0">
                <a:latin typeface="PMingLiU" panose="02020500000000000000" charset="-120"/>
                <a:cs typeface="PMingLiU" panose="02020500000000000000" charset="-120"/>
              </a:rPr>
              <a:t>20mm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钢筋，并塞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焊8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个M18螺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栓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固定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立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柱。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防护棚顶构造说明：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3080" indent="-50101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371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顶铺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0.5mm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厚压型钢板。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3715" indent="-50165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4350" algn="l"/>
              </a:tabLst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上层檩条上设置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20×20mm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网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孔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钢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板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网。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3080" indent="-50101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371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下层檩条上方铺设脚手板。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3080" indent="-50101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3715" algn="l"/>
              </a:tabLst>
            </a:pP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下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层檩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条下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挂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0.5mm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厚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压型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钢板或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塑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料扣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板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吊顶。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3080" indent="-50101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371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檩条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为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50×50mm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方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管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3715" indent="-501650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14350" algn="l"/>
              </a:tabLst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柱间交叉支撑为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50×150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方管</a:t>
            </a:r>
            <a:r>
              <a:rPr sz="1600" spc="-20" dirty="0">
                <a:latin typeface="PMingLiU" panose="02020500000000000000" charset="-120"/>
                <a:cs typeface="PMingLiU" panose="02020500000000000000" charset="-120"/>
              </a:rPr>
              <a:t>,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采用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135" dirty="0">
                <a:latin typeface="PMingLiU" panose="02020500000000000000" charset="-120"/>
                <a:cs typeface="PMingLiU" panose="02020500000000000000" charset="-120"/>
              </a:rPr>
              <a:t>150×250×10mm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耳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板连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，M12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螺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栓固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定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00862"/>
            <a:ext cx="385762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2.1.7.1</a:t>
            </a:r>
            <a:r>
              <a:rPr dirty="0"/>
              <a:t>定型化防</a:t>
            </a:r>
            <a:r>
              <a:rPr spc="-15" dirty="0"/>
              <a:t>护</a:t>
            </a:r>
            <a:r>
              <a:rPr dirty="0"/>
              <a:t>棚做法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364098" y="4221060"/>
            <a:ext cx="3617214" cy="221602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292090" y="1593977"/>
            <a:ext cx="3672459" cy="2309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55498" y="1720418"/>
            <a:ext cx="2867660" cy="28524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11455">
              <a:lnSpc>
                <a:spcPct val="100000"/>
              </a:lnSpc>
              <a:spcBef>
                <a:spcPts val="105"/>
              </a:spcBef>
              <a:buSzPct val="94000"/>
              <a:buAutoNum type="arabicPlain"/>
              <a:tabLst>
                <a:tab pos="532130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场区内通行，在楼栋安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全影响范围内、以及塔吊回转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范围内的，设置安全通道；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31495" indent="-518795">
              <a:lnSpc>
                <a:spcPts val="1915"/>
              </a:lnSpc>
              <a:spcBef>
                <a:spcPts val="395"/>
              </a:spcBef>
              <a:buSzPct val="94000"/>
              <a:buAutoNum type="arabicPlain"/>
              <a:tabLst>
                <a:tab pos="53149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人行通道与外围采用挂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915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设密目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网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进行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隔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离，不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能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串通；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01625">
              <a:lnSpc>
                <a:spcPct val="100000"/>
              </a:lnSpc>
              <a:spcBef>
                <a:spcPts val="395"/>
              </a:spcBef>
              <a:buSzPct val="94000"/>
              <a:buAutoNum type="arabicPlain" startAt="3"/>
              <a:tabLst>
                <a:tab pos="53149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脚手架通道安全可靠，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顶部为双层硬防护；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1455">
              <a:lnSpc>
                <a:spcPct val="100000"/>
              </a:lnSpc>
              <a:spcBef>
                <a:spcPts val="375"/>
              </a:spcBef>
              <a:buSzPct val="94000"/>
              <a:buAutoNum type="arabicPlain" startAt="3"/>
              <a:tabLst>
                <a:tab pos="52705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通道位于自然土地坪时 应铺设碎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石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+PC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板，方便工人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通行且环保；有条件的项目可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进行硬化处理；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80389"/>
            <a:ext cx="348424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ndara" panose="020E0502030303020204"/>
                <a:cs typeface="Candara" panose="020E0502030303020204"/>
              </a:rPr>
              <a:t>2.</a:t>
            </a:r>
            <a:r>
              <a:rPr sz="3200" spc="-20" dirty="0">
                <a:latin typeface="Candara" panose="020E0502030303020204"/>
                <a:cs typeface="Candara" panose="020E0502030303020204"/>
              </a:rPr>
              <a:t>1</a:t>
            </a:r>
            <a:r>
              <a:rPr sz="3200" dirty="0">
                <a:latin typeface="Candara" panose="020E0502030303020204"/>
                <a:cs typeface="Candara" panose="020E0502030303020204"/>
              </a:rPr>
              <a:t>.7</a:t>
            </a:r>
            <a:r>
              <a:rPr sz="3200" spc="-15" dirty="0">
                <a:latin typeface="Candara" panose="020E0502030303020204"/>
                <a:cs typeface="Candara" panose="020E0502030303020204"/>
              </a:rPr>
              <a:t>.</a:t>
            </a:r>
            <a:r>
              <a:rPr sz="3200" spc="-5" dirty="0">
                <a:latin typeface="Candara" panose="020E0502030303020204"/>
                <a:cs typeface="Candara" panose="020E0502030303020204"/>
              </a:rPr>
              <a:t>2</a:t>
            </a:r>
            <a:r>
              <a:rPr sz="3200" spc="5" dirty="0"/>
              <a:t>场区安全通道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64098" y="1556766"/>
            <a:ext cx="3399916" cy="238302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529457" y="3959948"/>
            <a:ext cx="2770759" cy="23874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300215" y="3959948"/>
            <a:ext cx="2432685" cy="2409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24761"/>
            <a:ext cx="3211195" cy="3256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0220" indent="-478155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基坑临边防护采用钢管搭设，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两道防护栏形式（下栏杆离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地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600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38100" algn="just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㎜，上栏杆离地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200m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）。立杆间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距不得大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2m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立杆与基坑边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坡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距 离大于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500mm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。创优、示范类项目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应采用定型化栏杆。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5"/>
              </a:spcBef>
              <a:buSzPct val="94000"/>
              <a:buAutoNum type="arabicPlain" startAt="2"/>
              <a:tabLst>
                <a:tab pos="55753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护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栏杆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内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侧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挂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密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目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网，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防护外侧设置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200mm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踢脚板，防护 栏杆及踢脚板刷红白（或黄黑）相 间安全警戒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色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7525" indent="-505460">
              <a:lnSpc>
                <a:spcPct val="100000"/>
              </a:lnSpc>
              <a:spcBef>
                <a:spcPts val="600"/>
              </a:spcBef>
              <a:buSzPct val="94000"/>
              <a:buAutoNum type="arabicPlain" startAt="2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防护栏杆外侧应设置排水沟。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27050" indent="-514985">
              <a:lnSpc>
                <a:spcPct val="100000"/>
              </a:lnSpc>
              <a:spcBef>
                <a:spcPts val="600"/>
              </a:spcBef>
              <a:buSzPct val="94000"/>
              <a:buAutoNum type="arabicPlain" startAt="2"/>
              <a:tabLst>
                <a:tab pos="527685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转角部位设置夜间警示灯。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80389"/>
            <a:ext cx="32258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ndara" panose="020E0502030303020204"/>
                <a:cs typeface="Candara" panose="020E0502030303020204"/>
              </a:rPr>
              <a:t>2.</a:t>
            </a:r>
            <a:r>
              <a:rPr sz="3200" spc="-20" dirty="0">
                <a:latin typeface="Candara" panose="020E0502030303020204"/>
                <a:cs typeface="Candara" panose="020E0502030303020204"/>
              </a:rPr>
              <a:t>1</a:t>
            </a:r>
            <a:r>
              <a:rPr sz="3200" dirty="0">
                <a:latin typeface="Candara" panose="020E0502030303020204"/>
                <a:cs typeface="Candara" panose="020E0502030303020204"/>
              </a:rPr>
              <a:t>.</a:t>
            </a:r>
            <a:r>
              <a:rPr sz="3200" spc="-5" dirty="0">
                <a:latin typeface="Candara" panose="020E0502030303020204"/>
                <a:cs typeface="Candara" panose="020E0502030303020204"/>
              </a:rPr>
              <a:t>8</a:t>
            </a:r>
            <a:r>
              <a:rPr sz="3200" spc="5" dirty="0"/>
              <a:t>基</a:t>
            </a:r>
            <a:r>
              <a:rPr sz="3200" spc="-5" dirty="0"/>
              <a:t>坑</a:t>
            </a:r>
            <a:r>
              <a:rPr sz="3200" spc="5" dirty="0"/>
              <a:t>临边防护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99990" y="1575951"/>
            <a:ext cx="4392549" cy="473337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58267" y="1514093"/>
            <a:ext cx="3039110" cy="438467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266065">
              <a:lnSpc>
                <a:spcPts val="1730"/>
              </a:lnSpc>
              <a:spcBef>
                <a:spcPts val="310"/>
              </a:spcBef>
              <a:buAutoNum type="arabicPlain"/>
              <a:tabLst>
                <a:tab pos="53594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分层施工的楼梯口和梯段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边，必须安装临时防护栏杆和 踢脚板，踢脚板安装在立杆内 侧。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23520">
              <a:lnSpc>
                <a:spcPct val="90000"/>
              </a:lnSpc>
              <a:spcBef>
                <a:spcPts val="570"/>
              </a:spcBef>
              <a:buAutoNum type="arabicPlain"/>
              <a:tabLst>
                <a:tab pos="55689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防护栏杆采用钢管套接安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装方式，采用顶丝加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固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，与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Φ48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钢管配合使用。标准配件有立 杆、弯头及固定套管。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40030" algn="just">
              <a:lnSpc>
                <a:spcPts val="1730"/>
              </a:lnSpc>
              <a:spcBef>
                <a:spcPts val="620"/>
              </a:spcBef>
              <a:buAutoNum type="arabicPlain"/>
              <a:tabLst>
                <a:tab pos="56134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防护栏杆应搭设三道，第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一道栏杆离地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1200mm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第二道 栏杆离地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800mm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第三道栏杆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605"/>
              </a:lnSpc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离地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400mm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立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杆高度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1300mm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825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立杆间距不大于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2000mm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29235">
              <a:lnSpc>
                <a:spcPts val="1730"/>
              </a:lnSpc>
              <a:spcBef>
                <a:spcPts val="625"/>
              </a:spcBef>
              <a:buAutoNum type="arabicPlain" startAt="4"/>
              <a:tabLst>
                <a:tab pos="57213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防护栏杆涂刷红白（或黄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黑）相间安全警示色。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62610" indent="-550545">
              <a:lnSpc>
                <a:spcPts val="1825"/>
              </a:lnSpc>
              <a:spcBef>
                <a:spcPts val="380"/>
              </a:spcBef>
              <a:buAutoNum type="arabicPlain" startAt="4"/>
              <a:tabLst>
                <a:tab pos="56324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独立楼梯，若两边均无有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825"/>
              </a:lnSpc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效遮挡，则两边均应设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43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置防护栏杆。。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44702"/>
            <a:ext cx="2188845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2.1.</a:t>
            </a:r>
            <a:r>
              <a:rPr spc="5" dirty="0">
                <a:latin typeface="Candara" panose="020E0502030303020204"/>
                <a:cs typeface="Candara" panose="020E0502030303020204"/>
              </a:rPr>
              <a:t>9</a:t>
            </a:r>
            <a:r>
              <a:rPr spc="5" dirty="0"/>
              <a:t>楼</a:t>
            </a:r>
            <a:r>
              <a:rPr spc="-15" dirty="0"/>
              <a:t>梯</a:t>
            </a:r>
            <a:r>
              <a:rPr spc="5" dirty="0"/>
              <a:t>临边</a:t>
            </a:r>
            <a:endParaRPr spc="5" dirty="0"/>
          </a:p>
        </p:txBody>
      </p:sp>
      <p:sp>
        <p:nvSpPr>
          <p:cNvPr id="9" name="object 9"/>
          <p:cNvSpPr/>
          <p:nvPr/>
        </p:nvSpPr>
        <p:spPr>
          <a:xfrm>
            <a:off x="4967351" y="1556766"/>
            <a:ext cx="3940175" cy="301307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054983" y="4569899"/>
            <a:ext cx="4737797" cy="19652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03044"/>
            <a:ext cx="4220210" cy="4612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74955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楼层边、阳台边、屋面边坡防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护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栏杆采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用钢管搭设或定型化工具式防护。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3812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防护采用三道栏杆形式，三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道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栏杆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距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楼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面距离依次为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1200mm,600mm,200mm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。立杆 间距不大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2000mm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防护内侧挂密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目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安全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网，下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设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200mm</a:t>
            </a:r>
            <a:r>
              <a:rPr sz="1600" spc="25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高踢脚板。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29235" algn="just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若屋面坡度大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1:2.2,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防护栏杆上杆距离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防护面不低于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500m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，并加设一道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栏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杆，满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挂密目安全网。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27050" indent="-51498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2768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警示线颜色红白相间或黄黑相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间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参照当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地规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定。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10000"/>
              </a:lnSpc>
              <a:spcBef>
                <a:spcPts val="515"/>
              </a:spcBef>
              <a:buSzPct val="94000"/>
              <a:buAutoNum type="arabicPlain" startAt="5"/>
              <a:tabLst>
                <a:tab pos="523875" algn="l"/>
              </a:tabLst>
            </a:pP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阳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台栏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杆未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安装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前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防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护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措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施：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采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双 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道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护栏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形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式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，下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道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护栏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离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地高</a:t>
            </a: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度</a:t>
            </a:r>
            <a:r>
              <a:rPr sz="1600" spc="10" dirty="0">
                <a:latin typeface="Arial" panose="020B0604020202020204"/>
                <a:cs typeface="Arial" panose="020B0604020202020204"/>
              </a:rPr>
              <a:t>0.6m</a:t>
            </a:r>
            <a:r>
              <a:rPr sz="1600" spc="1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上道 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护栏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离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地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高</a:t>
            </a:r>
            <a:r>
              <a:rPr sz="1600" spc="35" dirty="0">
                <a:latin typeface="PMingLiU" panose="02020500000000000000" charset="-120"/>
                <a:cs typeface="PMingLiU" panose="02020500000000000000" charset="-120"/>
              </a:rPr>
              <a:t>度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1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.</a:t>
            </a:r>
            <a:r>
              <a:rPr sz="1600" spc="5" dirty="0">
                <a:latin typeface="Arial" panose="020B0604020202020204"/>
                <a:cs typeface="Arial" panose="020B0604020202020204"/>
              </a:rPr>
              <a:t>2</a:t>
            </a:r>
            <a:r>
              <a:rPr sz="1600" spc="30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推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荐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：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挂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设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安全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兜网）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04470">
              <a:lnSpc>
                <a:spcPts val="2110"/>
              </a:lnSpc>
              <a:spcBef>
                <a:spcPts val="105"/>
              </a:spcBef>
              <a:buSzPct val="94000"/>
              <a:buAutoNum type="arabicPlain" startAt="5"/>
              <a:tabLst>
                <a:tab pos="535940" algn="l"/>
              </a:tabLst>
            </a:pP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栏杆安装后玻璃未安装</a:t>
            </a:r>
            <a:r>
              <a:rPr sz="1600" spc="10" dirty="0">
                <a:latin typeface="PMingLiU" panose="02020500000000000000" charset="-120"/>
                <a:cs typeface="PMingLiU" panose="02020500000000000000" charset="-120"/>
              </a:rPr>
              <a:t>前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，栏杆须挂设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安全兜网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确保阳台临边安全；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栏杆玻璃安装后可不挂设安全兜网；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8267" y="944702"/>
            <a:ext cx="3054985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2.1.1</a:t>
            </a:r>
            <a:r>
              <a:rPr spc="-10" dirty="0">
                <a:latin typeface="Candara" panose="020E0502030303020204"/>
                <a:cs typeface="Candara" panose="020E0502030303020204"/>
              </a:rPr>
              <a:t>0</a:t>
            </a:r>
            <a:r>
              <a:rPr dirty="0"/>
              <a:t>结</a:t>
            </a:r>
            <a:r>
              <a:rPr spc="5" dirty="0"/>
              <a:t>构</a:t>
            </a:r>
            <a:r>
              <a:rPr spc="-10" dirty="0"/>
              <a:t>临</a:t>
            </a:r>
            <a:r>
              <a:rPr spc="5" dirty="0"/>
              <a:t>边防护</a:t>
            </a:r>
            <a:endParaRPr spc="5" dirty="0"/>
          </a:p>
        </p:txBody>
      </p:sp>
      <p:sp>
        <p:nvSpPr>
          <p:cNvPr id="9" name="object 9"/>
          <p:cNvSpPr/>
          <p:nvPr/>
        </p:nvSpPr>
        <p:spPr>
          <a:xfrm>
            <a:off x="4644009" y="1677416"/>
            <a:ext cx="1835404" cy="140627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292090" y="3068954"/>
            <a:ext cx="3630675" cy="1862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701790" y="1650873"/>
            <a:ext cx="2290826" cy="1418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451221" y="4931879"/>
            <a:ext cx="3312413" cy="14494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91183"/>
            <a:ext cx="2849880" cy="273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49275" indent="-537210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549910" algn="l"/>
              </a:tabLst>
            </a:pP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主体作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业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面应有超过操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作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层面标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高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1200mm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的外架防护；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  <a:buSzPct val="94000"/>
              <a:buAutoNum type="arabicPlain" startAt="2"/>
              <a:tabLst>
                <a:tab pos="549910" algn="l"/>
              </a:tabLst>
            </a:pP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传统外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临边：每隔一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层 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必须设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置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水平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兜网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对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外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与 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主体之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前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缝隙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全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覆盖；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主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体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施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工从作业层开始往下设置；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 algn="just">
              <a:lnSpc>
                <a:spcPct val="100000"/>
              </a:lnSpc>
              <a:spcBef>
                <a:spcPts val="10"/>
              </a:spcBef>
              <a:buSzPct val="94000"/>
              <a:buAutoNum type="arabicPlain" startAt="2"/>
              <a:tabLst>
                <a:tab pos="549910" algn="l"/>
              </a:tabLst>
            </a:pP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爬架临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边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：爬架底部须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作 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好封闭</a:t>
            </a:r>
            <a:r>
              <a:rPr sz="1600" spc="120" dirty="0">
                <a:latin typeface="PMingLiU" panose="02020500000000000000" charset="-120"/>
                <a:cs typeface="PMingLiU" panose="02020500000000000000" charset="-120"/>
              </a:rPr>
              <a:t>措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施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120" dirty="0">
                <a:latin typeface="PMingLiU" panose="02020500000000000000" charset="-120"/>
                <a:cs typeface="PMingLiU" panose="02020500000000000000" charset="-120"/>
              </a:rPr>
              <a:t>有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效防止</a:t>
            </a:r>
            <a:r>
              <a:rPr sz="1600" spc="120" dirty="0">
                <a:latin typeface="PMingLiU" panose="02020500000000000000" charset="-120"/>
                <a:cs typeface="PMingLiU" panose="02020500000000000000" charset="-120"/>
              </a:rPr>
              <a:t>高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空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坠 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落；在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主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体作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业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层须设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置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水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平 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兜网，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对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爬架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与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主体之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前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缝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隙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全覆盖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44702"/>
            <a:ext cx="2663190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2.1.13</a:t>
            </a:r>
            <a:r>
              <a:rPr spc="-10" dirty="0"/>
              <a:t>作</a:t>
            </a:r>
            <a:r>
              <a:rPr spc="-5" dirty="0"/>
              <a:t>业</a:t>
            </a:r>
            <a:r>
              <a:rPr spc="5" dirty="0"/>
              <a:t>面</a:t>
            </a:r>
            <a:r>
              <a:rPr spc="-10" dirty="0"/>
              <a:t>临</a:t>
            </a:r>
            <a:r>
              <a:rPr spc="5" dirty="0"/>
              <a:t>边</a:t>
            </a:r>
            <a:endParaRPr spc="5" dirty="0"/>
          </a:p>
        </p:txBody>
      </p:sp>
      <p:sp>
        <p:nvSpPr>
          <p:cNvPr id="9" name="object 9"/>
          <p:cNvSpPr/>
          <p:nvPr/>
        </p:nvSpPr>
        <p:spPr>
          <a:xfrm>
            <a:off x="5076063" y="1535985"/>
            <a:ext cx="3830333" cy="278896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240533" y="4324972"/>
            <a:ext cx="6652006" cy="22618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57680"/>
            <a:ext cx="2858135" cy="1196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700">
              <a:lnSpc>
                <a:spcPct val="120000"/>
              </a:lnSpc>
              <a:spcBef>
                <a:spcPts val="100"/>
              </a:spcBef>
              <a:buSzPct val="94000"/>
              <a:buAutoNum type="arabicPlain"/>
              <a:tabLst>
                <a:tab pos="549910" algn="l"/>
              </a:tabLst>
            </a:pP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屋面应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有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超过操作层面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标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高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1200mm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的外架防护；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49275" indent="-537210">
              <a:lnSpc>
                <a:spcPct val="100000"/>
              </a:lnSpc>
              <a:spcBef>
                <a:spcPts val="385"/>
              </a:spcBef>
              <a:buSzPct val="94000"/>
              <a:buAutoNum type="arabicPlain"/>
              <a:tabLst>
                <a:tab pos="549910" algn="l"/>
              </a:tabLst>
            </a:pP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如在坡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屋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面上施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600" spc="4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需在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屋面上设置安全母绳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80389"/>
            <a:ext cx="25463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ndara" panose="020E0502030303020204"/>
                <a:cs typeface="Candara" panose="020E0502030303020204"/>
              </a:rPr>
              <a:t>2.</a:t>
            </a:r>
            <a:r>
              <a:rPr sz="3200" spc="-20" dirty="0">
                <a:latin typeface="Candara" panose="020E0502030303020204"/>
                <a:cs typeface="Candara" panose="020E0502030303020204"/>
              </a:rPr>
              <a:t>1</a:t>
            </a:r>
            <a:r>
              <a:rPr sz="3200" dirty="0">
                <a:latin typeface="Candara" panose="020E0502030303020204"/>
                <a:cs typeface="Candara" panose="020E0502030303020204"/>
              </a:rPr>
              <a:t>.</a:t>
            </a:r>
            <a:r>
              <a:rPr sz="3200" spc="-10" dirty="0">
                <a:latin typeface="Candara" panose="020E0502030303020204"/>
                <a:cs typeface="Candara" panose="020E0502030303020204"/>
              </a:rPr>
              <a:t>1</a:t>
            </a:r>
            <a:r>
              <a:rPr sz="3200" spc="-5" dirty="0">
                <a:latin typeface="Candara" panose="020E0502030303020204"/>
                <a:cs typeface="Candara" panose="020E0502030303020204"/>
              </a:rPr>
              <a:t>4</a:t>
            </a:r>
            <a:r>
              <a:rPr sz="3200" dirty="0"/>
              <a:t>屋</a:t>
            </a:r>
            <a:r>
              <a:rPr sz="3200" spc="5" dirty="0"/>
              <a:t>面临边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9160" y="2852978"/>
            <a:ext cx="8149361" cy="282117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04568"/>
            <a:ext cx="3053080" cy="4413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549910" algn="l"/>
              </a:tabLst>
            </a:pP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窗框未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装前的防护：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采 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用两道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水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平防</a:t>
            </a:r>
            <a:r>
              <a:rPr sz="1600" spc="135" dirty="0">
                <a:latin typeface="PMingLiU" panose="02020500000000000000" charset="-120"/>
                <a:cs typeface="PMingLiU" panose="02020500000000000000" charset="-120"/>
              </a:rPr>
              <a:t>护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第一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道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高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度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1200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140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135" dirty="0">
                <a:latin typeface="PMingLiU" panose="02020500000000000000" charset="-120"/>
                <a:cs typeface="PMingLiU" panose="02020500000000000000" charset="-120"/>
              </a:rPr>
              <a:t>第二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道</a:t>
            </a:r>
            <a:r>
              <a:rPr sz="1600" spc="135" dirty="0">
                <a:latin typeface="PMingLiU" panose="02020500000000000000" charset="-120"/>
                <a:cs typeface="PMingLiU" panose="02020500000000000000" charset="-120"/>
              </a:rPr>
              <a:t>高</a:t>
            </a:r>
            <a:r>
              <a:rPr sz="1600" spc="130" dirty="0">
                <a:latin typeface="PMingLiU" panose="02020500000000000000" charset="-120"/>
                <a:cs typeface="PMingLiU" panose="02020500000000000000" charset="-120"/>
              </a:rPr>
              <a:t>度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600</a:t>
            </a:r>
            <a:r>
              <a:rPr sz="1600" spc="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12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 </a:t>
            </a:r>
            <a:r>
              <a:rPr sz="1600" spc="90" dirty="0">
                <a:latin typeface="PMingLiU" panose="02020500000000000000" charset="-120"/>
                <a:cs typeface="PMingLiU" panose="02020500000000000000" charset="-120"/>
              </a:rPr>
              <a:t>窗台高度大</a:t>
            </a:r>
            <a:r>
              <a:rPr sz="1600" spc="8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15" dirty="0">
                <a:latin typeface="Arial" panose="020B0604020202020204"/>
                <a:cs typeface="Arial" panose="020B0604020202020204"/>
              </a:rPr>
              <a:t>900mm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时可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设 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水平防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护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；防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护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区域须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设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计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系 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安全带</a:t>
            </a:r>
            <a:r>
              <a:rPr sz="1600" spc="120" dirty="0">
                <a:latin typeface="PMingLiU" panose="02020500000000000000" charset="-120"/>
                <a:cs typeface="PMingLiU" panose="02020500000000000000" charset="-120"/>
              </a:rPr>
              <a:t>功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能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120" dirty="0">
                <a:latin typeface="PMingLiU" panose="02020500000000000000" charset="-120"/>
                <a:cs typeface="PMingLiU" panose="02020500000000000000" charset="-120"/>
              </a:rPr>
              <a:t>方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便窗户</a:t>
            </a:r>
            <a:r>
              <a:rPr sz="1600" spc="120" dirty="0"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装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工 人使用安全带；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07645" algn="just">
              <a:lnSpc>
                <a:spcPct val="100000"/>
              </a:lnSpc>
              <a:spcBef>
                <a:spcPts val="15"/>
              </a:spcBef>
              <a:buSzPct val="94000"/>
              <a:buAutoNum type="arabicPlain"/>
              <a:tabLst>
                <a:tab pos="549910" algn="l"/>
              </a:tabLst>
            </a:pP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窗框安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装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工序转换防护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： 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窗户下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方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总平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区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域设置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警 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戒区，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防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止窗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框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意外掉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落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后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产 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生安全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事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故；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窗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框安装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完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成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后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须立刻恢复防护；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07645" algn="just">
              <a:lnSpc>
                <a:spcPct val="100000"/>
              </a:lnSpc>
              <a:spcBef>
                <a:spcPts val="10"/>
              </a:spcBef>
              <a:buSzPct val="94000"/>
              <a:buAutoNum type="arabicPlain"/>
              <a:tabLst>
                <a:tab pos="549910" algn="l"/>
              </a:tabLst>
            </a:pP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玻璃安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装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工序转换防护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： 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窗户下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方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总平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区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域设置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警 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戒区，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防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止玻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璃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意外掉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落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后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发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生安全事故；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49275" indent="-537210">
              <a:lnSpc>
                <a:spcPts val="1915"/>
              </a:lnSpc>
              <a:spcBef>
                <a:spcPts val="5"/>
              </a:spcBef>
              <a:buSzPct val="94000"/>
              <a:buAutoNum type="arabicPlain"/>
              <a:tabLst>
                <a:tab pos="549910" algn="l"/>
              </a:tabLst>
            </a:pP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窗框</a:t>
            </a:r>
            <a:r>
              <a:rPr sz="1600" spc="35" dirty="0">
                <a:latin typeface="PMingLiU" panose="02020500000000000000" charset="-120"/>
                <a:cs typeface="PMingLiU" panose="02020500000000000000" charset="-120"/>
              </a:rPr>
              <a:t>和</a:t>
            </a:r>
            <a:r>
              <a:rPr sz="1600" spc="25" dirty="0">
                <a:latin typeface="PMingLiU" panose="02020500000000000000" charset="-120"/>
                <a:cs typeface="PMingLiU" panose="02020500000000000000" charset="-120"/>
              </a:rPr>
              <a:t>玻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璃安装、后期保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915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洁员人员须系安全带作业；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16888"/>
            <a:ext cx="229743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2.1.15</a:t>
            </a:r>
            <a:r>
              <a:rPr spc="-15" dirty="0"/>
              <a:t>外</a:t>
            </a:r>
            <a:r>
              <a:rPr dirty="0"/>
              <a:t>窗临边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721100" y="1628736"/>
            <a:ext cx="5169408" cy="410451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1866645"/>
            <a:ext cx="306578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施工电梯口层门应全部封闭，门只 能在电梯侧开启，层门安装防开安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全锁；层门材料采用冲孔钢板。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1115313"/>
            <a:ext cx="33667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2.1.16</a:t>
            </a:r>
            <a:r>
              <a:rPr sz="32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施工电梯层门</a:t>
            </a:r>
            <a:endParaRPr sz="32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83964" y="3120097"/>
            <a:ext cx="3744467" cy="280835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98754" y="3146247"/>
            <a:ext cx="3744467" cy="28342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47485" y="859282"/>
            <a:ext cx="2876550" cy="714375"/>
          </a:xfrm>
          <a:custGeom>
            <a:avLst/>
            <a:gdLst/>
            <a:ahLst/>
            <a:cxnLst/>
            <a:rect l="l" t="t" r="r" b="b"/>
            <a:pathLst>
              <a:path w="2876550" h="714375">
                <a:moveTo>
                  <a:pt x="2876422" y="0"/>
                </a:moveTo>
                <a:lnTo>
                  <a:pt x="2869945" y="0"/>
                </a:lnTo>
                <a:lnTo>
                  <a:pt x="2748788" y="20065"/>
                </a:lnTo>
                <a:lnTo>
                  <a:pt x="2625470" y="42290"/>
                </a:lnTo>
                <a:lnTo>
                  <a:pt x="2370455" y="91439"/>
                </a:lnTo>
                <a:lnTo>
                  <a:pt x="2102485" y="149478"/>
                </a:lnTo>
                <a:lnTo>
                  <a:pt x="1821941" y="216407"/>
                </a:lnTo>
                <a:lnTo>
                  <a:pt x="1564639" y="281050"/>
                </a:lnTo>
                <a:lnTo>
                  <a:pt x="841883" y="443991"/>
                </a:lnTo>
                <a:lnTo>
                  <a:pt x="620775" y="488568"/>
                </a:lnTo>
                <a:lnTo>
                  <a:pt x="199771" y="566673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047"/>
                </a:lnTo>
                <a:lnTo>
                  <a:pt x="397510" y="653668"/>
                </a:lnTo>
                <a:lnTo>
                  <a:pt x="644143" y="680465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83435" y="660400"/>
                </a:lnTo>
                <a:lnTo>
                  <a:pt x="2232152" y="633602"/>
                </a:lnTo>
                <a:lnTo>
                  <a:pt x="2372487" y="602360"/>
                </a:lnTo>
                <a:lnTo>
                  <a:pt x="2440559" y="584580"/>
                </a:lnTo>
                <a:lnTo>
                  <a:pt x="2506471" y="566673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19375" y="730884"/>
            <a:ext cx="5544820" cy="850265"/>
          </a:xfrm>
          <a:custGeom>
            <a:avLst/>
            <a:gdLst/>
            <a:ahLst/>
            <a:cxnLst/>
            <a:rect l="l" t="t" r="r" b="b"/>
            <a:pathLst>
              <a:path w="5544820" h="850265">
                <a:moveTo>
                  <a:pt x="852424" y="0"/>
                </a:moveTo>
                <a:lnTo>
                  <a:pt x="684529" y="0"/>
                </a:lnTo>
                <a:lnTo>
                  <a:pt x="527176" y="4444"/>
                </a:lnTo>
                <a:lnTo>
                  <a:pt x="380492" y="11175"/>
                </a:lnTo>
                <a:lnTo>
                  <a:pt x="244475" y="22351"/>
                </a:lnTo>
                <a:lnTo>
                  <a:pt x="116839" y="35687"/>
                </a:lnTo>
                <a:lnTo>
                  <a:pt x="0" y="53593"/>
                </a:lnTo>
                <a:lnTo>
                  <a:pt x="333756" y="96012"/>
                </a:lnTo>
                <a:lnTo>
                  <a:pt x="693038" y="156210"/>
                </a:lnTo>
                <a:lnTo>
                  <a:pt x="1077849" y="234314"/>
                </a:lnTo>
                <a:lnTo>
                  <a:pt x="1281938" y="279018"/>
                </a:lnTo>
                <a:lnTo>
                  <a:pt x="1866519" y="421766"/>
                </a:lnTo>
                <a:lnTo>
                  <a:pt x="2559558" y="575690"/>
                </a:lnTo>
                <a:lnTo>
                  <a:pt x="2723261" y="606932"/>
                </a:lnTo>
                <a:lnTo>
                  <a:pt x="2878454" y="638175"/>
                </a:lnTo>
                <a:lnTo>
                  <a:pt x="3031616" y="667257"/>
                </a:lnTo>
                <a:lnTo>
                  <a:pt x="3324987" y="716279"/>
                </a:lnTo>
                <a:lnTo>
                  <a:pt x="3465322" y="738631"/>
                </a:lnTo>
                <a:lnTo>
                  <a:pt x="3733165" y="774318"/>
                </a:lnTo>
                <a:lnTo>
                  <a:pt x="3986149" y="805561"/>
                </a:lnTo>
                <a:lnTo>
                  <a:pt x="4107306" y="816737"/>
                </a:lnTo>
                <a:lnTo>
                  <a:pt x="4336923" y="834516"/>
                </a:lnTo>
                <a:lnTo>
                  <a:pt x="4447413" y="841248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5044821" y="845692"/>
                </a:lnTo>
                <a:lnTo>
                  <a:pt x="5134102" y="841248"/>
                </a:lnTo>
                <a:lnTo>
                  <a:pt x="5221351" y="834516"/>
                </a:lnTo>
                <a:lnTo>
                  <a:pt x="5467984" y="807719"/>
                </a:lnTo>
                <a:lnTo>
                  <a:pt x="5544439" y="796670"/>
                </a:lnTo>
                <a:lnTo>
                  <a:pt x="5297805" y="765428"/>
                </a:lnTo>
                <a:lnTo>
                  <a:pt x="5036311" y="727455"/>
                </a:lnTo>
                <a:lnTo>
                  <a:pt x="4468749" y="629285"/>
                </a:lnTo>
                <a:lnTo>
                  <a:pt x="4160520" y="566801"/>
                </a:lnTo>
                <a:lnTo>
                  <a:pt x="3835146" y="497586"/>
                </a:lnTo>
                <a:lnTo>
                  <a:pt x="2850896" y="263398"/>
                </a:lnTo>
                <a:lnTo>
                  <a:pt x="2583053" y="205359"/>
                </a:lnTo>
                <a:lnTo>
                  <a:pt x="2327910" y="156210"/>
                </a:lnTo>
                <a:lnTo>
                  <a:pt x="2204592" y="133857"/>
                </a:lnTo>
                <a:lnTo>
                  <a:pt x="2083435" y="113791"/>
                </a:lnTo>
                <a:lnTo>
                  <a:pt x="1966467" y="96012"/>
                </a:lnTo>
                <a:lnTo>
                  <a:pt x="1628394" y="51307"/>
                </a:lnTo>
                <a:lnTo>
                  <a:pt x="1417954" y="31241"/>
                </a:lnTo>
                <a:lnTo>
                  <a:pt x="1220215" y="15620"/>
                </a:lnTo>
                <a:lnTo>
                  <a:pt x="1030986" y="4444"/>
                </a:lnTo>
                <a:lnTo>
                  <a:pt x="852424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28670" y="743204"/>
            <a:ext cx="5467985" cy="774700"/>
          </a:xfrm>
          <a:custGeom>
            <a:avLst/>
            <a:gdLst/>
            <a:ahLst/>
            <a:cxnLst/>
            <a:rect l="l" t="t" r="r" b="b"/>
            <a:pathLst>
              <a:path w="5467984" h="774700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8956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8890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576"/>
                </a:lnTo>
                <a:lnTo>
                  <a:pt x="2041017" y="64643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3924"/>
                </a:lnTo>
                <a:lnTo>
                  <a:pt x="2984881" y="194183"/>
                </a:lnTo>
                <a:lnTo>
                  <a:pt x="3250692" y="240919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09463" y="729869"/>
            <a:ext cx="3308350" cy="651510"/>
          </a:xfrm>
          <a:custGeom>
            <a:avLst/>
            <a:gdLst/>
            <a:ahLst/>
            <a:cxnLst/>
            <a:rect l="l" t="t" r="r" b="b"/>
            <a:pathLst>
              <a:path w="3308350" h="651510">
                <a:moveTo>
                  <a:pt x="0" y="651509"/>
                </a:moveTo>
                <a:lnTo>
                  <a:pt x="95631" y="624713"/>
                </a:lnTo>
                <a:lnTo>
                  <a:pt x="357250" y="555497"/>
                </a:lnTo>
                <a:lnTo>
                  <a:pt x="537845" y="508634"/>
                </a:lnTo>
                <a:lnTo>
                  <a:pt x="746251" y="457326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703"/>
                </a:lnTo>
                <a:lnTo>
                  <a:pt x="2310891" y="120395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7911"/>
                </a:lnTo>
                <a:lnTo>
                  <a:pt x="2838195" y="40131"/>
                </a:lnTo>
                <a:lnTo>
                  <a:pt x="2963671" y="26669"/>
                </a:lnTo>
                <a:lnTo>
                  <a:pt x="3082670" y="15620"/>
                </a:lnTo>
                <a:lnTo>
                  <a:pt x="3197479" y="6603"/>
                </a:lnTo>
                <a:lnTo>
                  <a:pt x="330796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0325"/>
          </a:xfrm>
          <a:custGeom>
            <a:avLst/>
            <a:gdLst/>
            <a:ahLst/>
            <a:cxnLst/>
            <a:rect l="l" t="t" r="r" b="b"/>
            <a:pathLst>
              <a:path w="8723630" h="133032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049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396"/>
                </a:lnTo>
                <a:lnTo>
                  <a:pt x="327812" y="140462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51079" y="240918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086"/>
                </a:lnTo>
                <a:lnTo>
                  <a:pt x="8723414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500"/>
                </a:lnTo>
                <a:lnTo>
                  <a:pt x="6260503" y="792099"/>
                </a:lnTo>
                <a:lnTo>
                  <a:pt x="5900712" y="745236"/>
                </a:lnTo>
                <a:lnTo>
                  <a:pt x="5709196" y="716152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4861979" y="557784"/>
                </a:lnTo>
                <a:lnTo>
                  <a:pt x="4387253" y="452881"/>
                </a:lnTo>
                <a:lnTo>
                  <a:pt x="4136047" y="394842"/>
                </a:lnTo>
                <a:lnTo>
                  <a:pt x="3614458" y="267715"/>
                </a:lnTo>
                <a:lnTo>
                  <a:pt x="3122841" y="165100"/>
                </a:lnTo>
                <a:lnTo>
                  <a:pt x="2892844" y="124840"/>
                </a:lnTo>
                <a:lnTo>
                  <a:pt x="2673642" y="91439"/>
                </a:lnTo>
                <a:lnTo>
                  <a:pt x="2462949" y="62356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0325">
                <a:moveTo>
                  <a:pt x="8723414" y="568960"/>
                </a:moveTo>
                <a:lnTo>
                  <a:pt x="8638197" y="604647"/>
                </a:lnTo>
                <a:lnTo>
                  <a:pt x="8557298" y="635888"/>
                </a:lnTo>
                <a:lnTo>
                  <a:pt x="8472208" y="664844"/>
                </a:lnTo>
                <a:lnTo>
                  <a:pt x="8295551" y="718438"/>
                </a:lnTo>
                <a:lnTo>
                  <a:pt x="8201825" y="742950"/>
                </a:lnTo>
                <a:lnTo>
                  <a:pt x="8005991" y="783081"/>
                </a:lnTo>
                <a:lnTo>
                  <a:pt x="7901724" y="800988"/>
                </a:lnTo>
                <a:lnTo>
                  <a:pt x="7680363" y="827786"/>
                </a:lnTo>
                <a:lnTo>
                  <a:pt x="7441857" y="845565"/>
                </a:lnTo>
                <a:lnTo>
                  <a:pt x="7314222" y="850138"/>
                </a:lnTo>
                <a:lnTo>
                  <a:pt x="8723414" y="850138"/>
                </a:lnTo>
                <a:lnTo>
                  <a:pt x="8723414" y="568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18540" y="1487805"/>
            <a:ext cx="6125845" cy="34404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79800">
              <a:lnSpc>
                <a:spcPct val="100000"/>
              </a:lnSpc>
              <a:spcBef>
                <a:spcPts val="105"/>
              </a:spcBef>
            </a:pPr>
            <a:r>
              <a:rPr sz="3200" b="1" spc="10" dirty="0">
                <a:latin typeface="微软雅黑" panose="020B0503020204020204" charset="-122"/>
                <a:cs typeface="微软雅黑" panose="020B0503020204020204" charset="-122"/>
              </a:rPr>
              <a:t>目录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00000"/>
              </a:lnSpc>
            </a:pPr>
            <a:r>
              <a:rPr sz="3200" b="1" spc="5" dirty="0">
                <a:latin typeface="微软雅黑" panose="020B0503020204020204" charset="-122"/>
                <a:cs typeface="微软雅黑" panose="020B0503020204020204" charset="-122"/>
              </a:rPr>
              <a:t>第一</a:t>
            </a: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章：</a:t>
            </a:r>
            <a:r>
              <a:rPr sz="3200" b="1" spc="-15" dirty="0">
                <a:latin typeface="微软雅黑" panose="020B0503020204020204" charset="-122"/>
                <a:cs typeface="微软雅黑" panose="020B0503020204020204" charset="-122"/>
              </a:rPr>
              <a:t>安</a:t>
            </a: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全管</a:t>
            </a:r>
            <a:r>
              <a:rPr sz="3200" b="1" spc="-15" dirty="0">
                <a:latin typeface="微软雅黑" panose="020B0503020204020204" charset="-122"/>
                <a:cs typeface="微软雅黑" panose="020B0503020204020204" charset="-122"/>
              </a:rPr>
              <a:t>理</a:t>
            </a: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策划</a:t>
            </a:r>
            <a:r>
              <a:rPr sz="3200" b="1" spc="-15" dirty="0">
                <a:latin typeface="微软雅黑" panose="020B0503020204020204" charset="-122"/>
                <a:cs typeface="微软雅黑" panose="020B0503020204020204" charset="-122"/>
              </a:rPr>
              <a:t>及</a:t>
            </a: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安全</a:t>
            </a:r>
            <a:r>
              <a:rPr sz="3200" b="1" spc="-15" dirty="0">
                <a:latin typeface="微软雅黑" panose="020B0503020204020204" charset="-122"/>
                <a:cs typeface="微软雅黑" panose="020B0503020204020204" charset="-122"/>
              </a:rPr>
              <a:t>教</a:t>
            </a: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育 </a:t>
            </a:r>
            <a:r>
              <a:rPr sz="3200" b="1" spc="5" dirty="0">
                <a:latin typeface="微软雅黑" panose="020B0503020204020204" charset="-122"/>
                <a:cs typeface="微软雅黑" panose="020B0503020204020204" charset="-122"/>
              </a:rPr>
              <a:t>第二</a:t>
            </a: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章：</a:t>
            </a:r>
            <a:r>
              <a:rPr sz="3200" b="1" spc="-15" dirty="0">
                <a:latin typeface="微软雅黑" panose="020B0503020204020204" charset="-122"/>
                <a:cs typeface="微软雅黑" panose="020B0503020204020204" charset="-122"/>
              </a:rPr>
              <a:t>防</a:t>
            </a: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坠落</a:t>
            </a:r>
            <a:r>
              <a:rPr sz="3200" b="1" spc="-15" dirty="0">
                <a:latin typeface="微软雅黑" panose="020B0503020204020204" charset="-122"/>
                <a:cs typeface="微软雅黑" panose="020B0503020204020204" charset="-122"/>
              </a:rPr>
              <a:t>措</a:t>
            </a: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施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2847975" algn="just">
              <a:lnSpc>
                <a:spcPct val="100000"/>
              </a:lnSpc>
            </a:pPr>
            <a:r>
              <a:rPr sz="3200" b="1" spc="5" dirty="0">
                <a:latin typeface="微软雅黑" panose="020B0503020204020204" charset="-122"/>
                <a:cs typeface="微软雅黑" panose="020B0503020204020204" charset="-122"/>
              </a:rPr>
              <a:t>第三</a:t>
            </a: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章：</a:t>
            </a:r>
            <a:r>
              <a:rPr sz="3200" b="1" spc="-15" dirty="0">
                <a:latin typeface="微软雅黑" panose="020B0503020204020204" charset="-122"/>
                <a:cs typeface="微软雅黑" panose="020B0503020204020204" charset="-122"/>
              </a:rPr>
              <a:t>安</a:t>
            </a: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全用电 </a:t>
            </a:r>
            <a:r>
              <a:rPr sz="3200" b="1" spc="5" dirty="0">
                <a:latin typeface="微软雅黑" panose="020B0503020204020204" charset="-122"/>
                <a:cs typeface="微软雅黑" panose="020B0503020204020204" charset="-122"/>
              </a:rPr>
              <a:t>第四</a:t>
            </a: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章：</a:t>
            </a:r>
            <a:r>
              <a:rPr sz="3200" b="1" spc="-15" dirty="0">
                <a:latin typeface="微软雅黑" panose="020B0503020204020204" charset="-122"/>
                <a:cs typeface="微软雅黑" panose="020B0503020204020204" charset="-122"/>
              </a:rPr>
              <a:t>防</a:t>
            </a: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火管理 </a:t>
            </a:r>
            <a:r>
              <a:rPr sz="3200" b="1" spc="5" dirty="0">
                <a:latin typeface="微软雅黑" panose="020B0503020204020204" charset="-122"/>
                <a:cs typeface="微软雅黑" panose="020B0503020204020204" charset="-122"/>
              </a:rPr>
              <a:t>第</a:t>
            </a:r>
            <a:r>
              <a:rPr sz="3200" b="1" spc="20" dirty="0">
                <a:latin typeface="微软雅黑" panose="020B0503020204020204" charset="-122"/>
                <a:cs typeface="微软雅黑" panose="020B0503020204020204" charset="-122"/>
              </a:rPr>
              <a:t>五</a:t>
            </a:r>
            <a:r>
              <a:rPr sz="3200" b="1" spc="5" dirty="0">
                <a:latin typeface="微软雅黑" panose="020B0503020204020204" charset="-122"/>
                <a:cs typeface="微软雅黑" panose="020B0503020204020204" charset="-122"/>
              </a:rPr>
              <a:t>章</a:t>
            </a: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3200" b="1" spc="-10" dirty="0">
                <a:latin typeface="微软雅黑" panose="020B0503020204020204" charset="-122"/>
                <a:cs typeface="微软雅黑" panose="020B0503020204020204" charset="-122"/>
              </a:rPr>
              <a:t>机</a:t>
            </a:r>
            <a:r>
              <a:rPr sz="3200" b="1" spc="5" dirty="0">
                <a:latin typeface="微软雅黑" panose="020B0503020204020204" charset="-122"/>
                <a:cs typeface="微软雅黑" panose="020B0503020204020204" charset="-122"/>
              </a:rPr>
              <a:t>械伤害 </a:t>
            </a:r>
            <a:r>
              <a:rPr sz="3200" b="1" spc="5" dirty="0">
                <a:latin typeface="微软雅黑" panose="020B0503020204020204" charset="-122"/>
                <a:cs typeface="微软雅黑" panose="020B0503020204020204" charset="-122"/>
              </a:rPr>
              <a:t>第六</a:t>
            </a: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章：</a:t>
            </a:r>
            <a:r>
              <a:rPr sz="3200" b="1" spc="-15" dirty="0">
                <a:latin typeface="微软雅黑" panose="020B0503020204020204" charset="-122"/>
                <a:cs typeface="微软雅黑" panose="020B0503020204020204" charset="-122"/>
              </a:rPr>
              <a:t>坍</a:t>
            </a: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塌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718894"/>
            <a:ext cx="3680460" cy="4324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03835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利用施工电梯笼底面钢板作为支承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点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  在电梯门扇以内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200mm</a:t>
            </a:r>
            <a:r>
              <a:rPr sz="1600" spc="3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处设置两个轴 承支座，焊接固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定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，中间穿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φ50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转轴，  轴面上焊接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5 mm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厚花纹钢板，钢板下 焊</a:t>
            </a:r>
            <a:r>
              <a:rPr sz="1600" spc="80" dirty="0">
                <a:latin typeface="Candara" panose="020E0502030303020204"/>
                <a:cs typeface="Candara" panose="020E0502030303020204"/>
              </a:rPr>
              <a:t>10</a:t>
            </a:r>
            <a:r>
              <a:rPr sz="1600" spc="80" dirty="0"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80" dirty="0">
                <a:latin typeface="Candara" panose="020E0502030303020204"/>
                <a:cs typeface="Candara" panose="020E0502030303020204"/>
              </a:rPr>
              <a:t>20@300</a:t>
            </a:r>
            <a:r>
              <a:rPr sz="1600" spc="1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扁钢加强肋，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56845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宽度比梯笼内宽小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200mm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长度为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650mm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，花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纹钢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板头上焊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φ50</a:t>
            </a:r>
            <a:r>
              <a:rPr sz="1600" spc="-55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小环，  作为拉手。当电梯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门打开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时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，利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人工向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上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、向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下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拉门扇，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翻板自然斜搁在电梯下门扇上面，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并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随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之翻出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当电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梯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笼下扇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下降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到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笼底时， 转动翻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板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自然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搁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置到建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筑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物楼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面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木楞上，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反之当电梯门关闭时，人工将电梯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上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门 扇下拉，电梯下门扇自动向上提升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造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成 翻板自然转动，靠在电梯笼门扇侧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面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 省去在施工电梯与结构楼层间搭设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悬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挑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脚手架。更加安全，节约材料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16888"/>
            <a:ext cx="450215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2.1.17</a:t>
            </a:r>
            <a:r>
              <a:rPr dirty="0">
                <a:solidFill>
                  <a:srgbClr val="000000"/>
                </a:solidFill>
              </a:rPr>
              <a:t>施</a:t>
            </a:r>
            <a:r>
              <a:rPr spc="-5" dirty="0">
                <a:solidFill>
                  <a:srgbClr val="000000"/>
                </a:solidFill>
              </a:rPr>
              <a:t>工</a:t>
            </a:r>
            <a:r>
              <a:rPr dirty="0">
                <a:solidFill>
                  <a:srgbClr val="000000"/>
                </a:solidFill>
              </a:rPr>
              <a:t>电梯转动</a:t>
            </a:r>
            <a:r>
              <a:rPr spc="-15" dirty="0">
                <a:solidFill>
                  <a:srgbClr val="000000"/>
                </a:solidFill>
              </a:rPr>
              <a:t>活</a:t>
            </a:r>
            <a:r>
              <a:rPr dirty="0">
                <a:solidFill>
                  <a:srgbClr val="000000"/>
                </a:solidFill>
              </a:rPr>
              <a:t>动翻板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56197" y="1547241"/>
            <a:ext cx="2706116" cy="3810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19117" y="1628775"/>
            <a:ext cx="2361057" cy="1584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19117" y="3212934"/>
            <a:ext cx="2187066" cy="2808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80185"/>
            <a:ext cx="5097145" cy="298831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41910">
              <a:lnSpc>
                <a:spcPts val="1750"/>
              </a:lnSpc>
              <a:spcBef>
                <a:spcPts val="295"/>
              </a:spcBef>
              <a:buSzPct val="94000"/>
              <a:buAutoNum type="arabicPlain"/>
              <a:tabLst>
                <a:tab pos="52070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深度超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过</a:t>
            </a:r>
            <a:r>
              <a:rPr sz="1600" dirty="0">
                <a:latin typeface="Times New Roman" panose="02020603050405020304"/>
                <a:cs typeface="Times New Roman" panose="02020603050405020304"/>
              </a:rPr>
              <a:t>2</a:t>
            </a:r>
            <a:r>
              <a:rPr sz="1600" spc="-35" dirty="0">
                <a:latin typeface="Times New Roman" panose="02020603050405020304"/>
                <a:cs typeface="Times New Roman" panose="02020603050405020304"/>
              </a:rPr>
              <a:t>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基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坑施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必须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有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不低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latin typeface="Times New Roman" panose="02020603050405020304"/>
                <a:cs typeface="Times New Roman" panose="02020603050405020304"/>
              </a:rPr>
              <a:t>1.</a:t>
            </a:r>
            <a:r>
              <a:rPr sz="1600" spc="5" dirty="0">
                <a:latin typeface="Times New Roman" panose="02020603050405020304"/>
                <a:cs typeface="Times New Roman" panose="02020603050405020304"/>
              </a:rPr>
              <a:t>2</a:t>
            </a:r>
            <a:r>
              <a:rPr sz="1600" spc="-10" dirty="0">
                <a:latin typeface="Times New Roman" panose="02020603050405020304"/>
                <a:cs typeface="Times New Roman" panose="02020603050405020304"/>
              </a:rPr>
              <a:t>m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临边防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护栏杆，基坑防护栏杆距坑边距离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大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latin typeface="Times New Roman" panose="02020603050405020304"/>
                <a:cs typeface="Times New Roman" panose="02020603050405020304"/>
              </a:rPr>
              <a:t>0.5m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90000"/>
              </a:lnSpc>
              <a:spcBef>
                <a:spcPts val="540"/>
              </a:spcBef>
              <a:buSzPct val="94000"/>
              <a:buAutoNum type="arabicPlain"/>
              <a:tabLst>
                <a:tab pos="52070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当基坑开挖深度超过</a:t>
            </a:r>
            <a:r>
              <a:rPr sz="1600" spc="-5" dirty="0">
                <a:latin typeface="Times New Roman" panose="02020603050405020304"/>
                <a:cs typeface="Times New Roman" panose="02020603050405020304"/>
              </a:rPr>
              <a:t>5m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（含</a:t>
            </a:r>
            <a:r>
              <a:rPr sz="1600" dirty="0">
                <a:latin typeface="Times New Roman" panose="02020603050405020304"/>
                <a:cs typeface="Times New Roman" panose="02020603050405020304"/>
              </a:rPr>
              <a:t>5m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），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或虽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未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超过</a:t>
            </a:r>
            <a:r>
              <a:rPr sz="1600" spc="10" dirty="0">
                <a:latin typeface="Times New Roman" panose="02020603050405020304"/>
                <a:cs typeface="Times New Roman" panose="02020603050405020304"/>
              </a:rPr>
              <a:t>5m 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但地质条件和周边环境复杂的基坑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槽）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支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护应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编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制专项 支护方案，并达到一定规模时还应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按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规范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要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求组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织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专家论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证支护方案。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4775">
              <a:lnSpc>
                <a:spcPts val="1750"/>
              </a:lnSpc>
              <a:spcBef>
                <a:spcPts val="585"/>
              </a:spcBef>
              <a:buSzPct val="94000"/>
              <a:buAutoNum type="arabicPlain"/>
              <a:tabLst>
                <a:tab pos="52070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基坑施工设置基坑外侧排水沟尺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寸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应根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据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项目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所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在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地具体情况及当地年降水量经计算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确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定。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4775">
              <a:lnSpc>
                <a:spcPts val="1750"/>
              </a:lnSpc>
              <a:spcBef>
                <a:spcPts val="560"/>
              </a:spcBef>
              <a:buSzPct val="94000"/>
              <a:buAutoNum type="arabicPlain"/>
              <a:tabLst>
                <a:tab pos="52070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基坑周边不得堆放物料、机具等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较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大负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荷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的物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料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基坑内必须设置专用人员上下通道。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4775">
              <a:lnSpc>
                <a:spcPts val="1730"/>
              </a:lnSpc>
              <a:spcBef>
                <a:spcPts val="570"/>
              </a:spcBef>
              <a:buSzPct val="94000"/>
              <a:buAutoNum type="arabicPlain"/>
              <a:tabLst>
                <a:tab pos="52070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基坑临边夜间作业需设置足够的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照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明措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施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并设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置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警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示灯。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8267" y="957199"/>
            <a:ext cx="415925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2.1.19</a:t>
            </a:r>
            <a:r>
              <a:rPr dirty="0"/>
              <a:t>基坑</a:t>
            </a:r>
            <a:r>
              <a:rPr spc="-15" dirty="0"/>
              <a:t>临</a:t>
            </a:r>
            <a:r>
              <a:rPr dirty="0"/>
              <a:t>边、</a:t>
            </a:r>
            <a:r>
              <a:rPr spc="-15" dirty="0"/>
              <a:t>边</a:t>
            </a:r>
            <a:r>
              <a:rPr dirty="0"/>
              <a:t>坡临边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737733" y="3861015"/>
            <a:ext cx="3101086" cy="259232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650489" y="4509139"/>
            <a:ext cx="3063614" cy="1872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22873" y="1628775"/>
            <a:ext cx="3116072" cy="2304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645412"/>
            <a:ext cx="3334385" cy="1657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09550">
              <a:lnSpc>
                <a:spcPct val="100000"/>
              </a:lnSpc>
              <a:spcBef>
                <a:spcPts val="105"/>
              </a:spcBef>
            </a:pPr>
            <a:r>
              <a:rPr sz="1700" dirty="0">
                <a:latin typeface="Candara" panose="020E0502030303020204"/>
                <a:cs typeface="Candara" panose="020E0502030303020204"/>
              </a:rPr>
              <a:t>1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、对于使用传统悬挑架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和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传统钢 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管式爬架的，单体外立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面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必须设 置一圈悬挑水平兜网，</a:t>
            </a:r>
            <a:r>
              <a:rPr sz="1700" spc="-10" dirty="0">
                <a:latin typeface="PMingLiU" panose="02020500000000000000" charset="-120"/>
                <a:cs typeface="PMingLiU" panose="02020500000000000000" charset="-120"/>
              </a:rPr>
              <a:t>水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平兜网 的设置高度须在卸料平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台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下方，  悬挑水平兜网不小于</a:t>
            </a:r>
            <a:r>
              <a:rPr sz="1700" spc="-10" dirty="0">
                <a:latin typeface="Candara" panose="020E0502030303020204"/>
                <a:cs typeface="Candara" panose="020E0502030303020204"/>
              </a:rPr>
              <a:t>2m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700" dirty="0">
                <a:latin typeface="Candara" panose="020E0502030303020204"/>
                <a:cs typeface="Candara" panose="020E0502030303020204"/>
              </a:rPr>
              <a:t>2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、高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层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每</a:t>
            </a:r>
            <a:r>
              <a:rPr sz="1700" spc="-5" dirty="0">
                <a:latin typeface="Candara" panose="020E0502030303020204"/>
                <a:cs typeface="Candara" panose="020E0502030303020204"/>
              </a:rPr>
              <a:t>30m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设置一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道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水平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挑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网；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8267" y="1043432"/>
            <a:ext cx="25984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2.1.20</a:t>
            </a:r>
            <a:r>
              <a:rPr sz="3200" dirty="0">
                <a:solidFill>
                  <a:srgbClr val="000000"/>
                </a:solidFill>
              </a:rPr>
              <a:t>水平挑网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9546" y="3621735"/>
            <a:ext cx="3240405" cy="242862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897884" y="1617980"/>
            <a:ext cx="5018913" cy="31371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1250555"/>
            <a:ext cx="3858895" cy="4453890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sz="2800" b="1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3.1.1</a:t>
            </a:r>
            <a:r>
              <a:rPr sz="2800" b="1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落地</a:t>
            </a:r>
            <a:r>
              <a:rPr sz="28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式</a:t>
            </a:r>
            <a:r>
              <a:rPr sz="2800" b="1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脚</a:t>
            </a:r>
            <a:r>
              <a:rPr sz="28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手架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10000"/>
              </a:lnSpc>
              <a:spcBef>
                <a:spcPts val="580"/>
              </a:spcBef>
              <a:buSzPct val="94000"/>
              <a:buAutoNum type="arabicPlain"/>
              <a:tabLst>
                <a:tab pos="544830" algn="l"/>
              </a:tabLst>
            </a:pPr>
            <a:r>
              <a:rPr sz="1600" spc="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外架</a:t>
            </a:r>
            <a:r>
              <a:rPr sz="1600" spc="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</a:t>
            </a:r>
            <a:r>
              <a:rPr sz="1600" spc="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方</a:t>
            </a:r>
            <a:r>
              <a:rPr sz="1600" spc="3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案</a:t>
            </a:r>
            <a:r>
              <a:rPr sz="1600" spc="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，在工程施</a:t>
            </a:r>
            <a:r>
              <a:rPr sz="1600" spc="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600" spc="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经 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审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核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审</a:t>
            </a:r>
            <a:r>
              <a:rPr sz="1600" spc="9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批</a:t>
            </a:r>
            <a:r>
              <a:rPr sz="1600" spc="9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对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落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地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式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脚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手架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达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到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超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过 </a:t>
            </a:r>
            <a:r>
              <a:rPr sz="1600" spc="25" dirty="0">
                <a:solidFill>
                  <a:srgbClr val="073D86"/>
                </a:solidFill>
                <a:latin typeface="Arial" panose="020B0604020202020204"/>
                <a:cs typeface="Arial" panose="020B0604020202020204"/>
              </a:rPr>
              <a:t>50</a:t>
            </a:r>
            <a:r>
              <a:rPr sz="1600" spc="6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米、悬</a:t>
            </a:r>
            <a:r>
              <a:rPr sz="1600" spc="5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挑</a:t>
            </a:r>
            <a:r>
              <a:rPr sz="1600" spc="6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式脚手</a:t>
            </a:r>
            <a:r>
              <a:rPr sz="1600" spc="5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600" spc="6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达到或超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过</a:t>
            </a:r>
            <a:r>
              <a:rPr sz="1600" spc="25" dirty="0">
                <a:solidFill>
                  <a:srgbClr val="073D86"/>
                </a:solidFill>
                <a:latin typeface="Arial" panose="020B0604020202020204"/>
                <a:cs typeface="Arial" panose="020B0604020202020204"/>
              </a:rPr>
              <a:t>20</a:t>
            </a:r>
            <a:r>
              <a:rPr sz="1600" spc="5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米及 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其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它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危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险性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较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大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脚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手</a:t>
            </a:r>
            <a:r>
              <a:rPr sz="1600" spc="10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600" spc="9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方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案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必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须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经 </a:t>
            </a:r>
            <a:r>
              <a:rPr sz="1600" spc="7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过专家论证后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方</a:t>
            </a:r>
            <a:r>
              <a:rPr sz="1600" spc="7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可进行审核审</a:t>
            </a:r>
            <a:r>
              <a:rPr sz="1600" spc="1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批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。同时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 要绘制有效的施工图。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07645" algn="just">
              <a:lnSpc>
                <a:spcPct val="110000"/>
              </a:lnSpc>
              <a:buSzPct val="94000"/>
              <a:buAutoNum type="arabicPlain"/>
              <a:tabLst>
                <a:tab pos="544830" algn="l"/>
              </a:tabLst>
            </a:pPr>
            <a:r>
              <a:rPr sz="1600" spc="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架子</a:t>
            </a:r>
            <a:r>
              <a:rPr sz="1600" spc="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搭</a:t>
            </a:r>
            <a:r>
              <a:rPr sz="1600" spc="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设前</a:t>
            </a:r>
            <a:r>
              <a:rPr sz="1600" spc="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项目必须组织</a:t>
            </a:r>
            <a:r>
              <a:rPr sz="1600" spc="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600" spc="3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技 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术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交</a:t>
            </a:r>
            <a:r>
              <a:rPr sz="1600" spc="8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底</a:t>
            </a:r>
            <a:r>
              <a:rPr sz="1600" spc="9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交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底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内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容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由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方案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编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制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人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员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编 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写</a:t>
            </a:r>
            <a:r>
              <a:rPr sz="1600" spc="9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内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容要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求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以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图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为</a:t>
            </a:r>
            <a:r>
              <a:rPr sz="1600" spc="9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主、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表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格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为</a:t>
            </a:r>
            <a:r>
              <a:rPr sz="1600" spc="8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辅</a:t>
            </a:r>
            <a:r>
              <a:rPr sz="1600" spc="9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加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10000"/>
              </a:lnSpc>
            </a:pPr>
            <a:r>
              <a:rPr sz="1600" spc="7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上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简</a:t>
            </a:r>
            <a:r>
              <a:rPr sz="1600" spc="7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单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易懂</a:t>
            </a:r>
            <a:r>
              <a:rPr sz="1600" spc="7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文</a:t>
            </a:r>
            <a:r>
              <a:rPr sz="1600" spc="7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字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说</a:t>
            </a:r>
            <a:r>
              <a:rPr sz="1600" spc="9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明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。各</a:t>
            </a:r>
            <a:r>
              <a:rPr sz="1600" spc="7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级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交</a:t>
            </a:r>
            <a:r>
              <a:rPr sz="1600" spc="7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底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织 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人员必须请专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职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安全监督管理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人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员参</a:t>
            </a:r>
            <a:r>
              <a:rPr sz="1600" spc="9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加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交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底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完</a:t>
            </a:r>
            <a:r>
              <a:rPr sz="1600" spc="9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毕</a:t>
            </a:r>
            <a:r>
              <a:rPr sz="1600" spc="9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交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底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双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方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均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须在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交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底</a:t>
            </a:r>
            <a:r>
              <a:rPr sz="1600" spc="7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单</a:t>
            </a:r>
            <a:r>
              <a:rPr sz="1600" spc="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上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签 字，交底单由专职安全员保存。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7525" indent="-505460">
              <a:lnSpc>
                <a:spcPct val="100000"/>
              </a:lnSpc>
              <a:spcBef>
                <a:spcPts val="190"/>
              </a:spcBef>
              <a:buSzPct val="94000"/>
              <a:buAutoNum type="arabicPlain" startAt="3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脚手架搭设与结构施工应同步；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74268"/>
            <a:ext cx="318325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latin typeface="Arial" panose="020B0604020202020204"/>
                <a:cs typeface="Arial" panose="020B0604020202020204"/>
              </a:rPr>
              <a:t>3</a:t>
            </a:r>
            <a:r>
              <a:rPr dirty="0"/>
              <a:t>、外立面作</a:t>
            </a:r>
            <a:r>
              <a:rPr spc="-10" dirty="0"/>
              <a:t>业</a:t>
            </a:r>
            <a:r>
              <a:rPr dirty="0"/>
              <a:t>防护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572000" y="1628775"/>
            <a:ext cx="4328922" cy="227914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56378" y="3907980"/>
            <a:ext cx="4310253" cy="2134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344574"/>
            <a:ext cx="4493260" cy="5302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3360">
              <a:lnSpc>
                <a:spcPct val="115000"/>
              </a:lnSpc>
              <a:spcBef>
                <a:spcPts val="100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脚手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地基与基础的施工，应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根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据脚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手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架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所受荷载、搭设高度、搭设场地土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情况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与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现行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国家标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准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《建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筑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地基基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础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工程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施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工质量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收规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范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》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GB50202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的有关规定进行。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(JGJ130-2011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7.2.1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)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213360" indent="43815">
              <a:lnSpc>
                <a:spcPct val="115000"/>
              </a:lnSpc>
              <a:spcBef>
                <a:spcPts val="600"/>
              </a:spcBef>
              <a:buSzPct val="94000"/>
              <a:buAutoNum type="arabicPlain" startAt="2"/>
              <a:tabLst>
                <a:tab pos="55626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当立杆地基为原土或回填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土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时，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采用方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案要求的岩土夯实平整，并达到方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案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设计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承载 力要求。每根立杆底部应设置底座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垫板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垫板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应采用长度不少于</a:t>
            </a: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跨、厚度不小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50mm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、宽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度不小于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200</a:t>
            </a:r>
            <a:r>
              <a:rPr sz="160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的木垫板；立杆垫板底面标高 宜高于自然地坪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50mm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～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lOOmm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3360" indent="43815" algn="just">
              <a:lnSpc>
                <a:spcPct val="115000"/>
              </a:lnSpc>
              <a:spcBef>
                <a:spcPts val="600"/>
              </a:spcBef>
              <a:buSzPct val="94000"/>
              <a:buAutoNum type="arabicPlain" startAt="2"/>
              <a:tabLst>
                <a:tab pos="56261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当脚手架立杆基础为混凝土（包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括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混凝土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垫层、混凝土结构层）结构时，可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根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据实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际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情况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不设底座或垫板。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62890" indent="43815">
              <a:lnSpc>
                <a:spcPct val="115000"/>
              </a:lnSpc>
              <a:spcBef>
                <a:spcPts val="600"/>
              </a:spcBef>
              <a:buSzPct val="94000"/>
              <a:buAutoNum type="arabicPlain" startAt="2"/>
              <a:tabLst>
                <a:tab pos="57150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脚手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必须设置纵、横向扫地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杆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。纵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向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扫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地杆应采用直角扣件固定在距钢管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底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端不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大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于 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200mm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处的立杆上。横向扫地杆应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采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用直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角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扣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件固定在紧靠纵向扫地杆下方的立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杆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上。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(JGJ130-2011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6.3.2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)</a:t>
            </a:r>
            <a:endParaRPr sz="16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30072"/>
            <a:ext cx="24422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3.1.2</a:t>
            </a:r>
            <a:r>
              <a:rPr sz="2800" spc="-5" dirty="0">
                <a:solidFill>
                  <a:srgbClr val="000000"/>
                </a:solidFill>
              </a:rPr>
              <a:t>立</a:t>
            </a:r>
            <a:r>
              <a:rPr sz="2800" spc="-10" dirty="0">
                <a:solidFill>
                  <a:srgbClr val="000000"/>
                </a:solidFill>
              </a:rPr>
              <a:t>杆</a:t>
            </a:r>
            <a:r>
              <a:rPr sz="2800" spc="-5" dirty="0">
                <a:solidFill>
                  <a:srgbClr val="000000"/>
                </a:solidFill>
              </a:rPr>
              <a:t>、基础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09744" y="1628775"/>
            <a:ext cx="4124071" cy="227469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860035" y="3933063"/>
            <a:ext cx="4109466" cy="2505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619503"/>
            <a:ext cx="4954905" cy="185801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15"/>
              </a:spcBef>
              <a:buAutoNum type="arabicPlain"/>
              <a:tabLst>
                <a:tab pos="598805" algn="l"/>
              </a:tabLst>
            </a:pP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纵向水平杆应设置在立杆内侧，单根杆长度 不应小于</a:t>
            </a:r>
            <a:r>
              <a:rPr sz="1800" dirty="0">
                <a:latin typeface="Candara" panose="020E0502030303020204"/>
                <a:cs typeface="Candara" panose="020E0502030303020204"/>
              </a:rPr>
              <a:t>3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跨，应采用对接扣件连接或搭接，搭接 </a:t>
            </a:r>
            <a:r>
              <a:rPr sz="1800" spc="-5" dirty="0">
                <a:latin typeface="PMingLiU" panose="02020500000000000000" charset="-120"/>
                <a:cs typeface="PMingLiU" panose="02020500000000000000" charset="-120"/>
              </a:rPr>
              <a:t>长度小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800" spc="-5" dirty="0">
                <a:latin typeface="Candara" panose="020E0502030303020204"/>
                <a:cs typeface="Candara" panose="020E0502030303020204"/>
              </a:rPr>
              <a:t>1m</a:t>
            </a:r>
            <a:r>
              <a:rPr sz="1800" spc="-5" dirty="0">
                <a:latin typeface="PMingLiU" panose="02020500000000000000" charset="-120"/>
                <a:cs typeface="PMingLiU" panose="02020500000000000000" charset="-120"/>
              </a:rPr>
              <a:t>，应等间距设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置</a:t>
            </a:r>
            <a:r>
              <a:rPr sz="1800" dirty="0">
                <a:latin typeface="Candara" panose="020E0502030303020204"/>
                <a:cs typeface="Candara" panose="020E0502030303020204"/>
              </a:rPr>
              <a:t>3</a:t>
            </a:r>
            <a:r>
              <a:rPr sz="1800" spc="-5" dirty="0">
                <a:latin typeface="PMingLiU" panose="02020500000000000000" charset="-120"/>
                <a:cs typeface="PMingLiU" panose="02020500000000000000" charset="-120"/>
              </a:rPr>
              <a:t>个旋转扣件固定；  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端部扣件盖板边缘至搭接纵向水平杆杆端的距离 不应小于</a:t>
            </a:r>
            <a:r>
              <a:rPr sz="1800" spc="-5" dirty="0">
                <a:latin typeface="Candara" panose="020E0502030303020204"/>
                <a:cs typeface="Candara" panose="020E0502030303020204"/>
              </a:rPr>
              <a:t>100mm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8575">
              <a:lnSpc>
                <a:spcPts val="1940"/>
              </a:lnSpc>
              <a:spcBef>
                <a:spcPts val="630"/>
              </a:spcBef>
              <a:buAutoNum type="arabicPlain"/>
              <a:tabLst>
                <a:tab pos="576580" algn="l"/>
              </a:tabLst>
            </a:pP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立杆接长除顶层顶步外，其余各层接头必须 采用对接扣件连接。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73962"/>
            <a:ext cx="31597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3.1.</a:t>
            </a:r>
            <a:r>
              <a:rPr sz="2800" spc="-10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2800" spc="-5" dirty="0">
                <a:solidFill>
                  <a:srgbClr val="000000"/>
                </a:solidFill>
              </a:rPr>
              <a:t>纵向横</a:t>
            </a:r>
            <a:r>
              <a:rPr sz="2800" spc="-15" dirty="0">
                <a:solidFill>
                  <a:srgbClr val="000000"/>
                </a:solidFill>
              </a:rPr>
              <a:t>向</a:t>
            </a:r>
            <a:r>
              <a:rPr sz="2800" spc="-5" dirty="0">
                <a:solidFill>
                  <a:srgbClr val="000000"/>
                </a:solidFill>
              </a:rPr>
              <a:t>水平杆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34354" y="5103024"/>
            <a:ext cx="3336925" cy="138226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868161" y="3220085"/>
            <a:ext cx="3110230" cy="1840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24144" y="1556766"/>
            <a:ext cx="3254248" cy="1663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39546" y="3763860"/>
            <a:ext cx="4731385" cy="2473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840229"/>
            <a:ext cx="3573145" cy="188150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222250">
              <a:lnSpc>
                <a:spcPts val="1730"/>
              </a:lnSpc>
              <a:spcBef>
                <a:spcPts val="310"/>
              </a:spcBef>
              <a:buSzPct val="94000"/>
              <a:buAutoNum type="arabicPlain"/>
              <a:tabLst>
                <a:tab pos="51371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立杆下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1</a:t>
            </a:r>
            <a:r>
              <a:rPr sz="1600" spc="-15" dirty="0">
                <a:latin typeface="PMingLiU" panose="02020500000000000000" charset="-120"/>
                <a:cs typeface="PMingLiU" panose="02020500000000000000" charset="-120"/>
              </a:rPr>
              <a:t>5</a:t>
            </a:r>
            <a:r>
              <a:rPr sz="1600" spc="35" dirty="0">
                <a:latin typeface="PMingLiU" panose="02020500000000000000" charset="-120"/>
                <a:cs typeface="PMingLiU" panose="02020500000000000000" charset="-120"/>
              </a:rPr>
              <a:t>0m</a:t>
            </a:r>
            <a:r>
              <a:rPr sz="1600" spc="45" dirty="0">
                <a:latin typeface="PMingLiU" panose="02020500000000000000" charset="-120"/>
                <a:cs typeface="PMingLiU" panose="02020500000000000000" charset="-120"/>
              </a:rPr>
              <a:t>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处设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置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纵横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向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扫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地杆，纵向扫地杆在上，横向扫地杆 在下，均与立杆相连。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ts val="1730"/>
              </a:lnSpc>
              <a:spcBef>
                <a:spcPts val="595"/>
              </a:spcBef>
              <a:buSzPct val="94000"/>
              <a:buAutoNum type="arabicPlain"/>
              <a:tabLst>
                <a:tab pos="513715" algn="l"/>
              </a:tabLst>
            </a:pP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脚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手架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立杆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基础不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同一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高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度时，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必须将高处的纵向扫地杆向低处延长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605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两跨与立杆固定，高低差不大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20" dirty="0">
                <a:latin typeface="PMingLiU" panose="02020500000000000000" charset="-120"/>
                <a:cs typeface="PMingLiU" panose="02020500000000000000" charset="-120"/>
              </a:rPr>
              <a:t>1m，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09245">
              <a:lnSpc>
                <a:spcPts val="1730"/>
              </a:lnSpc>
              <a:spcBef>
                <a:spcPts val="12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靠边坡上方的立杆轴线到边坡的距离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不应小于</a:t>
            </a:r>
            <a:r>
              <a:rPr sz="1600" spc="20" dirty="0">
                <a:latin typeface="PMingLiU" panose="02020500000000000000" charset="-120"/>
                <a:cs typeface="PMingLiU" panose="02020500000000000000" charset="-120"/>
              </a:rPr>
              <a:t>500mm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3.1.3</a:t>
            </a:r>
            <a:r>
              <a:rPr dirty="0"/>
              <a:t>基</a:t>
            </a:r>
            <a:r>
              <a:rPr spc="-5" dirty="0"/>
              <a:t>础</a:t>
            </a:r>
            <a:r>
              <a:rPr dirty="0"/>
              <a:t>不在同一 </a:t>
            </a:r>
            <a:r>
              <a:rPr dirty="0"/>
              <a:t>高度时扫地杆做法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251523" y="3861015"/>
            <a:ext cx="3992117" cy="25203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251452" y="1556766"/>
            <a:ext cx="4668901" cy="27363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281678" y="4293095"/>
            <a:ext cx="4638675" cy="2314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0200" y="885189"/>
            <a:ext cx="263969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3.1.4</a:t>
            </a:r>
            <a:r>
              <a:rPr spc="-85" dirty="0">
                <a:latin typeface="Candara" panose="020E0502030303020204"/>
                <a:cs typeface="Candara" panose="020E0502030303020204"/>
              </a:rPr>
              <a:t> </a:t>
            </a:r>
            <a:r>
              <a:rPr dirty="0"/>
              <a:t>连墙件设置</a:t>
            </a:r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258267" y="1400048"/>
            <a:ext cx="5589270" cy="300037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198755" algn="just">
              <a:lnSpc>
                <a:spcPct val="90000"/>
              </a:lnSpc>
              <a:spcBef>
                <a:spcPts val="285"/>
              </a:spcBef>
              <a:buSzPct val="94000"/>
              <a:buFont typeface="Arial" panose="020B0604020202020204"/>
              <a:buAutoNum type="arabicParenBoth"/>
              <a:tabLst>
                <a:tab pos="262890" algn="l"/>
              </a:tabLst>
            </a:pP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连墙件必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须采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用刚性构件；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连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墙件必须分别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与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内外立杆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相 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连接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水平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杆与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预埋杆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十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字扣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件连接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并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加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设防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滑扣；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尽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可 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能靠近外架主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点与预埋杆根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部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,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偏离主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节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点的距离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应大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于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300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5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偏离</a:t>
            </a:r>
            <a:r>
              <a:rPr sz="1600" spc="65" dirty="0">
                <a:latin typeface="PMingLiU" panose="02020500000000000000" charset="-120"/>
                <a:cs typeface="PMingLiU" panose="02020500000000000000" charset="-120"/>
              </a:rPr>
              <a:t>预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埋杆根部的距</a:t>
            </a:r>
            <a:r>
              <a:rPr sz="1600" spc="65" dirty="0">
                <a:latin typeface="PMingLiU" panose="02020500000000000000" charset="-120"/>
                <a:cs typeface="PMingLiU" panose="02020500000000000000" charset="-120"/>
              </a:rPr>
              <a:t>离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不得大</a:t>
            </a:r>
            <a:r>
              <a:rPr sz="1600" spc="7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100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6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。在装饰 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阶段</a:t>
            </a:r>
            <a:r>
              <a:rPr sz="1600" spc="25" dirty="0">
                <a:latin typeface="PMingLiU" panose="02020500000000000000" charset="-120"/>
                <a:cs typeface="PMingLiU" panose="02020500000000000000" charset="-120"/>
              </a:rPr>
              <a:t>连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墙件</a:t>
            </a:r>
            <a:r>
              <a:rPr sz="1600" spc="25" dirty="0">
                <a:latin typeface="PMingLiU" panose="02020500000000000000" charset="-120"/>
                <a:cs typeface="PMingLiU" panose="02020500000000000000" charset="-120"/>
              </a:rPr>
              <a:t>影响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施工需</a:t>
            </a:r>
            <a:r>
              <a:rPr sz="1600" spc="25" dirty="0">
                <a:latin typeface="PMingLiU" panose="02020500000000000000" charset="-120"/>
                <a:cs typeface="PMingLiU" panose="02020500000000000000" charset="-120"/>
              </a:rPr>
              <a:t>要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撤</a:t>
            </a:r>
            <a:r>
              <a:rPr sz="1600" spc="25" dirty="0">
                <a:latin typeface="PMingLiU" panose="02020500000000000000" charset="-120"/>
                <a:cs typeface="PMingLiU" panose="02020500000000000000" charset="-120"/>
              </a:rPr>
              <a:t>除</a:t>
            </a:r>
            <a:r>
              <a:rPr sz="1600" spc="45" dirty="0">
                <a:latin typeface="PMingLiU" panose="02020500000000000000" charset="-120"/>
                <a:cs typeface="PMingLiU" panose="02020500000000000000" charset="-120"/>
              </a:rPr>
              <a:t>时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，必须</a:t>
            </a:r>
            <a:r>
              <a:rPr sz="1600" spc="25" dirty="0">
                <a:latin typeface="PMingLiU" panose="02020500000000000000" charset="-120"/>
                <a:cs typeface="PMingLiU" panose="02020500000000000000" charset="-120"/>
              </a:rPr>
              <a:t>由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施</a:t>
            </a:r>
            <a:r>
              <a:rPr sz="1600" spc="25" dirty="0">
                <a:latin typeface="PMingLiU" panose="02020500000000000000" charset="-120"/>
                <a:cs typeface="PMingLiU" panose="02020500000000000000" charset="-120"/>
              </a:rPr>
              <a:t>工工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长提出</a:t>
            </a:r>
            <a:r>
              <a:rPr sz="1600" spc="25" dirty="0">
                <a:latin typeface="PMingLiU" panose="02020500000000000000" charset="-120"/>
                <a:cs typeface="PMingLiU" panose="02020500000000000000" charset="-120"/>
              </a:rPr>
              <a:t>书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面 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申请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报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技术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负责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人批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准，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先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补强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后撤</a:t>
            </a:r>
            <a:r>
              <a:rPr sz="1600" spc="25" dirty="0">
                <a:latin typeface="PMingLiU" panose="02020500000000000000" charset="-120"/>
                <a:cs typeface="PMingLiU" panose="02020500000000000000" charset="-120"/>
              </a:rPr>
              <a:t>除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补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强连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墙件的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强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度 不得小于拟拆除连墙件的强度。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ts val="1730"/>
              </a:lnSpc>
              <a:spcBef>
                <a:spcPts val="410"/>
              </a:spcBef>
              <a:buSzPct val="94000"/>
              <a:buFont typeface="Arial" panose="020B0604020202020204"/>
              <a:buAutoNum type="arabicParenBoth"/>
              <a:tabLst>
                <a:tab pos="262890" algn="l"/>
              </a:tabLst>
            </a:pP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脚手架的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拐角</a:t>
            </a:r>
            <a:r>
              <a:rPr sz="1600" spc="10" dirty="0">
                <a:latin typeface="PMingLiU" panose="02020500000000000000" charset="-120"/>
                <a:cs typeface="PMingLiU" panose="02020500000000000000" charset="-120"/>
              </a:rPr>
              <a:t>处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、开口型脚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手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架的两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端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、人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货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电梯的两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侧 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必须设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置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连墙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件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，连墙件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垂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直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间距不应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大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建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筑物的层</a:t>
            </a:r>
            <a:r>
              <a:rPr sz="1600" spc="60" dirty="0">
                <a:latin typeface="PMingLiU" panose="02020500000000000000" charset="-120"/>
                <a:cs typeface="PMingLiU" panose="02020500000000000000" charset="-120"/>
              </a:rPr>
              <a:t>高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 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并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且不应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大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25" dirty="0">
                <a:latin typeface="Arial" panose="020B0604020202020204"/>
                <a:cs typeface="Arial" panose="020B0604020202020204"/>
              </a:rPr>
              <a:t>4m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如楼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层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高度超过</a:t>
            </a:r>
            <a:r>
              <a:rPr sz="1600" spc="25" dirty="0">
                <a:latin typeface="Arial" panose="020B0604020202020204"/>
                <a:cs typeface="Arial" panose="020B0604020202020204"/>
              </a:rPr>
              <a:t>4m</a:t>
            </a:r>
            <a:r>
              <a:rPr sz="1600" spc="2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可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采用抱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柱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子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或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抛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撑的方法进行加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固。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07645">
              <a:lnSpc>
                <a:spcPts val="1730"/>
              </a:lnSpc>
              <a:spcBef>
                <a:spcPts val="380"/>
              </a:spcBef>
              <a:buSzPct val="94000"/>
              <a:buFont typeface="Arial" panose="020B0604020202020204"/>
              <a:buAutoNum type="arabicParenBoth"/>
              <a:tabLst>
                <a:tab pos="262255" algn="l"/>
              </a:tabLst>
            </a:pP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连墙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件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24</a:t>
            </a:r>
            <a:r>
              <a:rPr sz="1600" spc="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以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上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体</a:t>
            </a:r>
            <a:r>
              <a:rPr sz="1600" spc="5" dirty="0">
                <a:latin typeface="Arial" panose="020B0604020202020204"/>
                <a:cs typeface="Arial" panose="020B0604020202020204"/>
              </a:rPr>
              <a:t>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步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3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跨，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24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m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以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下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体</a:t>
            </a:r>
            <a:r>
              <a:rPr sz="1600" spc="5" dirty="0">
                <a:latin typeface="Arial" panose="020B0604020202020204"/>
                <a:cs typeface="Arial" panose="020B0604020202020204"/>
              </a:rPr>
              <a:t>3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步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3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跨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立杆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跨距</a:t>
            </a:r>
            <a:r>
              <a:rPr sz="1600" spc="35" dirty="0"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1.5m</a:t>
            </a:r>
            <a:r>
              <a:rPr sz="1600" spc="2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，水平杆步距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1800mm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45961" y="1745107"/>
            <a:ext cx="2794381" cy="346430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045961" y="4869141"/>
            <a:ext cx="2794381" cy="15558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950847" y="4509096"/>
            <a:ext cx="3917315" cy="1915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30781"/>
            <a:ext cx="3679825" cy="4720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1455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剪刀撑搭设前必须在外架系统施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工图中明确其布局，对每道剪刀撑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跨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度进行排版。要求绘制剪刀撑立面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图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1455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高度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在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24m</a:t>
            </a:r>
            <a:r>
              <a:rPr sz="1600" spc="1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以下的脚手架，必须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在外侧立面的两端各设置一道剪刀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撑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 并应由底至顶连续设置。中间各道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剪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刀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撑之间的距离不大于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15m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。每道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剪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刀撑 宽度不小于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跨，并不小于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6m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斜杆与 地面的倾角宜在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450~600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之间。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145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高度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在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24m</a:t>
            </a:r>
            <a:r>
              <a:rPr sz="160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以上的双排脚手架应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在外侧立面整个长度和高度上连续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设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置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剪刀撑。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2725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2768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一字型、开口型双排架两断口必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须设置横向斜撑；</a:t>
            </a: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米以上架体在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体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拐角处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及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中间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每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六跨设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置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一道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横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向斜撑。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6680">
              <a:lnSpc>
                <a:spcPct val="100000"/>
              </a:lnSpc>
              <a:spcBef>
                <a:spcPts val="595"/>
              </a:spcBef>
              <a:buSzPct val="94000"/>
              <a:buAutoNum type="arabicPlain" startAt="5"/>
              <a:tabLst>
                <a:tab pos="51943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剪刀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撑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斜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杆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的接长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必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须采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搭接，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搭接长度不小于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，三个旋转扣均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布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固 定。杆件伸出扣件边缘长度大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10cm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44702"/>
            <a:ext cx="2914650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3.1.</a:t>
            </a:r>
            <a:r>
              <a:rPr spc="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5</a:t>
            </a:r>
            <a:r>
              <a:rPr spc="5" dirty="0">
                <a:solidFill>
                  <a:srgbClr val="000000"/>
                </a:solidFill>
              </a:rPr>
              <a:t>剪刀</a:t>
            </a:r>
            <a:r>
              <a:rPr spc="-5" dirty="0">
                <a:solidFill>
                  <a:srgbClr val="000000"/>
                </a:solidFill>
              </a:rPr>
              <a:t>撑</a:t>
            </a:r>
            <a:r>
              <a:rPr spc="-10" dirty="0">
                <a:solidFill>
                  <a:srgbClr val="000000"/>
                </a:solidFill>
              </a:rPr>
              <a:t>（</a:t>
            </a:r>
            <a:r>
              <a:rPr spc="5" dirty="0">
                <a:solidFill>
                  <a:srgbClr val="000000"/>
                </a:solidFill>
              </a:rPr>
              <a:t>一）</a:t>
            </a:r>
            <a:endParaRPr spc="5"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76242" y="1628775"/>
            <a:ext cx="5086349" cy="27813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200144" y="4158602"/>
            <a:ext cx="4638675" cy="2333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28600"/>
            <a:ext cx="8695944" cy="142646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64818"/>
            <a:ext cx="25990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 panose="020E0502030303020204"/>
                <a:cs typeface="Candara" panose="020E0502030303020204"/>
              </a:rPr>
              <a:t>3.1.6</a:t>
            </a:r>
            <a:r>
              <a:rPr sz="2800" spc="-5" dirty="0"/>
              <a:t>剪刀</a:t>
            </a:r>
            <a:r>
              <a:rPr sz="2800" spc="-15" dirty="0"/>
              <a:t>撑</a:t>
            </a:r>
            <a:r>
              <a:rPr sz="2800" spc="-10" dirty="0">
                <a:latin typeface="Candara" panose="020E0502030303020204"/>
                <a:cs typeface="Candara" panose="020E0502030303020204"/>
              </a:rPr>
              <a:t>(</a:t>
            </a:r>
            <a:r>
              <a:rPr sz="2800" spc="-5" dirty="0"/>
              <a:t>二）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16017" y="1556766"/>
            <a:ext cx="4233672" cy="2068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716017" y="3802138"/>
            <a:ext cx="4318508" cy="21017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42976" y="1556385"/>
            <a:ext cx="4170934" cy="20692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73240" y="3625608"/>
            <a:ext cx="4564761" cy="22782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47485" y="1824482"/>
            <a:ext cx="2876550" cy="714375"/>
          </a:xfrm>
          <a:custGeom>
            <a:avLst/>
            <a:gdLst/>
            <a:ahLst/>
            <a:cxnLst/>
            <a:rect l="l" t="t" r="r" b="b"/>
            <a:pathLst>
              <a:path w="2876550" h="714375">
                <a:moveTo>
                  <a:pt x="2876422" y="0"/>
                </a:move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370455" y="91439"/>
                </a:lnTo>
                <a:lnTo>
                  <a:pt x="2102485" y="149478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199771" y="566801"/>
                </a:lnTo>
                <a:lnTo>
                  <a:pt x="0" y="600201"/>
                </a:lnTo>
                <a:lnTo>
                  <a:pt x="270001" y="638175"/>
                </a:lnTo>
                <a:lnTo>
                  <a:pt x="397510" y="653795"/>
                </a:lnTo>
                <a:lnTo>
                  <a:pt x="644143" y="68059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83435" y="660400"/>
                </a:lnTo>
                <a:lnTo>
                  <a:pt x="2232152" y="633729"/>
                </a:lnTo>
                <a:lnTo>
                  <a:pt x="2372487" y="602488"/>
                </a:lnTo>
                <a:lnTo>
                  <a:pt x="2506471" y="566801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19375" y="1696211"/>
            <a:ext cx="5544820" cy="850265"/>
          </a:xfrm>
          <a:custGeom>
            <a:avLst/>
            <a:gdLst/>
            <a:ahLst/>
            <a:cxnLst/>
            <a:rect l="l" t="t" r="r" b="b"/>
            <a:pathLst>
              <a:path w="5544820" h="850264">
                <a:moveTo>
                  <a:pt x="852424" y="0"/>
                </a:move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333756" y="95885"/>
                </a:lnTo>
                <a:lnTo>
                  <a:pt x="693038" y="156083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866519" y="421639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733165" y="774191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468749" y="629158"/>
                </a:lnTo>
                <a:lnTo>
                  <a:pt x="3835146" y="497586"/>
                </a:lnTo>
                <a:lnTo>
                  <a:pt x="2850896" y="263271"/>
                </a:lnTo>
                <a:lnTo>
                  <a:pt x="2583053" y="205232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828670" y="1708404"/>
            <a:ext cx="5467985" cy="774700"/>
          </a:xfrm>
          <a:custGeom>
            <a:avLst/>
            <a:gdLst/>
            <a:ahLst/>
            <a:cxnLst/>
            <a:rect l="l" t="t" r="r" b="b"/>
            <a:pathLst>
              <a:path w="5467984" h="774700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609463" y="1695069"/>
            <a:ext cx="3308350" cy="651510"/>
          </a:xfrm>
          <a:custGeom>
            <a:avLst/>
            <a:gdLst/>
            <a:ahLst/>
            <a:cxnLst/>
            <a:rect l="l" t="t" r="r" b="b"/>
            <a:pathLst>
              <a:path w="3308350" h="651510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11670" y="1679448"/>
            <a:ext cx="8723630" cy="1330325"/>
          </a:xfrm>
          <a:custGeom>
            <a:avLst/>
            <a:gdLst/>
            <a:ahLst/>
            <a:cxnLst/>
            <a:rect l="l" t="t" r="r" b="b"/>
            <a:pathLst>
              <a:path w="8723630" h="133032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51079" y="240918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260503" y="792099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4861979" y="557784"/>
                </a:lnTo>
                <a:lnTo>
                  <a:pt x="4136047" y="394969"/>
                </a:lnTo>
                <a:lnTo>
                  <a:pt x="3614458" y="267715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351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0325">
                <a:moveTo>
                  <a:pt x="8723414" y="568960"/>
                </a:move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680363" y="82778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8723414" y="850138"/>
                </a:lnTo>
                <a:lnTo>
                  <a:pt x="8723414" y="568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51077" y="2646070"/>
            <a:ext cx="7449820" cy="295211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5"/>
              </a:spcBef>
            </a:pPr>
            <a:r>
              <a:rPr sz="1600" spc="-5" dirty="0">
                <a:solidFill>
                  <a:srgbClr val="073D86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、安全管理策划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294640" lvl="1" indent="-282575">
              <a:lnSpc>
                <a:spcPct val="100000"/>
              </a:lnSpc>
              <a:spcBef>
                <a:spcPts val="380"/>
              </a:spcBef>
              <a:buSzPct val="94000"/>
              <a:buFont typeface="Arial" panose="020B0604020202020204"/>
              <a:buAutoNum type="arabicPeriod"/>
              <a:tabLst>
                <a:tab pos="29527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基础阶段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294640" lvl="1" indent="-282575">
              <a:lnSpc>
                <a:spcPct val="100000"/>
              </a:lnSpc>
              <a:spcBef>
                <a:spcPts val="385"/>
              </a:spcBef>
              <a:buSzPct val="94000"/>
              <a:buFont typeface="Arial" panose="020B0604020202020204"/>
              <a:buAutoNum type="arabicPeriod"/>
              <a:tabLst>
                <a:tab pos="29527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主体阶段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295275" lvl="1" indent="-283210">
              <a:lnSpc>
                <a:spcPct val="100000"/>
              </a:lnSpc>
              <a:spcBef>
                <a:spcPts val="385"/>
              </a:spcBef>
              <a:buSzPct val="94000"/>
              <a:buFont typeface="Arial" panose="020B0604020202020204"/>
              <a:buAutoNum type="arabicPeriod"/>
              <a:tabLst>
                <a:tab pos="295910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装修及园建阶段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2425" lvl="1" indent="-340360">
              <a:lnSpc>
                <a:spcPct val="100000"/>
              </a:lnSpc>
              <a:spcBef>
                <a:spcPts val="385"/>
              </a:spcBef>
              <a:buSzPct val="94000"/>
              <a:buFont typeface="Arial" panose="020B0604020202020204"/>
              <a:buAutoNum type="arabicPeriod"/>
              <a:tabLst>
                <a:tab pos="35306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监控、记录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2425" lvl="1" indent="-340360">
              <a:lnSpc>
                <a:spcPct val="100000"/>
              </a:lnSpc>
              <a:spcBef>
                <a:spcPts val="385"/>
              </a:spcBef>
              <a:buSzPct val="94000"/>
              <a:buFont typeface="Arial" panose="020B0604020202020204"/>
              <a:buAutoNum type="arabicPeriod"/>
              <a:tabLst>
                <a:tab pos="35306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交通运输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spc="-5" dirty="0">
                <a:solidFill>
                  <a:srgbClr val="073D86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、人员进场管理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294640" lvl="1" indent="-282575">
              <a:lnSpc>
                <a:spcPct val="100000"/>
              </a:lnSpc>
              <a:spcBef>
                <a:spcPts val="385"/>
              </a:spcBef>
              <a:buSzPct val="94000"/>
              <a:buFont typeface="Arial" panose="020B0604020202020204"/>
              <a:buAutoNum type="arabicPeriod"/>
              <a:tabLst>
                <a:tab pos="29527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安全教育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294640" lvl="1" indent="-282575">
              <a:lnSpc>
                <a:spcPct val="100000"/>
              </a:lnSpc>
              <a:spcBef>
                <a:spcPts val="385"/>
              </a:spcBef>
              <a:buSzPct val="94000"/>
              <a:buFont typeface="Arial" panose="020B0604020202020204"/>
              <a:buAutoNum type="arabicPeriod"/>
              <a:tabLst>
                <a:tab pos="29527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安全帽管理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spc="-5" dirty="0">
                <a:solidFill>
                  <a:srgbClr val="073D86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、安全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装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备（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工种对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作服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安全帽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带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、安全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鞋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、对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讲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机等的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装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备要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求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38529" y="1976120"/>
            <a:ext cx="68916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10" dirty="0">
                <a:solidFill>
                  <a:srgbClr val="000000"/>
                </a:solidFill>
                <a:latin typeface="Microsoft JhengHei" panose="020B0604030504040204" charset="-120"/>
                <a:cs typeface="Microsoft JhengHei" panose="020B0604030504040204" charset="-120"/>
              </a:rPr>
              <a:t>第</a:t>
            </a:r>
            <a:r>
              <a:rPr sz="3600" b="1" spc="5" dirty="0">
                <a:solidFill>
                  <a:srgbClr val="000000"/>
                </a:solidFill>
                <a:latin typeface="Microsoft JhengHei" panose="020B0604030504040204" charset="-120"/>
                <a:cs typeface="Microsoft JhengHei" panose="020B0604030504040204" charset="-120"/>
              </a:rPr>
              <a:t>一</a:t>
            </a:r>
            <a:r>
              <a:rPr sz="3600" b="1" spc="10" dirty="0">
                <a:solidFill>
                  <a:srgbClr val="000000"/>
                </a:solidFill>
                <a:latin typeface="Microsoft JhengHei" panose="020B0604030504040204" charset="-120"/>
                <a:cs typeface="Microsoft JhengHei" panose="020B0604030504040204" charset="-120"/>
              </a:rPr>
              <a:t>章</a:t>
            </a:r>
            <a:r>
              <a:rPr sz="3600" b="1" dirty="0">
                <a:solidFill>
                  <a:srgbClr val="000000"/>
                </a:solidFill>
                <a:latin typeface="Microsoft JhengHei" panose="020B0604030504040204" charset="-120"/>
                <a:cs typeface="Microsoft JhengHei" panose="020B0604030504040204" charset="-120"/>
              </a:rPr>
              <a:t>：安全管理策划及安全教育</a:t>
            </a:r>
            <a:endParaRPr sz="3600">
              <a:latin typeface="Microsoft JhengHei" panose="020B0604030504040204" charset="-120"/>
              <a:cs typeface="Microsoft JhengHei" panose="020B0604030504040204" charset="-12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58267" y="1531111"/>
            <a:ext cx="3477260" cy="5207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1605" algn="just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脚手架的钢管应横平竖直，转角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位置的钢管不能超过转角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200mm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小 横杆外露部分应均匀。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1175" indent="-49911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117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脚手架立杆应分布均匀，一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般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为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ndara" panose="020E0502030303020204"/>
                <a:cs typeface="Candara" panose="020E0502030303020204"/>
              </a:rPr>
              <a:t>1500mm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横杆应保持水平，一般为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78105">
              <a:lnSpc>
                <a:spcPct val="100000"/>
              </a:lnSpc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800m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，每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步脚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手架应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设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置拦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腰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杆，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一般为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600mm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和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1200mm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7525" indent="-505460">
              <a:lnSpc>
                <a:spcPct val="100000"/>
              </a:lnSpc>
              <a:spcBef>
                <a:spcPts val="600"/>
              </a:spcBef>
              <a:buSzPct val="94000"/>
              <a:buAutoNum type="arabicPlain" startAt="3"/>
              <a:tabLst>
                <a:tab pos="51752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脚手架外侧满挂密目安全网，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网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体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竖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向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连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时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采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取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网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眼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连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方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式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每个网眼应用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16#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铁丝与铜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管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固定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网 体横向连接时采取搭接方式，搭接长 度不得小于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200mm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。架体转角部位应 设置木枋作内衬以保证架体转角部分 安全网线条美观。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73355">
              <a:lnSpc>
                <a:spcPct val="100000"/>
              </a:lnSpc>
              <a:spcBef>
                <a:spcPts val="600"/>
              </a:spcBef>
              <a:buSzPct val="94000"/>
              <a:buAutoNum type="arabicPlain" startAt="4"/>
              <a:tabLst>
                <a:tab pos="52705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脚手架外排立杆表面刷黄色油 漆，每隔一组或二组剪刀撑设置一道 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200m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高踢脚板，固定在立杆外侧，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踢脚板表面刷红白警示色油漆。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7525" indent="-505460">
              <a:lnSpc>
                <a:spcPct val="100000"/>
              </a:lnSpc>
              <a:spcBef>
                <a:spcPts val="605"/>
              </a:spcBef>
              <a:buSzPct val="94000"/>
              <a:buAutoNum type="arabicPlain" startAt="4"/>
              <a:tabLst>
                <a:tab pos="517525" algn="l"/>
              </a:tabLst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主节点处必须设置一道横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向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水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平杆，用直角扣件扣接且严禁拆除。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44525" y="885189"/>
            <a:ext cx="293687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3.1.6</a:t>
            </a:r>
            <a:r>
              <a:rPr dirty="0">
                <a:solidFill>
                  <a:srgbClr val="000000"/>
                </a:solidFill>
              </a:rPr>
              <a:t>立面</a:t>
            </a:r>
            <a:r>
              <a:rPr spc="-15" dirty="0">
                <a:solidFill>
                  <a:srgbClr val="000000"/>
                </a:solidFill>
              </a:rPr>
              <a:t>防</a:t>
            </a:r>
            <a:r>
              <a:rPr dirty="0">
                <a:solidFill>
                  <a:srgbClr val="000000"/>
                </a:solidFill>
              </a:rPr>
              <a:t>护设置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88027" y="1700849"/>
            <a:ext cx="3898273" cy="257089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865669" y="4537168"/>
            <a:ext cx="2799458" cy="10651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52193"/>
            <a:ext cx="3165475" cy="1957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0220" indent="-478155">
              <a:lnSpc>
                <a:spcPts val="1825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密目式安全网应符合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2000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目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825"/>
              </a:lnSpc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/100cm2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的要求。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795">
              <a:lnSpc>
                <a:spcPct val="90000"/>
              </a:lnSpc>
              <a:spcBef>
                <a:spcPts val="600"/>
              </a:spcBef>
              <a:buSzPct val="94000"/>
              <a:buAutoNum type="arabicPlain" startAt="2"/>
              <a:tabLst>
                <a:tab pos="51244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安全立网张挂必须严密，四角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必须紧绷，支撑合理，受力均匀；  搭接要严密牢靠，不得有缝隙。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ts val="1730"/>
              </a:lnSpc>
              <a:spcBef>
                <a:spcPts val="620"/>
              </a:spcBef>
              <a:buSzPct val="94000"/>
              <a:buAutoNum type="arabicPlain" startAt="2"/>
              <a:tabLst>
                <a:tab pos="51752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安全网不得在施工期间拆移、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损坏，必须在无高处作业时方可拆 除。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71245"/>
            <a:ext cx="1983739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3.1</a:t>
            </a:r>
            <a:r>
              <a:rPr sz="3200" spc="-1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.</a:t>
            </a:r>
            <a:r>
              <a:rPr sz="3200" spc="-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7</a:t>
            </a:r>
            <a:r>
              <a:rPr sz="3200" spc="5" dirty="0">
                <a:solidFill>
                  <a:srgbClr val="000000"/>
                </a:solidFill>
              </a:rPr>
              <a:t>安全网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51375" y="2281129"/>
            <a:ext cx="3896008" cy="290529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802637"/>
            <a:ext cx="2840990" cy="2860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主体施工阶段，施工层、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拆模层、第二层必须满铺脚手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板，脚手板必须铺至建筑物结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构。作业层架体外立面设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置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1.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m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高防护栏杆；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47955" algn="just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从第二层起，应每隔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0m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设置一道硬质隔断防护，并在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其中间部位张挂水平安全网。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85090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脚手板铺设时严禁出现探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头板，脚手板端头应用镀锌铁 丝固定在小横杆上。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47420"/>
            <a:ext cx="3674110" cy="909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3.1.</a:t>
            </a:r>
            <a:r>
              <a:rPr spc="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8</a:t>
            </a:r>
            <a:r>
              <a:rPr dirty="0">
                <a:solidFill>
                  <a:srgbClr val="000000"/>
                </a:solidFill>
              </a:rPr>
              <a:t>水</a:t>
            </a:r>
            <a:r>
              <a:rPr spc="-5" dirty="0">
                <a:solidFill>
                  <a:srgbClr val="000000"/>
                </a:solidFill>
              </a:rPr>
              <a:t>平</a:t>
            </a:r>
            <a:r>
              <a:rPr dirty="0">
                <a:solidFill>
                  <a:srgbClr val="000000"/>
                </a:solidFill>
              </a:rPr>
              <a:t>防护设置（主 </a:t>
            </a:r>
            <a:r>
              <a:rPr dirty="0">
                <a:solidFill>
                  <a:srgbClr val="000000"/>
                </a:solidFill>
              </a:rPr>
              <a:t>体结构施工阶段）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87060" y="1828753"/>
            <a:ext cx="2833712" cy="381004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211954" y="4365104"/>
            <a:ext cx="2805049" cy="2139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328792" y="3617765"/>
            <a:ext cx="203200" cy="264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95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0200" y="1575054"/>
            <a:ext cx="5101590" cy="5039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0" algn="just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高度不大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6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的脚手架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宜采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一字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形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斜道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高度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大于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6m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的脚手架，宜采用之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字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形斜道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(GJG130-2011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6.7.1 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)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111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斜道应附着外脚手架或建筑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物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设置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人行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斜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道宽度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不应小于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，坡度不应大于</a:t>
            </a:r>
            <a:r>
              <a:rPr sz="1600" dirty="0">
                <a:latin typeface="Candara" panose="020E0502030303020204"/>
                <a:cs typeface="Candara" panose="020E0502030303020204"/>
              </a:rPr>
              <a:t>1:3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拐弯处应设置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平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台，其 宽度不应小于斜道宽度；斜道两侧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及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平台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外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围均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设置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栏杆及挡脚手板；栏杆高度应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为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1.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挡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脚板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高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度不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小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180mm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；斜道应满铺脚手板，脚手板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上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每</a:t>
            </a:r>
            <a:r>
              <a:rPr sz="1600" spc="10" dirty="0">
                <a:latin typeface="PMingLiU" panose="02020500000000000000" charset="-120"/>
                <a:cs typeface="PMingLiU" panose="02020500000000000000" charset="-120"/>
              </a:rPr>
              <a:t>隔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250mm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～ 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300mm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设置一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根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防滑木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条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，木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条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厚度应</a:t>
            </a:r>
            <a:r>
              <a:rPr sz="1600" spc="10" dirty="0">
                <a:latin typeface="PMingLiU" panose="02020500000000000000" charset="-120"/>
                <a:cs typeface="PMingLiU" panose="02020500000000000000" charset="-120"/>
              </a:rPr>
              <a:t>为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20mm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～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30mm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5080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斜道脚手板横铺时，应在横向水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平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杆下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增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设纵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向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支 托杆，纵向支托杆间距不应大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500mm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；斜道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脚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手板顺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铺时，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头应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采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用搭接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下面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板头应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压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住上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面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的板头，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板头的凸棱处应采用三角木填顺。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350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2768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斜道两侧及平台外围和端部均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设置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挡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脚板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栏杆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高度为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1.2m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，挡脚板高度不应小于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180mm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7525" indent="-50546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人行斜道严禁搭设在临近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高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压线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一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侧。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9842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3086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运料斜道搭设应符合规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范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及专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项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施工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方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案的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设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计要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求；运料斜道两端、平台外围和端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应按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规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定设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置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连墙 件。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30200" y="973962"/>
            <a:ext cx="14071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3.1.9</a:t>
            </a:r>
            <a:r>
              <a:rPr sz="2800" spc="-5" dirty="0">
                <a:solidFill>
                  <a:srgbClr val="000000"/>
                </a:solidFill>
              </a:rPr>
              <a:t>通道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31409" y="1628775"/>
            <a:ext cx="3524250" cy="31242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1172032"/>
            <a:ext cx="4062095" cy="5604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684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、总包单位应在危险较大的分部分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项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工程施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工前编制专项方案；方案经监理审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批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方可施 工。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93980">
              <a:lnSpc>
                <a:spcPct val="100000"/>
              </a:lnSpc>
              <a:spcBef>
                <a:spcPts val="600"/>
              </a:spcBef>
            </a:pP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、架体搭设和拆除专项施工方案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应对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悬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挑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钢梁、连墙件、脚手架进行设计计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算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：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75565" indent="177800">
              <a:lnSpc>
                <a:spcPct val="100000"/>
              </a:lnSpc>
              <a:spcBef>
                <a:spcPts val="605"/>
              </a:spcBef>
              <a:tabLst>
                <a:tab pos="362712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①型钢悬挑梁作为脚手架的支承结构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时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  应进行下列计算：</a:t>
            </a:r>
            <a:r>
              <a:rPr sz="1600" spc="-55" dirty="0"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a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、型钢悬挑梁的抗弯强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度、整体稳定性和挠度；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b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、型钢悬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挑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梁锚固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件及其锚固连接的强度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c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、型钢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悬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挑梁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下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建 筑结构的承载能力验算。（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JGJ130-2011	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5.6.1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条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)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5080" indent="176530">
              <a:lnSpc>
                <a:spcPct val="1000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②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悬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挑脚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手架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的纵向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水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平杆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横向水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平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杆、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立杆、连墙件计算应符合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JGJ130-2011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5.2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节 的规定进行计算。（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JGJ130-2011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5.6.10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6515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、一次悬挑脚手架高度不宜超过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20m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6515">
              <a:lnSpc>
                <a:spcPct val="100000"/>
              </a:lnSpc>
              <a:spcBef>
                <a:spcPts val="605"/>
              </a:spcBef>
            </a:pPr>
            <a:r>
              <a:rPr sz="1600" spc="-10" dirty="0">
                <a:latin typeface="Candara" panose="020E0502030303020204"/>
                <a:cs typeface="Candara" panose="020E0502030303020204"/>
              </a:rPr>
              <a:t>4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、架体高度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20m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及以上悬挑式脚手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工程，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专项施工方案应组织专家论证。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88265">
              <a:lnSpc>
                <a:spcPct val="100000"/>
              </a:lnSpc>
              <a:spcBef>
                <a:spcPts val="600"/>
              </a:spcBef>
            </a:pPr>
            <a:r>
              <a:rPr sz="1600" spc="-10" dirty="0">
                <a:latin typeface="Candara" panose="020E0502030303020204"/>
                <a:cs typeface="Candara" panose="020E0502030303020204"/>
              </a:rPr>
              <a:t>5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、架体搭设对施工人员专项安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技术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交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底，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并留存影像资料；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spc="-10" dirty="0">
                <a:latin typeface="Candara" panose="020E0502030303020204"/>
                <a:cs typeface="Candara" panose="020E0502030303020204"/>
              </a:rPr>
              <a:t>6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、架体经监理、总包、施工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班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组、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使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用班组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联合验收合格方可使用；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74370" y="656589"/>
            <a:ext cx="268224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3.2</a:t>
            </a:r>
            <a:r>
              <a:rPr dirty="0">
                <a:solidFill>
                  <a:srgbClr val="000000"/>
                </a:solidFill>
              </a:rPr>
              <a:t>悬挑式脚手架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63998" y="836675"/>
            <a:ext cx="4051173" cy="230428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740147" y="3356990"/>
            <a:ext cx="3613530" cy="21032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78993" y="1552193"/>
            <a:ext cx="2962275" cy="327469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32385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、型钢悬挑梁宜采用双轴对称截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面的型钢；悬挑钢梁型号及锚固 件应按设计确定，钢梁截面高度 不应小于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160mm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795">
              <a:lnSpc>
                <a:spcPts val="1730"/>
              </a:lnSpc>
              <a:spcBef>
                <a:spcPts val="595"/>
              </a:spcBef>
            </a:pP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、悬挑脚手架钢梁固定端长度应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大于悬挑长度的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1.25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倍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90000"/>
              </a:lnSpc>
              <a:spcBef>
                <a:spcPts val="570"/>
              </a:spcBef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、每个型钢悬挑梁外端宜设置钢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丝绳或钢拉杆与上一层建筑结构 斜拉结，钢丝绳与建筑结构拉结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的吊环应使用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HPB235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级钢筋，其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直径不宜小于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20mm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吊环预埋 锚固长度应符合现行国家标准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63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《混凝土结构设计规范》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825"/>
              </a:lnSpc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GB50010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中钢筋锚固的规定。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2041" y="971245"/>
            <a:ext cx="23850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3.2.1</a:t>
            </a:r>
            <a:r>
              <a:rPr sz="3200" dirty="0">
                <a:solidFill>
                  <a:srgbClr val="000000"/>
                </a:solidFill>
              </a:rPr>
              <a:t>悬挑钢梁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51909" y="1595494"/>
            <a:ext cx="5074144" cy="230429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558032" y="3898519"/>
            <a:ext cx="5273675" cy="682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637407" y="4581067"/>
            <a:ext cx="5194300" cy="18590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31634" y="4814582"/>
            <a:ext cx="2871724" cy="16398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49145"/>
            <a:ext cx="3788410" cy="439801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33020" indent="45720">
              <a:lnSpc>
                <a:spcPts val="1750"/>
              </a:lnSpc>
              <a:spcBef>
                <a:spcPts val="405"/>
              </a:spcBef>
              <a:buAutoNum type="arabicPlain"/>
              <a:tabLst>
                <a:tab pos="56896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锚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固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型钢悬挑梁的</a:t>
            </a:r>
            <a:r>
              <a:rPr sz="1600" dirty="0">
                <a:latin typeface="Candara" panose="020E0502030303020204"/>
                <a:cs typeface="Candara" panose="020E0502030303020204"/>
              </a:rPr>
              <a:t>U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型钢筋拉环或锚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固螺栓直径不宜小于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16mm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44450" indent="43815">
              <a:lnSpc>
                <a:spcPts val="1730"/>
              </a:lnSpc>
              <a:spcBef>
                <a:spcPts val="595"/>
              </a:spcBef>
              <a:buSzPct val="94000"/>
              <a:buAutoNum type="arabicPlain"/>
              <a:tabLst>
                <a:tab pos="55626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锚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固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U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形钢筋拉环或螺栓应采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冷弯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成型。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U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形钢筋拉环、锚固螺栓与型钢间 隙应用钢锲或木锲锲紧，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3020" indent="43815">
              <a:lnSpc>
                <a:spcPts val="1730"/>
              </a:lnSpc>
              <a:spcBef>
                <a:spcPts val="595"/>
              </a:spcBef>
              <a:buSzPct val="94000"/>
              <a:buAutoNum type="arabicPlain"/>
              <a:tabLst>
                <a:tab pos="56261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型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钢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悬挑梁固定端应采用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25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个（对）  及以上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U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形钢筋拉环或锚固螺栓与建筑结 构梁板固定，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9525">
              <a:lnSpc>
                <a:spcPct val="90000"/>
              </a:lnSpc>
              <a:spcBef>
                <a:spcPts val="570"/>
              </a:spcBef>
              <a:buSzPct val="94000"/>
              <a:buAutoNum type="arabicPlain"/>
              <a:tabLst>
                <a:tab pos="52768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当型钢悬挑梁与建筑结构采用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螺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栓钢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压板连接固定时，钢压板尺寸不应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小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于 </a:t>
            </a:r>
            <a:r>
              <a:rPr sz="1600" spc="75" dirty="0">
                <a:latin typeface="Candara" panose="020E0502030303020204"/>
                <a:cs typeface="Candara" panose="020E0502030303020204"/>
              </a:rPr>
              <a:t>100mm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75" dirty="0">
                <a:latin typeface="Candara" panose="020E0502030303020204"/>
                <a:cs typeface="Candara" panose="020E0502030303020204"/>
              </a:rPr>
              <a:t>10mm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70" dirty="0">
                <a:latin typeface="PMingLiU" panose="02020500000000000000" charset="-120"/>
                <a:cs typeface="PMingLiU" panose="02020500000000000000" charset="-120"/>
              </a:rPr>
              <a:t>宽</a:t>
            </a:r>
            <a:r>
              <a:rPr sz="1600" spc="35" dirty="0"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70" dirty="0">
                <a:latin typeface="PMingLiU" panose="02020500000000000000" charset="-120"/>
                <a:cs typeface="PMingLiU" panose="02020500000000000000" charset="-120"/>
              </a:rPr>
              <a:t>厚）；当采用螺栓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角钢压板连接时，角钢规格不应小于 </a:t>
            </a:r>
            <a:r>
              <a:rPr sz="1600" spc="110" dirty="0">
                <a:latin typeface="Candara" panose="020E0502030303020204"/>
                <a:cs typeface="Candara" panose="020E0502030303020204"/>
              </a:rPr>
              <a:t>63mm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110" dirty="0">
                <a:latin typeface="Candara" panose="020E0502030303020204"/>
                <a:cs typeface="Candara" panose="020E0502030303020204"/>
              </a:rPr>
              <a:t>63mm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×</a:t>
            </a:r>
            <a:r>
              <a:rPr sz="1600" spc="110" dirty="0">
                <a:latin typeface="Candara" panose="020E0502030303020204"/>
                <a:cs typeface="Candara" panose="020E0502030303020204"/>
              </a:rPr>
              <a:t>6mm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7145">
              <a:lnSpc>
                <a:spcPct val="90000"/>
              </a:lnSpc>
              <a:spcBef>
                <a:spcPts val="600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锚固位置设置在楼板上时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楼板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厚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度不宜小于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120mm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。如果楼板的厚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度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小于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120mm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应采取加固措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施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ts val="1730"/>
              </a:lnSpc>
              <a:spcBef>
                <a:spcPts val="620"/>
              </a:spcBef>
              <a:buSzPct val="94000"/>
              <a:buAutoNum type="arabicPlain"/>
              <a:tabLst>
                <a:tab pos="53086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锚固型钢的主体结构混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凝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土强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度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等级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不得低于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C20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57199"/>
            <a:ext cx="421005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75030" algn="l"/>
              </a:tabLst>
            </a:pPr>
            <a:r>
              <a:rPr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3.2.2	</a:t>
            </a:r>
            <a:r>
              <a:rPr dirty="0">
                <a:solidFill>
                  <a:srgbClr val="000000"/>
                </a:solidFill>
              </a:rPr>
              <a:t>钢</a:t>
            </a:r>
            <a:r>
              <a:rPr spc="-5" dirty="0">
                <a:solidFill>
                  <a:srgbClr val="000000"/>
                </a:solidFill>
              </a:rPr>
              <a:t>梁</a:t>
            </a:r>
            <a:r>
              <a:rPr dirty="0">
                <a:solidFill>
                  <a:srgbClr val="000000"/>
                </a:solidFill>
              </a:rPr>
              <a:t>与建筑结构锚固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95470" y="3645027"/>
            <a:ext cx="4171652" cy="175818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655561" y="1628775"/>
            <a:ext cx="2255774" cy="18924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415028" y="1718055"/>
            <a:ext cx="2227579" cy="17138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61642"/>
            <a:ext cx="3274695" cy="3104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、型钢悬挑梁悬挑端应设置能使脚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手架立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杆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与钢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梁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可靠固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定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的定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位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点，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定位点离悬挑梁端部不应小于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100mm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0" indent="43815">
              <a:lnSpc>
                <a:spcPct val="100000"/>
              </a:lnSpc>
              <a:spcBef>
                <a:spcPts val="600"/>
              </a:spcBef>
            </a:pP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定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位点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可采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用竖直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焊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长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0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.2m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直径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25mm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～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30mm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的钢筋或钢管等 方式。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3360">
              <a:lnSpc>
                <a:spcPct val="100000"/>
              </a:lnSpc>
              <a:spcBef>
                <a:spcPts val="605"/>
              </a:spcBef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立杆与立杆连接套管应设置固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定立杆连接件的防拔出销孔，销孔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孔径不应大于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14mm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，允许尺寸偏 </a:t>
            </a:r>
            <a:r>
              <a:rPr sz="1600" spc="220" dirty="0">
                <a:latin typeface="PMingLiU" panose="02020500000000000000" charset="-120"/>
                <a:cs typeface="PMingLiU" panose="02020500000000000000" charset="-120"/>
              </a:rPr>
              <a:t>差应为</a:t>
            </a:r>
            <a:r>
              <a:rPr sz="1600" spc="10" dirty="0">
                <a:latin typeface="PMingLiU" panose="02020500000000000000" charset="-120"/>
                <a:cs typeface="PMingLiU" panose="02020500000000000000" charset="-120"/>
              </a:rPr>
              <a:t>±</a:t>
            </a:r>
            <a:r>
              <a:rPr sz="1600" spc="10" dirty="0">
                <a:latin typeface="Candara" panose="020E0502030303020204"/>
                <a:cs typeface="Candara" panose="020E0502030303020204"/>
              </a:rPr>
              <a:t>0.1mm</a:t>
            </a:r>
            <a:r>
              <a:rPr sz="1600" spc="10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立杆连接件直径 宜为</a:t>
            </a:r>
            <a:r>
              <a:rPr sz="1600" spc="20" dirty="0">
                <a:latin typeface="Candara" panose="020E0502030303020204"/>
                <a:cs typeface="Candara" panose="020E0502030303020204"/>
              </a:rPr>
              <a:t>12mm</a:t>
            </a:r>
            <a:r>
              <a:rPr sz="1600" spc="2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135" dirty="0">
                <a:latin typeface="PMingLiU" panose="02020500000000000000" charset="-120"/>
                <a:cs typeface="PMingLiU" panose="02020500000000000000" charset="-120"/>
              </a:rPr>
              <a:t>允许偏差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±</a:t>
            </a:r>
            <a:r>
              <a:rPr sz="1600" spc="5" dirty="0">
                <a:latin typeface="Candara" panose="020E0502030303020204"/>
                <a:cs typeface="Candara" panose="020E0502030303020204"/>
              </a:rPr>
              <a:t>0.1mm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85189"/>
            <a:ext cx="479806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3.2.3</a:t>
            </a:r>
            <a:r>
              <a:rPr spc="-5" dirty="0">
                <a:solidFill>
                  <a:srgbClr val="000000"/>
                </a:solidFill>
              </a:rPr>
              <a:t>立</a:t>
            </a:r>
            <a:r>
              <a:rPr dirty="0">
                <a:solidFill>
                  <a:srgbClr val="000000"/>
                </a:solidFill>
              </a:rPr>
              <a:t>杆底部与悬</a:t>
            </a:r>
            <a:r>
              <a:rPr spc="-10" dirty="0">
                <a:solidFill>
                  <a:srgbClr val="000000"/>
                </a:solidFill>
              </a:rPr>
              <a:t>挑</a:t>
            </a:r>
            <a:r>
              <a:rPr dirty="0">
                <a:solidFill>
                  <a:srgbClr val="000000"/>
                </a:solidFill>
              </a:rPr>
              <a:t>钢梁连接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60592" y="1628775"/>
            <a:ext cx="3103499" cy="187223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652134" y="3172841"/>
            <a:ext cx="2766187" cy="2099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863089"/>
            <a:ext cx="32746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381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脚手架必须设置纵、横向扫地杆。 纵向扫地杆应采用直角扣件固定在 距底座上皮不大于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200mm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处的立杆 上。横向扫地杆应采用直角扣件固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定在紧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靠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纵向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扫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地杆下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方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的立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杆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上。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29157"/>
            <a:ext cx="4079240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3.2.4</a:t>
            </a:r>
            <a:r>
              <a:rPr spc="5" dirty="0">
                <a:solidFill>
                  <a:srgbClr val="000000"/>
                </a:solidFill>
              </a:rPr>
              <a:t>纵</a:t>
            </a:r>
            <a:r>
              <a:rPr spc="-5" dirty="0">
                <a:solidFill>
                  <a:srgbClr val="000000"/>
                </a:solidFill>
              </a:rPr>
              <a:t>横</a:t>
            </a:r>
            <a:r>
              <a:rPr spc="5" dirty="0">
                <a:solidFill>
                  <a:srgbClr val="000000"/>
                </a:solidFill>
              </a:rPr>
              <a:t>向扫地</a:t>
            </a:r>
            <a:r>
              <a:rPr spc="-10" dirty="0">
                <a:solidFill>
                  <a:srgbClr val="000000"/>
                </a:solidFill>
              </a:rPr>
              <a:t>杆</a:t>
            </a:r>
            <a:r>
              <a:rPr spc="5" dirty="0">
                <a:solidFill>
                  <a:srgbClr val="000000"/>
                </a:solidFill>
              </a:rPr>
              <a:t>的设置</a:t>
            </a:r>
            <a:endParaRPr spc="5"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4131" y="3282543"/>
            <a:ext cx="3412848" cy="278459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860035" y="1772767"/>
            <a:ext cx="3888486" cy="42800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68323"/>
            <a:ext cx="3345179" cy="262128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92710" algn="just">
              <a:lnSpc>
                <a:spcPct val="101000"/>
              </a:lnSpc>
              <a:spcBef>
                <a:spcPts val="75"/>
              </a:spcBef>
            </a:pPr>
            <a:r>
              <a:rPr sz="160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、每道剪刀撑宽度不应小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跨，且 不应小于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6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，斜杆与地面的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倾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角宜在  </a:t>
            </a:r>
            <a:r>
              <a:rPr sz="1600" spc="185" dirty="0">
                <a:latin typeface="Candara" panose="020E0502030303020204"/>
                <a:cs typeface="Candara" panose="020E0502030303020204"/>
              </a:rPr>
              <a:t>45</a:t>
            </a:r>
            <a:r>
              <a:rPr sz="1600" spc="185" dirty="0">
                <a:latin typeface="PMingLiU" panose="02020500000000000000" charset="-120"/>
                <a:cs typeface="PMingLiU" panose="02020500000000000000" charset="-120"/>
              </a:rPr>
              <a:t>°～</a:t>
            </a:r>
            <a:r>
              <a:rPr sz="1600" spc="185" dirty="0">
                <a:latin typeface="Candara" panose="020E0502030303020204"/>
                <a:cs typeface="Candara" panose="020E0502030303020204"/>
              </a:rPr>
              <a:t>60</a:t>
            </a:r>
            <a:r>
              <a:rPr sz="1600" spc="185" dirty="0">
                <a:latin typeface="PMingLiU" panose="02020500000000000000" charset="-120"/>
                <a:cs typeface="PMingLiU" panose="02020500000000000000" charset="-120"/>
              </a:rPr>
              <a:t>°</a:t>
            </a:r>
            <a:r>
              <a:rPr sz="1600" spc="535" dirty="0">
                <a:latin typeface="PMingLiU" panose="02020500000000000000" charset="-120"/>
                <a:cs typeface="PMingLiU" panose="02020500000000000000" charset="-120"/>
              </a:rPr>
              <a:t>之</a:t>
            </a:r>
            <a:r>
              <a:rPr sz="1600" spc="530" dirty="0">
                <a:latin typeface="PMingLiU" panose="02020500000000000000" charset="-120"/>
                <a:cs typeface="PMingLiU" panose="02020500000000000000" charset="-120"/>
              </a:rPr>
              <a:t>间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45720" indent="132080" algn="just">
              <a:lnSpc>
                <a:spcPct val="100000"/>
              </a:lnSpc>
              <a:spcBef>
                <a:spcPts val="600"/>
              </a:spcBef>
            </a:pP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、剪刀撑斜杆的接长应采用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搭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接，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搭接长度不小于</a:t>
            </a:r>
            <a:r>
              <a:rPr sz="160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m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，且不少于两个旋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转扣件固定。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2070" indent="132080" algn="just">
              <a:lnSpc>
                <a:spcPct val="100000"/>
              </a:lnSpc>
              <a:spcBef>
                <a:spcPts val="605"/>
              </a:spcBef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、剪刀撑斜杆应用旋转扣件固定在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与之相交的横向水平杆的伸出端或立 杆上，旋转扣件中心线至主节点的距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离不宜大于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150mm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92251"/>
            <a:ext cx="450469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3.2.5</a:t>
            </a:r>
            <a:r>
              <a:rPr spc="-5" dirty="0">
                <a:solidFill>
                  <a:srgbClr val="000000"/>
                </a:solidFill>
              </a:rPr>
              <a:t>悬</a:t>
            </a:r>
            <a:r>
              <a:rPr dirty="0">
                <a:solidFill>
                  <a:srgbClr val="000000"/>
                </a:solidFill>
              </a:rPr>
              <a:t>挑脚手架剪</a:t>
            </a:r>
            <a:r>
              <a:rPr spc="-25" dirty="0">
                <a:solidFill>
                  <a:srgbClr val="000000"/>
                </a:solidFill>
              </a:rPr>
              <a:t>刀</a:t>
            </a:r>
            <a:r>
              <a:rPr spc="585" dirty="0">
                <a:solidFill>
                  <a:srgbClr val="000000"/>
                </a:solidFill>
              </a:rPr>
              <a:t>撑</a:t>
            </a:r>
            <a:r>
              <a:rPr dirty="0">
                <a:solidFill>
                  <a:srgbClr val="000000"/>
                </a:solidFill>
              </a:rPr>
              <a:t>设置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40171" y="1628775"/>
            <a:ext cx="2965830" cy="222783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211954" y="3860990"/>
            <a:ext cx="4730750" cy="2474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74370" y="1424711"/>
            <a:ext cx="3796665" cy="432562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600" b="1" spc="5" dirty="0">
                <a:latin typeface="微软雅黑" panose="020B0503020204020204" charset="-122"/>
                <a:cs typeface="微软雅黑" panose="020B0503020204020204" charset="-122"/>
              </a:rPr>
              <a:t>安全生产管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理人</a:t>
            </a:r>
            <a:r>
              <a:rPr sz="1600" b="1" spc="10" dirty="0">
                <a:latin typeface="微软雅黑" panose="020B0503020204020204" charset="-122"/>
                <a:cs typeface="微软雅黑" panose="020B0503020204020204" charset="-122"/>
              </a:rPr>
              <a:t>员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配置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355600" marR="216535" indent="-342900">
              <a:lnSpc>
                <a:spcPts val="1910"/>
              </a:lnSpc>
              <a:spcBef>
                <a:spcPts val="685"/>
              </a:spcBef>
              <a:buClr>
                <a:srgbClr val="30B6FC"/>
              </a:buClr>
              <a:buFont typeface="Arial" panose="020B0604020202020204"/>
              <a:buAutoNum type="arabicPeriod"/>
              <a:tabLst>
                <a:tab pos="354965" algn="l"/>
                <a:tab pos="355600" algn="l"/>
              </a:tabLst>
            </a:pP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建筑工程</a:t>
            </a:r>
            <a:r>
              <a:rPr sz="1600" spc="30" dirty="0">
                <a:latin typeface="Arial" panose="020B0604020202020204"/>
                <a:cs typeface="Arial" panose="020B0604020202020204"/>
              </a:rPr>
              <a:t>2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万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平方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米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及以下设置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一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名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专职安全员；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5600" marR="201930" indent="-342900">
              <a:lnSpc>
                <a:spcPts val="1920"/>
              </a:lnSpc>
              <a:buClr>
                <a:srgbClr val="30B6FC"/>
              </a:buClr>
              <a:buFont typeface="Arial" panose="020B0604020202020204"/>
              <a:buAutoNum type="arabicPeriod"/>
              <a:tabLst>
                <a:tab pos="354965" algn="l"/>
                <a:tab pos="355600" algn="l"/>
              </a:tabLst>
            </a:pP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设置机</a:t>
            </a:r>
            <a:r>
              <a:rPr sz="1600" spc="100" dirty="0"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设</a:t>
            </a:r>
            <a:r>
              <a:rPr sz="1600" spc="100" dirty="0">
                <a:latin typeface="PMingLiU" panose="02020500000000000000" charset="-120"/>
                <a:cs typeface="PMingLiU" panose="02020500000000000000" charset="-120"/>
              </a:rPr>
              <a:t>备（</a:t>
            </a:r>
            <a:r>
              <a:rPr sz="1600" spc="90" dirty="0">
                <a:latin typeface="PMingLiU" panose="02020500000000000000" charset="-120"/>
                <a:cs typeface="PMingLiU" panose="02020500000000000000" charset="-120"/>
              </a:rPr>
              <a:t>机械员）</a:t>
            </a:r>
            <a:r>
              <a:rPr sz="1600" spc="100" dirty="0">
                <a:latin typeface="PMingLiU" panose="02020500000000000000" charset="-120"/>
                <a:cs typeface="PMingLiU" panose="02020500000000000000" charset="-120"/>
              </a:rPr>
              <a:t>专</a:t>
            </a:r>
            <a:r>
              <a:rPr sz="1600" spc="90" dirty="0">
                <a:latin typeface="PMingLiU" panose="02020500000000000000" charset="-120"/>
                <a:cs typeface="PMingLiU" panose="02020500000000000000" charset="-120"/>
              </a:rPr>
              <a:t>职</a:t>
            </a:r>
            <a:r>
              <a:rPr sz="1600" spc="100" dirty="0">
                <a:latin typeface="PMingLiU" panose="02020500000000000000" charset="-120"/>
                <a:cs typeface="PMingLiU" panose="02020500000000000000" charset="-120"/>
              </a:rPr>
              <a:t>安全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管人员；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5600" indent="-342900">
              <a:lnSpc>
                <a:spcPts val="1865"/>
              </a:lnSpc>
              <a:buClr>
                <a:srgbClr val="30B6FC"/>
              </a:buClr>
              <a:buFont typeface="Arial" panose="020B0604020202020204"/>
              <a:buAutoNum type="arabicPeriod"/>
              <a:tabLst>
                <a:tab pos="354965" algn="l"/>
                <a:tab pos="355600" algn="l"/>
              </a:tabLst>
            </a:pP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建筑工程</a:t>
            </a:r>
            <a:r>
              <a:rPr sz="1600" spc="35" dirty="0">
                <a:latin typeface="Arial" panose="020B0604020202020204"/>
                <a:cs typeface="Arial" panose="020B0604020202020204"/>
              </a:rPr>
              <a:t>10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万平</a:t>
            </a:r>
            <a:r>
              <a:rPr sz="1600" spc="70" dirty="0">
                <a:latin typeface="PMingLiU" panose="02020500000000000000" charset="-120"/>
                <a:cs typeface="PMingLiU" panose="02020500000000000000" charset="-120"/>
              </a:rPr>
              <a:t>方米以</a:t>
            </a:r>
            <a:r>
              <a:rPr sz="1600" spc="80" dirty="0">
                <a:latin typeface="PMingLiU" panose="02020500000000000000" charset="-120"/>
                <a:cs typeface="PMingLiU" panose="02020500000000000000" charset="-120"/>
              </a:rPr>
              <a:t>上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必须配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5600">
              <a:lnSpc>
                <a:spcPts val="1915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备安全管理机构；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5600" marR="215900" indent="-342900">
              <a:lnSpc>
                <a:spcPts val="1910"/>
              </a:lnSpc>
              <a:spcBef>
                <a:spcPts val="85"/>
              </a:spcBef>
              <a:buClr>
                <a:srgbClr val="30B6FC"/>
              </a:buClr>
              <a:buFont typeface="Arial" panose="020B0604020202020204"/>
              <a:buAutoNum type="arabicPeriod" startAt="4"/>
              <a:tabLst>
                <a:tab pos="354965" algn="l"/>
                <a:tab pos="355600" algn="l"/>
              </a:tabLst>
            </a:pP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分包单位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人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员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超</a:t>
            </a:r>
            <a:r>
              <a:rPr sz="1600" spc="90" dirty="0">
                <a:latin typeface="PMingLiU" panose="02020500000000000000" charset="-120"/>
                <a:cs typeface="PMingLiU" panose="02020500000000000000" charset="-120"/>
              </a:rPr>
              <a:t>过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5</a:t>
            </a:r>
            <a:r>
              <a:rPr sz="1600" spc="75" dirty="0">
                <a:latin typeface="Arial" panose="020B0604020202020204"/>
                <a:cs typeface="Arial" panose="020B0604020202020204"/>
              </a:rPr>
              <a:t>0</a:t>
            </a:r>
            <a:r>
              <a:rPr sz="1600" spc="75" dirty="0">
                <a:latin typeface="PMingLiU" panose="02020500000000000000" charset="-120"/>
                <a:cs typeface="PMingLiU" panose="02020500000000000000" charset="-120"/>
              </a:rPr>
              <a:t>人必须配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备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专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职安全员；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5600" indent="-342900">
              <a:lnSpc>
                <a:spcPts val="1865"/>
              </a:lnSpc>
              <a:buClr>
                <a:srgbClr val="30B6FC"/>
              </a:buClr>
              <a:buFont typeface="Arial" panose="020B0604020202020204"/>
              <a:buAutoNum type="arabicPeriod" startAt="4"/>
              <a:tabLst>
                <a:tab pos="354965" algn="l"/>
                <a:tab pos="35560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作业班组必须设置兼职安全干事。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5600" indent="-342900">
              <a:lnSpc>
                <a:spcPts val="1915"/>
              </a:lnSpc>
              <a:buClr>
                <a:srgbClr val="30B6FC"/>
              </a:buClr>
              <a:buFont typeface="Arial" panose="020B0604020202020204"/>
              <a:buAutoNum type="arabicPeriod" startAt="4"/>
              <a:tabLst>
                <a:tab pos="354965" algn="l"/>
                <a:tab pos="355600" algn="l"/>
              </a:tabLst>
            </a:pP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土木工</a:t>
            </a:r>
            <a:r>
              <a:rPr sz="1600" spc="100" dirty="0">
                <a:latin typeface="PMingLiU" panose="02020500000000000000" charset="-120"/>
                <a:cs typeface="PMingLiU" panose="02020500000000000000" charset="-120"/>
              </a:rPr>
              <a:t>程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、线</a:t>
            </a:r>
            <a:r>
              <a:rPr sz="1600" spc="95" dirty="0">
                <a:latin typeface="PMingLiU" panose="02020500000000000000" charset="-120"/>
                <a:cs typeface="PMingLiU" panose="02020500000000000000" charset="-120"/>
              </a:rPr>
              <a:t>路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管</a:t>
            </a:r>
            <a:r>
              <a:rPr sz="1600" spc="90" dirty="0">
                <a:latin typeface="PMingLiU" panose="02020500000000000000" charset="-120"/>
                <a:cs typeface="PMingLiU" panose="02020500000000000000" charset="-120"/>
              </a:rPr>
              <a:t>道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、设</a:t>
            </a:r>
            <a:r>
              <a:rPr sz="1600" spc="95" dirty="0">
                <a:latin typeface="PMingLiU" panose="02020500000000000000" charset="-120"/>
                <a:cs typeface="PMingLiU" panose="02020500000000000000" charset="-120"/>
              </a:rPr>
              <a:t>备</a:t>
            </a:r>
            <a:r>
              <a:rPr sz="1600" spc="85" dirty="0"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600" spc="95" dirty="0">
                <a:latin typeface="PMingLiU" panose="02020500000000000000" charset="-120"/>
                <a:cs typeface="PMingLiU" panose="02020500000000000000" charset="-120"/>
              </a:rPr>
              <a:t>装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工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5600">
              <a:lnSpc>
                <a:spcPct val="1000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程按照工程合同价配备：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3695" marR="5080">
              <a:lnSpc>
                <a:spcPct val="100000"/>
              </a:lnSpc>
              <a:spcBef>
                <a:spcPts val="10"/>
              </a:spcBef>
            </a:pPr>
            <a:r>
              <a:rPr sz="1600" spc="55" dirty="0">
                <a:latin typeface="Arial" panose="020B0604020202020204"/>
                <a:cs typeface="Arial" panose="020B0604020202020204"/>
              </a:rPr>
              <a:t>a</a:t>
            </a: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500</a:t>
            </a:r>
            <a:r>
              <a:rPr sz="1600" spc="55" dirty="0">
                <a:latin typeface="Arial" panose="020B0604020202020204"/>
                <a:cs typeface="Arial" panose="020B0604020202020204"/>
              </a:rPr>
              <a:t>0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万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元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以下的工程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600" spc="50" dirty="0">
                <a:latin typeface="PMingLiU" panose="02020500000000000000" charset="-120"/>
                <a:cs typeface="PMingLiU" panose="02020500000000000000" charset="-120"/>
              </a:rPr>
              <a:t>少</a:t>
            </a: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55" dirty="0">
                <a:latin typeface="Arial" panose="020B0604020202020204"/>
                <a:cs typeface="Arial" panose="020B0604020202020204"/>
              </a:rPr>
              <a:t>1</a:t>
            </a:r>
            <a:r>
              <a:rPr sz="1600" spc="55" dirty="0">
                <a:latin typeface="PMingLiU" panose="02020500000000000000" charset="-120"/>
                <a:cs typeface="PMingLiU" panose="02020500000000000000" charset="-120"/>
              </a:rPr>
              <a:t>人；  </a:t>
            </a:r>
            <a:r>
              <a:rPr sz="1600" spc="114" dirty="0">
                <a:latin typeface="Arial" panose="020B0604020202020204"/>
                <a:cs typeface="Arial" panose="020B0604020202020204"/>
              </a:rPr>
              <a:t>b</a:t>
            </a:r>
            <a:r>
              <a:rPr sz="1600" spc="100" dirty="0"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25" dirty="0">
                <a:latin typeface="Arial" panose="020B0604020202020204"/>
                <a:cs typeface="Arial" panose="020B0604020202020204"/>
              </a:rPr>
              <a:t>5000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万</a:t>
            </a:r>
            <a:r>
              <a:rPr sz="1600" spc="100" dirty="0">
                <a:latin typeface="PMingLiU" panose="02020500000000000000" charset="-120"/>
                <a:cs typeface="PMingLiU" panose="02020500000000000000" charset="-120"/>
              </a:rPr>
              <a:t>～</a:t>
            </a:r>
            <a:r>
              <a:rPr sz="1600" spc="100" dirty="0">
                <a:latin typeface="Arial" panose="020B0604020202020204"/>
                <a:cs typeface="Arial" panose="020B0604020202020204"/>
              </a:rPr>
              <a:t>1</a:t>
            </a:r>
            <a:r>
              <a:rPr sz="1600" spc="100" dirty="0">
                <a:latin typeface="PMingLiU" panose="02020500000000000000" charset="-120"/>
                <a:cs typeface="PMingLiU" panose="02020500000000000000" charset="-120"/>
              </a:rPr>
              <a:t>亿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元</a:t>
            </a:r>
            <a:r>
              <a:rPr sz="1600" spc="100" dirty="0"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工程</a:t>
            </a:r>
            <a:r>
              <a:rPr sz="1600" spc="100" dirty="0">
                <a:latin typeface="PMingLiU" panose="02020500000000000000" charset="-120"/>
                <a:cs typeface="PMingLiU" panose="02020500000000000000" charset="-120"/>
              </a:rPr>
              <a:t>不少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2</a:t>
            </a:r>
            <a:endParaRPr sz="16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ts val="191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人；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3695">
              <a:lnSpc>
                <a:spcPts val="1915"/>
              </a:lnSpc>
              <a:spcBef>
                <a:spcPts val="15"/>
              </a:spcBef>
            </a:pPr>
            <a:r>
              <a:rPr sz="1600" spc="25" dirty="0">
                <a:latin typeface="Arial" panose="020B0604020202020204"/>
                <a:cs typeface="Arial" panose="020B0604020202020204"/>
              </a:rPr>
              <a:t>c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15" dirty="0">
                <a:latin typeface="Arial" panose="020B0604020202020204"/>
                <a:cs typeface="Arial" panose="020B0604020202020204"/>
              </a:rPr>
              <a:t>1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亿元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及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以上的工程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不少</a:t>
            </a:r>
            <a:r>
              <a:rPr sz="1600" spc="35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15" dirty="0">
                <a:latin typeface="Arial" panose="020B0604020202020204"/>
                <a:cs typeface="Arial" panose="020B0604020202020204"/>
              </a:rPr>
              <a:t>3</a:t>
            </a:r>
            <a:r>
              <a:rPr sz="1600" spc="20" dirty="0">
                <a:latin typeface="PMingLiU" panose="02020500000000000000" charset="-120"/>
                <a:cs typeface="PMingLiU" panose="02020500000000000000" charset="-120"/>
              </a:rPr>
              <a:t>人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915"/>
              </a:lnSpc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且按专业配备专职安全生产管理人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员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30072"/>
            <a:ext cx="24949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 panose="020E0502030303020204"/>
                <a:cs typeface="Candara" panose="020E0502030303020204"/>
              </a:rPr>
              <a:t>1.</a:t>
            </a:r>
            <a:r>
              <a:rPr sz="2800" spc="-15" dirty="0">
                <a:latin typeface="Candara" panose="020E0502030303020204"/>
                <a:cs typeface="Candara" panose="020E0502030303020204"/>
              </a:rPr>
              <a:t>1</a:t>
            </a:r>
            <a:r>
              <a:rPr sz="2800" spc="-5" dirty="0"/>
              <a:t>安全管理策划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52796" y="1569085"/>
            <a:ext cx="3371341" cy="187769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876672" y="3446767"/>
            <a:ext cx="3439667" cy="2209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559044" y="5652922"/>
            <a:ext cx="27736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10" dirty="0">
                <a:latin typeface="微软雅黑" panose="020B0503020204020204" charset="-122"/>
                <a:cs typeface="微软雅黑" panose="020B0503020204020204" charset="-122"/>
              </a:rPr>
              <a:t>安全员</a:t>
            </a:r>
            <a:r>
              <a:rPr sz="1800" b="1" dirty="0">
                <a:latin typeface="微软雅黑" panose="020B0503020204020204" charset="-122"/>
                <a:cs typeface="微软雅黑" panose="020B0503020204020204" charset="-122"/>
              </a:rPr>
              <a:t>定期培</a:t>
            </a:r>
            <a:r>
              <a:rPr sz="1800" b="1" spc="5" dirty="0">
                <a:latin typeface="微软雅黑" panose="020B0503020204020204" charset="-122"/>
                <a:cs typeface="微软雅黑" panose="020B0503020204020204" charset="-122"/>
              </a:rPr>
              <a:t>训</a:t>
            </a:r>
            <a:r>
              <a:rPr sz="1800" b="1" dirty="0">
                <a:latin typeface="微软雅黑" panose="020B0503020204020204" charset="-122"/>
                <a:cs typeface="微软雅黑" panose="020B0503020204020204" charset="-122"/>
              </a:rPr>
              <a:t>学习没有？ </a:t>
            </a:r>
            <a:r>
              <a:rPr sz="1800" b="1" spc="10" dirty="0">
                <a:latin typeface="微软雅黑" panose="020B0503020204020204" charset="-122"/>
                <a:cs typeface="微软雅黑" panose="020B0503020204020204" charset="-122"/>
              </a:rPr>
              <a:t>安全员</a:t>
            </a:r>
            <a:r>
              <a:rPr sz="1800" b="1" dirty="0">
                <a:latin typeface="微软雅黑" panose="020B0503020204020204" charset="-122"/>
                <a:cs typeface="微软雅黑" panose="020B0503020204020204" charset="-122"/>
              </a:rPr>
              <a:t>有没有取得双证？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27710" y="872744"/>
            <a:ext cx="260921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3.2.6</a:t>
            </a:r>
            <a:r>
              <a:rPr dirty="0">
                <a:solidFill>
                  <a:srgbClr val="000000"/>
                </a:solidFill>
              </a:rPr>
              <a:t>连墙</a:t>
            </a:r>
            <a:r>
              <a:rPr spc="-15" dirty="0">
                <a:solidFill>
                  <a:srgbClr val="000000"/>
                </a:solidFill>
              </a:rPr>
              <a:t>件</a:t>
            </a:r>
            <a:r>
              <a:rPr dirty="0">
                <a:solidFill>
                  <a:srgbClr val="000000"/>
                </a:solidFill>
              </a:rPr>
              <a:t>设置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64098" y="1702816"/>
            <a:ext cx="2880360" cy="227838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14019" y="1263142"/>
            <a:ext cx="3362960" cy="466598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97790" indent="132080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、连墙件设置的位置、数量应按专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项施工方案确定。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 indent="177800">
              <a:lnSpc>
                <a:spcPct val="90000"/>
              </a:lnSpc>
              <a:spcBef>
                <a:spcPts val="570"/>
              </a:spcBef>
            </a:pP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、脚手架连墙件数量的设置除应满 足本规范的计算要求外，在竖向间距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上应小于</a:t>
            </a: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倍步距，在横向上间距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小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于 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倍纵距，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4765" indent="177800">
              <a:lnSpc>
                <a:spcPct val="90000"/>
              </a:lnSpc>
              <a:spcBef>
                <a:spcPts val="600"/>
              </a:spcBef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、应靠近主节点设置，偏离主节点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的距离不应大于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300mm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；应从底层第 一步纵向水平杆处开始设置，当该处 设置有困难时，应采用其它可靠措施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固定；应优先采用菱形布置，或采用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方形、矩形布置。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Times New Roman" panose="02020603050405020304"/>
              <a:cs typeface="Times New Roman" panose="02020603050405020304"/>
            </a:endParaRPr>
          </a:p>
          <a:p>
            <a:pPr marL="144780">
              <a:lnSpc>
                <a:spcPct val="100000"/>
              </a:lnSpc>
            </a:pPr>
            <a:r>
              <a:rPr sz="1800" b="1" spc="10" dirty="0">
                <a:latin typeface="微软雅黑" panose="020B0503020204020204" charset="-122"/>
                <a:cs typeface="微软雅黑" panose="020B0503020204020204" charset="-122"/>
              </a:rPr>
              <a:t>架体防护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44780" marR="125095" indent="43815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①栏杆和挡脚板均应搭设在外立杆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的内侧；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233045">
              <a:lnSpc>
                <a:spcPct val="1000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②上栏杆上皮高度应为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1.2m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233045">
              <a:lnSpc>
                <a:spcPct val="1000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③挡脚板高度不应小于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180mm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88595">
              <a:lnSpc>
                <a:spcPct val="100000"/>
              </a:lnSpc>
              <a:spcBef>
                <a:spcPts val="210"/>
              </a:spcBef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④中栏杆应居中设置。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17558" y="4305461"/>
            <a:ext cx="2788880" cy="2044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47485" y="859282"/>
            <a:ext cx="2876550" cy="714375"/>
          </a:xfrm>
          <a:custGeom>
            <a:avLst/>
            <a:gdLst/>
            <a:ahLst/>
            <a:cxnLst/>
            <a:rect l="l" t="t" r="r" b="b"/>
            <a:pathLst>
              <a:path w="2876550" h="714375">
                <a:moveTo>
                  <a:pt x="2876422" y="0"/>
                </a:moveTo>
                <a:lnTo>
                  <a:pt x="2869945" y="0"/>
                </a:lnTo>
                <a:lnTo>
                  <a:pt x="2748788" y="20065"/>
                </a:lnTo>
                <a:lnTo>
                  <a:pt x="2625470" y="42290"/>
                </a:lnTo>
                <a:lnTo>
                  <a:pt x="2370455" y="91439"/>
                </a:lnTo>
                <a:lnTo>
                  <a:pt x="2102485" y="149478"/>
                </a:lnTo>
                <a:lnTo>
                  <a:pt x="1821941" y="216407"/>
                </a:lnTo>
                <a:lnTo>
                  <a:pt x="1564639" y="281050"/>
                </a:lnTo>
                <a:lnTo>
                  <a:pt x="841883" y="443991"/>
                </a:lnTo>
                <a:lnTo>
                  <a:pt x="620775" y="488568"/>
                </a:lnTo>
                <a:lnTo>
                  <a:pt x="199771" y="566673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047"/>
                </a:lnTo>
                <a:lnTo>
                  <a:pt x="397510" y="653668"/>
                </a:lnTo>
                <a:lnTo>
                  <a:pt x="644143" y="680465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83435" y="660400"/>
                </a:lnTo>
                <a:lnTo>
                  <a:pt x="2232152" y="633602"/>
                </a:lnTo>
                <a:lnTo>
                  <a:pt x="2372487" y="602360"/>
                </a:lnTo>
                <a:lnTo>
                  <a:pt x="2440559" y="584580"/>
                </a:lnTo>
                <a:lnTo>
                  <a:pt x="2506471" y="566673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19375" y="730884"/>
            <a:ext cx="5544820" cy="850265"/>
          </a:xfrm>
          <a:custGeom>
            <a:avLst/>
            <a:gdLst/>
            <a:ahLst/>
            <a:cxnLst/>
            <a:rect l="l" t="t" r="r" b="b"/>
            <a:pathLst>
              <a:path w="5544820" h="850265">
                <a:moveTo>
                  <a:pt x="852424" y="0"/>
                </a:moveTo>
                <a:lnTo>
                  <a:pt x="684529" y="0"/>
                </a:lnTo>
                <a:lnTo>
                  <a:pt x="527176" y="4444"/>
                </a:lnTo>
                <a:lnTo>
                  <a:pt x="380492" y="11175"/>
                </a:lnTo>
                <a:lnTo>
                  <a:pt x="244475" y="22351"/>
                </a:lnTo>
                <a:lnTo>
                  <a:pt x="116839" y="35687"/>
                </a:lnTo>
                <a:lnTo>
                  <a:pt x="0" y="53593"/>
                </a:lnTo>
                <a:lnTo>
                  <a:pt x="333756" y="96012"/>
                </a:lnTo>
                <a:lnTo>
                  <a:pt x="693038" y="156210"/>
                </a:lnTo>
                <a:lnTo>
                  <a:pt x="1077849" y="234314"/>
                </a:lnTo>
                <a:lnTo>
                  <a:pt x="1281938" y="279018"/>
                </a:lnTo>
                <a:lnTo>
                  <a:pt x="1866519" y="421766"/>
                </a:lnTo>
                <a:lnTo>
                  <a:pt x="2559558" y="575690"/>
                </a:lnTo>
                <a:lnTo>
                  <a:pt x="2723261" y="606932"/>
                </a:lnTo>
                <a:lnTo>
                  <a:pt x="2878454" y="638175"/>
                </a:lnTo>
                <a:lnTo>
                  <a:pt x="3031616" y="667257"/>
                </a:lnTo>
                <a:lnTo>
                  <a:pt x="3324987" y="716279"/>
                </a:lnTo>
                <a:lnTo>
                  <a:pt x="3465322" y="738631"/>
                </a:lnTo>
                <a:lnTo>
                  <a:pt x="3733165" y="774318"/>
                </a:lnTo>
                <a:lnTo>
                  <a:pt x="3986149" y="805561"/>
                </a:lnTo>
                <a:lnTo>
                  <a:pt x="4107306" y="816737"/>
                </a:lnTo>
                <a:lnTo>
                  <a:pt x="4336923" y="834516"/>
                </a:lnTo>
                <a:lnTo>
                  <a:pt x="4447413" y="841248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5044821" y="845692"/>
                </a:lnTo>
                <a:lnTo>
                  <a:pt x="5134102" y="841248"/>
                </a:lnTo>
                <a:lnTo>
                  <a:pt x="5221351" y="834516"/>
                </a:lnTo>
                <a:lnTo>
                  <a:pt x="5467984" y="807719"/>
                </a:lnTo>
                <a:lnTo>
                  <a:pt x="5544439" y="796670"/>
                </a:lnTo>
                <a:lnTo>
                  <a:pt x="5297805" y="765428"/>
                </a:lnTo>
                <a:lnTo>
                  <a:pt x="5036311" y="727455"/>
                </a:lnTo>
                <a:lnTo>
                  <a:pt x="4468749" y="629285"/>
                </a:lnTo>
                <a:lnTo>
                  <a:pt x="4160520" y="566801"/>
                </a:lnTo>
                <a:lnTo>
                  <a:pt x="3835146" y="497586"/>
                </a:lnTo>
                <a:lnTo>
                  <a:pt x="2850896" y="263398"/>
                </a:lnTo>
                <a:lnTo>
                  <a:pt x="2583053" y="205359"/>
                </a:lnTo>
                <a:lnTo>
                  <a:pt x="2327910" y="156210"/>
                </a:lnTo>
                <a:lnTo>
                  <a:pt x="2204592" y="133857"/>
                </a:lnTo>
                <a:lnTo>
                  <a:pt x="2083435" y="113791"/>
                </a:lnTo>
                <a:lnTo>
                  <a:pt x="1966467" y="96012"/>
                </a:lnTo>
                <a:lnTo>
                  <a:pt x="1628394" y="51307"/>
                </a:lnTo>
                <a:lnTo>
                  <a:pt x="1417954" y="31241"/>
                </a:lnTo>
                <a:lnTo>
                  <a:pt x="1220215" y="15620"/>
                </a:lnTo>
                <a:lnTo>
                  <a:pt x="1030986" y="4444"/>
                </a:lnTo>
                <a:lnTo>
                  <a:pt x="852424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28670" y="743204"/>
            <a:ext cx="5467985" cy="774700"/>
          </a:xfrm>
          <a:custGeom>
            <a:avLst/>
            <a:gdLst/>
            <a:ahLst/>
            <a:cxnLst/>
            <a:rect l="l" t="t" r="r" b="b"/>
            <a:pathLst>
              <a:path w="5467984" h="774700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8956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8890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576"/>
                </a:lnTo>
                <a:lnTo>
                  <a:pt x="2041017" y="64643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3924"/>
                </a:lnTo>
                <a:lnTo>
                  <a:pt x="2984881" y="194183"/>
                </a:lnTo>
                <a:lnTo>
                  <a:pt x="3250692" y="240919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09463" y="729869"/>
            <a:ext cx="3308350" cy="651510"/>
          </a:xfrm>
          <a:custGeom>
            <a:avLst/>
            <a:gdLst/>
            <a:ahLst/>
            <a:cxnLst/>
            <a:rect l="l" t="t" r="r" b="b"/>
            <a:pathLst>
              <a:path w="3308350" h="651510">
                <a:moveTo>
                  <a:pt x="0" y="651509"/>
                </a:moveTo>
                <a:lnTo>
                  <a:pt x="95631" y="624713"/>
                </a:lnTo>
                <a:lnTo>
                  <a:pt x="357250" y="555497"/>
                </a:lnTo>
                <a:lnTo>
                  <a:pt x="537845" y="508634"/>
                </a:lnTo>
                <a:lnTo>
                  <a:pt x="746251" y="457326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703"/>
                </a:lnTo>
                <a:lnTo>
                  <a:pt x="2310891" y="120395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7911"/>
                </a:lnTo>
                <a:lnTo>
                  <a:pt x="2838195" y="40131"/>
                </a:lnTo>
                <a:lnTo>
                  <a:pt x="2963671" y="26669"/>
                </a:lnTo>
                <a:lnTo>
                  <a:pt x="3082670" y="15620"/>
                </a:lnTo>
                <a:lnTo>
                  <a:pt x="3197479" y="6603"/>
                </a:lnTo>
                <a:lnTo>
                  <a:pt x="330796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0325"/>
          </a:xfrm>
          <a:custGeom>
            <a:avLst/>
            <a:gdLst/>
            <a:ahLst/>
            <a:cxnLst/>
            <a:rect l="l" t="t" r="r" b="b"/>
            <a:pathLst>
              <a:path w="8723630" h="133032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049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396"/>
                </a:lnTo>
                <a:lnTo>
                  <a:pt x="327812" y="140462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51079" y="240918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086"/>
                </a:lnTo>
                <a:lnTo>
                  <a:pt x="8723414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500"/>
                </a:lnTo>
                <a:lnTo>
                  <a:pt x="6260503" y="792099"/>
                </a:lnTo>
                <a:lnTo>
                  <a:pt x="5900712" y="745236"/>
                </a:lnTo>
                <a:lnTo>
                  <a:pt x="5709196" y="716152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4861979" y="557784"/>
                </a:lnTo>
                <a:lnTo>
                  <a:pt x="4387253" y="452881"/>
                </a:lnTo>
                <a:lnTo>
                  <a:pt x="4136047" y="394842"/>
                </a:lnTo>
                <a:lnTo>
                  <a:pt x="3614458" y="267715"/>
                </a:lnTo>
                <a:lnTo>
                  <a:pt x="3122841" y="165100"/>
                </a:lnTo>
                <a:lnTo>
                  <a:pt x="2892844" y="124840"/>
                </a:lnTo>
                <a:lnTo>
                  <a:pt x="2673642" y="91439"/>
                </a:lnTo>
                <a:lnTo>
                  <a:pt x="2462949" y="62356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0325">
                <a:moveTo>
                  <a:pt x="8723414" y="568960"/>
                </a:moveTo>
                <a:lnTo>
                  <a:pt x="8638197" y="604647"/>
                </a:lnTo>
                <a:lnTo>
                  <a:pt x="8557298" y="635888"/>
                </a:lnTo>
                <a:lnTo>
                  <a:pt x="8472208" y="664844"/>
                </a:lnTo>
                <a:lnTo>
                  <a:pt x="8295551" y="718438"/>
                </a:lnTo>
                <a:lnTo>
                  <a:pt x="8201825" y="742950"/>
                </a:lnTo>
                <a:lnTo>
                  <a:pt x="8005991" y="783081"/>
                </a:lnTo>
                <a:lnTo>
                  <a:pt x="7901724" y="800988"/>
                </a:lnTo>
                <a:lnTo>
                  <a:pt x="7680363" y="827786"/>
                </a:lnTo>
                <a:lnTo>
                  <a:pt x="7441857" y="845565"/>
                </a:lnTo>
                <a:lnTo>
                  <a:pt x="7314222" y="850138"/>
                </a:lnTo>
                <a:lnTo>
                  <a:pt x="8723414" y="850138"/>
                </a:lnTo>
                <a:lnTo>
                  <a:pt x="8723414" y="568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8739" y="1718259"/>
            <a:ext cx="3274060" cy="3195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197485" indent="-274320">
              <a:lnSpc>
                <a:spcPct val="100000"/>
              </a:lnSpc>
              <a:spcBef>
                <a:spcPts val="95"/>
              </a:spcBef>
              <a:buClr>
                <a:srgbClr val="30B6FC"/>
              </a:buClr>
              <a:buFont typeface="Symbol" panose="05050102010706020507"/>
              <a:buChar char=""/>
              <a:tabLst>
                <a:tab pos="286385" algn="l"/>
                <a:tab pos="28702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）架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体作业层脚手板下应采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用安全平网兜底，以下每隔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0m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应采用安全平网封闭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287020" marR="140970" indent="-274320">
              <a:lnSpc>
                <a:spcPct val="100000"/>
              </a:lnSpc>
              <a:spcBef>
                <a:spcPts val="385"/>
              </a:spcBef>
              <a:buClr>
                <a:srgbClr val="30B6FC"/>
              </a:buClr>
              <a:buFont typeface="Symbol" panose="05050102010706020507"/>
              <a:buChar char=""/>
              <a:tabLst>
                <a:tab pos="286385" algn="l"/>
                <a:tab pos="287020" algn="l"/>
              </a:tabLst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）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架体底层沿建筑结构边缘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在悬挑钢梁与悬挑钢梁之间应采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取措施封闭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287020" marR="200025" indent="-274320">
              <a:lnSpc>
                <a:spcPct val="100000"/>
              </a:lnSpc>
              <a:spcBef>
                <a:spcPts val="385"/>
              </a:spcBef>
              <a:buClr>
                <a:srgbClr val="30B6FC"/>
              </a:buClr>
              <a:buFont typeface="Symbol" panose="05050102010706020507"/>
              <a:buChar char=""/>
              <a:tabLst>
                <a:tab pos="330835" algn="l"/>
                <a:tab pos="331470" algn="l"/>
              </a:tabLst>
            </a:pPr>
            <a:r>
              <a:rPr dirty="0"/>
              <a:t>	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）栏杆和挡脚板均应搭设在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外立杆的内侧；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30835" indent="-318770">
              <a:lnSpc>
                <a:spcPct val="100000"/>
              </a:lnSpc>
              <a:spcBef>
                <a:spcPts val="385"/>
              </a:spcBef>
              <a:buClr>
                <a:srgbClr val="30B6FC"/>
              </a:buClr>
              <a:buFont typeface="Symbol" panose="05050102010706020507"/>
              <a:buChar char=""/>
              <a:tabLst>
                <a:tab pos="330835" algn="l"/>
                <a:tab pos="33147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）上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栏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杆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上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皮高度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为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1.2m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30835" indent="-318770">
              <a:lnSpc>
                <a:spcPct val="100000"/>
              </a:lnSpc>
              <a:spcBef>
                <a:spcPts val="385"/>
              </a:spcBef>
              <a:buClr>
                <a:srgbClr val="30B6FC"/>
              </a:buClr>
              <a:buFont typeface="Symbol" panose="05050102010706020507"/>
              <a:buChar char=""/>
              <a:tabLst>
                <a:tab pos="330835" algn="l"/>
                <a:tab pos="33147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5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）挡脚板高度不应小于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28702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180mm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30835" indent="-318770">
              <a:lnSpc>
                <a:spcPct val="100000"/>
              </a:lnSpc>
              <a:spcBef>
                <a:spcPts val="380"/>
              </a:spcBef>
              <a:buClr>
                <a:srgbClr val="30B6FC"/>
              </a:buClr>
              <a:buFont typeface="Symbol" panose="05050102010706020507"/>
              <a:buChar char=""/>
              <a:tabLst>
                <a:tab pos="330835" algn="l"/>
                <a:tab pos="331470" algn="l"/>
              </a:tabLst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6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）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中栏杆应居中设置。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4421" y="1012393"/>
            <a:ext cx="31959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3.2.7</a:t>
            </a:r>
            <a:r>
              <a:rPr sz="2800" spc="-10" dirty="0">
                <a:solidFill>
                  <a:srgbClr val="000000"/>
                </a:solidFill>
              </a:rPr>
              <a:t>层间、架体防护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73926" y="1916048"/>
            <a:ext cx="2370073" cy="180657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427982" y="1945004"/>
            <a:ext cx="2383282" cy="18055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753484" y="3836377"/>
            <a:ext cx="5096383" cy="22569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03044"/>
            <a:ext cx="3071495" cy="4796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3360" indent="43815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53530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安装及使用单位应提供防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坠装置使用说明书、提升设备说 明书、控制系统操作说明书、安 全技术操作规程、专项施工安全 方案、安装自检检验记录表、提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升（下降）前检查记录、安全技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术交底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提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升（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下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降）等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技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术资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料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22580">
              <a:lnSpc>
                <a:spcPct val="100000"/>
              </a:lnSpc>
              <a:spcBef>
                <a:spcPts val="595"/>
              </a:spcBef>
              <a:buSzPct val="94000"/>
              <a:buAutoNum type="arabicPlain" startAt="2"/>
              <a:tabLst>
                <a:tab pos="51244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搭设前应编制方案，并附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有相应的计算书；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7525" indent="-505460">
              <a:lnSpc>
                <a:spcPct val="100000"/>
              </a:lnSpc>
              <a:spcBef>
                <a:spcPts val="605"/>
              </a:spcBef>
              <a:buSzPct val="94000"/>
              <a:buAutoNum type="arabicPlain" startAt="2"/>
              <a:tabLst>
                <a:tab pos="51752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应满足国家及地方相关规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范和规定；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07340">
              <a:lnSpc>
                <a:spcPct val="100000"/>
              </a:lnSpc>
              <a:spcBef>
                <a:spcPts val="600"/>
              </a:spcBef>
              <a:buSzPct val="94000"/>
              <a:buAutoNum type="arabicPlain" startAt="4"/>
              <a:tabLst>
                <a:tab pos="52768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采用铝模施工的项目不允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许在爬架内设置卸料平台；</a:t>
            </a:r>
            <a:r>
              <a:rPr sz="1600" spc="-35" dirty="0"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316230">
              <a:lnSpc>
                <a:spcPct val="100000"/>
              </a:lnSpc>
              <a:spcBef>
                <a:spcPts val="600"/>
              </a:spcBef>
              <a:buSzPct val="94000"/>
              <a:buAutoNum type="arabicPlain" startAt="4"/>
              <a:tabLst>
                <a:tab pos="51752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在爬架下方须设置水平兜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网，兜网外挑不小于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2m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3360">
              <a:lnSpc>
                <a:spcPct val="100000"/>
              </a:lnSpc>
              <a:spcBef>
                <a:spcPts val="600"/>
              </a:spcBef>
              <a:buSzPct val="94000"/>
              <a:buAutoNum type="arabicPlain" startAt="4"/>
              <a:tabLst>
                <a:tab pos="53086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在爬架内作业区域必须设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置安全母绳，施工人员系安全带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作业；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16888"/>
            <a:ext cx="269303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3.3</a:t>
            </a:r>
            <a:r>
              <a:rPr dirty="0">
                <a:solidFill>
                  <a:srgbClr val="000000"/>
                </a:solidFill>
              </a:rPr>
              <a:t>附着式脚手架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01891" y="1628788"/>
            <a:ext cx="2371741" cy="132802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375658" y="1556766"/>
            <a:ext cx="2239264" cy="13681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840734" y="2938868"/>
            <a:ext cx="4949571" cy="35144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48180"/>
            <a:ext cx="3181985" cy="401002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indent="43815">
              <a:lnSpc>
                <a:spcPct val="90000"/>
              </a:lnSpc>
              <a:spcBef>
                <a:spcPts val="285"/>
              </a:spcBef>
            </a:pPr>
            <a:r>
              <a:rPr sz="160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、防坠落装置必须是机械式的全自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动装置，严禁使用每次升降都需重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组的手动装置；（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4.5.3.2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1435" indent="177800">
              <a:lnSpc>
                <a:spcPct val="90000"/>
              </a:lnSpc>
              <a:spcBef>
                <a:spcPts val="600"/>
              </a:spcBef>
            </a:pPr>
            <a:r>
              <a:rPr sz="1600" spc="-10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、工具式脚手架的防坠落装置应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经法定检测机构标定后方可使用；  使用过程中，使用单位应定期对其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有效性和可靠性进行检测；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73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7.0.10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45720" indent="177800">
              <a:lnSpc>
                <a:spcPts val="1730"/>
              </a:lnSpc>
              <a:spcBef>
                <a:spcPts val="625"/>
              </a:spcBef>
            </a:pPr>
            <a:r>
              <a:rPr sz="1600" dirty="0"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、防坠落装置与升降设备必须分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别独立固定在建筑结构上；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7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4.5.3.5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6195" indent="177800">
              <a:lnSpc>
                <a:spcPct val="90000"/>
              </a:lnSpc>
              <a:spcBef>
                <a:spcPts val="600"/>
              </a:spcBef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4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、防坠落装置应设置在竖向主框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架处并附着在建筑结构上，每一升 降点不得少于一个防坠落装置，防 坠落装置在使用和升降工况下都必 须起作用。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08431"/>
            <a:ext cx="32105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3.3.1</a:t>
            </a:r>
            <a:r>
              <a:rPr sz="3200" spc="-5" dirty="0">
                <a:solidFill>
                  <a:srgbClr val="000000"/>
                </a:solidFill>
              </a:rPr>
              <a:t>防</a:t>
            </a:r>
            <a:r>
              <a:rPr sz="3200" dirty="0">
                <a:solidFill>
                  <a:srgbClr val="000000"/>
                </a:solidFill>
              </a:rPr>
              <a:t>坠安全装置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58895" y="1487550"/>
            <a:ext cx="2297303" cy="209829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156197" y="1515117"/>
            <a:ext cx="2757693" cy="2070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851909" y="3649853"/>
            <a:ext cx="5062982" cy="1882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75054"/>
            <a:ext cx="3159125" cy="1320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03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、防倾覆装置中包括导轨和两个以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上与导轨连接的可滑动的导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向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件；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、在升降和使用两种工况下，最上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和最下两个导向件之间的最小间距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不得小于</a:t>
            </a:r>
            <a:r>
              <a:rPr sz="1600" spc="-65" dirty="0"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2.8</a:t>
            </a:r>
            <a:r>
              <a:rPr sz="1600" spc="-15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m</a:t>
            </a:r>
            <a:r>
              <a:rPr sz="1600" spc="5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或架体高度的）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73962"/>
            <a:ext cx="32029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3.3.2</a:t>
            </a:r>
            <a:r>
              <a:rPr sz="2800" spc="-5" dirty="0">
                <a:solidFill>
                  <a:srgbClr val="000000"/>
                </a:solidFill>
              </a:rPr>
              <a:t>安全防倾翻装置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16220" y="1556766"/>
            <a:ext cx="3521075" cy="396049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497832" y="1656969"/>
            <a:ext cx="1584198" cy="1446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449826" y="3518192"/>
            <a:ext cx="1508633" cy="1134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67537" y="3103283"/>
            <a:ext cx="3982339" cy="2991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912111"/>
            <a:ext cx="3181985" cy="210121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48895">
              <a:lnSpc>
                <a:spcPct val="90000"/>
              </a:lnSpc>
              <a:spcBef>
                <a:spcPts val="28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附着式升降脚手架升降时，必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须配备有限制荷载或水平高差的同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步控制系统。（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4.5.4.1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90000"/>
              </a:lnSpc>
              <a:spcBef>
                <a:spcPts val="600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当某一机位的荷载超过设计值 的</a:t>
            </a:r>
            <a:r>
              <a:rPr sz="1600" spc="-150" dirty="0"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15%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时，应采用声光形式自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报警 和显示报警机位；当超过</a:t>
            </a:r>
            <a:r>
              <a:rPr sz="1600" spc="-40" dirty="0"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30%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时，  应能使该升降设备自动停机。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73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4.5.4.2.1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)</a:t>
            </a:r>
            <a:endParaRPr sz="16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28066" y="934974"/>
            <a:ext cx="3331845" cy="909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</a:t>
            </a:r>
            <a:r>
              <a:rPr spc="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.</a:t>
            </a:r>
            <a:r>
              <a:rPr spc="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dirty="0">
                <a:solidFill>
                  <a:srgbClr val="000000"/>
                </a:solidFill>
              </a:rPr>
              <a:t>安全同步</a:t>
            </a:r>
            <a:r>
              <a:rPr spc="-15" dirty="0">
                <a:solidFill>
                  <a:srgbClr val="000000"/>
                </a:solidFill>
              </a:rPr>
              <a:t>控</a:t>
            </a:r>
            <a:r>
              <a:rPr spc="-5" dirty="0">
                <a:solidFill>
                  <a:srgbClr val="000000"/>
                </a:solidFill>
              </a:rPr>
              <a:t>制</a:t>
            </a:r>
            <a:r>
              <a:rPr dirty="0">
                <a:solidFill>
                  <a:srgbClr val="000000"/>
                </a:solidFill>
              </a:rPr>
              <a:t>或 </a:t>
            </a:r>
            <a:r>
              <a:rPr dirty="0">
                <a:solidFill>
                  <a:srgbClr val="000000"/>
                </a:solidFill>
              </a:rPr>
              <a:t>载荷控制装置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72000" y="4941163"/>
            <a:ext cx="4139946" cy="108012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156197" y="1747773"/>
            <a:ext cx="2783713" cy="2565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651122" y="1747773"/>
            <a:ext cx="2505075" cy="1884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1981326"/>
            <a:ext cx="4284345" cy="3931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1970" indent="-509905">
              <a:lnSpc>
                <a:spcPts val="1940"/>
              </a:lnSpc>
              <a:spcBef>
                <a:spcPts val="105"/>
              </a:spcBef>
              <a:buSzPct val="94000"/>
              <a:buAutoNum type="arabicPlain"/>
              <a:tabLst>
                <a:tab pos="522605" algn="l"/>
              </a:tabLst>
            </a:pP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架体高度不得大于</a:t>
            </a:r>
            <a:r>
              <a:rPr sz="1700" spc="-10" dirty="0">
                <a:latin typeface="Candara" panose="020E0502030303020204"/>
                <a:cs typeface="Candara" panose="020E0502030303020204"/>
              </a:rPr>
              <a:t>5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倍楼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层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高。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940"/>
              </a:lnSpc>
            </a:pP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700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700" dirty="0">
                <a:latin typeface="Candara" panose="020E0502030303020204"/>
                <a:cs typeface="Candara" panose="020E0502030303020204"/>
              </a:rPr>
              <a:t>4.4.2.1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）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427355" indent="45720">
              <a:lnSpc>
                <a:spcPts val="1840"/>
              </a:lnSpc>
              <a:spcBef>
                <a:spcPts val="620"/>
              </a:spcBef>
              <a:buSzPct val="94000"/>
              <a:buAutoNum type="arabicPlain" startAt="2"/>
              <a:tabLst>
                <a:tab pos="592455" algn="l"/>
              </a:tabLst>
            </a:pP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架体宽度不得大于</a:t>
            </a:r>
            <a:r>
              <a:rPr sz="1700" dirty="0">
                <a:latin typeface="Candara" panose="020E0502030303020204"/>
                <a:cs typeface="Candara" panose="020E0502030303020204"/>
              </a:rPr>
              <a:t>1</a:t>
            </a:r>
            <a:r>
              <a:rPr sz="1700" spc="-5" dirty="0">
                <a:latin typeface="Candara" panose="020E0502030303020204"/>
                <a:cs typeface="Candara" panose="020E0502030303020204"/>
              </a:rPr>
              <a:t>.</a:t>
            </a:r>
            <a:r>
              <a:rPr sz="1700" dirty="0">
                <a:latin typeface="Candara" panose="020E0502030303020204"/>
                <a:cs typeface="Candara" panose="020E0502030303020204"/>
              </a:rPr>
              <a:t>2</a:t>
            </a:r>
            <a:r>
              <a:rPr sz="1700" spc="-15" dirty="0">
                <a:latin typeface="Candara" panose="020E0502030303020204"/>
                <a:cs typeface="Candara" panose="020E0502030303020204"/>
              </a:rPr>
              <a:t>m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。（</a:t>
            </a:r>
            <a:r>
              <a:rPr sz="1700" dirty="0">
                <a:latin typeface="Candara" panose="020E0502030303020204"/>
                <a:cs typeface="Candara" panose="020E0502030303020204"/>
              </a:rPr>
              <a:t>J</a:t>
            </a:r>
            <a:r>
              <a:rPr sz="1700" spc="-15" dirty="0">
                <a:latin typeface="Candara" panose="020E0502030303020204"/>
                <a:cs typeface="Candara" panose="020E0502030303020204"/>
              </a:rPr>
              <a:t>G</a:t>
            </a:r>
            <a:r>
              <a:rPr sz="1700" dirty="0">
                <a:latin typeface="Candara" panose="020E0502030303020204"/>
                <a:cs typeface="Candara" panose="020E0502030303020204"/>
              </a:rPr>
              <a:t>J20</a:t>
            </a:r>
            <a:r>
              <a:rPr sz="1700" spc="5" dirty="0">
                <a:latin typeface="Candara" panose="020E0502030303020204"/>
                <a:cs typeface="Candara" panose="020E0502030303020204"/>
              </a:rPr>
              <a:t>2</a:t>
            </a:r>
            <a:r>
              <a:rPr sz="1700" dirty="0">
                <a:latin typeface="Candara" panose="020E0502030303020204"/>
                <a:cs typeface="Candara" panose="020E0502030303020204"/>
              </a:rPr>
              <a:t>-  </a:t>
            </a:r>
            <a:r>
              <a:rPr sz="1700" dirty="0">
                <a:latin typeface="Candara" panose="020E0502030303020204"/>
                <a:cs typeface="Candara" panose="020E0502030303020204"/>
              </a:rPr>
              <a:t>2010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700" dirty="0">
                <a:latin typeface="Candara" panose="020E0502030303020204"/>
                <a:cs typeface="Candara" panose="020E0502030303020204"/>
              </a:rPr>
              <a:t>4.4.2.2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）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96850" indent="45720">
              <a:lnSpc>
                <a:spcPts val="1840"/>
              </a:lnSpc>
              <a:spcBef>
                <a:spcPts val="595"/>
              </a:spcBef>
              <a:buSzPct val="94000"/>
              <a:buAutoNum type="arabicPlain" startAt="2"/>
              <a:tabLst>
                <a:tab pos="597535" algn="l"/>
              </a:tabLst>
            </a:pP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直线布置的架体支</a:t>
            </a:r>
            <a:r>
              <a:rPr sz="1700" spc="-10" dirty="0">
                <a:latin typeface="PMingLiU" panose="02020500000000000000" charset="-120"/>
                <a:cs typeface="PMingLiU" panose="02020500000000000000" charset="-120"/>
              </a:rPr>
              <a:t>承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跨度</a:t>
            </a:r>
            <a:r>
              <a:rPr sz="1700" spc="-10" dirty="0"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得大</a:t>
            </a:r>
            <a:r>
              <a:rPr sz="1700" spc="-1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700" dirty="0">
                <a:latin typeface="Candara" panose="020E0502030303020204"/>
                <a:cs typeface="Candara" panose="020E0502030303020204"/>
              </a:rPr>
              <a:t>7  </a:t>
            </a:r>
            <a:r>
              <a:rPr sz="1700" spc="-5" dirty="0">
                <a:latin typeface="Candara" panose="020E0502030303020204"/>
                <a:cs typeface="Candara" panose="020E0502030303020204"/>
              </a:rPr>
              <a:t>m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，折线或曲线布置的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体，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相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邻两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主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框架 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支承点处架体外侧距离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得大于</a:t>
            </a:r>
            <a:r>
              <a:rPr sz="1700" spc="-125" dirty="0"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700" dirty="0">
                <a:latin typeface="Candara" panose="020E0502030303020204"/>
                <a:cs typeface="Candara" panose="020E0502030303020204"/>
              </a:rPr>
              <a:t>5.4m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800"/>
              </a:lnSpc>
            </a:pP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700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700" dirty="0">
                <a:latin typeface="Candara" panose="020E0502030303020204"/>
                <a:cs typeface="Candara" panose="020E0502030303020204"/>
              </a:rPr>
              <a:t>4.4.2.3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）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69570">
              <a:lnSpc>
                <a:spcPct val="90000"/>
              </a:lnSpc>
              <a:spcBef>
                <a:spcPts val="600"/>
              </a:spcBef>
              <a:buSzPct val="94000"/>
              <a:buAutoNum type="arabicPlain" startAt="4"/>
              <a:tabLst>
                <a:tab pos="561975" algn="l"/>
              </a:tabLst>
            </a:pP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架体的水平悬挑长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度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不得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大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700" dirty="0">
                <a:latin typeface="Candara" panose="020E0502030303020204"/>
                <a:cs typeface="Candara" panose="020E0502030303020204"/>
              </a:rPr>
              <a:t>2</a:t>
            </a:r>
            <a:r>
              <a:rPr sz="1700" spc="-85" dirty="0">
                <a:latin typeface="Candara" panose="020E0502030303020204"/>
                <a:cs typeface="Candara" panose="020E0502030303020204"/>
              </a:rPr>
              <a:t> </a:t>
            </a:r>
            <a:r>
              <a:rPr sz="1700" dirty="0">
                <a:latin typeface="Candara" panose="020E0502030303020204"/>
                <a:cs typeface="Candara" panose="020E0502030303020204"/>
              </a:rPr>
              <a:t>m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，  且不得大于跨度的</a:t>
            </a:r>
            <a:r>
              <a:rPr sz="1700" spc="-5" dirty="0">
                <a:latin typeface="Candara" panose="020E0502030303020204"/>
                <a:cs typeface="Candara" panose="020E0502030303020204"/>
              </a:rPr>
              <a:t>1/2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r>
              <a:rPr sz="1700" spc="-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700" spc="-5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第 </a:t>
            </a:r>
            <a:r>
              <a:rPr sz="1700" dirty="0">
                <a:latin typeface="Candara" panose="020E0502030303020204"/>
                <a:cs typeface="Candara" panose="020E0502030303020204"/>
              </a:rPr>
              <a:t>4.4.2.4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）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ts val="1840"/>
              </a:lnSpc>
              <a:spcBef>
                <a:spcPts val="620"/>
              </a:spcBef>
              <a:buSzPct val="94000"/>
              <a:buAutoNum type="arabicPlain" startAt="4"/>
              <a:tabLst>
                <a:tab pos="553085" algn="l"/>
              </a:tabLst>
            </a:pP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体悬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臂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高度不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得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大于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体高度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700" dirty="0">
                <a:latin typeface="Candara" panose="020E0502030303020204"/>
                <a:cs typeface="Candara" panose="020E0502030303020204"/>
              </a:rPr>
              <a:t>2/</a:t>
            </a:r>
            <a:r>
              <a:rPr sz="1700" spc="-5" dirty="0">
                <a:latin typeface="Candara" panose="020E0502030303020204"/>
                <a:cs typeface="Candara" panose="020E0502030303020204"/>
              </a:rPr>
              <a:t>5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， 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且不得大于</a:t>
            </a:r>
            <a:r>
              <a:rPr sz="1700" spc="-5" dirty="0">
                <a:latin typeface="Candara" panose="020E0502030303020204"/>
                <a:cs typeface="Candara" panose="020E0502030303020204"/>
              </a:rPr>
              <a:t>6m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。（</a:t>
            </a:r>
            <a:r>
              <a:rPr sz="1700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700" spc="-5" dirty="0">
                <a:latin typeface="Candara" panose="020E0502030303020204"/>
                <a:cs typeface="Candara" panose="020E0502030303020204"/>
              </a:rPr>
              <a:t>4.4.8</a:t>
            </a:r>
            <a:r>
              <a:rPr sz="1700" spc="-5" dirty="0">
                <a:latin typeface="PMingLiU" panose="02020500000000000000" charset="-120"/>
                <a:cs typeface="PMingLiU" panose="02020500000000000000" charset="-120"/>
              </a:rPr>
              <a:t>）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564515" indent="-552450">
              <a:lnSpc>
                <a:spcPts val="1940"/>
              </a:lnSpc>
              <a:spcBef>
                <a:spcPts val="365"/>
              </a:spcBef>
              <a:buSzPct val="94000"/>
              <a:buAutoNum type="arabicPlain" startAt="4"/>
              <a:tabLst>
                <a:tab pos="565150" algn="l"/>
              </a:tabLst>
            </a:pP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架体全高与支承跨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度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的乘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积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不应</a:t>
            </a:r>
            <a:r>
              <a:rPr sz="1700" spc="-15" dirty="0">
                <a:latin typeface="PMingLiU" panose="02020500000000000000" charset="-120"/>
                <a:cs typeface="PMingLiU" panose="02020500000000000000" charset="-120"/>
              </a:rPr>
              <a:t>大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940"/>
              </a:lnSpc>
            </a:pPr>
            <a:r>
              <a:rPr sz="1700" dirty="0">
                <a:latin typeface="Candara" panose="020E0502030303020204"/>
                <a:cs typeface="Candara" panose="020E0502030303020204"/>
              </a:rPr>
              <a:t>110</a:t>
            </a:r>
            <a:r>
              <a:rPr sz="1700" spc="-15" dirty="0">
                <a:latin typeface="Candara" panose="020E0502030303020204"/>
                <a:cs typeface="Candara" panose="020E0502030303020204"/>
              </a:rPr>
              <a:t> 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㎡。（</a:t>
            </a:r>
            <a:r>
              <a:rPr sz="1700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700" dirty="0">
                <a:latin typeface="Candara" panose="020E0502030303020204"/>
                <a:cs typeface="Candara" panose="020E0502030303020204"/>
              </a:rPr>
              <a:t>4.4.2.5</a:t>
            </a:r>
            <a:r>
              <a:rPr sz="1700" dirty="0">
                <a:latin typeface="PMingLiU" panose="02020500000000000000" charset="-120"/>
                <a:cs typeface="PMingLiU" panose="02020500000000000000" charset="-120"/>
              </a:rPr>
              <a:t>）</a:t>
            </a:r>
            <a:endParaRPr sz="17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2437" y="1187272"/>
            <a:ext cx="24701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3.3.4</a:t>
            </a:r>
            <a:r>
              <a:rPr sz="3200" dirty="0">
                <a:solidFill>
                  <a:srgbClr val="000000"/>
                </a:solidFill>
              </a:rPr>
              <a:t>架体构造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48071" y="1828863"/>
            <a:ext cx="3168396" cy="462915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312291"/>
            <a:ext cx="3542029" cy="430530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162560" indent="43815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、竖向主框架所覆盖的每个楼层处应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设置一道附墙支座；（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4.4.5.1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60985" indent="88265" algn="just">
              <a:lnSpc>
                <a:spcPts val="1730"/>
              </a:lnSpc>
              <a:spcBef>
                <a:spcPts val="595"/>
              </a:spcBef>
            </a:pP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、在使用工况时，应将竖向主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框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架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固定于附墙支座上；（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</a:t>
            </a: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02</a:t>
            </a:r>
            <a:r>
              <a:rPr sz="1600" dirty="0">
                <a:latin typeface="Candara" panose="020E0502030303020204"/>
                <a:cs typeface="Candara" panose="020E0502030303020204"/>
              </a:rPr>
              <a:t>-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20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 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4.4.5.2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35890" indent="43815">
              <a:lnSpc>
                <a:spcPts val="1730"/>
              </a:lnSpc>
              <a:spcBef>
                <a:spcPts val="595"/>
              </a:spcBef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、在升降工况时，附墙支座上应设有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防倾、导向的结构装置；（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JGJ202-  2010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4.4.5.3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28270" indent="88265">
              <a:lnSpc>
                <a:spcPts val="1730"/>
              </a:lnSpc>
              <a:spcBef>
                <a:spcPts val="595"/>
              </a:spcBef>
            </a:pPr>
            <a:r>
              <a:rPr sz="1600" spc="-10" dirty="0">
                <a:latin typeface="Candara" panose="020E0502030303020204"/>
                <a:cs typeface="Candara" panose="020E0502030303020204"/>
              </a:rPr>
              <a:t>4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、附墙支座应采用锚固螺栓与建筑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物连接，受拉螺栓的螺母不得少于二 个或应采用弹簧垫圈加单螺母，螺杆 露出螺母端部的长度不应少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3</a:t>
            </a:r>
            <a:r>
              <a:rPr sz="1600" spc="-3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扣，并 不得小于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4.4.5.4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77165">
              <a:lnSpc>
                <a:spcPts val="1730"/>
              </a:lnSpc>
              <a:spcBef>
                <a:spcPts val="590"/>
              </a:spcBef>
            </a:pPr>
            <a:r>
              <a:rPr sz="1600" spc="-10" dirty="0">
                <a:latin typeface="Candara" panose="020E0502030303020204"/>
                <a:cs typeface="Candara" panose="020E0502030303020204"/>
              </a:rPr>
              <a:t>5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、附墙支座支承在建筑物上连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处混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凝土的强度应按设计要求确定，且不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7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得小于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C10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4.4.5.5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00862"/>
            <a:ext cx="222948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3.3.5</a:t>
            </a:r>
            <a:r>
              <a:rPr dirty="0">
                <a:solidFill>
                  <a:srgbClr val="000000"/>
                </a:solidFill>
              </a:rPr>
              <a:t>附着支座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89293" y="1488566"/>
            <a:ext cx="1994916" cy="323659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067936" y="1412747"/>
            <a:ext cx="3082290" cy="32974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332346" y="4751666"/>
            <a:ext cx="1047953" cy="151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380351" y="4751590"/>
            <a:ext cx="1140917" cy="1544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358899"/>
            <a:ext cx="3566160" cy="2296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03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、竖向主框架可采用整体结构或分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段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对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接式结构。结构形式应为竖向桁架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或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门 型刚架式等。各杆件的轴线应汇交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节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点处，并应采用螺栓或焊接连接。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4.4.3.1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、内外两片水平桁架的上弦和下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弦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之间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应设置水平支撑杆件，各节点必应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采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用 焊接或螺栓连接；（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4.4.4.5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72744"/>
            <a:ext cx="225171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3.3.6</a:t>
            </a:r>
            <a:r>
              <a:rPr spc="-5" dirty="0">
                <a:solidFill>
                  <a:srgbClr val="000000"/>
                </a:solidFill>
              </a:rPr>
              <a:t>架</a:t>
            </a:r>
            <a:r>
              <a:rPr dirty="0">
                <a:solidFill>
                  <a:srgbClr val="000000"/>
                </a:solidFill>
              </a:rPr>
              <a:t>体安装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8267" y="4356608"/>
            <a:ext cx="3549650" cy="1748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Candara" panose="020E0502030303020204"/>
                <a:cs typeface="Candara" panose="020E0502030303020204"/>
              </a:rPr>
              <a:t>3.3.7</a:t>
            </a:r>
            <a:r>
              <a:rPr sz="2800" b="1" dirty="0">
                <a:latin typeface="Microsoft JhengHei" panose="020B0604030504040204" charset="-120"/>
                <a:cs typeface="Microsoft JhengHei" panose="020B0604030504040204" charset="-120"/>
              </a:rPr>
              <a:t>架</a:t>
            </a:r>
            <a:r>
              <a:rPr sz="2800" b="1" spc="-5" dirty="0">
                <a:latin typeface="Microsoft JhengHei" panose="020B0604030504040204" charset="-120"/>
                <a:cs typeface="Microsoft JhengHei" panose="020B0604030504040204" charset="-120"/>
              </a:rPr>
              <a:t>体</a:t>
            </a:r>
            <a:r>
              <a:rPr sz="2800" b="1" dirty="0">
                <a:latin typeface="Microsoft JhengHei" panose="020B0604030504040204" charset="-120"/>
                <a:cs typeface="Microsoft JhengHei" panose="020B0604030504040204" charset="-120"/>
              </a:rPr>
              <a:t>外</a:t>
            </a:r>
            <a:r>
              <a:rPr sz="2800" b="1" spc="-5" dirty="0">
                <a:latin typeface="Microsoft JhengHei" panose="020B0604030504040204" charset="-120"/>
                <a:cs typeface="Microsoft JhengHei" panose="020B0604030504040204" charset="-120"/>
              </a:rPr>
              <a:t>立面</a:t>
            </a:r>
            <a:r>
              <a:rPr sz="2800" b="1" dirty="0">
                <a:latin typeface="Microsoft JhengHei" panose="020B0604030504040204" charset="-120"/>
                <a:cs typeface="Microsoft JhengHei" panose="020B0604030504040204" charset="-120"/>
              </a:rPr>
              <a:t>剪</a:t>
            </a:r>
            <a:r>
              <a:rPr sz="2800" b="1" spc="-5" dirty="0">
                <a:latin typeface="Microsoft JhengHei" panose="020B0604030504040204" charset="-120"/>
                <a:cs typeface="Microsoft JhengHei" panose="020B0604030504040204" charset="-120"/>
              </a:rPr>
              <a:t>刀撑</a:t>
            </a:r>
            <a:endParaRPr sz="2800">
              <a:latin typeface="Microsoft JhengHei" panose="020B0604030504040204" charset="-120"/>
              <a:cs typeface="Microsoft JhengHei" panose="020B0604030504040204" charset="-120"/>
            </a:endParaRPr>
          </a:p>
          <a:p>
            <a:pPr marL="209550" marR="286385">
              <a:lnSpc>
                <a:spcPct val="100000"/>
              </a:lnSpc>
              <a:spcBef>
                <a:spcPts val="252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架体外立面应沿全高连续设置剪刀 撑，并应将竖向主框架、水平支承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桁架和架体连成一体。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JGJ202- 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2010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4.4.12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64098" y="1556766"/>
            <a:ext cx="3390391" cy="349923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364098" y="4293108"/>
            <a:ext cx="3158617" cy="2052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03044"/>
            <a:ext cx="3174365" cy="4232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、操作人员不得停留在架体上；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4.7.3.2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、升降过程中不得有施工载荷。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dirty="0">
                <a:latin typeface="Candara" panose="020E0502030303020204"/>
                <a:cs typeface="Candara" panose="020E0502030303020204"/>
              </a:rPr>
              <a:t>4.7.3.3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397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、提升或下降前，要有专人对架体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上有无施工材料进行检查清理，对 影响架体升降的障碍物检查排除，  确保无障碍物、无施工材料堆放、 无人员在架体上时，才可实施升降 作业。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5"/>
              </a:spcBef>
            </a:pPr>
            <a:r>
              <a:rPr sz="1600" spc="-10" dirty="0"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单跨架体升降时可采用手动、电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动和液压三种升降形式；（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JGJ202-  2010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dirty="0">
                <a:latin typeface="Candara" panose="020E0502030303020204"/>
                <a:cs typeface="Candara" panose="020E0502030303020204"/>
              </a:rPr>
              <a:t>4.7.1.1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72720" indent="43815">
              <a:lnSpc>
                <a:spcPct val="100000"/>
              </a:lnSpc>
              <a:spcBef>
                <a:spcPts val="600"/>
              </a:spcBef>
            </a:pPr>
            <a:r>
              <a:rPr sz="1600" spc="-10" dirty="0">
                <a:latin typeface="Candara" panose="020E0502030303020204"/>
                <a:cs typeface="Candara" panose="020E0502030303020204"/>
              </a:rPr>
              <a:t>5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、当两跨以上的架体同时整体升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降时，应采用电动或液压设备。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4.7.1.2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08431"/>
            <a:ext cx="247904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3.3.8</a:t>
            </a:r>
            <a:r>
              <a:rPr sz="3200" spc="-5" dirty="0">
                <a:solidFill>
                  <a:srgbClr val="000000"/>
                </a:solidFill>
              </a:rPr>
              <a:t>架</a:t>
            </a:r>
            <a:r>
              <a:rPr sz="3200" dirty="0">
                <a:solidFill>
                  <a:srgbClr val="000000"/>
                </a:solidFill>
              </a:rPr>
              <a:t>体升降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66820" y="654558"/>
            <a:ext cx="2170303" cy="289585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372225" y="3520059"/>
            <a:ext cx="2505075" cy="1878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779901" y="3550411"/>
            <a:ext cx="2730500" cy="18780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865748" y="624586"/>
            <a:ext cx="3011424" cy="289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03044"/>
            <a:ext cx="3193415" cy="2709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6985" indent="-343535" algn="just">
              <a:lnSpc>
                <a:spcPct val="100000"/>
              </a:lnSpc>
              <a:spcBef>
                <a:spcPts val="95"/>
              </a:spcBef>
              <a:buClr>
                <a:srgbClr val="30B6FC"/>
              </a:buClr>
              <a:buSzPct val="69000"/>
              <a:buFont typeface="Arial" panose="020B0604020202020204"/>
              <a:buAutoNum type="arabicPeriod"/>
              <a:tabLst>
                <a:tab pos="356235" algn="l"/>
              </a:tabLst>
            </a:pP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基础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施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工前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须编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制专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项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安全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防 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护方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案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经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监理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和甲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方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审批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通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过后实施；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5600" marR="5080" indent="-343535" algn="just">
              <a:lnSpc>
                <a:spcPct val="100000"/>
              </a:lnSpc>
              <a:buClr>
                <a:srgbClr val="30B6FC"/>
              </a:buClr>
              <a:buSzPct val="69000"/>
              <a:buFont typeface="Arial" panose="020B0604020202020204"/>
              <a:buAutoNum type="arabicPeriod"/>
              <a:tabLst>
                <a:tab pos="356235" algn="l"/>
              </a:tabLst>
            </a:pP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方案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须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针对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基坑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支</a:t>
            </a:r>
            <a:r>
              <a:rPr sz="1600" spc="130" dirty="0">
                <a:latin typeface="PMingLiU" panose="02020500000000000000" charset="-120"/>
                <a:cs typeface="PMingLiU" panose="02020500000000000000" charset="-120"/>
              </a:rPr>
              <a:t>护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降水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 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机械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作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业、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基坑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变形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位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移检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测 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等进</a:t>
            </a:r>
            <a:r>
              <a:rPr sz="1600" spc="120" dirty="0">
                <a:latin typeface="PMingLiU" panose="02020500000000000000" charset="-120"/>
                <a:cs typeface="PMingLiU" panose="02020500000000000000" charset="-120"/>
              </a:rPr>
              <a:t>行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编</a:t>
            </a: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制</a:t>
            </a:r>
            <a:r>
              <a:rPr sz="1600" spc="120" dirty="0">
                <a:latin typeface="PMingLiU" panose="02020500000000000000" charset="-120"/>
                <a:cs typeface="PMingLiU" panose="02020500000000000000" charset="-120"/>
              </a:rPr>
              <a:t>，并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且编</a:t>
            </a:r>
            <a:r>
              <a:rPr sz="1600" spc="120" dirty="0">
                <a:latin typeface="PMingLiU" panose="02020500000000000000" charset="-120"/>
                <a:cs typeface="PMingLiU" panose="02020500000000000000" charset="-120"/>
              </a:rPr>
              <a:t>制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应急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预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案；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5600" marR="7620" indent="-343535" algn="just">
              <a:lnSpc>
                <a:spcPts val="1930"/>
              </a:lnSpc>
              <a:spcBef>
                <a:spcPts val="60"/>
              </a:spcBef>
              <a:buClr>
                <a:srgbClr val="30B6FC"/>
              </a:buClr>
              <a:buSzPct val="69000"/>
              <a:buFont typeface="Arial" panose="020B0604020202020204"/>
              <a:buAutoNum type="arabicPeriod"/>
              <a:tabLst>
                <a:tab pos="356235" algn="l"/>
              </a:tabLst>
            </a:pP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土石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方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开挖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要求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：分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层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分段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开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挖，边开挖边支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护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5600" indent="-343535" algn="just">
              <a:lnSpc>
                <a:spcPts val="1845"/>
              </a:lnSpc>
              <a:buClr>
                <a:srgbClr val="30B6FC"/>
              </a:buClr>
              <a:buSzPct val="69000"/>
              <a:buFont typeface="Arial" panose="020B0604020202020204"/>
              <a:buAutoNum type="arabicPeriod"/>
              <a:tabLst>
                <a:tab pos="356235" algn="l"/>
              </a:tabLst>
            </a:pPr>
            <a:r>
              <a:rPr sz="1600" spc="114" dirty="0">
                <a:latin typeface="PMingLiU" panose="02020500000000000000" charset="-120"/>
                <a:cs typeface="PMingLiU" panose="02020500000000000000" charset="-120"/>
              </a:rPr>
              <a:t>作业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人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员必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须经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过相</a:t>
            </a:r>
            <a:r>
              <a:rPr sz="1600" spc="125" dirty="0"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110" dirty="0">
                <a:latin typeface="PMingLiU" panose="02020500000000000000" charset="-120"/>
                <a:cs typeface="PMingLiU" panose="02020500000000000000" charset="-120"/>
              </a:rPr>
              <a:t>安全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教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5600">
              <a:lnSpc>
                <a:spcPct val="100000"/>
              </a:lnSpc>
              <a:spcBef>
                <a:spcPts val="1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育，后才能进场施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81076" y="830072"/>
            <a:ext cx="18237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 panose="020E0502030303020204"/>
                <a:cs typeface="Candara" panose="020E0502030303020204"/>
              </a:rPr>
              <a:t>1.2</a:t>
            </a:r>
            <a:r>
              <a:rPr sz="2800" spc="-5" dirty="0"/>
              <a:t>基础阶段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16221" y="3804208"/>
            <a:ext cx="4104512" cy="252399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55573" y="4437049"/>
            <a:ext cx="2700274" cy="17320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60316" y="1582177"/>
            <a:ext cx="4376910" cy="22250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07922"/>
            <a:ext cx="2569210" cy="496443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44450">
              <a:lnSpc>
                <a:spcPct val="90000"/>
              </a:lnSpc>
              <a:spcBef>
                <a:spcPts val="285"/>
              </a:spcBef>
            </a:pPr>
            <a:r>
              <a:rPr sz="160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、作业层及作业层的下一层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必须满铺脚手板，脚手板离 建筑物结构的距离不应大于 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150mm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825"/>
              </a:lnSpc>
              <a:spcBef>
                <a:spcPts val="410"/>
              </a:spcBef>
            </a:pP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、落地架第二层，悬挑架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91440" algn="just">
              <a:lnSpc>
                <a:spcPct val="90000"/>
              </a:lnSpc>
              <a:spcBef>
                <a:spcPts val="9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（爬架）首层，中间层不超 过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10</a:t>
            </a:r>
            <a:r>
              <a:rPr sz="1600" spc="-75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米且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超过二层满铺一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道硬质隔断防护，并在两层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硬防护的中间部位张挂水平 兜网，水平兜网必须兜挂至 建筑物结构。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7145">
              <a:lnSpc>
                <a:spcPct val="90000"/>
              </a:lnSpc>
              <a:spcBef>
                <a:spcPts val="595"/>
              </a:spcBef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、安全网为阻燃性，脚手板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采用钢筋网片；架体底部采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用钢板防护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ts val="1730"/>
              </a:lnSpc>
              <a:spcBef>
                <a:spcPts val="625"/>
              </a:spcBef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90" dirty="0"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作业层外侧应设置</a:t>
            </a:r>
            <a:r>
              <a:rPr sz="1600" spc="-50" dirty="0"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1.2m 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高的防护栏杆和</a:t>
            </a:r>
            <a:r>
              <a:rPr sz="1600" spc="-80" dirty="0"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180mm</a:t>
            </a:r>
            <a:r>
              <a:rPr sz="1600" spc="-2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高的 挡脚板。（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JGJ202-2010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4.4.14.2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7145">
              <a:lnSpc>
                <a:spcPct val="90000"/>
              </a:lnSpc>
              <a:spcBef>
                <a:spcPts val="565"/>
              </a:spcBef>
            </a:pPr>
            <a:r>
              <a:rPr sz="1600" spc="-15" dirty="0">
                <a:latin typeface="Candara" panose="020E0502030303020204"/>
                <a:cs typeface="Candara" panose="020E0502030303020204"/>
              </a:rPr>
              <a:t>5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架体外侧应采用密目式安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全立网全封闭。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JGJ202- 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2010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4.4.14.1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92810"/>
            <a:ext cx="21666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3.3.9</a:t>
            </a:r>
            <a:r>
              <a:rPr sz="2800" spc="-5" dirty="0">
                <a:solidFill>
                  <a:srgbClr val="000000"/>
                </a:solidFill>
              </a:rPr>
              <a:t>架体防护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52134" y="1556130"/>
            <a:ext cx="3230117" cy="142049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635883" y="3021177"/>
            <a:ext cx="5246370" cy="34606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72012" y="1556258"/>
            <a:ext cx="1080122" cy="1405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58267" y="1500631"/>
            <a:ext cx="3368675" cy="452501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235585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、悬挑钢平台必须经设计计算方可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制作，钢平台额定载重量一般不得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超过</a:t>
            </a:r>
            <a:r>
              <a:rPr sz="160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吨，有效载料面积一般不宜小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7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㎡或者超过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9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㎡；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ts val="1730"/>
              </a:lnSpc>
              <a:spcBef>
                <a:spcPts val="590"/>
              </a:spcBef>
            </a:pP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、钢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平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台应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采用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型钢焊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成主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框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架，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锚固端预埋件不宜埋设在结构悬挑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7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部位；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08280" algn="just">
              <a:lnSpc>
                <a:spcPts val="1730"/>
              </a:lnSpc>
              <a:spcBef>
                <a:spcPts val="625"/>
              </a:spcBef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、悬挑钢平台底部应用花纹钢板焊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接固定，必须伸入主体结构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50cm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以 上；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825"/>
              </a:lnSpc>
              <a:spcBef>
                <a:spcPts val="380"/>
              </a:spcBef>
            </a:pPr>
            <a:r>
              <a:rPr sz="1600" spc="-10" dirty="0">
                <a:latin typeface="Candara" panose="020E0502030303020204"/>
                <a:cs typeface="Candara" panose="020E0502030303020204"/>
              </a:rPr>
              <a:t>4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、平台底部设置单侧宽度不小于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72415" algn="just">
              <a:lnSpc>
                <a:spcPts val="1730"/>
              </a:lnSpc>
              <a:spcBef>
                <a:spcPts val="120"/>
              </a:spcBef>
            </a:pPr>
            <a:r>
              <a:rPr sz="160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的外挑安全兜网；卸料平台围栏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上部须设置安全母绳，作业人员系 安全带作业；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07010">
              <a:lnSpc>
                <a:spcPct val="90000"/>
              </a:lnSpc>
              <a:spcBef>
                <a:spcPts val="570"/>
              </a:spcBef>
            </a:pPr>
            <a:r>
              <a:rPr sz="1600" spc="-10" dirty="0">
                <a:latin typeface="Candara" panose="020E0502030303020204"/>
                <a:cs typeface="Candara" panose="020E0502030303020204"/>
              </a:rPr>
              <a:t>5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、平台在使用过程中，应安排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专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人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负责管理，定期进行检查，并做好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记录；记录中须明确平台防护、锚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固、斜拉钢绳、限荷标志等是否按 要求实施到位；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8267" y="964818"/>
            <a:ext cx="18973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</a:t>
            </a:r>
            <a:r>
              <a:rPr sz="2800" spc="-10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2800" spc="-5" dirty="0">
                <a:solidFill>
                  <a:srgbClr val="000000"/>
                </a:solidFill>
              </a:rPr>
              <a:t>卸料平台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81090" y="1628775"/>
            <a:ext cx="3143122" cy="208826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06490" y="3717035"/>
            <a:ext cx="3109467" cy="2333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635628" y="1642364"/>
            <a:ext cx="2070862" cy="2074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135045" y="5637123"/>
            <a:ext cx="228600" cy="297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35"/>
              </a:lnSpc>
            </a:pP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，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0200" y="1429258"/>
            <a:ext cx="2847975" cy="4766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ndara" panose="020E0502030303020204"/>
                <a:cs typeface="Candara" panose="020E0502030303020204"/>
              </a:rPr>
              <a:t>1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、型钢悬挑梁固定未端最少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9685">
              <a:lnSpc>
                <a:spcPct val="100000"/>
              </a:lnSpc>
            </a:pPr>
            <a:r>
              <a:rPr sz="1800" spc="-5" dirty="0">
                <a:latin typeface="Candara" panose="020E0502030303020204"/>
                <a:cs typeface="Candara" panose="020E0502030303020204"/>
              </a:rPr>
              <a:t>2</a:t>
            </a:r>
            <a:r>
              <a:rPr sz="1800" spc="-5" dirty="0">
                <a:latin typeface="PMingLiU" panose="02020500000000000000" charset="-120"/>
                <a:cs typeface="PMingLiU" panose="02020500000000000000" charset="-120"/>
              </a:rPr>
              <a:t>个（对</a:t>
            </a:r>
            <a:r>
              <a:rPr sz="1800" spc="-10" dirty="0">
                <a:latin typeface="PMingLiU" panose="02020500000000000000" charset="-120"/>
                <a:cs typeface="PMingLiU" panose="02020500000000000000" charset="-120"/>
              </a:rPr>
              <a:t>）</a:t>
            </a:r>
            <a:r>
              <a:rPr sz="1800" spc="-10" dirty="0">
                <a:latin typeface="Candara" panose="020E0502030303020204"/>
                <a:cs typeface="Candara" panose="020E0502030303020204"/>
              </a:rPr>
              <a:t>U</a:t>
            </a:r>
            <a:r>
              <a:rPr sz="1800" spc="-5" dirty="0">
                <a:latin typeface="PMingLiU" panose="02020500000000000000" charset="-120"/>
                <a:cs typeface="PMingLiU" panose="02020500000000000000" charset="-120"/>
              </a:rPr>
              <a:t>型钢筋拉环，锚 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固</a:t>
            </a:r>
            <a:r>
              <a:rPr sz="1800" spc="-5" dirty="0">
                <a:latin typeface="Candara" panose="020E0502030303020204"/>
                <a:cs typeface="Candara" panose="020E0502030303020204"/>
              </a:rPr>
              <a:t>U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型与型钢间隙未用钢楔 或硬木楔楔紧的；锚固钢筋 直径</a:t>
            </a:r>
            <a:r>
              <a:rPr sz="1800" dirty="0">
                <a:latin typeface="Candara" panose="020E0502030303020204"/>
                <a:cs typeface="Candara" panose="020E0502030303020204"/>
              </a:rPr>
              <a:t>≥16mm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圆钢，钢梁前端 一道，后端两道，后端锚固 </a:t>
            </a:r>
            <a:r>
              <a:rPr sz="1800" spc="-5" dirty="0">
                <a:latin typeface="PMingLiU" panose="02020500000000000000" charset="-120"/>
                <a:cs typeface="PMingLiU" panose="02020500000000000000" charset="-120"/>
              </a:rPr>
              <a:t>与钢梁未端</a:t>
            </a:r>
            <a:r>
              <a:rPr sz="1800" dirty="0">
                <a:latin typeface="Candara" panose="020E0502030303020204"/>
                <a:cs typeface="Candara" panose="020E0502030303020204"/>
              </a:rPr>
              <a:t>2</a:t>
            </a:r>
            <a:r>
              <a:rPr sz="1800" spc="-15" dirty="0">
                <a:latin typeface="Candara" panose="020E0502030303020204"/>
                <a:cs typeface="Candara" panose="020E0502030303020204"/>
              </a:rPr>
              <a:t>0</a:t>
            </a:r>
            <a:r>
              <a:rPr sz="1800" dirty="0">
                <a:latin typeface="Candara" panose="020E0502030303020204"/>
                <a:cs typeface="Candara" panose="020E0502030303020204"/>
              </a:rPr>
              <a:t>cm</a:t>
            </a:r>
            <a:r>
              <a:rPr sz="1800" spc="-5" dirty="0">
                <a:latin typeface="PMingLiU" panose="02020500000000000000" charset="-120"/>
                <a:cs typeface="PMingLiU" panose="02020500000000000000" charset="-120"/>
              </a:rPr>
              <a:t>，后面锚固 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间距</a:t>
            </a:r>
            <a:r>
              <a:rPr sz="1800" spc="-5" dirty="0">
                <a:latin typeface="Candara" panose="020E0502030303020204"/>
                <a:cs typeface="Candara" panose="020E0502030303020204"/>
              </a:rPr>
              <a:t>20cm</a:t>
            </a:r>
            <a:r>
              <a:rPr sz="1800" spc="-25" dirty="0">
                <a:latin typeface="Candara" panose="020E0502030303020204"/>
                <a:cs typeface="Candara" panose="020E0502030303020204"/>
              </a:rPr>
              <a:t> 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；悬挑梁前端</a:t>
            </a:r>
            <a:r>
              <a:rPr sz="1800" spc="-10" dirty="0">
                <a:latin typeface="Candara" panose="020E0502030303020204"/>
                <a:cs typeface="Candara" panose="020E0502030303020204"/>
              </a:rPr>
              <a:t>1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个 </a:t>
            </a:r>
            <a:r>
              <a:rPr sz="1800" spc="-5" dirty="0">
                <a:latin typeface="Candara" panose="020E0502030303020204"/>
                <a:cs typeface="Candara" panose="020E0502030303020204"/>
              </a:rPr>
              <a:t>U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型钢筋拉环，剪力墙部位 可不设置；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3655">
              <a:lnSpc>
                <a:spcPct val="100000"/>
              </a:lnSpc>
              <a:spcBef>
                <a:spcPts val="600"/>
              </a:spcBef>
            </a:pPr>
            <a:r>
              <a:rPr sz="1800" spc="-5" dirty="0">
                <a:latin typeface="Candara" panose="020E0502030303020204"/>
                <a:cs typeface="Candara" panose="020E0502030303020204"/>
              </a:rPr>
              <a:t>2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、每个悬挑钢梁前端设置 卸荷钢丝绳，钢丝绳直径不 小于</a:t>
            </a:r>
            <a:r>
              <a:rPr sz="1800" spc="-5" dirty="0">
                <a:latin typeface="Candara" panose="020E0502030303020204"/>
                <a:cs typeface="Candara" panose="020E0502030303020204"/>
              </a:rPr>
              <a:t>20mm,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钢丝绳采用绳卡 时不得少于</a:t>
            </a:r>
            <a:r>
              <a:rPr sz="1800" dirty="0">
                <a:latin typeface="Candara" panose="020E0502030303020204"/>
                <a:cs typeface="Candara" panose="020E0502030303020204"/>
              </a:rPr>
              <a:t>3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个（不含绳安 全弯绳卡）</a:t>
            </a:r>
            <a:r>
              <a:rPr sz="1800" dirty="0">
                <a:latin typeface="Candara" panose="020E0502030303020204"/>
                <a:cs typeface="Candara" panose="020E0502030303020204"/>
              </a:rPr>
              <a:t>,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间距不得小于</a:t>
            </a:r>
            <a:r>
              <a:rPr sz="1800" dirty="0">
                <a:latin typeface="Candara" panose="020E0502030303020204"/>
                <a:cs typeface="Candara" panose="020E0502030303020204"/>
              </a:rPr>
              <a:t>6  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倍钢丝绳直径，</a:t>
            </a:r>
            <a:r>
              <a:rPr sz="1800" spc="-170" dirty="0"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并设安全弯 绳卡方向要正确；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30200" y="820928"/>
            <a:ext cx="28225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3.4.</a:t>
            </a:r>
            <a:r>
              <a:rPr sz="2800" spc="-10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2800" spc="-5" dirty="0">
                <a:solidFill>
                  <a:srgbClr val="000000"/>
                </a:solidFill>
              </a:rPr>
              <a:t>卸料平台锚固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47846" y="1556752"/>
            <a:ext cx="2610092" cy="192812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940171" y="1556766"/>
            <a:ext cx="2882011" cy="18722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203829" y="3645027"/>
            <a:ext cx="5273675" cy="682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211175" y="4326725"/>
            <a:ext cx="5611006" cy="20546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35940" y="1453083"/>
            <a:ext cx="3065780" cy="1808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、支模架在施工前，项目技术部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门应编制安全专项方案，报公司技 术部门审核、（需经专家论证的必 须先论证），公司总工程师审批， 交总监理工程师签字后，方可按方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案搭设。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、支模架禁止与外脚手架连接；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75486"/>
            <a:ext cx="15278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</a:t>
            </a:r>
            <a:r>
              <a:rPr sz="2800" spc="-10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5</a:t>
            </a:r>
            <a:r>
              <a:rPr sz="2800" spc="-5" dirty="0">
                <a:solidFill>
                  <a:srgbClr val="000000"/>
                </a:solidFill>
              </a:rPr>
              <a:t>支模架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1660" y="3865689"/>
            <a:ext cx="3744467" cy="285216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39946" y="1556766"/>
            <a:ext cx="4766690" cy="3175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660651" y="4543678"/>
            <a:ext cx="364490" cy="714375"/>
          </a:xfrm>
          <a:custGeom>
            <a:avLst/>
            <a:gdLst/>
            <a:ahLst/>
            <a:cxnLst/>
            <a:rect l="l" t="t" r="r" b="b"/>
            <a:pathLst>
              <a:path w="364489" h="714375">
                <a:moveTo>
                  <a:pt x="364363" y="714375"/>
                </a:moveTo>
                <a:lnTo>
                  <a:pt x="293473" y="711987"/>
                </a:lnTo>
                <a:lnTo>
                  <a:pt x="235585" y="705469"/>
                </a:lnTo>
                <a:lnTo>
                  <a:pt x="196556" y="695783"/>
                </a:lnTo>
                <a:lnTo>
                  <a:pt x="182245" y="683895"/>
                </a:lnTo>
                <a:lnTo>
                  <a:pt x="182245" y="387477"/>
                </a:lnTo>
                <a:lnTo>
                  <a:pt x="167931" y="375662"/>
                </a:lnTo>
                <a:lnTo>
                  <a:pt x="128889" y="366014"/>
                </a:lnTo>
                <a:lnTo>
                  <a:pt x="70963" y="359509"/>
                </a:lnTo>
                <a:lnTo>
                  <a:pt x="0" y="357124"/>
                </a:lnTo>
                <a:lnTo>
                  <a:pt x="70963" y="354738"/>
                </a:lnTo>
                <a:lnTo>
                  <a:pt x="128889" y="348233"/>
                </a:lnTo>
                <a:lnTo>
                  <a:pt x="167931" y="338585"/>
                </a:lnTo>
                <a:lnTo>
                  <a:pt x="182245" y="326771"/>
                </a:lnTo>
                <a:lnTo>
                  <a:pt x="182245" y="30353"/>
                </a:lnTo>
                <a:lnTo>
                  <a:pt x="196556" y="18538"/>
                </a:lnTo>
                <a:lnTo>
                  <a:pt x="235585" y="8890"/>
                </a:lnTo>
                <a:lnTo>
                  <a:pt x="293473" y="2385"/>
                </a:lnTo>
                <a:lnTo>
                  <a:pt x="364363" y="0"/>
                </a:lnTo>
              </a:path>
            </a:pathLst>
          </a:custGeom>
          <a:ln w="25400">
            <a:solidFill>
              <a:srgbClr val="FF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168095" y="4757673"/>
            <a:ext cx="4140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650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854710"/>
            <a:ext cx="3173730" cy="5452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683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、立杆基础木垫板厚度</a:t>
            </a:r>
            <a:r>
              <a:rPr sz="1600" spc="10" dirty="0">
                <a:latin typeface="PMingLiU" panose="02020500000000000000" charset="-120"/>
                <a:cs typeface="PMingLiU" panose="02020500000000000000" charset="-120"/>
              </a:rPr>
              <a:t>5cm，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宽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度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20cm,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长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度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小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于立杆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两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跨距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离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标准层立杆垫板不小于 </a:t>
            </a:r>
            <a:r>
              <a:rPr sz="1600" spc="95" dirty="0">
                <a:latin typeface="PMingLiU" panose="02020500000000000000" charset="-120"/>
                <a:cs typeface="PMingLiU" panose="02020500000000000000" charset="-120"/>
              </a:rPr>
              <a:t>10cm×10cm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12395">
              <a:lnSpc>
                <a:spcPct val="100000"/>
              </a:lnSpc>
              <a:spcBef>
                <a:spcPts val="600"/>
              </a:spcBef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、立杆间距满足方案规范要求， 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扣件式钢管作支架时，立杆跨距不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大于</a:t>
            </a:r>
            <a:r>
              <a:rPr sz="1600" spc="-15" dirty="0">
                <a:latin typeface="PMingLiU" panose="02020500000000000000" charset="-120"/>
                <a:cs typeface="PMingLiU" panose="02020500000000000000" charset="-120"/>
              </a:rPr>
              <a:t>1.5m;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高大模板支架时，立杆 跨距不大于</a:t>
            </a:r>
            <a:r>
              <a:rPr sz="1600" dirty="0">
                <a:latin typeface="PMingLiU" panose="02020500000000000000" charset="-120"/>
                <a:cs typeface="PMingLiU" panose="02020500000000000000" charset="-120"/>
              </a:rPr>
              <a:t>1.2m；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99000"/>
              </a:lnSpc>
              <a:spcBef>
                <a:spcPts val="655"/>
              </a:spcBef>
            </a:pPr>
            <a:r>
              <a:rPr sz="1600" dirty="0">
                <a:latin typeface="黑体" panose="02010609060101010101" charset="-122"/>
                <a:cs typeface="黑体" panose="02010609060101010101" charset="-122"/>
              </a:rPr>
              <a:t>3</a:t>
            </a:r>
            <a:r>
              <a:rPr sz="1600" spc="5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水平杆步距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满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足方案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规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范要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求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，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钢管作支架时，水平杆步距不大于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2.0m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；高大模板支架时，水平杆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步距不大于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1.8m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12395">
              <a:lnSpc>
                <a:spcPct val="100000"/>
              </a:lnSpc>
              <a:spcBef>
                <a:spcPts val="645"/>
              </a:spcBef>
            </a:pPr>
            <a:r>
              <a:rPr sz="1600" dirty="0">
                <a:latin typeface="黑体" panose="02010609060101010101" charset="-122"/>
                <a:cs typeface="黑体" panose="02010609060101010101" charset="-122"/>
              </a:rPr>
              <a:t>4</a:t>
            </a:r>
            <a:r>
              <a:rPr sz="1600" spc="5" dirty="0">
                <a:latin typeface="黑体" panose="02010609060101010101" charset="-122"/>
                <a:cs typeface="黑体" panose="02010609060101010101" charset="-122"/>
              </a:rPr>
              <a:t>、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立杆在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4.5m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以下部分设置不少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于二道的横水平拉杆，其中下道拉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杆其间距地面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20cm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作为扫地杆设 置，然后沿竖向每隔不大于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1.5m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设 一道，在立柱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4.5m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以上部分每增 高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1.5m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相应增加一道水平拉杆；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795">
              <a:lnSpc>
                <a:spcPct val="100000"/>
              </a:lnSpc>
              <a:spcBef>
                <a:spcPts val="595"/>
              </a:spcBef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5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、水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平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杆上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下立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杆接头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扣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件对</a:t>
            </a:r>
            <a:r>
              <a:rPr sz="1600" spc="5" dirty="0"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；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梁底设置立杆，立杆与架体水平连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接；水平杆插口到位；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5940" y="236982"/>
            <a:ext cx="2178050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3.5.1</a:t>
            </a:r>
            <a:r>
              <a:rPr dirty="0"/>
              <a:t>立杆设置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131598" y="2422229"/>
            <a:ext cx="4785833" cy="411644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300215" y="733933"/>
            <a:ext cx="1908301" cy="1668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707891" y="1589774"/>
            <a:ext cx="5111713" cy="234328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01574" y="4012313"/>
            <a:ext cx="2449912" cy="21995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62508" y="1063244"/>
            <a:ext cx="2095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3.5.</a:t>
            </a:r>
            <a:r>
              <a:rPr sz="2400" b="1" spc="-10" dirty="0">
                <a:solidFill>
                  <a:srgbClr val="000000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2400" b="1" spc="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底座</a:t>
            </a:r>
            <a:r>
              <a:rPr sz="24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与托撑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0200" y="1718894"/>
            <a:ext cx="2976880" cy="1976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ndara" panose="020E0502030303020204"/>
                <a:cs typeface="Candara" panose="020E0502030303020204"/>
              </a:rPr>
              <a:t>1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、螺杆外径与立杆钢管内径的间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隙不得大干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3mm</a:t>
            </a:r>
            <a:r>
              <a:rPr sz="1600" dirty="0">
                <a:latin typeface="Candara" panose="020E0502030303020204"/>
                <a:cs typeface="Candara" panose="020E0502030303020204"/>
              </a:rPr>
              <a:t>;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JGJ16</a:t>
            </a: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dirty="0">
                <a:latin typeface="Candara" panose="020E0502030303020204"/>
                <a:cs typeface="Candara" panose="020E0502030303020204"/>
              </a:rPr>
              <a:t>-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2008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 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6.1.9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、可调托座螺杆外径不应小于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36mm</a:t>
            </a:r>
            <a:r>
              <a:rPr sz="1600" spc="-40" dirty="0"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(GB50666-2011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4.4.8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)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19050">
              <a:lnSpc>
                <a:spcPct val="100000"/>
              </a:lnSpc>
            </a:pPr>
            <a:r>
              <a:rPr sz="1600" spc="-5" dirty="0"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、当门架使用可调支座时，调节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螺杆伸出长度不得大于</a:t>
            </a:r>
            <a:r>
              <a:rPr sz="1600" spc="-10" dirty="0">
                <a:latin typeface="Candara" panose="020E0502030303020204"/>
                <a:cs typeface="Candara" panose="020E0502030303020204"/>
              </a:rPr>
              <a:t>150mm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JGJ162-2008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latin typeface="Candara" panose="020E0502030303020204"/>
                <a:cs typeface="Candara" panose="020E0502030303020204"/>
              </a:rPr>
              <a:t>5.1.8.4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96822" y="3933063"/>
            <a:ext cx="2460516" cy="2510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10692" y="1451559"/>
            <a:ext cx="3042285" cy="2647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、扣件钢管作支架时，螺杆 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伸出钢管长度不大于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8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0mm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顶层水平杆的悬臂长度不大于 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500mm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48895">
              <a:lnSpc>
                <a:spcPct val="100000"/>
              </a:lnSpc>
              <a:spcBef>
                <a:spcPts val="600"/>
              </a:spcBef>
            </a:pP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、碗扣式立柱上端包括可调 螺杆伸出</a:t>
            </a:r>
            <a:r>
              <a:rPr sz="1800" dirty="0">
                <a:latin typeface="PMingLiU" panose="02020500000000000000" charset="-120"/>
                <a:cs typeface="PMingLiU" panose="02020500000000000000" charset="-120"/>
              </a:rPr>
              <a:t>顶层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水平杆的长度不 得大于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700mm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66370">
              <a:lnSpc>
                <a:spcPct val="100000"/>
              </a:lnSpc>
              <a:spcBef>
                <a:spcPts val="600"/>
              </a:spcBef>
            </a:pP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、钢管插口式顶层水天平杆 悬臂高度不大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700mm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0692" y="755395"/>
            <a:ext cx="272034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ndara" panose="020E0502030303020204"/>
                <a:cs typeface="Candara" panose="020E0502030303020204"/>
              </a:rPr>
              <a:t>3.5.2U</a:t>
            </a:r>
            <a:r>
              <a:rPr sz="3200" dirty="0"/>
              <a:t>型托设置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63873" y="332778"/>
            <a:ext cx="5094673" cy="363233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355972" y="3933025"/>
            <a:ext cx="3995928" cy="24940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83564" y="4254969"/>
            <a:ext cx="2896235" cy="2172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86334" y="1503044"/>
            <a:ext cx="4156075" cy="4811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、满堂模板和共享空间模板支架立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柱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立柱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底距地面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200mm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高处，沿纵横向水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方向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按 纵下横上的顺序设扫地杆，在每一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距处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纵横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向各设一道水平拉杆。在外侧周圈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设由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下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至 上的竖向的连续式剪刀撑，中间在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横向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隔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10m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左右设由下至上的竖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向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连续式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剪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撑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宽 度宜为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4.5-6m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，并在剪刀撑的顶部、扫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地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杆处 设置水平剪刀撑。剪刀撑杆件的底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端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应与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地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面 顶紧，</a:t>
            </a:r>
            <a:r>
              <a:rPr sz="1600" spc="-6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夹角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宜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为</a:t>
            </a:r>
            <a:r>
              <a:rPr sz="1600" spc="29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45</a:t>
            </a:r>
            <a:r>
              <a:rPr sz="1600" spc="29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°</a:t>
            </a:r>
            <a:r>
              <a:rPr sz="1600" spc="29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~60</a:t>
            </a:r>
            <a:r>
              <a:rPr sz="1600" spc="29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°</a:t>
            </a:r>
            <a:r>
              <a:rPr sz="1600" spc="29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.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76200">
              <a:lnSpc>
                <a:spcPct val="100000"/>
              </a:lnSpc>
              <a:spcBef>
                <a:spcPts val="605"/>
              </a:spcBef>
            </a:pP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、当层高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8-20m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时，除应满足上页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条规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定外，还应在纵横向相邻的两竖向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连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续剪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撑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之间增加之字斜撑，在有水平剪刀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撑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应在每个剪刀撑中间处增加一道水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剪刀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撑。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在最顶步距两水平拉杆中间应加设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道水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拉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杆。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6035" algn="just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、当建筑层高超过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时，在满足</a:t>
            </a: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规定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的基础上，应将所有之字斜撑全部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改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连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续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式 剪刀撑。在最顶两步距水平拉杆中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间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分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别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增 加一道水平拉杆。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8267" y="944702"/>
            <a:ext cx="2964180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3.5.</a:t>
            </a:r>
            <a:r>
              <a:rPr spc="5" dirty="0">
                <a:latin typeface="Candara" panose="020E0502030303020204"/>
                <a:cs typeface="Candara" panose="020E0502030303020204"/>
              </a:rPr>
              <a:t>3</a:t>
            </a:r>
            <a:r>
              <a:rPr spc="5" dirty="0"/>
              <a:t>扣件式</a:t>
            </a:r>
            <a:r>
              <a:rPr spc="-5" dirty="0"/>
              <a:t>剪</a:t>
            </a:r>
            <a:r>
              <a:rPr spc="-10" dirty="0"/>
              <a:t>刀</a:t>
            </a:r>
            <a:r>
              <a:rPr spc="5" dirty="0"/>
              <a:t>撑</a:t>
            </a:r>
            <a:endParaRPr spc="5" dirty="0"/>
          </a:p>
        </p:txBody>
      </p:sp>
      <p:sp>
        <p:nvSpPr>
          <p:cNvPr id="9" name="object 9"/>
          <p:cNvSpPr/>
          <p:nvPr/>
        </p:nvSpPr>
        <p:spPr>
          <a:xfrm>
            <a:off x="4499990" y="2493002"/>
            <a:ext cx="4181477" cy="230411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18617" y="1573529"/>
            <a:ext cx="2792095" cy="401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、当立柱间距小于或等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1.5m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时，模板支撑架四周 从底到顶连续设置竖向剪 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刀撑；中间纵、横向由底 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至顶连续设置竖向剪刀撑，  其间距应小于或等于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4.</a:t>
            </a:r>
            <a:r>
              <a:rPr sz="1800" spc="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51130">
              <a:lnSpc>
                <a:spcPct val="100000"/>
              </a:lnSpc>
              <a:spcBef>
                <a:spcPts val="600"/>
              </a:spcBef>
            </a:pP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、剪刀撑的斜杆与地面夹 角应在</a:t>
            </a:r>
            <a:r>
              <a:rPr sz="1800" spc="38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45</a:t>
            </a:r>
            <a:r>
              <a:rPr sz="1800" spc="3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°</a:t>
            </a:r>
            <a:r>
              <a:rPr sz="1800" spc="38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~60</a:t>
            </a:r>
            <a:r>
              <a:rPr sz="1800" spc="3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°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之间，  斜杆应每步与立杆扣接。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、当模板支架高度大于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9710" algn="just">
              <a:lnSpc>
                <a:spcPct val="100000"/>
              </a:lnSpc>
            </a:pP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4.</a:t>
            </a:r>
            <a:r>
              <a:rPr sz="1800" spc="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8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时，顶端和底部必须 设置水平剪刀撑，中间水 平剪刀撑设置间距应小于 或等于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4.8m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48488" y="973962"/>
            <a:ext cx="28714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 panose="020E0502030303020204"/>
                <a:cs typeface="Candara" panose="020E0502030303020204"/>
              </a:rPr>
              <a:t>3.5.</a:t>
            </a:r>
            <a:r>
              <a:rPr sz="2800" spc="-10" dirty="0">
                <a:latin typeface="Candara" panose="020E0502030303020204"/>
                <a:cs typeface="Candara" panose="020E0502030303020204"/>
              </a:rPr>
              <a:t>4</a:t>
            </a:r>
            <a:r>
              <a:rPr sz="2800" spc="-10" dirty="0"/>
              <a:t>碗</a:t>
            </a:r>
            <a:r>
              <a:rPr sz="2800" spc="-5" dirty="0"/>
              <a:t>扣式剪刀撑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47871" y="1556817"/>
            <a:ext cx="4832864" cy="219394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39946" y="3716975"/>
            <a:ext cx="4608495" cy="28977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58267" y="1717370"/>
            <a:ext cx="3503929" cy="5116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509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、当扣件式钢管支架立柱高度超 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过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5m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时，应在立柱周圈外侧和中 间有结构柱的部位，按水平间距 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6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～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9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、竖向间距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～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3m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与建筑结 构设置一个固结点；可采用抱柱 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的方式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800" spc="-9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如连墙件）；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、搭设高度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2m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以上的支撑架体应 设置作业人员登高措施。作业面 须满铺脚手板，</a:t>
            </a:r>
            <a:r>
              <a:rPr sz="1800" spc="-10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离墙面不得大于 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200mm</a:t>
            </a:r>
            <a:r>
              <a:rPr sz="18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800" spc="-9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不得有空隙和探头板、 飞跳板。施工层脚手板下一步架 处兜设水平安全网。操作面外侧 应设两道护身栏杆和一道挡脚板 或设一道护身栏杆，</a:t>
            </a:r>
            <a:r>
              <a:rPr sz="1800" spc="-17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立挂</a:t>
            </a:r>
            <a:r>
              <a:rPr sz="1800" spc="-1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全网，  下口封严，防护高度应为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1.5m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18745" algn="just">
              <a:lnSpc>
                <a:spcPct val="100000"/>
              </a:lnSpc>
              <a:spcBef>
                <a:spcPts val="605"/>
              </a:spcBef>
            </a:pP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、当搭设高度大于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10m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</a:t>
            </a:r>
            <a:r>
              <a:rPr sz="18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,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应按高 处作业要求每隔</a:t>
            </a:r>
            <a:r>
              <a:rPr sz="18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10m</a:t>
            </a:r>
            <a:r>
              <a:rPr sz="18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加设一道安全 平网。</a:t>
            </a:r>
            <a:endParaRPr sz="18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5940" y="564591"/>
            <a:ext cx="245491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ndara" panose="020E0502030303020204"/>
                <a:cs typeface="Candara" panose="020E0502030303020204"/>
              </a:rPr>
              <a:t>3.5.</a:t>
            </a:r>
            <a:r>
              <a:rPr sz="3200" spc="-15" dirty="0">
                <a:latin typeface="Candara" panose="020E0502030303020204"/>
                <a:cs typeface="Candara" panose="020E0502030303020204"/>
              </a:rPr>
              <a:t>5</a:t>
            </a:r>
            <a:r>
              <a:rPr sz="3200" dirty="0"/>
              <a:t>周边拉结 </a:t>
            </a:r>
            <a:r>
              <a:rPr sz="3200" dirty="0"/>
              <a:t>与临边防护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67936" y="476686"/>
            <a:ext cx="3961161" cy="296793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995928" y="3432202"/>
            <a:ext cx="3805233" cy="25240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46303" y="926718"/>
            <a:ext cx="2854325" cy="2709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0160" indent="-342900" algn="just">
              <a:lnSpc>
                <a:spcPct val="100000"/>
              </a:lnSpc>
              <a:spcBef>
                <a:spcPts val="95"/>
              </a:spcBef>
              <a:buClr>
                <a:srgbClr val="30B6FC"/>
              </a:buClr>
              <a:buFont typeface="Arial" panose="020B0604020202020204"/>
              <a:buAutoNum type="arabicPeriod"/>
              <a:tabLst>
                <a:tab pos="355600" algn="l"/>
              </a:tabLst>
            </a:pP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主体施工前须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编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制专项安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全 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防护方案，经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监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理和甲方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审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批通过后实施；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5600" marR="5080" indent="-342900" algn="just">
              <a:lnSpc>
                <a:spcPct val="100000"/>
              </a:lnSpc>
              <a:buClr>
                <a:srgbClr val="30B6FC"/>
              </a:buClr>
              <a:buFont typeface="Arial" panose="020B0604020202020204"/>
              <a:buAutoNum type="arabicPeriod"/>
              <a:tabLst>
                <a:tab pos="355600" algn="l"/>
              </a:tabLst>
            </a:pP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方案须针对临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边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作业防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护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 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洞口防护、攀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登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防护、悬空 作业防护、交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叉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作业防</a:t>
            </a:r>
            <a:r>
              <a:rPr sz="1600" spc="35" dirty="0">
                <a:latin typeface="PMingLiU" panose="02020500000000000000" charset="-120"/>
                <a:cs typeface="PMingLiU" panose="02020500000000000000" charset="-120"/>
              </a:rPr>
              <a:t>护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 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临时用电防护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机械设备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、 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体</a:t>
            </a: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、防火等进行编制；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5600" indent="-342900" algn="just">
              <a:lnSpc>
                <a:spcPct val="100000"/>
              </a:lnSpc>
              <a:spcBef>
                <a:spcPts val="5"/>
              </a:spcBef>
              <a:buClr>
                <a:srgbClr val="30B6FC"/>
              </a:buClr>
              <a:buFont typeface="Arial" panose="020B0604020202020204"/>
              <a:buAutoNum type="arabicPeriod"/>
              <a:tabLst>
                <a:tab pos="355600" algn="l"/>
              </a:tabLst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公示重大危险源清单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98755">
              <a:lnSpc>
                <a:spcPts val="1930"/>
              </a:lnSpc>
              <a:spcBef>
                <a:spcPts val="55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作业人员必须经过相应安全教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育，后才能进场施工。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5940" y="308813"/>
            <a:ext cx="1903095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1.</a:t>
            </a:r>
            <a:r>
              <a:rPr spc="5" dirty="0">
                <a:latin typeface="Candara" panose="020E0502030303020204"/>
                <a:cs typeface="Candara" panose="020E0502030303020204"/>
              </a:rPr>
              <a:t>3</a:t>
            </a:r>
            <a:r>
              <a:rPr dirty="0"/>
              <a:t>主体阶段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995928" y="836675"/>
            <a:ext cx="4411980" cy="273634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66737" y="4025862"/>
            <a:ext cx="2670175" cy="21394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1498244"/>
            <a:ext cx="3346450" cy="33331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危险性较大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的高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支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模：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对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危险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性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较大的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支模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程，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施工前由总包单位编制专项方案；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9177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专项方案经总包单位审核合格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后报监理单位，由项目总监理工程 师审核签字；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超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过一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定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规模的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危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险性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较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大高支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模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21336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）超过一定规模的危险性较大的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高支模工程，初了按照危险性较大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的高支模编制专项方案外，专项方 案应当由总包单位组织召开专家论 证会；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8267" y="964818"/>
            <a:ext cx="18135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 panose="020E0502030303020204"/>
                <a:cs typeface="Candara" panose="020E0502030303020204"/>
              </a:rPr>
              <a:t>3.5.6</a:t>
            </a:r>
            <a:r>
              <a:rPr sz="2800" spc="-5" dirty="0"/>
              <a:t>高支模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55744" y="1628775"/>
            <a:ext cx="4343273" cy="316839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75054"/>
            <a:ext cx="3071495" cy="3271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3360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高处作业吊篮使用必须编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制专项施工方案，或对吊篮支架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支撑处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结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构（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般为楼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或屋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面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的承载进行验算。（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JGJ</a:t>
            </a:r>
            <a:r>
              <a:rPr sz="1600" spc="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202-2010 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7.0.1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1810" indent="-499745">
              <a:lnSpc>
                <a:spcPct val="100000"/>
              </a:lnSpc>
              <a:spcBef>
                <a:spcPts val="600"/>
              </a:spcBef>
              <a:buSzPct val="94000"/>
              <a:buAutoNum type="arabicPlain" startAt="2"/>
              <a:tabLst>
                <a:tab pos="5124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吊篮必须使用厂家生产的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定型产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，必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须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具备制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造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许可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产品合格证和产品使用说明书。 安装前，必须对有关技术和操作 人员进行安全技术交底，要求内 容齐全、有针对性，交底双方签 字。安装完毕后需经使用单位、 安装单位、总包单位验收合格方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0200" y="4821682"/>
            <a:ext cx="8362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可使用。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30200" y="872744"/>
            <a:ext cx="124142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3.</a:t>
            </a:r>
            <a:r>
              <a:rPr spc="10" dirty="0">
                <a:latin typeface="Candara" panose="020E0502030303020204"/>
                <a:cs typeface="Candara" panose="020E0502030303020204"/>
              </a:rPr>
              <a:t>6</a:t>
            </a:r>
            <a:r>
              <a:rPr dirty="0"/>
              <a:t>吊篮</a:t>
            </a:r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20080" y="1340791"/>
            <a:ext cx="3702948" cy="305353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987801" y="4581016"/>
            <a:ext cx="4589145" cy="2016760"/>
          </a:xfrm>
          <a:custGeom>
            <a:avLst/>
            <a:gdLst/>
            <a:ahLst/>
            <a:cxnLst/>
            <a:rect l="l" t="t" r="r" b="b"/>
            <a:pathLst>
              <a:path w="4589145" h="2016759">
                <a:moveTo>
                  <a:pt x="3192399" y="0"/>
                </a:moveTo>
                <a:lnTo>
                  <a:pt x="336042" y="0"/>
                </a:lnTo>
                <a:lnTo>
                  <a:pt x="286394" y="3641"/>
                </a:lnTo>
                <a:lnTo>
                  <a:pt x="239004" y="14220"/>
                </a:lnTo>
                <a:lnTo>
                  <a:pt x="194394" y="31219"/>
                </a:lnTo>
                <a:lnTo>
                  <a:pt x="153082" y="54117"/>
                </a:lnTo>
                <a:lnTo>
                  <a:pt x="115591" y="82397"/>
                </a:lnTo>
                <a:lnTo>
                  <a:pt x="82440" y="115540"/>
                </a:lnTo>
                <a:lnTo>
                  <a:pt x="54149" y="153026"/>
                </a:lnTo>
                <a:lnTo>
                  <a:pt x="31239" y="194339"/>
                </a:lnTo>
                <a:lnTo>
                  <a:pt x="14231" y="238958"/>
                </a:lnTo>
                <a:lnTo>
                  <a:pt x="3644" y="286365"/>
                </a:lnTo>
                <a:lnTo>
                  <a:pt x="0" y="336041"/>
                </a:lnTo>
                <a:lnTo>
                  <a:pt x="0" y="1680146"/>
                </a:lnTo>
                <a:lnTo>
                  <a:pt x="3644" y="1729803"/>
                </a:lnTo>
                <a:lnTo>
                  <a:pt x="14231" y="1777197"/>
                </a:lnTo>
                <a:lnTo>
                  <a:pt x="31239" y="1821810"/>
                </a:lnTo>
                <a:lnTo>
                  <a:pt x="54149" y="1863122"/>
                </a:lnTo>
                <a:lnTo>
                  <a:pt x="82440" y="1900612"/>
                </a:lnTo>
                <a:lnTo>
                  <a:pt x="115591" y="1933761"/>
                </a:lnTo>
                <a:lnTo>
                  <a:pt x="153082" y="1962048"/>
                </a:lnTo>
                <a:lnTo>
                  <a:pt x="194394" y="1984954"/>
                </a:lnTo>
                <a:lnTo>
                  <a:pt x="239004" y="2001960"/>
                </a:lnTo>
                <a:lnTo>
                  <a:pt x="286394" y="2012544"/>
                </a:lnTo>
                <a:lnTo>
                  <a:pt x="336042" y="2016188"/>
                </a:lnTo>
                <a:lnTo>
                  <a:pt x="3192399" y="2016188"/>
                </a:lnTo>
                <a:lnTo>
                  <a:pt x="3242046" y="2012544"/>
                </a:lnTo>
                <a:lnTo>
                  <a:pt x="3289436" y="2001960"/>
                </a:lnTo>
                <a:lnTo>
                  <a:pt x="3334046" y="1984954"/>
                </a:lnTo>
                <a:lnTo>
                  <a:pt x="3375358" y="1962048"/>
                </a:lnTo>
                <a:lnTo>
                  <a:pt x="3412849" y="1933761"/>
                </a:lnTo>
                <a:lnTo>
                  <a:pt x="3446000" y="1900612"/>
                </a:lnTo>
                <a:lnTo>
                  <a:pt x="3474291" y="1863122"/>
                </a:lnTo>
                <a:lnTo>
                  <a:pt x="3497201" y="1821810"/>
                </a:lnTo>
                <a:lnTo>
                  <a:pt x="3514209" y="1777197"/>
                </a:lnTo>
                <a:lnTo>
                  <a:pt x="3524796" y="1729803"/>
                </a:lnTo>
                <a:lnTo>
                  <a:pt x="3528441" y="1680146"/>
                </a:lnTo>
                <a:lnTo>
                  <a:pt x="4588891" y="1512912"/>
                </a:lnTo>
                <a:lnTo>
                  <a:pt x="3528441" y="1176096"/>
                </a:lnTo>
                <a:lnTo>
                  <a:pt x="3528441" y="336041"/>
                </a:lnTo>
                <a:lnTo>
                  <a:pt x="3524796" y="286365"/>
                </a:lnTo>
                <a:lnTo>
                  <a:pt x="3514209" y="238958"/>
                </a:lnTo>
                <a:lnTo>
                  <a:pt x="3497201" y="194339"/>
                </a:lnTo>
                <a:lnTo>
                  <a:pt x="3474291" y="153026"/>
                </a:lnTo>
                <a:lnTo>
                  <a:pt x="3446000" y="115540"/>
                </a:lnTo>
                <a:lnTo>
                  <a:pt x="3412849" y="82397"/>
                </a:lnTo>
                <a:lnTo>
                  <a:pt x="3375358" y="54117"/>
                </a:lnTo>
                <a:lnTo>
                  <a:pt x="3334046" y="31219"/>
                </a:lnTo>
                <a:lnTo>
                  <a:pt x="3289436" y="14220"/>
                </a:lnTo>
                <a:lnTo>
                  <a:pt x="3242046" y="3641"/>
                </a:lnTo>
                <a:lnTo>
                  <a:pt x="319239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987801" y="4581016"/>
            <a:ext cx="4589145" cy="2016760"/>
          </a:xfrm>
          <a:custGeom>
            <a:avLst/>
            <a:gdLst/>
            <a:ahLst/>
            <a:cxnLst/>
            <a:rect l="l" t="t" r="r" b="b"/>
            <a:pathLst>
              <a:path w="4589145" h="2016759">
                <a:moveTo>
                  <a:pt x="0" y="336041"/>
                </a:moveTo>
                <a:lnTo>
                  <a:pt x="3644" y="286365"/>
                </a:lnTo>
                <a:lnTo>
                  <a:pt x="14231" y="238958"/>
                </a:lnTo>
                <a:lnTo>
                  <a:pt x="31239" y="194339"/>
                </a:lnTo>
                <a:lnTo>
                  <a:pt x="54149" y="153026"/>
                </a:lnTo>
                <a:lnTo>
                  <a:pt x="82440" y="115540"/>
                </a:lnTo>
                <a:lnTo>
                  <a:pt x="115591" y="82397"/>
                </a:lnTo>
                <a:lnTo>
                  <a:pt x="153082" y="54117"/>
                </a:lnTo>
                <a:lnTo>
                  <a:pt x="194394" y="31219"/>
                </a:lnTo>
                <a:lnTo>
                  <a:pt x="239004" y="14220"/>
                </a:lnTo>
                <a:lnTo>
                  <a:pt x="286394" y="3641"/>
                </a:lnTo>
                <a:lnTo>
                  <a:pt x="336042" y="0"/>
                </a:lnTo>
                <a:lnTo>
                  <a:pt x="2058289" y="0"/>
                </a:lnTo>
                <a:lnTo>
                  <a:pt x="2940304" y="0"/>
                </a:lnTo>
                <a:lnTo>
                  <a:pt x="3192399" y="0"/>
                </a:lnTo>
                <a:lnTo>
                  <a:pt x="3242046" y="3641"/>
                </a:lnTo>
                <a:lnTo>
                  <a:pt x="3289436" y="14220"/>
                </a:lnTo>
                <a:lnTo>
                  <a:pt x="3334046" y="31219"/>
                </a:lnTo>
                <a:lnTo>
                  <a:pt x="3375358" y="54117"/>
                </a:lnTo>
                <a:lnTo>
                  <a:pt x="3412849" y="82397"/>
                </a:lnTo>
                <a:lnTo>
                  <a:pt x="3446000" y="115540"/>
                </a:lnTo>
                <a:lnTo>
                  <a:pt x="3474291" y="153026"/>
                </a:lnTo>
                <a:lnTo>
                  <a:pt x="3497201" y="194339"/>
                </a:lnTo>
                <a:lnTo>
                  <a:pt x="3514209" y="238958"/>
                </a:lnTo>
                <a:lnTo>
                  <a:pt x="3524796" y="286365"/>
                </a:lnTo>
                <a:lnTo>
                  <a:pt x="3528441" y="336041"/>
                </a:lnTo>
                <a:lnTo>
                  <a:pt x="3528441" y="1176096"/>
                </a:lnTo>
                <a:lnTo>
                  <a:pt x="4588891" y="1512912"/>
                </a:lnTo>
                <a:lnTo>
                  <a:pt x="3528441" y="1680146"/>
                </a:lnTo>
                <a:lnTo>
                  <a:pt x="3524796" y="1729803"/>
                </a:lnTo>
                <a:lnTo>
                  <a:pt x="3514209" y="1777197"/>
                </a:lnTo>
                <a:lnTo>
                  <a:pt x="3497201" y="1821810"/>
                </a:lnTo>
                <a:lnTo>
                  <a:pt x="3474291" y="1863122"/>
                </a:lnTo>
                <a:lnTo>
                  <a:pt x="3446000" y="1900612"/>
                </a:lnTo>
                <a:lnTo>
                  <a:pt x="3412849" y="1933761"/>
                </a:lnTo>
                <a:lnTo>
                  <a:pt x="3375358" y="1962048"/>
                </a:lnTo>
                <a:lnTo>
                  <a:pt x="3334046" y="1984954"/>
                </a:lnTo>
                <a:lnTo>
                  <a:pt x="3289436" y="2001960"/>
                </a:lnTo>
                <a:lnTo>
                  <a:pt x="3242046" y="2012544"/>
                </a:lnTo>
                <a:lnTo>
                  <a:pt x="3192399" y="2016188"/>
                </a:lnTo>
                <a:lnTo>
                  <a:pt x="2940304" y="2016188"/>
                </a:lnTo>
                <a:lnTo>
                  <a:pt x="2058289" y="2016188"/>
                </a:lnTo>
                <a:lnTo>
                  <a:pt x="336042" y="2016188"/>
                </a:lnTo>
                <a:lnTo>
                  <a:pt x="286394" y="2012544"/>
                </a:lnTo>
                <a:lnTo>
                  <a:pt x="239004" y="2001960"/>
                </a:lnTo>
                <a:lnTo>
                  <a:pt x="194394" y="1984954"/>
                </a:lnTo>
                <a:lnTo>
                  <a:pt x="153082" y="1962048"/>
                </a:lnTo>
                <a:lnTo>
                  <a:pt x="115591" y="1933761"/>
                </a:lnTo>
                <a:lnTo>
                  <a:pt x="82440" y="1900612"/>
                </a:lnTo>
                <a:lnTo>
                  <a:pt x="54149" y="1863122"/>
                </a:lnTo>
                <a:lnTo>
                  <a:pt x="31239" y="1821810"/>
                </a:lnTo>
                <a:lnTo>
                  <a:pt x="14231" y="1777197"/>
                </a:lnTo>
                <a:lnTo>
                  <a:pt x="3644" y="1729803"/>
                </a:lnTo>
                <a:lnTo>
                  <a:pt x="0" y="1680146"/>
                </a:lnTo>
                <a:lnTo>
                  <a:pt x="0" y="1176096"/>
                </a:lnTo>
                <a:lnTo>
                  <a:pt x="0" y="33604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165475" y="4673853"/>
            <a:ext cx="3003550" cy="1740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1800" b="1" spc="10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施工高</a:t>
            </a:r>
            <a:r>
              <a:rPr sz="1800" b="1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度</a:t>
            </a:r>
            <a:r>
              <a:rPr sz="1800" b="1" dirty="0">
                <a:solidFill>
                  <a:srgbClr val="EE0D07"/>
                </a:solidFill>
                <a:latin typeface="Candara" panose="020E0502030303020204"/>
                <a:cs typeface="Candara" panose="020E0502030303020204"/>
              </a:rPr>
              <a:t>5</a:t>
            </a:r>
            <a:r>
              <a:rPr sz="1800" b="1" spc="-5" dirty="0">
                <a:solidFill>
                  <a:srgbClr val="EE0D07"/>
                </a:solidFill>
                <a:latin typeface="Candara" panose="020E0502030303020204"/>
                <a:cs typeface="Candara" panose="020E0502030303020204"/>
              </a:rPr>
              <a:t>0</a:t>
            </a:r>
            <a:r>
              <a:rPr sz="1800" b="1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米及以上的建筑幕 </a:t>
            </a:r>
            <a:r>
              <a:rPr sz="1800" b="1" spc="10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墙安装</a:t>
            </a:r>
            <a:r>
              <a:rPr sz="1800" b="1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工程采用高处作业吊篮 </a:t>
            </a:r>
            <a:r>
              <a:rPr sz="1800" b="1" spc="5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的，应</a:t>
            </a:r>
            <a:r>
              <a:rPr sz="1800" b="1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将吊</a:t>
            </a:r>
            <a:r>
              <a:rPr sz="1800" b="1" spc="-10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篮</a:t>
            </a:r>
            <a:r>
              <a:rPr sz="1800" b="1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安拆</a:t>
            </a:r>
            <a:r>
              <a:rPr sz="1800" b="1" spc="-10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800" b="1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使用</a:t>
            </a:r>
            <a:r>
              <a:rPr sz="1800" b="1" spc="-10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方</a:t>
            </a:r>
            <a:r>
              <a:rPr sz="1800" b="1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案 </a:t>
            </a:r>
            <a:r>
              <a:rPr sz="1800" b="1" spc="10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纳入建</a:t>
            </a:r>
            <a:r>
              <a:rPr sz="1800" b="1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筑幕墙安装工程方案并 </a:t>
            </a:r>
            <a:r>
              <a:rPr sz="1800" b="1" spc="10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经专家</a:t>
            </a:r>
            <a:r>
              <a:rPr sz="1800" b="1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论证，方可实施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45070" y="4580953"/>
            <a:ext cx="1703451" cy="2016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718894"/>
            <a:ext cx="3188335" cy="4481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5245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1490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高处作业用吊篮必须安装有效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的防坠安全锁。（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 19155-2003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5.2.4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6954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安全锁的标定有效日期一般 不大于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个月。（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</a:t>
            </a:r>
            <a:r>
              <a:rPr sz="1600" spc="-4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19155-2003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5.4.5.6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61595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吊篮的防坠落转置应经法定 检测机构标定后方可使用。使用过 程中，使用单位应定期对其有限性 和可靠性进行检测。（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JGJ</a:t>
            </a:r>
            <a:r>
              <a:rPr sz="1600" spc="-4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202-2010 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7.0.10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2768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当悬吊平台运行速度达到安 全锁锁绳速度时，即能自动锁住安 全绳，并在不超过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200mm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的距离内 停住。（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</a:t>
            </a:r>
            <a:r>
              <a:rPr sz="1600" spc="-4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19155-2003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5.4.5.1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9075">
              <a:lnSpc>
                <a:spcPct val="100000"/>
              </a:lnSpc>
              <a:spcBef>
                <a:spcPts val="640"/>
              </a:spcBef>
              <a:buSzPct val="94000"/>
              <a:buAutoNum type="arabicPlain"/>
              <a:tabLst>
                <a:tab pos="520700" algn="l"/>
              </a:tabLst>
            </a:pP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安全锁标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定铭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牌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和检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测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标定 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报告一致</a:t>
            </a:r>
            <a:r>
              <a:rPr sz="1600" b="1" spc="-15" dirty="0">
                <a:solidFill>
                  <a:srgbClr val="073D86"/>
                </a:solidFill>
                <a:latin typeface="新宋体" panose="02010609030101010101" charset="-122"/>
                <a:cs typeface="新宋体" panose="02010609030101010101" charset="-122"/>
              </a:rPr>
              <a:t>。</a:t>
            </a:r>
            <a:endParaRPr sz="1600">
              <a:latin typeface="新宋体" panose="02010609030101010101" charset="-122"/>
              <a:cs typeface="新宋体" panose="02010609030101010101" charset="-122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1016888"/>
            <a:ext cx="403987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latin typeface="Candara" panose="020E0502030303020204"/>
                <a:cs typeface="Candara" panose="020E0502030303020204"/>
              </a:rPr>
              <a:t>3.6.1</a:t>
            </a:r>
            <a:r>
              <a:rPr dirty="0"/>
              <a:t>安全装</a:t>
            </a:r>
            <a:r>
              <a:rPr spc="-15" dirty="0"/>
              <a:t>置</a:t>
            </a:r>
            <a:r>
              <a:rPr dirty="0"/>
              <a:t>（安全锁）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836289" y="1661160"/>
            <a:ext cx="5056124" cy="331939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58267" y="1996516"/>
            <a:ext cx="3274695" cy="4323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0970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绳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上设置供人员挂设安全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带的安全锁扣，安全绳应单独固定 在建筑物可靠位置上。（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JGJ</a:t>
            </a:r>
            <a:r>
              <a:rPr sz="1600" spc="3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202- 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2010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5.5.1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)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117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安全绳应使用锦纶安全绳，并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且整绳挂设，不得接长使用。绳索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为多股绳时股数不得小于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股，绳头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不得留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散丝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在接近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焊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接、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切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割、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热源等场所时，应对安全绳进行保 护，所有零部件应顺滑，无材料或 制造缺陷无尖角或锋利边缘。棱角 部位防护；（《坠落防护</a:t>
            </a:r>
            <a:r>
              <a:rPr sz="1600" spc="28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安全绳》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24543-2009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5.1.2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13665">
              <a:lnSpc>
                <a:spcPct val="100000"/>
              </a:lnSpc>
              <a:spcBef>
                <a:spcPts val="605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安全绳径大小必须在安全锁扣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标定使用绳径范围内，且安全锁扣 要灵敏可靠。一个安全锁扣只能供 一个人挂设。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47420"/>
            <a:ext cx="2978785" cy="909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3.</a:t>
            </a:r>
            <a:r>
              <a:rPr spc="5" dirty="0">
                <a:latin typeface="Candara" panose="020E0502030303020204"/>
                <a:cs typeface="Candara" panose="020E0502030303020204"/>
              </a:rPr>
              <a:t>6</a:t>
            </a:r>
            <a:r>
              <a:rPr dirty="0">
                <a:latin typeface="Candara" panose="020E0502030303020204"/>
                <a:cs typeface="Candara" panose="020E0502030303020204"/>
              </a:rPr>
              <a:t>.</a:t>
            </a:r>
            <a:r>
              <a:rPr spc="5" dirty="0">
                <a:latin typeface="Candara" panose="020E0502030303020204"/>
                <a:cs typeface="Candara" panose="020E0502030303020204"/>
              </a:rPr>
              <a:t>2</a:t>
            </a:r>
            <a:r>
              <a:rPr dirty="0"/>
              <a:t>安全</a:t>
            </a:r>
            <a:r>
              <a:rPr spc="-20" dirty="0"/>
              <a:t>绳</a:t>
            </a:r>
            <a:r>
              <a:rPr dirty="0"/>
              <a:t>及安全 </a:t>
            </a:r>
            <a:r>
              <a:rPr dirty="0"/>
              <a:t>带的自锁器</a:t>
            </a:r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4795520" y="5254878"/>
            <a:ext cx="352806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吊篮</a:t>
            </a:r>
            <a:r>
              <a:rPr sz="1600" b="1" spc="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必须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使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用</a:t>
            </a:r>
            <a:r>
              <a:rPr sz="1600" b="1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独</a:t>
            </a:r>
            <a:r>
              <a:rPr sz="1600" b="1" spc="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立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的安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全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绳，</a:t>
            </a:r>
            <a:r>
              <a:rPr sz="1600" b="1" spc="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绳</a:t>
            </a:r>
            <a:r>
              <a:rPr sz="1600" b="1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径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不小 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于</a:t>
            </a:r>
            <a:r>
              <a:rPr sz="1600" b="1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b="1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b="1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.</a:t>
            </a:r>
            <a:r>
              <a:rPr sz="1600" b="1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</a:t>
            </a:r>
            <a:r>
              <a:rPr sz="1600" b="1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600" b="1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。安全绳应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固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定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在建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筑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物可靠 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位置上不得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与吊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蓝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上任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何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部位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有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联</a:t>
            </a:r>
            <a:r>
              <a:rPr sz="1600" b="1" spc="350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接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， 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与棱角部位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有防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磨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损措</a:t>
            </a: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施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51909" y="620648"/>
            <a:ext cx="4143374" cy="416242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61735" y="3022600"/>
            <a:ext cx="2233548" cy="177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672204" y="3212973"/>
            <a:ext cx="2066036" cy="1766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30781"/>
            <a:ext cx="2552700" cy="1320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0220" indent="-478155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上限位撞板固定牢靠，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缓冲距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离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80cm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595"/>
              </a:spcBef>
              <a:buSzPct val="94000"/>
              <a:buAutoNum type="arabicPlain" startAt="2"/>
              <a:tabLst>
                <a:tab pos="51371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上限位行程开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、撞板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装置必须按照要求装设，不 得漏装、偏斜或失灵；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99287"/>
            <a:ext cx="28867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ndara" panose="020E0502030303020204"/>
                <a:cs typeface="Candara" panose="020E0502030303020204"/>
              </a:rPr>
              <a:t>3.6.3</a:t>
            </a:r>
            <a:r>
              <a:rPr sz="3200" dirty="0"/>
              <a:t>上限位装置</a:t>
            </a:r>
            <a:endParaRPr sz="32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03829" y="1556766"/>
            <a:ext cx="5648706" cy="331241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389379"/>
            <a:ext cx="3477260" cy="4232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吊篮平台等钢结构应无扭曲、变 形、裂纹和严重锈蚀。结构件各连接 螺栓宜齐全、紧固、使用正确、有防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松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措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螺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栓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螺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母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平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面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所有连接销轴规格正确，均有可靠轴 向止动，规范使用开口销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1874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悬挂机构施加于建筑物顶面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构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筑物上的作用力均应符合建筑结构的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承重要求。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</a:t>
            </a:r>
            <a:r>
              <a:rPr sz="1600" spc="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19155-2003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5.4.1.2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72415" indent="43815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、前梁外伸长度应符合产品说明书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要求。（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JGJ 202-2010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5.4.8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、前支架在非承</a:t>
            </a:r>
            <a:r>
              <a:rPr sz="1600" spc="38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女儿墙，编制专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项方案，报工程部审批；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315595">
              <a:lnSpc>
                <a:spcPct val="100000"/>
              </a:lnSpc>
              <a:spcBef>
                <a:spcPts val="600"/>
              </a:spcBef>
            </a:pP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、配重禁止破损，并有防止移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措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72744"/>
            <a:ext cx="226885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3.6.4</a:t>
            </a:r>
            <a:r>
              <a:rPr dirty="0"/>
              <a:t>悬挂机构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067936" y="1565402"/>
            <a:ext cx="4838699" cy="215392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046473" y="3734143"/>
            <a:ext cx="4860289" cy="26471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785740" y="5373217"/>
            <a:ext cx="1588389" cy="12249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452359" y="3734143"/>
            <a:ext cx="1448307" cy="1158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26235"/>
            <a:ext cx="6023610" cy="478155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490220" indent="-478155">
              <a:lnSpc>
                <a:spcPct val="100000"/>
              </a:lnSpc>
              <a:spcBef>
                <a:spcPts val="700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吊篮宜选用高强度、镀锌、柔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好的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丝绳；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413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钢丝绳直径满足说明书要求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在任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何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情况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下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承重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丝绳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实际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直径不应小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8mm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</a:t>
            </a:r>
            <a:r>
              <a:rPr sz="1600" spc="3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19155-2003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5.4.6.4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7525" indent="-50546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钢丝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不得有断丝、松股、硬弯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锈蚀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缺陷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油污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着物。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27050" indent="-51498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27685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钢丝绳实际直径比其公称直径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少</a:t>
            </a:r>
            <a:r>
              <a:rPr sz="1600" spc="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7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%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更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多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即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使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无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可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断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丝，钢丝绳也予以报废。（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GB/T</a:t>
            </a:r>
            <a:r>
              <a:rPr sz="1600" spc="3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5972-2009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3.5.8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8415">
              <a:lnSpc>
                <a:spcPct val="100000"/>
              </a:lnSpc>
              <a:spcBef>
                <a:spcPts val="600"/>
              </a:spcBef>
              <a:buSzPct val="94000"/>
              <a:buAutoNum type="arabicPlain" startAt="5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钢丝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因腐蚀侵袭及钢材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损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失而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引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起的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丝松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弛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对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该钢丝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绳予以报废。（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GB/T</a:t>
            </a:r>
            <a:r>
              <a:rPr sz="1600" spc="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5972-2009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3.5.10.2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  <a:buSzPct val="94000"/>
              <a:buAutoNum type="arabicPlain" startAt="5"/>
              <a:tabLst>
                <a:tab pos="53086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在吊篮平台悬挂处增设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根与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提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升机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上使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的相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型号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全钢丝绳，安全绳应独立悬挂。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</a:t>
            </a:r>
            <a:r>
              <a:rPr sz="1600" spc="5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19155-2003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5.4.6.5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条、第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5.4.6.6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4765">
              <a:lnSpc>
                <a:spcPct val="100000"/>
              </a:lnSpc>
              <a:spcBef>
                <a:spcPts val="605"/>
              </a:spcBef>
              <a:buSzPct val="94000"/>
              <a:buAutoNum type="arabicPlain" startAt="5"/>
              <a:tabLst>
                <a:tab pos="51562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正常运行时，安全钢丝绳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处于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悬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垂状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 19155-2003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5.4.6.5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6350">
              <a:lnSpc>
                <a:spcPct val="100000"/>
              </a:lnSpc>
              <a:spcBef>
                <a:spcPts val="600"/>
              </a:spcBef>
              <a:buSzPct val="94000"/>
              <a:buAutoNum type="arabicPlain" startAt="5"/>
              <a:tabLst>
                <a:tab pos="53086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电焊作业时要对吊篮设备、钢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丝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绳、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缆采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取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保护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措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施。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得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将电焊机放置在吊篮内，电焊缆线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得与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篮任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何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部位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触；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焊 钳不得搭挂在吊篮上。严禁用吊篮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做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电焊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线回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路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</a:t>
            </a:r>
            <a:r>
              <a:rPr sz="1600" spc="5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19155-  2003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9.2.8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条和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JGJ 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202-2010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5.5.17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85189"/>
            <a:ext cx="188468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3.6.5</a:t>
            </a:r>
            <a:r>
              <a:rPr dirty="0"/>
              <a:t>钢丝绳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591934" y="1097661"/>
            <a:ext cx="1864232" cy="248132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516243" y="2610104"/>
            <a:ext cx="2375535" cy="2043430"/>
          </a:xfrm>
          <a:custGeom>
            <a:avLst/>
            <a:gdLst/>
            <a:ahLst/>
            <a:cxnLst/>
            <a:rect l="l" t="t" r="r" b="b"/>
            <a:pathLst>
              <a:path w="2375534" h="2043429">
                <a:moveTo>
                  <a:pt x="2207513" y="1034923"/>
                </a:moveTo>
                <a:lnTo>
                  <a:pt x="168021" y="1034923"/>
                </a:lnTo>
                <a:lnTo>
                  <a:pt x="123339" y="1040921"/>
                </a:lnTo>
                <a:lnTo>
                  <a:pt x="83199" y="1057853"/>
                </a:lnTo>
                <a:lnTo>
                  <a:pt x="49196" y="1084119"/>
                </a:lnTo>
                <a:lnTo>
                  <a:pt x="22930" y="1118122"/>
                </a:lnTo>
                <a:lnTo>
                  <a:pt x="5998" y="1158262"/>
                </a:lnTo>
                <a:lnTo>
                  <a:pt x="0" y="1202944"/>
                </a:lnTo>
                <a:lnTo>
                  <a:pt x="0" y="1875028"/>
                </a:lnTo>
                <a:lnTo>
                  <a:pt x="5998" y="1919655"/>
                </a:lnTo>
                <a:lnTo>
                  <a:pt x="22930" y="1959760"/>
                </a:lnTo>
                <a:lnTo>
                  <a:pt x="49196" y="1993741"/>
                </a:lnTo>
                <a:lnTo>
                  <a:pt x="83199" y="2019996"/>
                </a:lnTo>
                <a:lnTo>
                  <a:pt x="123339" y="2036923"/>
                </a:lnTo>
                <a:lnTo>
                  <a:pt x="168021" y="2042922"/>
                </a:lnTo>
                <a:lnTo>
                  <a:pt x="2207513" y="2042922"/>
                </a:lnTo>
                <a:lnTo>
                  <a:pt x="2252195" y="2036923"/>
                </a:lnTo>
                <a:lnTo>
                  <a:pt x="2292335" y="2019996"/>
                </a:lnTo>
                <a:lnTo>
                  <a:pt x="2326338" y="1993741"/>
                </a:lnTo>
                <a:lnTo>
                  <a:pt x="2352604" y="1959760"/>
                </a:lnTo>
                <a:lnTo>
                  <a:pt x="2369536" y="1919655"/>
                </a:lnTo>
                <a:lnTo>
                  <a:pt x="2375534" y="1875028"/>
                </a:lnTo>
                <a:lnTo>
                  <a:pt x="2375534" y="1202944"/>
                </a:lnTo>
                <a:lnTo>
                  <a:pt x="2369536" y="1158262"/>
                </a:lnTo>
                <a:lnTo>
                  <a:pt x="2352604" y="1118122"/>
                </a:lnTo>
                <a:lnTo>
                  <a:pt x="2326338" y="1084119"/>
                </a:lnTo>
                <a:lnTo>
                  <a:pt x="2292335" y="1057853"/>
                </a:lnTo>
                <a:lnTo>
                  <a:pt x="2252195" y="1040921"/>
                </a:lnTo>
                <a:lnTo>
                  <a:pt x="2207513" y="1034923"/>
                </a:lnTo>
                <a:close/>
              </a:path>
              <a:path w="2375534" h="2043429">
                <a:moveTo>
                  <a:pt x="660526" y="0"/>
                </a:moveTo>
                <a:lnTo>
                  <a:pt x="395858" y="1034923"/>
                </a:lnTo>
                <a:lnTo>
                  <a:pt x="989837" y="1034923"/>
                </a:lnTo>
                <a:lnTo>
                  <a:pt x="66052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516243" y="2610104"/>
            <a:ext cx="2375535" cy="2043430"/>
          </a:xfrm>
          <a:custGeom>
            <a:avLst/>
            <a:gdLst/>
            <a:ahLst/>
            <a:cxnLst/>
            <a:rect l="l" t="t" r="r" b="b"/>
            <a:pathLst>
              <a:path w="2375534" h="2043429">
                <a:moveTo>
                  <a:pt x="0" y="1202944"/>
                </a:moveTo>
                <a:lnTo>
                  <a:pt x="5998" y="1158262"/>
                </a:lnTo>
                <a:lnTo>
                  <a:pt x="22930" y="1118122"/>
                </a:lnTo>
                <a:lnTo>
                  <a:pt x="49196" y="1084119"/>
                </a:lnTo>
                <a:lnTo>
                  <a:pt x="83199" y="1057853"/>
                </a:lnTo>
                <a:lnTo>
                  <a:pt x="123339" y="1040921"/>
                </a:lnTo>
                <a:lnTo>
                  <a:pt x="168021" y="1034923"/>
                </a:lnTo>
                <a:lnTo>
                  <a:pt x="395858" y="1034923"/>
                </a:lnTo>
                <a:lnTo>
                  <a:pt x="660526" y="0"/>
                </a:lnTo>
                <a:lnTo>
                  <a:pt x="989837" y="1034923"/>
                </a:lnTo>
                <a:lnTo>
                  <a:pt x="2207513" y="1034923"/>
                </a:lnTo>
                <a:lnTo>
                  <a:pt x="2252195" y="1040921"/>
                </a:lnTo>
                <a:lnTo>
                  <a:pt x="2292335" y="1057853"/>
                </a:lnTo>
                <a:lnTo>
                  <a:pt x="2326338" y="1084119"/>
                </a:lnTo>
                <a:lnTo>
                  <a:pt x="2352604" y="1118122"/>
                </a:lnTo>
                <a:lnTo>
                  <a:pt x="2369536" y="1158262"/>
                </a:lnTo>
                <a:lnTo>
                  <a:pt x="2375534" y="1202944"/>
                </a:lnTo>
                <a:lnTo>
                  <a:pt x="2375534" y="1454912"/>
                </a:lnTo>
                <a:lnTo>
                  <a:pt x="2375534" y="1875028"/>
                </a:lnTo>
                <a:lnTo>
                  <a:pt x="2369536" y="1919655"/>
                </a:lnTo>
                <a:lnTo>
                  <a:pt x="2352604" y="1959760"/>
                </a:lnTo>
                <a:lnTo>
                  <a:pt x="2326338" y="1993741"/>
                </a:lnTo>
                <a:lnTo>
                  <a:pt x="2292335" y="2019996"/>
                </a:lnTo>
                <a:lnTo>
                  <a:pt x="2252195" y="2036923"/>
                </a:lnTo>
                <a:lnTo>
                  <a:pt x="2207513" y="2042922"/>
                </a:lnTo>
                <a:lnTo>
                  <a:pt x="989837" y="2042922"/>
                </a:lnTo>
                <a:lnTo>
                  <a:pt x="395858" y="2042922"/>
                </a:lnTo>
                <a:lnTo>
                  <a:pt x="168021" y="2042922"/>
                </a:lnTo>
                <a:lnTo>
                  <a:pt x="123339" y="2036923"/>
                </a:lnTo>
                <a:lnTo>
                  <a:pt x="83199" y="2019996"/>
                </a:lnTo>
                <a:lnTo>
                  <a:pt x="49196" y="1993741"/>
                </a:lnTo>
                <a:lnTo>
                  <a:pt x="22930" y="1959760"/>
                </a:lnTo>
                <a:lnTo>
                  <a:pt x="5998" y="1919655"/>
                </a:lnTo>
                <a:lnTo>
                  <a:pt x="0" y="1875028"/>
                </a:lnTo>
                <a:lnTo>
                  <a:pt x="0" y="1454912"/>
                </a:lnTo>
                <a:lnTo>
                  <a:pt x="0" y="120294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645020" y="3688460"/>
            <a:ext cx="195833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800" b="1" spc="10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必须在</a:t>
            </a:r>
            <a:r>
              <a:rPr sz="1800" b="1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离地</a:t>
            </a:r>
            <a:r>
              <a:rPr sz="1800" b="1" spc="5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面</a:t>
            </a:r>
            <a:r>
              <a:rPr sz="1800" b="1" spc="-5" dirty="0">
                <a:solidFill>
                  <a:srgbClr val="EE0D07"/>
                </a:solidFill>
                <a:latin typeface="Candara" panose="020E0502030303020204"/>
                <a:cs typeface="Candara" panose="020E0502030303020204"/>
              </a:rPr>
              <a:t>15-  </a:t>
            </a:r>
            <a:r>
              <a:rPr sz="1800" b="1" dirty="0">
                <a:solidFill>
                  <a:srgbClr val="EE0D07"/>
                </a:solidFill>
                <a:latin typeface="Candara" panose="020E0502030303020204"/>
                <a:cs typeface="Candara" panose="020E0502030303020204"/>
              </a:rPr>
              <a:t>20C</a:t>
            </a:r>
            <a:r>
              <a:rPr sz="1800" b="1" spc="5" dirty="0">
                <a:solidFill>
                  <a:srgbClr val="EE0D07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800" b="1" spc="10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处加装</a:t>
            </a:r>
            <a:r>
              <a:rPr sz="1800" b="1" dirty="0">
                <a:solidFill>
                  <a:srgbClr val="EE0D07"/>
                </a:solidFill>
                <a:latin typeface="微软雅黑" panose="020B0503020204020204" charset="-122"/>
                <a:cs typeface="微软雅黑" panose="020B0503020204020204" charset="-122"/>
              </a:rPr>
              <a:t>绳坠铁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51523" y="260705"/>
            <a:ext cx="8563102" cy="532853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27582" y="5517235"/>
            <a:ext cx="7056755" cy="10081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5076" y="1575054"/>
            <a:ext cx="3346450" cy="3759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篮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操作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员操作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应经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培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训、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考核合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格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，方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能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从事吊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篮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升降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19155-2003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9.2.1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76200">
              <a:lnSpc>
                <a:spcPct val="100000"/>
              </a:lnSpc>
              <a:buSzPct val="94000"/>
              <a:buAutoNum type="arabicPlain" startAt="2"/>
              <a:tabLst>
                <a:tab pos="51117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吊篮内的作业人员不应超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过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 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人，且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货总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荷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载不超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过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载荷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求。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JGJ 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202-2010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5.5.8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86055">
              <a:lnSpc>
                <a:spcPct val="100000"/>
              </a:lnSpc>
              <a:buSzPct val="94000"/>
              <a:buAutoNum type="arabicPlain" startAt="3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吊篮内作业人员的安全带应时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刻保证挂设在独立的专用安全绳锁 扣上。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76530">
              <a:lnSpc>
                <a:spcPct val="100000"/>
              </a:lnSpc>
              <a:spcBef>
                <a:spcPts val="605"/>
              </a:spcBef>
              <a:buSzPct val="94000"/>
              <a:buAutoNum type="arabicPlain" startAt="3"/>
              <a:tabLst>
                <a:tab pos="52705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作业人员进出吊篮时应从地面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进出，当不能从地面进出时，建筑 物在设计和建造时应考虑有便于吊 篮安全安装和使用及工作人员的安 全出入的措施。（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GB19155-2003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5.1.7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52450" y="901954"/>
            <a:ext cx="2191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 panose="020E0502030303020204"/>
                <a:cs typeface="Candara" panose="020E0502030303020204"/>
              </a:rPr>
              <a:t>3.6</a:t>
            </a:r>
            <a:r>
              <a:rPr sz="2800" dirty="0">
                <a:latin typeface="Candara" panose="020E0502030303020204"/>
                <a:cs typeface="Candara" panose="020E0502030303020204"/>
              </a:rPr>
              <a:t>.6</a:t>
            </a:r>
            <a:r>
              <a:rPr sz="2800" spc="-5" dirty="0"/>
              <a:t>升降作业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79901" y="1556766"/>
            <a:ext cx="5093716" cy="280835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851909" y="4293080"/>
            <a:ext cx="5067400" cy="18288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1503044"/>
            <a:ext cx="3423285" cy="4887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381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、吊篮平台四周装有固定式的安全 扶栏，工作面护栏高度不小于 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800m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余面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高度不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11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00</a:t>
            </a:r>
            <a:r>
              <a:rPr sz="1600" spc="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护栏应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能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承受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1000N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的水平集中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载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荷。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19155-2003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5.4.2.5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35890" indent="177800">
              <a:lnSpc>
                <a:spcPct val="100000"/>
              </a:lnSpc>
              <a:spcBef>
                <a:spcPts val="600"/>
              </a:spcBef>
            </a:pP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、吊篮平台底板四周应装有高度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不小于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150mm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的挡板，挡板与底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间 隙不得大于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5mm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</a:t>
            </a:r>
            <a:r>
              <a:rPr sz="1600" spc="-2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19155-2003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5.4.2.7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58750" indent="177800">
              <a:lnSpc>
                <a:spcPct val="100000"/>
              </a:lnSpc>
              <a:spcBef>
                <a:spcPts val="605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、在架空输电线安装和使用吊篮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作业时，吊篮的任何部位与高压输电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线的安全距离不应小于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米。如在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 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米范围内有高压输电线路，应按照现 行行业标准《施工现场临时用电安全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技术规范》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JGJ46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的规定，采取隔离 措施。（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JGJ</a:t>
            </a:r>
            <a:r>
              <a:rPr sz="1600" spc="-3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202-2010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5.4.15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条和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  19155-2003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9.2.2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78130" indent="17780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、吊篮作业应采取相关措施避免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多层或立体交叉作业。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85189"/>
            <a:ext cx="224599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3.6.7</a:t>
            </a:r>
            <a:r>
              <a:rPr dirty="0"/>
              <a:t>安全防护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942969" y="1628775"/>
            <a:ext cx="5021453" cy="367245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26847" y="1430781"/>
            <a:ext cx="2854325" cy="2221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5080" indent="-342900" algn="just">
              <a:lnSpc>
                <a:spcPct val="100000"/>
              </a:lnSpc>
              <a:spcBef>
                <a:spcPts val="95"/>
              </a:spcBef>
              <a:buClr>
                <a:srgbClr val="30B6FC"/>
              </a:buClr>
              <a:buFont typeface="Arial" panose="020B0604020202020204"/>
              <a:buAutoNum type="arabicPeriod"/>
              <a:tabLst>
                <a:tab pos="355600" algn="l"/>
              </a:tabLst>
            </a:pP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应编制安全管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理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策</a:t>
            </a:r>
            <a:r>
              <a:rPr sz="1600" spc="40" dirty="0">
                <a:latin typeface="PMingLiU" panose="02020500000000000000" charset="-120"/>
                <a:cs typeface="PMingLiU" panose="02020500000000000000" charset="-120"/>
              </a:rPr>
              <a:t>划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，并报 </a:t>
            </a:r>
            <a:r>
              <a:rPr sz="1600" spc="25" dirty="0">
                <a:latin typeface="PMingLiU" panose="02020500000000000000" charset="-120"/>
                <a:cs typeface="PMingLiU" panose="02020500000000000000" charset="-120"/>
              </a:rPr>
              <a:t>送监理和甲方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进</a:t>
            </a:r>
            <a:r>
              <a:rPr sz="1600" spc="25" dirty="0">
                <a:latin typeface="PMingLiU" panose="02020500000000000000" charset="-120"/>
                <a:cs typeface="PMingLiU" panose="02020500000000000000" charset="-120"/>
              </a:rPr>
              <a:t>行审批通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过 后实施；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354965" marR="9525" indent="-342900" algn="just">
              <a:lnSpc>
                <a:spcPct val="100000"/>
              </a:lnSpc>
              <a:spcBef>
                <a:spcPts val="5"/>
              </a:spcBef>
              <a:buClr>
                <a:srgbClr val="30B6FC"/>
              </a:buClr>
              <a:buFont typeface="Arial" panose="020B0604020202020204"/>
              <a:buAutoNum type="arabicPeriod"/>
              <a:tabLst>
                <a:tab pos="355600" algn="l"/>
              </a:tabLst>
            </a:pP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方案须针对装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修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及园建阶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段 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的防火管理、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高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坠管</a:t>
            </a:r>
            <a:r>
              <a:rPr sz="1600" spc="35" dirty="0">
                <a:latin typeface="PMingLiU" panose="02020500000000000000" charset="-120"/>
                <a:cs typeface="PMingLiU" panose="02020500000000000000" charset="-120"/>
              </a:rPr>
              <a:t>理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用 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电管理、园建</a:t>
            </a:r>
            <a:r>
              <a:rPr sz="1600" spc="15" dirty="0">
                <a:latin typeface="PMingLiU" panose="02020500000000000000" charset="-120"/>
                <a:cs typeface="PMingLiU" panose="02020500000000000000" charset="-120"/>
              </a:rPr>
              <a:t>物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体打</a:t>
            </a:r>
            <a:r>
              <a:rPr sz="1600" spc="35" dirty="0">
                <a:latin typeface="PMingLiU" panose="02020500000000000000" charset="-120"/>
                <a:cs typeface="PMingLiU" panose="02020500000000000000" charset="-120"/>
              </a:rPr>
              <a:t>击</a:t>
            </a:r>
            <a:r>
              <a:rPr sz="1600" spc="30" dirty="0"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机 </a:t>
            </a: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械管理等进行编制；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PMingLiU" panose="02020500000000000000" charset="-120"/>
                <a:cs typeface="PMingLiU" panose="02020500000000000000" charset="-120"/>
              </a:rPr>
              <a:t>作业人员必须经过相应安全教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600" spc="-5" dirty="0">
                <a:latin typeface="PMingLiU" panose="02020500000000000000" charset="-120"/>
                <a:cs typeface="PMingLiU" panose="02020500000000000000" charset="-120"/>
              </a:rPr>
              <a:t>育，后才能进场施工。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8267" y="872744"/>
            <a:ext cx="302641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1.4</a:t>
            </a:r>
            <a:r>
              <a:rPr dirty="0"/>
              <a:t>装修及园建阶段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283964" y="1556766"/>
            <a:ext cx="4335272" cy="273634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85787" y="4149051"/>
            <a:ext cx="2657475" cy="2160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14045" y="1697177"/>
            <a:ext cx="2988945" cy="2259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340">
              <a:lnSpc>
                <a:spcPts val="1710"/>
              </a:lnSpc>
              <a:spcBef>
                <a:spcPts val="100"/>
              </a:spcBef>
            </a:pPr>
            <a:r>
              <a:rPr sz="15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5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、吊篮在使用过程中应有防摆动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710"/>
              </a:lnSpc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措施。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53340">
              <a:lnSpc>
                <a:spcPts val="1710"/>
              </a:lnSpc>
              <a:spcBef>
                <a:spcPts val="420"/>
              </a:spcBef>
            </a:pPr>
            <a:r>
              <a:rPr sz="15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、吊篮钢丝绳在使用时应保证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620"/>
              </a:lnSpc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垂直，纵向倾斜角度不应大于</a:t>
            </a:r>
            <a:r>
              <a:rPr sz="1500" spc="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8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度。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710"/>
              </a:lnSpc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5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</a:t>
            </a:r>
            <a:r>
              <a:rPr sz="1500" spc="-2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5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19155-2003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5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5.4.2.8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97180" indent="40640" algn="just">
              <a:lnSpc>
                <a:spcPct val="90000"/>
              </a:lnSpc>
              <a:spcBef>
                <a:spcPts val="600"/>
              </a:spcBef>
            </a:pPr>
            <a:r>
              <a:rPr sz="15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、吊篮在工作中应与建筑物的 </a:t>
            </a:r>
            <a:r>
              <a:rPr sz="15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水平距离（空隙）不应过大（建 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议不大于</a:t>
            </a:r>
            <a:r>
              <a:rPr sz="15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150m</a:t>
            </a:r>
            <a:r>
              <a:rPr sz="15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），并应设置靠 墙轮或导向装置或缓冲装置。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  <a:p>
            <a:pPr marL="12700" algn="just">
              <a:lnSpc>
                <a:spcPts val="1620"/>
              </a:lnSpc>
            </a:pP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5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GB</a:t>
            </a:r>
            <a:r>
              <a:rPr sz="1500" spc="-2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5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19155-2003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第</a:t>
            </a:r>
            <a:r>
              <a:rPr sz="15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5.4.2.11</a:t>
            </a:r>
            <a:r>
              <a:rPr sz="15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条）</a:t>
            </a:r>
            <a:endParaRPr sz="15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9966" y="1036777"/>
            <a:ext cx="21894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 panose="020E0502030303020204"/>
                <a:cs typeface="Candara" panose="020E0502030303020204"/>
              </a:rPr>
              <a:t>3.6.8</a:t>
            </a:r>
            <a:r>
              <a:rPr sz="2800" spc="-10" dirty="0"/>
              <a:t>吊篮稳定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63873" y="1844801"/>
            <a:ext cx="5400548" cy="309638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646936"/>
            <a:ext cx="3165475" cy="2129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238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、空中作业的吊绳、安全绳、安全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带检查记录齐全，固定可靠，有磨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损保护措施，有防坠锁并现场演示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有效；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795">
              <a:lnSpc>
                <a:spcPct val="100000"/>
              </a:lnSpc>
              <a:spcBef>
                <a:spcPts val="600"/>
              </a:spcBef>
            </a:pP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、空中作业现场楼上或地面有监护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人员；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、作业工具须带安全绳，防止意外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掉落后产生安全事故；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64818"/>
            <a:ext cx="29432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 panose="020E0502030303020204"/>
                <a:cs typeface="Candara" panose="020E0502030303020204"/>
              </a:rPr>
              <a:t>3.7</a:t>
            </a:r>
            <a:r>
              <a:rPr sz="2800" spc="-5" dirty="0"/>
              <a:t>吊绳（蜘蛛人）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11954" y="1484757"/>
            <a:ext cx="4759198" cy="35363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26235"/>
            <a:ext cx="4002404" cy="470535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临时安全警</a:t>
            </a:r>
            <a:r>
              <a:rPr sz="1600" b="1" spc="-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戒区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218440">
              <a:lnSpc>
                <a:spcPct val="100000"/>
              </a:lnSpc>
              <a:spcBef>
                <a:spcPts val="600"/>
              </a:spcBef>
            </a:pP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、在外架拆除、大型机械拆除、高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有坠 物风险的区域须设置安全警示区，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业时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间不超过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6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小时可使用安全警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带进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分隔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警示；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38125">
              <a:lnSpc>
                <a:spcPct val="100000"/>
              </a:lnSpc>
              <a:spcBef>
                <a:spcPts val="600"/>
              </a:spcBef>
            </a:pP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、警戒区内有作业时，必须有专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人员进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行作业指挥，以及有专职安全员进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警戒 防护；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b="1" spc="5" dirty="0">
                <a:solidFill>
                  <a:srgbClr val="073D86"/>
                </a:solidFill>
                <a:latin typeface="微软雅黑" panose="020B0503020204020204" charset="-122"/>
                <a:cs typeface="微软雅黑" panose="020B0503020204020204" charset="-122"/>
              </a:rPr>
              <a:t>安全警戒区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259715">
              <a:lnSpc>
                <a:spcPct val="100000"/>
              </a:lnSpc>
              <a:spcBef>
                <a:spcPts val="600"/>
              </a:spcBef>
            </a:pP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、在外架拆除、大型机械拆除、高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处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有坠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物风险的区域须设置安全警示区；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、作业时间超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过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6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小时须使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钢管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脚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手架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搭设围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警戒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，围栏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度不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低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500m</a:t>
            </a:r>
            <a:r>
              <a:rPr sz="1600" spc="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设置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道横杆，并挂设密目网；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31775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、警戒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区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内有作业时，必须有专职人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员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进 行作业指挥，以及有专职安全员进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警戒 防护；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13307"/>
            <a:ext cx="197802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3.8</a:t>
            </a:r>
            <a:r>
              <a:rPr dirty="0"/>
              <a:t>安全警戒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873496" y="1637283"/>
            <a:ext cx="3054350" cy="227406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940171" y="3933050"/>
            <a:ext cx="2987675" cy="2298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1646936"/>
            <a:ext cx="3165475" cy="2129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2385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高处作业时，暂时不用的工具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应随手放入工具袋；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795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117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作业中的走道、通道板和登高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用具，应随时清扫干净；传递物件 禁止抛掷；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高处作业使用的工具必须配备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安全吊绳，并可靠系在安全带或工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具包中，防止意外掉落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92810"/>
            <a:ext cx="11938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 panose="020E0502030303020204"/>
                <a:cs typeface="Candara" panose="020E0502030303020204"/>
              </a:rPr>
              <a:t>3.</a:t>
            </a:r>
            <a:r>
              <a:rPr sz="2800" dirty="0">
                <a:latin typeface="Candara" panose="020E0502030303020204"/>
                <a:cs typeface="Candara" panose="020E0502030303020204"/>
              </a:rPr>
              <a:t>9</a:t>
            </a:r>
            <a:r>
              <a:rPr sz="2800" spc="-5" dirty="0"/>
              <a:t>工具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52134" y="1628901"/>
            <a:ext cx="3239642" cy="323964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33855"/>
            <a:ext cx="5418455" cy="500380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490220" indent="-478155">
              <a:lnSpc>
                <a:spcPct val="100000"/>
              </a:lnSpc>
              <a:spcBef>
                <a:spcPts val="31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楼层中堆放的材料到洞口或临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边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的距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离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不小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米；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31775">
              <a:lnSpc>
                <a:spcPts val="1540"/>
              </a:lnSpc>
              <a:spcBef>
                <a:spcPts val="585"/>
              </a:spcBef>
              <a:buSzPct val="94000"/>
              <a:buAutoNum type="arabicPlain"/>
              <a:tabLst>
                <a:tab pos="51244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高处作业中所用的物料，均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堆放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稳，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妨碍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通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和装卸；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26695">
              <a:lnSpc>
                <a:spcPts val="1540"/>
              </a:lnSpc>
              <a:spcBef>
                <a:spcPts val="590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施工作业场所所有可能坠落的物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律先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撤除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或加以固定；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27050" indent="-514985">
              <a:lnSpc>
                <a:spcPct val="100000"/>
              </a:lnSpc>
              <a:spcBef>
                <a:spcPts val="225"/>
              </a:spcBef>
              <a:buSzPct val="94000"/>
              <a:buAutoNum type="arabicPlain"/>
              <a:tabLst>
                <a:tab pos="527685" algn="l"/>
              </a:tabLst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外架临时堆放的材料应平稳，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且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须确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保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无坠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落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风险；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25425">
              <a:lnSpc>
                <a:spcPct val="80000"/>
              </a:lnSpc>
              <a:spcBef>
                <a:spcPts val="605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易散落材料的吊装必须使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专用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吊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笼吊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装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；吊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笼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的吊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环须用一级钢；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ts val="1540"/>
              </a:lnSpc>
              <a:spcBef>
                <a:spcPts val="580"/>
              </a:spcBef>
              <a:buSzPct val="94000"/>
              <a:buAutoNum type="arabicPlain"/>
              <a:tabLst>
                <a:tab pos="53213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卸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料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平台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内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堆放材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料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应满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卸料平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台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设计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限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荷载要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求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且堆放高度不得超过平台栏板高度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楼层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中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拆卸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下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的砌体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35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或砼、墙板等废料均应及时清理运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走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，不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得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任意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乱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置或向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730"/>
              </a:lnSpc>
            </a:pP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下丢弃；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28600">
              <a:lnSpc>
                <a:spcPts val="1540"/>
              </a:lnSpc>
              <a:spcBef>
                <a:spcPts val="590"/>
              </a:spcBef>
              <a:buSzPct val="94000"/>
              <a:buAutoNum type="arabicPlain" startAt="7"/>
              <a:tabLst>
                <a:tab pos="51562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施工剩余的管材、钢筋、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体等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余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料应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分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类收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集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并运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送到相应的堆场进行堆放，以便二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次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利用；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4630">
              <a:lnSpc>
                <a:spcPct val="80000"/>
              </a:lnSpc>
              <a:spcBef>
                <a:spcPts val="605"/>
              </a:spcBef>
              <a:buSzPct val="94000"/>
              <a:buAutoNum type="arabicPlain" startAt="7"/>
              <a:tabLst>
                <a:tab pos="53086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在外架上清理建渣时，应在架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外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地面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划出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一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定的警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戒区；脚手板上的建渣要往墙里翻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倒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，要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从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上往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下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一层一 层顺序清理，大块的建渣要堆放在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楼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层内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运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走，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垃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圾清理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后脚手板要用铁丝绑扣牢固；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214630">
              <a:lnSpc>
                <a:spcPts val="1540"/>
              </a:lnSpc>
              <a:spcBef>
                <a:spcPts val="590"/>
              </a:spcBef>
              <a:buSzPct val="94000"/>
              <a:buAutoNum type="arabicPlain" startAt="7"/>
              <a:tabLst>
                <a:tab pos="530860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在电梯井内清理杂物、建渣时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上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层通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道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应有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看护，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禁止有人从上往下扔杂物；在下层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结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构电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梯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井口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挂警示 牌提示“此电梯井正在清理杂物，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请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勿探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头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井内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免伤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ts val="1540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人”。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01954"/>
            <a:ext cx="13176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 panose="020E0502030303020204"/>
                <a:cs typeface="Candara" panose="020E0502030303020204"/>
              </a:rPr>
              <a:t>3.1</a:t>
            </a:r>
            <a:r>
              <a:rPr sz="2800" spc="-10" dirty="0">
                <a:latin typeface="Candara" panose="020E0502030303020204"/>
                <a:cs typeface="Candara" panose="020E0502030303020204"/>
              </a:rPr>
              <a:t>0</a:t>
            </a:r>
            <a:r>
              <a:rPr sz="2800" spc="-5" dirty="0"/>
              <a:t>材料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40171" y="1700783"/>
            <a:ext cx="2926333" cy="469244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1847" y="2801188"/>
            <a:ext cx="450151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5" dirty="0">
                <a:solidFill>
                  <a:srgbClr val="000000"/>
                </a:solidFill>
              </a:rPr>
              <a:t>第三</a:t>
            </a:r>
            <a:r>
              <a:rPr sz="4400" spc="-5" dirty="0">
                <a:solidFill>
                  <a:srgbClr val="000000"/>
                </a:solidFill>
              </a:rPr>
              <a:t>章</a:t>
            </a:r>
            <a:r>
              <a:rPr sz="4400" spc="5" dirty="0">
                <a:solidFill>
                  <a:srgbClr val="000000"/>
                </a:solidFill>
              </a:rPr>
              <a:t>、</a:t>
            </a:r>
            <a:r>
              <a:rPr sz="4400" dirty="0">
                <a:solidFill>
                  <a:srgbClr val="000000"/>
                </a:solidFill>
              </a:rPr>
              <a:t>临</a:t>
            </a:r>
            <a:r>
              <a:rPr sz="4400" spc="5" dirty="0">
                <a:solidFill>
                  <a:srgbClr val="000000"/>
                </a:solidFill>
              </a:rPr>
              <a:t>电管理</a:t>
            </a:r>
            <a:endParaRPr sz="44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413406"/>
            <a:ext cx="4087495" cy="4351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43840" algn="just">
              <a:lnSpc>
                <a:spcPct val="120000"/>
              </a:lnSpc>
              <a:spcBef>
                <a:spcPts val="95"/>
              </a:spcBef>
            </a:pP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、施工现场临时用电设备在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台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及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以上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备总容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量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50KW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及以上者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4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应编制用电组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织设计，</a:t>
            </a:r>
            <a:r>
              <a:rPr sz="1600" spc="-8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并进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审核、审批，监理审查。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20000"/>
              </a:lnSpc>
              <a:spcBef>
                <a:spcPts val="600"/>
              </a:spcBef>
            </a:pP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、施工临时用电必须采取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TN-S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系统，符合 “三级配电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两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级保护”，达到“一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一闸一 漏一箱”的要求；三级配电是指总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电箱、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分配电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箱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、开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关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箱三级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控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制，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实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行分级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电；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两级保护是指在总配电箱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开关箱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中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必须分 别装设漏电保护器，实行至少两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级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保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护。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14935">
              <a:lnSpc>
                <a:spcPct val="12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、电工必须持证上岗，安装、巡查、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维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修或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拆除临时用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设备和线路必须由电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完成。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05410">
              <a:lnSpc>
                <a:spcPct val="12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、施工现场临电必须建立安全技术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档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案，临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时用电应定期检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，应履行复查验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手续，  并保存相关记录。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61466"/>
            <a:ext cx="172656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 panose="020E0502030303020204"/>
                <a:cs typeface="Candara" panose="020E0502030303020204"/>
              </a:rPr>
              <a:t>4</a:t>
            </a:r>
            <a:r>
              <a:rPr sz="2800" dirty="0">
                <a:latin typeface="Candara" panose="020E0502030303020204"/>
                <a:cs typeface="Candara" panose="020E0502030303020204"/>
              </a:rPr>
              <a:t>.</a:t>
            </a:r>
            <a:r>
              <a:rPr sz="2800" spc="-5" dirty="0"/>
              <a:t>临时用电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27982" y="1575053"/>
            <a:ext cx="4513707" cy="358216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980280" y="3419980"/>
            <a:ext cx="406400" cy="264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95"/>
              </a:lnSpc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8675" y="1544828"/>
            <a:ext cx="3919854" cy="5131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6355">
              <a:lnSpc>
                <a:spcPct val="100000"/>
              </a:lnSpc>
              <a:spcBef>
                <a:spcPts val="95"/>
              </a:spcBef>
              <a:buSzPct val="94000"/>
              <a:buAutoNum type="arabicPlain"/>
              <a:tabLst>
                <a:tab pos="49085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在建工程不得在外电架空线路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正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下方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施工、搭设作业棚、建造生活设施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或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堆放构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件、架具、材料及其他杂物等。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2700" algn="just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117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在建工程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(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含脚手架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)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的周边与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外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电架空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线路的边线之间的最小安全操作距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离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应符合 表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4.1.2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规定。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517525" indent="-505460">
              <a:lnSpc>
                <a:spcPct val="100000"/>
              </a:lnSpc>
              <a:spcBef>
                <a:spcPts val="600"/>
              </a:spcBef>
              <a:buSzPct val="94000"/>
              <a:buAutoNum type="arabicPlain"/>
              <a:tabLst>
                <a:tab pos="517525" algn="l"/>
              </a:tabLst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当安全距离达不到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JGJ46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中第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4.1.2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4.1.4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条规定时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必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须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采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取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绝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缘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隔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离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护措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（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）在施工现场一般采取搭设防护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，其 材料应使用木质等绝缘性材料。防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护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架距外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电线路一般不小于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，必须停电搭设（拆除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时也要停电）。防护架距作业面较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近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时，应 用硬质绝缘材料封严，防止脚手架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钢筋等 误穿越触电当架空线路在塔吊等起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机械的 作业半径范围内时其线路上方也应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防护措 施，搭设成门型，其顶部可用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5cm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厚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跳板 或相当于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5cm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木板强度的材料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盖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严。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为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警示 起重机作业，可在防护架上端间断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置小彩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旗，夜间施工应有彩灯（或红色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灯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泡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），其 电源电压应为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36V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30200" y="889508"/>
            <a:ext cx="16605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ndara" panose="020E0502030303020204"/>
                <a:cs typeface="Candara" panose="020E0502030303020204"/>
              </a:rPr>
              <a:t>1</a:t>
            </a:r>
            <a:r>
              <a:rPr sz="2800" spc="-5" dirty="0">
                <a:latin typeface="Candara" panose="020E0502030303020204"/>
                <a:cs typeface="Candara" panose="020E0502030303020204"/>
              </a:rPr>
              <a:t>.</a:t>
            </a:r>
            <a:r>
              <a:rPr sz="2800" spc="-5" dirty="0"/>
              <a:t>外电防护</a:t>
            </a:r>
            <a:endParaRPr sz="2800">
              <a:latin typeface="Candara" panose="020E0502030303020204"/>
              <a:cs typeface="Candara" panose="020E050203030302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29176" y="980668"/>
            <a:ext cx="4607687" cy="93487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55972" y="1915553"/>
            <a:ext cx="4596003" cy="10081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355972" y="2780919"/>
            <a:ext cx="4600321" cy="16562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458461" y="4326928"/>
            <a:ext cx="4497959" cy="22322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437" y="1407922"/>
            <a:ext cx="4082415" cy="393382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285"/>
              </a:spcBef>
            </a:pP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、在施工现场专用变压器的供电的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TN-S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接零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保护系统中，电气设备的金属外壳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必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须与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保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护 零线连接。保护零线应由工作接地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、配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室 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(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总配电箱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)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电源侧零线或总漏电保护器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源侧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零线处引出。保护零线严禁穿过漏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电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保护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工作零线必须穿过漏电保护器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;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5080">
              <a:lnSpc>
                <a:spcPct val="90000"/>
              </a:lnSpc>
              <a:spcBef>
                <a:spcPts val="600"/>
              </a:spcBef>
            </a:pP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、工作接地将变压器中性点直接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地叫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接地，阻值应小于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4Ω</a:t>
            </a:r>
            <a:r>
              <a:rPr sz="1600" spc="2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保护接地将电气设备外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壳与大地连接叫保护接地，阻值应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于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4Ω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 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保护接零将电气设备外壳与电网的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连 接叫保护接零；重复接地在保护零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上再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作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的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接地就叫重复接地，阻值应小于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10Ω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5080">
              <a:lnSpc>
                <a:spcPct val="9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、在同一电网中，不允许一部分用电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设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备采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用保护接地，而另一部分设备采用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保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护接</a:t>
            </a:r>
            <a:r>
              <a:rPr sz="160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零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；  电箱中应设两块端子板（工作零线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N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与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保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护零 线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PE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），保护线端子板与金属电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箱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相连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工 作零线端子板与金属电箱绝缘。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885189"/>
            <a:ext cx="360997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2.</a:t>
            </a:r>
            <a:r>
              <a:rPr dirty="0"/>
              <a:t>接地与接零保护</a:t>
            </a:r>
            <a:r>
              <a:rPr spc="-10" dirty="0"/>
              <a:t>系</a:t>
            </a:r>
            <a:r>
              <a:rPr dirty="0"/>
              <a:t>统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572000" y="1628775"/>
            <a:ext cx="4320413" cy="480758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71600" y="5373217"/>
            <a:ext cx="3600450" cy="10631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54978" y="859408"/>
            <a:ext cx="2880360" cy="715010"/>
          </a:xfrm>
          <a:custGeom>
            <a:avLst/>
            <a:gdLst/>
            <a:ahLst/>
            <a:cxnLst/>
            <a:rect l="l" t="t" r="r" b="b"/>
            <a:pathLst>
              <a:path w="2880359" h="715010">
                <a:moveTo>
                  <a:pt x="2880105" y="0"/>
                </a:moveTo>
                <a:lnTo>
                  <a:pt x="2873629" y="0"/>
                </a:lnTo>
                <a:lnTo>
                  <a:pt x="2752344" y="20065"/>
                </a:lnTo>
                <a:lnTo>
                  <a:pt x="2628900" y="42417"/>
                </a:lnTo>
                <a:lnTo>
                  <a:pt x="2373376" y="91566"/>
                </a:lnTo>
                <a:lnTo>
                  <a:pt x="2105279" y="149732"/>
                </a:lnTo>
                <a:lnTo>
                  <a:pt x="1824227" y="216662"/>
                </a:lnTo>
                <a:lnTo>
                  <a:pt x="1566672" y="281558"/>
                </a:lnTo>
                <a:lnTo>
                  <a:pt x="842899" y="444626"/>
                </a:lnTo>
                <a:lnTo>
                  <a:pt x="621538" y="489330"/>
                </a:lnTo>
                <a:lnTo>
                  <a:pt x="200025" y="567436"/>
                </a:lnTo>
                <a:lnTo>
                  <a:pt x="0" y="600963"/>
                </a:lnTo>
                <a:lnTo>
                  <a:pt x="138303" y="621156"/>
                </a:lnTo>
                <a:lnTo>
                  <a:pt x="270256" y="638937"/>
                </a:lnTo>
                <a:lnTo>
                  <a:pt x="398018" y="654685"/>
                </a:lnTo>
                <a:lnTo>
                  <a:pt x="644905" y="681481"/>
                </a:lnTo>
                <a:lnTo>
                  <a:pt x="874776" y="699262"/>
                </a:lnTo>
                <a:lnTo>
                  <a:pt x="985520" y="705992"/>
                </a:lnTo>
                <a:lnTo>
                  <a:pt x="1094104" y="710438"/>
                </a:lnTo>
                <a:lnTo>
                  <a:pt x="1298448" y="715010"/>
                </a:lnTo>
                <a:lnTo>
                  <a:pt x="1396365" y="715010"/>
                </a:lnTo>
                <a:lnTo>
                  <a:pt x="1585849" y="710438"/>
                </a:lnTo>
                <a:lnTo>
                  <a:pt x="1675256" y="705992"/>
                </a:lnTo>
                <a:lnTo>
                  <a:pt x="1845564" y="692657"/>
                </a:lnTo>
                <a:lnTo>
                  <a:pt x="1928495" y="683640"/>
                </a:lnTo>
                <a:lnTo>
                  <a:pt x="2086102" y="661288"/>
                </a:lnTo>
                <a:lnTo>
                  <a:pt x="2235073" y="634491"/>
                </a:lnTo>
                <a:lnTo>
                  <a:pt x="2375535" y="603250"/>
                </a:lnTo>
                <a:lnTo>
                  <a:pt x="2509647" y="567436"/>
                </a:lnTo>
                <a:lnTo>
                  <a:pt x="2637409" y="527303"/>
                </a:lnTo>
                <a:lnTo>
                  <a:pt x="2758694" y="482600"/>
                </a:lnTo>
                <a:lnTo>
                  <a:pt x="2875788" y="435610"/>
                </a:lnTo>
                <a:lnTo>
                  <a:pt x="2880105" y="433450"/>
                </a:lnTo>
                <a:lnTo>
                  <a:pt x="2880105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22423" y="730884"/>
            <a:ext cx="5551805" cy="851535"/>
          </a:xfrm>
          <a:custGeom>
            <a:avLst/>
            <a:gdLst/>
            <a:ahLst/>
            <a:cxnLst/>
            <a:rect l="l" t="t" r="r" b="b"/>
            <a:pathLst>
              <a:path w="5551805" h="851535">
                <a:moveTo>
                  <a:pt x="853566" y="0"/>
                </a:moveTo>
                <a:lnTo>
                  <a:pt x="685418" y="0"/>
                </a:lnTo>
                <a:lnTo>
                  <a:pt x="527938" y="4572"/>
                </a:lnTo>
                <a:lnTo>
                  <a:pt x="381000" y="11175"/>
                </a:lnTo>
                <a:lnTo>
                  <a:pt x="244728" y="22351"/>
                </a:lnTo>
                <a:lnTo>
                  <a:pt x="117093" y="35813"/>
                </a:lnTo>
                <a:lnTo>
                  <a:pt x="0" y="53720"/>
                </a:lnTo>
                <a:lnTo>
                  <a:pt x="334137" y="96138"/>
                </a:lnTo>
                <a:lnTo>
                  <a:pt x="693927" y="156463"/>
                </a:lnTo>
                <a:lnTo>
                  <a:pt x="1079246" y="234695"/>
                </a:lnTo>
                <a:lnTo>
                  <a:pt x="1283589" y="279273"/>
                </a:lnTo>
                <a:lnTo>
                  <a:pt x="1868931" y="422275"/>
                </a:lnTo>
                <a:lnTo>
                  <a:pt x="2562987" y="576452"/>
                </a:lnTo>
                <a:lnTo>
                  <a:pt x="2882265" y="639063"/>
                </a:lnTo>
                <a:lnTo>
                  <a:pt x="3035554" y="668147"/>
                </a:lnTo>
                <a:lnTo>
                  <a:pt x="3329304" y="717295"/>
                </a:lnTo>
                <a:lnTo>
                  <a:pt x="3469766" y="739520"/>
                </a:lnTo>
                <a:lnTo>
                  <a:pt x="3737991" y="775335"/>
                </a:lnTo>
                <a:lnTo>
                  <a:pt x="3991229" y="806576"/>
                </a:lnTo>
                <a:lnTo>
                  <a:pt x="4112641" y="817752"/>
                </a:lnTo>
                <a:lnTo>
                  <a:pt x="4342510" y="835660"/>
                </a:lnTo>
                <a:lnTo>
                  <a:pt x="4453255" y="842390"/>
                </a:lnTo>
                <a:lnTo>
                  <a:pt x="4666107" y="851280"/>
                </a:lnTo>
                <a:lnTo>
                  <a:pt x="4864100" y="851280"/>
                </a:lnTo>
                <a:lnTo>
                  <a:pt x="5051425" y="846836"/>
                </a:lnTo>
                <a:lnTo>
                  <a:pt x="5140833" y="842390"/>
                </a:lnTo>
                <a:lnTo>
                  <a:pt x="5228082" y="835660"/>
                </a:lnTo>
                <a:lnTo>
                  <a:pt x="5474970" y="808863"/>
                </a:lnTo>
                <a:lnTo>
                  <a:pt x="5551551" y="797687"/>
                </a:lnTo>
                <a:lnTo>
                  <a:pt x="5304662" y="766444"/>
                </a:lnTo>
                <a:lnTo>
                  <a:pt x="5042916" y="728472"/>
                </a:lnTo>
                <a:lnTo>
                  <a:pt x="4474463" y="630047"/>
                </a:lnTo>
                <a:lnTo>
                  <a:pt x="4165854" y="567563"/>
                </a:lnTo>
                <a:lnTo>
                  <a:pt x="3840099" y="498348"/>
                </a:lnTo>
                <a:lnTo>
                  <a:pt x="2854579" y="263651"/>
                </a:lnTo>
                <a:lnTo>
                  <a:pt x="2586354" y="205612"/>
                </a:lnTo>
                <a:lnTo>
                  <a:pt x="2330957" y="156463"/>
                </a:lnTo>
                <a:lnTo>
                  <a:pt x="2207387" y="134112"/>
                </a:lnTo>
                <a:lnTo>
                  <a:pt x="2086102" y="114045"/>
                </a:lnTo>
                <a:lnTo>
                  <a:pt x="1969007" y="96138"/>
                </a:lnTo>
                <a:lnTo>
                  <a:pt x="1630552" y="51435"/>
                </a:lnTo>
                <a:lnTo>
                  <a:pt x="1419860" y="31368"/>
                </a:lnTo>
                <a:lnTo>
                  <a:pt x="1221866" y="15748"/>
                </a:lnTo>
                <a:lnTo>
                  <a:pt x="1032382" y="4572"/>
                </a:lnTo>
                <a:lnTo>
                  <a:pt x="853566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2100" y="743204"/>
            <a:ext cx="5474970" cy="775335"/>
          </a:xfrm>
          <a:custGeom>
            <a:avLst/>
            <a:gdLst/>
            <a:ahLst/>
            <a:cxnLst/>
            <a:rect l="l" t="t" r="r" b="b"/>
            <a:pathLst>
              <a:path w="5474970" h="775335">
                <a:moveTo>
                  <a:pt x="0" y="78232"/>
                </a:moveTo>
                <a:lnTo>
                  <a:pt x="19176" y="73787"/>
                </a:lnTo>
                <a:lnTo>
                  <a:pt x="76581" y="62611"/>
                </a:lnTo>
                <a:lnTo>
                  <a:pt x="174498" y="46990"/>
                </a:lnTo>
                <a:lnTo>
                  <a:pt x="238379" y="37973"/>
                </a:lnTo>
                <a:lnTo>
                  <a:pt x="312927" y="29083"/>
                </a:lnTo>
                <a:lnTo>
                  <a:pt x="395858" y="22351"/>
                </a:lnTo>
                <a:lnTo>
                  <a:pt x="491744" y="15621"/>
                </a:lnTo>
                <a:lnTo>
                  <a:pt x="596011" y="9017"/>
                </a:lnTo>
                <a:lnTo>
                  <a:pt x="713104" y="4445"/>
                </a:lnTo>
                <a:lnTo>
                  <a:pt x="840866" y="2286"/>
                </a:lnTo>
                <a:lnTo>
                  <a:pt x="979170" y="0"/>
                </a:lnTo>
                <a:lnTo>
                  <a:pt x="1128140" y="2286"/>
                </a:lnTo>
                <a:lnTo>
                  <a:pt x="1287779" y="6731"/>
                </a:lnTo>
                <a:lnTo>
                  <a:pt x="1460246" y="15621"/>
                </a:lnTo>
                <a:lnTo>
                  <a:pt x="1643379" y="26797"/>
                </a:lnTo>
                <a:lnTo>
                  <a:pt x="1837054" y="44704"/>
                </a:lnTo>
                <a:lnTo>
                  <a:pt x="2043557" y="64770"/>
                </a:lnTo>
                <a:lnTo>
                  <a:pt x="2262759" y="89408"/>
                </a:lnTo>
                <a:lnTo>
                  <a:pt x="2492629" y="118491"/>
                </a:lnTo>
                <a:lnTo>
                  <a:pt x="2735326" y="154178"/>
                </a:lnTo>
                <a:lnTo>
                  <a:pt x="2988691" y="194437"/>
                </a:lnTo>
                <a:lnTo>
                  <a:pt x="3254755" y="241300"/>
                </a:lnTo>
                <a:lnTo>
                  <a:pt x="3533648" y="297180"/>
                </a:lnTo>
                <a:lnTo>
                  <a:pt x="3825240" y="357505"/>
                </a:lnTo>
                <a:lnTo>
                  <a:pt x="4129658" y="424561"/>
                </a:lnTo>
                <a:lnTo>
                  <a:pt x="4446778" y="500507"/>
                </a:lnTo>
                <a:lnTo>
                  <a:pt x="4776724" y="583184"/>
                </a:lnTo>
                <a:lnTo>
                  <a:pt x="5119497" y="674751"/>
                </a:lnTo>
                <a:lnTo>
                  <a:pt x="5474970" y="775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6447" y="729869"/>
            <a:ext cx="3312160" cy="652780"/>
          </a:xfrm>
          <a:custGeom>
            <a:avLst/>
            <a:gdLst/>
            <a:ahLst/>
            <a:cxnLst/>
            <a:rect l="l" t="t" r="r" b="b"/>
            <a:pathLst>
              <a:path w="3312159" h="652780">
                <a:moveTo>
                  <a:pt x="0" y="652398"/>
                </a:moveTo>
                <a:lnTo>
                  <a:pt x="95757" y="625475"/>
                </a:lnTo>
                <a:lnTo>
                  <a:pt x="357631" y="556259"/>
                </a:lnTo>
                <a:lnTo>
                  <a:pt x="538479" y="509396"/>
                </a:lnTo>
                <a:lnTo>
                  <a:pt x="747140" y="457961"/>
                </a:lnTo>
                <a:lnTo>
                  <a:pt x="979170" y="402081"/>
                </a:lnTo>
                <a:lnTo>
                  <a:pt x="1228217" y="341756"/>
                </a:lnTo>
                <a:lnTo>
                  <a:pt x="1492123" y="283717"/>
                </a:lnTo>
                <a:lnTo>
                  <a:pt x="1762505" y="225551"/>
                </a:lnTo>
                <a:lnTo>
                  <a:pt x="2039238" y="171957"/>
                </a:lnTo>
                <a:lnTo>
                  <a:pt x="2313812" y="120650"/>
                </a:lnTo>
                <a:lnTo>
                  <a:pt x="2450083" y="98297"/>
                </a:lnTo>
                <a:lnTo>
                  <a:pt x="2582036" y="75945"/>
                </a:lnTo>
                <a:lnTo>
                  <a:pt x="2713990" y="58038"/>
                </a:lnTo>
                <a:lnTo>
                  <a:pt x="2841752" y="40131"/>
                </a:lnTo>
                <a:lnTo>
                  <a:pt x="2967354" y="26796"/>
                </a:lnTo>
                <a:lnTo>
                  <a:pt x="3086607" y="15620"/>
                </a:lnTo>
                <a:lnTo>
                  <a:pt x="3201543" y="6603"/>
                </a:lnTo>
                <a:lnTo>
                  <a:pt x="3312159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70" y="714248"/>
            <a:ext cx="8723630" cy="1331595"/>
          </a:xfrm>
          <a:custGeom>
            <a:avLst/>
            <a:gdLst/>
            <a:ahLst/>
            <a:cxnLst/>
            <a:rect l="l" t="t" r="r" b="b"/>
            <a:pathLst>
              <a:path w="8723630" h="1331595">
                <a:moveTo>
                  <a:pt x="1556042" y="0"/>
                </a:move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874890" y="33400"/>
                </a:lnTo>
                <a:lnTo>
                  <a:pt x="762063" y="49149"/>
                </a:lnTo>
                <a:lnTo>
                  <a:pt x="659891" y="64769"/>
                </a:lnTo>
                <a:lnTo>
                  <a:pt x="564095" y="82550"/>
                </a:lnTo>
                <a:lnTo>
                  <a:pt x="478955" y="102742"/>
                </a:lnTo>
                <a:lnTo>
                  <a:pt x="398056" y="120650"/>
                </a:lnTo>
                <a:lnTo>
                  <a:pt x="327812" y="140715"/>
                </a:lnTo>
                <a:lnTo>
                  <a:pt x="206476" y="178688"/>
                </a:lnTo>
                <a:lnTo>
                  <a:pt x="157518" y="196596"/>
                </a:lnTo>
                <a:lnTo>
                  <a:pt x="51079" y="241173"/>
                </a:lnTo>
                <a:lnTo>
                  <a:pt x="0" y="268097"/>
                </a:lnTo>
                <a:lnTo>
                  <a:pt x="0" y="1331467"/>
                </a:lnTo>
                <a:lnTo>
                  <a:pt x="8719096" y="1331467"/>
                </a:lnTo>
                <a:lnTo>
                  <a:pt x="8723414" y="1324864"/>
                </a:lnTo>
                <a:lnTo>
                  <a:pt x="8723414" y="851153"/>
                </a:lnTo>
                <a:lnTo>
                  <a:pt x="7182142" y="851153"/>
                </a:lnTo>
                <a:lnTo>
                  <a:pt x="7043839" y="848994"/>
                </a:lnTo>
                <a:lnTo>
                  <a:pt x="6899059" y="844423"/>
                </a:lnTo>
                <a:lnTo>
                  <a:pt x="6750088" y="837818"/>
                </a:lnTo>
                <a:lnTo>
                  <a:pt x="6594640" y="826642"/>
                </a:lnTo>
                <a:lnTo>
                  <a:pt x="6260503" y="793114"/>
                </a:lnTo>
                <a:lnTo>
                  <a:pt x="5900712" y="746125"/>
                </a:lnTo>
                <a:lnTo>
                  <a:pt x="5709196" y="717168"/>
                </a:lnTo>
                <a:lnTo>
                  <a:pt x="5509044" y="683640"/>
                </a:lnTo>
                <a:lnTo>
                  <a:pt x="5302542" y="645667"/>
                </a:lnTo>
                <a:lnTo>
                  <a:pt x="4861979" y="558546"/>
                </a:lnTo>
                <a:lnTo>
                  <a:pt x="4387253" y="453516"/>
                </a:lnTo>
                <a:lnTo>
                  <a:pt x="4136047" y="395350"/>
                </a:lnTo>
                <a:lnTo>
                  <a:pt x="3614458" y="268097"/>
                </a:lnTo>
                <a:lnTo>
                  <a:pt x="3122841" y="165226"/>
                </a:lnTo>
                <a:lnTo>
                  <a:pt x="2892844" y="125094"/>
                </a:lnTo>
                <a:lnTo>
                  <a:pt x="2673642" y="91566"/>
                </a:lnTo>
                <a:lnTo>
                  <a:pt x="2462949" y="62484"/>
                </a:lnTo>
                <a:lnTo>
                  <a:pt x="2262797" y="40131"/>
                </a:lnTo>
                <a:lnTo>
                  <a:pt x="2073313" y="22225"/>
                </a:lnTo>
                <a:lnTo>
                  <a:pt x="1719999" y="2159"/>
                </a:lnTo>
                <a:lnTo>
                  <a:pt x="1556042" y="0"/>
                </a:lnTo>
                <a:close/>
              </a:path>
              <a:path w="8723630" h="1331595">
                <a:moveTo>
                  <a:pt x="8723414" y="569722"/>
                </a:moveTo>
                <a:lnTo>
                  <a:pt x="8638197" y="605409"/>
                </a:lnTo>
                <a:lnTo>
                  <a:pt x="8557298" y="636651"/>
                </a:lnTo>
                <a:lnTo>
                  <a:pt x="8472208" y="665734"/>
                </a:lnTo>
                <a:lnTo>
                  <a:pt x="8295551" y="719327"/>
                </a:lnTo>
                <a:lnTo>
                  <a:pt x="8201825" y="743965"/>
                </a:lnTo>
                <a:lnTo>
                  <a:pt x="8005991" y="784098"/>
                </a:lnTo>
                <a:lnTo>
                  <a:pt x="7901724" y="802004"/>
                </a:lnTo>
                <a:lnTo>
                  <a:pt x="7680363" y="828801"/>
                </a:lnTo>
                <a:lnTo>
                  <a:pt x="7441857" y="846709"/>
                </a:lnTo>
                <a:lnTo>
                  <a:pt x="7314222" y="851153"/>
                </a:lnTo>
                <a:lnTo>
                  <a:pt x="8723414" y="851153"/>
                </a:lnTo>
                <a:lnTo>
                  <a:pt x="8723414" y="569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30200" y="1503044"/>
            <a:ext cx="2867660" cy="4887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811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1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、每一接地装置的接地线应采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</a:t>
            </a: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根及以上导体，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不同点与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接地体做电气连接。垂直接地 体宜采用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2.5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米长角钢、钢管或 光面圆钢，不得采用螺纹钢； 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垂直接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地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体的间距一般不小于 </a:t>
            </a: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5M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，接地体顶面埋深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不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应小于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600" spc="-1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0.5M</a:t>
            </a:r>
            <a:endParaRPr sz="1600">
              <a:latin typeface="Candara" panose="020E0502030303020204"/>
              <a:cs typeface="Candara" panose="020E0502030303020204"/>
            </a:endParaRPr>
          </a:p>
          <a:p>
            <a:pPr marL="12700" marR="118745">
              <a:lnSpc>
                <a:spcPct val="100000"/>
              </a:lnSpc>
              <a:spcBef>
                <a:spcPts val="580"/>
              </a:spcBef>
            </a:pPr>
            <a:r>
              <a:rPr sz="1600" spc="-1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2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、接地体上的接线端子处宜采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用螺栓焊接；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112395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3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、接地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线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与接地端子的连接处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宜采用铜鼻压接，不能直接缠 绕；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4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、保护零线必须采用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绿</a:t>
            </a:r>
            <a:r>
              <a:rPr sz="1600" dirty="0">
                <a:solidFill>
                  <a:srgbClr val="073D86"/>
                </a:solidFill>
                <a:latin typeface="Candara" panose="020E0502030303020204"/>
                <a:cs typeface="Candara" panose="020E0502030303020204"/>
              </a:rPr>
              <a:t>/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黄双色 线，不得采用其他线色取代。 </a:t>
            </a:r>
            <a:r>
              <a:rPr sz="1600" spc="-10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塔吊等大型设备的接地体引出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扁钢应采用螺栓将其与标准节 相连接，不得将引出扁钢焊接 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在标准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节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上破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坏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塔吊主</a:t>
            </a:r>
            <a:r>
              <a:rPr sz="1600" spc="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体</a:t>
            </a:r>
            <a:r>
              <a:rPr sz="1600" spc="-5" dirty="0">
                <a:solidFill>
                  <a:srgbClr val="073D86"/>
                </a:solidFill>
                <a:latin typeface="PMingLiU" panose="02020500000000000000" charset="-120"/>
                <a:cs typeface="PMingLiU" panose="02020500000000000000" charset="-120"/>
              </a:rPr>
              <a:t>结构。</a:t>
            </a:r>
            <a:endParaRPr sz="1600">
              <a:latin typeface="PMingLiU" panose="02020500000000000000" charset="-120"/>
              <a:cs typeface="PMingLiU" panose="02020500000000000000" charset="-12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0200" y="944702"/>
            <a:ext cx="2789555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andara" panose="020E0502030303020204"/>
                <a:cs typeface="Candara" panose="020E0502030303020204"/>
              </a:rPr>
              <a:t>3</a:t>
            </a:r>
            <a:r>
              <a:rPr spc="5" dirty="0"/>
              <a:t>重复接地与防雷</a:t>
            </a:r>
            <a:endParaRPr spc="5" dirty="0"/>
          </a:p>
        </p:txBody>
      </p:sp>
      <p:sp>
        <p:nvSpPr>
          <p:cNvPr id="9" name="object 9"/>
          <p:cNvSpPr/>
          <p:nvPr/>
        </p:nvSpPr>
        <p:spPr>
          <a:xfrm>
            <a:off x="4355972" y="1545336"/>
            <a:ext cx="3756532" cy="317982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353836" y="4869141"/>
            <a:ext cx="3678601" cy="14715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32398</Words>
  <Application>WPS 演示</Application>
  <PresentationFormat>On-screen Show (4:3)</PresentationFormat>
  <Paragraphs>1410</Paragraphs>
  <Slides>153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153</vt:i4>
      </vt:variant>
    </vt:vector>
  </HeadingPairs>
  <TitlesOfParts>
    <vt:vector size="169" baseType="lpstr">
      <vt:lpstr>Arial</vt:lpstr>
      <vt:lpstr>宋体</vt:lpstr>
      <vt:lpstr>Wingdings</vt:lpstr>
      <vt:lpstr>PMingLiU</vt:lpstr>
      <vt:lpstr>Arial</vt:lpstr>
      <vt:lpstr>Candara</vt:lpstr>
      <vt:lpstr>微软雅黑</vt:lpstr>
      <vt:lpstr>Microsoft JhengHei</vt:lpstr>
      <vt:lpstr>Calibri</vt:lpstr>
      <vt:lpstr>Arial Unicode MS</vt:lpstr>
      <vt:lpstr>Times New Roman</vt:lpstr>
      <vt:lpstr>楷体</vt:lpstr>
      <vt:lpstr>Symbol</vt:lpstr>
      <vt:lpstr>黑体</vt:lpstr>
      <vt:lpstr>新宋体</vt:lpstr>
      <vt:lpstr>Office Theme</vt:lpstr>
      <vt:lpstr>安全文明施工管理交底</vt:lpstr>
      <vt:lpstr>编制依据</vt:lpstr>
      <vt:lpstr>PowerPoint 演示文稿</vt:lpstr>
      <vt:lpstr>PowerPoint 演示文稿</vt:lpstr>
      <vt:lpstr>第一章：安全管理策划及安全教育</vt:lpstr>
      <vt:lpstr>1.1安全管理策划</vt:lpstr>
      <vt:lpstr>1.2基础阶段</vt:lpstr>
      <vt:lpstr>1.3主体阶段</vt:lpstr>
      <vt:lpstr>1.4装修及园建阶段</vt:lpstr>
      <vt:lpstr>1.5监控、记录</vt:lpstr>
      <vt:lpstr>1.5.1安全视频监控（一）</vt:lpstr>
      <vt:lpstr>1.5.2安全视频监控（二）</vt:lpstr>
      <vt:lpstr>1.6交通运输</vt:lpstr>
      <vt:lpstr>2、人员进场管理</vt:lpstr>
      <vt:lpstr>2.2安全帽管理</vt:lpstr>
      <vt:lpstr>2.3持证上岗</vt:lpstr>
      <vt:lpstr>3、安全装备</vt:lpstr>
      <vt:lpstr>3.3焊工</vt:lpstr>
      <vt:lpstr>3.5构件安装人员</vt:lpstr>
      <vt:lpstr>3.6安全员</vt:lpstr>
      <vt:lpstr>PowerPoint 演示文稿</vt:lpstr>
      <vt:lpstr>PowerPoint 演示文稿</vt:lpstr>
      <vt:lpstr>1、标准层安全防护样板</vt:lpstr>
      <vt:lpstr>2临边洞口</vt:lpstr>
      <vt:lpstr>（500~1200mm）</vt:lpstr>
      <vt:lpstr>（水电井）</vt:lpstr>
      <vt:lpstr>2.1.4电梯井口</vt:lpstr>
      <vt:lpstr>2.1.5电梯井钢平台</vt:lpstr>
      <vt:lpstr>2.1.6后浇带防护</vt:lpstr>
      <vt:lpstr>2.1.7安全通道、 施工电梯防护棚</vt:lpstr>
      <vt:lpstr>2.1.7.1定型化防护棚做法</vt:lpstr>
      <vt:lpstr>2.1.7.2场区安全通道</vt:lpstr>
      <vt:lpstr>2.1.8基坑临边防护</vt:lpstr>
      <vt:lpstr>2.1.9楼梯临边</vt:lpstr>
      <vt:lpstr>2.1.10结构临边防护</vt:lpstr>
      <vt:lpstr>2.1.13作业面临边</vt:lpstr>
      <vt:lpstr>2.1.14屋面临边</vt:lpstr>
      <vt:lpstr>2.1.15外窗临边</vt:lpstr>
      <vt:lpstr>PowerPoint 演示文稿</vt:lpstr>
      <vt:lpstr>2.1.17施工电梯转动活动翻板</vt:lpstr>
      <vt:lpstr>2.1.19基坑临边、边坡临边</vt:lpstr>
      <vt:lpstr>2.1.20水平挑网</vt:lpstr>
      <vt:lpstr>3、外立面作业防护</vt:lpstr>
      <vt:lpstr>3.1.2立杆、基础</vt:lpstr>
      <vt:lpstr>3.1.3纵向横向水平杆</vt:lpstr>
      <vt:lpstr>3.1.3基础不在同一 高度时扫地杆做法</vt:lpstr>
      <vt:lpstr>3.1.4 连墙件设置</vt:lpstr>
      <vt:lpstr>3.1.5剪刀撑（一）</vt:lpstr>
      <vt:lpstr>3.1.6剪刀撑(二）</vt:lpstr>
      <vt:lpstr>3.1.6立面防护设置</vt:lpstr>
      <vt:lpstr>3.1.7安全网</vt:lpstr>
      <vt:lpstr>3.1.8水平防护设置（主 体结构施工阶段）</vt:lpstr>
      <vt:lpstr>3.1.9通道</vt:lpstr>
      <vt:lpstr>3.2悬挑式脚手架</vt:lpstr>
      <vt:lpstr>3.2.1悬挑钢梁</vt:lpstr>
      <vt:lpstr>3.2.2	钢梁与建筑结构锚固</vt:lpstr>
      <vt:lpstr>3.2.3立杆底部与悬挑钢梁连接</vt:lpstr>
      <vt:lpstr>3.2.4纵横向扫地杆的设置</vt:lpstr>
      <vt:lpstr>3.2.5悬挑脚手架剪刀撑设置</vt:lpstr>
      <vt:lpstr>3.2.6连墙件设置</vt:lpstr>
      <vt:lpstr>3.2.7层间、架体防护</vt:lpstr>
      <vt:lpstr>3.3附着式脚手架</vt:lpstr>
      <vt:lpstr>3.3.1防坠安全装置</vt:lpstr>
      <vt:lpstr>3.3.2安全防倾翻装置</vt:lpstr>
      <vt:lpstr>3.3.3安全同步控制或 载荷控制装置</vt:lpstr>
      <vt:lpstr>3.3.4架体构造</vt:lpstr>
      <vt:lpstr>3.3.5附着支座</vt:lpstr>
      <vt:lpstr>3.3.6架体安装</vt:lpstr>
      <vt:lpstr>3.3.8架体升降</vt:lpstr>
      <vt:lpstr>3.3.9架体防护</vt:lpstr>
      <vt:lpstr>3.4卸料平台</vt:lpstr>
      <vt:lpstr>3.4.1卸料平台锚固</vt:lpstr>
      <vt:lpstr>3.5支模架</vt:lpstr>
      <vt:lpstr>3.5.1立杆设置</vt:lpstr>
      <vt:lpstr>3.5.1底座与托撑</vt:lpstr>
      <vt:lpstr>3.5.2U型托设置</vt:lpstr>
      <vt:lpstr>3.5.3扣件式剪刀撑</vt:lpstr>
      <vt:lpstr>3.5.4碗扣式剪刀撑</vt:lpstr>
      <vt:lpstr>3.5.5周边拉结 与临边防护</vt:lpstr>
      <vt:lpstr>3.5.6高支模</vt:lpstr>
      <vt:lpstr>3.6吊篮</vt:lpstr>
      <vt:lpstr>3.6.1安全装置（安全锁）</vt:lpstr>
      <vt:lpstr>3.6.2安全绳及安全 带的自锁器</vt:lpstr>
      <vt:lpstr>3.6.3上限位装置</vt:lpstr>
      <vt:lpstr>3.6.4悬挂机构</vt:lpstr>
      <vt:lpstr>3.6.5钢丝绳</vt:lpstr>
      <vt:lpstr>PowerPoint 演示文稿</vt:lpstr>
      <vt:lpstr>3.6.6升降作业</vt:lpstr>
      <vt:lpstr>3.6.7安全防护</vt:lpstr>
      <vt:lpstr>3.6.8吊篮稳定</vt:lpstr>
      <vt:lpstr>3.7吊绳（蜘蛛人）</vt:lpstr>
      <vt:lpstr>3.8安全警戒</vt:lpstr>
      <vt:lpstr>3.9工具</vt:lpstr>
      <vt:lpstr>3.10材料</vt:lpstr>
      <vt:lpstr>第三章、临电管理</vt:lpstr>
      <vt:lpstr>4.临时用电</vt:lpstr>
      <vt:lpstr>1.外电防护</vt:lpstr>
      <vt:lpstr>2.接地与接零保护系统</vt:lpstr>
      <vt:lpstr>3重复接地与防雷</vt:lpstr>
      <vt:lpstr>4总配电室</vt:lpstr>
      <vt:lpstr>5配电线路</vt:lpstr>
      <vt:lpstr>6.楼层配电</vt:lpstr>
      <vt:lpstr>7.总配电箱</vt:lpstr>
      <vt:lpstr>8.分配电箱</vt:lpstr>
      <vt:lpstr>9.开关箱</vt:lpstr>
      <vt:lpstr>10.开关箱与电焊机设置</vt:lpstr>
      <vt:lpstr>11.现场照明</vt:lpstr>
      <vt:lpstr>12生活区用电</vt:lpstr>
      <vt:lpstr>第四章消防管理</vt:lpstr>
      <vt:lpstr>1.临时消防给水系统</vt:lpstr>
      <vt:lpstr>2.消防泵房配置</vt:lpstr>
      <vt:lpstr>3.灭火器设置</vt:lpstr>
      <vt:lpstr>4易燃易爆物品管理及 防火间距</vt:lpstr>
      <vt:lpstr>5动用明火管理</vt:lpstr>
      <vt:lpstr>6消防用电</vt:lpstr>
      <vt:lpstr>第五章机械管理</vt:lpstr>
      <vt:lpstr>1挖掘机</vt:lpstr>
      <vt:lpstr>2移动式吊车</vt:lpstr>
      <vt:lpstr>3搅拌机</vt:lpstr>
      <vt:lpstr>4塔吊</vt:lpstr>
      <vt:lpstr>4.1塔吊基础防护</vt:lpstr>
      <vt:lpstr>4.2塔吊附着装置</vt:lpstr>
      <vt:lpstr>4.3安全保险装置(一)</vt:lpstr>
      <vt:lpstr>4.4安全保险装置(二)</vt:lpstr>
      <vt:lpstr>4.5安全保险装置(三)</vt:lpstr>
      <vt:lpstr>4.6钢丝绳</vt:lpstr>
      <vt:lpstr>4.7塔吊零散材料吊篮</vt:lpstr>
      <vt:lpstr>4.8安全用电</vt:lpstr>
      <vt:lpstr>4.9附着</vt:lpstr>
      <vt:lpstr>4.9基础</vt:lpstr>
      <vt:lpstr>5施工电梯</vt:lpstr>
      <vt:lpstr>5.1基础</vt:lpstr>
      <vt:lpstr>5.2安全装置（一）</vt:lpstr>
      <vt:lpstr>5.3安全装置（二）</vt:lpstr>
      <vt:lpstr>5.3安全钩、急停</vt:lpstr>
      <vt:lpstr>5.4导轨、附着</vt:lpstr>
      <vt:lpstr>5.5安全用电</vt:lpstr>
      <vt:lpstr>5.6平台、层门</vt:lpstr>
      <vt:lpstr>6水平运输机械</vt:lpstr>
      <vt:lpstr>7布料机</vt:lpstr>
      <vt:lpstr>PowerPoint 演示文稿</vt:lpstr>
      <vt:lpstr>9打夯机</vt:lpstr>
      <vt:lpstr>10钢筋机械</vt:lpstr>
      <vt:lpstr>第六章坍塌</vt:lpstr>
      <vt:lpstr>危险性较大的高支模：</vt:lpstr>
      <vt:lpstr>PowerPoint 演示文稿</vt:lpstr>
      <vt:lpstr>材料堆放（一）</vt:lpstr>
      <vt:lpstr>材料堆放（二）</vt:lpstr>
      <vt:lpstr>材料堆放（三）</vt:lpstr>
      <vt:lpstr>材料堆放（三）</vt:lpstr>
      <vt:lpstr>材料堆放（四）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安全文明施工管理交底</dc:title>
  <dc:creator>DXAIA20.刘春季</dc:creator>
  <cp:lastModifiedBy>A呀土豆baby</cp:lastModifiedBy>
  <cp:revision>1</cp:revision>
  <dcterms:created xsi:type="dcterms:W3CDTF">2021-05-08T14:33:49Z</dcterms:created>
  <dcterms:modified xsi:type="dcterms:W3CDTF">2021-05-08T14:33:49Z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2017-02-28T08:00:00Z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2019-12-25T08:00:00Z</vt:filetime>
  </property>
  <property fmtid="{D5CDD505-2E9C-101B-9397-08002B2CF9AE}" pid="5" name="ICV">
    <vt:lpwstr>39325E4CECC84FFE8EAB7B7EC63AE0AC</vt:lpwstr>
  </property>
  <property fmtid="{D5CDD505-2E9C-101B-9397-08002B2CF9AE}" pid="6" name="KSOProductBuildVer">
    <vt:lpwstr>2052-11.1.0.10463</vt:lpwstr>
  </property>
</Properties>
</file>