
<file path=[Content_Types].xml><?xml version="1.0" encoding="utf-8"?>
<Types xmlns="http://schemas.openxmlformats.org/package/2006/content-types">
  <Default Extension="png" ContentType="image/png"/>
  <Default Extension="jpeg" ContentType="image/jpeg"/>
  <Default Extension="JPG" ContentType="image/.jp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.xml" ContentType="application/vnd.openxmlformats-officedocument.presentationml.slide+xml"/>
  <Override PartName="/ppt/slides/slide120.xml" ContentType="application/vnd.openxmlformats-officedocument.presentationml.slide+xml"/>
  <Override PartName="/ppt/slides/slide121.xml" ContentType="application/vnd.openxmlformats-officedocument.presentationml.slide+xml"/>
  <Override PartName="/ppt/slides/slide122.xml" ContentType="application/vnd.openxmlformats-officedocument.presentationml.slide+xml"/>
  <Override PartName="/ppt/slides/slide123.xml" ContentType="application/vnd.openxmlformats-officedocument.presentationml.slide+xml"/>
  <Override PartName="/ppt/slides/slide124.xml" ContentType="application/vnd.openxmlformats-officedocument.presentationml.slide+xml"/>
  <Override PartName="/ppt/slides/slide125.xml" ContentType="application/vnd.openxmlformats-officedocument.presentationml.slide+xml"/>
  <Override PartName="/ppt/slides/slide126.xml" ContentType="application/vnd.openxmlformats-officedocument.presentationml.slide+xml"/>
  <Override PartName="/ppt/slides/slide127.xml" ContentType="application/vnd.openxmlformats-officedocument.presentationml.slide+xml"/>
  <Override PartName="/ppt/slides/slide128.xml" ContentType="application/vnd.openxmlformats-officedocument.presentationml.slide+xml"/>
  <Override PartName="/ppt/slides/slide129.xml" ContentType="application/vnd.openxmlformats-officedocument.presentationml.slide+xml"/>
  <Override PartName="/ppt/slides/slide13.xml" ContentType="application/vnd.openxmlformats-officedocument.presentationml.slide+xml"/>
  <Override PartName="/ppt/slides/slide130.xml" ContentType="application/vnd.openxmlformats-officedocument.presentationml.slide+xml"/>
  <Override PartName="/ppt/slides/slide131.xml" ContentType="application/vnd.openxmlformats-officedocument.presentationml.slide+xml"/>
  <Override PartName="/ppt/slides/slide132.xml" ContentType="application/vnd.openxmlformats-officedocument.presentationml.slide+xml"/>
  <Override PartName="/ppt/slides/slide133.xml" ContentType="application/vnd.openxmlformats-officedocument.presentationml.slide+xml"/>
  <Override PartName="/ppt/slides/slide134.xml" ContentType="application/vnd.openxmlformats-officedocument.presentationml.slide+xml"/>
  <Override PartName="/ppt/slides/slide135.xml" ContentType="application/vnd.openxmlformats-officedocument.presentationml.slide+xml"/>
  <Override PartName="/ppt/slides/slide136.xml" ContentType="application/vnd.openxmlformats-officedocument.presentationml.slide+xml"/>
  <Override PartName="/ppt/slides/slide137.xml" ContentType="application/vnd.openxmlformats-officedocument.presentationml.slide+xml"/>
  <Override PartName="/ppt/slides/slide138.xml" ContentType="application/vnd.openxmlformats-officedocument.presentationml.slide+xml"/>
  <Override PartName="/ppt/slides/slide139.xml" ContentType="application/vnd.openxmlformats-officedocument.presentationml.slide+xml"/>
  <Override PartName="/ppt/slides/slide14.xml" ContentType="application/vnd.openxmlformats-officedocument.presentationml.slide+xml"/>
  <Override PartName="/ppt/slides/slide140.xml" ContentType="application/vnd.openxmlformats-officedocument.presentationml.slide+xml"/>
  <Override PartName="/ppt/slides/slide141.xml" ContentType="application/vnd.openxmlformats-officedocument.presentationml.slide+xml"/>
  <Override PartName="/ppt/slides/slide142.xml" ContentType="application/vnd.openxmlformats-officedocument.presentationml.slide+xml"/>
  <Override PartName="/ppt/slides/slide143.xml" ContentType="application/vnd.openxmlformats-officedocument.presentationml.slide+xml"/>
  <Override PartName="/ppt/slides/slide144.xml" ContentType="application/vnd.openxmlformats-officedocument.presentationml.slide+xml"/>
  <Override PartName="/ppt/slides/slide145.xml" ContentType="application/vnd.openxmlformats-officedocument.presentationml.slide+xml"/>
  <Override PartName="/ppt/slides/slide146.xml" ContentType="application/vnd.openxmlformats-officedocument.presentationml.slide+xml"/>
  <Override PartName="/ppt/slides/slide147.xml" ContentType="application/vnd.openxmlformats-officedocument.presentationml.slide+xml"/>
  <Override PartName="/ppt/slides/slide148.xml" ContentType="application/vnd.openxmlformats-officedocument.presentationml.slide+xml"/>
  <Override PartName="/ppt/slides/slide149.xml" ContentType="application/vnd.openxmlformats-officedocument.presentationml.slide+xml"/>
  <Override PartName="/ppt/slides/slide15.xml" ContentType="application/vnd.openxmlformats-officedocument.presentationml.slide+xml"/>
  <Override PartName="/ppt/slides/slide150.xml" ContentType="application/vnd.openxmlformats-officedocument.presentationml.slide+xml"/>
  <Override PartName="/ppt/slides/slide151.xml" ContentType="application/vnd.openxmlformats-officedocument.presentationml.slide+xml"/>
  <Override PartName="/ppt/slides/slide152.xml" ContentType="application/vnd.openxmlformats-officedocument.presentationml.slide+xml"/>
  <Override PartName="/ppt/slides/slide153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  <p:sldId id="316" r:id="rId63"/>
    <p:sldId id="317" r:id="rId64"/>
    <p:sldId id="318" r:id="rId65"/>
    <p:sldId id="319" r:id="rId66"/>
    <p:sldId id="320" r:id="rId67"/>
    <p:sldId id="321" r:id="rId68"/>
    <p:sldId id="322" r:id="rId69"/>
    <p:sldId id="323" r:id="rId70"/>
    <p:sldId id="324" r:id="rId71"/>
    <p:sldId id="325" r:id="rId72"/>
    <p:sldId id="326" r:id="rId73"/>
    <p:sldId id="327" r:id="rId74"/>
    <p:sldId id="328" r:id="rId75"/>
    <p:sldId id="329" r:id="rId76"/>
    <p:sldId id="330" r:id="rId77"/>
    <p:sldId id="331" r:id="rId78"/>
    <p:sldId id="332" r:id="rId79"/>
    <p:sldId id="333" r:id="rId80"/>
    <p:sldId id="334" r:id="rId81"/>
    <p:sldId id="335" r:id="rId82"/>
    <p:sldId id="336" r:id="rId83"/>
    <p:sldId id="337" r:id="rId84"/>
    <p:sldId id="338" r:id="rId85"/>
    <p:sldId id="339" r:id="rId86"/>
    <p:sldId id="340" r:id="rId87"/>
    <p:sldId id="341" r:id="rId88"/>
    <p:sldId id="342" r:id="rId89"/>
    <p:sldId id="343" r:id="rId90"/>
    <p:sldId id="344" r:id="rId91"/>
    <p:sldId id="345" r:id="rId92"/>
    <p:sldId id="346" r:id="rId93"/>
    <p:sldId id="347" r:id="rId94"/>
    <p:sldId id="348" r:id="rId95"/>
    <p:sldId id="349" r:id="rId96"/>
    <p:sldId id="350" r:id="rId97"/>
    <p:sldId id="351" r:id="rId98"/>
    <p:sldId id="352" r:id="rId99"/>
    <p:sldId id="353" r:id="rId100"/>
    <p:sldId id="354" r:id="rId101"/>
    <p:sldId id="355" r:id="rId102"/>
    <p:sldId id="356" r:id="rId103"/>
    <p:sldId id="357" r:id="rId104"/>
    <p:sldId id="358" r:id="rId105"/>
    <p:sldId id="359" r:id="rId106"/>
    <p:sldId id="360" r:id="rId107"/>
    <p:sldId id="361" r:id="rId108"/>
    <p:sldId id="362" r:id="rId109"/>
    <p:sldId id="363" r:id="rId110"/>
    <p:sldId id="364" r:id="rId111"/>
    <p:sldId id="365" r:id="rId112"/>
    <p:sldId id="366" r:id="rId113"/>
    <p:sldId id="367" r:id="rId114"/>
    <p:sldId id="368" r:id="rId115"/>
    <p:sldId id="369" r:id="rId116"/>
    <p:sldId id="370" r:id="rId117"/>
    <p:sldId id="371" r:id="rId118"/>
    <p:sldId id="372" r:id="rId119"/>
    <p:sldId id="373" r:id="rId120"/>
    <p:sldId id="374" r:id="rId121"/>
    <p:sldId id="375" r:id="rId122"/>
    <p:sldId id="376" r:id="rId123"/>
    <p:sldId id="377" r:id="rId124"/>
    <p:sldId id="378" r:id="rId125"/>
    <p:sldId id="379" r:id="rId126"/>
    <p:sldId id="380" r:id="rId127"/>
    <p:sldId id="381" r:id="rId128"/>
    <p:sldId id="382" r:id="rId129"/>
    <p:sldId id="383" r:id="rId130"/>
    <p:sldId id="384" r:id="rId131"/>
    <p:sldId id="385" r:id="rId132"/>
    <p:sldId id="386" r:id="rId133"/>
    <p:sldId id="387" r:id="rId134"/>
    <p:sldId id="388" r:id="rId135"/>
    <p:sldId id="389" r:id="rId136"/>
    <p:sldId id="390" r:id="rId137"/>
    <p:sldId id="391" r:id="rId138"/>
    <p:sldId id="392" r:id="rId139"/>
    <p:sldId id="393" r:id="rId140"/>
    <p:sldId id="394" r:id="rId141"/>
    <p:sldId id="395" r:id="rId142"/>
    <p:sldId id="396" r:id="rId143"/>
    <p:sldId id="397" r:id="rId144"/>
    <p:sldId id="398" r:id="rId145"/>
    <p:sldId id="399" r:id="rId146"/>
    <p:sldId id="400" r:id="rId147"/>
    <p:sldId id="401" r:id="rId148"/>
    <p:sldId id="402" r:id="rId149"/>
    <p:sldId id="403" r:id="rId150"/>
    <p:sldId id="404" r:id="rId151"/>
    <p:sldId id="405" r:id="rId152"/>
    <p:sldId id="406" r:id="rId153"/>
    <p:sldId id="407" r:id="rId154"/>
    <p:sldId id="408" r:id="rId155"/>
  </p:sldIdLst>
  <p:sldSz cx="9144000" cy="6858000"/>
  <p:notesSz cx="9144000" cy="6858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无样式，无网格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1536" y="-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9" Type="http://schemas.openxmlformats.org/officeDocument/2006/relationships/slide" Target="slides/slide97.xml"/><Relationship Id="rId98" Type="http://schemas.openxmlformats.org/officeDocument/2006/relationships/slide" Target="slides/slide96.xml"/><Relationship Id="rId97" Type="http://schemas.openxmlformats.org/officeDocument/2006/relationships/slide" Target="slides/slide95.xml"/><Relationship Id="rId96" Type="http://schemas.openxmlformats.org/officeDocument/2006/relationships/slide" Target="slides/slide94.xml"/><Relationship Id="rId95" Type="http://schemas.openxmlformats.org/officeDocument/2006/relationships/slide" Target="slides/slide93.xml"/><Relationship Id="rId94" Type="http://schemas.openxmlformats.org/officeDocument/2006/relationships/slide" Target="slides/slide92.xml"/><Relationship Id="rId93" Type="http://schemas.openxmlformats.org/officeDocument/2006/relationships/slide" Target="slides/slide91.xml"/><Relationship Id="rId92" Type="http://schemas.openxmlformats.org/officeDocument/2006/relationships/slide" Target="slides/slide90.xml"/><Relationship Id="rId91" Type="http://schemas.openxmlformats.org/officeDocument/2006/relationships/slide" Target="slides/slide89.xml"/><Relationship Id="rId90" Type="http://schemas.openxmlformats.org/officeDocument/2006/relationships/slide" Target="slides/slide88.xml"/><Relationship Id="rId9" Type="http://schemas.openxmlformats.org/officeDocument/2006/relationships/slide" Target="slides/slide7.xml"/><Relationship Id="rId89" Type="http://schemas.openxmlformats.org/officeDocument/2006/relationships/slide" Target="slides/slide87.xml"/><Relationship Id="rId88" Type="http://schemas.openxmlformats.org/officeDocument/2006/relationships/slide" Target="slides/slide86.xml"/><Relationship Id="rId87" Type="http://schemas.openxmlformats.org/officeDocument/2006/relationships/slide" Target="slides/slide85.xml"/><Relationship Id="rId86" Type="http://schemas.openxmlformats.org/officeDocument/2006/relationships/slide" Target="slides/slide84.xml"/><Relationship Id="rId85" Type="http://schemas.openxmlformats.org/officeDocument/2006/relationships/slide" Target="slides/slide83.xml"/><Relationship Id="rId84" Type="http://schemas.openxmlformats.org/officeDocument/2006/relationships/slide" Target="slides/slide82.xml"/><Relationship Id="rId83" Type="http://schemas.openxmlformats.org/officeDocument/2006/relationships/slide" Target="slides/slide81.xml"/><Relationship Id="rId82" Type="http://schemas.openxmlformats.org/officeDocument/2006/relationships/slide" Target="slides/slide80.xml"/><Relationship Id="rId81" Type="http://schemas.openxmlformats.org/officeDocument/2006/relationships/slide" Target="slides/slide79.xml"/><Relationship Id="rId80" Type="http://schemas.openxmlformats.org/officeDocument/2006/relationships/slide" Target="slides/slide78.xml"/><Relationship Id="rId8" Type="http://schemas.openxmlformats.org/officeDocument/2006/relationships/slide" Target="slides/slide6.xml"/><Relationship Id="rId79" Type="http://schemas.openxmlformats.org/officeDocument/2006/relationships/slide" Target="slides/slide77.xml"/><Relationship Id="rId78" Type="http://schemas.openxmlformats.org/officeDocument/2006/relationships/slide" Target="slides/slide76.xml"/><Relationship Id="rId77" Type="http://schemas.openxmlformats.org/officeDocument/2006/relationships/slide" Target="slides/slide75.xml"/><Relationship Id="rId76" Type="http://schemas.openxmlformats.org/officeDocument/2006/relationships/slide" Target="slides/slide74.xml"/><Relationship Id="rId75" Type="http://schemas.openxmlformats.org/officeDocument/2006/relationships/slide" Target="slides/slide73.xml"/><Relationship Id="rId74" Type="http://schemas.openxmlformats.org/officeDocument/2006/relationships/slide" Target="slides/slide72.xml"/><Relationship Id="rId73" Type="http://schemas.openxmlformats.org/officeDocument/2006/relationships/slide" Target="slides/slide71.xml"/><Relationship Id="rId72" Type="http://schemas.openxmlformats.org/officeDocument/2006/relationships/slide" Target="slides/slide70.xml"/><Relationship Id="rId71" Type="http://schemas.openxmlformats.org/officeDocument/2006/relationships/slide" Target="slides/slide69.xml"/><Relationship Id="rId70" Type="http://schemas.openxmlformats.org/officeDocument/2006/relationships/slide" Target="slides/slide68.xml"/><Relationship Id="rId7" Type="http://schemas.openxmlformats.org/officeDocument/2006/relationships/slide" Target="slides/slide5.xml"/><Relationship Id="rId69" Type="http://schemas.openxmlformats.org/officeDocument/2006/relationships/slide" Target="slides/slide67.xml"/><Relationship Id="rId68" Type="http://schemas.openxmlformats.org/officeDocument/2006/relationships/slide" Target="slides/slide66.xml"/><Relationship Id="rId67" Type="http://schemas.openxmlformats.org/officeDocument/2006/relationships/slide" Target="slides/slide65.xml"/><Relationship Id="rId66" Type="http://schemas.openxmlformats.org/officeDocument/2006/relationships/slide" Target="slides/slide64.xml"/><Relationship Id="rId65" Type="http://schemas.openxmlformats.org/officeDocument/2006/relationships/slide" Target="slides/slide63.xml"/><Relationship Id="rId64" Type="http://schemas.openxmlformats.org/officeDocument/2006/relationships/slide" Target="slides/slide62.xml"/><Relationship Id="rId63" Type="http://schemas.openxmlformats.org/officeDocument/2006/relationships/slide" Target="slides/slide61.xml"/><Relationship Id="rId62" Type="http://schemas.openxmlformats.org/officeDocument/2006/relationships/slide" Target="slides/slide60.xml"/><Relationship Id="rId61" Type="http://schemas.openxmlformats.org/officeDocument/2006/relationships/slide" Target="slides/slide59.xml"/><Relationship Id="rId60" Type="http://schemas.openxmlformats.org/officeDocument/2006/relationships/slide" Target="slides/slide58.xml"/><Relationship Id="rId6" Type="http://schemas.openxmlformats.org/officeDocument/2006/relationships/slide" Target="slides/slide4.xml"/><Relationship Id="rId59" Type="http://schemas.openxmlformats.org/officeDocument/2006/relationships/slide" Target="slides/slide57.xml"/><Relationship Id="rId58" Type="http://schemas.openxmlformats.org/officeDocument/2006/relationships/slide" Target="slides/slide56.xml"/><Relationship Id="rId57" Type="http://schemas.openxmlformats.org/officeDocument/2006/relationships/slide" Target="slides/slide55.xml"/><Relationship Id="rId56" Type="http://schemas.openxmlformats.org/officeDocument/2006/relationships/slide" Target="slides/slide54.xml"/><Relationship Id="rId55" Type="http://schemas.openxmlformats.org/officeDocument/2006/relationships/slide" Target="slides/slide53.xml"/><Relationship Id="rId54" Type="http://schemas.openxmlformats.org/officeDocument/2006/relationships/slide" Target="slides/slide52.xml"/><Relationship Id="rId53" Type="http://schemas.openxmlformats.org/officeDocument/2006/relationships/slide" Target="slides/slide51.xml"/><Relationship Id="rId52" Type="http://schemas.openxmlformats.org/officeDocument/2006/relationships/slide" Target="slides/slide50.xml"/><Relationship Id="rId51" Type="http://schemas.openxmlformats.org/officeDocument/2006/relationships/slide" Target="slides/slide49.xml"/><Relationship Id="rId50" Type="http://schemas.openxmlformats.org/officeDocument/2006/relationships/slide" Target="slides/slide48.xml"/><Relationship Id="rId5" Type="http://schemas.openxmlformats.org/officeDocument/2006/relationships/slide" Target="slides/slide3.xml"/><Relationship Id="rId49" Type="http://schemas.openxmlformats.org/officeDocument/2006/relationships/slide" Target="slides/slide47.xml"/><Relationship Id="rId48" Type="http://schemas.openxmlformats.org/officeDocument/2006/relationships/slide" Target="slides/slide46.xml"/><Relationship Id="rId47" Type="http://schemas.openxmlformats.org/officeDocument/2006/relationships/slide" Target="slides/slide45.xml"/><Relationship Id="rId46" Type="http://schemas.openxmlformats.org/officeDocument/2006/relationships/slide" Target="slides/slide44.xml"/><Relationship Id="rId45" Type="http://schemas.openxmlformats.org/officeDocument/2006/relationships/slide" Target="slides/slide43.xml"/><Relationship Id="rId44" Type="http://schemas.openxmlformats.org/officeDocument/2006/relationships/slide" Target="slides/slide42.xml"/><Relationship Id="rId43" Type="http://schemas.openxmlformats.org/officeDocument/2006/relationships/slide" Target="slides/slide41.xml"/><Relationship Id="rId42" Type="http://schemas.openxmlformats.org/officeDocument/2006/relationships/slide" Target="slides/slide40.xml"/><Relationship Id="rId41" Type="http://schemas.openxmlformats.org/officeDocument/2006/relationships/slide" Target="slides/slide39.xml"/><Relationship Id="rId40" Type="http://schemas.openxmlformats.org/officeDocument/2006/relationships/slide" Target="slides/slide38.xml"/><Relationship Id="rId4" Type="http://schemas.openxmlformats.org/officeDocument/2006/relationships/slide" Target="slides/slide2.xml"/><Relationship Id="rId39" Type="http://schemas.openxmlformats.org/officeDocument/2006/relationships/slide" Target="slides/slide37.xml"/><Relationship Id="rId38" Type="http://schemas.openxmlformats.org/officeDocument/2006/relationships/slide" Target="slides/slide36.xml"/><Relationship Id="rId37" Type="http://schemas.openxmlformats.org/officeDocument/2006/relationships/slide" Target="slides/slide35.xml"/><Relationship Id="rId36" Type="http://schemas.openxmlformats.org/officeDocument/2006/relationships/slide" Target="slides/slide34.xml"/><Relationship Id="rId35" Type="http://schemas.openxmlformats.org/officeDocument/2006/relationships/slide" Target="slides/slide33.xml"/><Relationship Id="rId34" Type="http://schemas.openxmlformats.org/officeDocument/2006/relationships/slide" Target="slides/slide32.xml"/><Relationship Id="rId33" Type="http://schemas.openxmlformats.org/officeDocument/2006/relationships/slide" Target="slides/slide31.xml"/><Relationship Id="rId32" Type="http://schemas.openxmlformats.org/officeDocument/2006/relationships/slide" Target="slides/slide30.xml"/><Relationship Id="rId31" Type="http://schemas.openxmlformats.org/officeDocument/2006/relationships/slide" Target="slides/slide29.xml"/><Relationship Id="rId30" Type="http://schemas.openxmlformats.org/officeDocument/2006/relationships/slide" Target="slides/slide28.xml"/><Relationship Id="rId3" Type="http://schemas.openxmlformats.org/officeDocument/2006/relationships/slide" Target="slides/slide1.xml"/><Relationship Id="rId29" Type="http://schemas.openxmlformats.org/officeDocument/2006/relationships/slide" Target="slides/slide27.xml"/><Relationship Id="rId28" Type="http://schemas.openxmlformats.org/officeDocument/2006/relationships/slide" Target="slides/slide26.xml"/><Relationship Id="rId27" Type="http://schemas.openxmlformats.org/officeDocument/2006/relationships/slide" Target="slides/slide25.xml"/><Relationship Id="rId26" Type="http://schemas.openxmlformats.org/officeDocument/2006/relationships/slide" Target="slides/slide24.xml"/><Relationship Id="rId25" Type="http://schemas.openxmlformats.org/officeDocument/2006/relationships/slide" Target="slides/slide23.xml"/><Relationship Id="rId24" Type="http://schemas.openxmlformats.org/officeDocument/2006/relationships/slide" Target="slides/slide22.xml"/><Relationship Id="rId23" Type="http://schemas.openxmlformats.org/officeDocument/2006/relationships/slide" Target="slides/slide21.xml"/><Relationship Id="rId22" Type="http://schemas.openxmlformats.org/officeDocument/2006/relationships/slide" Target="slides/slide20.xml"/><Relationship Id="rId21" Type="http://schemas.openxmlformats.org/officeDocument/2006/relationships/slide" Target="slides/slide19.xml"/><Relationship Id="rId20" Type="http://schemas.openxmlformats.org/officeDocument/2006/relationships/slide" Target="slides/slide18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8" Type="http://schemas.openxmlformats.org/officeDocument/2006/relationships/tableStyles" Target="tableStyles.xml"/><Relationship Id="rId157" Type="http://schemas.openxmlformats.org/officeDocument/2006/relationships/viewProps" Target="viewProps.xml"/><Relationship Id="rId156" Type="http://schemas.openxmlformats.org/officeDocument/2006/relationships/presProps" Target="presProps.xml"/><Relationship Id="rId155" Type="http://schemas.openxmlformats.org/officeDocument/2006/relationships/slide" Target="slides/slide153.xml"/><Relationship Id="rId154" Type="http://schemas.openxmlformats.org/officeDocument/2006/relationships/slide" Target="slides/slide152.xml"/><Relationship Id="rId153" Type="http://schemas.openxmlformats.org/officeDocument/2006/relationships/slide" Target="slides/slide151.xml"/><Relationship Id="rId152" Type="http://schemas.openxmlformats.org/officeDocument/2006/relationships/slide" Target="slides/slide150.xml"/><Relationship Id="rId151" Type="http://schemas.openxmlformats.org/officeDocument/2006/relationships/slide" Target="slides/slide149.xml"/><Relationship Id="rId150" Type="http://schemas.openxmlformats.org/officeDocument/2006/relationships/slide" Target="slides/slide148.xml"/><Relationship Id="rId15" Type="http://schemas.openxmlformats.org/officeDocument/2006/relationships/slide" Target="slides/slide13.xml"/><Relationship Id="rId149" Type="http://schemas.openxmlformats.org/officeDocument/2006/relationships/slide" Target="slides/slide147.xml"/><Relationship Id="rId148" Type="http://schemas.openxmlformats.org/officeDocument/2006/relationships/slide" Target="slides/slide146.xml"/><Relationship Id="rId147" Type="http://schemas.openxmlformats.org/officeDocument/2006/relationships/slide" Target="slides/slide145.xml"/><Relationship Id="rId146" Type="http://schemas.openxmlformats.org/officeDocument/2006/relationships/slide" Target="slides/slide144.xml"/><Relationship Id="rId145" Type="http://schemas.openxmlformats.org/officeDocument/2006/relationships/slide" Target="slides/slide143.xml"/><Relationship Id="rId144" Type="http://schemas.openxmlformats.org/officeDocument/2006/relationships/slide" Target="slides/slide142.xml"/><Relationship Id="rId143" Type="http://schemas.openxmlformats.org/officeDocument/2006/relationships/slide" Target="slides/slide141.xml"/><Relationship Id="rId142" Type="http://schemas.openxmlformats.org/officeDocument/2006/relationships/slide" Target="slides/slide140.xml"/><Relationship Id="rId141" Type="http://schemas.openxmlformats.org/officeDocument/2006/relationships/slide" Target="slides/slide139.xml"/><Relationship Id="rId140" Type="http://schemas.openxmlformats.org/officeDocument/2006/relationships/slide" Target="slides/slide138.xml"/><Relationship Id="rId14" Type="http://schemas.openxmlformats.org/officeDocument/2006/relationships/slide" Target="slides/slide12.xml"/><Relationship Id="rId139" Type="http://schemas.openxmlformats.org/officeDocument/2006/relationships/slide" Target="slides/slide137.xml"/><Relationship Id="rId138" Type="http://schemas.openxmlformats.org/officeDocument/2006/relationships/slide" Target="slides/slide136.xml"/><Relationship Id="rId137" Type="http://schemas.openxmlformats.org/officeDocument/2006/relationships/slide" Target="slides/slide135.xml"/><Relationship Id="rId136" Type="http://schemas.openxmlformats.org/officeDocument/2006/relationships/slide" Target="slides/slide134.xml"/><Relationship Id="rId135" Type="http://schemas.openxmlformats.org/officeDocument/2006/relationships/slide" Target="slides/slide133.xml"/><Relationship Id="rId134" Type="http://schemas.openxmlformats.org/officeDocument/2006/relationships/slide" Target="slides/slide132.xml"/><Relationship Id="rId133" Type="http://schemas.openxmlformats.org/officeDocument/2006/relationships/slide" Target="slides/slide131.xml"/><Relationship Id="rId132" Type="http://schemas.openxmlformats.org/officeDocument/2006/relationships/slide" Target="slides/slide130.xml"/><Relationship Id="rId131" Type="http://schemas.openxmlformats.org/officeDocument/2006/relationships/slide" Target="slides/slide129.xml"/><Relationship Id="rId130" Type="http://schemas.openxmlformats.org/officeDocument/2006/relationships/slide" Target="slides/slide128.xml"/><Relationship Id="rId13" Type="http://schemas.openxmlformats.org/officeDocument/2006/relationships/slide" Target="slides/slide11.xml"/><Relationship Id="rId129" Type="http://schemas.openxmlformats.org/officeDocument/2006/relationships/slide" Target="slides/slide127.xml"/><Relationship Id="rId128" Type="http://schemas.openxmlformats.org/officeDocument/2006/relationships/slide" Target="slides/slide126.xml"/><Relationship Id="rId127" Type="http://schemas.openxmlformats.org/officeDocument/2006/relationships/slide" Target="slides/slide125.xml"/><Relationship Id="rId126" Type="http://schemas.openxmlformats.org/officeDocument/2006/relationships/slide" Target="slides/slide124.xml"/><Relationship Id="rId125" Type="http://schemas.openxmlformats.org/officeDocument/2006/relationships/slide" Target="slides/slide123.xml"/><Relationship Id="rId124" Type="http://schemas.openxmlformats.org/officeDocument/2006/relationships/slide" Target="slides/slide122.xml"/><Relationship Id="rId123" Type="http://schemas.openxmlformats.org/officeDocument/2006/relationships/slide" Target="slides/slide121.xml"/><Relationship Id="rId122" Type="http://schemas.openxmlformats.org/officeDocument/2006/relationships/slide" Target="slides/slide120.xml"/><Relationship Id="rId121" Type="http://schemas.openxmlformats.org/officeDocument/2006/relationships/slide" Target="slides/slide119.xml"/><Relationship Id="rId120" Type="http://schemas.openxmlformats.org/officeDocument/2006/relationships/slide" Target="slides/slide118.xml"/><Relationship Id="rId12" Type="http://schemas.openxmlformats.org/officeDocument/2006/relationships/slide" Target="slides/slide10.xml"/><Relationship Id="rId119" Type="http://schemas.openxmlformats.org/officeDocument/2006/relationships/slide" Target="slides/slide117.xml"/><Relationship Id="rId118" Type="http://schemas.openxmlformats.org/officeDocument/2006/relationships/slide" Target="slides/slide116.xml"/><Relationship Id="rId117" Type="http://schemas.openxmlformats.org/officeDocument/2006/relationships/slide" Target="slides/slide115.xml"/><Relationship Id="rId116" Type="http://schemas.openxmlformats.org/officeDocument/2006/relationships/slide" Target="slides/slide114.xml"/><Relationship Id="rId115" Type="http://schemas.openxmlformats.org/officeDocument/2006/relationships/slide" Target="slides/slide113.xml"/><Relationship Id="rId114" Type="http://schemas.openxmlformats.org/officeDocument/2006/relationships/slide" Target="slides/slide112.xml"/><Relationship Id="rId113" Type="http://schemas.openxmlformats.org/officeDocument/2006/relationships/slide" Target="slides/slide111.xml"/><Relationship Id="rId112" Type="http://schemas.openxmlformats.org/officeDocument/2006/relationships/slide" Target="slides/slide110.xml"/><Relationship Id="rId111" Type="http://schemas.openxmlformats.org/officeDocument/2006/relationships/slide" Target="slides/slide109.xml"/><Relationship Id="rId110" Type="http://schemas.openxmlformats.org/officeDocument/2006/relationships/slide" Target="slides/slide108.xml"/><Relationship Id="rId11" Type="http://schemas.openxmlformats.org/officeDocument/2006/relationships/slide" Target="slides/slide9.xml"/><Relationship Id="rId109" Type="http://schemas.openxmlformats.org/officeDocument/2006/relationships/slide" Target="slides/slide107.xml"/><Relationship Id="rId108" Type="http://schemas.openxmlformats.org/officeDocument/2006/relationships/slide" Target="slides/slide106.xml"/><Relationship Id="rId107" Type="http://schemas.openxmlformats.org/officeDocument/2006/relationships/slide" Target="slides/slide105.xml"/><Relationship Id="rId106" Type="http://schemas.openxmlformats.org/officeDocument/2006/relationships/slide" Target="slides/slide104.xml"/><Relationship Id="rId105" Type="http://schemas.openxmlformats.org/officeDocument/2006/relationships/slide" Target="slides/slide103.xml"/><Relationship Id="rId104" Type="http://schemas.openxmlformats.org/officeDocument/2006/relationships/slide" Target="slides/slide102.xml"/><Relationship Id="rId103" Type="http://schemas.openxmlformats.org/officeDocument/2006/relationships/slide" Target="slides/slide101.xml"/><Relationship Id="rId102" Type="http://schemas.openxmlformats.org/officeDocument/2006/relationships/slide" Target="slides/slide100.xml"/><Relationship Id="rId101" Type="http://schemas.openxmlformats.org/officeDocument/2006/relationships/slide" Target="slides/slide99.xml"/><Relationship Id="rId100" Type="http://schemas.openxmlformats.org/officeDocument/2006/relationships/slide" Target="slides/slide98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 showMasterSp="0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228600" y="228600"/>
            <a:ext cx="8695944" cy="142646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7" name="bk object 17"/>
          <p:cNvSpPr/>
          <p:nvPr/>
        </p:nvSpPr>
        <p:spPr>
          <a:xfrm>
            <a:off x="6054978" y="859408"/>
            <a:ext cx="2880360" cy="715010"/>
          </a:xfrm>
          <a:custGeom>
            <a:avLst/>
            <a:gdLst/>
            <a:ahLst/>
            <a:cxnLst/>
            <a:rect l="l" t="t" r="r" b="b"/>
            <a:pathLst>
              <a:path w="2880359" h="715010">
                <a:moveTo>
                  <a:pt x="2880105" y="0"/>
                </a:moveTo>
                <a:lnTo>
                  <a:pt x="2873629" y="0"/>
                </a:lnTo>
                <a:lnTo>
                  <a:pt x="2752344" y="20065"/>
                </a:lnTo>
                <a:lnTo>
                  <a:pt x="2628900" y="42417"/>
                </a:lnTo>
                <a:lnTo>
                  <a:pt x="2373376" y="91566"/>
                </a:lnTo>
                <a:lnTo>
                  <a:pt x="2105279" y="149732"/>
                </a:lnTo>
                <a:lnTo>
                  <a:pt x="1824227" y="216662"/>
                </a:lnTo>
                <a:lnTo>
                  <a:pt x="1566672" y="281558"/>
                </a:lnTo>
                <a:lnTo>
                  <a:pt x="842899" y="444626"/>
                </a:lnTo>
                <a:lnTo>
                  <a:pt x="621538" y="489330"/>
                </a:lnTo>
                <a:lnTo>
                  <a:pt x="200025" y="567436"/>
                </a:lnTo>
                <a:lnTo>
                  <a:pt x="0" y="600963"/>
                </a:lnTo>
                <a:lnTo>
                  <a:pt x="138303" y="621156"/>
                </a:lnTo>
                <a:lnTo>
                  <a:pt x="270256" y="638937"/>
                </a:lnTo>
                <a:lnTo>
                  <a:pt x="398018" y="654685"/>
                </a:lnTo>
                <a:lnTo>
                  <a:pt x="644905" y="681481"/>
                </a:lnTo>
                <a:lnTo>
                  <a:pt x="874776" y="699262"/>
                </a:lnTo>
                <a:lnTo>
                  <a:pt x="985520" y="705992"/>
                </a:lnTo>
                <a:lnTo>
                  <a:pt x="1094104" y="710438"/>
                </a:lnTo>
                <a:lnTo>
                  <a:pt x="1298448" y="715010"/>
                </a:lnTo>
                <a:lnTo>
                  <a:pt x="1396365" y="715010"/>
                </a:lnTo>
                <a:lnTo>
                  <a:pt x="1585849" y="710438"/>
                </a:lnTo>
                <a:lnTo>
                  <a:pt x="1675256" y="705992"/>
                </a:lnTo>
                <a:lnTo>
                  <a:pt x="1845564" y="692657"/>
                </a:lnTo>
                <a:lnTo>
                  <a:pt x="1928495" y="683640"/>
                </a:lnTo>
                <a:lnTo>
                  <a:pt x="2086102" y="661288"/>
                </a:lnTo>
                <a:lnTo>
                  <a:pt x="2235073" y="634491"/>
                </a:lnTo>
                <a:lnTo>
                  <a:pt x="2375535" y="603250"/>
                </a:lnTo>
                <a:lnTo>
                  <a:pt x="2509647" y="567436"/>
                </a:lnTo>
                <a:lnTo>
                  <a:pt x="2637409" y="527303"/>
                </a:lnTo>
                <a:lnTo>
                  <a:pt x="2758694" y="482600"/>
                </a:lnTo>
                <a:lnTo>
                  <a:pt x="2875788" y="435610"/>
                </a:lnTo>
                <a:lnTo>
                  <a:pt x="2880105" y="433450"/>
                </a:lnTo>
                <a:lnTo>
                  <a:pt x="2880105" y="0"/>
                </a:lnTo>
                <a:close/>
              </a:path>
            </a:pathLst>
          </a:custGeom>
          <a:solidFill>
            <a:srgbClr val="C5E7FB">
              <a:alpha val="2901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18" name="bk object 18"/>
          <p:cNvSpPr/>
          <p:nvPr/>
        </p:nvSpPr>
        <p:spPr>
          <a:xfrm>
            <a:off x="2622423" y="730884"/>
            <a:ext cx="5551805" cy="851535"/>
          </a:xfrm>
          <a:custGeom>
            <a:avLst/>
            <a:gdLst/>
            <a:ahLst/>
            <a:cxnLst/>
            <a:rect l="l" t="t" r="r" b="b"/>
            <a:pathLst>
              <a:path w="5551805" h="851535">
                <a:moveTo>
                  <a:pt x="853566" y="0"/>
                </a:moveTo>
                <a:lnTo>
                  <a:pt x="685418" y="0"/>
                </a:lnTo>
                <a:lnTo>
                  <a:pt x="527938" y="4572"/>
                </a:lnTo>
                <a:lnTo>
                  <a:pt x="381000" y="11175"/>
                </a:lnTo>
                <a:lnTo>
                  <a:pt x="244728" y="22351"/>
                </a:lnTo>
                <a:lnTo>
                  <a:pt x="117093" y="35813"/>
                </a:lnTo>
                <a:lnTo>
                  <a:pt x="0" y="53720"/>
                </a:lnTo>
                <a:lnTo>
                  <a:pt x="334137" y="96138"/>
                </a:lnTo>
                <a:lnTo>
                  <a:pt x="693927" y="156463"/>
                </a:lnTo>
                <a:lnTo>
                  <a:pt x="1079246" y="234695"/>
                </a:lnTo>
                <a:lnTo>
                  <a:pt x="1283589" y="279273"/>
                </a:lnTo>
                <a:lnTo>
                  <a:pt x="1868931" y="422275"/>
                </a:lnTo>
                <a:lnTo>
                  <a:pt x="2562987" y="576452"/>
                </a:lnTo>
                <a:lnTo>
                  <a:pt x="2882265" y="639063"/>
                </a:lnTo>
                <a:lnTo>
                  <a:pt x="3035554" y="668147"/>
                </a:lnTo>
                <a:lnTo>
                  <a:pt x="3329304" y="717295"/>
                </a:lnTo>
                <a:lnTo>
                  <a:pt x="3469766" y="739520"/>
                </a:lnTo>
                <a:lnTo>
                  <a:pt x="3737991" y="775335"/>
                </a:lnTo>
                <a:lnTo>
                  <a:pt x="3991229" y="806576"/>
                </a:lnTo>
                <a:lnTo>
                  <a:pt x="4112641" y="817752"/>
                </a:lnTo>
                <a:lnTo>
                  <a:pt x="4342510" y="835660"/>
                </a:lnTo>
                <a:lnTo>
                  <a:pt x="4453255" y="842390"/>
                </a:lnTo>
                <a:lnTo>
                  <a:pt x="4666107" y="851280"/>
                </a:lnTo>
                <a:lnTo>
                  <a:pt x="4864100" y="851280"/>
                </a:lnTo>
                <a:lnTo>
                  <a:pt x="5051425" y="846836"/>
                </a:lnTo>
                <a:lnTo>
                  <a:pt x="5140833" y="842390"/>
                </a:lnTo>
                <a:lnTo>
                  <a:pt x="5228082" y="835660"/>
                </a:lnTo>
                <a:lnTo>
                  <a:pt x="5474970" y="808863"/>
                </a:lnTo>
                <a:lnTo>
                  <a:pt x="5551551" y="797687"/>
                </a:lnTo>
                <a:lnTo>
                  <a:pt x="5304662" y="766444"/>
                </a:lnTo>
                <a:lnTo>
                  <a:pt x="5042916" y="728472"/>
                </a:lnTo>
                <a:lnTo>
                  <a:pt x="4474463" y="630047"/>
                </a:lnTo>
                <a:lnTo>
                  <a:pt x="4165854" y="567563"/>
                </a:lnTo>
                <a:lnTo>
                  <a:pt x="3840099" y="498348"/>
                </a:lnTo>
                <a:lnTo>
                  <a:pt x="2854579" y="263651"/>
                </a:lnTo>
                <a:lnTo>
                  <a:pt x="2586354" y="205612"/>
                </a:lnTo>
                <a:lnTo>
                  <a:pt x="2330957" y="156463"/>
                </a:lnTo>
                <a:lnTo>
                  <a:pt x="2207387" y="134112"/>
                </a:lnTo>
                <a:lnTo>
                  <a:pt x="2086102" y="114045"/>
                </a:lnTo>
                <a:lnTo>
                  <a:pt x="1969007" y="96138"/>
                </a:lnTo>
                <a:lnTo>
                  <a:pt x="1630552" y="51435"/>
                </a:lnTo>
                <a:lnTo>
                  <a:pt x="1419860" y="31368"/>
                </a:lnTo>
                <a:lnTo>
                  <a:pt x="1221866" y="15748"/>
                </a:lnTo>
                <a:lnTo>
                  <a:pt x="1032382" y="4572"/>
                </a:lnTo>
                <a:lnTo>
                  <a:pt x="853566" y="0"/>
                </a:lnTo>
                <a:close/>
              </a:path>
            </a:pathLst>
          </a:custGeom>
          <a:solidFill>
            <a:srgbClr val="C5E7FB">
              <a:alpha val="3999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19" name="bk object 19"/>
          <p:cNvSpPr/>
          <p:nvPr/>
        </p:nvSpPr>
        <p:spPr>
          <a:xfrm>
            <a:off x="2832100" y="743204"/>
            <a:ext cx="5474970" cy="775335"/>
          </a:xfrm>
          <a:custGeom>
            <a:avLst/>
            <a:gdLst/>
            <a:ahLst/>
            <a:cxnLst/>
            <a:rect l="l" t="t" r="r" b="b"/>
            <a:pathLst>
              <a:path w="5474970" h="775335">
                <a:moveTo>
                  <a:pt x="0" y="78232"/>
                </a:moveTo>
                <a:lnTo>
                  <a:pt x="19176" y="73787"/>
                </a:lnTo>
                <a:lnTo>
                  <a:pt x="76581" y="62611"/>
                </a:lnTo>
                <a:lnTo>
                  <a:pt x="174498" y="46990"/>
                </a:lnTo>
                <a:lnTo>
                  <a:pt x="238379" y="37973"/>
                </a:lnTo>
                <a:lnTo>
                  <a:pt x="312927" y="29083"/>
                </a:lnTo>
                <a:lnTo>
                  <a:pt x="395858" y="22351"/>
                </a:lnTo>
                <a:lnTo>
                  <a:pt x="491744" y="15621"/>
                </a:lnTo>
                <a:lnTo>
                  <a:pt x="596011" y="9017"/>
                </a:lnTo>
                <a:lnTo>
                  <a:pt x="713104" y="4445"/>
                </a:lnTo>
                <a:lnTo>
                  <a:pt x="840866" y="2286"/>
                </a:lnTo>
                <a:lnTo>
                  <a:pt x="979170" y="0"/>
                </a:lnTo>
                <a:lnTo>
                  <a:pt x="1128140" y="2286"/>
                </a:lnTo>
                <a:lnTo>
                  <a:pt x="1287779" y="6731"/>
                </a:lnTo>
                <a:lnTo>
                  <a:pt x="1460246" y="15621"/>
                </a:lnTo>
                <a:lnTo>
                  <a:pt x="1643379" y="26797"/>
                </a:lnTo>
                <a:lnTo>
                  <a:pt x="1837054" y="44704"/>
                </a:lnTo>
                <a:lnTo>
                  <a:pt x="2043557" y="64770"/>
                </a:lnTo>
                <a:lnTo>
                  <a:pt x="2262759" y="89408"/>
                </a:lnTo>
                <a:lnTo>
                  <a:pt x="2492629" y="118491"/>
                </a:lnTo>
                <a:lnTo>
                  <a:pt x="2735326" y="154178"/>
                </a:lnTo>
                <a:lnTo>
                  <a:pt x="2988691" y="194437"/>
                </a:lnTo>
                <a:lnTo>
                  <a:pt x="3254755" y="241300"/>
                </a:lnTo>
                <a:lnTo>
                  <a:pt x="3533648" y="297180"/>
                </a:lnTo>
                <a:lnTo>
                  <a:pt x="3825240" y="357505"/>
                </a:lnTo>
                <a:lnTo>
                  <a:pt x="4129658" y="424561"/>
                </a:lnTo>
                <a:lnTo>
                  <a:pt x="4446778" y="500507"/>
                </a:lnTo>
                <a:lnTo>
                  <a:pt x="4776724" y="583184"/>
                </a:lnTo>
                <a:lnTo>
                  <a:pt x="5119497" y="674751"/>
                </a:lnTo>
                <a:lnTo>
                  <a:pt x="5474970" y="775335"/>
                </a:lnTo>
              </a:path>
            </a:pathLst>
          </a:custGeom>
          <a:ln w="31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0" name="bk object 20"/>
          <p:cNvSpPr/>
          <p:nvPr/>
        </p:nvSpPr>
        <p:spPr>
          <a:xfrm>
            <a:off x="5616447" y="729869"/>
            <a:ext cx="3312160" cy="652780"/>
          </a:xfrm>
          <a:custGeom>
            <a:avLst/>
            <a:gdLst/>
            <a:ahLst/>
            <a:cxnLst/>
            <a:rect l="l" t="t" r="r" b="b"/>
            <a:pathLst>
              <a:path w="3312159" h="652780">
                <a:moveTo>
                  <a:pt x="0" y="652398"/>
                </a:moveTo>
                <a:lnTo>
                  <a:pt x="95757" y="625475"/>
                </a:lnTo>
                <a:lnTo>
                  <a:pt x="357631" y="556259"/>
                </a:lnTo>
                <a:lnTo>
                  <a:pt x="538479" y="509396"/>
                </a:lnTo>
                <a:lnTo>
                  <a:pt x="747140" y="457961"/>
                </a:lnTo>
                <a:lnTo>
                  <a:pt x="979170" y="402081"/>
                </a:lnTo>
                <a:lnTo>
                  <a:pt x="1228217" y="341756"/>
                </a:lnTo>
                <a:lnTo>
                  <a:pt x="1492123" y="283717"/>
                </a:lnTo>
                <a:lnTo>
                  <a:pt x="1762505" y="225551"/>
                </a:lnTo>
                <a:lnTo>
                  <a:pt x="2039238" y="171957"/>
                </a:lnTo>
                <a:lnTo>
                  <a:pt x="2313812" y="120650"/>
                </a:lnTo>
                <a:lnTo>
                  <a:pt x="2450083" y="98297"/>
                </a:lnTo>
                <a:lnTo>
                  <a:pt x="2582036" y="75945"/>
                </a:lnTo>
                <a:lnTo>
                  <a:pt x="2713990" y="58038"/>
                </a:lnTo>
                <a:lnTo>
                  <a:pt x="2841752" y="40131"/>
                </a:lnTo>
                <a:lnTo>
                  <a:pt x="2967354" y="26796"/>
                </a:lnTo>
                <a:lnTo>
                  <a:pt x="3086607" y="15620"/>
                </a:lnTo>
                <a:lnTo>
                  <a:pt x="3201543" y="6603"/>
                </a:lnTo>
                <a:lnTo>
                  <a:pt x="3312159" y="0"/>
                </a:lnTo>
              </a:path>
            </a:pathLst>
          </a:custGeom>
          <a:ln w="31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1" name="bk object 21"/>
          <p:cNvSpPr/>
          <p:nvPr/>
        </p:nvSpPr>
        <p:spPr>
          <a:xfrm>
            <a:off x="211670" y="714248"/>
            <a:ext cx="8723630" cy="1331595"/>
          </a:xfrm>
          <a:custGeom>
            <a:avLst/>
            <a:gdLst/>
            <a:ahLst/>
            <a:cxnLst/>
            <a:rect l="l" t="t" r="r" b="b"/>
            <a:pathLst>
              <a:path w="8723630" h="1331595">
                <a:moveTo>
                  <a:pt x="1556042" y="0"/>
                </a:moveTo>
                <a:lnTo>
                  <a:pt x="1402753" y="0"/>
                </a:lnTo>
                <a:lnTo>
                  <a:pt x="1258100" y="4444"/>
                </a:lnTo>
                <a:lnTo>
                  <a:pt x="1121829" y="11175"/>
                </a:lnTo>
                <a:lnTo>
                  <a:pt x="874890" y="33400"/>
                </a:lnTo>
                <a:lnTo>
                  <a:pt x="762063" y="49149"/>
                </a:lnTo>
                <a:lnTo>
                  <a:pt x="659891" y="64769"/>
                </a:lnTo>
                <a:lnTo>
                  <a:pt x="564095" y="82550"/>
                </a:lnTo>
                <a:lnTo>
                  <a:pt x="478955" y="102742"/>
                </a:lnTo>
                <a:lnTo>
                  <a:pt x="398056" y="120650"/>
                </a:lnTo>
                <a:lnTo>
                  <a:pt x="327812" y="140715"/>
                </a:lnTo>
                <a:lnTo>
                  <a:pt x="206476" y="178688"/>
                </a:lnTo>
                <a:lnTo>
                  <a:pt x="157518" y="196596"/>
                </a:lnTo>
                <a:lnTo>
                  <a:pt x="51079" y="241173"/>
                </a:lnTo>
                <a:lnTo>
                  <a:pt x="0" y="268097"/>
                </a:lnTo>
                <a:lnTo>
                  <a:pt x="0" y="1331467"/>
                </a:lnTo>
                <a:lnTo>
                  <a:pt x="8719096" y="1331467"/>
                </a:lnTo>
                <a:lnTo>
                  <a:pt x="8723414" y="1324864"/>
                </a:lnTo>
                <a:lnTo>
                  <a:pt x="8723414" y="851153"/>
                </a:lnTo>
                <a:lnTo>
                  <a:pt x="7182142" y="851153"/>
                </a:lnTo>
                <a:lnTo>
                  <a:pt x="7043839" y="848994"/>
                </a:lnTo>
                <a:lnTo>
                  <a:pt x="6899059" y="844423"/>
                </a:lnTo>
                <a:lnTo>
                  <a:pt x="6750088" y="837818"/>
                </a:lnTo>
                <a:lnTo>
                  <a:pt x="6594640" y="826642"/>
                </a:lnTo>
                <a:lnTo>
                  <a:pt x="6260503" y="793114"/>
                </a:lnTo>
                <a:lnTo>
                  <a:pt x="5900712" y="746125"/>
                </a:lnTo>
                <a:lnTo>
                  <a:pt x="5709196" y="717168"/>
                </a:lnTo>
                <a:lnTo>
                  <a:pt x="5509044" y="683640"/>
                </a:lnTo>
                <a:lnTo>
                  <a:pt x="5302542" y="645667"/>
                </a:lnTo>
                <a:lnTo>
                  <a:pt x="4861979" y="558546"/>
                </a:lnTo>
                <a:lnTo>
                  <a:pt x="4387253" y="453516"/>
                </a:lnTo>
                <a:lnTo>
                  <a:pt x="4136047" y="395350"/>
                </a:lnTo>
                <a:lnTo>
                  <a:pt x="3614458" y="268097"/>
                </a:lnTo>
                <a:lnTo>
                  <a:pt x="3122841" y="165226"/>
                </a:lnTo>
                <a:lnTo>
                  <a:pt x="2892844" y="125094"/>
                </a:lnTo>
                <a:lnTo>
                  <a:pt x="2673642" y="91566"/>
                </a:lnTo>
                <a:lnTo>
                  <a:pt x="2462949" y="62484"/>
                </a:lnTo>
                <a:lnTo>
                  <a:pt x="2262797" y="40131"/>
                </a:lnTo>
                <a:lnTo>
                  <a:pt x="2073313" y="22225"/>
                </a:lnTo>
                <a:lnTo>
                  <a:pt x="1719999" y="2159"/>
                </a:lnTo>
                <a:lnTo>
                  <a:pt x="1556042" y="0"/>
                </a:lnTo>
                <a:close/>
              </a:path>
              <a:path w="8723630" h="1331595">
                <a:moveTo>
                  <a:pt x="8723414" y="569722"/>
                </a:moveTo>
                <a:lnTo>
                  <a:pt x="8638197" y="605409"/>
                </a:lnTo>
                <a:lnTo>
                  <a:pt x="8557298" y="636651"/>
                </a:lnTo>
                <a:lnTo>
                  <a:pt x="8472208" y="665734"/>
                </a:lnTo>
                <a:lnTo>
                  <a:pt x="8295551" y="719327"/>
                </a:lnTo>
                <a:lnTo>
                  <a:pt x="8201825" y="743965"/>
                </a:lnTo>
                <a:lnTo>
                  <a:pt x="8005991" y="784098"/>
                </a:lnTo>
                <a:lnTo>
                  <a:pt x="7901724" y="802004"/>
                </a:lnTo>
                <a:lnTo>
                  <a:pt x="7680363" y="828801"/>
                </a:lnTo>
                <a:lnTo>
                  <a:pt x="7441857" y="846709"/>
                </a:lnTo>
                <a:lnTo>
                  <a:pt x="7314222" y="851153"/>
                </a:lnTo>
                <a:lnTo>
                  <a:pt x="8723414" y="851153"/>
                </a:lnTo>
                <a:lnTo>
                  <a:pt x="8723414" y="56972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258267" y="1115313"/>
            <a:ext cx="8627465" cy="51371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900" b="0" i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600" b="0" i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900" b="0" i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 showMasterSp="0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228600" y="228600"/>
            <a:ext cx="8695944" cy="246887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7" name="bk object 17"/>
          <p:cNvSpPr/>
          <p:nvPr/>
        </p:nvSpPr>
        <p:spPr>
          <a:xfrm>
            <a:off x="6047485" y="1824482"/>
            <a:ext cx="2876550" cy="714375"/>
          </a:xfrm>
          <a:custGeom>
            <a:avLst/>
            <a:gdLst/>
            <a:ahLst/>
            <a:cxnLst/>
            <a:rect l="l" t="t" r="r" b="b"/>
            <a:pathLst>
              <a:path w="2876550" h="714375">
                <a:moveTo>
                  <a:pt x="2876422" y="0"/>
                </a:moveTo>
                <a:lnTo>
                  <a:pt x="2869945" y="0"/>
                </a:lnTo>
                <a:lnTo>
                  <a:pt x="2748788" y="20065"/>
                </a:lnTo>
                <a:lnTo>
                  <a:pt x="2625470" y="42417"/>
                </a:lnTo>
                <a:lnTo>
                  <a:pt x="2370455" y="91439"/>
                </a:lnTo>
                <a:lnTo>
                  <a:pt x="2102485" y="149478"/>
                </a:lnTo>
                <a:lnTo>
                  <a:pt x="1821941" y="216407"/>
                </a:lnTo>
                <a:lnTo>
                  <a:pt x="1564639" y="281177"/>
                </a:lnTo>
                <a:lnTo>
                  <a:pt x="841883" y="443991"/>
                </a:lnTo>
                <a:lnTo>
                  <a:pt x="620775" y="488695"/>
                </a:lnTo>
                <a:lnTo>
                  <a:pt x="199771" y="566801"/>
                </a:lnTo>
                <a:lnTo>
                  <a:pt x="0" y="600201"/>
                </a:lnTo>
                <a:lnTo>
                  <a:pt x="270001" y="638175"/>
                </a:lnTo>
                <a:lnTo>
                  <a:pt x="397510" y="653795"/>
                </a:lnTo>
                <a:lnTo>
                  <a:pt x="644143" y="680592"/>
                </a:lnTo>
                <a:lnTo>
                  <a:pt x="873760" y="698372"/>
                </a:lnTo>
                <a:lnTo>
                  <a:pt x="984249" y="705103"/>
                </a:lnTo>
                <a:lnTo>
                  <a:pt x="1092708" y="709548"/>
                </a:lnTo>
                <a:lnTo>
                  <a:pt x="1296796" y="713993"/>
                </a:lnTo>
                <a:lnTo>
                  <a:pt x="1394587" y="713993"/>
                </a:lnTo>
                <a:lnTo>
                  <a:pt x="1583816" y="709548"/>
                </a:lnTo>
                <a:lnTo>
                  <a:pt x="1673097" y="705103"/>
                </a:lnTo>
                <a:lnTo>
                  <a:pt x="1843150" y="691641"/>
                </a:lnTo>
                <a:lnTo>
                  <a:pt x="1926082" y="682751"/>
                </a:lnTo>
                <a:lnTo>
                  <a:pt x="2083435" y="660400"/>
                </a:lnTo>
                <a:lnTo>
                  <a:pt x="2232152" y="633729"/>
                </a:lnTo>
                <a:lnTo>
                  <a:pt x="2372487" y="602488"/>
                </a:lnTo>
                <a:lnTo>
                  <a:pt x="2506471" y="566801"/>
                </a:lnTo>
                <a:lnTo>
                  <a:pt x="2633980" y="526541"/>
                </a:lnTo>
                <a:lnTo>
                  <a:pt x="2755138" y="481964"/>
                </a:lnTo>
                <a:lnTo>
                  <a:pt x="2872105" y="435101"/>
                </a:lnTo>
                <a:lnTo>
                  <a:pt x="2876422" y="432815"/>
                </a:lnTo>
                <a:lnTo>
                  <a:pt x="2876422" y="0"/>
                </a:lnTo>
                <a:close/>
              </a:path>
            </a:pathLst>
          </a:custGeom>
          <a:solidFill>
            <a:srgbClr val="C5E7FB">
              <a:alpha val="2901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18" name="bk object 18"/>
          <p:cNvSpPr/>
          <p:nvPr/>
        </p:nvSpPr>
        <p:spPr>
          <a:xfrm>
            <a:off x="2619375" y="1696211"/>
            <a:ext cx="5544820" cy="850265"/>
          </a:xfrm>
          <a:custGeom>
            <a:avLst/>
            <a:gdLst/>
            <a:ahLst/>
            <a:cxnLst/>
            <a:rect l="l" t="t" r="r" b="b"/>
            <a:pathLst>
              <a:path w="5544820" h="850264">
                <a:moveTo>
                  <a:pt x="852424" y="0"/>
                </a:moveTo>
                <a:lnTo>
                  <a:pt x="684529" y="0"/>
                </a:lnTo>
                <a:lnTo>
                  <a:pt x="527176" y="4445"/>
                </a:lnTo>
                <a:lnTo>
                  <a:pt x="380492" y="11049"/>
                </a:lnTo>
                <a:lnTo>
                  <a:pt x="244475" y="22225"/>
                </a:lnTo>
                <a:lnTo>
                  <a:pt x="116839" y="35687"/>
                </a:lnTo>
                <a:lnTo>
                  <a:pt x="0" y="53466"/>
                </a:lnTo>
                <a:lnTo>
                  <a:pt x="333756" y="95885"/>
                </a:lnTo>
                <a:lnTo>
                  <a:pt x="693038" y="156083"/>
                </a:lnTo>
                <a:lnTo>
                  <a:pt x="1077849" y="234187"/>
                </a:lnTo>
                <a:lnTo>
                  <a:pt x="1281938" y="278891"/>
                </a:lnTo>
                <a:lnTo>
                  <a:pt x="1866519" y="421639"/>
                </a:lnTo>
                <a:lnTo>
                  <a:pt x="2559558" y="575690"/>
                </a:lnTo>
                <a:lnTo>
                  <a:pt x="2723261" y="606933"/>
                </a:lnTo>
                <a:lnTo>
                  <a:pt x="2878454" y="638175"/>
                </a:lnTo>
                <a:lnTo>
                  <a:pt x="3031616" y="667130"/>
                </a:lnTo>
                <a:lnTo>
                  <a:pt x="3324987" y="716152"/>
                </a:lnTo>
                <a:lnTo>
                  <a:pt x="3465322" y="738504"/>
                </a:lnTo>
                <a:lnTo>
                  <a:pt x="3733165" y="774191"/>
                </a:lnTo>
                <a:lnTo>
                  <a:pt x="3986149" y="805434"/>
                </a:lnTo>
                <a:lnTo>
                  <a:pt x="4107306" y="816610"/>
                </a:lnTo>
                <a:lnTo>
                  <a:pt x="4336923" y="834516"/>
                </a:lnTo>
                <a:lnTo>
                  <a:pt x="4447413" y="841121"/>
                </a:lnTo>
                <a:lnTo>
                  <a:pt x="4660010" y="850138"/>
                </a:lnTo>
                <a:lnTo>
                  <a:pt x="4857750" y="850138"/>
                </a:lnTo>
                <a:lnTo>
                  <a:pt x="5044821" y="845565"/>
                </a:lnTo>
                <a:lnTo>
                  <a:pt x="5134102" y="841121"/>
                </a:lnTo>
                <a:lnTo>
                  <a:pt x="5221351" y="834516"/>
                </a:lnTo>
                <a:lnTo>
                  <a:pt x="5467984" y="807720"/>
                </a:lnTo>
                <a:lnTo>
                  <a:pt x="5544439" y="796543"/>
                </a:lnTo>
                <a:lnTo>
                  <a:pt x="5297805" y="765301"/>
                </a:lnTo>
                <a:lnTo>
                  <a:pt x="5036311" y="727328"/>
                </a:lnTo>
                <a:lnTo>
                  <a:pt x="4468749" y="629158"/>
                </a:lnTo>
                <a:lnTo>
                  <a:pt x="3835146" y="497586"/>
                </a:lnTo>
                <a:lnTo>
                  <a:pt x="2850896" y="263271"/>
                </a:lnTo>
                <a:lnTo>
                  <a:pt x="2583053" y="205232"/>
                </a:lnTo>
                <a:lnTo>
                  <a:pt x="2327910" y="156083"/>
                </a:lnTo>
                <a:lnTo>
                  <a:pt x="2204592" y="133858"/>
                </a:lnTo>
                <a:lnTo>
                  <a:pt x="2083435" y="113791"/>
                </a:lnTo>
                <a:lnTo>
                  <a:pt x="1966467" y="95885"/>
                </a:lnTo>
                <a:lnTo>
                  <a:pt x="1628394" y="51308"/>
                </a:lnTo>
                <a:lnTo>
                  <a:pt x="1417954" y="31241"/>
                </a:lnTo>
                <a:lnTo>
                  <a:pt x="1220215" y="15621"/>
                </a:lnTo>
                <a:lnTo>
                  <a:pt x="1030986" y="4445"/>
                </a:lnTo>
                <a:lnTo>
                  <a:pt x="852424" y="0"/>
                </a:lnTo>
                <a:close/>
              </a:path>
            </a:pathLst>
          </a:custGeom>
          <a:solidFill>
            <a:srgbClr val="C5E7FB">
              <a:alpha val="3999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19" name="bk object 19"/>
          <p:cNvSpPr/>
          <p:nvPr/>
        </p:nvSpPr>
        <p:spPr>
          <a:xfrm>
            <a:off x="2828670" y="1708404"/>
            <a:ext cx="5467985" cy="774700"/>
          </a:xfrm>
          <a:custGeom>
            <a:avLst/>
            <a:gdLst/>
            <a:ahLst/>
            <a:cxnLst/>
            <a:rect l="l" t="t" r="r" b="b"/>
            <a:pathLst>
              <a:path w="5467984" h="774700">
                <a:moveTo>
                  <a:pt x="0" y="78105"/>
                </a:moveTo>
                <a:lnTo>
                  <a:pt x="19177" y="73660"/>
                </a:lnTo>
                <a:lnTo>
                  <a:pt x="76581" y="62484"/>
                </a:lnTo>
                <a:lnTo>
                  <a:pt x="174371" y="46862"/>
                </a:lnTo>
                <a:lnTo>
                  <a:pt x="238125" y="37973"/>
                </a:lnTo>
                <a:lnTo>
                  <a:pt x="312547" y="29083"/>
                </a:lnTo>
                <a:lnTo>
                  <a:pt x="395478" y="22351"/>
                </a:lnTo>
                <a:lnTo>
                  <a:pt x="491108" y="15621"/>
                </a:lnTo>
                <a:lnTo>
                  <a:pt x="595376" y="9017"/>
                </a:lnTo>
                <a:lnTo>
                  <a:pt x="712216" y="4445"/>
                </a:lnTo>
                <a:lnTo>
                  <a:pt x="839851" y="2286"/>
                </a:lnTo>
                <a:lnTo>
                  <a:pt x="978027" y="0"/>
                </a:lnTo>
                <a:lnTo>
                  <a:pt x="1126870" y="2286"/>
                </a:lnTo>
                <a:lnTo>
                  <a:pt x="1286256" y="6731"/>
                </a:lnTo>
                <a:lnTo>
                  <a:pt x="1458468" y="15621"/>
                </a:lnTo>
                <a:lnTo>
                  <a:pt x="1641348" y="26797"/>
                </a:lnTo>
                <a:lnTo>
                  <a:pt x="1834769" y="44704"/>
                </a:lnTo>
                <a:lnTo>
                  <a:pt x="2041017" y="64770"/>
                </a:lnTo>
                <a:lnTo>
                  <a:pt x="2259965" y="89281"/>
                </a:lnTo>
                <a:lnTo>
                  <a:pt x="2489581" y="118237"/>
                </a:lnTo>
                <a:lnTo>
                  <a:pt x="2731897" y="154050"/>
                </a:lnTo>
                <a:lnTo>
                  <a:pt x="2984881" y="194183"/>
                </a:lnTo>
                <a:lnTo>
                  <a:pt x="3250692" y="241046"/>
                </a:lnTo>
                <a:lnTo>
                  <a:pt x="3529203" y="296799"/>
                </a:lnTo>
                <a:lnTo>
                  <a:pt x="3820413" y="356997"/>
                </a:lnTo>
                <a:lnTo>
                  <a:pt x="4124452" y="423925"/>
                </a:lnTo>
                <a:lnTo>
                  <a:pt x="4441189" y="499872"/>
                </a:lnTo>
                <a:lnTo>
                  <a:pt x="4770755" y="582422"/>
                </a:lnTo>
                <a:lnTo>
                  <a:pt x="5113020" y="673862"/>
                </a:lnTo>
                <a:lnTo>
                  <a:pt x="5467984" y="774319"/>
                </a:lnTo>
              </a:path>
            </a:pathLst>
          </a:custGeom>
          <a:ln w="31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0" name="bk object 20"/>
          <p:cNvSpPr/>
          <p:nvPr/>
        </p:nvSpPr>
        <p:spPr>
          <a:xfrm>
            <a:off x="5609463" y="1695069"/>
            <a:ext cx="3308350" cy="651510"/>
          </a:xfrm>
          <a:custGeom>
            <a:avLst/>
            <a:gdLst/>
            <a:ahLst/>
            <a:cxnLst/>
            <a:rect l="l" t="t" r="r" b="b"/>
            <a:pathLst>
              <a:path w="3308350" h="651510">
                <a:moveTo>
                  <a:pt x="0" y="651509"/>
                </a:moveTo>
                <a:lnTo>
                  <a:pt x="95631" y="624713"/>
                </a:lnTo>
                <a:lnTo>
                  <a:pt x="357250" y="555625"/>
                </a:lnTo>
                <a:lnTo>
                  <a:pt x="537845" y="508761"/>
                </a:lnTo>
                <a:lnTo>
                  <a:pt x="746251" y="457453"/>
                </a:lnTo>
                <a:lnTo>
                  <a:pt x="978027" y="401573"/>
                </a:lnTo>
                <a:lnTo>
                  <a:pt x="1226692" y="341375"/>
                </a:lnTo>
                <a:lnTo>
                  <a:pt x="1490344" y="283336"/>
                </a:lnTo>
                <a:lnTo>
                  <a:pt x="1760346" y="225297"/>
                </a:lnTo>
                <a:lnTo>
                  <a:pt x="2036698" y="171830"/>
                </a:lnTo>
                <a:lnTo>
                  <a:pt x="2310891" y="120522"/>
                </a:lnTo>
                <a:lnTo>
                  <a:pt x="2447036" y="98170"/>
                </a:lnTo>
                <a:lnTo>
                  <a:pt x="2578862" y="75818"/>
                </a:lnTo>
                <a:lnTo>
                  <a:pt x="2710688" y="58038"/>
                </a:lnTo>
                <a:lnTo>
                  <a:pt x="2838195" y="40131"/>
                </a:lnTo>
                <a:lnTo>
                  <a:pt x="2963671" y="26796"/>
                </a:lnTo>
                <a:lnTo>
                  <a:pt x="3082670" y="15620"/>
                </a:lnTo>
                <a:lnTo>
                  <a:pt x="3197479" y="6730"/>
                </a:lnTo>
                <a:lnTo>
                  <a:pt x="3307968" y="0"/>
                </a:lnTo>
              </a:path>
            </a:pathLst>
          </a:custGeom>
          <a:ln w="31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1" name="bk object 21"/>
          <p:cNvSpPr/>
          <p:nvPr/>
        </p:nvSpPr>
        <p:spPr>
          <a:xfrm>
            <a:off x="211670" y="1679448"/>
            <a:ext cx="8723630" cy="1330325"/>
          </a:xfrm>
          <a:custGeom>
            <a:avLst/>
            <a:gdLst/>
            <a:ahLst/>
            <a:cxnLst/>
            <a:rect l="l" t="t" r="r" b="b"/>
            <a:pathLst>
              <a:path w="8723630" h="1330325">
                <a:moveTo>
                  <a:pt x="1556042" y="0"/>
                </a:moveTo>
                <a:lnTo>
                  <a:pt x="1402753" y="0"/>
                </a:lnTo>
                <a:lnTo>
                  <a:pt x="1258100" y="4444"/>
                </a:lnTo>
                <a:lnTo>
                  <a:pt x="1121829" y="11175"/>
                </a:lnTo>
                <a:lnTo>
                  <a:pt x="874890" y="33400"/>
                </a:lnTo>
                <a:lnTo>
                  <a:pt x="762063" y="49022"/>
                </a:lnTo>
                <a:lnTo>
                  <a:pt x="659891" y="64642"/>
                </a:lnTo>
                <a:lnTo>
                  <a:pt x="564095" y="82550"/>
                </a:lnTo>
                <a:lnTo>
                  <a:pt x="478955" y="102615"/>
                </a:lnTo>
                <a:lnTo>
                  <a:pt x="398056" y="120523"/>
                </a:lnTo>
                <a:lnTo>
                  <a:pt x="327812" y="140588"/>
                </a:lnTo>
                <a:lnTo>
                  <a:pt x="206476" y="178435"/>
                </a:lnTo>
                <a:lnTo>
                  <a:pt x="157518" y="196341"/>
                </a:lnTo>
                <a:lnTo>
                  <a:pt x="51079" y="240918"/>
                </a:lnTo>
                <a:lnTo>
                  <a:pt x="0" y="267715"/>
                </a:lnTo>
                <a:lnTo>
                  <a:pt x="0" y="1329816"/>
                </a:lnTo>
                <a:lnTo>
                  <a:pt x="8719096" y="1329816"/>
                </a:lnTo>
                <a:lnTo>
                  <a:pt x="8723414" y="1323213"/>
                </a:lnTo>
                <a:lnTo>
                  <a:pt x="8723414" y="850138"/>
                </a:lnTo>
                <a:lnTo>
                  <a:pt x="7182142" y="850138"/>
                </a:lnTo>
                <a:lnTo>
                  <a:pt x="7043839" y="847851"/>
                </a:lnTo>
                <a:lnTo>
                  <a:pt x="6899059" y="843406"/>
                </a:lnTo>
                <a:lnTo>
                  <a:pt x="6750088" y="836676"/>
                </a:lnTo>
                <a:lnTo>
                  <a:pt x="6594640" y="825626"/>
                </a:lnTo>
                <a:lnTo>
                  <a:pt x="6260503" y="792099"/>
                </a:lnTo>
                <a:lnTo>
                  <a:pt x="5900712" y="745236"/>
                </a:lnTo>
                <a:lnTo>
                  <a:pt x="5709196" y="716279"/>
                </a:lnTo>
                <a:lnTo>
                  <a:pt x="5509044" y="682751"/>
                </a:lnTo>
                <a:lnTo>
                  <a:pt x="5302542" y="644778"/>
                </a:lnTo>
                <a:lnTo>
                  <a:pt x="4861979" y="557784"/>
                </a:lnTo>
                <a:lnTo>
                  <a:pt x="4136047" y="394969"/>
                </a:lnTo>
                <a:lnTo>
                  <a:pt x="3614458" y="267715"/>
                </a:lnTo>
                <a:lnTo>
                  <a:pt x="3122841" y="165100"/>
                </a:lnTo>
                <a:lnTo>
                  <a:pt x="2892844" y="124967"/>
                </a:lnTo>
                <a:lnTo>
                  <a:pt x="2673642" y="91439"/>
                </a:lnTo>
                <a:lnTo>
                  <a:pt x="2462949" y="62484"/>
                </a:lnTo>
                <a:lnTo>
                  <a:pt x="2262797" y="40131"/>
                </a:lnTo>
                <a:lnTo>
                  <a:pt x="2073313" y="22351"/>
                </a:lnTo>
                <a:lnTo>
                  <a:pt x="1719999" y="2159"/>
                </a:lnTo>
                <a:lnTo>
                  <a:pt x="1556042" y="0"/>
                </a:lnTo>
                <a:close/>
              </a:path>
              <a:path w="8723630" h="1330325">
                <a:moveTo>
                  <a:pt x="8723414" y="568960"/>
                </a:moveTo>
                <a:lnTo>
                  <a:pt x="8638197" y="604647"/>
                </a:lnTo>
                <a:lnTo>
                  <a:pt x="8557298" y="635888"/>
                </a:lnTo>
                <a:lnTo>
                  <a:pt x="8472208" y="664972"/>
                </a:lnTo>
                <a:lnTo>
                  <a:pt x="8295551" y="718438"/>
                </a:lnTo>
                <a:lnTo>
                  <a:pt x="8201825" y="743076"/>
                </a:lnTo>
                <a:lnTo>
                  <a:pt x="8005991" y="783209"/>
                </a:lnTo>
                <a:lnTo>
                  <a:pt x="7901724" y="800988"/>
                </a:lnTo>
                <a:lnTo>
                  <a:pt x="7680363" y="827786"/>
                </a:lnTo>
                <a:lnTo>
                  <a:pt x="7441857" y="845692"/>
                </a:lnTo>
                <a:lnTo>
                  <a:pt x="7314222" y="850138"/>
                </a:lnTo>
                <a:lnTo>
                  <a:pt x="8723414" y="850138"/>
                </a:lnTo>
                <a:lnTo>
                  <a:pt x="8723414" y="56896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900" b="0" i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7" Type="http://schemas.openxmlformats.org/officeDocument/2006/relationships/theme" Target="../theme/theme1.xml"/><Relationship Id="rId6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228600" y="228600"/>
            <a:ext cx="8695944" cy="1426464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30200" y="947420"/>
            <a:ext cx="2978785" cy="90995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900" b="0" i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76707" y="1575054"/>
            <a:ext cx="8390585" cy="171703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600" b="0" i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6377940"/>
            <a:ext cx="292608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13.jpeg"/><Relationship Id="rId1" Type="http://schemas.openxmlformats.org/officeDocument/2006/relationships/image" Target="../media/image12.jpeg"/></Relationships>
</file>

<file path=ppt/slides/_rels/slide10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208.jpeg"/><Relationship Id="rId1" Type="http://schemas.openxmlformats.org/officeDocument/2006/relationships/image" Target="../media/image207.jpeg"/></Relationships>
</file>

<file path=ppt/slides/_rels/slide10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210.jpeg"/><Relationship Id="rId1" Type="http://schemas.openxmlformats.org/officeDocument/2006/relationships/image" Target="../media/image209.jpeg"/></Relationships>
</file>

<file path=ppt/slides/_rels/slide10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212.jpeg"/><Relationship Id="rId1" Type="http://schemas.openxmlformats.org/officeDocument/2006/relationships/image" Target="../media/image211.png"/></Relationships>
</file>

<file path=ppt/slides/_rels/slide10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214.jpeg"/><Relationship Id="rId1" Type="http://schemas.openxmlformats.org/officeDocument/2006/relationships/image" Target="../media/image213.jpeg"/></Relationships>
</file>

<file path=ppt/slides/_rels/slide104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217.jpeg"/><Relationship Id="rId2" Type="http://schemas.openxmlformats.org/officeDocument/2006/relationships/image" Target="../media/image216.jpeg"/><Relationship Id="rId1" Type="http://schemas.openxmlformats.org/officeDocument/2006/relationships/image" Target="../media/image215.jpeg"/></Relationships>
</file>

<file path=ppt/slides/_rels/slide105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220.jpeg"/><Relationship Id="rId2" Type="http://schemas.openxmlformats.org/officeDocument/2006/relationships/image" Target="../media/image219.jpeg"/><Relationship Id="rId1" Type="http://schemas.openxmlformats.org/officeDocument/2006/relationships/image" Target="../media/image218.jpeg"/></Relationships>
</file>

<file path=ppt/slides/_rels/slide10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21.jpeg"/></Relationships>
</file>

<file path=ppt/slides/_rels/slide107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224.jpeg"/><Relationship Id="rId2" Type="http://schemas.openxmlformats.org/officeDocument/2006/relationships/image" Target="../media/image223.jpeg"/><Relationship Id="rId1" Type="http://schemas.openxmlformats.org/officeDocument/2006/relationships/image" Target="../media/image222.jpeg"/></Relationships>
</file>

<file path=ppt/slides/_rels/slide108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228.jpeg"/><Relationship Id="rId3" Type="http://schemas.openxmlformats.org/officeDocument/2006/relationships/image" Target="../media/image227.jpeg"/><Relationship Id="rId2" Type="http://schemas.openxmlformats.org/officeDocument/2006/relationships/image" Target="../media/image226.jpeg"/><Relationship Id="rId1" Type="http://schemas.openxmlformats.org/officeDocument/2006/relationships/image" Target="../media/image225.jpeg"/></Relationships>
</file>

<file path=ppt/slides/_rels/slide10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4.jpeg"/></Relationships>
</file>

<file path=ppt/slides/_rels/slide11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29.jpeg"/></Relationships>
</file>

<file path=ppt/slides/_rels/slide11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30.jpeg"/></Relationships>
</file>

<file path=ppt/slides/_rels/slide11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31.jpeg"/></Relationships>
</file>

<file path=ppt/slides/_rels/slide113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235.png"/><Relationship Id="rId3" Type="http://schemas.openxmlformats.org/officeDocument/2006/relationships/image" Target="../media/image234.jpeg"/><Relationship Id="rId2" Type="http://schemas.openxmlformats.org/officeDocument/2006/relationships/image" Target="../media/image233.jpeg"/><Relationship Id="rId1" Type="http://schemas.openxmlformats.org/officeDocument/2006/relationships/image" Target="../media/image232.jpeg"/></Relationships>
</file>

<file path=ppt/slides/_rels/slide114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239.jpeg"/><Relationship Id="rId3" Type="http://schemas.openxmlformats.org/officeDocument/2006/relationships/image" Target="../media/image238.jpeg"/><Relationship Id="rId2" Type="http://schemas.openxmlformats.org/officeDocument/2006/relationships/image" Target="../media/image237.jpeg"/><Relationship Id="rId1" Type="http://schemas.openxmlformats.org/officeDocument/2006/relationships/image" Target="../media/image236.jpeg"/></Relationships>
</file>

<file path=ppt/slides/_rels/slide115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242.jpeg"/><Relationship Id="rId2" Type="http://schemas.openxmlformats.org/officeDocument/2006/relationships/image" Target="../media/image241.jpeg"/><Relationship Id="rId1" Type="http://schemas.openxmlformats.org/officeDocument/2006/relationships/image" Target="../media/image240.png"/></Relationships>
</file>

<file path=ppt/slides/_rels/slide1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43.jpeg"/></Relationships>
</file>

<file path=ppt/slides/_rels/slide11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44.jpeg"/></Relationships>
</file>

<file path=ppt/slides/_rels/slide11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45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5.jpeg"/></Relationships>
</file>

<file path=ppt/slides/_rels/slide120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248.jpeg"/><Relationship Id="rId2" Type="http://schemas.openxmlformats.org/officeDocument/2006/relationships/image" Target="../media/image247.jpeg"/><Relationship Id="rId1" Type="http://schemas.openxmlformats.org/officeDocument/2006/relationships/image" Target="../media/image246.jpeg"/></Relationships>
</file>

<file path=ppt/slides/_rels/slide12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49.jpeg"/></Relationships>
</file>

<file path=ppt/slides/_rels/slide1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251.jpeg"/><Relationship Id="rId1" Type="http://schemas.openxmlformats.org/officeDocument/2006/relationships/image" Target="../media/image250.jpeg"/></Relationships>
</file>

<file path=ppt/slides/_rels/slide12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52.jpeg"/></Relationships>
</file>

<file path=ppt/slides/_rels/slide1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254.jpeg"/><Relationship Id="rId1" Type="http://schemas.openxmlformats.org/officeDocument/2006/relationships/image" Target="../media/image253.jpeg"/></Relationships>
</file>

<file path=ppt/slides/_rels/slide125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2.xml"/><Relationship Id="rId6" Type="http://schemas.openxmlformats.org/officeDocument/2006/relationships/image" Target="../media/image260.jpeg"/><Relationship Id="rId5" Type="http://schemas.openxmlformats.org/officeDocument/2006/relationships/image" Target="../media/image259.jpeg"/><Relationship Id="rId4" Type="http://schemas.openxmlformats.org/officeDocument/2006/relationships/image" Target="../media/image258.jpeg"/><Relationship Id="rId3" Type="http://schemas.openxmlformats.org/officeDocument/2006/relationships/image" Target="../media/image257.jpeg"/><Relationship Id="rId2" Type="http://schemas.openxmlformats.org/officeDocument/2006/relationships/image" Target="../media/image256.jpeg"/><Relationship Id="rId1" Type="http://schemas.openxmlformats.org/officeDocument/2006/relationships/image" Target="../media/image255.jpeg"/></Relationships>
</file>

<file path=ppt/slides/_rels/slide1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262.jpeg"/><Relationship Id="rId1" Type="http://schemas.openxmlformats.org/officeDocument/2006/relationships/image" Target="../media/image261.jpeg"/></Relationships>
</file>

<file path=ppt/slides/_rels/slide12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63.jpeg"/></Relationships>
</file>

<file path=ppt/slides/_rels/slide128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266.jpeg"/><Relationship Id="rId2" Type="http://schemas.openxmlformats.org/officeDocument/2006/relationships/image" Target="../media/image265.jpeg"/><Relationship Id="rId1" Type="http://schemas.openxmlformats.org/officeDocument/2006/relationships/image" Target="../media/image264.png"/></Relationships>
</file>

<file path=ppt/slides/_rels/slide129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.xml"/><Relationship Id="rId5" Type="http://schemas.openxmlformats.org/officeDocument/2006/relationships/image" Target="../media/image271.jpeg"/><Relationship Id="rId4" Type="http://schemas.openxmlformats.org/officeDocument/2006/relationships/image" Target="../media/image270.png"/><Relationship Id="rId3" Type="http://schemas.openxmlformats.org/officeDocument/2006/relationships/image" Target="../media/image269.jpeg"/><Relationship Id="rId2" Type="http://schemas.openxmlformats.org/officeDocument/2006/relationships/image" Target="../media/image268.jpeg"/><Relationship Id="rId1" Type="http://schemas.openxmlformats.org/officeDocument/2006/relationships/image" Target="../media/image267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17.jpeg"/><Relationship Id="rId1" Type="http://schemas.openxmlformats.org/officeDocument/2006/relationships/image" Target="../media/image16.jpeg"/></Relationships>
</file>

<file path=ppt/slides/_rels/slide1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273.jpeg"/><Relationship Id="rId1" Type="http://schemas.openxmlformats.org/officeDocument/2006/relationships/image" Target="../media/image272.jpeg"/></Relationships>
</file>

<file path=ppt/slides/_rels/slide13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74.jpeg"/></Relationships>
</file>

<file path=ppt/slides/_rels/slide132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.xml"/><Relationship Id="rId5" Type="http://schemas.openxmlformats.org/officeDocument/2006/relationships/image" Target="../media/image279.jpeg"/><Relationship Id="rId4" Type="http://schemas.openxmlformats.org/officeDocument/2006/relationships/image" Target="../media/image278.jpeg"/><Relationship Id="rId3" Type="http://schemas.openxmlformats.org/officeDocument/2006/relationships/image" Target="../media/image277.png"/><Relationship Id="rId2" Type="http://schemas.openxmlformats.org/officeDocument/2006/relationships/image" Target="../media/image276.png"/><Relationship Id="rId1" Type="http://schemas.openxmlformats.org/officeDocument/2006/relationships/image" Target="../media/image275.png"/></Relationships>
</file>

<file path=ppt/slides/_rels/slide13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80.jpeg"/></Relationships>
</file>

<file path=ppt/slides/_rels/slide134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284.jpeg"/><Relationship Id="rId3" Type="http://schemas.openxmlformats.org/officeDocument/2006/relationships/image" Target="../media/image283.jpeg"/><Relationship Id="rId2" Type="http://schemas.openxmlformats.org/officeDocument/2006/relationships/image" Target="../media/image282.jpeg"/><Relationship Id="rId1" Type="http://schemas.openxmlformats.org/officeDocument/2006/relationships/image" Target="../media/image281.jpeg"/></Relationships>
</file>

<file path=ppt/slides/_rels/slide135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287.jpeg"/><Relationship Id="rId2" Type="http://schemas.openxmlformats.org/officeDocument/2006/relationships/image" Target="../media/image286.jpeg"/><Relationship Id="rId1" Type="http://schemas.openxmlformats.org/officeDocument/2006/relationships/image" Target="../media/image285.jpeg"/></Relationships>
</file>

<file path=ppt/slides/_rels/slide13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289.png"/><Relationship Id="rId1" Type="http://schemas.openxmlformats.org/officeDocument/2006/relationships/image" Target="../media/image288.png"/></Relationships>
</file>

<file path=ppt/slides/_rels/slide13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66.jpeg"/></Relationships>
</file>

<file path=ppt/slides/_rels/slide13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291.png"/><Relationship Id="rId1" Type="http://schemas.openxmlformats.org/officeDocument/2006/relationships/image" Target="../media/image290.jpeg"/></Relationships>
</file>

<file path=ppt/slides/_rels/slide13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92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8.png"/></Relationships>
</file>

<file path=ppt/slides/_rels/slide14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93.jpeg"/></Relationships>
</file>

<file path=ppt/slides/_rels/slide14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image" Target="../media/image295.jpeg"/><Relationship Id="rId1" Type="http://schemas.openxmlformats.org/officeDocument/2006/relationships/image" Target="../media/image294.jpeg"/></Relationships>
</file>

<file path=ppt/slides/_rels/slide14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96.jpeg"/></Relationships>
</file>

<file path=ppt/slides/_rels/slide143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300.jpeg"/><Relationship Id="rId3" Type="http://schemas.openxmlformats.org/officeDocument/2006/relationships/image" Target="../media/image299.jpeg"/><Relationship Id="rId2" Type="http://schemas.openxmlformats.org/officeDocument/2006/relationships/image" Target="../media/image298.jpeg"/><Relationship Id="rId1" Type="http://schemas.openxmlformats.org/officeDocument/2006/relationships/image" Target="../media/image297.jpeg"/></Relationships>
</file>

<file path=ppt/slides/_rels/slide1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74.jpeg"/></Relationships>
</file>

<file path=ppt/slides/_rels/slide14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image" Target="../media/image302.jpeg"/><Relationship Id="rId1" Type="http://schemas.openxmlformats.org/officeDocument/2006/relationships/image" Target="../media/image301.jpeg"/></Relationships>
</file>

<file path=ppt/slides/_rels/slide14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304.jpeg"/><Relationship Id="rId1" Type="http://schemas.openxmlformats.org/officeDocument/2006/relationships/image" Target="../media/image303.jpeg"/></Relationships>
</file>

<file path=ppt/slides/_rels/slide14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306.jpeg"/><Relationship Id="rId1" Type="http://schemas.openxmlformats.org/officeDocument/2006/relationships/image" Target="../media/image305.jpeg"/></Relationships>
</file>

<file path=ppt/slides/_rels/slide149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309.jpeg"/><Relationship Id="rId2" Type="http://schemas.openxmlformats.org/officeDocument/2006/relationships/image" Target="../media/image308.jpeg"/><Relationship Id="rId1" Type="http://schemas.openxmlformats.org/officeDocument/2006/relationships/image" Target="../media/image307.jpeg"/></Relationships>
</file>

<file path=ppt/slides/_rels/slide15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image" Target="../media/image19.jpeg"/></Relationships>
</file>

<file path=ppt/slides/_rels/slide15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311.jpeg"/><Relationship Id="rId1" Type="http://schemas.openxmlformats.org/officeDocument/2006/relationships/image" Target="../media/image310.jpeg"/></Relationships>
</file>

<file path=ppt/slides/_rels/slide151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314.jpeg"/><Relationship Id="rId2" Type="http://schemas.openxmlformats.org/officeDocument/2006/relationships/image" Target="../media/image313.jpeg"/><Relationship Id="rId1" Type="http://schemas.openxmlformats.org/officeDocument/2006/relationships/image" Target="../media/image312.jpeg"/></Relationships>
</file>

<file path=ppt/slides/_rels/slide152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5.xml"/><Relationship Id="rId6" Type="http://schemas.openxmlformats.org/officeDocument/2006/relationships/image" Target="../media/image320.jpeg"/><Relationship Id="rId5" Type="http://schemas.openxmlformats.org/officeDocument/2006/relationships/image" Target="../media/image319.jpeg"/><Relationship Id="rId4" Type="http://schemas.openxmlformats.org/officeDocument/2006/relationships/image" Target="../media/image318.jpeg"/><Relationship Id="rId3" Type="http://schemas.openxmlformats.org/officeDocument/2006/relationships/image" Target="../media/image317.jpeg"/><Relationship Id="rId2" Type="http://schemas.openxmlformats.org/officeDocument/2006/relationships/image" Target="../media/image316.jpeg"/><Relationship Id="rId1" Type="http://schemas.openxmlformats.org/officeDocument/2006/relationships/image" Target="../media/image315.jpeg"/></Relationships>
</file>

<file path=ppt/slides/_rels/slide1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23.png"/><Relationship Id="rId2" Type="http://schemas.openxmlformats.org/officeDocument/2006/relationships/hyperlink" Target="http://www.jzgwpx.com/" TargetMode="External"/><Relationship Id="rId1" Type="http://schemas.openxmlformats.org/officeDocument/2006/relationships/image" Target="../media/image22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25.jpeg"/><Relationship Id="rId1" Type="http://schemas.openxmlformats.org/officeDocument/2006/relationships/image" Target="../media/image24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27.jpeg"/><Relationship Id="rId1" Type="http://schemas.openxmlformats.org/officeDocument/2006/relationships/image" Target="../media/image26.jpeg"/></Relationships>
</file>

<file path=ppt/slides/_rels/slide19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image" Target="../media/image28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31.jpeg"/></Relationships>
</file>

<file path=ppt/slides/_rels/slide21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image" Target="../media/image32.jpe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36.jpeg"/><Relationship Id="rId1" Type="http://schemas.openxmlformats.org/officeDocument/2006/relationships/image" Target="../media/image35.jpeg"/></Relationships>
</file>

<file path=ppt/slides/_rels/slide24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image" Target="../media/image37.jpeg"/></Relationships>
</file>

<file path=ppt/slides/_rels/slide25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image" Target="../media/image40.jpeg"/></Relationships>
</file>

<file path=ppt/slides/_rels/slide26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46.jpeg"/><Relationship Id="rId3" Type="http://schemas.openxmlformats.org/officeDocument/2006/relationships/image" Target="../media/image45.jpeg"/><Relationship Id="rId2" Type="http://schemas.openxmlformats.org/officeDocument/2006/relationships/image" Target="../media/image44.jpeg"/><Relationship Id="rId1" Type="http://schemas.openxmlformats.org/officeDocument/2006/relationships/image" Target="../media/image43.jpeg"/></Relationships>
</file>

<file path=ppt/slides/_rels/slide27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49.jpeg"/><Relationship Id="rId2" Type="http://schemas.openxmlformats.org/officeDocument/2006/relationships/image" Target="../media/image48.jpeg"/><Relationship Id="rId1" Type="http://schemas.openxmlformats.org/officeDocument/2006/relationships/image" Target="../media/image47.jpe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50.jpe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51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0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54.jpeg"/><Relationship Id="rId2" Type="http://schemas.openxmlformats.org/officeDocument/2006/relationships/image" Target="../media/image53.jpeg"/><Relationship Id="rId1" Type="http://schemas.openxmlformats.org/officeDocument/2006/relationships/image" Target="../media/image52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56.png"/><Relationship Id="rId1" Type="http://schemas.openxmlformats.org/officeDocument/2006/relationships/image" Target="../media/image55.png"/></Relationships>
</file>

<file path=ppt/slides/_rels/slide32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59.jpeg"/><Relationship Id="rId2" Type="http://schemas.openxmlformats.org/officeDocument/2006/relationships/image" Target="../media/image58.jpeg"/><Relationship Id="rId1" Type="http://schemas.openxmlformats.org/officeDocument/2006/relationships/image" Target="../media/image57.jpe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60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62.png"/><Relationship Id="rId1" Type="http://schemas.openxmlformats.org/officeDocument/2006/relationships/image" Target="../media/image61.jpeg"/></Relationships>
</file>

<file path=ppt/slides/_rels/slide35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66.jpeg"/><Relationship Id="rId3" Type="http://schemas.openxmlformats.org/officeDocument/2006/relationships/image" Target="../media/image65.png"/><Relationship Id="rId2" Type="http://schemas.openxmlformats.org/officeDocument/2006/relationships/image" Target="../media/image64.png"/><Relationship Id="rId1" Type="http://schemas.openxmlformats.org/officeDocument/2006/relationships/image" Target="../media/image63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68.png"/><Relationship Id="rId1" Type="http://schemas.openxmlformats.org/officeDocument/2006/relationships/image" Target="../media/image67.jpeg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69.png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70.jpe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72.jpeg"/><Relationship Id="rId1" Type="http://schemas.openxmlformats.org/officeDocument/2006/relationships/image" Target="../media/image71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0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75.png"/><Relationship Id="rId2" Type="http://schemas.openxmlformats.org/officeDocument/2006/relationships/image" Target="../media/image74.jpeg"/><Relationship Id="rId1" Type="http://schemas.openxmlformats.org/officeDocument/2006/relationships/image" Target="../media/image73.jpeg"/></Relationships>
</file>

<file path=ppt/slides/_rels/slide41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77.jpeg"/><Relationship Id="rId2" Type="http://schemas.openxmlformats.org/officeDocument/2006/relationships/image" Target="../media/image76.jpeg"/><Relationship Id="rId1" Type="http://schemas.openxmlformats.org/officeDocument/2006/relationships/image" Target="../media/image6.jpe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79.jpeg"/><Relationship Id="rId1" Type="http://schemas.openxmlformats.org/officeDocument/2006/relationships/image" Target="../media/image78.jpe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81.jpeg"/><Relationship Id="rId1" Type="http://schemas.openxmlformats.org/officeDocument/2006/relationships/image" Target="../media/image80.jpe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83.jpeg"/><Relationship Id="rId1" Type="http://schemas.openxmlformats.org/officeDocument/2006/relationships/image" Target="../media/image82.jpeg"/></Relationships>
</file>

<file path=ppt/slides/_rels/slide45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87.jpeg"/><Relationship Id="rId3" Type="http://schemas.openxmlformats.org/officeDocument/2006/relationships/image" Target="../media/image86.jpeg"/><Relationship Id="rId2" Type="http://schemas.openxmlformats.org/officeDocument/2006/relationships/image" Target="../media/image85.jpeg"/><Relationship Id="rId1" Type="http://schemas.openxmlformats.org/officeDocument/2006/relationships/image" Target="../media/image84.jpeg"/></Relationships>
</file>

<file path=ppt/slides/_rels/slide46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90.jpeg"/><Relationship Id="rId2" Type="http://schemas.openxmlformats.org/officeDocument/2006/relationships/image" Target="../media/image89.jpeg"/><Relationship Id="rId1" Type="http://schemas.openxmlformats.org/officeDocument/2006/relationships/image" Target="../media/image88.jpeg"/></Relationships>
</file>

<file path=ppt/slides/_rels/slide47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93.jpeg"/><Relationship Id="rId2" Type="http://schemas.openxmlformats.org/officeDocument/2006/relationships/image" Target="../media/image92.jpeg"/><Relationship Id="rId1" Type="http://schemas.openxmlformats.org/officeDocument/2006/relationships/image" Target="../media/image91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95.jpeg"/><Relationship Id="rId1" Type="http://schemas.openxmlformats.org/officeDocument/2006/relationships/image" Target="../media/image94.jpeg"/></Relationships>
</file>

<file path=ppt/slides/_rels/slide49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4.xml"/><Relationship Id="rId5" Type="http://schemas.openxmlformats.org/officeDocument/2006/relationships/image" Target="../media/image99.jpeg"/><Relationship Id="rId4" Type="http://schemas.openxmlformats.org/officeDocument/2006/relationships/image" Target="../media/image98.jpeg"/><Relationship Id="rId3" Type="http://schemas.openxmlformats.org/officeDocument/2006/relationships/image" Target="../media/image97.jpeg"/><Relationship Id="rId2" Type="http://schemas.openxmlformats.org/officeDocument/2006/relationships/image" Target="../media/image96.jpeg"/><Relationship Id="rId1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101.jpeg"/><Relationship Id="rId1" Type="http://schemas.openxmlformats.org/officeDocument/2006/relationships/image" Target="../media/image100.jpeg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02.jpe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104.jpeg"/><Relationship Id="rId1" Type="http://schemas.openxmlformats.org/officeDocument/2006/relationships/image" Target="../media/image103.jpeg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05.jpe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107.jpeg"/><Relationship Id="rId1" Type="http://schemas.openxmlformats.org/officeDocument/2006/relationships/image" Target="../media/image106.jpeg"/></Relationships>
</file>

<file path=ppt/slides/_rels/slide55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111.jpeg"/><Relationship Id="rId3" Type="http://schemas.openxmlformats.org/officeDocument/2006/relationships/image" Target="../media/image110.png"/><Relationship Id="rId2" Type="http://schemas.openxmlformats.org/officeDocument/2006/relationships/image" Target="../media/image109.png"/><Relationship Id="rId1" Type="http://schemas.openxmlformats.org/officeDocument/2006/relationships/image" Target="../media/image108.jpeg"/></Relationships>
</file>

<file path=ppt/slides/_rels/slide56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114.jpeg"/><Relationship Id="rId2" Type="http://schemas.openxmlformats.org/officeDocument/2006/relationships/image" Target="../media/image113.jpeg"/><Relationship Id="rId1" Type="http://schemas.openxmlformats.org/officeDocument/2006/relationships/image" Target="../media/image112.jpe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116.jpeg"/><Relationship Id="rId1" Type="http://schemas.openxmlformats.org/officeDocument/2006/relationships/image" Target="../media/image115.jpe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118.jpeg"/><Relationship Id="rId1" Type="http://schemas.openxmlformats.org/officeDocument/2006/relationships/image" Target="../media/image117.jpe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120.jpeg"/><Relationship Id="rId1" Type="http://schemas.openxmlformats.org/officeDocument/2006/relationships/image" Target="../media/image11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5.jpeg"/><Relationship Id="rId1" Type="http://schemas.openxmlformats.org/officeDocument/2006/relationships/image" Target="../media/image4.pn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122.jpeg"/><Relationship Id="rId1" Type="http://schemas.openxmlformats.org/officeDocument/2006/relationships/image" Target="../media/image121.jpeg"/></Relationships>
</file>

<file path=ppt/slides/_rels/slide61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125.jpeg"/><Relationship Id="rId2" Type="http://schemas.openxmlformats.org/officeDocument/2006/relationships/image" Target="../media/image124.jpeg"/><Relationship Id="rId1" Type="http://schemas.openxmlformats.org/officeDocument/2006/relationships/image" Target="../media/image123.jpeg"/></Relationships>
</file>

<file path=ppt/slides/_rels/slide62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128.jpeg"/><Relationship Id="rId2" Type="http://schemas.openxmlformats.org/officeDocument/2006/relationships/image" Target="../media/image127.jpeg"/><Relationship Id="rId1" Type="http://schemas.openxmlformats.org/officeDocument/2006/relationships/image" Target="../media/image126.jpeg"/></Relationships>
</file>

<file path=ppt/slides/_rels/slide63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131.jpeg"/><Relationship Id="rId2" Type="http://schemas.openxmlformats.org/officeDocument/2006/relationships/image" Target="../media/image130.jpeg"/><Relationship Id="rId1" Type="http://schemas.openxmlformats.org/officeDocument/2006/relationships/image" Target="../media/image129.jpeg"/></Relationships>
</file>

<file path=ppt/slides/_rels/slide64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135.jpeg"/><Relationship Id="rId3" Type="http://schemas.openxmlformats.org/officeDocument/2006/relationships/image" Target="../media/image134.jpeg"/><Relationship Id="rId2" Type="http://schemas.openxmlformats.org/officeDocument/2006/relationships/image" Target="../media/image133.jpeg"/><Relationship Id="rId1" Type="http://schemas.openxmlformats.org/officeDocument/2006/relationships/image" Target="../media/image132.png"/></Relationships>
</file>

<file path=ppt/slides/_rels/slide65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138.jpeg"/><Relationship Id="rId2" Type="http://schemas.openxmlformats.org/officeDocument/2006/relationships/image" Target="../media/image137.png"/><Relationship Id="rId1" Type="http://schemas.openxmlformats.org/officeDocument/2006/relationships/image" Target="../media/image136.jpeg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39.png"/></Relationships>
</file>

<file path=ppt/slides/_rels/slide67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143.jpeg"/><Relationship Id="rId3" Type="http://schemas.openxmlformats.org/officeDocument/2006/relationships/image" Target="../media/image142.jpeg"/><Relationship Id="rId2" Type="http://schemas.openxmlformats.org/officeDocument/2006/relationships/image" Target="../media/image141.png"/><Relationship Id="rId1" Type="http://schemas.openxmlformats.org/officeDocument/2006/relationships/image" Target="../media/image140.png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145.jpeg"/><Relationship Id="rId1" Type="http://schemas.openxmlformats.org/officeDocument/2006/relationships/image" Target="../media/image144.png"/></Relationships>
</file>

<file path=ppt/slides/_rels/slide69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149.jpeg"/><Relationship Id="rId3" Type="http://schemas.openxmlformats.org/officeDocument/2006/relationships/image" Target="../media/image148.jpeg"/><Relationship Id="rId2" Type="http://schemas.openxmlformats.org/officeDocument/2006/relationships/image" Target="../media/image147.jpeg"/><Relationship Id="rId1" Type="http://schemas.openxmlformats.org/officeDocument/2006/relationships/image" Target="../media/image146.jpeg"/></Relationships>
</file>

<file path=ppt/slides/_rels/slide7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image" Target="../media/image6.jpeg"/></Relationships>
</file>

<file path=ppt/slides/_rels/slide70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152.jpeg"/><Relationship Id="rId2" Type="http://schemas.openxmlformats.org/officeDocument/2006/relationships/image" Target="../media/image151.jpeg"/><Relationship Id="rId1" Type="http://schemas.openxmlformats.org/officeDocument/2006/relationships/image" Target="../media/image150.png"/></Relationships>
</file>

<file path=ppt/slides/_rels/slide71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155.jpeg"/><Relationship Id="rId2" Type="http://schemas.openxmlformats.org/officeDocument/2006/relationships/image" Target="../media/image154.jpeg"/><Relationship Id="rId1" Type="http://schemas.openxmlformats.org/officeDocument/2006/relationships/image" Target="../media/image153.jpeg"/></Relationships>
</file>

<file path=ppt/slides/_rels/slide72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158.jpeg"/><Relationship Id="rId3" Type="http://schemas.openxmlformats.org/officeDocument/2006/relationships/image" Target="../media/image109.png"/><Relationship Id="rId2" Type="http://schemas.openxmlformats.org/officeDocument/2006/relationships/image" Target="../media/image157.jpeg"/><Relationship Id="rId1" Type="http://schemas.openxmlformats.org/officeDocument/2006/relationships/image" Target="../media/image156.jpeg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160.jpeg"/><Relationship Id="rId1" Type="http://schemas.openxmlformats.org/officeDocument/2006/relationships/image" Target="../media/image159.jpeg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162.jpeg"/><Relationship Id="rId1" Type="http://schemas.openxmlformats.org/officeDocument/2006/relationships/image" Target="../media/image161.png"/></Relationships>
</file>

<file path=ppt/slides/_rels/slide75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165.jpeg"/><Relationship Id="rId2" Type="http://schemas.openxmlformats.org/officeDocument/2006/relationships/image" Target="../media/image164.jpeg"/><Relationship Id="rId1" Type="http://schemas.openxmlformats.org/officeDocument/2006/relationships/image" Target="../media/image163.jpeg"/></Relationships>
</file>

<file path=ppt/slides/_rels/slide76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168.jpeg"/><Relationship Id="rId2" Type="http://schemas.openxmlformats.org/officeDocument/2006/relationships/image" Target="../media/image167.jpeg"/><Relationship Id="rId1" Type="http://schemas.openxmlformats.org/officeDocument/2006/relationships/image" Target="../media/image166.jpeg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69.jpeg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171.jpeg"/><Relationship Id="rId1" Type="http://schemas.openxmlformats.org/officeDocument/2006/relationships/image" Target="../media/image170.jpeg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173.jpeg"/><Relationship Id="rId1" Type="http://schemas.openxmlformats.org/officeDocument/2006/relationships/image" Target="../media/image17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10.jpeg"/><Relationship Id="rId1" Type="http://schemas.openxmlformats.org/officeDocument/2006/relationships/image" Target="../media/image9.png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74.jpeg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176.jpeg"/><Relationship Id="rId1" Type="http://schemas.openxmlformats.org/officeDocument/2006/relationships/image" Target="../media/image175.jpeg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77.jpeg"/></Relationships>
</file>

<file path=ppt/slides/_rels/slide83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180.jpeg"/><Relationship Id="rId2" Type="http://schemas.openxmlformats.org/officeDocument/2006/relationships/image" Target="../media/image179.jpeg"/><Relationship Id="rId1" Type="http://schemas.openxmlformats.org/officeDocument/2006/relationships/image" Target="../media/image178.jpeg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81.jpeg"/></Relationships>
</file>

<file path=ppt/slides/_rels/slide85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185.jpeg"/><Relationship Id="rId3" Type="http://schemas.openxmlformats.org/officeDocument/2006/relationships/image" Target="../media/image184.jpeg"/><Relationship Id="rId2" Type="http://schemas.openxmlformats.org/officeDocument/2006/relationships/image" Target="../media/image183.jpeg"/><Relationship Id="rId1" Type="http://schemas.openxmlformats.org/officeDocument/2006/relationships/image" Target="../media/image182.jpeg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86.jpeg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image" Target="../media/image188.png"/><Relationship Id="rId1" Type="http://schemas.openxmlformats.org/officeDocument/2006/relationships/image" Target="../media/image187.jpeg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190.jpeg"/><Relationship Id="rId1" Type="http://schemas.openxmlformats.org/officeDocument/2006/relationships/image" Target="../media/image189.jpeg"/></Relationships>
</file>

<file path=ppt/slides/_rels/slide8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91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11.jpeg"/><Relationship Id="rId1" Type="http://schemas.openxmlformats.org/officeDocument/2006/relationships/image" Target="../media/image9.png"/></Relationships>
</file>

<file path=ppt/slides/_rels/slide9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92.jpeg"/></Relationships>
</file>

<file path=ppt/slides/_rels/slide9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93.jpeg"/></Relationships>
</file>

<file path=ppt/slides/_rels/slide9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195.jpeg"/><Relationship Id="rId1" Type="http://schemas.openxmlformats.org/officeDocument/2006/relationships/image" Target="../media/image194.jpeg"/></Relationships>
</file>

<file path=ppt/slides/_rels/slide9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96.jpeg"/></Relationships>
</file>

<file path=ppt/slides/_rels/slide9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97.png"/></Relationships>
</file>

<file path=ppt/slides/_rels/slide9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98.jpeg"/></Relationships>
</file>

<file path=ppt/slides/_rels/slide97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202.jpeg"/><Relationship Id="rId3" Type="http://schemas.openxmlformats.org/officeDocument/2006/relationships/image" Target="../media/image201.jpeg"/><Relationship Id="rId2" Type="http://schemas.openxmlformats.org/officeDocument/2006/relationships/image" Target="../media/image200.jpeg"/><Relationship Id="rId1" Type="http://schemas.openxmlformats.org/officeDocument/2006/relationships/image" Target="../media/image199.jpeg"/></Relationships>
</file>

<file path=ppt/slides/_rels/slide9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204.jpeg"/><Relationship Id="rId1" Type="http://schemas.openxmlformats.org/officeDocument/2006/relationships/image" Target="../media/image203.jpeg"/></Relationships>
</file>

<file path=ppt/slides/_rels/slide9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206.png"/><Relationship Id="rId1" Type="http://schemas.openxmlformats.org/officeDocument/2006/relationships/image" Target="../media/image20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28600" y="228600"/>
            <a:ext cx="8695944" cy="6035040"/>
          </a:xfrm>
          <a:prstGeom prst="rect">
            <a:avLst/>
          </a:prstGeom>
          <a:blipFill>
            <a:blip r:embed="rId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6054978" y="5499227"/>
            <a:ext cx="2880360" cy="715010"/>
          </a:xfrm>
          <a:custGeom>
            <a:avLst/>
            <a:gdLst/>
            <a:ahLst/>
            <a:cxnLst/>
            <a:rect l="l" t="t" r="r" b="b"/>
            <a:pathLst>
              <a:path w="2880359" h="715010">
                <a:moveTo>
                  <a:pt x="2880102" y="9"/>
                </a:moveTo>
                <a:lnTo>
                  <a:pt x="2752341" y="20075"/>
                </a:lnTo>
                <a:lnTo>
                  <a:pt x="2628896" y="42427"/>
                </a:lnTo>
                <a:lnTo>
                  <a:pt x="2373371" y="91563"/>
                </a:lnTo>
                <a:lnTo>
                  <a:pt x="2105274" y="149652"/>
                </a:lnTo>
                <a:lnTo>
                  <a:pt x="1824223" y="216682"/>
                </a:lnTo>
                <a:lnTo>
                  <a:pt x="1566667" y="281477"/>
                </a:lnTo>
                <a:lnTo>
                  <a:pt x="842894" y="444569"/>
                </a:lnTo>
                <a:lnTo>
                  <a:pt x="621533" y="489247"/>
                </a:lnTo>
                <a:lnTo>
                  <a:pt x="200019" y="567453"/>
                </a:lnTo>
                <a:lnTo>
                  <a:pt x="-5" y="600955"/>
                </a:lnTo>
                <a:lnTo>
                  <a:pt x="138297" y="621072"/>
                </a:lnTo>
                <a:lnTo>
                  <a:pt x="270250" y="638941"/>
                </a:lnTo>
                <a:lnTo>
                  <a:pt x="398012" y="654588"/>
                </a:lnTo>
                <a:lnTo>
                  <a:pt x="644900" y="681398"/>
                </a:lnTo>
                <a:lnTo>
                  <a:pt x="874770" y="699267"/>
                </a:lnTo>
                <a:lnTo>
                  <a:pt x="985514" y="705973"/>
                </a:lnTo>
                <a:lnTo>
                  <a:pt x="1094099" y="710444"/>
                </a:lnTo>
                <a:lnTo>
                  <a:pt x="1298442" y="714902"/>
                </a:lnTo>
                <a:lnTo>
                  <a:pt x="1396359" y="714902"/>
                </a:lnTo>
                <a:lnTo>
                  <a:pt x="1585843" y="710445"/>
                </a:lnTo>
                <a:lnTo>
                  <a:pt x="1675251" y="705974"/>
                </a:lnTo>
                <a:lnTo>
                  <a:pt x="1845558" y="692564"/>
                </a:lnTo>
                <a:lnTo>
                  <a:pt x="1928489" y="683636"/>
                </a:lnTo>
                <a:lnTo>
                  <a:pt x="2086096" y="661284"/>
                </a:lnTo>
                <a:lnTo>
                  <a:pt x="2235067" y="634475"/>
                </a:lnTo>
                <a:lnTo>
                  <a:pt x="2375529" y="603195"/>
                </a:lnTo>
                <a:lnTo>
                  <a:pt x="2509641" y="567457"/>
                </a:lnTo>
                <a:lnTo>
                  <a:pt x="2637404" y="527237"/>
                </a:lnTo>
                <a:lnTo>
                  <a:pt x="2758690" y="482558"/>
                </a:lnTo>
                <a:lnTo>
                  <a:pt x="2875783" y="435632"/>
                </a:lnTo>
                <a:lnTo>
                  <a:pt x="2880101" y="433397"/>
                </a:lnTo>
                <a:lnTo>
                  <a:pt x="2880102" y="9"/>
                </a:lnTo>
                <a:close/>
              </a:path>
            </a:pathLst>
          </a:custGeom>
          <a:solidFill>
            <a:srgbClr val="C5E7FB">
              <a:alpha val="2901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2622423" y="5370703"/>
            <a:ext cx="5551805" cy="851535"/>
          </a:xfrm>
          <a:custGeom>
            <a:avLst/>
            <a:gdLst/>
            <a:ahLst/>
            <a:cxnLst/>
            <a:rect l="l" t="t" r="r" b="b"/>
            <a:pathLst>
              <a:path w="5551805" h="851535">
                <a:moveTo>
                  <a:pt x="853563" y="-1"/>
                </a:moveTo>
                <a:lnTo>
                  <a:pt x="685415" y="-1"/>
                </a:lnTo>
                <a:lnTo>
                  <a:pt x="527935" y="4443"/>
                </a:lnTo>
                <a:lnTo>
                  <a:pt x="380996" y="11173"/>
                </a:lnTo>
                <a:lnTo>
                  <a:pt x="244725" y="22349"/>
                </a:lnTo>
                <a:lnTo>
                  <a:pt x="117090" y="35811"/>
                </a:lnTo>
                <a:lnTo>
                  <a:pt x="-3" y="53591"/>
                </a:lnTo>
                <a:lnTo>
                  <a:pt x="334133" y="96136"/>
                </a:lnTo>
                <a:lnTo>
                  <a:pt x="693924" y="156462"/>
                </a:lnTo>
                <a:lnTo>
                  <a:pt x="1079241" y="234606"/>
                </a:lnTo>
                <a:lnTo>
                  <a:pt x="1283584" y="279285"/>
                </a:lnTo>
                <a:lnTo>
                  <a:pt x="1868927" y="422275"/>
                </a:lnTo>
                <a:lnTo>
                  <a:pt x="2562982" y="576442"/>
                </a:lnTo>
                <a:lnTo>
                  <a:pt x="2726812" y="607722"/>
                </a:lnTo>
                <a:lnTo>
                  <a:pt x="2882260" y="639003"/>
                </a:lnTo>
                <a:lnTo>
                  <a:pt x="3035549" y="668048"/>
                </a:lnTo>
                <a:lnTo>
                  <a:pt x="3329299" y="717198"/>
                </a:lnTo>
                <a:lnTo>
                  <a:pt x="3469761" y="739537"/>
                </a:lnTo>
                <a:lnTo>
                  <a:pt x="3737985" y="775288"/>
                </a:lnTo>
                <a:lnTo>
                  <a:pt x="3991223" y="806569"/>
                </a:lnTo>
                <a:lnTo>
                  <a:pt x="4112635" y="817732"/>
                </a:lnTo>
                <a:lnTo>
                  <a:pt x="4342505" y="835614"/>
                </a:lnTo>
                <a:lnTo>
                  <a:pt x="4453249" y="842308"/>
                </a:lnTo>
                <a:lnTo>
                  <a:pt x="4666101" y="851249"/>
                </a:lnTo>
                <a:lnTo>
                  <a:pt x="4864095" y="851249"/>
                </a:lnTo>
                <a:lnTo>
                  <a:pt x="5051419" y="846779"/>
                </a:lnTo>
                <a:lnTo>
                  <a:pt x="5140827" y="842309"/>
                </a:lnTo>
                <a:lnTo>
                  <a:pt x="5228076" y="835616"/>
                </a:lnTo>
                <a:lnTo>
                  <a:pt x="5474964" y="808807"/>
                </a:lnTo>
                <a:lnTo>
                  <a:pt x="5551545" y="797631"/>
                </a:lnTo>
                <a:lnTo>
                  <a:pt x="5304657" y="766351"/>
                </a:lnTo>
                <a:lnTo>
                  <a:pt x="5042910" y="728364"/>
                </a:lnTo>
                <a:lnTo>
                  <a:pt x="4474459" y="630065"/>
                </a:lnTo>
                <a:lnTo>
                  <a:pt x="3840094" y="498251"/>
                </a:lnTo>
                <a:lnTo>
                  <a:pt x="2854574" y="263654"/>
                </a:lnTo>
                <a:lnTo>
                  <a:pt x="2586350" y="205615"/>
                </a:lnTo>
                <a:lnTo>
                  <a:pt x="2330954" y="156465"/>
                </a:lnTo>
                <a:lnTo>
                  <a:pt x="2207383" y="134113"/>
                </a:lnTo>
                <a:lnTo>
                  <a:pt x="2086098" y="113920"/>
                </a:lnTo>
                <a:lnTo>
                  <a:pt x="1969004" y="96140"/>
                </a:lnTo>
                <a:lnTo>
                  <a:pt x="1630549" y="51435"/>
                </a:lnTo>
                <a:lnTo>
                  <a:pt x="1419856" y="31241"/>
                </a:lnTo>
                <a:lnTo>
                  <a:pt x="1221863" y="15620"/>
                </a:lnTo>
                <a:lnTo>
                  <a:pt x="1032379" y="4444"/>
                </a:lnTo>
                <a:lnTo>
                  <a:pt x="853563" y="-1"/>
                </a:lnTo>
                <a:close/>
              </a:path>
            </a:pathLst>
          </a:custGeom>
          <a:solidFill>
            <a:srgbClr val="C5E7FB">
              <a:alpha val="3999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2832100" y="5383021"/>
            <a:ext cx="5474970" cy="775335"/>
          </a:xfrm>
          <a:custGeom>
            <a:avLst/>
            <a:gdLst/>
            <a:ahLst/>
            <a:cxnLst/>
            <a:rect l="l" t="t" r="r" b="b"/>
            <a:pathLst>
              <a:path w="5474970" h="775335">
                <a:moveTo>
                  <a:pt x="-3" y="78229"/>
                </a:moveTo>
                <a:lnTo>
                  <a:pt x="19173" y="73657"/>
                </a:lnTo>
                <a:lnTo>
                  <a:pt x="76577" y="62481"/>
                </a:lnTo>
                <a:lnTo>
                  <a:pt x="174494" y="46860"/>
                </a:lnTo>
                <a:lnTo>
                  <a:pt x="238375" y="37971"/>
                </a:lnTo>
                <a:lnTo>
                  <a:pt x="312924" y="29081"/>
                </a:lnTo>
                <a:lnTo>
                  <a:pt x="395855" y="22350"/>
                </a:lnTo>
                <a:lnTo>
                  <a:pt x="491740" y="15619"/>
                </a:lnTo>
                <a:lnTo>
                  <a:pt x="596007" y="8888"/>
                </a:lnTo>
                <a:lnTo>
                  <a:pt x="713101" y="4443"/>
                </a:lnTo>
                <a:lnTo>
                  <a:pt x="840863" y="2158"/>
                </a:lnTo>
                <a:lnTo>
                  <a:pt x="979166" y="0"/>
                </a:lnTo>
                <a:lnTo>
                  <a:pt x="1128137" y="2158"/>
                </a:lnTo>
                <a:lnTo>
                  <a:pt x="1287776" y="6731"/>
                </a:lnTo>
                <a:lnTo>
                  <a:pt x="1460242" y="15621"/>
                </a:lnTo>
                <a:lnTo>
                  <a:pt x="1643376" y="26797"/>
                </a:lnTo>
                <a:lnTo>
                  <a:pt x="1837051" y="44705"/>
                </a:lnTo>
                <a:lnTo>
                  <a:pt x="2043553" y="64771"/>
                </a:lnTo>
                <a:lnTo>
                  <a:pt x="2262755" y="89410"/>
                </a:lnTo>
                <a:lnTo>
                  <a:pt x="2492625" y="118366"/>
                </a:lnTo>
                <a:lnTo>
                  <a:pt x="2735322" y="154180"/>
                </a:lnTo>
                <a:lnTo>
                  <a:pt x="2988686" y="194313"/>
                </a:lnTo>
                <a:lnTo>
                  <a:pt x="3254751" y="241278"/>
                </a:lnTo>
                <a:lnTo>
                  <a:pt x="3533643" y="297133"/>
                </a:lnTo>
                <a:lnTo>
                  <a:pt x="3825235" y="357459"/>
                </a:lnTo>
                <a:lnTo>
                  <a:pt x="4129654" y="424490"/>
                </a:lnTo>
                <a:lnTo>
                  <a:pt x="4446773" y="500449"/>
                </a:lnTo>
                <a:lnTo>
                  <a:pt x="4776719" y="583114"/>
                </a:lnTo>
                <a:lnTo>
                  <a:pt x="5119492" y="674720"/>
                </a:lnTo>
                <a:lnTo>
                  <a:pt x="5474964" y="775254"/>
                </a:lnTo>
              </a:path>
            </a:pathLst>
          </a:custGeom>
          <a:ln w="31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5616447" y="5369559"/>
            <a:ext cx="3312160" cy="652780"/>
          </a:xfrm>
          <a:custGeom>
            <a:avLst/>
            <a:gdLst/>
            <a:ahLst/>
            <a:cxnLst/>
            <a:rect l="l" t="t" r="r" b="b"/>
            <a:pathLst>
              <a:path w="3312159" h="652779">
                <a:moveTo>
                  <a:pt x="-4" y="652427"/>
                </a:moveTo>
                <a:lnTo>
                  <a:pt x="95753" y="625617"/>
                </a:lnTo>
                <a:lnTo>
                  <a:pt x="357627" y="556365"/>
                </a:lnTo>
                <a:lnTo>
                  <a:pt x="538475" y="509439"/>
                </a:lnTo>
                <a:lnTo>
                  <a:pt x="747136" y="458055"/>
                </a:lnTo>
                <a:lnTo>
                  <a:pt x="979165" y="402201"/>
                </a:lnTo>
                <a:lnTo>
                  <a:pt x="1228212" y="341876"/>
                </a:lnTo>
                <a:lnTo>
                  <a:pt x="1492118" y="283787"/>
                </a:lnTo>
                <a:lnTo>
                  <a:pt x="1762501" y="225698"/>
                </a:lnTo>
                <a:lnTo>
                  <a:pt x="2039235" y="172092"/>
                </a:lnTo>
                <a:lnTo>
                  <a:pt x="2313810" y="120657"/>
                </a:lnTo>
                <a:lnTo>
                  <a:pt x="2450080" y="98305"/>
                </a:lnTo>
                <a:lnTo>
                  <a:pt x="2582033" y="75954"/>
                </a:lnTo>
                <a:lnTo>
                  <a:pt x="2713986" y="58174"/>
                </a:lnTo>
                <a:lnTo>
                  <a:pt x="2841748" y="40267"/>
                </a:lnTo>
                <a:lnTo>
                  <a:pt x="2967351" y="26806"/>
                </a:lnTo>
                <a:lnTo>
                  <a:pt x="3086604" y="15630"/>
                </a:lnTo>
                <a:lnTo>
                  <a:pt x="3201539" y="6740"/>
                </a:lnTo>
                <a:lnTo>
                  <a:pt x="3312156" y="9"/>
                </a:lnTo>
              </a:path>
            </a:pathLst>
          </a:custGeom>
          <a:ln w="31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211670" y="5353939"/>
            <a:ext cx="8723630" cy="1332230"/>
          </a:xfrm>
          <a:custGeom>
            <a:avLst/>
            <a:gdLst/>
            <a:ahLst/>
            <a:cxnLst/>
            <a:rect l="l" t="t" r="r" b="b"/>
            <a:pathLst>
              <a:path w="8723630" h="1332229">
                <a:moveTo>
                  <a:pt x="1556038" y="-4"/>
                </a:moveTo>
                <a:lnTo>
                  <a:pt x="1402749" y="-4"/>
                </a:lnTo>
                <a:lnTo>
                  <a:pt x="1258096" y="4439"/>
                </a:lnTo>
                <a:lnTo>
                  <a:pt x="1121825" y="11170"/>
                </a:lnTo>
                <a:lnTo>
                  <a:pt x="874886" y="33522"/>
                </a:lnTo>
                <a:lnTo>
                  <a:pt x="762059" y="49142"/>
                </a:lnTo>
                <a:lnTo>
                  <a:pt x="659888" y="64763"/>
                </a:lnTo>
                <a:lnTo>
                  <a:pt x="564092" y="82670"/>
                </a:lnTo>
                <a:lnTo>
                  <a:pt x="478951" y="102736"/>
                </a:lnTo>
                <a:lnTo>
                  <a:pt x="398052" y="120643"/>
                </a:lnTo>
                <a:lnTo>
                  <a:pt x="327808" y="140708"/>
                </a:lnTo>
                <a:lnTo>
                  <a:pt x="206472" y="178808"/>
                </a:lnTo>
                <a:lnTo>
                  <a:pt x="157514" y="196588"/>
                </a:lnTo>
                <a:lnTo>
                  <a:pt x="51075" y="241305"/>
                </a:lnTo>
                <a:lnTo>
                  <a:pt x="-4" y="268114"/>
                </a:lnTo>
                <a:lnTo>
                  <a:pt x="-6" y="1331599"/>
                </a:lnTo>
                <a:lnTo>
                  <a:pt x="8719089" y="1331617"/>
                </a:lnTo>
                <a:lnTo>
                  <a:pt x="8723407" y="1324911"/>
                </a:lnTo>
                <a:lnTo>
                  <a:pt x="8723408" y="851265"/>
                </a:lnTo>
                <a:lnTo>
                  <a:pt x="7182136" y="851262"/>
                </a:lnTo>
                <a:lnTo>
                  <a:pt x="7043833" y="849026"/>
                </a:lnTo>
                <a:lnTo>
                  <a:pt x="6899053" y="844556"/>
                </a:lnTo>
                <a:lnTo>
                  <a:pt x="6750082" y="837850"/>
                </a:lnTo>
                <a:lnTo>
                  <a:pt x="6594636" y="826686"/>
                </a:lnTo>
                <a:lnTo>
                  <a:pt x="6260497" y="793170"/>
                </a:lnTo>
                <a:lnTo>
                  <a:pt x="5900707" y="746243"/>
                </a:lnTo>
                <a:lnTo>
                  <a:pt x="5709191" y="717198"/>
                </a:lnTo>
                <a:lnTo>
                  <a:pt x="5509039" y="683695"/>
                </a:lnTo>
                <a:lnTo>
                  <a:pt x="5302537" y="645708"/>
                </a:lnTo>
                <a:lnTo>
                  <a:pt x="4861974" y="558573"/>
                </a:lnTo>
                <a:lnTo>
                  <a:pt x="4387248" y="453568"/>
                </a:lnTo>
                <a:lnTo>
                  <a:pt x="4136042" y="395478"/>
                </a:lnTo>
                <a:lnTo>
                  <a:pt x="3614453" y="268121"/>
                </a:lnTo>
                <a:lnTo>
                  <a:pt x="3122837" y="165352"/>
                </a:lnTo>
                <a:lnTo>
                  <a:pt x="2892840" y="125093"/>
                </a:lnTo>
                <a:lnTo>
                  <a:pt x="2673638" y="91564"/>
                </a:lnTo>
                <a:lnTo>
                  <a:pt x="2462945" y="62608"/>
                </a:lnTo>
                <a:lnTo>
                  <a:pt x="2262793" y="40255"/>
                </a:lnTo>
                <a:lnTo>
                  <a:pt x="2073309" y="22348"/>
                </a:lnTo>
                <a:lnTo>
                  <a:pt x="1719995" y="2281"/>
                </a:lnTo>
                <a:lnTo>
                  <a:pt x="1556038" y="-4"/>
                </a:lnTo>
                <a:close/>
              </a:path>
              <a:path w="8723630" h="1332229">
                <a:moveTo>
                  <a:pt x="8723409" y="569757"/>
                </a:moveTo>
                <a:lnTo>
                  <a:pt x="8638192" y="605494"/>
                </a:lnTo>
                <a:lnTo>
                  <a:pt x="8557293" y="636774"/>
                </a:lnTo>
                <a:lnTo>
                  <a:pt x="8472203" y="665819"/>
                </a:lnTo>
                <a:lnTo>
                  <a:pt x="8295546" y="719438"/>
                </a:lnTo>
                <a:lnTo>
                  <a:pt x="8201820" y="744025"/>
                </a:lnTo>
                <a:lnTo>
                  <a:pt x="8005985" y="784233"/>
                </a:lnTo>
                <a:lnTo>
                  <a:pt x="7901718" y="802101"/>
                </a:lnTo>
                <a:lnTo>
                  <a:pt x="7680357" y="828923"/>
                </a:lnTo>
                <a:lnTo>
                  <a:pt x="7441851" y="846792"/>
                </a:lnTo>
                <a:lnTo>
                  <a:pt x="7314216" y="851262"/>
                </a:lnTo>
                <a:lnTo>
                  <a:pt x="8723408" y="851265"/>
                </a:lnTo>
                <a:lnTo>
                  <a:pt x="8723409" y="569757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2068901" y="1564956"/>
            <a:ext cx="5613400" cy="6959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400" dirty="0">
                <a:solidFill>
                  <a:srgbClr val="0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安全文明施工管理交底</a:t>
            </a:r>
            <a:endParaRPr sz="4400"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054978" y="859408"/>
            <a:ext cx="2880360" cy="715010"/>
          </a:xfrm>
          <a:custGeom>
            <a:avLst/>
            <a:gdLst/>
            <a:ahLst/>
            <a:cxnLst/>
            <a:rect l="l" t="t" r="r" b="b"/>
            <a:pathLst>
              <a:path w="2880359" h="715010">
                <a:moveTo>
                  <a:pt x="2880105" y="0"/>
                </a:moveTo>
                <a:lnTo>
                  <a:pt x="2873629" y="0"/>
                </a:lnTo>
                <a:lnTo>
                  <a:pt x="2752344" y="20065"/>
                </a:lnTo>
                <a:lnTo>
                  <a:pt x="2628900" y="42417"/>
                </a:lnTo>
                <a:lnTo>
                  <a:pt x="2373376" y="91566"/>
                </a:lnTo>
                <a:lnTo>
                  <a:pt x="2105279" y="149732"/>
                </a:lnTo>
                <a:lnTo>
                  <a:pt x="1824227" y="216662"/>
                </a:lnTo>
                <a:lnTo>
                  <a:pt x="1566672" y="281558"/>
                </a:lnTo>
                <a:lnTo>
                  <a:pt x="842899" y="444626"/>
                </a:lnTo>
                <a:lnTo>
                  <a:pt x="621538" y="489330"/>
                </a:lnTo>
                <a:lnTo>
                  <a:pt x="200025" y="567436"/>
                </a:lnTo>
                <a:lnTo>
                  <a:pt x="0" y="600963"/>
                </a:lnTo>
                <a:lnTo>
                  <a:pt x="138303" y="621156"/>
                </a:lnTo>
                <a:lnTo>
                  <a:pt x="270256" y="638937"/>
                </a:lnTo>
                <a:lnTo>
                  <a:pt x="398018" y="654685"/>
                </a:lnTo>
                <a:lnTo>
                  <a:pt x="644905" y="681481"/>
                </a:lnTo>
                <a:lnTo>
                  <a:pt x="874776" y="699262"/>
                </a:lnTo>
                <a:lnTo>
                  <a:pt x="985520" y="705992"/>
                </a:lnTo>
                <a:lnTo>
                  <a:pt x="1094104" y="710438"/>
                </a:lnTo>
                <a:lnTo>
                  <a:pt x="1298448" y="715010"/>
                </a:lnTo>
                <a:lnTo>
                  <a:pt x="1396365" y="715010"/>
                </a:lnTo>
                <a:lnTo>
                  <a:pt x="1585849" y="710438"/>
                </a:lnTo>
                <a:lnTo>
                  <a:pt x="1675256" y="705992"/>
                </a:lnTo>
                <a:lnTo>
                  <a:pt x="1845564" y="692657"/>
                </a:lnTo>
                <a:lnTo>
                  <a:pt x="1928495" y="683640"/>
                </a:lnTo>
                <a:lnTo>
                  <a:pt x="2086102" y="661288"/>
                </a:lnTo>
                <a:lnTo>
                  <a:pt x="2235073" y="634491"/>
                </a:lnTo>
                <a:lnTo>
                  <a:pt x="2375535" y="603250"/>
                </a:lnTo>
                <a:lnTo>
                  <a:pt x="2509647" y="567436"/>
                </a:lnTo>
                <a:lnTo>
                  <a:pt x="2637409" y="527303"/>
                </a:lnTo>
                <a:lnTo>
                  <a:pt x="2758694" y="482600"/>
                </a:lnTo>
                <a:lnTo>
                  <a:pt x="2875788" y="435610"/>
                </a:lnTo>
                <a:lnTo>
                  <a:pt x="2880105" y="433450"/>
                </a:lnTo>
                <a:lnTo>
                  <a:pt x="2880105" y="0"/>
                </a:lnTo>
                <a:close/>
              </a:path>
            </a:pathLst>
          </a:custGeom>
          <a:solidFill>
            <a:srgbClr val="C5E7FB">
              <a:alpha val="2901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2622423" y="730884"/>
            <a:ext cx="5551805" cy="851535"/>
          </a:xfrm>
          <a:custGeom>
            <a:avLst/>
            <a:gdLst/>
            <a:ahLst/>
            <a:cxnLst/>
            <a:rect l="l" t="t" r="r" b="b"/>
            <a:pathLst>
              <a:path w="5551805" h="851535">
                <a:moveTo>
                  <a:pt x="853566" y="0"/>
                </a:moveTo>
                <a:lnTo>
                  <a:pt x="685418" y="0"/>
                </a:lnTo>
                <a:lnTo>
                  <a:pt x="527938" y="4572"/>
                </a:lnTo>
                <a:lnTo>
                  <a:pt x="381000" y="11175"/>
                </a:lnTo>
                <a:lnTo>
                  <a:pt x="244728" y="22351"/>
                </a:lnTo>
                <a:lnTo>
                  <a:pt x="117093" y="35813"/>
                </a:lnTo>
                <a:lnTo>
                  <a:pt x="0" y="53720"/>
                </a:lnTo>
                <a:lnTo>
                  <a:pt x="334137" y="96138"/>
                </a:lnTo>
                <a:lnTo>
                  <a:pt x="693927" y="156463"/>
                </a:lnTo>
                <a:lnTo>
                  <a:pt x="1079246" y="234695"/>
                </a:lnTo>
                <a:lnTo>
                  <a:pt x="1283589" y="279273"/>
                </a:lnTo>
                <a:lnTo>
                  <a:pt x="1868931" y="422275"/>
                </a:lnTo>
                <a:lnTo>
                  <a:pt x="2562987" y="576452"/>
                </a:lnTo>
                <a:lnTo>
                  <a:pt x="2882265" y="639063"/>
                </a:lnTo>
                <a:lnTo>
                  <a:pt x="3035554" y="668147"/>
                </a:lnTo>
                <a:lnTo>
                  <a:pt x="3329304" y="717295"/>
                </a:lnTo>
                <a:lnTo>
                  <a:pt x="3469766" y="739520"/>
                </a:lnTo>
                <a:lnTo>
                  <a:pt x="3737991" y="775335"/>
                </a:lnTo>
                <a:lnTo>
                  <a:pt x="3991229" y="806576"/>
                </a:lnTo>
                <a:lnTo>
                  <a:pt x="4112641" y="817752"/>
                </a:lnTo>
                <a:lnTo>
                  <a:pt x="4342510" y="835660"/>
                </a:lnTo>
                <a:lnTo>
                  <a:pt x="4453255" y="842390"/>
                </a:lnTo>
                <a:lnTo>
                  <a:pt x="4666107" y="851280"/>
                </a:lnTo>
                <a:lnTo>
                  <a:pt x="4864100" y="851280"/>
                </a:lnTo>
                <a:lnTo>
                  <a:pt x="5051425" y="846836"/>
                </a:lnTo>
                <a:lnTo>
                  <a:pt x="5140833" y="842390"/>
                </a:lnTo>
                <a:lnTo>
                  <a:pt x="5228082" y="835660"/>
                </a:lnTo>
                <a:lnTo>
                  <a:pt x="5474970" y="808863"/>
                </a:lnTo>
                <a:lnTo>
                  <a:pt x="5551551" y="797687"/>
                </a:lnTo>
                <a:lnTo>
                  <a:pt x="5304662" y="766444"/>
                </a:lnTo>
                <a:lnTo>
                  <a:pt x="5042916" y="728472"/>
                </a:lnTo>
                <a:lnTo>
                  <a:pt x="4474463" y="630047"/>
                </a:lnTo>
                <a:lnTo>
                  <a:pt x="4165854" y="567563"/>
                </a:lnTo>
                <a:lnTo>
                  <a:pt x="3840099" y="498348"/>
                </a:lnTo>
                <a:lnTo>
                  <a:pt x="2854579" y="263651"/>
                </a:lnTo>
                <a:lnTo>
                  <a:pt x="2586354" y="205612"/>
                </a:lnTo>
                <a:lnTo>
                  <a:pt x="2330957" y="156463"/>
                </a:lnTo>
                <a:lnTo>
                  <a:pt x="2207387" y="134112"/>
                </a:lnTo>
                <a:lnTo>
                  <a:pt x="2086102" y="114045"/>
                </a:lnTo>
                <a:lnTo>
                  <a:pt x="1969007" y="96138"/>
                </a:lnTo>
                <a:lnTo>
                  <a:pt x="1630552" y="51435"/>
                </a:lnTo>
                <a:lnTo>
                  <a:pt x="1419860" y="31368"/>
                </a:lnTo>
                <a:lnTo>
                  <a:pt x="1221866" y="15748"/>
                </a:lnTo>
                <a:lnTo>
                  <a:pt x="1032382" y="4572"/>
                </a:lnTo>
                <a:lnTo>
                  <a:pt x="853566" y="0"/>
                </a:lnTo>
                <a:close/>
              </a:path>
            </a:pathLst>
          </a:custGeom>
          <a:solidFill>
            <a:srgbClr val="C5E7FB">
              <a:alpha val="3999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2832100" y="743204"/>
            <a:ext cx="5474970" cy="775335"/>
          </a:xfrm>
          <a:custGeom>
            <a:avLst/>
            <a:gdLst/>
            <a:ahLst/>
            <a:cxnLst/>
            <a:rect l="l" t="t" r="r" b="b"/>
            <a:pathLst>
              <a:path w="5474970" h="775335">
                <a:moveTo>
                  <a:pt x="0" y="78232"/>
                </a:moveTo>
                <a:lnTo>
                  <a:pt x="19176" y="73787"/>
                </a:lnTo>
                <a:lnTo>
                  <a:pt x="76581" y="62611"/>
                </a:lnTo>
                <a:lnTo>
                  <a:pt x="174498" y="46990"/>
                </a:lnTo>
                <a:lnTo>
                  <a:pt x="238379" y="37973"/>
                </a:lnTo>
                <a:lnTo>
                  <a:pt x="312927" y="29083"/>
                </a:lnTo>
                <a:lnTo>
                  <a:pt x="395858" y="22351"/>
                </a:lnTo>
                <a:lnTo>
                  <a:pt x="491744" y="15621"/>
                </a:lnTo>
                <a:lnTo>
                  <a:pt x="596011" y="9017"/>
                </a:lnTo>
                <a:lnTo>
                  <a:pt x="713104" y="4445"/>
                </a:lnTo>
                <a:lnTo>
                  <a:pt x="840866" y="2286"/>
                </a:lnTo>
                <a:lnTo>
                  <a:pt x="979170" y="0"/>
                </a:lnTo>
                <a:lnTo>
                  <a:pt x="1128140" y="2286"/>
                </a:lnTo>
                <a:lnTo>
                  <a:pt x="1287779" y="6731"/>
                </a:lnTo>
                <a:lnTo>
                  <a:pt x="1460246" y="15621"/>
                </a:lnTo>
                <a:lnTo>
                  <a:pt x="1643379" y="26797"/>
                </a:lnTo>
                <a:lnTo>
                  <a:pt x="1837054" y="44704"/>
                </a:lnTo>
                <a:lnTo>
                  <a:pt x="2043557" y="64770"/>
                </a:lnTo>
                <a:lnTo>
                  <a:pt x="2262759" y="89408"/>
                </a:lnTo>
                <a:lnTo>
                  <a:pt x="2492629" y="118491"/>
                </a:lnTo>
                <a:lnTo>
                  <a:pt x="2735326" y="154178"/>
                </a:lnTo>
                <a:lnTo>
                  <a:pt x="2988691" y="194437"/>
                </a:lnTo>
                <a:lnTo>
                  <a:pt x="3254755" y="241300"/>
                </a:lnTo>
                <a:lnTo>
                  <a:pt x="3533648" y="297180"/>
                </a:lnTo>
                <a:lnTo>
                  <a:pt x="3825240" y="357505"/>
                </a:lnTo>
                <a:lnTo>
                  <a:pt x="4129658" y="424561"/>
                </a:lnTo>
                <a:lnTo>
                  <a:pt x="4446778" y="500507"/>
                </a:lnTo>
                <a:lnTo>
                  <a:pt x="4776724" y="583184"/>
                </a:lnTo>
                <a:lnTo>
                  <a:pt x="5119497" y="674751"/>
                </a:lnTo>
                <a:lnTo>
                  <a:pt x="5474970" y="775335"/>
                </a:lnTo>
              </a:path>
            </a:pathLst>
          </a:custGeom>
          <a:ln w="31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5616447" y="729869"/>
            <a:ext cx="3312160" cy="652780"/>
          </a:xfrm>
          <a:custGeom>
            <a:avLst/>
            <a:gdLst/>
            <a:ahLst/>
            <a:cxnLst/>
            <a:rect l="l" t="t" r="r" b="b"/>
            <a:pathLst>
              <a:path w="3312159" h="652780">
                <a:moveTo>
                  <a:pt x="0" y="652398"/>
                </a:moveTo>
                <a:lnTo>
                  <a:pt x="95757" y="625475"/>
                </a:lnTo>
                <a:lnTo>
                  <a:pt x="357631" y="556259"/>
                </a:lnTo>
                <a:lnTo>
                  <a:pt x="538479" y="509396"/>
                </a:lnTo>
                <a:lnTo>
                  <a:pt x="747140" y="457961"/>
                </a:lnTo>
                <a:lnTo>
                  <a:pt x="979170" y="402081"/>
                </a:lnTo>
                <a:lnTo>
                  <a:pt x="1228217" y="341756"/>
                </a:lnTo>
                <a:lnTo>
                  <a:pt x="1492123" y="283717"/>
                </a:lnTo>
                <a:lnTo>
                  <a:pt x="1762505" y="225551"/>
                </a:lnTo>
                <a:lnTo>
                  <a:pt x="2039238" y="171957"/>
                </a:lnTo>
                <a:lnTo>
                  <a:pt x="2313812" y="120650"/>
                </a:lnTo>
                <a:lnTo>
                  <a:pt x="2450083" y="98297"/>
                </a:lnTo>
                <a:lnTo>
                  <a:pt x="2582036" y="75945"/>
                </a:lnTo>
                <a:lnTo>
                  <a:pt x="2713990" y="58038"/>
                </a:lnTo>
                <a:lnTo>
                  <a:pt x="2841752" y="40131"/>
                </a:lnTo>
                <a:lnTo>
                  <a:pt x="2967354" y="26796"/>
                </a:lnTo>
                <a:lnTo>
                  <a:pt x="3086607" y="15620"/>
                </a:lnTo>
                <a:lnTo>
                  <a:pt x="3201543" y="6603"/>
                </a:lnTo>
                <a:lnTo>
                  <a:pt x="3312159" y="0"/>
                </a:lnTo>
              </a:path>
            </a:pathLst>
          </a:custGeom>
          <a:ln w="31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211670" y="714248"/>
            <a:ext cx="8723630" cy="1331595"/>
          </a:xfrm>
          <a:custGeom>
            <a:avLst/>
            <a:gdLst/>
            <a:ahLst/>
            <a:cxnLst/>
            <a:rect l="l" t="t" r="r" b="b"/>
            <a:pathLst>
              <a:path w="8723630" h="1331595">
                <a:moveTo>
                  <a:pt x="1556042" y="0"/>
                </a:moveTo>
                <a:lnTo>
                  <a:pt x="1402753" y="0"/>
                </a:lnTo>
                <a:lnTo>
                  <a:pt x="1258100" y="4444"/>
                </a:lnTo>
                <a:lnTo>
                  <a:pt x="1121829" y="11175"/>
                </a:lnTo>
                <a:lnTo>
                  <a:pt x="874890" y="33400"/>
                </a:lnTo>
                <a:lnTo>
                  <a:pt x="762063" y="49149"/>
                </a:lnTo>
                <a:lnTo>
                  <a:pt x="659891" y="64769"/>
                </a:lnTo>
                <a:lnTo>
                  <a:pt x="564095" y="82550"/>
                </a:lnTo>
                <a:lnTo>
                  <a:pt x="478955" y="102742"/>
                </a:lnTo>
                <a:lnTo>
                  <a:pt x="398056" y="120650"/>
                </a:lnTo>
                <a:lnTo>
                  <a:pt x="327812" y="140715"/>
                </a:lnTo>
                <a:lnTo>
                  <a:pt x="206476" y="178688"/>
                </a:lnTo>
                <a:lnTo>
                  <a:pt x="157518" y="196596"/>
                </a:lnTo>
                <a:lnTo>
                  <a:pt x="51079" y="241173"/>
                </a:lnTo>
                <a:lnTo>
                  <a:pt x="0" y="268097"/>
                </a:lnTo>
                <a:lnTo>
                  <a:pt x="0" y="1331467"/>
                </a:lnTo>
                <a:lnTo>
                  <a:pt x="8719096" y="1331467"/>
                </a:lnTo>
                <a:lnTo>
                  <a:pt x="8723414" y="1324864"/>
                </a:lnTo>
                <a:lnTo>
                  <a:pt x="8723414" y="851153"/>
                </a:lnTo>
                <a:lnTo>
                  <a:pt x="7182142" y="851153"/>
                </a:lnTo>
                <a:lnTo>
                  <a:pt x="7043839" y="848994"/>
                </a:lnTo>
                <a:lnTo>
                  <a:pt x="6899059" y="844423"/>
                </a:lnTo>
                <a:lnTo>
                  <a:pt x="6750088" y="837818"/>
                </a:lnTo>
                <a:lnTo>
                  <a:pt x="6594640" y="826642"/>
                </a:lnTo>
                <a:lnTo>
                  <a:pt x="6260503" y="793114"/>
                </a:lnTo>
                <a:lnTo>
                  <a:pt x="5900712" y="746125"/>
                </a:lnTo>
                <a:lnTo>
                  <a:pt x="5709196" y="717168"/>
                </a:lnTo>
                <a:lnTo>
                  <a:pt x="5509044" y="683640"/>
                </a:lnTo>
                <a:lnTo>
                  <a:pt x="5302542" y="645667"/>
                </a:lnTo>
                <a:lnTo>
                  <a:pt x="4861979" y="558546"/>
                </a:lnTo>
                <a:lnTo>
                  <a:pt x="4387253" y="453516"/>
                </a:lnTo>
                <a:lnTo>
                  <a:pt x="4136047" y="395350"/>
                </a:lnTo>
                <a:lnTo>
                  <a:pt x="3614458" y="268097"/>
                </a:lnTo>
                <a:lnTo>
                  <a:pt x="3122841" y="165226"/>
                </a:lnTo>
                <a:lnTo>
                  <a:pt x="2892844" y="125094"/>
                </a:lnTo>
                <a:lnTo>
                  <a:pt x="2673642" y="91566"/>
                </a:lnTo>
                <a:lnTo>
                  <a:pt x="2462949" y="62484"/>
                </a:lnTo>
                <a:lnTo>
                  <a:pt x="2262797" y="40131"/>
                </a:lnTo>
                <a:lnTo>
                  <a:pt x="2073313" y="22225"/>
                </a:lnTo>
                <a:lnTo>
                  <a:pt x="1719999" y="2159"/>
                </a:lnTo>
                <a:lnTo>
                  <a:pt x="1556042" y="0"/>
                </a:lnTo>
                <a:close/>
              </a:path>
              <a:path w="8723630" h="1331595">
                <a:moveTo>
                  <a:pt x="8723414" y="569722"/>
                </a:moveTo>
                <a:lnTo>
                  <a:pt x="8638197" y="605409"/>
                </a:lnTo>
                <a:lnTo>
                  <a:pt x="8557298" y="636651"/>
                </a:lnTo>
                <a:lnTo>
                  <a:pt x="8472208" y="665734"/>
                </a:lnTo>
                <a:lnTo>
                  <a:pt x="8295551" y="719327"/>
                </a:lnTo>
                <a:lnTo>
                  <a:pt x="8201825" y="743965"/>
                </a:lnTo>
                <a:lnTo>
                  <a:pt x="8005991" y="784098"/>
                </a:lnTo>
                <a:lnTo>
                  <a:pt x="7901724" y="802004"/>
                </a:lnTo>
                <a:lnTo>
                  <a:pt x="7680363" y="828801"/>
                </a:lnTo>
                <a:lnTo>
                  <a:pt x="7441857" y="846709"/>
                </a:lnTo>
                <a:lnTo>
                  <a:pt x="7314222" y="851153"/>
                </a:lnTo>
                <a:lnTo>
                  <a:pt x="8723414" y="851153"/>
                </a:lnTo>
                <a:lnTo>
                  <a:pt x="8723414" y="56972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 txBox="1"/>
          <p:nvPr/>
        </p:nvSpPr>
        <p:spPr>
          <a:xfrm>
            <a:off x="330200" y="1503044"/>
            <a:ext cx="3053080" cy="319595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55600" marR="5080" indent="-343535">
              <a:lnSpc>
                <a:spcPct val="100000"/>
              </a:lnSpc>
              <a:spcBef>
                <a:spcPts val="95"/>
              </a:spcBef>
              <a:buClr>
                <a:srgbClr val="30B6FC"/>
              </a:buClr>
              <a:buFont typeface="Arial" panose="020B0604020202020204"/>
              <a:buAutoNum type="arabicPeriod"/>
              <a:tabLst>
                <a:tab pos="355600" algn="l"/>
                <a:tab pos="356235" algn="l"/>
              </a:tabLst>
            </a:pPr>
            <a:r>
              <a:rPr sz="1600" spc="15" dirty="0">
                <a:latin typeface="PMingLiU" panose="02020500000000000000" charset="-120"/>
                <a:cs typeface="PMingLiU" panose="02020500000000000000" charset="-120"/>
              </a:rPr>
              <a:t>现</a:t>
            </a:r>
            <a:r>
              <a:rPr sz="1600" spc="30" dirty="0">
                <a:latin typeface="PMingLiU" panose="02020500000000000000" charset="-120"/>
                <a:cs typeface="PMingLiU" panose="02020500000000000000" charset="-120"/>
              </a:rPr>
              <a:t>场办公</a:t>
            </a:r>
            <a:r>
              <a:rPr sz="1600" spc="15" dirty="0">
                <a:latin typeface="PMingLiU" panose="02020500000000000000" charset="-120"/>
                <a:cs typeface="PMingLiU" panose="02020500000000000000" charset="-120"/>
              </a:rPr>
              <a:t>室</a:t>
            </a:r>
            <a:r>
              <a:rPr sz="1600" spc="30" dirty="0">
                <a:latin typeface="PMingLiU" panose="02020500000000000000" charset="-120"/>
                <a:cs typeface="PMingLiU" panose="02020500000000000000" charset="-120"/>
              </a:rPr>
              <a:t>设置</a:t>
            </a:r>
            <a:r>
              <a:rPr sz="1600" spc="15" dirty="0">
                <a:latin typeface="PMingLiU" panose="02020500000000000000" charset="-120"/>
                <a:cs typeface="PMingLiU" panose="02020500000000000000" charset="-120"/>
              </a:rPr>
              <a:t>安</a:t>
            </a:r>
            <a:r>
              <a:rPr sz="1600" spc="30" dirty="0">
                <a:latin typeface="PMingLiU" panose="02020500000000000000" charset="-120"/>
                <a:cs typeface="PMingLiU" panose="02020500000000000000" charset="-120"/>
              </a:rPr>
              <a:t>全监</a:t>
            </a:r>
            <a:r>
              <a:rPr sz="1600" spc="15" dirty="0">
                <a:latin typeface="PMingLiU" panose="02020500000000000000" charset="-120"/>
                <a:cs typeface="PMingLiU" panose="02020500000000000000" charset="-120"/>
              </a:rPr>
              <a:t>控</a:t>
            </a:r>
            <a:r>
              <a:rPr sz="1600" spc="45" dirty="0">
                <a:latin typeface="PMingLiU" panose="02020500000000000000" charset="-120"/>
                <a:cs typeface="PMingLiU" panose="02020500000000000000" charset="-120"/>
              </a:rPr>
              <a:t>室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， </a:t>
            </a:r>
            <a:r>
              <a:rPr sz="1600" spc="30" dirty="0">
                <a:latin typeface="PMingLiU" panose="02020500000000000000" charset="-120"/>
                <a:cs typeface="PMingLiU" panose="02020500000000000000" charset="-120"/>
              </a:rPr>
              <a:t>监控室内设置</a:t>
            </a:r>
            <a:r>
              <a:rPr sz="1600" spc="15" dirty="0">
                <a:latin typeface="PMingLiU" panose="02020500000000000000" charset="-120"/>
                <a:cs typeface="PMingLiU" panose="02020500000000000000" charset="-120"/>
              </a:rPr>
              <a:t>安</a:t>
            </a:r>
            <a:r>
              <a:rPr sz="1600" spc="30" dirty="0">
                <a:latin typeface="PMingLiU" panose="02020500000000000000" charset="-120"/>
                <a:cs typeface="PMingLiU" panose="02020500000000000000" charset="-120"/>
              </a:rPr>
              <a:t>全监控</a:t>
            </a:r>
            <a:r>
              <a:rPr sz="1600" spc="40" dirty="0">
                <a:latin typeface="PMingLiU" panose="02020500000000000000" charset="-120"/>
                <a:cs typeface="PMingLiU" panose="02020500000000000000" charset="-120"/>
              </a:rPr>
              <a:t>屏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，  有专人值守；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  <a:p>
            <a:pPr marL="355600" marR="207645" indent="-343535" algn="just">
              <a:lnSpc>
                <a:spcPct val="100000"/>
              </a:lnSpc>
              <a:buClr>
                <a:srgbClr val="30B6FC"/>
              </a:buClr>
              <a:buFont typeface="Arial" panose="020B0604020202020204"/>
              <a:buAutoNum type="arabicPeriod"/>
              <a:tabLst>
                <a:tab pos="356235" algn="l"/>
              </a:tabLst>
            </a:pPr>
            <a:r>
              <a:rPr sz="1600" spc="30" dirty="0">
                <a:latin typeface="PMingLiU" panose="02020500000000000000" charset="-120"/>
                <a:cs typeface="PMingLiU" panose="02020500000000000000" charset="-120"/>
              </a:rPr>
              <a:t>监视系统的监</a:t>
            </a:r>
            <a:r>
              <a:rPr sz="1600" spc="15" dirty="0">
                <a:latin typeface="PMingLiU" panose="02020500000000000000" charset="-120"/>
                <a:cs typeface="PMingLiU" panose="02020500000000000000" charset="-120"/>
              </a:rPr>
              <a:t>视</a:t>
            </a:r>
            <a:r>
              <a:rPr sz="1600" spc="30" dirty="0">
                <a:latin typeface="PMingLiU" panose="02020500000000000000" charset="-120"/>
                <a:cs typeface="PMingLiU" panose="02020500000000000000" charset="-120"/>
              </a:rPr>
              <a:t>范围应涵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盖 </a:t>
            </a:r>
            <a:r>
              <a:rPr sz="1600" spc="30" dirty="0">
                <a:latin typeface="PMingLiU" panose="02020500000000000000" charset="-120"/>
                <a:cs typeface="PMingLiU" panose="02020500000000000000" charset="-120"/>
              </a:rPr>
              <a:t>全部现场作业</a:t>
            </a:r>
            <a:r>
              <a:rPr sz="1600" spc="15" dirty="0">
                <a:latin typeface="PMingLiU" panose="02020500000000000000" charset="-120"/>
                <a:cs typeface="PMingLiU" panose="02020500000000000000" charset="-120"/>
              </a:rPr>
              <a:t>面</a:t>
            </a:r>
            <a:r>
              <a:rPr sz="1600" spc="30" dirty="0">
                <a:latin typeface="PMingLiU" panose="02020500000000000000" charset="-120"/>
                <a:cs typeface="PMingLiU" panose="02020500000000000000" charset="-120"/>
              </a:rPr>
              <a:t>及加</a:t>
            </a:r>
            <a:r>
              <a:rPr sz="1600" spc="40" dirty="0">
                <a:latin typeface="PMingLiU" panose="02020500000000000000" charset="-120"/>
                <a:cs typeface="PMingLiU" panose="02020500000000000000" charset="-120"/>
              </a:rPr>
              <a:t>工</a:t>
            </a:r>
            <a:r>
              <a:rPr sz="1600" spc="30" dirty="0">
                <a:latin typeface="PMingLiU" panose="02020500000000000000" charset="-120"/>
                <a:cs typeface="PMingLiU" panose="02020500000000000000" charset="-120"/>
              </a:rPr>
              <a:t>、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材 </a:t>
            </a:r>
            <a:r>
              <a:rPr sz="1600" spc="-10" dirty="0">
                <a:latin typeface="PMingLiU" panose="02020500000000000000" charset="-120"/>
                <a:cs typeface="PMingLiU" panose="02020500000000000000" charset="-120"/>
              </a:rPr>
              <a:t>料堆放区域；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  <a:p>
            <a:pPr marL="355600" marR="208915" indent="-343535" algn="just">
              <a:lnSpc>
                <a:spcPct val="100000"/>
              </a:lnSpc>
              <a:spcBef>
                <a:spcPts val="5"/>
              </a:spcBef>
              <a:buClr>
                <a:srgbClr val="30B6FC"/>
              </a:buClr>
              <a:buFont typeface="Arial" panose="020B0604020202020204"/>
              <a:buAutoNum type="arabicPeriod"/>
              <a:tabLst>
                <a:tab pos="356235" algn="l"/>
              </a:tabLst>
            </a:pPr>
            <a:r>
              <a:rPr sz="1600" spc="30" dirty="0">
                <a:latin typeface="PMingLiU" panose="02020500000000000000" charset="-120"/>
                <a:cs typeface="PMingLiU" panose="02020500000000000000" charset="-120"/>
              </a:rPr>
              <a:t>监控系统应能</a:t>
            </a:r>
            <a:r>
              <a:rPr sz="1600" spc="15" dirty="0">
                <a:latin typeface="PMingLiU" panose="02020500000000000000" charset="-120"/>
                <a:cs typeface="PMingLiU" panose="02020500000000000000" charset="-120"/>
              </a:rPr>
              <a:t>即</a:t>
            </a:r>
            <a:r>
              <a:rPr sz="1600" spc="30" dirty="0">
                <a:latin typeface="PMingLiU" panose="02020500000000000000" charset="-120"/>
                <a:cs typeface="PMingLiU" panose="02020500000000000000" charset="-120"/>
              </a:rPr>
              <a:t>时修正三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级 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风险区域；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  <a:p>
            <a:pPr marL="355600" marR="5080" indent="-343535">
              <a:lnSpc>
                <a:spcPct val="100000"/>
              </a:lnSpc>
              <a:buClr>
                <a:srgbClr val="30B6FC"/>
              </a:buClr>
              <a:buFont typeface="Arial" panose="020B0604020202020204"/>
              <a:buAutoNum type="arabicPeriod"/>
              <a:tabLst>
                <a:tab pos="355600" algn="l"/>
                <a:tab pos="356235" algn="l"/>
              </a:tabLst>
            </a:pPr>
            <a:r>
              <a:rPr sz="1600" spc="30" dirty="0">
                <a:latin typeface="PMingLiU" panose="02020500000000000000" charset="-120"/>
                <a:cs typeface="PMingLiU" panose="02020500000000000000" charset="-120"/>
              </a:rPr>
              <a:t>视频监控系统</a:t>
            </a:r>
            <a:r>
              <a:rPr sz="1600" spc="15" dirty="0">
                <a:latin typeface="PMingLiU" panose="02020500000000000000" charset="-120"/>
                <a:cs typeface="PMingLiU" panose="02020500000000000000" charset="-120"/>
              </a:rPr>
              <a:t>在</a:t>
            </a:r>
            <a:r>
              <a:rPr sz="1600" spc="30" dirty="0">
                <a:latin typeface="PMingLiU" panose="02020500000000000000" charset="-120"/>
                <a:cs typeface="PMingLiU" panose="02020500000000000000" charset="-120"/>
              </a:rPr>
              <a:t>实施前总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包 </a:t>
            </a:r>
            <a:r>
              <a:rPr sz="1600" spc="30" dirty="0">
                <a:latin typeface="PMingLiU" panose="02020500000000000000" charset="-120"/>
                <a:cs typeface="PMingLiU" panose="02020500000000000000" charset="-120"/>
              </a:rPr>
              <a:t>需要先报方案</a:t>
            </a:r>
            <a:r>
              <a:rPr sz="1600" spc="15" dirty="0">
                <a:latin typeface="PMingLiU" panose="02020500000000000000" charset="-120"/>
                <a:cs typeface="PMingLiU" panose="02020500000000000000" charset="-120"/>
              </a:rPr>
              <a:t>，</a:t>
            </a:r>
            <a:r>
              <a:rPr sz="1600" spc="30" dirty="0">
                <a:latin typeface="PMingLiU" panose="02020500000000000000" charset="-120"/>
                <a:cs typeface="PMingLiU" panose="02020500000000000000" charset="-120"/>
              </a:rPr>
              <a:t>经甲方、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监 </a:t>
            </a:r>
            <a:r>
              <a:rPr sz="1600" spc="15" dirty="0">
                <a:latin typeface="PMingLiU" panose="02020500000000000000" charset="-120"/>
                <a:cs typeface="PMingLiU" panose="02020500000000000000" charset="-120"/>
              </a:rPr>
              <a:t>理</a:t>
            </a:r>
            <a:r>
              <a:rPr sz="1600" spc="30" dirty="0">
                <a:latin typeface="PMingLiU" panose="02020500000000000000" charset="-120"/>
                <a:cs typeface="PMingLiU" panose="02020500000000000000" charset="-120"/>
              </a:rPr>
              <a:t>审批通</a:t>
            </a:r>
            <a:r>
              <a:rPr sz="1600" spc="15" dirty="0">
                <a:latin typeface="PMingLiU" panose="02020500000000000000" charset="-120"/>
                <a:cs typeface="PMingLiU" panose="02020500000000000000" charset="-120"/>
              </a:rPr>
              <a:t>过</a:t>
            </a:r>
            <a:r>
              <a:rPr sz="1600" spc="30" dirty="0">
                <a:latin typeface="PMingLiU" panose="02020500000000000000" charset="-120"/>
                <a:cs typeface="PMingLiU" panose="02020500000000000000" charset="-120"/>
              </a:rPr>
              <a:t>后方</a:t>
            </a:r>
            <a:r>
              <a:rPr sz="1600" spc="15" dirty="0">
                <a:latin typeface="PMingLiU" panose="02020500000000000000" charset="-120"/>
                <a:cs typeface="PMingLiU" panose="02020500000000000000" charset="-120"/>
              </a:rPr>
              <a:t>可</a:t>
            </a:r>
            <a:r>
              <a:rPr sz="1600" spc="30" dirty="0">
                <a:latin typeface="PMingLiU" panose="02020500000000000000" charset="-120"/>
                <a:cs typeface="PMingLiU" panose="02020500000000000000" charset="-120"/>
              </a:rPr>
              <a:t>进行</a:t>
            </a:r>
            <a:r>
              <a:rPr sz="1600" spc="15" dirty="0">
                <a:latin typeface="PMingLiU" panose="02020500000000000000" charset="-120"/>
                <a:cs typeface="PMingLiU" panose="02020500000000000000" charset="-120"/>
              </a:rPr>
              <a:t>布</a:t>
            </a:r>
            <a:r>
              <a:rPr sz="1600" spc="45" dirty="0">
                <a:latin typeface="PMingLiU" panose="02020500000000000000" charset="-120"/>
                <a:cs typeface="PMingLiU" panose="02020500000000000000" charset="-120"/>
              </a:rPr>
              <a:t>设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。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  <a:p>
            <a:pPr marL="12700" marR="396875">
              <a:lnSpc>
                <a:spcPct val="100000"/>
              </a:lnSpc>
            </a:pP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出入施工现场安装门禁系统， 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人员出入刷卡。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330200" y="944702"/>
            <a:ext cx="2275205" cy="4686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>
                <a:latin typeface="Candara" panose="020E0502030303020204"/>
                <a:cs typeface="Candara" panose="020E0502030303020204"/>
              </a:rPr>
              <a:t>1.5</a:t>
            </a:r>
            <a:r>
              <a:rPr spc="5" dirty="0"/>
              <a:t>监控、记录</a:t>
            </a:r>
            <a:endParaRPr spc="5" dirty="0"/>
          </a:p>
        </p:txBody>
      </p:sp>
      <p:sp>
        <p:nvSpPr>
          <p:cNvPr id="9" name="object 9"/>
          <p:cNvSpPr/>
          <p:nvPr/>
        </p:nvSpPr>
        <p:spPr>
          <a:xfrm>
            <a:off x="3526663" y="2148967"/>
            <a:ext cx="2701543" cy="2232279"/>
          </a:xfrm>
          <a:prstGeom prst="rect">
            <a:avLst/>
          </a:prstGeom>
          <a:blipFill>
            <a:blip r:embed="rId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6228207" y="2132838"/>
            <a:ext cx="2736341" cy="222021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054978" y="859408"/>
            <a:ext cx="2880360" cy="715010"/>
          </a:xfrm>
          <a:custGeom>
            <a:avLst/>
            <a:gdLst/>
            <a:ahLst/>
            <a:cxnLst/>
            <a:rect l="l" t="t" r="r" b="b"/>
            <a:pathLst>
              <a:path w="2880359" h="715010">
                <a:moveTo>
                  <a:pt x="2880105" y="0"/>
                </a:moveTo>
                <a:lnTo>
                  <a:pt x="2873629" y="0"/>
                </a:lnTo>
                <a:lnTo>
                  <a:pt x="2752344" y="20065"/>
                </a:lnTo>
                <a:lnTo>
                  <a:pt x="2628900" y="42417"/>
                </a:lnTo>
                <a:lnTo>
                  <a:pt x="2373376" y="91566"/>
                </a:lnTo>
                <a:lnTo>
                  <a:pt x="2105279" y="149732"/>
                </a:lnTo>
                <a:lnTo>
                  <a:pt x="1824227" y="216662"/>
                </a:lnTo>
                <a:lnTo>
                  <a:pt x="1566672" y="281558"/>
                </a:lnTo>
                <a:lnTo>
                  <a:pt x="842899" y="444626"/>
                </a:lnTo>
                <a:lnTo>
                  <a:pt x="621538" y="489330"/>
                </a:lnTo>
                <a:lnTo>
                  <a:pt x="200025" y="567436"/>
                </a:lnTo>
                <a:lnTo>
                  <a:pt x="0" y="600963"/>
                </a:lnTo>
                <a:lnTo>
                  <a:pt x="138303" y="621156"/>
                </a:lnTo>
                <a:lnTo>
                  <a:pt x="270256" y="638937"/>
                </a:lnTo>
                <a:lnTo>
                  <a:pt x="398018" y="654685"/>
                </a:lnTo>
                <a:lnTo>
                  <a:pt x="644905" y="681481"/>
                </a:lnTo>
                <a:lnTo>
                  <a:pt x="874776" y="699262"/>
                </a:lnTo>
                <a:lnTo>
                  <a:pt x="985520" y="705992"/>
                </a:lnTo>
                <a:lnTo>
                  <a:pt x="1094104" y="710438"/>
                </a:lnTo>
                <a:lnTo>
                  <a:pt x="1298448" y="715010"/>
                </a:lnTo>
                <a:lnTo>
                  <a:pt x="1396365" y="715010"/>
                </a:lnTo>
                <a:lnTo>
                  <a:pt x="1585849" y="710438"/>
                </a:lnTo>
                <a:lnTo>
                  <a:pt x="1675256" y="705992"/>
                </a:lnTo>
                <a:lnTo>
                  <a:pt x="1845564" y="692657"/>
                </a:lnTo>
                <a:lnTo>
                  <a:pt x="1928495" y="683640"/>
                </a:lnTo>
                <a:lnTo>
                  <a:pt x="2086102" y="661288"/>
                </a:lnTo>
                <a:lnTo>
                  <a:pt x="2235073" y="634491"/>
                </a:lnTo>
                <a:lnTo>
                  <a:pt x="2375535" y="603250"/>
                </a:lnTo>
                <a:lnTo>
                  <a:pt x="2509647" y="567436"/>
                </a:lnTo>
                <a:lnTo>
                  <a:pt x="2637409" y="527303"/>
                </a:lnTo>
                <a:lnTo>
                  <a:pt x="2758694" y="482600"/>
                </a:lnTo>
                <a:lnTo>
                  <a:pt x="2875788" y="435610"/>
                </a:lnTo>
                <a:lnTo>
                  <a:pt x="2880105" y="433450"/>
                </a:lnTo>
                <a:lnTo>
                  <a:pt x="2880105" y="0"/>
                </a:lnTo>
                <a:close/>
              </a:path>
            </a:pathLst>
          </a:custGeom>
          <a:solidFill>
            <a:srgbClr val="C5E7FB">
              <a:alpha val="2901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2622423" y="730884"/>
            <a:ext cx="5551805" cy="851535"/>
          </a:xfrm>
          <a:custGeom>
            <a:avLst/>
            <a:gdLst/>
            <a:ahLst/>
            <a:cxnLst/>
            <a:rect l="l" t="t" r="r" b="b"/>
            <a:pathLst>
              <a:path w="5551805" h="851535">
                <a:moveTo>
                  <a:pt x="853566" y="0"/>
                </a:moveTo>
                <a:lnTo>
                  <a:pt x="685418" y="0"/>
                </a:lnTo>
                <a:lnTo>
                  <a:pt x="527938" y="4572"/>
                </a:lnTo>
                <a:lnTo>
                  <a:pt x="381000" y="11175"/>
                </a:lnTo>
                <a:lnTo>
                  <a:pt x="244728" y="22351"/>
                </a:lnTo>
                <a:lnTo>
                  <a:pt x="117093" y="35813"/>
                </a:lnTo>
                <a:lnTo>
                  <a:pt x="0" y="53720"/>
                </a:lnTo>
                <a:lnTo>
                  <a:pt x="334137" y="96138"/>
                </a:lnTo>
                <a:lnTo>
                  <a:pt x="693927" y="156463"/>
                </a:lnTo>
                <a:lnTo>
                  <a:pt x="1079246" y="234695"/>
                </a:lnTo>
                <a:lnTo>
                  <a:pt x="1283589" y="279273"/>
                </a:lnTo>
                <a:lnTo>
                  <a:pt x="1868931" y="422275"/>
                </a:lnTo>
                <a:lnTo>
                  <a:pt x="2562987" y="576452"/>
                </a:lnTo>
                <a:lnTo>
                  <a:pt x="2882265" y="639063"/>
                </a:lnTo>
                <a:lnTo>
                  <a:pt x="3035554" y="668147"/>
                </a:lnTo>
                <a:lnTo>
                  <a:pt x="3329304" y="717295"/>
                </a:lnTo>
                <a:lnTo>
                  <a:pt x="3469766" y="739520"/>
                </a:lnTo>
                <a:lnTo>
                  <a:pt x="3737991" y="775335"/>
                </a:lnTo>
                <a:lnTo>
                  <a:pt x="3991229" y="806576"/>
                </a:lnTo>
                <a:lnTo>
                  <a:pt x="4112641" y="817752"/>
                </a:lnTo>
                <a:lnTo>
                  <a:pt x="4342510" y="835660"/>
                </a:lnTo>
                <a:lnTo>
                  <a:pt x="4453255" y="842390"/>
                </a:lnTo>
                <a:lnTo>
                  <a:pt x="4666107" y="851280"/>
                </a:lnTo>
                <a:lnTo>
                  <a:pt x="4864100" y="851280"/>
                </a:lnTo>
                <a:lnTo>
                  <a:pt x="5051425" y="846836"/>
                </a:lnTo>
                <a:lnTo>
                  <a:pt x="5140833" y="842390"/>
                </a:lnTo>
                <a:lnTo>
                  <a:pt x="5228082" y="835660"/>
                </a:lnTo>
                <a:lnTo>
                  <a:pt x="5474970" y="808863"/>
                </a:lnTo>
                <a:lnTo>
                  <a:pt x="5551551" y="797687"/>
                </a:lnTo>
                <a:lnTo>
                  <a:pt x="5304662" y="766444"/>
                </a:lnTo>
                <a:lnTo>
                  <a:pt x="5042916" y="728472"/>
                </a:lnTo>
                <a:lnTo>
                  <a:pt x="4474463" y="630047"/>
                </a:lnTo>
                <a:lnTo>
                  <a:pt x="4165854" y="567563"/>
                </a:lnTo>
                <a:lnTo>
                  <a:pt x="3840099" y="498348"/>
                </a:lnTo>
                <a:lnTo>
                  <a:pt x="2854579" y="263651"/>
                </a:lnTo>
                <a:lnTo>
                  <a:pt x="2586354" y="205612"/>
                </a:lnTo>
                <a:lnTo>
                  <a:pt x="2330957" y="156463"/>
                </a:lnTo>
                <a:lnTo>
                  <a:pt x="2207387" y="134112"/>
                </a:lnTo>
                <a:lnTo>
                  <a:pt x="2086102" y="114045"/>
                </a:lnTo>
                <a:lnTo>
                  <a:pt x="1969007" y="96138"/>
                </a:lnTo>
                <a:lnTo>
                  <a:pt x="1630552" y="51435"/>
                </a:lnTo>
                <a:lnTo>
                  <a:pt x="1419860" y="31368"/>
                </a:lnTo>
                <a:lnTo>
                  <a:pt x="1221866" y="15748"/>
                </a:lnTo>
                <a:lnTo>
                  <a:pt x="1032382" y="4572"/>
                </a:lnTo>
                <a:lnTo>
                  <a:pt x="853566" y="0"/>
                </a:lnTo>
                <a:close/>
              </a:path>
            </a:pathLst>
          </a:custGeom>
          <a:solidFill>
            <a:srgbClr val="C5E7FB">
              <a:alpha val="3999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2832100" y="743204"/>
            <a:ext cx="5474970" cy="775335"/>
          </a:xfrm>
          <a:custGeom>
            <a:avLst/>
            <a:gdLst/>
            <a:ahLst/>
            <a:cxnLst/>
            <a:rect l="l" t="t" r="r" b="b"/>
            <a:pathLst>
              <a:path w="5474970" h="775335">
                <a:moveTo>
                  <a:pt x="0" y="78232"/>
                </a:moveTo>
                <a:lnTo>
                  <a:pt x="19176" y="73787"/>
                </a:lnTo>
                <a:lnTo>
                  <a:pt x="76581" y="62611"/>
                </a:lnTo>
                <a:lnTo>
                  <a:pt x="174498" y="46990"/>
                </a:lnTo>
                <a:lnTo>
                  <a:pt x="238379" y="37973"/>
                </a:lnTo>
                <a:lnTo>
                  <a:pt x="312927" y="29083"/>
                </a:lnTo>
                <a:lnTo>
                  <a:pt x="395858" y="22351"/>
                </a:lnTo>
                <a:lnTo>
                  <a:pt x="491744" y="15621"/>
                </a:lnTo>
                <a:lnTo>
                  <a:pt x="596011" y="9017"/>
                </a:lnTo>
                <a:lnTo>
                  <a:pt x="713104" y="4445"/>
                </a:lnTo>
                <a:lnTo>
                  <a:pt x="840866" y="2286"/>
                </a:lnTo>
                <a:lnTo>
                  <a:pt x="979170" y="0"/>
                </a:lnTo>
                <a:lnTo>
                  <a:pt x="1128140" y="2286"/>
                </a:lnTo>
                <a:lnTo>
                  <a:pt x="1287779" y="6731"/>
                </a:lnTo>
                <a:lnTo>
                  <a:pt x="1460246" y="15621"/>
                </a:lnTo>
                <a:lnTo>
                  <a:pt x="1643379" y="26797"/>
                </a:lnTo>
                <a:lnTo>
                  <a:pt x="1837054" y="44704"/>
                </a:lnTo>
                <a:lnTo>
                  <a:pt x="2043557" y="64770"/>
                </a:lnTo>
                <a:lnTo>
                  <a:pt x="2262759" y="89408"/>
                </a:lnTo>
                <a:lnTo>
                  <a:pt x="2492629" y="118491"/>
                </a:lnTo>
                <a:lnTo>
                  <a:pt x="2735326" y="154178"/>
                </a:lnTo>
                <a:lnTo>
                  <a:pt x="2988691" y="194437"/>
                </a:lnTo>
                <a:lnTo>
                  <a:pt x="3254755" y="241300"/>
                </a:lnTo>
                <a:lnTo>
                  <a:pt x="3533648" y="297180"/>
                </a:lnTo>
                <a:lnTo>
                  <a:pt x="3825240" y="357505"/>
                </a:lnTo>
                <a:lnTo>
                  <a:pt x="4129658" y="424561"/>
                </a:lnTo>
                <a:lnTo>
                  <a:pt x="4446778" y="500507"/>
                </a:lnTo>
                <a:lnTo>
                  <a:pt x="4776724" y="583184"/>
                </a:lnTo>
                <a:lnTo>
                  <a:pt x="5119497" y="674751"/>
                </a:lnTo>
                <a:lnTo>
                  <a:pt x="5474970" y="775335"/>
                </a:lnTo>
              </a:path>
            </a:pathLst>
          </a:custGeom>
          <a:ln w="31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5616447" y="729869"/>
            <a:ext cx="3312160" cy="652780"/>
          </a:xfrm>
          <a:custGeom>
            <a:avLst/>
            <a:gdLst/>
            <a:ahLst/>
            <a:cxnLst/>
            <a:rect l="l" t="t" r="r" b="b"/>
            <a:pathLst>
              <a:path w="3312159" h="652780">
                <a:moveTo>
                  <a:pt x="0" y="652398"/>
                </a:moveTo>
                <a:lnTo>
                  <a:pt x="95757" y="625475"/>
                </a:lnTo>
                <a:lnTo>
                  <a:pt x="357631" y="556259"/>
                </a:lnTo>
                <a:lnTo>
                  <a:pt x="538479" y="509396"/>
                </a:lnTo>
                <a:lnTo>
                  <a:pt x="747140" y="457961"/>
                </a:lnTo>
                <a:lnTo>
                  <a:pt x="979170" y="402081"/>
                </a:lnTo>
                <a:lnTo>
                  <a:pt x="1228217" y="341756"/>
                </a:lnTo>
                <a:lnTo>
                  <a:pt x="1492123" y="283717"/>
                </a:lnTo>
                <a:lnTo>
                  <a:pt x="1762505" y="225551"/>
                </a:lnTo>
                <a:lnTo>
                  <a:pt x="2039238" y="171957"/>
                </a:lnTo>
                <a:lnTo>
                  <a:pt x="2313812" y="120650"/>
                </a:lnTo>
                <a:lnTo>
                  <a:pt x="2450083" y="98297"/>
                </a:lnTo>
                <a:lnTo>
                  <a:pt x="2582036" y="75945"/>
                </a:lnTo>
                <a:lnTo>
                  <a:pt x="2713990" y="58038"/>
                </a:lnTo>
                <a:lnTo>
                  <a:pt x="2841752" y="40131"/>
                </a:lnTo>
                <a:lnTo>
                  <a:pt x="2967354" y="26796"/>
                </a:lnTo>
                <a:lnTo>
                  <a:pt x="3086607" y="15620"/>
                </a:lnTo>
                <a:lnTo>
                  <a:pt x="3201543" y="6603"/>
                </a:lnTo>
                <a:lnTo>
                  <a:pt x="3312159" y="0"/>
                </a:lnTo>
              </a:path>
            </a:pathLst>
          </a:custGeom>
          <a:ln w="31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211670" y="714248"/>
            <a:ext cx="8723630" cy="1331595"/>
          </a:xfrm>
          <a:custGeom>
            <a:avLst/>
            <a:gdLst/>
            <a:ahLst/>
            <a:cxnLst/>
            <a:rect l="l" t="t" r="r" b="b"/>
            <a:pathLst>
              <a:path w="8723630" h="1331595">
                <a:moveTo>
                  <a:pt x="1556042" y="0"/>
                </a:moveTo>
                <a:lnTo>
                  <a:pt x="1402753" y="0"/>
                </a:lnTo>
                <a:lnTo>
                  <a:pt x="1258100" y="4444"/>
                </a:lnTo>
                <a:lnTo>
                  <a:pt x="1121829" y="11175"/>
                </a:lnTo>
                <a:lnTo>
                  <a:pt x="874890" y="33400"/>
                </a:lnTo>
                <a:lnTo>
                  <a:pt x="762063" y="49149"/>
                </a:lnTo>
                <a:lnTo>
                  <a:pt x="659891" y="64769"/>
                </a:lnTo>
                <a:lnTo>
                  <a:pt x="564095" y="82550"/>
                </a:lnTo>
                <a:lnTo>
                  <a:pt x="478955" y="102742"/>
                </a:lnTo>
                <a:lnTo>
                  <a:pt x="398056" y="120650"/>
                </a:lnTo>
                <a:lnTo>
                  <a:pt x="327812" y="140715"/>
                </a:lnTo>
                <a:lnTo>
                  <a:pt x="206476" y="178688"/>
                </a:lnTo>
                <a:lnTo>
                  <a:pt x="157518" y="196596"/>
                </a:lnTo>
                <a:lnTo>
                  <a:pt x="51079" y="241173"/>
                </a:lnTo>
                <a:lnTo>
                  <a:pt x="0" y="268097"/>
                </a:lnTo>
                <a:lnTo>
                  <a:pt x="0" y="1331467"/>
                </a:lnTo>
                <a:lnTo>
                  <a:pt x="8719096" y="1331467"/>
                </a:lnTo>
                <a:lnTo>
                  <a:pt x="8723414" y="1324864"/>
                </a:lnTo>
                <a:lnTo>
                  <a:pt x="8723414" y="851153"/>
                </a:lnTo>
                <a:lnTo>
                  <a:pt x="7182142" y="851153"/>
                </a:lnTo>
                <a:lnTo>
                  <a:pt x="7043839" y="848994"/>
                </a:lnTo>
                <a:lnTo>
                  <a:pt x="6899059" y="844423"/>
                </a:lnTo>
                <a:lnTo>
                  <a:pt x="6750088" y="837818"/>
                </a:lnTo>
                <a:lnTo>
                  <a:pt x="6594640" y="826642"/>
                </a:lnTo>
                <a:lnTo>
                  <a:pt x="6260503" y="793114"/>
                </a:lnTo>
                <a:lnTo>
                  <a:pt x="5900712" y="746125"/>
                </a:lnTo>
                <a:lnTo>
                  <a:pt x="5709196" y="717168"/>
                </a:lnTo>
                <a:lnTo>
                  <a:pt x="5509044" y="683640"/>
                </a:lnTo>
                <a:lnTo>
                  <a:pt x="5302542" y="645667"/>
                </a:lnTo>
                <a:lnTo>
                  <a:pt x="4861979" y="558546"/>
                </a:lnTo>
                <a:lnTo>
                  <a:pt x="4387253" y="453516"/>
                </a:lnTo>
                <a:lnTo>
                  <a:pt x="4136047" y="395350"/>
                </a:lnTo>
                <a:lnTo>
                  <a:pt x="3614458" y="268097"/>
                </a:lnTo>
                <a:lnTo>
                  <a:pt x="3122841" y="165226"/>
                </a:lnTo>
                <a:lnTo>
                  <a:pt x="2892844" y="125094"/>
                </a:lnTo>
                <a:lnTo>
                  <a:pt x="2673642" y="91566"/>
                </a:lnTo>
                <a:lnTo>
                  <a:pt x="2462949" y="62484"/>
                </a:lnTo>
                <a:lnTo>
                  <a:pt x="2262797" y="40131"/>
                </a:lnTo>
                <a:lnTo>
                  <a:pt x="2073313" y="22225"/>
                </a:lnTo>
                <a:lnTo>
                  <a:pt x="1719999" y="2159"/>
                </a:lnTo>
                <a:lnTo>
                  <a:pt x="1556042" y="0"/>
                </a:lnTo>
                <a:close/>
              </a:path>
              <a:path w="8723630" h="1331595">
                <a:moveTo>
                  <a:pt x="8723414" y="569722"/>
                </a:moveTo>
                <a:lnTo>
                  <a:pt x="8638197" y="605409"/>
                </a:lnTo>
                <a:lnTo>
                  <a:pt x="8557298" y="636651"/>
                </a:lnTo>
                <a:lnTo>
                  <a:pt x="8472208" y="665734"/>
                </a:lnTo>
                <a:lnTo>
                  <a:pt x="8295551" y="719327"/>
                </a:lnTo>
                <a:lnTo>
                  <a:pt x="8201825" y="743965"/>
                </a:lnTo>
                <a:lnTo>
                  <a:pt x="8005991" y="784098"/>
                </a:lnTo>
                <a:lnTo>
                  <a:pt x="7901724" y="802004"/>
                </a:lnTo>
                <a:lnTo>
                  <a:pt x="7680363" y="828801"/>
                </a:lnTo>
                <a:lnTo>
                  <a:pt x="7441857" y="846709"/>
                </a:lnTo>
                <a:lnTo>
                  <a:pt x="7314222" y="851153"/>
                </a:lnTo>
                <a:lnTo>
                  <a:pt x="8723414" y="851153"/>
                </a:lnTo>
                <a:lnTo>
                  <a:pt x="8723414" y="56972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 txBox="1"/>
          <p:nvPr/>
        </p:nvSpPr>
        <p:spPr>
          <a:xfrm>
            <a:off x="330200" y="1503044"/>
            <a:ext cx="5102860" cy="23723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140335">
              <a:lnSpc>
                <a:spcPct val="100000"/>
              </a:lnSpc>
              <a:spcBef>
                <a:spcPts val="95"/>
              </a:spcBef>
            </a:pPr>
            <a:r>
              <a:rPr sz="1600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1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、配电室应靠近电源，并设置在灰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尘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少、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潮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气少</a:t>
            </a:r>
            <a:r>
              <a:rPr sz="1600" spc="1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无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腐蚀 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介质及道路畅通的地方；配电室应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能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自然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通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风，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并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应采 取防止雨雪侵入和动物进入</a:t>
            </a:r>
            <a:r>
              <a:rPr sz="160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的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措施；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  <a:p>
            <a:pPr marL="12700" marR="286385">
              <a:lnSpc>
                <a:spcPct val="100000"/>
              </a:lnSpc>
              <a:spcBef>
                <a:spcPts val="600"/>
              </a:spcBef>
            </a:pPr>
            <a:r>
              <a:rPr sz="1600" spc="-15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2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、配电柜侧面的维护通道宽度不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小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于</a:t>
            </a:r>
            <a:r>
              <a:rPr sz="1600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1</a:t>
            </a:r>
            <a:r>
              <a:rPr sz="1600" spc="-5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m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；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配电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室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顶棚 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与地面的距离不低于</a:t>
            </a:r>
            <a:r>
              <a:rPr sz="1600" spc="-5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3m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；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  <a:p>
            <a:pPr marL="12700" marR="5080">
              <a:lnSpc>
                <a:spcPct val="100000"/>
              </a:lnSpc>
              <a:spcBef>
                <a:spcPts val="600"/>
              </a:spcBef>
            </a:pPr>
            <a:r>
              <a:rPr sz="1600" spc="-5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3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、配电室的建筑物和构筑物的耐火等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级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不低于</a:t>
            </a:r>
            <a:r>
              <a:rPr sz="1600" spc="-5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3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级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，室 内配置砂箱和可用于扑灭电气火灾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的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灭火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器</a:t>
            </a:r>
            <a:r>
              <a:rPr sz="160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；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配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电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室的 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照明分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别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设置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正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常照明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和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事故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照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明；配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电</a:t>
            </a:r>
            <a:r>
              <a:rPr sz="160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室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的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门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向外开， 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并配锁；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330200" y="1022730"/>
            <a:ext cx="1464310" cy="4064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500" spc="-5" dirty="0">
                <a:latin typeface="Candara" panose="020E0502030303020204"/>
                <a:cs typeface="Candara" panose="020E0502030303020204"/>
              </a:rPr>
              <a:t>4</a:t>
            </a:r>
            <a:r>
              <a:rPr sz="2500" spc="-5" dirty="0"/>
              <a:t>总配电室</a:t>
            </a:r>
            <a:endParaRPr sz="2500">
              <a:latin typeface="Candara" panose="020E0502030303020204"/>
              <a:cs typeface="Candara" panose="020E0502030303020204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5652134" y="1520063"/>
            <a:ext cx="3312414" cy="2557018"/>
          </a:xfrm>
          <a:prstGeom prst="rect">
            <a:avLst/>
          </a:prstGeom>
          <a:blipFill>
            <a:blip r:embed="rId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1873757" y="3861015"/>
            <a:ext cx="5794502" cy="273634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054978" y="859408"/>
            <a:ext cx="2880360" cy="715010"/>
          </a:xfrm>
          <a:custGeom>
            <a:avLst/>
            <a:gdLst/>
            <a:ahLst/>
            <a:cxnLst/>
            <a:rect l="l" t="t" r="r" b="b"/>
            <a:pathLst>
              <a:path w="2880359" h="715010">
                <a:moveTo>
                  <a:pt x="2880105" y="0"/>
                </a:moveTo>
                <a:lnTo>
                  <a:pt x="2873629" y="0"/>
                </a:lnTo>
                <a:lnTo>
                  <a:pt x="2752344" y="20065"/>
                </a:lnTo>
                <a:lnTo>
                  <a:pt x="2628900" y="42417"/>
                </a:lnTo>
                <a:lnTo>
                  <a:pt x="2373376" y="91566"/>
                </a:lnTo>
                <a:lnTo>
                  <a:pt x="2105279" y="149732"/>
                </a:lnTo>
                <a:lnTo>
                  <a:pt x="1824227" y="216662"/>
                </a:lnTo>
                <a:lnTo>
                  <a:pt x="1566672" y="281558"/>
                </a:lnTo>
                <a:lnTo>
                  <a:pt x="842899" y="444626"/>
                </a:lnTo>
                <a:lnTo>
                  <a:pt x="621538" y="489330"/>
                </a:lnTo>
                <a:lnTo>
                  <a:pt x="200025" y="567436"/>
                </a:lnTo>
                <a:lnTo>
                  <a:pt x="0" y="600963"/>
                </a:lnTo>
                <a:lnTo>
                  <a:pt x="138303" y="621156"/>
                </a:lnTo>
                <a:lnTo>
                  <a:pt x="270256" y="638937"/>
                </a:lnTo>
                <a:lnTo>
                  <a:pt x="398018" y="654685"/>
                </a:lnTo>
                <a:lnTo>
                  <a:pt x="644905" y="681481"/>
                </a:lnTo>
                <a:lnTo>
                  <a:pt x="874776" y="699262"/>
                </a:lnTo>
                <a:lnTo>
                  <a:pt x="985520" y="705992"/>
                </a:lnTo>
                <a:lnTo>
                  <a:pt x="1094104" y="710438"/>
                </a:lnTo>
                <a:lnTo>
                  <a:pt x="1298448" y="715010"/>
                </a:lnTo>
                <a:lnTo>
                  <a:pt x="1396365" y="715010"/>
                </a:lnTo>
                <a:lnTo>
                  <a:pt x="1585849" y="710438"/>
                </a:lnTo>
                <a:lnTo>
                  <a:pt x="1675256" y="705992"/>
                </a:lnTo>
                <a:lnTo>
                  <a:pt x="1845564" y="692657"/>
                </a:lnTo>
                <a:lnTo>
                  <a:pt x="1928495" y="683640"/>
                </a:lnTo>
                <a:lnTo>
                  <a:pt x="2086102" y="661288"/>
                </a:lnTo>
                <a:lnTo>
                  <a:pt x="2235073" y="634491"/>
                </a:lnTo>
                <a:lnTo>
                  <a:pt x="2375535" y="603250"/>
                </a:lnTo>
                <a:lnTo>
                  <a:pt x="2509647" y="567436"/>
                </a:lnTo>
                <a:lnTo>
                  <a:pt x="2637409" y="527303"/>
                </a:lnTo>
                <a:lnTo>
                  <a:pt x="2758694" y="482600"/>
                </a:lnTo>
                <a:lnTo>
                  <a:pt x="2875788" y="435610"/>
                </a:lnTo>
                <a:lnTo>
                  <a:pt x="2880105" y="433450"/>
                </a:lnTo>
                <a:lnTo>
                  <a:pt x="2880105" y="0"/>
                </a:lnTo>
                <a:close/>
              </a:path>
            </a:pathLst>
          </a:custGeom>
          <a:solidFill>
            <a:srgbClr val="C5E7FB">
              <a:alpha val="2901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2622423" y="730884"/>
            <a:ext cx="5551805" cy="851535"/>
          </a:xfrm>
          <a:custGeom>
            <a:avLst/>
            <a:gdLst/>
            <a:ahLst/>
            <a:cxnLst/>
            <a:rect l="l" t="t" r="r" b="b"/>
            <a:pathLst>
              <a:path w="5551805" h="851535">
                <a:moveTo>
                  <a:pt x="853566" y="0"/>
                </a:moveTo>
                <a:lnTo>
                  <a:pt x="685418" y="0"/>
                </a:lnTo>
                <a:lnTo>
                  <a:pt x="527938" y="4572"/>
                </a:lnTo>
                <a:lnTo>
                  <a:pt x="381000" y="11175"/>
                </a:lnTo>
                <a:lnTo>
                  <a:pt x="244728" y="22351"/>
                </a:lnTo>
                <a:lnTo>
                  <a:pt x="117093" y="35813"/>
                </a:lnTo>
                <a:lnTo>
                  <a:pt x="0" y="53720"/>
                </a:lnTo>
                <a:lnTo>
                  <a:pt x="334137" y="96138"/>
                </a:lnTo>
                <a:lnTo>
                  <a:pt x="693927" y="156463"/>
                </a:lnTo>
                <a:lnTo>
                  <a:pt x="1079246" y="234695"/>
                </a:lnTo>
                <a:lnTo>
                  <a:pt x="1283589" y="279273"/>
                </a:lnTo>
                <a:lnTo>
                  <a:pt x="1868931" y="422275"/>
                </a:lnTo>
                <a:lnTo>
                  <a:pt x="2562987" y="576452"/>
                </a:lnTo>
                <a:lnTo>
                  <a:pt x="2882265" y="639063"/>
                </a:lnTo>
                <a:lnTo>
                  <a:pt x="3035554" y="668147"/>
                </a:lnTo>
                <a:lnTo>
                  <a:pt x="3329304" y="717295"/>
                </a:lnTo>
                <a:lnTo>
                  <a:pt x="3469766" y="739520"/>
                </a:lnTo>
                <a:lnTo>
                  <a:pt x="3737991" y="775335"/>
                </a:lnTo>
                <a:lnTo>
                  <a:pt x="3991229" y="806576"/>
                </a:lnTo>
                <a:lnTo>
                  <a:pt x="4112641" y="817752"/>
                </a:lnTo>
                <a:lnTo>
                  <a:pt x="4342510" y="835660"/>
                </a:lnTo>
                <a:lnTo>
                  <a:pt x="4453255" y="842390"/>
                </a:lnTo>
                <a:lnTo>
                  <a:pt x="4666107" y="851280"/>
                </a:lnTo>
                <a:lnTo>
                  <a:pt x="4864100" y="851280"/>
                </a:lnTo>
                <a:lnTo>
                  <a:pt x="5051425" y="846836"/>
                </a:lnTo>
                <a:lnTo>
                  <a:pt x="5140833" y="842390"/>
                </a:lnTo>
                <a:lnTo>
                  <a:pt x="5228082" y="835660"/>
                </a:lnTo>
                <a:lnTo>
                  <a:pt x="5474970" y="808863"/>
                </a:lnTo>
                <a:lnTo>
                  <a:pt x="5551551" y="797687"/>
                </a:lnTo>
                <a:lnTo>
                  <a:pt x="5304662" y="766444"/>
                </a:lnTo>
                <a:lnTo>
                  <a:pt x="5042916" y="728472"/>
                </a:lnTo>
                <a:lnTo>
                  <a:pt x="4474463" y="630047"/>
                </a:lnTo>
                <a:lnTo>
                  <a:pt x="4165854" y="567563"/>
                </a:lnTo>
                <a:lnTo>
                  <a:pt x="3840099" y="498348"/>
                </a:lnTo>
                <a:lnTo>
                  <a:pt x="2854579" y="263651"/>
                </a:lnTo>
                <a:lnTo>
                  <a:pt x="2586354" y="205612"/>
                </a:lnTo>
                <a:lnTo>
                  <a:pt x="2330957" y="156463"/>
                </a:lnTo>
                <a:lnTo>
                  <a:pt x="2207387" y="134112"/>
                </a:lnTo>
                <a:lnTo>
                  <a:pt x="2086102" y="114045"/>
                </a:lnTo>
                <a:lnTo>
                  <a:pt x="1969007" y="96138"/>
                </a:lnTo>
                <a:lnTo>
                  <a:pt x="1630552" y="51435"/>
                </a:lnTo>
                <a:lnTo>
                  <a:pt x="1419860" y="31368"/>
                </a:lnTo>
                <a:lnTo>
                  <a:pt x="1221866" y="15748"/>
                </a:lnTo>
                <a:lnTo>
                  <a:pt x="1032382" y="4572"/>
                </a:lnTo>
                <a:lnTo>
                  <a:pt x="853566" y="0"/>
                </a:lnTo>
                <a:close/>
              </a:path>
            </a:pathLst>
          </a:custGeom>
          <a:solidFill>
            <a:srgbClr val="C5E7FB">
              <a:alpha val="3999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2832100" y="743204"/>
            <a:ext cx="5474970" cy="775335"/>
          </a:xfrm>
          <a:custGeom>
            <a:avLst/>
            <a:gdLst/>
            <a:ahLst/>
            <a:cxnLst/>
            <a:rect l="l" t="t" r="r" b="b"/>
            <a:pathLst>
              <a:path w="5474970" h="775335">
                <a:moveTo>
                  <a:pt x="0" y="78232"/>
                </a:moveTo>
                <a:lnTo>
                  <a:pt x="19176" y="73787"/>
                </a:lnTo>
                <a:lnTo>
                  <a:pt x="76581" y="62611"/>
                </a:lnTo>
                <a:lnTo>
                  <a:pt x="174498" y="46990"/>
                </a:lnTo>
                <a:lnTo>
                  <a:pt x="238379" y="37973"/>
                </a:lnTo>
                <a:lnTo>
                  <a:pt x="312927" y="29083"/>
                </a:lnTo>
                <a:lnTo>
                  <a:pt x="395858" y="22351"/>
                </a:lnTo>
                <a:lnTo>
                  <a:pt x="491744" y="15621"/>
                </a:lnTo>
                <a:lnTo>
                  <a:pt x="596011" y="9017"/>
                </a:lnTo>
                <a:lnTo>
                  <a:pt x="713104" y="4445"/>
                </a:lnTo>
                <a:lnTo>
                  <a:pt x="840866" y="2286"/>
                </a:lnTo>
                <a:lnTo>
                  <a:pt x="979170" y="0"/>
                </a:lnTo>
                <a:lnTo>
                  <a:pt x="1128140" y="2286"/>
                </a:lnTo>
                <a:lnTo>
                  <a:pt x="1287779" y="6731"/>
                </a:lnTo>
                <a:lnTo>
                  <a:pt x="1460246" y="15621"/>
                </a:lnTo>
                <a:lnTo>
                  <a:pt x="1643379" y="26797"/>
                </a:lnTo>
                <a:lnTo>
                  <a:pt x="1837054" y="44704"/>
                </a:lnTo>
                <a:lnTo>
                  <a:pt x="2043557" y="64770"/>
                </a:lnTo>
                <a:lnTo>
                  <a:pt x="2262759" y="89408"/>
                </a:lnTo>
                <a:lnTo>
                  <a:pt x="2492629" y="118491"/>
                </a:lnTo>
                <a:lnTo>
                  <a:pt x="2735326" y="154178"/>
                </a:lnTo>
                <a:lnTo>
                  <a:pt x="2988691" y="194437"/>
                </a:lnTo>
                <a:lnTo>
                  <a:pt x="3254755" y="241300"/>
                </a:lnTo>
                <a:lnTo>
                  <a:pt x="3533648" y="297180"/>
                </a:lnTo>
                <a:lnTo>
                  <a:pt x="3825240" y="357505"/>
                </a:lnTo>
                <a:lnTo>
                  <a:pt x="4129658" y="424561"/>
                </a:lnTo>
                <a:lnTo>
                  <a:pt x="4446778" y="500507"/>
                </a:lnTo>
                <a:lnTo>
                  <a:pt x="4776724" y="583184"/>
                </a:lnTo>
                <a:lnTo>
                  <a:pt x="5119497" y="674751"/>
                </a:lnTo>
                <a:lnTo>
                  <a:pt x="5474970" y="775335"/>
                </a:lnTo>
              </a:path>
            </a:pathLst>
          </a:custGeom>
          <a:ln w="31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5616447" y="729869"/>
            <a:ext cx="3312160" cy="652780"/>
          </a:xfrm>
          <a:custGeom>
            <a:avLst/>
            <a:gdLst/>
            <a:ahLst/>
            <a:cxnLst/>
            <a:rect l="l" t="t" r="r" b="b"/>
            <a:pathLst>
              <a:path w="3312159" h="652780">
                <a:moveTo>
                  <a:pt x="0" y="652398"/>
                </a:moveTo>
                <a:lnTo>
                  <a:pt x="95757" y="625475"/>
                </a:lnTo>
                <a:lnTo>
                  <a:pt x="357631" y="556259"/>
                </a:lnTo>
                <a:lnTo>
                  <a:pt x="538479" y="509396"/>
                </a:lnTo>
                <a:lnTo>
                  <a:pt x="747140" y="457961"/>
                </a:lnTo>
                <a:lnTo>
                  <a:pt x="979170" y="402081"/>
                </a:lnTo>
                <a:lnTo>
                  <a:pt x="1228217" y="341756"/>
                </a:lnTo>
                <a:lnTo>
                  <a:pt x="1492123" y="283717"/>
                </a:lnTo>
                <a:lnTo>
                  <a:pt x="1762505" y="225551"/>
                </a:lnTo>
                <a:lnTo>
                  <a:pt x="2039238" y="171957"/>
                </a:lnTo>
                <a:lnTo>
                  <a:pt x="2313812" y="120650"/>
                </a:lnTo>
                <a:lnTo>
                  <a:pt x="2450083" y="98297"/>
                </a:lnTo>
                <a:lnTo>
                  <a:pt x="2582036" y="75945"/>
                </a:lnTo>
                <a:lnTo>
                  <a:pt x="2713990" y="58038"/>
                </a:lnTo>
                <a:lnTo>
                  <a:pt x="2841752" y="40131"/>
                </a:lnTo>
                <a:lnTo>
                  <a:pt x="2967354" y="26796"/>
                </a:lnTo>
                <a:lnTo>
                  <a:pt x="3086607" y="15620"/>
                </a:lnTo>
                <a:lnTo>
                  <a:pt x="3201543" y="6603"/>
                </a:lnTo>
                <a:lnTo>
                  <a:pt x="3312159" y="0"/>
                </a:lnTo>
              </a:path>
            </a:pathLst>
          </a:custGeom>
          <a:ln w="31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211670" y="714248"/>
            <a:ext cx="8723630" cy="1331595"/>
          </a:xfrm>
          <a:custGeom>
            <a:avLst/>
            <a:gdLst/>
            <a:ahLst/>
            <a:cxnLst/>
            <a:rect l="l" t="t" r="r" b="b"/>
            <a:pathLst>
              <a:path w="8723630" h="1331595">
                <a:moveTo>
                  <a:pt x="1556042" y="0"/>
                </a:moveTo>
                <a:lnTo>
                  <a:pt x="1402753" y="0"/>
                </a:lnTo>
                <a:lnTo>
                  <a:pt x="1258100" y="4444"/>
                </a:lnTo>
                <a:lnTo>
                  <a:pt x="1121829" y="11175"/>
                </a:lnTo>
                <a:lnTo>
                  <a:pt x="874890" y="33400"/>
                </a:lnTo>
                <a:lnTo>
                  <a:pt x="762063" y="49149"/>
                </a:lnTo>
                <a:lnTo>
                  <a:pt x="659891" y="64769"/>
                </a:lnTo>
                <a:lnTo>
                  <a:pt x="564095" y="82550"/>
                </a:lnTo>
                <a:lnTo>
                  <a:pt x="478955" y="102742"/>
                </a:lnTo>
                <a:lnTo>
                  <a:pt x="398056" y="120650"/>
                </a:lnTo>
                <a:lnTo>
                  <a:pt x="327812" y="140715"/>
                </a:lnTo>
                <a:lnTo>
                  <a:pt x="206476" y="178688"/>
                </a:lnTo>
                <a:lnTo>
                  <a:pt x="157518" y="196596"/>
                </a:lnTo>
                <a:lnTo>
                  <a:pt x="51079" y="241173"/>
                </a:lnTo>
                <a:lnTo>
                  <a:pt x="0" y="268097"/>
                </a:lnTo>
                <a:lnTo>
                  <a:pt x="0" y="1331467"/>
                </a:lnTo>
                <a:lnTo>
                  <a:pt x="8719096" y="1331467"/>
                </a:lnTo>
                <a:lnTo>
                  <a:pt x="8723414" y="1324864"/>
                </a:lnTo>
                <a:lnTo>
                  <a:pt x="8723414" y="851153"/>
                </a:lnTo>
                <a:lnTo>
                  <a:pt x="7182142" y="851153"/>
                </a:lnTo>
                <a:lnTo>
                  <a:pt x="7043839" y="848994"/>
                </a:lnTo>
                <a:lnTo>
                  <a:pt x="6899059" y="844423"/>
                </a:lnTo>
                <a:lnTo>
                  <a:pt x="6750088" y="837818"/>
                </a:lnTo>
                <a:lnTo>
                  <a:pt x="6594640" y="826642"/>
                </a:lnTo>
                <a:lnTo>
                  <a:pt x="6260503" y="793114"/>
                </a:lnTo>
                <a:lnTo>
                  <a:pt x="5900712" y="746125"/>
                </a:lnTo>
                <a:lnTo>
                  <a:pt x="5709196" y="717168"/>
                </a:lnTo>
                <a:lnTo>
                  <a:pt x="5509044" y="683640"/>
                </a:lnTo>
                <a:lnTo>
                  <a:pt x="5302542" y="645667"/>
                </a:lnTo>
                <a:lnTo>
                  <a:pt x="4861979" y="558546"/>
                </a:lnTo>
                <a:lnTo>
                  <a:pt x="4387253" y="453516"/>
                </a:lnTo>
                <a:lnTo>
                  <a:pt x="4136047" y="395350"/>
                </a:lnTo>
                <a:lnTo>
                  <a:pt x="3614458" y="268097"/>
                </a:lnTo>
                <a:lnTo>
                  <a:pt x="3122841" y="165226"/>
                </a:lnTo>
                <a:lnTo>
                  <a:pt x="2892844" y="125094"/>
                </a:lnTo>
                <a:lnTo>
                  <a:pt x="2673642" y="91566"/>
                </a:lnTo>
                <a:lnTo>
                  <a:pt x="2462949" y="62484"/>
                </a:lnTo>
                <a:lnTo>
                  <a:pt x="2262797" y="40131"/>
                </a:lnTo>
                <a:lnTo>
                  <a:pt x="2073313" y="22225"/>
                </a:lnTo>
                <a:lnTo>
                  <a:pt x="1719999" y="2159"/>
                </a:lnTo>
                <a:lnTo>
                  <a:pt x="1556042" y="0"/>
                </a:lnTo>
                <a:close/>
              </a:path>
              <a:path w="8723630" h="1331595">
                <a:moveTo>
                  <a:pt x="8723414" y="569722"/>
                </a:moveTo>
                <a:lnTo>
                  <a:pt x="8638197" y="605409"/>
                </a:lnTo>
                <a:lnTo>
                  <a:pt x="8557298" y="636651"/>
                </a:lnTo>
                <a:lnTo>
                  <a:pt x="8472208" y="665734"/>
                </a:lnTo>
                <a:lnTo>
                  <a:pt x="8295551" y="719327"/>
                </a:lnTo>
                <a:lnTo>
                  <a:pt x="8201825" y="743965"/>
                </a:lnTo>
                <a:lnTo>
                  <a:pt x="8005991" y="784098"/>
                </a:lnTo>
                <a:lnTo>
                  <a:pt x="7901724" y="802004"/>
                </a:lnTo>
                <a:lnTo>
                  <a:pt x="7680363" y="828801"/>
                </a:lnTo>
                <a:lnTo>
                  <a:pt x="7441857" y="846709"/>
                </a:lnTo>
                <a:lnTo>
                  <a:pt x="7314222" y="851153"/>
                </a:lnTo>
                <a:lnTo>
                  <a:pt x="8723414" y="851153"/>
                </a:lnTo>
                <a:lnTo>
                  <a:pt x="8723414" y="56972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 txBox="1"/>
          <p:nvPr/>
        </p:nvSpPr>
        <p:spPr>
          <a:xfrm>
            <a:off x="258267" y="1527810"/>
            <a:ext cx="4944110" cy="30276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202565" algn="just">
              <a:lnSpc>
                <a:spcPct val="100000"/>
              </a:lnSpc>
              <a:spcBef>
                <a:spcPts val="95"/>
              </a:spcBef>
            </a:pPr>
            <a:r>
              <a:rPr sz="1600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1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、架空线路的档距不得大于</a:t>
            </a:r>
            <a:r>
              <a:rPr sz="1600" spc="-5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35m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，架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空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线路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的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线距不 得小于</a:t>
            </a:r>
            <a:r>
              <a:rPr sz="1600" spc="-5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0.3</a:t>
            </a:r>
            <a:r>
              <a:rPr sz="1600" spc="-20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 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，</a:t>
            </a:r>
            <a:r>
              <a:rPr sz="1600" spc="-9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 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靠近电杆的两导线的间距不得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小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于</a:t>
            </a:r>
            <a:r>
              <a:rPr sz="1600" spc="-5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0.5</a:t>
            </a:r>
            <a:r>
              <a:rPr sz="1600" spc="30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 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；  架空线最大弧垂与地面的最小垂直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距</a:t>
            </a:r>
            <a:r>
              <a:rPr sz="160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离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为</a:t>
            </a:r>
            <a:r>
              <a:rPr sz="1600" spc="-5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4m;</a:t>
            </a:r>
            <a:endParaRPr sz="1600">
              <a:latin typeface="Candara" panose="020E0502030303020204"/>
              <a:cs typeface="Candara" panose="020E0502030303020204"/>
            </a:endParaRPr>
          </a:p>
          <a:p>
            <a:pPr marL="12700" marR="156845">
              <a:lnSpc>
                <a:spcPct val="100000"/>
              </a:lnSpc>
              <a:spcBef>
                <a:spcPts val="600"/>
              </a:spcBef>
            </a:pPr>
            <a:r>
              <a:rPr sz="1600" spc="-15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2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、</a:t>
            </a:r>
            <a:r>
              <a:rPr sz="1600" spc="-6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 </a:t>
            </a:r>
            <a:r>
              <a:rPr sz="1600" spc="-1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电缆线路应采用埋地或架空敷设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，</a:t>
            </a:r>
            <a:r>
              <a:rPr sz="1600" spc="-1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 </a:t>
            </a:r>
            <a:r>
              <a:rPr sz="1600" spc="-1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严禁沿地面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明 设；埋地电缆路径应设方位标志；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电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缆直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接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埋</a:t>
            </a:r>
            <a:r>
              <a:rPr sz="160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地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敷设 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的深度不应小于</a:t>
            </a:r>
            <a:r>
              <a:rPr sz="1600" spc="-5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0.7</a:t>
            </a:r>
            <a:r>
              <a:rPr sz="1600" spc="-45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 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，并应在电缆紧邻上下左右侧均匀 敷设不小于</a:t>
            </a:r>
            <a:r>
              <a:rPr sz="1600" spc="-5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50</a:t>
            </a:r>
            <a:r>
              <a:rPr sz="1600" spc="-20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 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厚的细沙，然后覆盖砖或砼板凳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硬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质保 护层；架空敷设时，应拉设钢索，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固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定间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隔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一定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距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离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  <a:p>
            <a:pPr marL="12700" marR="5080">
              <a:lnSpc>
                <a:spcPct val="100000"/>
              </a:lnSpc>
            </a:pP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用绝缘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线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将电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缆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附着在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钢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索上；</a:t>
            </a:r>
            <a:r>
              <a:rPr sz="1600" spc="-13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 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埋地电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缆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穿越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建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筑物、 道路、易受到机械损伤以</a:t>
            </a:r>
            <a:r>
              <a:rPr sz="1600" spc="39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及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引出地面从</a:t>
            </a:r>
            <a:r>
              <a:rPr sz="1600" spc="-5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2.0</a:t>
            </a:r>
            <a:r>
              <a:rPr sz="1600" spc="10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 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高到地下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  <a:p>
            <a:pPr marL="12700" marR="160020">
              <a:lnSpc>
                <a:spcPct val="100000"/>
              </a:lnSpc>
              <a:spcBef>
                <a:spcPts val="5"/>
              </a:spcBef>
            </a:pPr>
            <a:r>
              <a:rPr sz="1600" spc="-5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0.2</a:t>
            </a:r>
            <a:r>
              <a:rPr sz="1600" spc="-75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 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处，必须加设防护套管，防护套管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内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径不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应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小于电 缆外径的</a:t>
            </a:r>
            <a:r>
              <a:rPr sz="1600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1.5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倍。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258267" y="957199"/>
            <a:ext cx="1682750" cy="4679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>
                <a:latin typeface="Candara" panose="020E0502030303020204"/>
                <a:cs typeface="Candara" panose="020E0502030303020204"/>
              </a:rPr>
              <a:t>5</a:t>
            </a:r>
            <a:r>
              <a:rPr dirty="0"/>
              <a:t>配电线路</a:t>
            </a:r>
            <a:endParaRPr dirty="0"/>
          </a:p>
        </p:txBody>
      </p:sp>
      <p:sp>
        <p:nvSpPr>
          <p:cNvPr id="9" name="object 9"/>
          <p:cNvSpPr/>
          <p:nvPr/>
        </p:nvSpPr>
        <p:spPr>
          <a:xfrm>
            <a:off x="5292090" y="1673732"/>
            <a:ext cx="3632073" cy="2660523"/>
          </a:xfrm>
          <a:prstGeom prst="rect">
            <a:avLst/>
          </a:prstGeom>
          <a:blipFill>
            <a:blip r:embed="rId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4982397" y="4362094"/>
            <a:ext cx="3941892" cy="210356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054978" y="859408"/>
            <a:ext cx="2880360" cy="715010"/>
          </a:xfrm>
          <a:custGeom>
            <a:avLst/>
            <a:gdLst/>
            <a:ahLst/>
            <a:cxnLst/>
            <a:rect l="l" t="t" r="r" b="b"/>
            <a:pathLst>
              <a:path w="2880359" h="715010">
                <a:moveTo>
                  <a:pt x="2880105" y="0"/>
                </a:moveTo>
                <a:lnTo>
                  <a:pt x="2873629" y="0"/>
                </a:lnTo>
                <a:lnTo>
                  <a:pt x="2752344" y="20065"/>
                </a:lnTo>
                <a:lnTo>
                  <a:pt x="2628900" y="42417"/>
                </a:lnTo>
                <a:lnTo>
                  <a:pt x="2373376" y="91566"/>
                </a:lnTo>
                <a:lnTo>
                  <a:pt x="2105279" y="149732"/>
                </a:lnTo>
                <a:lnTo>
                  <a:pt x="1824227" y="216662"/>
                </a:lnTo>
                <a:lnTo>
                  <a:pt x="1566672" y="281558"/>
                </a:lnTo>
                <a:lnTo>
                  <a:pt x="842899" y="444626"/>
                </a:lnTo>
                <a:lnTo>
                  <a:pt x="621538" y="489330"/>
                </a:lnTo>
                <a:lnTo>
                  <a:pt x="200025" y="567436"/>
                </a:lnTo>
                <a:lnTo>
                  <a:pt x="0" y="600963"/>
                </a:lnTo>
                <a:lnTo>
                  <a:pt x="138303" y="621156"/>
                </a:lnTo>
                <a:lnTo>
                  <a:pt x="270256" y="638937"/>
                </a:lnTo>
                <a:lnTo>
                  <a:pt x="398018" y="654685"/>
                </a:lnTo>
                <a:lnTo>
                  <a:pt x="644905" y="681481"/>
                </a:lnTo>
                <a:lnTo>
                  <a:pt x="874776" y="699262"/>
                </a:lnTo>
                <a:lnTo>
                  <a:pt x="985520" y="705992"/>
                </a:lnTo>
                <a:lnTo>
                  <a:pt x="1094104" y="710438"/>
                </a:lnTo>
                <a:lnTo>
                  <a:pt x="1298448" y="715010"/>
                </a:lnTo>
                <a:lnTo>
                  <a:pt x="1396365" y="715010"/>
                </a:lnTo>
                <a:lnTo>
                  <a:pt x="1585849" y="710438"/>
                </a:lnTo>
                <a:lnTo>
                  <a:pt x="1675256" y="705992"/>
                </a:lnTo>
                <a:lnTo>
                  <a:pt x="1845564" y="692657"/>
                </a:lnTo>
                <a:lnTo>
                  <a:pt x="1928495" y="683640"/>
                </a:lnTo>
                <a:lnTo>
                  <a:pt x="2086102" y="661288"/>
                </a:lnTo>
                <a:lnTo>
                  <a:pt x="2235073" y="634491"/>
                </a:lnTo>
                <a:lnTo>
                  <a:pt x="2375535" y="603250"/>
                </a:lnTo>
                <a:lnTo>
                  <a:pt x="2509647" y="567436"/>
                </a:lnTo>
                <a:lnTo>
                  <a:pt x="2637409" y="527303"/>
                </a:lnTo>
                <a:lnTo>
                  <a:pt x="2758694" y="482600"/>
                </a:lnTo>
                <a:lnTo>
                  <a:pt x="2875788" y="435610"/>
                </a:lnTo>
                <a:lnTo>
                  <a:pt x="2880105" y="433450"/>
                </a:lnTo>
                <a:lnTo>
                  <a:pt x="2880105" y="0"/>
                </a:lnTo>
                <a:close/>
              </a:path>
            </a:pathLst>
          </a:custGeom>
          <a:solidFill>
            <a:srgbClr val="C5E7FB">
              <a:alpha val="2901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2622423" y="730884"/>
            <a:ext cx="5551805" cy="851535"/>
          </a:xfrm>
          <a:custGeom>
            <a:avLst/>
            <a:gdLst/>
            <a:ahLst/>
            <a:cxnLst/>
            <a:rect l="l" t="t" r="r" b="b"/>
            <a:pathLst>
              <a:path w="5551805" h="851535">
                <a:moveTo>
                  <a:pt x="853566" y="0"/>
                </a:moveTo>
                <a:lnTo>
                  <a:pt x="685418" y="0"/>
                </a:lnTo>
                <a:lnTo>
                  <a:pt x="527938" y="4572"/>
                </a:lnTo>
                <a:lnTo>
                  <a:pt x="381000" y="11175"/>
                </a:lnTo>
                <a:lnTo>
                  <a:pt x="244728" y="22351"/>
                </a:lnTo>
                <a:lnTo>
                  <a:pt x="117093" y="35813"/>
                </a:lnTo>
                <a:lnTo>
                  <a:pt x="0" y="53720"/>
                </a:lnTo>
                <a:lnTo>
                  <a:pt x="334137" y="96138"/>
                </a:lnTo>
                <a:lnTo>
                  <a:pt x="693927" y="156463"/>
                </a:lnTo>
                <a:lnTo>
                  <a:pt x="1079246" y="234695"/>
                </a:lnTo>
                <a:lnTo>
                  <a:pt x="1283589" y="279273"/>
                </a:lnTo>
                <a:lnTo>
                  <a:pt x="1868931" y="422275"/>
                </a:lnTo>
                <a:lnTo>
                  <a:pt x="2562987" y="576452"/>
                </a:lnTo>
                <a:lnTo>
                  <a:pt x="2882265" y="639063"/>
                </a:lnTo>
                <a:lnTo>
                  <a:pt x="3035554" y="668147"/>
                </a:lnTo>
                <a:lnTo>
                  <a:pt x="3329304" y="717295"/>
                </a:lnTo>
                <a:lnTo>
                  <a:pt x="3469766" y="739520"/>
                </a:lnTo>
                <a:lnTo>
                  <a:pt x="3737991" y="775335"/>
                </a:lnTo>
                <a:lnTo>
                  <a:pt x="3991229" y="806576"/>
                </a:lnTo>
                <a:lnTo>
                  <a:pt x="4112641" y="817752"/>
                </a:lnTo>
                <a:lnTo>
                  <a:pt x="4342510" y="835660"/>
                </a:lnTo>
                <a:lnTo>
                  <a:pt x="4453255" y="842390"/>
                </a:lnTo>
                <a:lnTo>
                  <a:pt x="4666107" y="851280"/>
                </a:lnTo>
                <a:lnTo>
                  <a:pt x="4864100" y="851280"/>
                </a:lnTo>
                <a:lnTo>
                  <a:pt x="5051425" y="846836"/>
                </a:lnTo>
                <a:lnTo>
                  <a:pt x="5140833" y="842390"/>
                </a:lnTo>
                <a:lnTo>
                  <a:pt x="5228082" y="835660"/>
                </a:lnTo>
                <a:lnTo>
                  <a:pt x="5474970" y="808863"/>
                </a:lnTo>
                <a:lnTo>
                  <a:pt x="5551551" y="797687"/>
                </a:lnTo>
                <a:lnTo>
                  <a:pt x="5304662" y="766444"/>
                </a:lnTo>
                <a:lnTo>
                  <a:pt x="5042916" y="728472"/>
                </a:lnTo>
                <a:lnTo>
                  <a:pt x="4474463" y="630047"/>
                </a:lnTo>
                <a:lnTo>
                  <a:pt x="4165854" y="567563"/>
                </a:lnTo>
                <a:lnTo>
                  <a:pt x="3840099" y="498348"/>
                </a:lnTo>
                <a:lnTo>
                  <a:pt x="2854579" y="263651"/>
                </a:lnTo>
                <a:lnTo>
                  <a:pt x="2586354" y="205612"/>
                </a:lnTo>
                <a:lnTo>
                  <a:pt x="2330957" y="156463"/>
                </a:lnTo>
                <a:lnTo>
                  <a:pt x="2207387" y="134112"/>
                </a:lnTo>
                <a:lnTo>
                  <a:pt x="2086102" y="114045"/>
                </a:lnTo>
                <a:lnTo>
                  <a:pt x="1969007" y="96138"/>
                </a:lnTo>
                <a:lnTo>
                  <a:pt x="1630552" y="51435"/>
                </a:lnTo>
                <a:lnTo>
                  <a:pt x="1419860" y="31368"/>
                </a:lnTo>
                <a:lnTo>
                  <a:pt x="1221866" y="15748"/>
                </a:lnTo>
                <a:lnTo>
                  <a:pt x="1032382" y="4572"/>
                </a:lnTo>
                <a:lnTo>
                  <a:pt x="853566" y="0"/>
                </a:lnTo>
                <a:close/>
              </a:path>
            </a:pathLst>
          </a:custGeom>
          <a:solidFill>
            <a:srgbClr val="C5E7FB">
              <a:alpha val="3999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2832100" y="743204"/>
            <a:ext cx="5474970" cy="775335"/>
          </a:xfrm>
          <a:custGeom>
            <a:avLst/>
            <a:gdLst/>
            <a:ahLst/>
            <a:cxnLst/>
            <a:rect l="l" t="t" r="r" b="b"/>
            <a:pathLst>
              <a:path w="5474970" h="775335">
                <a:moveTo>
                  <a:pt x="0" y="78232"/>
                </a:moveTo>
                <a:lnTo>
                  <a:pt x="19176" y="73787"/>
                </a:lnTo>
                <a:lnTo>
                  <a:pt x="76581" y="62611"/>
                </a:lnTo>
                <a:lnTo>
                  <a:pt x="174498" y="46990"/>
                </a:lnTo>
                <a:lnTo>
                  <a:pt x="238379" y="37973"/>
                </a:lnTo>
                <a:lnTo>
                  <a:pt x="312927" y="29083"/>
                </a:lnTo>
                <a:lnTo>
                  <a:pt x="395858" y="22351"/>
                </a:lnTo>
                <a:lnTo>
                  <a:pt x="491744" y="15621"/>
                </a:lnTo>
                <a:lnTo>
                  <a:pt x="596011" y="9017"/>
                </a:lnTo>
                <a:lnTo>
                  <a:pt x="713104" y="4445"/>
                </a:lnTo>
                <a:lnTo>
                  <a:pt x="840866" y="2286"/>
                </a:lnTo>
                <a:lnTo>
                  <a:pt x="979170" y="0"/>
                </a:lnTo>
                <a:lnTo>
                  <a:pt x="1128140" y="2286"/>
                </a:lnTo>
                <a:lnTo>
                  <a:pt x="1287779" y="6731"/>
                </a:lnTo>
                <a:lnTo>
                  <a:pt x="1460246" y="15621"/>
                </a:lnTo>
                <a:lnTo>
                  <a:pt x="1643379" y="26797"/>
                </a:lnTo>
                <a:lnTo>
                  <a:pt x="1837054" y="44704"/>
                </a:lnTo>
                <a:lnTo>
                  <a:pt x="2043557" y="64770"/>
                </a:lnTo>
                <a:lnTo>
                  <a:pt x="2262759" y="89408"/>
                </a:lnTo>
                <a:lnTo>
                  <a:pt x="2492629" y="118491"/>
                </a:lnTo>
                <a:lnTo>
                  <a:pt x="2735326" y="154178"/>
                </a:lnTo>
                <a:lnTo>
                  <a:pt x="2988691" y="194437"/>
                </a:lnTo>
                <a:lnTo>
                  <a:pt x="3254755" y="241300"/>
                </a:lnTo>
                <a:lnTo>
                  <a:pt x="3533648" y="297180"/>
                </a:lnTo>
                <a:lnTo>
                  <a:pt x="3825240" y="357505"/>
                </a:lnTo>
                <a:lnTo>
                  <a:pt x="4129658" y="424561"/>
                </a:lnTo>
                <a:lnTo>
                  <a:pt x="4446778" y="500507"/>
                </a:lnTo>
                <a:lnTo>
                  <a:pt x="4776724" y="583184"/>
                </a:lnTo>
                <a:lnTo>
                  <a:pt x="5119497" y="674751"/>
                </a:lnTo>
                <a:lnTo>
                  <a:pt x="5474970" y="775335"/>
                </a:lnTo>
              </a:path>
            </a:pathLst>
          </a:custGeom>
          <a:ln w="31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5616447" y="729869"/>
            <a:ext cx="3312160" cy="652780"/>
          </a:xfrm>
          <a:custGeom>
            <a:avLst/>
            <a:gdLst/>
            <a:ahLst/>
            <a:cxnLst/>
            <a:rect l="l" t="t" r="r" b="b"/>
            <a:pathLst>
              <a:path w="3312159" h="652780">
                <a:moveTo>
                  <a:pt x="0" y="652398"/>
                </a:moveTo>
                <a:lnTo>
                  <a:pt x="95757" y="625475"/>
                </a:lnTo>
                <a:lnTo>
                  <a:pt x="357631" y="556259"/>
                </a:lnTo>
                <a:lnTo>
                  <a:pt x="538479" y="509396"/>
                </a:lnTo>
                <a:lnTo>
                  <a:pt x="747140" y="457961"/>
                </a:lnTo>
                <a:lnTo>
                  <a:pt x="979170" y="402081"/>
                </a:lnTo>
                <a:lnTo>
                  <a:pt x="1228217" y="341756"/>
                </a:lnTo>
                <a:lnTo>
                  <a:pt x="1492123" y="283717"/>
                </a:lnTo>
                <a:lnTo>
                  <a:pt x="1762505" y="225551"/>
                </a:lnTo>
                <a:lnTo>
                  <a:pt x="2039238" y="171957"/>
                </a:lnTo>
                <a:lnTo>
                  <a:pt x="2313812" y="120650"/>
                </a:lnTo>
                <a:lnTo>
                  <a:pt x="2450083" y="98297"/>
                </a:lnTo>
                <a:lnTo>
                  <a:pt x="2582036" y="75945"/>
                </a:lnTo>
                <a:lnTo>
                  <a:pt x="2713990" y="58038"/>
                </a:lnTo>
                <a:lnTo>
                  <a:pt x="2841752" y="40131"/>
                </a:lnTo>
                <a:lnTo>
                  <a:pt x="2967354" y="26796"/>
                </a:lnTo>
                <a:lnTo>
                  <a:pt x="3086607" y="15620"/>
                </a:lnTo>
                <a:lnTo>
                  <a:pt x="3201543" y="6603"/>
                </a:lnTo>
                <a:lnTo>
                  <a:pt x="3312159" y="0"/>
                </a:lnTo>
              </a:path>
            </a:pathLst>
          </a:custGeom>
          <a:ln w="31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211670" y="714248"/>
            <a:ext cx="8723630" cy="1331595"/>
          </a:xfrm>
          <a:custGeom>
            <a:avLst/>
            <a:gdLst/>
            <a:ahLst/>
            <a:cxnLst/>
            <a:rect l="l" t="t" r="r" b="b"/>
            <a:pathLst>
              <a:path w="8723630" h="1331595">
                <a:moveTo>
                  <a:pt x="1556042" y="0"/>
                </a:moveTo>
                <a:lnTo>
                  <a:pt x="1402753" y="0"/>
                </a:lnTo>
                <a:lnTo>
                  <a:pt x="1258100" y="4444"/>
                </a:lnTo>
                <a:lnTo>
                  <a:pt x="1121829" y="11175"/>
                </a:lnTo>
                <a:lnTo>
                  <a:pt x="874890" y="33400"/>
                </a:lnTo>
                <a:lnTo>
                  <a:pt x="762063" y="49149"/>
                </a:lnTo>
                <a:lnTo>
                  <a:pt x="659891" y="64769"/>
                </a:lnTo>
                <a:lnTo>
                  <a:pt x="564095" y="82550"/>
                </a:lnTo>
                <a:lnTo>
                  <a:pt x="478955" y="102742"/>
                </a:lnTo>
                <a:lnTo>
                  <a:pt x="398056" y="120650"/>
                </a:lnTo>
                <a:lnTo>
                  <a:pt x="327812" y="140715"/>
                </a:lnTo>
                <a:lnTo>
                  <a:pt x="206476" y="178688"/>
                </a:lnTo>
                <a:lnTo>
                  <a:pt x="157518" y="196596"/>
                </a:lnTo>
                <a:lnTo>
                  <a:pt x="51079" y="241173"/>
                </a:lnTo>
                <a:lnTo>
                  <a:pt x="0" y="268097"/>
                </a:lnTo>
                <a:lnTo>
                  <a:pt x="0" y="1331467"/>
                </a:lnTo>
                <a:lnTo>
                  <a:pt x="8719096" y="1331467"/>
                </a:lnTo>
                <a:lnTo>
                  <a:pt x="8723414" y="1324864"/>
                </a:lnTo>
                <a:lnTo>
                  <a:pt x="8723414" y="851153"/>
                </a:lnTo>
                <a:lnTo>
                  <a:pt x="7182142" y="851153"/>
                </a:lnTo>
                <a:lnTo>
                  <a:pt x="7043839" y="848994"/>
                </a:lnTo>
                <a:lnTo>
                  <a:pt x="6899059" y="844423"/>
                </a:lnTo>
                <a:lnTo>
                  <a:pt x="6750088" y="837818"/>
                </a:lnTo>
                <a:lnTo>
                  <a:pt x="6594640" y="826642"/>
                </a:lnTo>
                <a:lnTo>
                  <a:pt x="6260503" y="793114"/>
                </a:lnTo>
                <a:lnTo>
                  <a:pt x="5900712" y="746125"/>
                </a:lnTo>
                <a:lnTo>
                  <a:pt x="5709196" y="717168"/>
                </a:lnTo>
                <a:lnTo>
                  <a:pt x="5509044" y="683640"/>
                </a:lnTo>
                <a:lnTo>
                  <a:pt x="5302542" y="645667"/>
                </a:lnTo>
                <a:lnTo>
                  <a:pt x="4861979" y="558546"/>
                </a:lnTo>
                <a:lnTo>
                  <a:pt x="4387253" y="453516"/>
                </a:lnTo>
                <a:lnTo>
                  <a:pt x="4136047" y="395350"/>
                </a:lnTo>
                <a:lnTo>
                  <a:pt x="3614458" y="268097"/>
                </a:lnTo>
                <a:lnTo>
                  <a:pt x="3122841" y="165226"/>
                </a:lnTo>
                <a:lnTo>
                  <a:pt x="2892844" y="125094"/>
                </a:lnTo>
                <a:lnTo>
                  <a:pt x="2673642" y="91566"/>
                </a:lnTo>
                <a:lnTo>
                  <a:pt x="2462949" y="62484"/>
                </a:lnTo>
                <a:lnTo>
                  <a:pt x="2262797" y="40131"/>
                </a:lnTo>
                <a:lnTo>
                  <a:pt x="2073313" y="22225"/>
                </a:lnTo>
                <a:lnTo>
                  <a:pt x="1719999" y="2159"/>
                </a:lnTo>
                <a:lnTo>
                  <a:pt x="1556042" y="0"/>
                </a:lnTo>
                <a:close/>
              </a:path>
              <a:path w="8723630" h="1331595">
                <a:moveTo>
                  <a:pt x="8723414" y="569722"/>
                </a:moveTo>
                <a:lnTo>
                  <a:pt x="8638197" y="605409"/>
                </a:lnTo>
                <a:lnTo>
                  <a:pt x="8557298" y="636651"/>
                </a:lnTo>
                <a:lnTo>
                  <a:pt x="8472208" y="665734"/>
                </a:lnTo>
                <a:lnTo>
                  <a:pt x="8295551" y="719327"/>
                </a:lnTo>
                <a:lnTo>
                  <a:pt x="8201825" y="743965"/>
                </a:lnTo>
                <a:lnTo>
                  <a:pt x="8005991" y="784098"/>
                </a:lnTo>
                <a:lnTo>
                  <a:pt x="7901724" y="802004"/>
                </a:lnTo>
                <a:lnTo>
                  <a:pt x="7680363" y="828801"/>
                </a:lnTo>
                <a:lnTo>
                  <a:pt x="7441857" y="846709"/>
                </a:lnTo>
                <a:lnTo>
                  <a:pt x="7314222" y="851153"/>
                </a:lnTo>
                <a:lnTo>
                  <a:pt x="8723414" y="851153"/>
                </a:lnTo>
                <a:lnTo>
                  <a:pt x="8723414" y="56972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 txBox="1"/>
          <p:nvPr/>
        </p:nvSpPr>
        <p:spPr>
          <a:xfrm>
            <a:off x="330200" y="1336040"/>
            <a:ext cx="3173095" cy="3284220"/>
          </a:xfrm>
          <a:prstGeom prst="rect">
            <a:avLst/>
          </a:prstGeom>
        </p:spPr>
        <p:txBody>
          <a:bodyPr vert="horz" wrap="square" lIns="0" tIns="39370" rIns="0" bIns="0" rtlCol="0">
            <a:spAutoFit/>
          </a:bodyPr>
          <a:lstStyle/>
          <a:p>
            <a:pPr marL="12700" marR="40005">
              <a:lnSpc>
                <a:spcPts val="1730"/>
              </a:lnSpc>
              <a:spcBef>
                <a:spcPts val="310"/>
              </a:spcBef>
            </a:pPr>
            <a:r>
              <a:rPr sz="1600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1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、楼层分配电中，电缆垂直敷设应 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利用工程中的竖井、垂直孔洞，宜 靠近用电负荷中心；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  <a:p>
            <a:pPr marL="12700">
              <a:lnSpc>
                <a:spcPts val="1825"/>
              </a:lnSpc>
              <a:spcBef>
                <a:spcPts val="380"/>
              </a:spcBef>
            </a:pPr>
            <a:r>
              <a:rPr sz="1600" spc="-15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2</a:t>
            </a:r>
            <a:r>
              <a:rPr sz="1600" spc="-1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、垂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直</a:t>
            </a:r>
            <a:r>
              <a:rPr sz="1600" spc="-1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布置的电缆每层楼固定点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  <a:p>
            <a:pPr marL="12700">
              <a:lnSpc>
                <a:spcPts val="1825"/>
              </a:lnSpc>
            </a:pP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不得少于一处；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  <a:p>
            <a:pPr marL="12700" marR="215265">
              <a:lnSpc>
                <a:spcPts val="1730"/>
              </a:lnSpc>
              <a:spcBef>
                <a:spcPts val="625"/>
              </a:spcBef>
            </a:pPr>
            <a:r>
              <a:rPr sz="1600" spc="-5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3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、电缆固定宜采用角钢做支架， 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瓷瓶做绝缘子固定；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  <a:p>
            <a:pPr marL="12700" marR="111125">
              <a:lnSpc>
                <a:spcPct val="90000"/>
              </a:lnSpc>
              <a:spcBef>
                <a:spcPts val="570"/>
              </a:spcBef>
            </a:pPr>
            <a:r>
              <a:rPr sz="1600" spc="-5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4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、每层分配电箱电源电缆应从下 </a:t>
            </a:r>
            <a:r>
              <a:rPr sz="1600" spc="-1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一层分配电箱中总隔离开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关</a:t>
            </a:r>
            <a:r>
              <a:rPr sz="1600" spc="-1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上端头 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引出；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  <a:p>
            <a:pPr marL="12700">
              <a:lnSpc>
                <a:spcPct val="100000"/>
              </a:lnSpc>
              <a:spcBef>
                <a:spcPts val="410"/>
              </a:spcBef>
            </a:pPr>
            <a:r>
              <a:rPr sz="1600" spc="-10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5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、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楼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层电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缆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严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禁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穿越脚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手</a:t>
            </a:r>
            <a:r>
              <a:rPr sz="160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架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引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入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；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  <a:p>
            <a:pPr marL="12700" marR="69215">
              <a:lnSpc>
                <a:spcPts val="1730"/>
              </a:lnSpc>
              <a:spcBef>
                <a:spcPts val="620"/>
              </a:spcBef>
            </a:pPr>
            <a:r>
              <a:rPr sz="1600" spc="-10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6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、楼层线路提前用</a:t>
            </a:r>
            <a:r>
              <a:rPr sz="1600" spc="-5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PV</a:t>
            </a:r>
            <a:r>
              <a:rPr sz="1600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C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暗埋，根据 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临电需求在相应楼层设置线盒；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330200" y="892810"/>
            <a:ext cx="173418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dirty="0">
                <a:latin typeface="Candara" panose="020E0502030303020204"/>
                <a:cs typeface="Candara" panose="020E0502030303020204"/>
              </a:rPr>
              <a:t>6.</a:t>
            </a:r>
            <a:r>
              <a:rPr sz="2800" spc="-5" dirty="0"/>
              <a:t>楼层配电</a:t>
            </a:r>
            <a:endParaRPr sz="2800">
              <a:latin typeface="Candara" panose="020E0502030303020204"/>
              <a:cs typeface="Candara" panose="020E0502030303020204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4114165" y="1628863"/>
            <a:ext cx="4308602" cy="4824476"/>
          </a:xfrm>
          <a:prstGeom prst="rect">
            <a:avLst/>
          </a:prstGeom>
          <a:blipFill>
            <a:blip r:embed="rId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565327" y="4687913"/>
            <a:ext cx="2350516" cy="176542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054978" y="859408"/>
            <a:ext cx="2880360" cy="715010"/>
          </a:xfrm>
          <a:custGeom>
            <a:avLst/>
            <a:gdLst/>
            <a:ahLst/>
            <a:cxnLst/>
            <a:rect l="l" t="t" r="r" b="b"/>
            <a:pathLst>
              <a:path w="2880359" h="715010">
                <a:moveTo>
                  <a:pt x="2880105" y="0"/>
                </a:moveTo>
                <a:lnTo>
                  <a:pt x="2873629" y="0"/>
                </a:lnTo>
                <a:lnTo>
                  <a:pt x="2752344" y="20065"/>
                </a:lnTo>
                <a:lnTo>
                  <a:pt x="2628900" y="42417"/>
                </a:lnTo>
                <a:lnTo>
                  <a:pt x="2373376" y="91566"/>
                </a:lnTo>
                <a:lnTo>
                  <a:pt x="2105279" y="149732"/>
                </a:lnTo>
                <a:lnTo>
                  <a:pt x="1824227" y="216662"/>
                </a:lnTo>
                <a:lnTo>
                  <a:pt x="1566672" y="281558"/>
                </a:lnTo>
                <a:lnTo>
                  <a:pt x="842899" y="444626"/>
                </a:lnTo>
                <a:lnTo>
                  <a:pt x="621538" y="489330"/>
                </a:lnTo>
                <a:lnTo>
                  <a:pt x="200025" y="567436"/>
                </a:lnTo>
                <a:lnTo>
                  <a:pt x="0" y="600963"/>
                </a:lnTo>
                <a:lnTo>
                  <a:pt x="138303" y="621156"/>
                </a:lnTo>
                <a:lnTo>
                  <a:pt x="270256" y="638937"/>
                </a:lnTo>
                <a:lnTo>
                  <a:pt x="398018" y="654685"/>
                </a:lnTo>
                <a:lnTo>
                  <a:pt x="644905" y="681481"/>
                </a:lnTo>
                <a:lnTo>
                  <a:pt x="874776" y="699262"/>
                </a:lnTo>
                <a:lnTo>
                  <a:pt x="985520" y="705992"/>
                </a:lnTo>
                <a:lnTo>
                  <a:pt x="1094104" y="710438"/>
                </a:lnTo>
                <a:lnTo>
                  <a:pt x="1298448" y="715010"/>
                </a:lnTo>
                <a:lnTo>
                  <a:pt x="1396365" y="715010"/>
                </a:lnTo>
                <a:lnTo>
                  <a:pt x="1585849" y="710438"/>
                </a:lnTo>
                <a:lnTo>
                  <a:pt x="1675256" y="705992"/>
                </a:lnTo>
                <a:lnTo>
                  <a:pt x="1845564" y="692657"/>
                </a:lnTo>
                <a:lnTo>
                  <a:pt x="1928495" y="683640"/>
                </a:lnTo>
                <a:lnTo>
                  <a:pt x="2086102" y="661288"/>
                </a:lnTo>
                <a:lnTo>
                  <a:pt x="2235073" y="634491"/>
                </a:lnTo>
                <a:lnTo>
                  <a:pt x="2375535" y="603250"/>
                </a:lnTo>
                <a:lnTo>
                  <a:pt x="2509647" y="567436"/>
                </a:lnTo>
                <a:lnTo>
                  <a:pt x="2637409" y="527303"/>
                </a:lnTo>
                <a:lnTo>
                  <a:pt x="2758694" y="482600"/>
                </a:lnTo>
                <a:lnTo>
                  <a:pt x="2875788" y="435610"/>
                </a:lnTo>
                <a:lnTo>
                  <a:pt x="2880105" y="433450"/>
                </a:lnTo>
                <a:lnTo>
                  <a:pt x="2880105" y="0"/>
                </a:lnTo>
                <a:close/>
              </a:path>
            </a:pathLst>
          </a:custGeom>
          <a:solidFill>
            <a:srgbClr val="C5E7FB">
              <a:alpha val="2901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2622423" y="730884"/>
            <a:ext cx="5551805" cy="851535"/>
          </a:xfrm>
          <a:custGeom>
            <a:avLst/>
            <a:gdLst/>
            <a:ahLst/>
            <a:cxnLst/>
            <a:rect l="l" t="t" r="r" b="b"/>
            <a:pathLst>
              <a:path w="5551805" h="851535">
                <a:moveTo>
                  <a:pt x="853566" y="0"/>
                </a:moveTo>
                <a:lnTo>
                  <a:pt x="685418" y="0"/>
                </a:lnTo>
                <a:lnTo>
                  <a:pt x="527938" y="4572"/>
                </a:lnTo>
                <a:lnTo>
                  <a:pt x="381000" y="11175"/>
                </a:lnTo>
                <a:lnTo>
                  <a:pt x="244728" y="22351"/>
                </a:lnTo>
                <a:lnTo>
                  <a:pt x="117093" y="35813"/>
                </a:lnTo>
                <a:lnTo>
                  <a:pt x="0" y="53720"/>
                </a:lnTo>
                <a:lnTo>
                  <a:pt x="334137" y="96138"/>
                </a:lnTo>
                <a:lnTo>
                  <a:pt x="693927" y="156463"/>
                </a:lnTo>
                <a:lnTo>
                  <a:pt x="1079246" y="234695"/>
                </a:lnTo>
                <a:lnTo>
                  <a:pt x="1283589" y="279273"/>
                </a:lnTo>
                <a:lnTo>
                  <a:pt x="1868931" y="422275"/>
                </a:lnTo>
                <a:lnTo>
                  <a:pt x="2562987" y="576452"/>
                </a:lnTo>
                <a:lnTo>
                  <a:pt x="2882265" y="639063"/>
                </a:lnTo>
                <a:lnTo>
                  <a:pt x="3035554" y="668147"/>
                </a:lnTo>
                <a:lnTo>
                  <a:pt x="3329304" y="717295"/>
                </a:lnTo>
                <a:lnTo>
                  <a:pt x="3469766" y="739520"/>
                </a:lnTo>
                <a:lnTo>
                  <a:pt x="3737991" y="775335"/>
                </a:lnTo>
                <a:lnTo>
                  <a:pt x="3991229" y="806576"/>
                </a:lnTo>
                <a:lnTo>
                  <a:pt x="4112641" y="817752"/>
                </a:lnTo>
                <a:lnTo>
                  <a:pt x="4342510" y="835660"/>
                </a:lnTo>
                <a:lnTo>
                  <a:pt x="4453255" y="842390"/>
                </a:lnTo>
                <a:lnTo>
                  <a:pt x="4666107" y="851280"/>
                </a:lnTo>
                <a:lnTo>
                  <a:pt x="4864100" y="851280"/>
                </a:lnTo>
                <a:lnTo>
                  <a:pt x="5051425" y="846836"/>
                </a:lnTo>
                <a:lnTo>
                  <a:pt x="5140833" y="842390"/>
                </a:lnTo>
                <a:lnTo>
                  <a:pt x="5228082" y="835660"/>
                </a:lnTo>
                <a:lnTo>
                  <a:pt x="5474970" y="808863"/>
                </a:lnTo>
                <a:lnTo>
                  <a:pt x="5551551" y="797687"/>
                </a:lnTo>
                <a:lnTo>
                  <a:pt x="5304662" y="766444"/>
                </a:lnTo>
                <a:lnTo>
                  <a:pt x="5042916" y="728472"/>
                </a:lnTo>
                <a:lnTo>
                  <a:pt x="4474463" y="630047"/>
                </a:lnTo>
                <a:lnTo>
                  <a:pt x="4165854" y="567563"/>
                </a:lnTo>
                <a:lnTo>
                  <a:pt x="3840099" y="498348"/>
                </a:lnTo>
                <a:lnTo>
                  <a:pt x="2854579" y="263651"/>
                </a:lnTo>
                <a:lnTo>
                  <a:pt x="2586354" y="205612"/>
                </a:lnTo>
                <a:lnTo>
                  <a:pt x="2330957" y="156463"/>
                </a:lnTo>
                <a:lnTo>
                  <a:pt x="2207387" y="134112"/>
                </a:lnTo>
                <a:lnTo>
                  <a:pt x="2086102" y="114045"/>
                </a:lnTo>
                <a:lnTo>
                  <a:pt x="1969007" y="96138"/>
                </a:lnTo>
                <a:lnTo>
                  <a:pt x="1630552" y="51435"/>
                </a:lnTo>
                <a:lnTo>
                  <a:pt x="1419860" y="31368"/>
                </a:lnTo>
                <a:lnTo>
                  <a:pt x="1221866" y="15748"/>
                </a:lnTo>
                <a:lnTo>
                  <a:pt x="1032382" y="4572"/>
                </a:lnTo>
                <a:lnTo>
                  <a:pt x="853566" y="0"/>
                </a:lnTo>
                <a:close/>
              </a:path>
            </a:pathLst>
          </a:custGeom>
          <a:solidFill>
            <a:srgbClr val="C5E7FB">
              <a:alpha val="3999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2832100" y="743204"/>
            <a:ext cx="5474970" cy="775335"/>
          </a:xfrm>
          <a:custGeom>
            <a:avLst/>
            <a:gdLst/>
            <a:ahLst/>
            <a:cxnLst/>
            <a:rect l="l" t="t" r="r" b="b"/>
            <a:pathLst>
              <a:path w="5474970" h="775335">
                <a:moveTo>
                  <a:pt x="0" y="78232"/>
                </a:moveTo>
                <a:lnTo>
                  <a:pt x="19176" y="73787"/>
                </a:lnTo>
                <a:lnTo>
                  <a:pt x="76581" y="62611"/>
                </a:lnTo>
                <a:lnTo>
                  <a:pt x="174498" y="46990"/>
                </a:lnTo>
                <a:lnTo>
                  <a:pt x="238379" y="37973"/>
                </a:lnTo>
                <a:lnTo>
                  <a:pt x="312927" y="29083"/>
                </a:lnTo>
                <a:lnTo>
                  <a:pt x="395858" y="22351"/>
                </a:lnTo>
                <a:lnTo>
                  <a:pt x="491744" y="15621"/>
                </a:lnTo>
                <a:lnTo>
                  <a:pt x="596011" y="9017"/>
                </a:lnTo>
                <a:lnTo>
                  <a:pt x="713104" y="4445"/>
                </a:lnTo>
                <a:lnTo>
                  <a:pt x="840866" y="2286"/>
                </a:lnTo>
                <a:lnTo>
                  <a:pt x="979170" y="0"/>
                </a:lnTo>
                <a:lnTo>
                  <a:pt x="1128140" y="2286"/>
                </a:lnTo>
                <a:lnTo>
                  <a:pt x="1287779" y="6731"/>
                </a:lnTo>
                <a:lnTo>
                  <a:pt x="1460246" y="15621"/>
                </a:lnTo>
                <a:lnTo>
                  <a:pt x="1643379" y="26797"/>
                </a:lnTo>
                <a:lnTo>
                  <a:pt x="1837054" y="44704"/>
                </a:lnTo>
                <a:lnTo>
                  <a:pt x="2043557" y="64770"/>
                </a:lnTo>
                <a:lnTo>
                  <a:pt x="2262759" y="89408"/>
                </a:lnTo>
                <a:lnTo>
                  <a:pt x="2492629" y="118491"/>
                </a:lnTo>
                <a:lnTo>
                  <a:pt x="2735326" y="154178"/>
                </a:lnTo>
                <a:lnTo>
                  <a:pt x="2988691" y="194437"/>
                </a:lnTo>
                <a:lnTo>
                  <a:pt x="3254755" y="241300"/>
                </a:lnTo>
                <a:lnTo>
                  <a:pt x="3533648" y="297180"/>
                </a:lnTo>
                <a:lnTo>
                  <a:pt x="3825240" y="357505"/>
                </a:lnTo>
                <a:lnTo>
                  <a:pt x="4129658" y="424561"/>
                </a:lnTo>
                <a:lnTo>
                  <a:pt x="4446778" y="500507"/>
                </a:lnTo>
                <a:lnTo>
                  <a:pt x="4776724" y="583184"/>
                </a:lnTo>
                <a:lnTo>
                  <a:pt x="5119497" y="674751"/>
                </a:lnTo>
                <a:lnTo>
                  <a:pt x="5474970" y="775335"/>
                </a:lnTo>
              </a:path>
            </a:pathLst>
          </a:custGeom>
          <a:ln w="31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5616447" y="729869"/>
            <a:ext cx="3312160" cy="652780"/>
          </a:xfrm>
          <a:custGeom>
            <a:avLst/>
            <a:gdLst/>
            <a:ahLst/>
            <a:cxnLst/>
            <a:rect l="l" t="t" r="r" b="b"/>
            <a:pathLst>
              <a:path w="3312159" h="652780">
                <a:moveTo>
                  <a:pt x="0" y="652398"/>
                </a:moveTo>
                <a:lnTo>
                  <a:pt x="95757" y="625475"/>
                </a:lnTo>
                <a:lnTo>
                  <a:pt x="357631" y="556259"/>
                </a:lnTo>
                <a:lnTo>
                  <a:pt x="538479" y="509396"/>
                </a:lnTo>
                <a:lnTo>
                  <a:pt x="747140" y="457961"/>
                </a:lnTo>
                <a:lnTo>
                  <a:pt x="979170" y="402081"/>
                </a:lnTo>
                <a:lnTo>
                  <a:pt x="1228217" y="341756"/>
                </a:lnTo>
                <a:lnTo>
                  <a:pt x="1492123" y="283717"/>
                </a:lnTo>
                <a:lnTo>
                  <a:pt x="1762505" y="225551"/>
                </a:lnTo>
                <a:lnTo>
                  <a:pt x="2039238" y="171957"/>
                </a:lnTo>
                <a:lnTo>
                  <a:pt x="2313812" y="120650"/>
                </a:lnTo>
                <a:lnTo>
                  <a:pt x="2450083" y="98297"/>
                </a:lnTo>
                <a:lnTo>
                  <a:pt x="2582036" y="75945"/>
                </a:lnTo>
                <a:lnTo>
                  <a:pt x="2713990" y="58038"/>
                </a:lnTo>
                <a:lnTo>
                  <a:pt x="2841752" y="40131"/>
                </a:lnTo>
                <a:lnTo>
                  <a:pt x="2967354" y="26796"/>
                </a:lnTo>
                <a:lnTo>
                  <a:pt x="3086607" y="15620"/>
                </a:lnTo>
                <a:lnTo>
                  <a:pt x="3201543" y="6603"/>
                </a:lnTo>
                <a:lnTo>
                  <a:pt x="3312159" y="0"/>
                </a:lnTo>
              </a:path>
            </a:pathLst>
          </a:custGeom>
          <a:ln w="31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211670" y="714248"/>
            <a:ext cx="8723630" cy="1331595"/>
          </a:xfrm>
          <a:custGeom>
            <a:avLst/>
            <a:gdLst/>
            <a:ahLst/>
            <a:cxnLst/>
            <a:rect l="l" t="t" r="r" b="b"/>
            <a:pathLst>
              <a:path w="8723630" h="1331595">
                <a:moveTo>
                  <a:pt x="1556042" y="0"/>
                </a:moveTo>
                <a:lnTo>
                  <a:pt x="1402753" y="0"/>
                </a:lnTo>
                <a:lnTo>
                  <a:pt x="1258100" y="4444"/>
                </a:lnTo>
                <a:lnTo>
                  <a:pt x="1121829" y="11175"/>
                </a:lnTo>
                <a:lnTo>
                  <a:pt x="874890" y="33400"/>
                </a:lnTo>
                <a:lnTo>
                  <a:pt x="762063" y="49149"/>
                </a:lnTo>
                <a:lnTo>
                  <a:pt x="659891" y="64769"/>
                </a:lnTo>
                <a:lnTo>
                  <a:pt x="564095" y="82550"/>
                </a:lnTo>
                <a:lnTo>
                  <a:pt x="478955" y="102742"/>
                </a:lnTo>
                <a:lnTo>
                  <a:pt x="398056" y="120650"/>
                </a:lnTo>
                <a:lnTo>
                  <a:pt x="327812" y="140715"/>
                </a:lnTo>
                <a:lnTo>
                  <a:pt x="206476" y="178688"/>
                </a:lnTo>
                <a:lnTo>
                  <a:pt x="157518" y="196596"/>
                </a:lnTo>
                <a:lnTo>
                  <a:pt x="51079" y="241173"/>
                </a:lnTo>
                <a:lnTo>
                  <a:pt x="0" y="268097"/>
                </a:lnTo>
                <a:lnTo>
                  <a:pt x="0" y="1331467"/>
                </a:lnTo>
                <a:lnTo>
                  <a:pt x="8719096" y="1331467"/>
                </a:lnTo>
                <a:lnTo>
                  <a:pt x="8723414" y="1324864"/>
                </a:lnTo>
                <a:lnTo>
                  <a:pt x="8723414" y="851153"/>
                </a:lnTo>
                <a:lnTo>
                  <a:pt x="7182142" y="851153"/>
                </a:lnTo>
                <a:lnTo>
                  <a:pt x="7043839" y="848994"/>
                </a:lnTo>
                <a:lnTo>
                  <a:pt x="6899059" y="844423"/>
                </a:lnTo>
                <a:lnTo>
                  <a:pt x="6750088" y="837818"/>
                </a:lnTo>
                <a:lnTo>
                  <a:pt x="6594640" y="826642"/>
                </a:lnTo>
                <a:lnTo>
                  <a:pt x="6260503" y="793114"/>
                </a:lnTo>
                <a:lnTo>
                  <a:pt x="5900712" y="746125"/>
                </a:lnTo>
                <a:lnTo>
                  <a:pt x="5709196" y="717168"/>
                </a:lnTo>
                <a:lnTo>
                  <a:pt x="5509044" y="683640"/>
                </a:lnTo>
                <a:lnTo>
                  <a:pt x="5302542" y="645667"/>
                </a:lnTo>
                <a:lnTo>
                  <a:pt x="4861979" y="558546"/>
                </a:lnTo>
                <a:lnTo>
                  <a:pt x="4387253" y="453516"/>
                </a:lnTo>
                <a:lnTo>
                  <a:pt x="4136047" y="395350"/>
                </a:lnTo>
                <a:lnTo>
                  <a:pt x="3614458" y="268097"/>
                </a:lnTo>
                <a:lnTo>
                  <a:pt x="3122841" y="165226"/>
                </a:lnTo>
                <a:lnTo>
                  <a:pt x="2892844" y="125094"/>
                </a:lnTo>
                <a:lnTo>
                  <a:pt x="2673642" y="91566"/>
                </a:lnTo>
                <a:lnTo>
                  <a:pt x="2462949" y="62484"/>
                </a:lnTo>
                <a:lnTo>
                  <a:pt x="2262797" y="40131"/>
                </a:lnTo>
                <a:lnTo>
                  <a:pt x="2073313" y="22225"/>
                </a:lnTo>
                <a:lnTo>
                  <a:pt x="1719999" y="2159"/>
                </a:lnTo>
                <a:lnTo>
                  <a:pt x="1556042" y="0"/>
                </a:lnTo>
                <a:close/>
              </a:path>
              <a:path w="8723630" h="1331595">
                <a:moveTo>
                  <a:pt x="8723414" y="569722"/>
                </a:moveTo>
                <a:lnTo>
                  <a:pt x="8638197" y="605409"/>
                </a:lnTo>
                <a:lnTo>
                  <a:pt x="8557298" y="636651"/>
                </a:lnTo>
                <a:lnTo>
                  <a:pt x="8472208" y="665734"/>
                </a:lnTo>
                <a:lnTo>
                  <a:pt x="8295551" y="719327"/>
                </a:lnTo>
                <a:lnTo>
                  <a:pt x="8201825" y="743965"/>
                </a:lnTo>
                <a:lnTo>
                  <a:pt x="8005991" y="784098"/>
                </a:lnTo>
                <a:lnTo>
                  <a:pt x="7901724" y="802004"/>
                </a:lnTo>
                <a:lnTo>
                  <a:pt x="7680363" y="828801"/>
                </a:lnTo>
                <a:lnTo>
                  <a:pt x="7441857" y="846709"/>
                </a:lnTo>
                <a:lnTo>
                  <a:pt x="7314222" y="851153"/>
                </a:lnTo>
                <a:lnTo>
                  <a:pt x="8723414" y="851153"/>
                </a:lnTo>
                <a:lnTo>
                  <a:pt x="8723414" y="56972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 txBox="1"/>
          <p:nvPr/>
        </p:nvSpPr>
        <p:spPr>
          <a:xfrm>
            <a:off x="330200" y="1789557"/>
            <a:ext cx="4368800" cy="22205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（</a:t>
            </a:r>
            <a:r>
              <a:rPr sz="1800" spc="-5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1</a:t>
            </a:r>
            <a:r>
              <a:rPr sz="18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）</a:t>
            </a:r>
            <a:r>
              <a:rPr sz="180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总配电柜中漏电保护器的额定漏电动 作电流应大于</a:t>
            </a:r>
            <a:r>
              <a:rPr sz="1800" spc="-5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30mA</a:t>
            </a:r>
            <a:r>
              <a:rPr sz="18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，</a:t>
            </a:r>
            <a:r>
              <a:rPr sz="180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额定漏电动作时间应 大于</a:t>
            </a:r>
            <a:r>
              <a:rPr sz="1800" spc="-5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0.1s</a:t>
            </a:r>
            <a:r>
              <a:rPr sz="18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，</a:t>
            </a:r>
            <a:r>
              <a:rPr sz="180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但其额定漏电动作电流与额定漏 电动作时间的乘积不应大</a:t>
            </a:r>
            <a:r>
              <a:rPr sz="18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于</a:t>
            </a:r>
            <a:r>
              <a:rPr sz="1800" spc="-5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30mA•s</a:t>
            </a:r>
            <a:r>
              <a:rPr sz="18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；</a:t>
            </a:r>
            <a:r>
              <a:rPr sz="180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开关 采用可见断点透明开关；配电室、消防用电 经总开关上端头接线，系统图、巡查记录张 贴，用电回路标识，重复接地、工作接地完 整；</a:t>
            </a:r>
            <a:endParaRPr sz="1800">
              <a:latin typeface="PMingLiU" panose="02020500000000000000" charset="-120"/>
              <a:cs typeface="PMingLiU" panose="02020500000000000000" charset="-120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330200" y="973962"/>
            <a:ext cx="170497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10" dirty="0">
                <a:latin typeface="Candara" panose="020E0502030303020204"/>
                <a:cs typeface="Candara" panose="020E0502030303020204"/>
              </a:rPr>
              <a:t>7</a:t>
            </a:r>
            <a:r>
              <a:rPr sz="2800" dirty="0">
                <a:latin typeface="Candara" panose="020E0502030303020204"/>
                <a:cs typeface="Candara" panose="020E0502030303020204"/>
              </a:rPr>
              <a:t>.</a:t>
            </a:r>
            <a:r>
              <a:rPr sz="2800" spc="-5" dirty="0"/>
              <a:t>总配电箱</a:t>
            </a:r>
            <a:endParaRPr sz="2800">
              <a:latin typeface="Candara" panose="020E0502030303020204"/>
              <a:cs typeface="Candara" panose="020E0502030303020204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4788027" y="1556791"/>
            <a:ext cx="4104513" cy="4696333"/>
          </a:xfrm>
          <a:prstGeom prst="rect">
            <a:avLst/>
          </a:prstGeom>
          <a:blipFill>
            <a:blip r:embed="rId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467537" y="4149115"/>
            <a:ext cx="4104513" cy="210400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054978" y="859408"/>
            <a:ext cx="2880360" cy="715010"/>
          </a:xfrm>
          <a:custGeom>
            <a:avLst/>
            <a:gdLst/>
            <a:ahLst/>
            <a:cxnLst/>
            <a:rect l="l" t="t" r="r" b="b"/>
            <a:pathLst>
              <a:path w="2880359" h="715010">
                <a:moveTo>
                  <a:pt x="2880105" y="0"/>
                </a:moveTo>
                <a:lnTo>
                  <a:pt x="2873629" y="0"/>
                </a:lnTo>
                <a:lnTo>
                  <a:pt x="2752344" y="20065"/>
                </a:lnTo>
                <a:lnTo>
                  <a:pt x="2628900" y="42417"/>
                </a:lnTo>
                <a:lnTo>
                  <a:pt x="2373376" y="91566"/>
                </a:lnTo>
                <a:lnTo>
                  <a:pt x="2105279" y="149732"/>
                </a:lnTo>
                <a:lnTo>
                  <a:pt x="1824227" y="216662"/>
                </a:lnTo>
                <a:lnTo>
                  <a:pt x="1566672" y="281558"/>
                </a:lnTo>
                <a:lnTo>
                  <a:pt x="842899" y="444626"/>
                </a:lnTo>
                <a:lnTo>
                  <a:pt x="621538" y="489330"/>
                </a:lnTo>
                <a:lnTo>
                  <a:pt x="200025" y="567436"/>
                </a:lnTo>
                <a:lnTo>
                  <a:pt x="0" y="600963"/>
                </a:lnTo>
                <a:lnTo>
                  <a:pt x="138303" y="621156"/>
                </a:lnTo>
                <a:lnTo>
                  <a:pt x="270256" y="638937"/>
                </a:lnTo>
                <a:lnTo>
                  <a:pt x="398018" y="654685"/>
                </a:lnTo>
                <a:lnTo>
                  <a:pt x="644905" y="681481"/>
                </a:lnTo>
                <a:lnTo>
                  <a:pt x="874776" y="699262"/>
                </a:lnTo>
                <a:lnTo>
                  <a:pt x="985520" y="705992"/>
                </a:lnTo>
                <a:lnTo>
                  <a:pt x="1094104" y="710438"/>
                </a:lnTo>
                <a:lnTo>
                  <a:pt x="1298448" y="715010"/>
                </a:lnTo>
                <a:lnTo>
                  <a:pt x="1396365" y="715010"/>
                </a:lnTo>
                <a:lnTo>
                  <a:pt x="1585849" y="710438"/>
                </a:lnTo>
                <a:lnTo>
                  <a:pt x="1675256" y="705992"/>
                </a:lnTo>
                <a:lnTo>
                  <a:pt x="1845564" y="692657"/>
                </a:lnTo>
                <a:lnTo>
                  <a:pt x="1928495" y="683640"/>
                </a:lnTo>
                <a:lnTo>
                  <a:pt x="2086102" y="661288"/>
                </a:lnTo>
                <a:lnTo>
                  <a:pt x="2235073" y="634491"/>
                </a:lnTo>
                <a:lnTo>
                  <a:pt x="2375535" y="603250"/>
                </a:lnTo>
                <a:lnTo>
                  <a:pt x="2509647" y="567436"/>
                </a:lnTo>
                <a:lnTo>
                  <a:pt x="2637409" y="527303"/>
                </a:lnTo>
                <a:lnTo>
                  <a:pt x="2758694" y="482600"/>
                </a:lnTo>
                <a:lnTo>
                  <a:pt x="2875788" y="435610"/>
                </a:lnTo>
                <a:lnTo>
                  <a:pt x="2880105" y="433450"/>
                </a:lnTo>
                <a:lnTo>
                  <a:pt x="2880105" y="0"/>
                </a:lnTo>
                <a:close/>
              </a:path>
            </a:pathLst>
          </a:custGeom>
          <a:solidFill>
            <a:srgbClr val="C5E7FB">
              <a:alpha val="2901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2622423" y="730884"/>
            <a:ext cx="5551805" cy="851535"/>
          </a:xfrm>
          <a:custGeom>
            <a:avLst/>
            <a:gdLst/>
            <a:ahLst/>
            <a:cxnLst/>
            <a:rect l="l" t="t" r="r" b="b"/>
            <a:pathLst>
              <a:path w="5551805" h="851535">
                <a:moveTo>
                  <a:pt x="853566" y="0"/>
                </a:moveTo>
                <a:lnTo>
                  <a:pt x="685418" y="0"/>
                </a:lnTo>
                <a:lnTo>
                  <a:pt x="527938" y="4572"/>
                </a:lnTo>
                <a:lnTo>
                  <a:pt x="381000" y="11175"/>
                </a:lnTo>
                <a:lnTo>
                  <a:pt x="244728" y="22351"/>
                </a:lnTo>
                <a:lnTo>
                  <a:pt x="117093" y="35813"/>
                </a:lnTo>
                <a:lnTo>
                  <a:pt x="0" y="53720"/>
                </a:lnTo>
                <a:lnTo>
                  <a:pt x="334137" y="96138"/>
                </a:lnTo>
                <a:lnTo>
                  <a:pt x="693927" y="156463"/>
                </a:lnTo>
                <a:lnTo>
                  <a:pt x="1079246" y="234695"/>
                </a:lnTo>
                <a:lnTo>
                  <a:pt x="1283589" y="279273"/>
                </a:lnTo>
                <a:lnTo>
                  <a:pt x="1868931" y="422275"/>
                </a:lnTo>
                <a:lnTo>
                  <a:pt x="2562987" y="576452"/>
                </a:lnTo>
                <a:lnTo>
                  <a:pt x="2882265" y="639063"/>
                </a:lnTo>
                <a:lnTo>
                  <a:pt x="3035554" y="668147"/>
                </a:lnTo>
                <a:lnTo>
                  <a:pt x="3329304" y="717295"/>
                </a:lnTo>
                <a:lnTo>
                  <a:pt x="3469766" y="739520"/>
                </a:lnTo>
                <a:lnTo>
                  <a:pt x="3737991" y="775335"/>
                </a:lnTo>
                <a:lnTo>
                  <a:pt x="3991229" y="806576"/>
                </a:lnTo>
                <a:lnTo>
                  <a:pt x="4112641" y="817752"/>
                </a:lnTo>
                <a:lnTo>
                  <a:pt x="4342510" y="835660"/>
                </a:lnTo>
                <a:lnTo>
                  <a:pt x="4453255" y="842390"/>
                </a:lnTo>
                <a:lnTo>
                  <a:pt x="4666107" y="851280"/>
                </a:lnTo>
                <a:lnTo>
                  <a:pt x="4864100" y="851280"/>
                </a:lnTo>
                <a:lnTo>
                  <a:pt x="5051425" y="846836"/>
                </a:lnTo>
                <a:lnTo>
                  <a:pt x="5140833" y="842390"/>
                </a:lnTo>
                <a:lnTo>
                  <a:pt x="5228082" y="835660"/>
                </a:lnTo>
                <a:lnTo>
                  <a:pt x="5474970" y="808863"/>
                </a:lnTo>
                <a:lnTo>
                  <a:pt x="5551551" y="797687"/>
                </a:lnTo>
                <a:lnTo>
                  <a:pt x="5304662" y="766444"/>
                </a:lnTo>
                <a:lnTo>
                  <a:pt x="5042916" y="728472"/>
                </a:lnTo>
                <a:lnTo>
                  <a:pt x="4474463" y="630047"/>
                </a:lnTo>
                <a:lnTo>
                  <a:pt x="4165854" y="567563"/>
                </a:lnTo>
                <a:lnTo>
                  <a:pt x="3840099" y="498348"/>
                </a:lnTo>
                <a:lnTo>
                  <a:pt x="2854579" y="263651"/>
                </a:lnTo>
                <a:lnTo>
                  <a:pt x="2586354" y="205612"/>
                </a:lnTo>
                <a:lnTo>
                  <a:pt x="2330957" y="156463"/>
                </a:lnTo>
                <a:lnTo>
                  <a:pt x="2207387" y="134112"/>
                </a:lnTo>
                <a:lnTo>
                  <a:pt x="2086102" y="114045"/>
                </a:lnTo>
                <a:lnTo>
                  <a:pt x="1969007" y="96138"/>
                </a:lnTo>
                <a:lnTo>
                  <a:pt x="1630552" y="51435"/>
                </a:lnTo>
                <a:lnTo>
                  <a:pt x="1419860" y="31368"/>
                </a:lnTo>
                <a:lnTo>
                  <a:pt x="1221866" y="15748"/>
                </a:lnTo>
                <a:lnTo>
                  <a:pt x="1032382" y="4572"/>
                </a:lnTo>
                <a:lnTo>
                  <a:pt x="853566" y="0"/>
                </a:lnTo>
                <a:close/>
              </a:path>
            </a:pathLst>
          </a:custGeom>
          <a:solidFill>
            <a:srgbClr val="C5E7FB">
              <a:alpha val="3999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2832100" y="743204"/>
            <a:ext cx="5474970" cy="775335"/>
          </a:xfrm>
          <a:custGeom>
            <a:avLst/>
            <a:gdLst/>
            <a:ahLst/>
            <a:cxnLst/>
            <a:rect l="l" t="t" r="r" b="b"/>
            <a:pathLst>
              <a:path w="5474970" h="775335">
                <a:moveTo>
                  <a:pt x="0" y="78232"/>
                </a:moveTo>
                <a:lnTo>
                  <a:pt x="19176" y="73787"/>
                </a:lnTo>
                <a:lnTo>
                  <a:pt x="76581" y="62611"/>
                </a:lnTo>
                <a:lnTo>
                  <a:pt x="174498" y="46990"/>
                </a:lnTo>
                <a:lnTo>
                  <a:pt x="238379" y="37973"/>
                </a:lnTo>
                <a:lnTo>
                  <a:pt x="312927" y="29083"/>
                </a:lnTo>
                <a:lnTo>
                  <a:pt x="395858" y="22351"/>
                </a:lnTo>
                <a:lnTo>
                  <a:pt x="491744" y="15621"/>
                </a:lnTo>
                <a:lnTo>
                  <a:pt x="596011" y="9017"/>
                </a:lnTo>
                <a:lnTo>
                  <a:pt x="713104" y="4445"/>
                </a:lnTo>
                <a:lnTo>
                  <a:pt x="840866" y="2286"/>
                </a:lnTo>
                <a:lnTo>
                  <a:pt x="979170" y="0"/>
                </a:lnTo>
                <a:lnTo>
                  <a:pt x="1128140" y="2286"/>
                </a:lnTo>
                <a:lnTo>
                  <a:pt x="1287779" y="6731"/>
                </a:lnTo>
                <a:lnTo>
                  <a:pt x="1460246" y="15621"/>
                </a:lnTo>
                <a:lnTo>
                  <a:pt x="1643379" y="26797"/>
                </a:lnTo>
                <a:lnTo>
                  <a:pt x="1837054" y="44704"/>
                </a:lnTo>
                <a:lnTo>
                  <a:pt x="2043557" y="64770"/>
                </a:lnTo>
                <a:lnTo>
                  <a:pt x="2262759" y="89408"/>
                </a:lnTo>
                <a:lnTo>
                  <a:pt x="2492629" y="118491"/>
                </a:lnTo>
                <a:lnTo>
                  <a:pt x="2735326" y="154178"/>
                </a:lnTo>
                <a:lnTo>
                  <a:pt x="2988691" y="194437"/>
                </a:lnTo>
                <a:lnTo>
                  <a:pt x="3254755" y="241300"/>
                </a:lnTo>
                <a:lnTo>
                  <a:pt x="3533648" y="297180"/>
                </a:lnTo>
                <a:lnTo>
                  <a:pt x="3825240" y="357505"/>
                </a:lnTo>
                <a:lnTo>
                  <a:pt x="4129658" y="424561"/>
                </a:lnTo>
                <a:lnTo>
                  <a:pt x="4446778" y="500507"/>
                </a:lnTo>
                <a:lnTo>
                  <a:pt x="4776724" y="583184"/>
                </a:lnTo>
                <a:lnTo>
                  <a:pt x="5119497" y="674751"/>
                </a:lnTo>
                <a:lnTo>
                  <a:pt x="5474970" y="775335"/>
                </a:lnTo>
              </a:path>
            </a:pathLst>
          </a:custGeom>
          <a:ln w="31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5616447" y="729869"/>
            <a:ext cx="3312160" cy="652780"/>
          </a:xfrm>
          <a:custGeom>
            <a:avLst/>
            <a:gdLst/>
            <a:ahLst/>
            <a:cxnLst/>
            <a:rect l="l" t="t" r="r" b="b"/>
            <a:pathLst>
              <a:path w="3312159" h="652780">
                <a:moveTo>
                  <a:pt x="0" y="652398"/>
                </a:moveTo>
                <a:lnTo>
                  <a:pt x="95757" y="625475"/>
                </a:lnTo>
                <a:lnTo>
                  <a:pt x="357631" y="556259"/>
                </a:lnTo>
                <a:lnTo>
                  <a:pt x="538479" y="509396"/>
                </a:lnTo>
                <a:lnTo>
                  <a:pt x="747140" y="457961"/>
                </a:lnTo>
                <a:lnTo>
                  <a:pt x="979170" y="402081"/>
                </a:lnTo>
                <a:lnTo>
                  <a:pt x="1228217" y="341756"/>
                </a:lnTo>
                <a:lnTo>
                  <a:pt x="1492123" y="283717"/>
                </a:lnTo>
                <a:lnTo>
                  <a:pt x="1762505" y="225551"/>
                </a:lnTo>
                <a:lnTo>
                  <a:pt x="2039238" y="171957"/>
                </a:lnTo>
                <a:lnTo>
                  <a:pt x="2313812" y="120650"/>
                </a:lnTo>
                <a:lnTo>
                  <a:pt x="2450083" y="98297"/>
                </a:lnTo>
                <a:lnTo>
                  <a:pt x="2582036" y="75945"/>
                </a:lnTo>
                <a:lnTo>
                  <a:pt x="2713990" y="58038"/>
                </a:lnTo>
                <a:lnTo>
                  <a:pt x="2841752" y="40131"/>
                </a:lnTo>
                <a:lnTo>
                  <a:pt x="2967354" y="26796"/>
                </a:lnTo>
                <a:lnTo>
                  <a:pt x="3086607" y="15620"/>
                </a:lnTo>
                <a:lnTo>
                  <a:pt x="3201543" y="6603"/>
                </a:lnTo>
                <a:lnTo>
                  <a:pt x="3312159" y="0"/>
                </a:lnTo>
              </a:path>
            </a:pathLst>
          </a:custGeom>
          <a:ln w="31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211670" y="714248"/>
            <a:ext cx="8723630" cy="1331595"/>
          </a:xfrm>
          <a:custGeom>
            <a:avLst/>
            <a:gdLst/>
            <a:ahLst/>
            <a:cxnLst/>
            <a:rect l="l" t="t" r="r" b="b"/>
            <a:pathLst>
              <a:path w="8723630" h="1331595">
                <a:moveTo>
                  <a:pt x="1556042" y="0"/>
                </a:moveTo>
                <a:lnTo>
                  <a:pt x="1402753" y="0"/>
                </a:lnTo>
                <a:lnTo>
                  <a:pt x="1258100" y="4444"/>
                </a:lnTo>
                <a:lnTo>
                  <a:pt x="1121829" y="11175"/>
                </a:lnTo>
                <a:lnTo>
                  <a:pt x="874890" y="33400"/>
                </a:lnTo>
                <a:lnTo>
                  <a:pt x="762063" y="49149"/>
                </a:lnTo>
                <a:lnTo>
                  <a:pt x="659891" y="64769"/>
                </a:lnTo>
                <a:lnTo>
                  <a:pt x="564095" y="82550"/>
                </a:lnTo>
                <a:lnTo>
                  <a:pt x="478955" y="102742"/>
                </a:lnTo>
                <a:lnTo>
                  <a:pt x="398056" y="120650"/>
                </a:lnTo>
                <a:lnTo>
                  <a:pt x="327812" y="140715"/>
                </a:lnTo>
                <a:lnTo>
                  <a:pt x="206476" y="178688"/>
                </a:lnTo>
                <a:lnTo>
                  <a:pt x="157518" y="196596"/>
                </a:lnTo>
                <a:lnTo>
                  <a:pt x="51079" y="241173"/>
                </a:lnTo>
                <a:lnTo>
                  <a:pt x="0" y="268097"/>
                </a:lnTo>
                <a:lnTo>
                  <a:pt x="0" y="1331467"/>
                </a:lnTo>
                <a:lnTo>
                  <a:pt x="8719096" y="1331467"/>
                </a:lnTo>
                <a:lnTo>
                  <a:pt x="8723414" y="1324864"/>
                </a:lnTo>
                <a:lnTo>
                  <a:pt x="8723414" y="851153"/>
                </a:lnTo>
                <a:lnTo>
                  <a:pt x="7182142" y="851153"/>
                </a:lnTo>
                <a:lnTo>
                  <a:pt x="7043839" y="848994"/>
                </a:lnTo>
                <a:lnTo>
                  <a:pt x="6899059" y="844423"/>
                </a:lnTo>
                <a:lnTo>
                  <a:pt x="6750088" y="837818"/>
                </a:lnTo>
                <a:lnTo>
                  <a:pt x="6594640" y="826642"/>
                </a:lnTo>
                <a:lnTo>
                  <a:pt x="6260503" y="793114"/>
                </a:lnTo>
                <a:lnTo>
                  <a:pt x="5900712" y="746125"/>
                </a:lnTo>
                <a:lnTo>
                  <a:pt x="5709196" y="717168"/>
                </a:lnTo>
                <a:lnTo>
                  <a:pt x="5509044" y="683640"/>
                </a:lnTo>
                <a:lnTo>
                  <a:pt x="5302542" y="645667"/>
                </a:lnTo>
                <a:lnTo>
                  <a:pt x="4861979" y="558546"/>
                </a:lnTo>
                <a:lnTo>
                  <a:pt x="4387253" y="453516"/>
                </a:lnTo>
                <a:lnTo>
                  <a:pt x="4136047" y="395350"/>
                </a:lnTo>
                <a:lnTo>
                  <a:pt x="3614458" y="268097"/>
                </a:lnTo>
                <a:lnTo>
                  <a:pt x="3122841" y="165226"/>
                </a:lnTo>
                <a:lnTo>
                  <a:pt x="2892844" y="125094"/>
                </a:lnTo>
                <a:lnTo>
                  <a:pt x="2673642" y="91566"/>
                </a:lnTo>
                <a:lnTo>
                  <a:pt x="2462949" y="62484"/>
                </a:lnTo>
                <a:lnTo>
                  <a:pt x="2262797" y="40131"/>
                </a:lnTo>
                <a:lnTo>
                  <a:pt x="2073313" y="22225"/>
                </a:lnTo>
                <a:lnTo>
                  <a:pt x="1719999" y="2159"/>
                </a:lnTo>
                <a:lnTo>
                  <a:pt x="1556042" y="0"/>
                </a:lnTo>
                <a:close/>
              </a:path>
              <a:path w="8723630" h="1331595">
                <a:moveTo>
                  <a:pt x="8723414" y="569722"/>
                </a:moveTo>
                <a:lnTo>
                  <a:pt x="8638197" y="605409"/>
                </a:lnTo>
                <a:lnTo>
                  <a:pt x="8557298" y="636651"/>
                </a:lnTo>
                <a:lnTo>
                  <a:pt x="8472208" y="665734"/>
                </a:lnTo>
                <a:lnTo>
                  <a:pt x="8295551" y="719327"/>
                </a:lnTo>
                <a:lnTo>
                  <a:pt x="8201825" y="743965"/>
                </a:lnTo>
                <a:lnTo>
                  <a:pt x="8005991" y="784098"/>
                </a:lnTo>
                <a:lnTo>
                  <a:pt x="7901724" y="802004"/>
                </a:lnTo>
                <a:lnTo>
                  <a:pt x="7680363" y="828801"/>
                </a:lnTo>
                <a:lnTo>
                  <a:pt x="7441857" y="846709"/>
                </a:lnTo>
                <a:lnTo>
                  <a:pt x="7314222" y="851153"/>
                </a:lnTo>
                <a:lnTo>
                  <a:pt x="8723414" y="851153"/>
                </a:lnTo>
                <a:lnTo>
                  <a:pt x="8723414" y="56972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 txBox="1"/>
          <p:nvPr/>
        </p:nvSpPr>
        <p:spPr>
          <a:xfrm>
            <a:off x="330200" y="1575054"/>
            <a:ext cx="3138170" cy="407987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71120">
              <a:lnSpc>
                <a:spcPct val="100000"/>
              </a:lnSpc>
              <a:spcBef>
                <a:spcPts val="95"/>
              </a:spcBef>
              <a:buSzPct val="94000"/>
              <a:buAutoNum type="arabicPlain"/>
              <a:tabLst>
                <a:tab pos="490855" algn="l"/>
              </a:tabLst>
            </a:pP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二级配电箱电器开关用电回 路配置满足用电设备要求，开关 电流与设备电流相匹配；重复接 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地可靠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有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效，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接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线图、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巡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检记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录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、 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配电箱门标示牌齐全，供电源线 采用五芯电线，二级配电</a:t>
            </a:r>
            <a:r>
              <a:rPr sz="160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箱</a:t>
            </a:r>
            <a:r>
              <a:rPr sz="1600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---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开 关箱</a:t>
            </a:r>
            <a:r>
              <a:rPr sz="1600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---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设备采用四芯电线；建议 二级配电箱漏电开关参数配置动 作电流</a:t>
            </a:r>
            <a:r>
              <a:rPr sz="1600" spc="-10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50mA</a:t>
            </a:r>
            <a:r>
              <a:rPr sz="1600" spc="-1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，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动作时间</a:t>
            </a:r>
            <a:r>
              <a:rPr sz="1600" spc="-5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≤0.1s;</a:t>
            </a:r>
            <a:endParaRPr sz="1600">
              <a:latin typeface="Candara" panose="020E0502030303020204"/>
              <a:cs typeface="Candara" panose="020E0502030303020204"/>
            </a:endParaRPr>
          </a:p>
          <a:p>
            <a:pPr marL="12700" marR="280670">
              <a:lnSpc>
                <a:spcPct val="100000"/>
              </a:lnSpc>
              <a:spcBef>
                <a:spcPts val="605"/>
              </a:spcBef>
              <a:buSzPct val="94000"/>
              <a:buAutoNum type="arabicPlain"/>
              <a:tabLst>
                <a:tab pos="512445" algn="l"/>
              </a:tabLst>
            </a:pP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移动</a:t>
            </a:r>
            <a:r>
              <a:rPr sz="1600" spc="-1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式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配电箱、开关箱应 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装设在坚固的支架上，其中心点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  <a:p>
            <a:pPr marL="12700">
              <a:lnSpc>
                <a:spcPct val="100000"/>
              </a:lnSpc>
            </a:pP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与地面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的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垂直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距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离宜为</a:t>
            </a:r>
            <a:r>
              <a:rPr sz="1600" spc="-5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0.8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～</a:t>
            </a:r>
            <a:r>
              <a:rPr sz="1600" spc="-5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1.6m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。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  <a:p>
            <a:pPr marL="517525" indent="-505460">
              <a:lnSpc>
                <a:spcPct val="100000"/>
              </a:lnSpc>
              <a:buSzPct val="94000"/>
              <a:buAutoNum type="arabicPlain" startAt="3"/>
              <a:tabLst>
                <a:tab pos="517525" algn="l"/>
              </a:tabLst>
            </a:pP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配电箱支</a:t>
            </a:r>
            <a:r>
              <a:rPr sz="1600" spc="-1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架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应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  <a:p>
            <a:pPr marL="12700">
              <a:lnSpc>
                <a:spcPct val="100000"/>
              </a:lnSpc>
            </a:pPr>
            <a:r>
              <a:rPr sz="1600" spc="155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L40</a:t>
            </a:r>
            <a:r>
              <a:rPr sz="1600" spc="15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×</a:t>
            </a:r>
            <a:r>
              <a:rPr sz="1600" spc="155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40</a:t>
            </a:r>
            <a:r>
              <a:rPr sz="1600" spc="15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×</a:t>
            </a:r>
            <a:r>
              <a:rPr sz="1600" spc="155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4mm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角钢焊制；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  <a:p>
            <a:pPr marL="527050" indent="-514985">
              <a:lnSpc>
                <a:spcPct val="100000"/>
              </a:lnSpc>
              <a:spcBef>
                <a:spcPts val="600"/>
              </a:spcBef>
              <a:buSzPct val="94000"/>
              <a:buAutoNum type="arabicPlain" startAt="4"/>
              <a:tabLst>
                <a:tab pos="527685" algn="l"/>
              </a:tabLst>
            </a:pPr>
            <a:r>
              <a:rPr sz="1600" spc="-1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二级配电箱设置灭火器一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  <a:p>
            <a:pPr marL="12700">
              <a:lnSpc>
                <a:spcPct val="100000"/>
              </a:lnSpc>
            </a:pP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组；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330200" y="961466"/>
            <a:ext cx="173228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10" dirty="0">
                <a:latin typeface="Candara" panose="020E0502030303020204"/>
                <a:cs typeface="Candara" panose="020E0502030303020204"/>
              </a:rPr>
              <a:t>8</a:t>
            </a:r>
            <a:r>
              <a:rPr sz="2800" dirty="0">
                <a:latin typeface="Candara" panose="020E0502030303020204"/>
                <a:cs typeface="Candara" panose="020E0502030303020204"/>
              </a:rPr>
              <a:t>.</a:t>
            </a:r>
            <a:r>
              <a:rPr sz="2800" spc="-5" dirty="0"/>
              <a:t>分配电箱</a:t>
            </a:r>
            <a:endParaRPr sz="2800">
              <a:latin typeface="Candara" panose="020E0502030303020204"/>
              <a:cs typeface="Candara" panose="020E0502030303020204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4094098" y="1494789"/>
            <a:ext cx="2448305" cy="2257170"/>
          </a:xfrm>
          <a:prstGeom prst="rect">
            <a:avLst/>
          </a:prstGeom>
          <a:blipFill>
            <a:blip r:embed="rId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4870958" y="3500970"/>
            <a:ext cx="3977005" cy="295236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6543547" y="1700783"/>
            <a:ext cx="2304288" cy="153288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054978" y="859408"/>
            <a:ext cx="2880360" cy="715010"/>
          </a:xfrm>
          <a:custGeom>
            <a:avLst/>
            <a:gdLst/>
            <a:ahLst/>
            <a:cxnLst/>
            <a:rect l="l" t="t" r="r" b="b"/>
            <a:pathLst>
              <a:path w="2880359" h="715010">
                <a:moveTo>
                  <a:pt x="2880105" y="0"/>
                </a:moveTo>
                <a:lnTo>
                  <a:pt x="2873629" y="0"/>
                </a:lnTo>
                <a:lnTo>
                  <a:pt x="2752344" y="20065"/>
                </a:lnTo>
                <a:lnTo>
                  <a:pt x="2628900" y="42417"/>
                </a:lnTo>
                <a:lnTo>
                  <a:pt x="2373376" y="91566"/>
                </a:lnTo>
                <a:lnTo>
                  <a:pt x="2105279" y="149732"/>
                </a:lnTo>
                <a:lnTo>
                  <a:pt x="1824227" y="216662"/>
                </a:lnTo>
                <a:lnTo>
                  <a:pt x="1566672" y="281558"/>
                </a:lnTo>
                <a:lnTo>
                  <a:pt x="842899" y="444626"/>
                </a:lnTo>
                <a:lnTo>
                  <a:pt x="621538" y="489330"/>
                </a:lnTo>
                <a:lnTo>
                  <a:pt x="200025" y="567436"/>
                </a:lnTo>
                <a:lnTo>
                  <a:pt x="0" y="600963"/>
                </a:lnTo>
                <a:lnTo>
                  <a:pt x="138303" y="621156"/>
                </a:lnTo>
                <a:lnTo>
                  <a:pt x="270256" y="638937"/>
                </a:lnTo>
                <a:lnTo>
                  <a:pt x="398018" y="654685"/>
                </a:lnTo>
                <a:lnTo>
                  <a:pt x="644905" y="681481"/>
                </a:lnTo>
                <a:lnTo>
                  <a:pt x="874776" y="699262"/>
                </a:lnTo>
                <a:lnTo>
                  <a:pt x="985520" y="705992"/>
                </a:lnTo>
                <a:lnTo>
                  <a:pt x="1094104" y="710438"/>
                </a:lnTo>
                <a:lnTo>
                  <a:pt x="1298448" y="715010"/>
                </a:lnTo>
                <a:lnTo>
                  <a:pt x="1396365" y="715010"/>
                </a:lnTo>
                <a:lnTo>
                  <a:pt x="1585849" y="710438"/>
                </a:lnTo>
                <a:lnTo>
                  <a:pt x="1675256" y="705992"/>
                </a:lnTo>
                <a:lnTo>
                  <a:pt x="1845564" y="692657"/>
                </a:lnTo>
                <a:lnTo>
                  <a:pt x="1928495" y="683640"/>
                </a:lnTo>
                <a:lnTo>
                  <a:pt x="2086102" y="661288"/>
                </a:lnTo>
                <a:lnTo>
                  <a:pt x="2235073" y="634491"/>
                </a:lnTo>
                <a:lnTo>
                  <a:pt x="2375535" y="603250"/>
                </a:lnTo>
                <a:lnTo>
                  <a:pt x="2509647" y="567436"/>
                </a:lnTo>
                <a:lnTo>
                  <a:pt x="2637409" y="527303"/>
                </a:lnTo>
                <a:lnTo>
                  <a:pt x="2758694" y="482600"/>
                </a:lnTo>
                <a:lnTo>
                  <a:pt x="2875788" y="435610"/>
                </a:lnTo>
                <a:lnTo>
                  <a:pt x="2880105" y="433450"/>
                </a:lnTo>
                <a:lnTo>
                  <a:pt x="2880105" y="0"/>
                </a:lnTo>
                <a:close/>
              </a:path>
            </a:pathLst>
          </a:custGeom>
          <a:solidFill>
            <a:srgbClr val="C5E7FB">
              <a:alpha val="2901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2622423" y="730884"/>
            <a:ext cx="5551805" cy="851535"/>
          </a:xfrm>
          <a:custGeom>
            <a:avLst/>
            <a:gdLst/>
            <a:ahLst/>
            <a:cxnLst/>
            <a:rect l="l" t="t" r="r" b="b"/>
            <a:pathLst>
              <a:path w="5551805" h="851535">
                <a:moveTo>
                  <a:pt x="853566" y="0"/>
                </a:moveTo>
                <a:lnTo>
                  <a:pt x="685418" y="0"/>
                </a:lnTo>
                <a:lnTo>
                  <a:pt x="527938" y="4572"/>
                </a:lnTo>
                <a:lnTo>
                  <a:pt x="381000" y="11175"/>
                </a:lnTo>
                <a:lnTo>
                  <a:pt x="244728" y="22351"/>
                </a:lnTo>
                <a:lnTo>
                  <a:pt x="117093" y="35813"/>
                </a:lnTo>
                <a:lnTo>
                  <a:pt x="0" y="53720"/>
                </a:lnTo>
                <a:lnTo>
                  <a:pt x="334137" y="96138"/>
                </a:lnTo>
                <a:lnTo>
                  <a:pt x="693927" y="156463"/>
                </a:lnTo>
                <a:lnTo>
                  <a:pt x="1079246" y="234695"/>
                </a:lnTo>
                <a:lnTo>
                  <a:pt x="1283589" y="279273"/>
                </a:lnTo>
                <a:lnTo>
                  <a:pt x="1868931" y="422275"/>
                </a:lnTo>
                <a:lnTo>
                  <a:pt x="2562987" y="576452"/>
                </a:lnTo>
                <a:lnTo>
                  <a:pt x="2882265" y="639063"/>
                </a:lnTo>
                <a:lnTo>
                  <a:pt x="3035554" y="668147"/>
                </a:lnTo>
                <a:lnTo>
                  <a:pt x="3329304" y="717295"/>
                </a:lnTo>
                <a:lnTo>
                  <a:pt x="3469766" y="739520"/>
                </a:lnTo>
                <a:lnTo>
                  <a:pt x="3737991" y="775335"/>
                </a:lnTo>
                <a:lnTo>
                  <a:pt x="3991229" y="806576"/>
                </a:lnTo>
                <a:lnTo>
                  <a:pt x="4112641" y="817752"/>
                </a:lnTo>
                <a:lnTo>
                  <a:pt x="4342510" y="835660"/>
                </a:lnTo>
                <a:lnTo>
                  <a:pt x="4453255" y="842390"/>
                </a:lnTo>
                <a:lnTo>
                  <a:pt x="4666107" y="851280"/>
                </a:lnTo>
                <a:lnTo>
                  <a:pt x="4864100" y="851280"/>
                </a:lnTo>
                <a:lnTo>
                  <a:pt x="5051425" y="846836"/>
                </a:lnTo>
                <a:lnTo>
                  <a:pt x="5140833" y="842390"/>
                </a:lnTo>
                <a:lnTo>
                  <a:pt x="5228082" y="835660"/>
                </a:lnTo>
                <a:lnTo>
                  <a:pt x="5474970" y="808863"/>
                </a:lnTo>
                <a:lnTo>
                  <a:pt x="5551551" y="797687"/>
                </a:lnTo>
                <a:lnTo>
                  <a:pt x="5304662" y="766444"/>
                </a:lnTo>
                <a:lnTo>
                  <a:pt x="5042916" y="728472"/>
                </a:lnTo>
                <a:lnTo>
                  <a:pt x="4474463" y="630047"/>
                </a:lnTo>
                <a:lnTo>
                  <a:pt x="4165854" y="567563"/>
                </a:lnTo>
                <a:lnTo>
                  <a:pt x="3840099" y="498348"/>
                </a:lnTo>
                <a:lnTo>
                  <a:pt x="2854579" y="263651"/>
                </a:lnTo>
                <a:lnTo>
                  <a:pt x="2586354" y="205612"/>
                </a:lnTo>
                <a:lnTo>
                  <a:pt x="2330957" y="156463"/>
                </a:lnTo>
                <a:lnTo>
                  <a:pt x="2207387" y="134112"/>
                </a:lnTo>
                <a:lnTo>
                  <a:pt x="2086102" y="114045"/>
                </a:lnTo>
                <a:lnTo>
                  <a:pt x="1969007" y="96138"/>
                </a:lnTo>
                <a:lnTo>
                  <a:pt x="1630552" y="51435"/>
                </a:lnTo>
                <a:lnTo>
                  <a:pt x="1419860" y="31368"/>
                </a:lnTo>
                <a:lnTo>
                  <a:pt x="1221866" y="15748"/>
                </a:lnTo>
                <a:lnTo>
                  <a:pt x="1032382" y="4572"/>
                </a:lnTo>
                <a:lnTo>
                  <a:pt x="853566" y="0"/>
                </a:lnTo>
                <a:close/>
              </a:path>
            </a:pathLst>
          </a:custGeom>
          <a:solidFill>
            <a:srgbClr val="C5E7FB">
              <a:alpha val="3999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2832100" y="743204"/>
            <a:ext cx="5474970" cy="775335"/>
          </a:xfrm>
          <a:custGeom>
            <a:avLst/>
            <a:gdLst/>
            <a:ahLst/>
            <a:cxnLst/>
            <a:rect l="l" t="t" r="r" b="b"/>
            <a:pathLst>
              <a:path w="5474970" h="775335">
                <a:moveTo>
                  <a:pt x="0" y="78232"/>
                </a:moveTo>
                <a:lnTo>
                  <a:pt x="19176" y="73787"/>
                </a:lnTo>
                <a:lnTo>
                  <a:pt x="76581" y="62611"/>
                </a:lnTo>
                <a:lnTo>
                  <a:pt x="174498" y="46990"/>
                </a:lnTo>
                <a:lnTo>
                  <a:pt x="238379" y="37973"/>
                </a:lnTo>
                <a:lnTo>
                  <a:pt x="312927" y="29083"/>
                </a:lnTo>
                <a:lnTo>
                  <a:pt x="395858" y="22351"/>
                </a:lnTo>
                <a:lnTo>
                  <a:pt x="491744" y="15621"/>
                </a:lnTo>
                <a:lnTo>
                  <a:pt x="596011" y="9017"/>
                </a:lnTo>
                <a:lnTo>
                  <a:pt x="713104" y="4445"/>
                </a:lnTo>
                <a:lnTo>
                  <a:pt x="840866" y="2286"/>
                </a:lnTo>
                <a:lnTo>
                  <a:pt x="979170" y="0"/>
                </a:lnTo>
                <a:lnTo>
                  <a:pt x="1128140" y="2286"/>
                </a:lnTo>
                <a:lnTo>
                  <a:pt x="1287779" y="6731"/>
                </a:lnTo>
                <a:lnTo>
                  <a:pt x="1460246" y="15621"/>
                </a:lnTo>
                <a:lnTo>
                  <a:pt x="1643379" y="26797"/>
                </a:lnTo>
                <a:lnTo>
                  <a:pt x="1837054" y="44704"/>
                </a:lnTo>
                <a:lnTo>
                  <a:pt x="2043557" y="64770"/>
                </a:lnTo>
                <a:lnTo>
                  <a:pt x="2262759" y="89408"/>
                </a:lnTo>
                <a:lnTo>
                  <a:pt x="2492629" y="118491"/>
                </a:lnTo>
                <a:lnTo>
                  <a:pt x="2735326" y="154178"/>
                </a:lnTo>
                <a:lnTo>
                  <a:pt x="2988691" y="194437"/>
                </a:lnTo>
                <a:lnTo>
                  <a:pt x="3254755" y="241300"/>
                </a:lnTo>
                <a:lnTo>
                  <a:pt x="3533648" y="297180"/>
                </a:lnTo>
                <a:lnTo>
                  <a:pt x="3825240" y="357505"/>
                </a:lnTo>
                <a:lnTo>
                  <a:pt x="4129658" y="424561"/>
                </a:lnTo>
                <a:lnTo>
                  <a:pt x="4446778" y="500507"/>
                </a:lnTo>
                <a:lnTo>
                  <a:pt x="4776724" y="583184"/>
                </a:lnTo>
                <a:lnTo>
                  <a:pt x="5119497" y="674751"/>
                </a:lnTo>
                <a:lnTo>
                  <a:pt x="5474970" y="775335"/>
                </a:lnTo>
              </a:path>
            </a:pathLst>
          </a:custGeom>
          <a:ln w="31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5616447" y="729869"/>
            <a:ext cx="3312160" cy="652780"/>
          </a:xfrm>
          <a:custGeom>
            <a:avLst/>
            <a:gdLst/>
            <a:ahLst/>
            <a:cxnLst/>
            <a:rect l="l" t="t" r="r" b="b"/>
            <a:pathLst>
              <a:path w="3312159" h="652780">
                <a:moveTo>
                  <a:pt x="0" y="652398"/>
                </a:moveTo>
                <a:lnTo>
                  <a:pt x="95757" y="625475"/>
                </a:lnTo>
                <a:lnTo>
                  <a:pt x="357631" y="556259"/>
                </a:lnTo>
                <a:lnTo>
                  <a:pt x="538479" y="509396"/>
                </a:lnTo>
                <a:lnTo>
                  <a:pt x="747140" y="457961"/>
                </a:lnTo>
                <a:lnTo>
                  <a:pt x="979170" y="402081"/>
                </a:lnTo>
                <a:lnTo>
                  <a:pt x="1228217" y="341756"/>
                </a:lnTo>
                <a:lnTo>
                  <a:pt x="1492123" y="283717"/>
                </a:lnTo>
                <a:lnTo>
                  <a:pt x="1762505" y="225551"/>
                </a:lnTo>
                <a:lnTo>
                  <a:pt x="2039238" y="171957"/>
                </a:lnTo>
                <a:lnTo>
                  <a:pt x="2313812" y="120650"/>
                </a:lnTo>
                <a:lnTo>
                  <a:pt x="2450083" y="98297"/>
                </a:lnTo>
                <a:lnTo>
                  <a:pt x="2582036" y="75945"/>
                </a:lnTo>
                <a:lnTo>
                  <a:pt x="2713990" y="58038"/>
                </a:lnTo>
                <a:lnTo>
                  <a:pt x="2841752" y="40131"/>
                </a:lnTo>
                <a:lnTo>
                  <a:pt x="2967354" y="26796"/>
                </a:lnTo>
                <a:lnTo>
                  <a:pt x="3086607" y="15620"/>
                </a:lnTo>
                <a:lnTo>
                  <a:pt x="3201543" y="6603"/>
                </a:lnTo>
                <a:lnTo>
                  <a:pt x="3312159" y="0"/>
                </a:lnTo>
              </a:path>
            </a:pathLst>
          </a:custGeom>
          <a:ln w="31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211670" y="714248"/>
            <a:ext cx="8723630" cy="1331595"/>
          </a:xfrm>
          <a:custGeom>
            <a:avLst/>
            <a:gdLst/>
            <a:ahLst/>
            <a:cxnLst/>
            <a:rect l="l" t="t" r="r" b="b"/>
            <a:pathLst>
              <a:path w="8723630" h="1331595">
                <a:moveTo>
                  <a:pt x="1556042" y="0"/>
                </a:moveTo>
                <a:lnTo>
                  <a:pt x="1402753" y="0"/>
                </a:lnTo>
                <a:lnTo>
                  <a:pt x="1258100" y="4444"/>
                </a:lnTo>
                <a:lnTo>
                  <a:pt x="1121829" y="11175"/>
                </a:lnTo>
                <a:lnTo>
                  <a:pt x="874890" y="33400"/>
                </a:lnTo>
                <a:lnTo>
                  <a:pt x="762063" y="49149"/>
                </a:lnTo>
                <a:lnTo>
                  <a:pt x="659891" y="64769"/>
                </a:lnTo>
                <a:lnTo>
                  <a:pt x="564095" y="82550"/>
                </a:lnTo>
                <a:lnTo>
                  <a:pt x="478955" y="102742"/>
                </a:lnTo>
                <a:lnTo>
                  <a:pt x="398056" y="120650"/>
                </a:lnTo>
                <a:lnTo>
                  <a:pt x="327812" y="140715"/>
                </a:lnTo>
                <a:lnTo>
                  <a:pt x="206476" y="178688"/>
                </a:lnTo>
                <a:lnTo>
                  <a:pt x="157518" y="196596"/>
                </a:lnTo>
                <a:lnTo>
                  <a:pt x="51079" y="241173"/>
                </a:lnTo>
                <a:lnTo>
                  <a:pt x="0" y="268097"/>
                </a:lnTo>
                <a:lnTo>
                  <a:pt x="0" y="1331467"/>
                </a:lnTo>
                <a:lnTo>
                  <a:pt x="8719096" y="1331467"/>
                </a:lnTo>
                <a:lnTo>
                  <a:pt x="8723414" y="1324864"/>
                </a:lnTo>
                <a:lnTo>
                  <a:pt x="8723414" y="851153"/>
                </a:lnTo>
                <a:lnTo>
                  <a:pt x="7182142" y="851153"/>
                </a:lnTo>
                <a:lnTo>
                  <a:pt x="7043839" y="848994"/>
                </a:lnTo>
                <a:lnTo>
                  <a:pt x="6899059" y="844423"/>
                </a:lnTo>
                <a:lnTo>
                  <a:pt x="6750088" y="837818"/>
                </a:lnTo>
                <a:lnTo>
                  <a:pt x="6594640" y="826642"/>
                </a:lnTo>
                <a:lnTo>
                  <a:pt x="6260503" y="793114"/>
                </a:lnTo>
                <a:lnTo>
                  <a:pt x="5900712" y="746125"/>
                </a:lnTo>
                <a:lnTo>
                  <a:pt x="5709196" y="717168"/>
                </a:lnTo>
                <a:lnTo>
                  <a:pt x="5509044" y="683640"/>
                </a:lnTo>
                <a:lnTo>
                  <a:pt x="5302542" y="645667"/>
                </a:lnTo>
                <a:lnTo>
                  <a:pt x="4861979" y="558546"/>
                </a:lnTo>
                <a:lnTo>
                  <a:pt x="4387253" y="453516"/>
                </a:lnTo>
                <a:lnTo>
                  <a:pt x="4136047" y="395350"/>
                </a:lnTo>
                <a:lnTo>
                  <a:pt x="3614458" y="268097"/>
                </a:lnTo>
                <a:lnTo>
                  <a:pt x="3122841" y="165226"/>
                </a:lnTo>
                <a:lnTo>
                  <a:pt x="2892844" y="125094"/>
                </a:lnTo>
                <a:lnTo>
                  <a:pt x="2673642" y="91566"/>
                </a:lnTo>
                <a:lnTo>
                  <a:pt x="2462949" y="62484"/>
                </a:lnTo>
                <a:lnTo>
                  <a:pt x="2262797" y="40131"/>
                </a:lnTo>
                <a:lnTo>
                  <a:pt x="2073313" y="22225"/>
                </a:lnTo>
                <a:lnTo>
                  <a:pt x="1719999" y="2159"/>
                </a:lnTo>
                <a:lnTo>
                  <a:pt x="1556042" y="0"/>
                </a:lnTo>
                <a:close/>
              </a:path>
              <a:path w="8723630" h="1331595">
                <a:moveTo>
                  <a:pt x="8723414" y="569722"/>
                </a:moveTo>
                <a:lnTo>
                  <a:pt x="8638197" y="605409"/>
                </a:lnTo>
                <a:lnTo>
                  <a:pt x="8557298" y="636651"/>
                </a:lnTo>
                <a:lnTo>
                  <a:pt x="8472208" y="665734"/>
                </a:lnTo>
                <a:lnTo>
                  <a:pt x="8295551" y="719327"/>
                </a:lnTo>
                <a:lnTo>
                  <a:pt x="8201825" y="743965"/>
                </a:lnTo>
                <a:lnTo>
                  <a:pt x="8005991" y="784098"/>
                </a:lnTo>
                <a:lnTo>
                  <a:pt x="7901724" y="802004"/>
                </a:lnTo>
                <a:lnTo>
                  <a:pt x="7680363" y="828801"/>
                </a:lnTo>
                <a:lnTo>
                  <a:pt x="7441857" y="846709"/>
                </a:lnTo>
                <a:lnTo>
                  <a:pt x="7314222" y="851153"/>
                </a:lnTo>
                <a:lnTo>
                  <a:pt x="8723414" y="851153"/>
                </a:lnTo>
                <a:lnTo>
                  <a:pt x="8723414" y="56972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 txBox="1"/>
          <p:nvPr/>
        </p:nvSpPr>
        <p:spPr>
          <a:xfrm>
            <a:off x="330200" y="1430781"/>
            <a:ext cx="4361815" cy="487299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490220" indent="-478155">
              <a:lnSpc>
                <a:spcPct val="100000"/>
              </a:lnSpc>
              <a:spcBef>
                <a:spcPts val="95"/>
              </a:spcBef>
              <a:buSzPct val="94000"/>
              <a:buAutoNum type="arabicPlain"/>
              <a:tabLst>
                <a:tab pos="490855" algn="l"/>
              </a:tabLst>
            </a:pP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开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关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箱必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须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装设隔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离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开关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以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及漏电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保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护</a:t>
            </a:r>
            <a:r>
              <a:rPr sz="160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器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。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  <a:p>
            <a:pPr marL="12700" marR="283210" algn="just">
              <a:lnSpc>
                <a:spcPct val="100000"/>
              </a:lnSpc>
              <a:spcBef>
                <a:spcPts val="5"/>
              </a:spcBef>
            </a:pPr>
            <a:r>
              <a:rPr sz="1600" spc="-1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隔离开关应采用分断时具有可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见分</a:t>
            </a:r>
            <a:r>
              <a:rPr sz="160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段</a:t>
            </a:r>
            <a:r>
              <a:rPr sz="1600" spc="-1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点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，</a:t>
            </a:r>
            <a:r>
              <a:rPr sz="160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能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同 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时断开电源所有极的隔离电器，并</a:t>
            </a:r>
            <a:r>
              <a:rPr sz="1600" spc="1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应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设置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于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电 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源进线端；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  <a:p>
            <a:pPr marL="12700" marR="48895">
              <a:lnSpc>
                <a:spcPct val="100000"/>
              </a:lnSpc>
              <a:spcBef>
                <a:spcPts val="600"/>
              </a:spcBef>
              <a:buSzPct val="94000"/>
              <a:buAutoNum type="arabicPlain" startAt="2"/>
              <a:tabLst>
                <a:tab pos="512445" algn="l"/>
              </a:tabLst>
            </a:pP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开关箱漏电保护器的额定漏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电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动作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电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流不 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应大于</a:t>
            </a:r>
            <a:r>
              <a:rPr sz="1600" spc="-5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30mA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，额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定漏电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动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作时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间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不应大</a:t>
            </a:r>
            <a:r>
              <a:rPr sz="160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于</a:t>
            </a:r>
            <a:r>
              <a:rPr sz="1600" spc="-10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0</a:t>
            </a:r>
            <a:r>
              <a:rPr sz="1600" spc="-5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.1S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； 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使用于潮</a:t>
            </a:r>
            <a:r>
              <a:rPr sz="1600" spc="-1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湿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或有腐蚀介质场所的漏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电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保护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器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，  其额定漏电动作电流不应大于</a:t>
            </a:r>
            <a:r>
              <a:rPr sz="1600" spc="-5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15</a:t>
            </a:r>
            <a:r>
              <a:rPr sz="1600" spc="30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 </a:t>
            </a:r>
            <a:r>
              <a:rPr sz="1600" spc="-5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mA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，额定漏电 动作时间不应大于</a:t>
            </a:r>
            <a:r>
              <a:rPr sz="1600" spc="-5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0.1S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；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  <a:p>
            <a:pPr marL="517525" indent="-505460">
              <a:lnSpc>
                <a:spcPct val="100000"/>
              </a:lnSpc>
              <a:spcBef>
                <a:spcPts val="600"/>
              </a:spcBef>
              <a:buSzPct val="94000"/>
              <a:buAutoNum type="arabicPlain" startAt="2"/>
              <a:tabLst>
                <a:tab pos="517525" algn="l"/>
              </a:tabLst>
            </a:pP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配电箱支架</a:t>
            </a:r>
            <a:r>
              <a:rPr sz="1600" spc="-1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应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采用</a:t>
            </a:r>
            <a:r>
              <a:rPr sz="1600" spc="195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L40</a:t>
            </a:r>
            <a:r>
              <a:rPr sz="1600" spc="19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×</a:t>
            </a:r>
            <a:r>
              <a:rPr sz="1600" spc="195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40</a:t>
            </a:r>
            <a:r>
              <a:rPr sz="1600" spc="19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×</a:t>
            </a:r>
            <a:r>
              <a:rPr sz="1600" spc="195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4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角钢焊制；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  <a:p>
            <a:pPr marL="12700" marR="175895">
              <a:lnSpc>
                <a:spcPct val="100000"/>
              </a:lnSpc>
              <a:spcBef>
                <a:spcPts val="600"/>
              </a:spcBef>
              <a:buSzPct val="94000"/>
              <a:buAutoNum type="arabicPlain" startAt="2"/>
              <a:tabLst>
                <a:tab pos="527685" algn="l"/>
              </a:tabLst>
            </a:pP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开关电流与设备电流相匹配；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重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复接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地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可 </a:t>
            </a:r>
            <a:r>
              <a:rPr sz="1600" spc="-1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靠有效，接线图、巡检记录、配电</a:t>
            </a:r>
            <a:r>
              <a:rPr sz="160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箱</a:t>
            </a:r>
            <a:r>
              <a:rPr sz="1600" spc="-1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门标</a:t>
            </a:r>
            <a:r>
              <a:rPr sz="160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示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牌 齐全；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  <a:p>
            <a:pPr marL="517525" indent="-505460">
              <a:lnSpc>
                <a:spcPct val="100000"/>
              </a:lnSpc>
              <a:spcBef>
                <a:spcPts val="605"/>
              </a:spcBef>
              <a:buSzPct val="94000"/>
              <a:buAutoNum type="arabicPlain" startAt="2"/>
              <a:tabLst>
                <a:tab pos="517525" algn="l"/>
              </a:tabLst>
            </a:pP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设备开关箱箱体中心距地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面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垂直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高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度为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  <a:p>
            <a:pPr marL="12700">
              <a:lnSpc>
                <a:spcPct val="100000"/>
              </a:lnSpc>
            </a:pPr>
            <a:r>
              <a:rPr sz="1600" spc="-5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1.5m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；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  <a:p>
            <a:pPr marL="530225" indent="-518160">
              <a:lnSpc>
                <a:spcPct val="100000"/>
              </a:lnSpc>
              <a:spcBef>
                <a:spcPts val="595"/>
              </a:spcBef>
              <a:buSzPct val="94000"/>
              <a:buAutoNum type="arabicPlain" startAt="6"/>
              <a:tabLst>
                <a:tab pos="530860" algn="l"/>
              </a:tabLst>
            </a:pP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设备开关箱与其控制的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固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定用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电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设备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的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水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600" spc="-1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平距离不宜超过</a:t>
            </a:r>
            <a:r>
              <a:rPr sz="1600" spc="-5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3m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；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  <a:p>
            <a:pPr marL="514985" indent="-502920">
              <a:lnSpc>
                <a:spcPct val="100000"/>
              </a:lnSpc>
              <a:spcBef>
                <a:spcPts val="600"/>
              </a:spcBef>
              <a:buSzPct val="94000"/>
              <a:buAutoNum type="arabicPlain" startAt="7"/>
              <a:tabLst>
                <a:tab pos="515620" algn="l"/>
              </a:tabLst>
            </a:pP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敷设电线穿管防护；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330200" y="901954"/>
            <a:ext cx="137731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5" dirty="0">
                <a:latin typeface="Candara" panose="020E0502030303020204"/>
                <a:cs typeface="Candara" panose="020E0502030303020204"/>
              </a:rPr>
              <a:t>9</a:t>
            </a:r>
            <a:r>
              <a:rPr sz="2800" dirty="0">
                <a:latin typeface="Candara" panose="020E0502030303020204"/>
                <a:cs typeface="Candara" panose="020E0502030303020204"/>
              </a:rPr>
              <a:t>.</a:t>
            </a:r>
            <a:r>
              <a:rPr sz="2800" spc="-5" dirty="0"/>
              <a:t>开关箱</a:t>
            </a:r>
            <a:endParaRPr sz="2800">
              <a:latin typeface="Candara" panose="020E0502030303020204"/>
              <a:cs typeface="Candara" panose="020E0502030303020204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4807458" y="1628775"/>
            <a:ext cx="2346451" cy="1944242"/>
          </a:xfrm>
          <a:prstGeom prst="rect">
            <a:avLst/>
          </a:prstGeom>
          <a:blipFill>
            <a:blip r:embed="rId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6921627" y="1628775"/>
            <a:ext cx="2016252" cy="194424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5775325" y="3572979"/>
            <a:ext cx="3162427" cy="302437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054978" y="859408"/>
            <a:ext cx="2880360" cy="715010"/>
          </a:xfrm>
          <a:custGeom>
            <a:avLst/>
            <a:gdLst/>
            <a:ahLst/>
            <a:cxnLst/>
            <a:rect l="l" t="t" r="r" b="b"/>
            <a:pathLst>
              <a:path w="2880359" h="715010">
                <a:moveTo>
                  <a:pt x="2880105" y="0"/>
                </a:moveTo>
                <a:lnTo>
                  <a:pt x="2873629" y="0"/>
                </a:lnTo>
                <a:lnTo>
                  <a:pt x="2752344" y="20065"/>
                </a:lnTo>
                <a:lnTo>
                  <a:pt x="2628900" y="42417"/>
                </a:lnTo>
                <a:lnTo>
                  <a:pt x="2373376" y="91566"/>
                </a:lnTo>
                <a:lnTo>
                  <a:pt x="2105279" y="149732"/>
                </a:lnTo>
                <a:lnTo>
                  <a:pt x="1824227" y="216662"/>
                </a:lnTo>
                <a:lnTo>
                  <a:pt x="1566672" y="281558"/>
                </a:lnTo>
                <a:lnTo>
                  <a:pt x="842899" y="444626"/>
                </a:lnTo>
                <a:lnTo>
                  <a:pt x="621538" y="489330"/>
                </a:lnTo>
                <a:lnTo>
                  <a:pt x="200025" y="567436"/>
                </a:lnTo>
                <a:lnTo>
                  <a:pt x="0" y="600963"/>
                </a:lnTo>
                <a:lnTo>
                  <a:pt x="138303" y="621156"/>
                </a:lnTo>
                <a:lnTo>
                  <a:pt x="270256" y="638937"/>
                </a:lnTo>
                <a:lnTo>
                  <a:pt x="398018" y="654685"/>
                </a:lnTo>
                <a:lnTo>
                  <a:pt x="644905" y="681481"/>
                </a:lnTo>
                <a:lnTo>
                  <a:pt x="874776" y="699262"/>
                </a:lnTo>
                <a:lnTo>
                  <a:pt x="985520" y="705992"/>
                </a:lnTo>
                <a:lnTo>
                  <a:pt x="1094104" y="710438"/>
                </a:lnTo>
                <a:lnTo>
                  <a:pt x="1298448" y="715010"/>
                </a:lnTo>
                <a:lnTo>
                  <a:pt x="1396365" y="715010"/>
                </a:lnTo>
                <a:lnTo>
                  <a:pt x="1585849" y="710438"/>
                </a:lnTo>
                <a:lnTo>
                  <a:pt x="1675256" y="705992"/>
                </a:lnTo>
                <a:lnTo>
                  <a:pt x="1845564" y="692657"/>
                </a:lnTo>
                <a:lnTo>
                  <a:pt x="1928495" y="683640"/>
                </a:lnTo>
                <a:lnTo>
                  <a:pt x="2086102" y="661288"/>
                </a:lnTo>
                <a:lnTo>
                  <a:pt x="2235073" y="634491"/>
                </a:lnTo>
                <a:lnTo>
                  <a:pt x="2375535" y="603250"/>
                </a:lnTo>
                <a:lnTo>
                  <a:pt x="2509647" y="567436"/>
                </a:lnTo>
                <a:lnTo>
                  <a:pt x="2637409" y="527303"/>
                </a:lnTo>
                <a:lnTo>
                  <a:pt x="2758694" y="482600"/>
                </a:lnTo>
                <a:lnTo>
                  <a:pt x="2875788" y="435610"/>
                </a:lnTo>
                <a:lnTo>
                  <a:pt x="2880105" y="433450"/>
                </a:lnTo>
                <a:lnTo>
                  <a:pt x="2880105" y="0"/>
                </a:lnTo>
                <a:close/>
              </a:path>
            </a:pathLst>
          </a:custGeom>
          <a:solidFill>
            <a:srgbClr val="C5E7FB">
              <a:alpha val="2901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2622423" y="730884"/>
            <a:ext cx="5551805" cy="851535"/>
          </a:xfrm>
          <a:custGeom>
            <a:avLst/>
            <a:gdLst/>
            <a:ahLst/>
            <a:cxnLst/>
            <a:rect l="l" t="t" r="r" b="b"/>
            <a:pathLst>
              <a:path w="5551805" h="851535">
                <a:moveTo>
                  <a:pt x="853566" y="0"/>
                </a:moveTo>
                <a:lnTo>
                  <a:pt x="685418" y="0"/>
                </a:lnTo>
                <a:lnTo>
                  <a:pt x="527938" y="4572"/>
                </a:lnTo>
                <a:lnTo>
                  <a:pt x="381000" y="11175"/>
                </a:lnTo>
                <a:lnTo>
                  <a:pt x="244728" y="22351"/>
                </a:lnTo>
                <a:lnTo>
                  <a:pt x="117093" y="35813"/>
                </a:lnTo>
                <a:lnTo>
                  <a:pt x="0" y="53720"/>
                </a:lnTo>
                <a:lnTo>
                  <a:pt x="334137" y="96138"/>
                </a:lnTo>
                <a:lnTo>
                  <a:pt x="693927" y="156463"/>
                </a:lnTo>
                <a:lnTo>
                  <a:pt x="1079246" y="234695"/>
                </a:lnTo>
                <a:lnTo>
                  <a:pt x="1283589" y="279273"/>
                </a:lnTo>
                <a:lnTo>
                  <a:pt x="1868931" y="422275"/>
                </a:lnTo>
                <a:lnTo>
                  <a:pt x="2562987" y="576452"/>
                </a:lnTo>
                <a:lnTo>
                  <a:pt x="2882265" y="639063"/>
                </a:lnTo>
                <a:lnTo>
                  <a:pt x="3035554" y="668147"/>
                </a:lnTo>
                <a:lnTo>
                  <a:pt x="3329304" y="717295"/>
                </a:lnTo>
                <a:lnTo>
                  <a:pt x="3469766" y="739520"/>
                </a:lnTo>
                <a:lnTo>
                  <a:pt x="3737991" y="775335"/>
                </a:lnTo>
                <a:lnTo>
                  <a:pt x="3991229" y="806576"/>
                </a:lnTo>
                <a:lnTo>
                  <a:pt x="4112641" y="817752"/>
                </a:lnTo>
                <a:lnTo>
                  <a:pt x="4342510" y="835660"/>
                </a:lnTo>
                <a:lnTo>
                  <a:pt x="4453255" y="842390"/>
                </a:lnTo>
                <a:lnTo>
                  <a:pt x="4666107" y="851280"/>
                </a:lnTo>
                <a:lnTo>
                  <a:pt x="4864100" y="851280"/>
                </a:lnTo>
                <a:lnTo>
                  <a:pt x="5051425" y="846836"/>
                </a:lnTo>
                <a:lnTo>
                  <a:pt x="5140833" y="842390"/>
                </a:lnTo>
                <a:lnTo>
                  <a:pt x="5228082" y="835660"/>
                </a:lnTo>
                <a:lnTo>
                  <a:pt x="5474970" y="808863"/>
                </a:lnTo>
                <a:lnTo>
                  <a:pt x="5551551" y="797687"/>
                </a:lnTo>
                <a:lnTo>
                  <a:pt x="5304662" y="766444"/>
                </a:lnTo>
                <a:lnTo>
                  <a:pt x="5042916" y="728472"/>
                </a:lnTo>
                <a:lnTo>
                  <a:pt x="4474463" y="630047"/>
                </a:lnTo>
                <a:lnTo>
                  <a:pt x="4165854" y="567563"/>
                </a:lnTo>
                <a:lnTo>
                  <a:pt x="3840099" y="498348"/>
                </a:lnTo>
                <a:lnTo>
                  <a:pt x="2854579" y="263651"/>
                </a:lnTo>
                <a:lnTo>
                  <a:pt x="2586354" y="205612"/>
                </a:lnTo>
                <a:lnTo>
                  <a:pt x="2330957" y="156463"/>
                </a:lnTo>
                <a:lnTo>
                  <a:pt x="2207387" y="134112"/>
                </a:lnTo>
                <a:lnTo>
                  <a:pt x="2086102" y="114045"/>
                </a:lnTo>
                <a:lnTo>
                  <a:pt x="1969007" y="96138"/>
                </a:lnTo>
                <a:lnTo>
                  <a:pt x="1630552" y="51435"/>
                </a:lnTo>
                <a:lnTo>
                  <a:pt x="1419860" y="31368"/>
                </a:lnTo>
                <a:lnTo>
                  <a:pt x="1221866" y="15748"/>
                </a:lnTo>
                <a:lnTo>
                  <a:pt x="1032382" y="4572"/>
                </a:lnTo>
                <a:lnTo>
                  <a:pt x="853566" y="0"/>
                </a:lnTo>
                <a:close/>
              </a:path>
            </a:pathLst>
          </a:custGeom>
          <a:solidFill>
            <a:srgbClr val="C5E7FB">
              <a:alpha val="3999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2832100" y="743204"/>
            <a:ext cx="5474970" cy="775335"/>
          </a:xfrm>
          <a:custGeom>
            <a:avLst/>
            <a:gdLst/>
            <a:ahLst/>
            <a:cxnLst/>
            <a:rect l="l" t="t" r="r" b="b"/>
            <a:pathLst>
              <a:path w="5474970" h="775335">
                <a:moveTo>
                  <a:pt x="0" y="78232"/>
                </a:moveTo>
                <a:lnTo>
                  <a:pt x="19176" y="73787"/>
                </a:lnTo>
                <a:lnTo>
                  <a:pt x="76581" y="62611"/>
                </a:lnTo>
                <a:lnTo>
                  <a:pt x="174498" y="46990"/>
                </a:lnTo>
                <a:lnTo>
                  <a:pt x="238379" y="37973"/>
                </a:lnTo>
                <a:lnTo>
                  <a:pt x="312927" y="29083"/>
                </a:lnTo>
                <a:lnTo>
                  <a:pt x="395858" y="22351"/>
                </a:lnTo>
                <a:lnTo>
                  <a:pt x="491744" y="15621"/>
                </a:lnTo>
                <a:lnTo>
                  <a:pt x="596011" y="9017"/>
                </a:lnTo>
                <a:lnTo>
                  <a:pt x="713104" y="4445"/>
                </a:lnTo>
                <a:lnTo>
                  <a:pt x="840866" y="2286"/>
                </a:lnTo>
                <a:lnTo>
                  <a:pt x="979170" y="0"/>
                </a:lnTo>
                <a:lnTo>
                  <a:pt x="1128140" y="2286"/>
                </a:lnTo>
                <a:lnTo>
                  <a:pt x="1287779" y="6731"/>
                </a:lnTo>
                <a:lnTo>
                  <a:pt x="1460246" y="15621"/>
                </a:lnTo>
                <a:lnTo>
                  <a:pt x="1643379" y="26797"/>
                </a:lnTo>
                <a:lnTo>
                  <a:pt x="1837054" y="44704"/>
                </a:lnTo>
                <a:lnTo>
                  <a:pt x="2043557" y="64770"/>
                </a:lnTo>
                <a:lnTo>
                  <a:pt x="2262759" y="89408"/>
                </a:lnTo>
                <a:lnTo>
                  <a:pt x="2492629" y="118491"/>
                </a:lnTo>
                <a:lnTo>
                  <a:pt x="2735326" y="154178"/>
                </a:lnTo>
                <a:lnTo>
                  <a:pt x="2988691" y="194437"/>
                </a:lnTo>
                <a:lnTo>
                  <a:pt x="3254755" y="241300"/>
                </a:lnTo>
                <a:lnTo>
                  <a:pt x="3533648" y="297180"/>
                </a:lnTo>
                <a:lnTo>
                  <a:pt x="3825240" y="357505"/>
                </a:lnTo>
                <a:lnTo>
                  <a:pt x="4129658" y="424561"/>
                </a:lnTo>
                <a:lnTo>
                  <a:pt x="4446778" y="500507"/>
                </a:lnTo>
                <a:lnTo>
                  <a:pt x="4776724" y="583184"/>
                </a:lnTo>
                <a:lnTo>
                  <a:pt x="5119497" y="674751"/>
                </a:lnTo>
                <a:lnTo>
                  <a:pt x="5474970" y="775335"/>
                </a:lnTo>
              </a:path>
            </a:pathLst>
          </a:custGeom>
          <a:ln w="31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5616447" y="729869"/>
            <a:ext cx="3312160" cy="652780"/>
          </a:xfrm>
          <a:custGeom>
            <a:avLst/>
            <a:gdLst/>
            <a:ahLst/>
            <a:cxnLst/>
            <a:rect l="l" t="t" r="r" b="b"/>
            <a:pathLst>
              <a:path w="3312159" h="652780">
                <a:moveTo>
                  <a:pt x="0" y="652398"/>
                </a:moveTo>
                <a:lnTo>
                  <a:pt x="95757" y="625475"/>
                </a:lnTo>
                <a:lnTo>
                  <a:pt x="357631" y="556259"/>
                </a:lnTo>
                <a:lnTo>
                  <a:pt x="538479" y="509396"/>
                </a:lnTo>
                <a:lnTo>
                  <a:pt x="747140" y="457961"/>
                </a:lnTo>
                <a:lnTo>
                  <a:pt x="979170" y="402081"/>
                </a:lnTo>
                <a:lnTo>
                  <a:pt x="1228217" y="341756"/>
                </a:lnTo>
                <a:lnTo>
                  <a:pt x="1492123" y="283717"/>
                </a:lnTo>
                <a:lnTo>
                  <a:pt x="1762505" y="225551"/>
                </a:lnTo>
                <a:lnTo>
                  <a:pt x="2039238" y="171957"/>
                </a:lnTo>
                <a:lnTo>
                  <a:pt x="2313812" y="120650"/>
                </a:lnTo>
                <a:lnTo>
                  <a:pt x="2450083" y="98297"/>
                </a:lnTo>
                <a:lnTo>
                  <a:pt x="2582036" y="75945"/>
                </a:lnTo>
                <a:lnTo>
                  <a:pt x="2713990" y="58038"/>
                </a:lnTo>
                <a:lnTo>
                  <a:pt x="2841752" y="40131"/>
                </a:lnTo>
                <a:lnTo>
                  <a:pt x="2967354" y="26796"/>
                </a:lnTo>
                <a:lnTo>
                  <a:pt x="3086607" y="15620"/>
                </a:lnTo>
                <a:lnTo>
                  <a:pt x="3201543" y="6603"/>
                </a:lnTo>
                <a:lnTo>
                  <a:pt x="3312159" y="0"/>
                </a:lnTo>
              </a:path>
            </a:pathLst>
          </a:custGeom>
          <a:ln w="31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211670" y="714248"/>
            <a:ext cx="8723630" cy="1331595"/>
          </a:xfrm>
          <a:custGeom>
            <a:avLst/>
            <a:gdLst/>
            <a:ahLst/>
            <a:cxnLst/>
            <a:rect l="l" t="t" r="r" b="b"/>
            <a:pathLst>
              <a:path w="8723630" h="1331595">
                <a:moveTo>
                  <a:pt x="1556042" y="0"/>
                </a:moveTo>
                <a:lnTo>
                  <a:pt x="1402753" y="0"/>
                </a:lnTo>
                <a:lnTo>
                  <a:pt x="1258100" y="4444"/>
                </a:lnTo>
                <a:lnTo>
                  <a:pt x="1121829" y="11175"/>
                </a:lnTo>
                <a:lnTo>
                  <a:pt x="874890" y="33400"/>
                </a:lnTo>
                <a:lnTo>
                  <a:pt x="762063" y="49149"/>
                </a:lnTo>
                <a:lnTo>
                  <a:pt x="659891" y="64769"/>
                </a:lnTo>
                <a:lnTo>
                  <a:pt x="564095" y="82550"/>
                </a:lnTo>
                <a:lnTo>
                  <a:pt x="478955" y="102742"/>
                </a:lnTo>
                <a:lnTo>
                  <a:pt x="398056" y="120650"/>
                </a:lnTo>
                <a:lnTo>
                  <a:pt x="327812" y="140715"/>
                </a:lnTo>
                <a:lnTo>
                  <a:pt x="206476" y="178688"/>
                </a:lnTo>
                <a:lnTo>
                  <a:pt x="157518" y="196596"/>
                </a:lnTo>
                <a:lnTo>
                  <a:pt x="51079" y="241173"/>
                </a:lnTo>
                <a:lnTo>
                  <a:pt x="0" y="268097"/>
                </a:lnTo>
                <a:lnTo>
                  <a:pt x="0" y="1331467"/>
                </a:lnTo>
                <a:lnTo>
                  <a:pt x="8719096" y="1331467"/>
                </a:lnTo>
                <a:lnTo>
                  <a:pt x="8723414" y="1324864"/>
                </a:lnTo>
                <a:lnTo>
                  <a:pt x="8723414" y="851153"/>
                </a:lnTo>
                <a:lnTo>
                  <a:pt x="7182142" y="851153"/>
                </a:lnTo>
                <a:lnTo>
                  <a:pt x="7043839" y="848994"/>
                </a:lnTo>
                <a:lnTo>
                  <a:pt x="6899059" y="844423"/>
                </a:lnTo>
                <a:lnTo>
                  <a:pt x="6750088" y="837818"/>
                </a:lnTo>
                <a:lnTo>
                  <a:pt x="6594640" y="826642"/>
                </a:lnTo>
                <a:lnTo>
                  <a:pt x="6260503" y="793114"/>
                </a:lnTo>
                <a:lnTo>
                  <a:pt x="5900712" y="746125"/>
                </a:lnTo>
                <a:lnTo>
                  <a:pt x="5709196" y="717168"/>
                </a:lnTo>
                <a:lnTo>
                  <a:pt x="5509044" y="683640"/>
                </a:lnTo>
                <a:lnTo>
                  <a:pt x="5302542" y="645667"/>
                </a:lnTo>
                <a:lnTo>
                  <a:pt x="4861979" y="558546"/>
                </a:lnTo>
                <a:lnTo>
                  <a:pt x="4387253" y="453516"/>
                </a:lnTo>
                <a:lnTo>
                  <a:pt x="4136047" y="395350"/>
                </a:lnTo>
                <a:lnTo>
                  <a:pt x="3614458" y="268097"/>
                </a:lnTo>
                <a:lnTo>
                  <a:pt x="3122841" y="165226"/>
                </a:lnTo>
                <a:lnTo>
                  <a:pt x="2892844" y="125094"/>
                </a:lnTo>
                <a:lnTo>
                  <a:pt x="2673642" y="91566"/>
                </a:lnTo>
                <a:lnTo>
                  <a:pt x="2462949" y="62484"/>
                </a:lnTo>
                <a:lnTo>
                  <a:pt x="2262797" y="40131"/>
                </a:lnTo>
                <a:lnTo>
                  <a:pt x="2073313" y="22225"/>
                </a:lnTo>
                <a:lnTo>
                  <a:pt x="1719999" y="2159"/>
                </a:lnTo>
                <a:lnTo>
                  <a:pt x="1556042" y="0"/>
                </a:lnTo>
                <a:close/>
              </a:path>
              <a:path w="8723630" h="1331595">
                <a:moveTo>
                  <a:pt x="8723414" y="569722"/>
                </a:moveTo>
                <a:lnTo>
                  <a:pt x="8638197" y="605409"/>
                </a:lnTo>
                <a:lnTo>
                  <a:pt x="8557298" y="636651"/>
                </a:lnTo>
                <a:lnTo>
                  <a:pt x="8472208" y="665734"/>
                </a:lnTo>
                <a:lnTo>
                  <a:pt x="8295551" y="719327"/>
                </a:lnTo>
                <a:lnTo>
                  <a:pt x="8201825" y="743965"/>
                </a:lnTo>
                <a:lnTo>
                  <a:pt x="8005991" y="784098"/>
                </a:lnTo>
                <a:lnTo>
                  <a:pt x="7901724" y="802004"/>
                </a:lnTo>
                <a:lnTo>
                  <a:pt x="7680363" y="828801"/>
                </a:lnTo>
                <a:lnTo>
                  <a:pt x="7441857" y="846709"/>
                </a:lnTo>
                <a:lnTo>
                  <a:pt x="7314222" y="851153"/>
                </a:lnTo>
                <a:lnTo>
                  <a:pt x="8723414" y="851153"/>
                </a:lnTo>
                <a:lnTo>
                  <a:pt x="8723414" y="56972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 txBox="1"/>
          <p:nvPr/>
        </p:nvSpPr>
        <p:spPr>
          <a:xfrm>
            <a:off x="402437" y="1552193"/>
            <a:ext cx="3066415" cy="3503295"/>
          </a:xfrm>
          <a:prstGeom prst="rect">
            <a:avLst/>
          </a:prstGeom>
        </p:spPr>
        <p:txBody>
          <a:bodyPr vert="horz" wrap="square" lIns="0" tIns="39370" rIns="0" bIns="0" rtlCol="0">
            <a:spAutoFit/>
          </a:bodyPr>
          <a:lstStyle/>
          <a:p>
            <a:pPr marL="12700" marR="59690">
              <a:lnSpc>
                <a:spcPts val="1730"/>
              </a:lnSpc>
              <a:spcBef>
                <a:spcPts val="310"/>
              </a:spcBef>
              <a:buSzPct val="94000"/>
              <a:buAutoNum type="arabicPlain"/>
              <a:tabLst>
                <a:tab pos="490855" algn="l"/>
              </a:tabLst>
            </a:pP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电焊机变压器的一次侧电源 线长度不应大于</a:t>
            </a:r>
            <a:r>
              <a:rPr sz="1600" spc="-5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5</a:t>
            </a:r>
            <a:r>
              <a:rPr sz="1600" spc="-50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 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，其电源进线处 必须设置防护罩；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  <a:p>
            <a:pPr marL="12700" marR="5080">
              <a:lnSpc>
                <a:spcPct val="90000"/>
              </a:lnSpc>
              <a:spcBef>
                <a:spcPts val="570"/>
              </a:spcBef>
              <a:buSzPct val="94000"/>
              <a:buAutoNum type="arabicPlain"/>
              <a:tabLst>
                <a:tab pos="511175" algn="l"/>
              </a:tabLst>
            </a:pP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电焊机二次侧焊把线应采用 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防水橡皮护套铜芯软电缆，电缆长 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度不应大于</a:t>
            </a:r>
            <a:r>
              <a:rPr sz="1600" spc="-5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30m</a:t>
            </a:r>
            <a:endParaRPr sz="1600">
              <a:latin typeface="Candara" panose="020E0502030303020204"/>
              <a:cs typeface="Candara" panose="020E0502030303020204"/>
            </a:endParaRPr>
          </a:p>
          <a:p>
            <a:pPr marL="12700" marR="108585">
              <a:lnSpc>
                <a:spcPts val="1730"/>
              </a:lnSpc>
              <a:spcBef>
                <a:spcPts val="625"/>
              </a:spcBef>
              <a:buSzPct val="94000"/>
              <a:buAutoNum type="arabicPlain"/>
              <a:tabLst>
                <a:tab pos="517525" algn="l"/>
              </a:tabLst>
            </a:pP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电焊机二次侧应安装触电保 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护器（空载降压保护装置）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  <a:p>
            <a:pPr marL="526415" indent="-514350">
              <a:lnSpc>
                <a:spcPct val="100000"/>
              </a:lnSpc>
              <a:spcBef>
                <a:spcPts val="380"/>
              </a:spcBef>
              <a:buSzPct val="94000"/>
              <a:buAutoNum type="arabicPlain"/>
              <a:tabLst>
                <a:tab pos="527050" algn="l"/>
              </a:tabLst>
            </a:pP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电焊机外壳应做保护接零</a:t>
            </a:r>
            <a:r>
              <a:rPr sz="1600" spc="-5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;</a:t>
            </a:r>
            <a:endParaRPr sz="1600">
              <a:latin typeface="Candara" panose="020E0502030303020204"/>
              <a:cs typeface="Candara" panose="020E0502030303020204"/>
            </a:endParaRPr>
          </a:p>
          <a:p>
            <a:pPr marL="12700" marR="5080">
              <a:lnSpc>
                <a:spcPts val="1730"/>
              </a:lnSpc>
              <a:spcBef>
                <a:spcPts val="625"/>
              </a:spcBef>
              <a:buSzPct val="94000"/>
              <a:buAutoNum type="arabicPlain"/>
              <a:tabLst>
                <a:tab pos="517525" algn="l"/>
              </a:tabLst>
            </a:pP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使用电焊机焊接时必须穿戴 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防护用品，严禁露天冒雨从事焊接 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作业</a:t>
            </a:r>
            <a:r>
              <a:rPr sz="1600" spc="-5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;</a:t>
            </a:r>
            <a:endParaRPr sz="1600">
              <a:latin typeface="Candara" panose="020E0502030303020204"/>
              <a:cs typeface="Candara" panose="020E0502030303020204"/>
            </a:endParaRPr>
          </a:p>
          <a:p>
            <a:pPr marL="12700" marR="95250">
              <a:lnSpc>
                <a:spcPts val="1730"/>
              </a:lnSpc>
              <a:spcBef>
                <a:spcPts val="595"/>
              </a:spcBef>
              <a:buSzPct val="94000"/>
              <a:buAutoNum type="arabicPlain"/>
              <a:tabLst>
                <a:tab pos="530225" algn="l"/>
              </a:tabLst>
            </a:pP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焊工持证上岗，作业监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护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人 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到场，配置灭火器；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330200" y="1029157"/>
            <a:ext cx="3769995" cy="4686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>
                <a:latin typeface="Candara" panose="020E0502030303020204"/>
                <a:cs typeface="Candara" panose="020E0502030303020204"/>
              </a:rPr>
              <a:t>10.</a:t>
            </a:r>
            <a:r>
              <a:rPr spc="5" dirty="0"/>
              <a:t>开关箱与</a:t>
            </a:r>
            <a:r>
              <a:rPr spc="-10" dirty="0"/>
              <a:t>电</a:t>
            </a:r>
            <a:r>
              <a:rPr spc="5" dirty="0"/>
              <a:t>焊机</a:t>
            </a:r>
            <a:r>
              <a:rPr spc="-10" dirty="0"/>
              <a:t>设</a:t>
            </a:r>
            <a:r>
              <a:rPr spc="5" dirty="0"/>
              <a:t>置</a:t>
            </a:r>
            <a:endParaRPr spc="5" dirty="0"/>
          </a:p>
        </p:txBody>
      </p:sp>
      <p:sp>
        <p:nvSpPr>
          <p:cNvPr id="9" name="object 9"/>
          <p:cNvSpPr/>
          <p:nvPr/>
        </p:nvSpPr>
        <p:spPr>
          <a:xfrm>
            <a:off x="3734434" y="1700745"/>
            <a:ext cx="5157978" cy="4248531"/>
          </a:xfrm>
          <a:prstGeom prst="rect">
            <a:avLst/>
          </a:prstGeom>
          <a:blipFill>
            <a:blip r:embed="rId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054978" y="859408"/>
            <a:ext cx="2880360" cy="715010"/>
          </a:xfrm>
          <a:custGeom>
            <a:avLst/>
            <a:gdLst/>
            <a:ahLst/>
            <a:cxnLst/>
            <a:rect l="l" t="t" r="r" b="b"/>
            <a:pathLst>
              <a:path w="2880359" h="715010">
                <a:moveTo>
                  <a:pt x="2880105" y="0"/>
                </a:moveTo>
                <a:lnTo>
                  <a:pt x="2873629" y="0"/>
                </a:lnTo>
                <a:lnTo>
                  <a:pt x="2752344" y="20065"/>
                </a:lnTo>
                <a:lnTo>
                  <a:pt x="2628900" y="42417"/>
                </a:lnTo>
                <a:lnTo>
                  <a:pt x="2373376" y="91566"/>
                </a:lnTo>
                <a:lnTo>
                  <a:pt x="2105279" y="149732"/>
                </a:lnTo>
                <a:lnTo>
                  <a:pt x="1824227" y="216662"/>
                </a:lnTo>
                <a:lnTo>
                  <a:pt x="1566672" y="281558"/>
                </a:lnTo>
                <a:lnTo>
                  <a:pt x="842899" y="444626"/>
                </a:lnTo>
                <a:lnTo>
                  <a:pt x="621538" y="489330"/>
                </a:lnTo>
                <a:lnTo>
                  <a:pt x="200025" y="567436"/>
                </a:lnTo>
                <a:lnTo>
                  <a:pt x="0" y="600963"/>
                </a:lnTo>
                <a:lnTo>
                  <a:pt x="138303" y="621156"/>
                </a:lnTo>
                <a:lnTo>
                  <a:pt x="270256" y="638937"/>
                </a:lnTo>
                <a:lnTo>
                  <a:pt x="398018" y="654685"/>
                </a:lnTo>
                <a:lnTo>
                  <a:pt x="644905" y="681481"/>
                </a:lnTo>
                <a:lnTo>
                  <a:pt x="874776" y="699262"/>
                </a:lnTo>
                <a:lnTo>
                  <a:pt x="985520" y="705992"/>
                </a:lnTo>
                <a:lnTo>
                  <a:pt x="1094104" y="710438"/>
                </a:lnTo>
                <a:lnTo>
                  <a:pt x="1298448" y="715010"/>
                </a:lnTo>
                <a:lnTo>
                  <a:pt x="1396365" y="715010"/>
                </a:lnTo>
                <a:lnTo>
                  <a:pt x="1585849" y="710438"/>
                </a:lnTo>
                <a:lnTo>
                  <a:pt x="1675256" y="705992"/>
                </a:lnTo>
                <a:lnTo>
                  <a:pt x="1845564" y="692657"/>
                </a:lnTo>
                <a:lnTo>
                  <a:pt x="1928495" y="683640"/>
                </a:lnTo>
                <a:lnTo>
                  <a:pt x="2086102" y="661288"/>
                </a:lnTo>
                <a:lnTo>
                  <a:pt x="2235073" y="634491"/>
                </a:lnTo>
                <a:lnTo>
                  <a:pt x="2375535" y="603250"/>
                </a:lnTo>
                <a:lnTo>
                  <a:pt x="2509647" y="567436"/>
                </a:lnTo>
                <a:lnTo>
                  <a:pt x="2637409" y="527303"/>
                </a:lnTo>
                <a:lnTo>
                  <a:pt x="2758694" y="482600"/>
                </a:lnTo>
                <a:lnTo>
                  <a:pt x="2875788" y="435610"/>
                </a:lnTo>
                <a:lnTo>
                  <a:pt x="2880105" y="433450"/>
                </a:lnTo>
                <a:lnTo>
                  <a:pt x="2880105" y="0"/>
                </a:lnTo>
                <a:close/>
              </a:path>
            </a:pathLst>
          </a:custGeom>
          <a:solidFill>
            <a:srgbClr val="C5E7FB">
              <a:alpha val="2901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2622423" y="730884"/>
            <a:ext cx="5551805" cy="851535"/>
          </a:xfrm>
          <a:custGeom>
            <a:avLst/>
            <a:gdLst/>
            <a:ahLst/>
            <a:cxnLst/>
            <a:rect l="l" t="t" r="r" b="b"/>
            <a:pathLst>
              <a:path w="5551805" h="851535">
                <a:moveTo>
                  <a:pt x="853566" y="0"/>
                </a:moveTo>
                <a:lnTo>
                  <a:pt x="685418" y="0"/>
                </a:lnTo>
                <a:lnTo>
                  <a:pt x="527938" y="4572"/>
                </a:lnTo>
                <a:lnTo>
                  <a:pt x="381000" y="11175"/>
                </a:lnTo>
                <a:lnTo>
                  <a:pt x="244728" y="22351"/>
                </a:lnTo>
                <a:lnTo>
                  <a:pt x="117093" y="35813"/>
                </a:lnTo>
                <a:lnTo>
                  <a:pt x="0" y="53720"/>
                </a:lnTo>
                <a:lnTo>
                  <a:pt x="334137" y="96138"/>
                </a:lnTo>
                <a:lnTo>
                  <a:pt x="693927" y="156463"/>
                </a:lnTo>
                <a:lnTo>
                  <a:pt x="1079246" y="234695"/>
                </a:lnTo>
                <a:lnTo>
                  <a:pt x="1283589" y="279273"/>
                </a:lnTo>
                <a:lnTo>
                  <a:pt x="1868931" y="422275"/>
                </a:lnTo>
                <a:lnTo>
                  <a:pt x="2562987" y="576452"/>
                </a:lnTo>
                <a:lnTo>
                  <a:pt x="2882265" y="639063"/>
                </a:lnTo>
                <a:lnTo>
                  <a:pt x="3035554" y="668147"/>
                </a:lnTo>
                <a:lnTo>
                  <a:pt x="3329304" y="717295"/>
                </a:lnTo>
                <a:lnTo>
                  <a:pt x="3469766" y="739520"/>
                </a:lnTo>
                <a:lnTo>
                  <a:pt x="3737991" y="775335"/>
                </a:lnTo>
                <a:lnTo>
                  <a:pt x="3991229" y="806576"/>
                </a:lnTo>
                <a:lnTo>
                  <a:pt x="4112641" y="817752"/>
                </a:lnTo>
                <a:lnTo>
                  <a:pt x="4342510" y="835660"/>
                </a:lnTo>
                <a:lnTo>
                  <a:pt x="4453255" y="842390"/>
                </a:lnTo>
                <a:lnTo>
                  <a:pt x="4666107" y="851280"/>
                </a:lnTo>
                <a:lnTo>
                  <a:pt x="4864100" y="851280"/>
                </a:lnTo>
                <a:lnTo>
                  <a:pt x="5051425" y="846836"/>
                </a:lnTo>
                <a:lnTo>
                  <a:pt x="5140833" y="842390"/>
                </a:lnTo>
                <a:lnTo>
                  <a:pt x="5228082" y="835660"/>
                </a:lnTo>
                <a:lnTo>
                  <a:pt x="5474970" y="808863"/>
                </a:lnTo>
                <a:lnTo>
                  <a:pt x="5551551" y="797687"/>
                </a:lnTo>
                <a:lnTo>
                  <a:pt x="5304662" y="766444"/>
                </a:lnTo>
                <a:lnTo>
                  <a:pt x="5042916" y="728472"/>
                </a:lnTo>
                <a:lnTo>
                  <a:pt x="4474463" y="630047"/>
                </a:lnTo>
                <a:lnTo>
                  <a:pt x="4165854" y="567563"/>
                </a:lnTo>
                <a:lnTo>
                  <a:pt x="3840099" y="498348"/>
                </a:lnTo>
                <a:lnTo>
                  <a:pt x="2854579" y="263651"/>
                </a:lnTo>
                <a:lnTo>
                  <a:pt x="2586354" y="205612"/>
                </a:lnTo>
                <a:lnTo>
                  <a:pt x="2330957" y="156463"/>
                </a:lnTo>
                <a:lnTo>
                  <a:pt x="2207387" y="134112"/>
                </a:lnTo>
                <a:lnTo>
                  <a:pt x="2086102" y="114045"/>
                </a:lnTo>
                <a:lnTo>
                  <a:pt x="1969007" y="96138"/>
                </a:lnTo>
                <a:lnTo>
                  <a:pt x="1630552" y="51435"/>
                </a:lnTo>
                <a:lnTo>
                  <a:pt x="1419860" y="31368"/>
                </a:lnTo>
                <a:lnTo>
                  <a:pt x="1221866" y="15748"/>
                </a:lnTo>
                <a:lnTo>
                  <a:pt x="1032382" y="4572"/>
                </a:lnTo>
                <a:lnTo>
                  <a:pt x="853566" y="0"/>
                </a:lnTo>
                <a:close/>
              </a:path>
            </a:pathLst>
          </a:custGeom>
          <a:solidFill>
            <a:srgbClr val="C5E7FB">
              <a:alpha val="3999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2832100" y="743204"/>
            <a:ext cx="5474970" cy="775335"/>
          </a:xfrm>
          <a:custGeom>
            <a:avLst/>
            <a:gdLst/>
            <a:ahLst/>
            <a:cxnLst/>
            <a:rect l="l" t="t" r="r" b="b"/>
            <a:pathLst>
              <a:path w="5474970" h="775335">
                <a:moveTo>
                  <a:pt x="0" y="78232"/>
                </a:moveTo>
                <a:lnTo>
                  <a:pt x="19176" y="73787"/>
                </a:lnTo>
                <a:lnTo>
                  <a:pt x="76581" y="62611"/>
                </a:lnTo>
                <a:lnTo>
                  <a:pt x="174498" y="46990"/>
                </a:lnTo>
                <a:lnTo>
                  <a:pt x="238379" y="37973"/>
                </a:lnTo>
                <a:lnTo>
                  <a:pt x="312927" y="29083"/>
                </a:lnTo>
                <a:lnTo>
                  <a:pt x="395858" y="22351"/>
                </a:lnTo>
                <a:lnTo>
                  <a:pt x="491744" y="15621"/>
                </a:lnTo>
                <a:lnTo>
                  <a:pt x="596011" y="9017"/>
                </a:lnTo>
                <a:lnTo>
                  <a:pt x="713104" y="4445"/>
                </a:lnTo>
                <a:lnTo>
                  <a:pt x="840866" y="2286"/>
                </a:lnTo>
                <a:lnTo>
                  <a:pt x="979170" y="0"/>
                </a:lnTo>
                <a:lnTo>
                  <a:pt x="1128140" y="2286"/>
                </a:lnTo>
                <a:lnTo>
                  <a:pt x="1287779" y="6731"/>
                </a:lnTo>
                <a:lnTo>
                  <a:pt x="1460246" y="15621"/>
                </a:lnTo>
                <a:lnTo>
                  <a:pt x="1643379" y="26797"/>
                </a:lnTo>
                <a:lnTo>
                  <a:pt x="1837054" y="44704"/>
                </a:lnTo>
                <a:lnTo>
                  <a:pt x="2043557" y="64770"/>
                </a:lnTo>
                <a:lnTo>
                  <a:pt x="2262759" y="89408"/>
                </a:lnTo>
                <a:lnTo>
                  <a:pt x="2492629" y="118491"/>
                </a:lnTo>
                <a:lnTo>
                  <a:pt x="2735326" y="154178"/>
                </a:lnTo>
                <a:lnTo>
                  <a:pt x="2988691" y="194437"/>
                </a:lnTo>
                <a:lnTo>
                  <a:pt x="3254755" y="241300"/>
                </a:lnTo>
                <a:lnTo>
                  <a:pt x="3533648" y="297180"/>
                </a:lnTo>
                <a:lnTo>
                  <a:pt x="3825240" y="357505"/>
                </a:lnTo>
                <a:lnTo>
                  <a:pt x="4129658" y="424561"/>
                </a:lnTo>
                <a:lnTo>
                  <a:pt x="4446778" y="500507"/>
                </a:lnTo>
                <a:lnTo>
                  <a:pt x="4776724" y="583184"/>
                </a:lnTo>
                <a:lnTo>
                  <a:pt x="5119497" y="674751"/>
                </a:lnTo>
                <a:lnTo>
                  <a:pt x="5474970" y="775335"/>
                </a:lnTo>
              </a:path>
            </a:pathLst>
          </a:custGeom>
          <a:ln w="31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5616447" y="729869"/>
            <a:ext cx="3312160" cy="652780"/>
          </a:xfrm>
          <a:custGeom>
            <a:avLst/>
            <a:gdLst/>
            <a:ahLst/>
            <a:cxnLst/>
            <a:rect l="l" t="t" r="r" b="b"/>
            <a:pathLst>
              <a:path w="3312159" h="652780">
                <a:moveTo>
                  <a:pt x="0" y="652398"/>
                </a:moveTo>
                <a:lnTo>
                  <a:pt x="95757" y="625475"/>
                </a:lnTo>
                <a:lnTo>
                  <a:pt x="357631" y="556259"/>
                </a:lnTo>
                <a:lnTo>
                  <a:pt x="538479" y="509396"/>
                </a:lnTo>
                <a:lnTo>
                  <a:pt x="747140" y="457961"/>
                </a:lnTo>
                <a:lnTo>
                  <a:pt x="979170" y="402081"/>
                </a:lnTo>
                <a:lnTo>
                  <a:pt x="1228217" y="341756"/>
                </a:lnTo>
                <a:lnTo>
                  <a:pt x="1492123" y="283717"/>
                </a:lnTo>
                <a:lnTo>
                  <a:pt x="1762505" y="225551"/>
                </a:lnTo>
                <a:lnTo>
                  <a:pt x="2039238" y="171957"/>
                </a:lnTo>
                <a:lnTo>
                  <a:pt x="2313812" y="120650"/>
                </a:lnTo>
                <a:lnTo>
                  <a:pt x="2450083" y="98297"/>
                </a:lnTo>
                <a:lnTo>
                  <a:pt x="2582036" y="75945"/>
                </a:lnTo>
                <a:lnTo>
                  <a:pt x="2713990" y="58038"/>
                </a:lnTo>
                <a:lnTo>
                  <a:pt x="2841752" y="40131"/>
                </a:lnTo>
                <a:lnTo>
                  <a:pt x="2967354" y="26796"/>
                </a:lnTo>
                <a:lnTo>
                  <a:pt x="3086607" y="15620"/>
                </a:lnTo>
                <a:lnTo>
                  <a:pt x="3201543" y="6603"/>
                </a:lnTo>
                <a:lnTo>
                  <a:pt x="3312159" y="0"/>
                </a:lnTo>
              </a:path>
            </a:pathLst>
          </a:custGeom>
          <a:ln w="31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211670" y="714248"/>
            <a:ext cx="8723630" cy="1331595"/>
          </a:xfrm>
          <a:custGeom>
            <a:avLst/>
            <a:gdLst/>
            <a:ahLst/>
            <a:cxnLst/>
            <a:rect l="l" t="t" r="r" b="b"/>
            <a:pathLst>
              <a:path w="8723630" h="1331595">
                <a:moveTo>
                  <a:pt x="1556042" y="0"/>
                </a:moveTo>
                <a:lnTo>
                  <a:pt x="1402753" y="0"/>
                </a:lnTo>
                <a:lnTo>
                  <a:pt x="1258100" y="4444"/>
                </a:lnTo>
                <a:lnTo>
                  <a:pt x="1121829" y="11175"/>
                </a:lnTo>
                <a:lnTo>
                  <a:pt x="874890" y="33400"/>
                </a:lnTo>
                <a:lnTo>
                  <a:pt x="762063" y="49149"/>
                </a:lnTo>
                <a:lnTo>
                  <a:pt x="659891" y="64769"/>
                </a:lnTo>
                <a:lnTo>
                  <a:pt x="564095" y="82550"/>
                </a:lnTo>
                <a:lnTo>
                  <a:pt x="478955" y="102742"/>
                </a:lnTo>
                <a:lnTo>
                  <a:pt x="398056" y="120650"/>
                </a:lnTo>
                <a:lnTo>
                  <a:pt x="327812" y="140715"/>
                </a:lnTo>
                <a:lnTo>
                  <a:pt x="206476" y="178688"/>
                </a:lnTo>
                <a:lnTo>
                  <a:pt x="157518" y="196596"/>
                </a:lnTo>
                <a:lnTo>
                  <a:pt x="51079" y="241173"/>
                </a:lnTo>
                <a:lnTo>
                  <a:pt x="0" y="268097"/>
                </a:lnTo>
                <a:lnTo>
                  <a:pt x="0" y="1331467"/>
                </a:lnTo>
                <a:lnTo>
                  <a:pt x="8719096" y="1331467"/>
                </a:lnTo>
                <a:lnTo>
                  <a:pt x="8723414" y="1324864"/>
                </a:lnTo>
                <a:lnTo>
                  <a:pt x="8723414" y="851153"/>
                </a:lnTo>
                <a:lnTo>
                  <a:pt x="7182142" y="851153"/>
                </a:lnTo>
                <a:lnTo>
                  <a:pt x="7043839" y="848994"/>
                </a:lnTo>
                <a:lnTo>
                  <a:pt x="6899059" y="844423"/>
                </a:lnTo>
                <a:lnTo>
                  <a:pt x="6750088" y="837818"/>
                </a:lnTo>
                <a:lnTo>
                  <a:pt x="6594640" y="826642"/>
                </a:lnTo>
                <a:lnTo>
                  <a:pt x="6260503" y="793114"/>
                </a:lnTo>
                <a:lnTo>
                  <a:pt x="5900712" y="746125"/>
                </a:lnTo>
                <a:lnTo>
                  <a:pt x="5709196" y="717168"/>
                </a:lnTo>
                <a:lnTo>
                  <a:pt x="5509044" y="683640"/>
                </a:lnTo>
                <a:lnTo>
                  <a:pt x="5302542" y="645667"/>
                </a:lnTo>
                <a:lnTo>
                  <a:pt x="4861979" y="558546"/>
                </a:lnTo>
                <a:lnTo>
                  <a:pt x="4387253" y="453516"/>
                </a:lnTo>
                <a:lnTo>
                  <a:pt x="4136047" y="395350"/>
                </a:lnTo>
                <a:lnTo>
                  <a:pt x="3614458" y="268097"/>
                </a:lnTo>
                <a:lnTo>
                  <a:pt x="3122841" y="165226"/>
                </a:lnTo>
                <a:lnTo>
                  <a:pt x="2892844" y="125094"/>
                </a:lnTo>
                <a:lnTo>
                  <a:pt x="2673642" y="91566"/>
                </a:lnTo>
                <a:lnTo>
                  <a:pt x="2462949" y="62484"/>
                </a:lnTo>
                <a:lnTo>
                  <a:pt x="2262797" y="40131"/>
                </a:lnTo>
                <a:lnTo>
                  <a:pt x="2073313" y="22225"/>
                </a:lnTo>
                <a:lnTo>
                  <a:pt x="1719999" y="2159"/>
                </a:lnTo>
                <a:lnTo>
                  <a:pt x="1556042" y="0"/>
                </a:lnTo>
                <a:close/>
              </a:path>
              <a:path w="8723630" h="1331595">
                <a:moveTo>
                  <a:pt x="8723414" y="569722"/>
                </a:moveTo>
                <a:lnTo>
                  <a:pt x="8638197" y="605409"/>
                </a:lnTo>
                <a:lnTo>
                  <a:pt x="8557298" y="636651"/>
                </a:lnTo>
                <a:lnTo>
                  <a:pt x="8472208" y="665734"/>
                </a:lnTo>
                <a:lnTo>
                  <a:pt x="8295551" y="719327"/>
                </a:lnTo>
                <a:lnTo>
                  <a:pt x="8201825" y="743965"/>
                </a:lnTo>
                <a:lnTo>
                  <a:pt x="8005991" y="784098"/>
                </a:lnTo>
                <a:lnTo>
                  <a:pt x="7901724" y="802004"/>
                </a:lnTo>
                <a:lnTo>
                  <a:pt x="7680363" y="828801"/>
                </a:lnTo>
                <a:lnTo>
                  <a:pt x="7441857" y="846709"/>
                </a:lnTo>
                <a:lnTo>
                  <a:pt x="7314222" y="851153"/>
                </a:lnTo>
                <a:lnTo>
                  <a:pt x="8723414" y="851153"/>
                </a:lnTo>
                <a:lnTo>
                  <a:pt x="8723414" y="56972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 txBox="1"/>
          <p:nvPr/>
        </p:nvSpPr>
        <p:spPr>
          <a:xfrm>
            <a:off x="330200" y="1516786"/>
            <a:ext cx="3902075" cy="41414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31000"/>
              </a:lnSpc>
              <a:spcBef>
                <a:spcPts val="100"/>
              </a:spcBef>
            </a:pPr>
            <a:r>
              <a:rPr sz="1600" spc="-5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(1)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一般场所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宜选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用额定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电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压</a:t>
            </a:r>
            <a:r>
              <a:rPr sz="160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为</a:t>
            </a:r>
            <a:r>
              <a:rPr sz="1600" spc="-5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2</a:t>
            </a:r>
            <a:r>
              <a:rPr sz="1600" spc="-10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2</a:t>
            </a:r>
            <a:r>
              <a:rPr sz="1600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0V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的照明；  </a:t>
            </a:r>
            <a:r>
              <a:rPr sz="1600" spc="-5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(2)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室外</a:t>
            </a:r>
            <a:r>
              <a:rPr sz="1600" spc="-10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220V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灯具距离地面不得低于</a:t>
            </a:r>
            <a:r>
              <a:rPr sz="1600" spc="-5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3m,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室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  <a:p>
            <a:pPr marL="12700">
              <a:lnSpc>
                <a:spcPct val="100000"/>
              </a:lnSpc>
            </a:pP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内</a:t>
            </a:r>
            <a:r>
              <a:rPr sz="1600" spc="-5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220V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灯</a:t>
            </a:r>
            <a:r>
              <a:rPr sz="1600" spc="-1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具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距离地面不得低于</a:t>
            </a:r>
            <a:r>
              <a:rPr sz="1600" spc="-10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2.5m,</a:t>
            </a:r>
            <a:endParaRPr sz="1600">
              <a:latin typeface="Candara" panose="020E0502030303020204"/>
              <a:cs typeface="Candara" panose="020E0502030303020204"/>
            </a:endParaRPr>
          </a:p>
          <a:p>
            <a:pPr marL="12700" marR="193040">
              <a:lnSpc>
                <a:spcPct val="100000"/>
              </a:lnSpc>
              <a:spcBef>
                <a:spcPts val="600"/>
              </a:spcBef>
              <a:buSzPct val="94000"/>
              <a:buFont typeface="Candara" panose="020E0502030303020204"/>
              <a:buAutoNum type="arabicParenBoth" startAt="3"/>
              <a:tabLst>
                <a:tab pos="255270" algn="l"/>
              </a:tabLst>
            </a:pP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在隧道、高温、有导电灰尘、比较潮湿 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或者灯具离地面高度低于</a:t>
            </a:r>
            <a:r>
              <a:rPr sz="1600" spc="-5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2.5</a:t>
            </a:r>
            <a:r>
              <a:rPr sz="1600" spc="25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 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等场所的照 明，电源电压不应大于</a:t>
            </a:r>
            <a:r>
              <a:rPr sz="1600" spc="-5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36V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；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  <a:p>
            <a:pPr marL="12700" marR="183515">
              <a:lnSpc>
                <a:spcPct val="100000"/>
              </a:lnSpc>
              <a:spcBef>
                <a:spcPts val="600"/>
              </a:spcBef>
              <a:buSzPct val="94000"/>
              <a:buFont typeface="Candara" panose="020E0502030303020204"/>
              <a:buAutoNum type="arabicParenBoth" startAt="3"/>
              <a:tabLst>
                <a:tab pos="264795" algn="l"/>
              </a:tabLst>
            </a:pP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特别潮湿场所、导电良好的地面、锅炉 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或金属容器内照明，电源电压不得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大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于 </a:t>
            </a:r>
            <a:r>
              <a:rPr sz="1600" spc="-5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12V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；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  <a:p>
            <a:pPr marL="12700" marR="230505">
              <a:lnSpc>
                <a:spcPct val="100000"/>
              </a:lnSpc>
              <a:spcBef>
                <a:spcPts val="605"/>
              </a:spcBef>
              <a:buSzPct val="94000"/>
              <a:buFont typeface="Candara" panose="020E0502030303020204"/>
              <a:buAutoNum type="arabicParenBoth" startAt="3"/>
              <a:tabLst>
                <a:tab pos="256540" algn="l"/>
              </a:tabLst>
            </a:pP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照明灯具的金属外壳必须</a:t>
            </a:r>
            <a:r>
              <a:rPr sz="160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与</a:t>
            </a:r>
            <a:r>
              <a:rPr sz="1600" spc="-5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PE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线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相连 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接，照明开关箱内必须设置隔离开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关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、短 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路与过载保护器和漏电保护器；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  <a:p>
            <a:pPr marL="12700" marR="212090" algn="just">
              <a:lnSpc>
                <a:spcPct val="100000"/>
              </a:lnSpc>
              <a:spcBef>
                <a:spcPts val="600"/>
              </a:spcBef>
              <a:buSzPct val="94000"/>
              <a:buFont typeface="Candara" panose="020E0502030303020204"/>
              <a:buAutoNum type="arabicParenBoth" startAt="3"/>
              <a:tabLst>
                <a:tab pos="268605" algn="l"/>
              </a:tabLst>
            </a:pP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普通灯具与易燃物距离不宜小</a:t>
            </a:r>
            <a:r>
              <a:rPr sz="160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于</a:t>
            </a:r>
            <a:r>
              <a:rPr sz="1600" spc="-5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300</a:t>
            </a:r>
            <a:r>
              <a:rPr sz="1600" spc="-15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 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；  聚光灯、碘钨</a:t>
            </a:r>
            <a:r>
              <a:rPr sz="1600" spc="-1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灯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等高热灯具与易燃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物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距离 不宜小于</a:t>
            </a:r>
            <a:r>
              <a:rPr sz="1600" spc="-10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500</a:t>
            </a:r>
            <a:r>
              <a:rPr sz="1600" spc="-15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 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，且不得直接照射易燃物。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330200" y="944702"/>
            <a:ext cx="1854200" cy="4686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>
                <a:latin typeface="Candara" panose="020E0502030303020204"/>
                <a:cs typeface="Candara" panose="020E0502030303020204"/>
              </a:rPr>
              <a:t>11.</a:t>
            </a:r>
            <a:r>
              <a:rPr spc="5" dirty="0"/>
              <a:t>现场照明</a:t>
            </a:r>
            <a:endParaRPr spc="5" dirty="0"/>
          </a:p>
        </p:txBody>
      </p:sp>
      <p:sp>
        <p:nvSpPr>
          <p:cNvPr id="9" name="object 9"/>
          <p:cNvSpPr/>
          <p:nvPr/>
        </p:nvSpPr>
        <p:spPr>
          <a:xfrm>
            <a:off x="4355972" y="2122551"/>
            <a:ext cx="2462403" cy="2416175"/>
          </a:xfrm>
          <a:prstGeom prst="rect">
            <a:avLst/>
          </a:prstGeom>
          <a:blipFill>
            <a:blip r:embed="rId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4427982" y="4538652"/>
            <a:ext cx="2383816" cy="158336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6530340" y="1700809"/>
            <a:ext cx="2349246" cy="456565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054978" y="859408"/>
            <a:ext cx="2880360" cy="715010"/>
          </a:xfrm>
          <a:custGeom>
            <a:avLst/>
            <a:gdLst/>
            <a:ahLst/>
            <a:cxnLst/>
            <a:rect l="l" t="t" r="r" b="b"/>
            <a:pathLst>
              <a:path w="2880359" h="715010">
                <a:moveTo>
                  <a:pt x="2880105" y="0"/>
                </a:moveTo>
                <a:lnTo>
                  <a:pt x="2873629" y="0"/>
                </a:lnTo>
                <a:lnTo>
                  <a:pt x="2752344" y="20065"/>
                </a:lnTo>
                <a:lnTo>
                  <a:pt x="2628900" y="42417"/>
                </a:lnTo>
                <a:lnTo>
                  <a:pt x="2373376" y="91566"/>
                </a:lnTo>
                <a:lnTo>
                  <a:pt x="2105279" y="149732"/>
                </a:lnTo>
                <a:lnTo>
                  <a:pt x="1824227" y="216662"/>
                </a:lnTo>
                <a:lnTo>
                  <a:pt x="1566672" y="281558"/>
                </a:lnTo>
                <a:lnTo>
                  <a:pt x="842899" y="444626"/>
                </a:lnTo>
                <a:lnTo>
                  <a:pt x="621538" y="489330"/>
                </a:lnTo>
                <a:lnTo>
                  <a:pt x="200025" y="567436"/>
                </a:lnTo>
                <a:lnTo>
                  <a:pt x="0" y="600963"/>
                </a:lnTo>
                <a:lnTo>
                  <a:pt x="138303" y="621156"/>
                </a:lnTo>
                <a:lnTo>
                  <a:pt x="270256" y="638937"/>
                </a:lnTo>
                <a:lnTo>
                  <a:pt x="398018" y="654685"/>
                </a:lnTo>
                <a:lnTo>
                  <a:pt x="644905" y="681481"/>
                </a:lnTo>
                <a:lnTo>
                  <a:pt x="874776" y="699262"/>
                </a:lnTo>
                <a:lnTo>
                  <a:pt x="985520" y="705992"/>
                </a:lnTo>
                <a:lnTo>
                  <a:pt x="1094104" y="710438"/>
                </a:lnTo>
                <a:lnTo>
                  <a:pt x="1298448" y="715010"/>
                </a:lnTo>
                <a:lnTo>
                  <a:pt x="1396365" y="715010"/>
                </a:lnTo>
                <a:lnTo>
                  <a:pt x="1585849" y="710438"/>
                </a:lnTo>
                <a:lnTo>
                  <a:pt x="1675256" y="705992"/>
                </a:lnTo>
                <a:lnTo>
                  <a:pt x="1845564" y="692657"/>
                </a:lnTo>
                <a:lnTo>
                  <a:pt x="1928495" y="683640"/>
                </a:lnTo>
                <a:lnTo>
                  <a:pt x="2086102" y="661288"/>
                </a:lnTo>
                <a:lnTo>
                  <a:pt x="2235073" y="634491"/>
                </a:lnTo>
                <a:lnTo>
                  <a:pt x="2375535" y="603250"/>
                </a:lnTo>
                <a:lnTo>
                  <a:pt x="2509647" y="567436"/>
                </a:lnTo>
                <a:lnTo>
                  <a:pt x="2637409" y="527303"/>
                </a:lnTo>
                <a:lnTo>
                  <a:pt x="2758694" y="482600"/>
                </a:lnTo>
                <a:lnTo>
                  <a:pt x="2875788" y="435610"/>
                </a:lnTo>
                <a:lnTo>
                  <a:pt x="2880105" y="433450"/>
                </a:lnTo>
                <a:lnTo>
                  <a:pt x="2880105" y="0"/>
                </a:lnTo>
                <a:close/>
              </a:path>
            </a:pathLst>
          </a:custGeom>
          <a:solidFill>
            <a:srgbClr val="C5E7FB">
              <a:alpha val="2901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2622423" y="730884"/>
            <a:ext cx="5551805" cy="851535"/>
          </a:xfrm>
          <a:custGeom>
            <a:avLst/>
            <a:gdLst/>
            <a:ahLst/>
            <a:cxnLst/>
            <a:rect l="l" t="t" r="r" b="b"/>
            <a:pathLst>
              <a:path w="5551805" h="851535">
                <a:moveTo>
                  <a:pt x="853566" y="0"/>
                </a:moveTo>
                <a:lnTo>
                  <a:pt x="685418" y="0"/>
                </a:lnTo>
                <a:lnTo>
                  <a:pt x="527938" y="4572"/>
                </a:lnTo>
                <a:lnTo>
                  <a:pt x="381000" y="11175"/>
                </a:lnTo>
                <a:lnTo>
                  <a:pt x="244728" y="22351"/>
                </a:lnTo>
                <a:lnTo>
                  <a:pt x="117093" y="35813"/>
                </a:lnTo>
                <a:lnTo>
                  <a:pt x="0" y="53720"/>
                </a:lnTo>
                <a:lnTo>
                  <a:pt x="334137" y="96138"/>
                </a:lnTo>
                <a:lnTo>
                  <a:pt x="693927" y="156463"/>
                </a:lnTo>
                <a:lnTo>
                  <a:pt x="1079246" y="234695"/>
                </a:lnTo>
                <a:lnTo>
                  <a:pt x="1283589" y="279273"/>
                </a:lnTo>
                <a:lnTo>
                  <a:pt x="1868931" y="422275"/>
                </a:lnTo>
                <a:lnTo>
                  <a:pt x="2562987" y="576452"/>
                </a:lnTo>
                <a:lnTo>
                  <a:pt x="2882265" y="639063"/>
                </a:lnTo>
                <a:lnTo>
                  <a:pt x="3035554" y="668147"/>
                </a:lnTo>
                <a:lnTo>
                  <a:pt x="3329304" y="717295"/>
                </a:lnTo>
                <a:lnTo>
                  <a:pt x="3469766" y="739520"/>
                </a:lnTo>
                <a:lnTo>
                  <a:pt x="3737991" y="775335"/>
                </a:lnTo>
                <a:lnTo>
                  <a:pt x="3991229" y="806576"/>
                </a:lnTo>
                <a:lnTo>
                  <a:pt x="4112641" y="817752"/>
                </a:lnTo>
                <a:lnTo>
                  <a:pt x="4342510" y="835660"/>
                </a:lnTo>
                <a:lnTo>
                  <a:pt x="4453255" y="842390"/>
                </a:lnTo>
                <a:lnTo>
                  <a:pt x="4666107" y="851280"/>
                </a:lnTo>
                <a:lnTo>
                  <a:pt x="4864100" y="851280"/>
                </a:lnTo>
                <a:lnTo>
                  <a:pt x="5051425" y="846836"/>
                </a:lnTo>
                <a:lnTo>
                  <a:pt x="5140833" y="842390"/>
                </a:lnTo>
                <a:lnTo>
                  <a:pt x="5228082" y="835660"/>
                </a:lnTo>
                <a:lnTo>
                  <a:pt x="5474970" y="808863"/>
                </a:lnTo>
                <a:lnTo>
                  <a:pt x="5551551" y="797687"/>
                </a:lnTo>
                <a:lnTo>
                  <a:pt x="5304662" y="766444"/>
                </a:lnTo>
                <a:lnTo>
                  <a:pt x="5042916" y="728472"/>
                </a:lnTo>
                <a:lnTo>
                  <a:pt x="4474463" y="630047"/>
                </a:lnTo>
                <a:lnTo>
                  <a:pt x="4165854" y="567563"/>
                </a:lnTo>
                <a:lnTo>
                  <a:pt x="3840099" y="498348"/>
                </a:lnTo>
                <a:lnTo>
                  <a:pt x="2854579" y="263651"/>
                </a:lnTo>
                <a:lnTo>
                  <a:pt x="2586354" y="205612"/>
                </a:lnTo>
                <a:lnTo>
                  <a:pt x="2330957" y="156463"/>
                </a:lnTo>
                <a:lnTo>
                  <a:pt x="2207387" y="134112"/>
                </a:lnTo>
                <a:lnTo>
                  <a:pt x="2086102" y="114045"/>
                </a:lnTo>
                <a:lnTo>
                  <a:pt x="1969007" y="96138"/>
                </a:lnTo>
                <a:lnTo>
                  <a:pt x="1630552" y="51435"/>
                </a:lnTo>
                <a:lnTo>
                  <a:pt x="1419860" y="31368"/>
                </a:lnTo>
                <a:lnTo>
                  <a:pt x="1221866" y="15748"/>
                </a:lnTo>
                <a:lnTo>
                  <a:pt x="1032382" y="4572"/>
                </a:lnTo>
                <a:lnTo>
                  <a:pt x="853566" y="0"/>
                </a:lnTo>
                <a:close/>
              </a:path>
            </a:pathLst>
          </a:custGeom>
          <a:solidFill>
            <a:srgbClr val="C5E7FB">
              <a:alpha val="3999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2832100" y="743204"/>
            <a:ext cx="5474970" cy="775335"/>
          </a:xfrm>
          <a:custGeom>
            <a:avLst/>
            <a:gdLst/>
            <a:ahLst/>
            <a:cxnLst/>
            <a:rect l="l" t="t" r="r" b="b"/>
            <a:pathLst>
              <a:path w="5474970" h="775335">
                <a:moveTo>
                  <a:pt x="0" y="78232"/>
                </a:moveTo>
                <a:lnTo>
                  <a:pt x="19176" y="73787"/>
                </a:lnTo>
                <a:lnTo>
                  <a:pt x="76581" y="62611"/>
                </a:lnTo>
                <a:lnTo>
                  <a:pt x="174498" y="46990"/>
                </a:lnTo>
                <a:lnTo>
                  <a:pt x="238379" y="37973"/>
                </a:lnTo>
                <a:lnTo>
                  <a:pt x="312927" y="29083"/>
                </a:lnTo>
                <a:lnTo>
                  <a:pt x="395858" y="22351"/>
                </a:lnTo>
                <a:lnTo>
                  <a:pt x="491744" y="15621"/>
                </a:lnTo>
                <a:lnTo>
                  <a:pt x="596011" y="9017"/>
                </a:lnTo>
                <a:lnTo>
                  <a:pt x="713104" y="4445"/>
                </a:lnTo>
                <a:lnTo>
                  <a:pt x="840866" y="2286"/>
                </a:lnTo>
                <a:lnTo>
                  <a:pt x="979170" y="0"/>
                </a:lnTo>
                <a:lnTo>
                  <a:pt x="1128140" y="2286"/>
                </a:lnTo>
                <a:lnTo>
                  <a:pt x="1287779" y="6731"/>
                </a:lnTo>
                <a:lnTo>
                  <a:pt x="1460246" y="15621"/>
                </a:lnTo>
                <a:lnTo>
                  <a:pt x="1643379" y="26797"/>
                </a:lnTo>
                <a:lnTo>
                  <a:pt x="1837054" y="44704"/>
                </a:lnTo>
                <a:lnTo>
                  <a:pt x="2043557" y="64770"/>
                </a:lnTo>
                <a:lnTo>
                  <a:pt x="2262759" y="89408"/>
                </a:lnTo>
                <a:lnTo>
                  <a:pt x="2492629" y="118491"/>
                </a:lnTo>
                <a:lnTo>
                  <a:pt x="2735326" y="154178"/>
                </a:lnTo>
                <a:lnTo>
                  <a:pt x="2988691" y="194437"/>
                </a:lnTo>
                <a:lnTo>
                  <a:pt x="3254755" y="241300"/>
                </a:lnTo>
                <a:lnTo>
                  <a:pt x="3533648" y="297180"/>
                </a:lnTo>
                <a:lnTo>
                  <a:pt x="3825240" y="357505"/>
                </a:lnTo>
                <a:lnTo>
                  <a:pt x="4129658" y="424561"/>
                </a:lnTo>
                <a:lnTo>
                  <a:pt x="4446778" y="500507"/>
                </a:lnTo>
                <a:lnTo>
                  <a:pt x="4776724" y="583184"/>
                </a:lnTo>
                <a:lnTo>
                  <a:pt x="5119497" y="674751"/>
                </a:lnTo>
                <a:lnTo>
                  <a:pt x="5474970" y="775335"/>
                </a:lnTo>
              </a:path>
            </a:pathLst>
          </a:custGeom>
          <a:ln w="31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5616447" y="729869"/>
            <a:ext cx="3312160" cy="652780"/>
          </a:xfrm>
          <a:custGeom>
            <a:avLst/>
            <a:gdLst/>
            <a:ahLst/>
            <a:cxnLst/>
            <a:rect l="l" t="t" r="r" b="b"/>
            <a:pathLst>
              <a:path w="3312159" h="652780">
                <a:moveTo>
                  <a:pt x="0" y="652398"/>
                </a:moveTo>
                <a:lnTo>
                  <a:pt x="95757" y="625475"/>
                </a:lnTo>
                <a:lnTo>
                  <a:pt x="357631" y="556259"/>
                </a:lnTo>
                <a:lnTo>
                  <a:pt x="538479" y="509396"/>
                </a:lnTo>
                <a:lnTo>
                  <a:pt x="747140" y="457961"/>
                </a:lnTo>
                <a:lnTo>
                  <a:pt x="979170" y="402081"/>
                </a:lnTo>
                <a:lnTo>
                  <a:pt x="1228217" y="341756"/>
                </a:lnTo>
                <a:lnTo>
                  <a:pt x="1492123" y="283717"/>
                </a:lnTo>
                <a:lnTo>
                  <a:pt x="1762505" y="225551"/>
                </a:lnTo>
                <a:lnTo>
                  <a:pt x="2039238" y="171957"/>
                </a:lnTo>
                <a:lnTo>
                  <a:pt x="2313812" y="120650"/>
                </a:lnTo>
                <a:lnTo>
                  <a:pt x="2450083" y="98297"/>
                </a:lnTo>
                <a:lnTo>
                  <a:pt x="2582036" y="75945"/>
                </a:lnTo>
                <a:lnTo>
                  <a:pt x="2713990" y="58038"/>
                </a:lnTo>
                <a:lnTo>
                  <a:pt x="2841752" y="40131"/>
                </a:lnTo>
                <a:lnTo>
                  <a:pt x="2967354" y="26796"/>
                </a:lnTo>
                <a:lnTo>
                  <a:pt x="3086607" y="15620"/>
                </a:lnTo>
                <a:lnTo>
                  <a:pt x="3201543" y="6603"/>
                </a:lnTo>
                <a:lnTo>
                  <a:pt x="3312159" y="0"/>
                </a:lnTo>
              </a:path>
            </a:pathLst>
          </a:custGeom>
          <a:ln w="31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211670" y="714248"/>
            <a:ext cx="8723630" cy="1331595"/>
          </a:xfrm>
          <a:custGeom>
            <a:avLst/>
            <a:gdLst/>
            <a:ahLst/>
            <a:cxnLst/>
            <a:rect l="l" t="t" r="r" b="b"/>
            <a:pathLst>
              <a:path w="8723630" h="1331595">
                <a:moveTo>
                  <a:pt x="1556042" y="0"/>
                </a:moveTo>
                <a:lnTo>
                  <a:pt x="1402753" y="0"/>
                </a:lnTo>
                <a:lnTo>
                  <a:pt x="1258100" y="4444"/>
                </a:lnTo>
                <a:lnTo>
                  <a:pt x="1121829" y="11175"/>
                </a:lnTo>
                <a:lnTo>
                  <a:pt x="874890" y="33400"/>
                </a:lnTo>
                <a:lnTo>
                  <a:pt x="762063" y="49149"/>
                </a:lnTo>
                <a:lnTo>
                  <a:pt x="659891" y="64769"/>
                </a:lnTo>
                <a:lnTo>
                  <a:pt x="564095" y="82550"/>
                </a:lnTo>
                <a:lnTo>
                  <a:pt x="478955" y="102742"/>
                </a:lnTo>
                <a:lnTo>
                  <a:pt x="398056" y="120650"/>
                </a:lnTo>
                <a:lnTo>
                  <a:pt x="327812" y="140715"/>
                </a:lnTo>
                <a:lnTo>
                  <a:pt x="206476" y="178688"/>
                </a:lnTo>
                <a:lnTo>
                  <a:pt x="157518" y="196596"/>
                </a:lnTo>
                <a:lnTo>
                  <a:pt x="51079" y="241173"/>
                </a:lnTo>
                <a:lnTo>
                  <a:pt x="0" y="268097"/>
                </a:lnTo>
                <a:lnTo>
                  <a:pt x="0" y="1331467"/>
                </a:lnTo>
                <a:lnTo>
                  <a:pt x="8719096" y="1331467"/>
                </a:lnTo>
                <a:lnTo>
                  <a:pt x="8723414" y="1324864"/>
                </a:lnTo>
                <a:lnTo>
                  <a:pt x="8723414" y="851153"/>
                </a:lnTo>
                <a:lnTo>
                  <a:pt x="7182142" y="851153"/>
                </a:lnTo>
                <a:lnTo>
                  <a:pt x="7043839" y="848994"/>
                </a:lnTo>
                <a:lnTo>
                  <a:pt x="6899059" y="844423"/>
                </a:lnTo>
                <a:lnTo>
                  <a:pt x="6750088" y="837818"/>
                </a:lnTo>
                <a:lnTo>
                  <a:pt x="6594640" y="826642"/>
                </a:lnTo>
                <a:lnTo>
                  <a:pt x="6260503" y="793114"/>
                </a:lnTo>
                <a:lnTo>
                  <a:pt x="5900712" y="746125"/>
                </a:lnTo>
                <a:lnTo>
                  <a:pt x="5709196" y="717168"/>
                </a:lnTo>
                <a:lnTo>
                  <a:pt x="5509044" y="683640"/>
                </a:lnTo>
                <a:lnTo>
                  <a:pt x="5302542" y="645667"/>
                </a:lnTo>
                <a:lnTo>
                  <a:pt x="4861979" y="558546"/>
                </a:lnTo>
                <a:lnTo>
                  <a:pt x="4387253" y="453516"/>
                </a:lnTo>
                <a:lnTo>
                  <a:pt x="4136047" y="395350"/>
                </a:lnTo>
                <a:lnTo>
                  <a:pt x="3614458" y="268097"/>
                </a:lnTo>
                <a:lnTo>
                  <a:pt x="3122841" y="165226"/>
                </a:lnTo>
                <a:lnTo>
                  <a:pt x="2892844" y="125094"/>
                </a:lnTo>
                <a:lnTo>
                  <a:pt x="2673642" y="91566"/>
                </a:lnTo>
                <a:lnTo>
                  <a:pt x="2462949" y="62484"/>
                </a:lnTo>
                <a:lnTo>
                  <a:pt x="2262797" y="40131"/>
                </a:lnTo>
                <a:lnTo>
                  <a:pt x="2073313" y="22225"/>
                </a:lnTo>
                <a:lnTo>
                  <a:pt x="1719999" y="2159"/>
                </a:lnTo>
                <a:lnTo>
                  <a:pt x="1556042" y="0"/>
                </a:lnTo>
                <a:close/>
              </a:path>
              <a:path w="8723630" h="1331595">
                <a:moveTo>
                  <a:pt x="8723414" y="569722"/>
                </a:moveTo>
                <a:lnTo>
                  <a:pt x="8638197" y="605409"/>
                </a:lnTo>
                <a:lnTo>
                  <a:pt x="8557298" y="636651"/>
                </a:lnTo>
                <a:lnTo>
                  <a:pt x="8472208" y="665734"/>
                </a:lnTo>
                <a:lnTo>
                  <a:pt x="8295551" y="719327"/>
                </a:lnTo>
                <a:lnTo>
                  <a:pt x="8201825" y="743965"/>
                </a:lnTo>
                <a:lnTo>
                  <a:pt x="8005991" y="784098"/>
                </a:lnTo>
                <a:lnTo>
                  <a:pt x="7901724" y="802004"/>
                </a:lnTo>
                <a:lnTo>
                  <a:pt x="7680363" y="828801"/>
                </a:lnTo>
                <a:lnTo>
                  <a:pt x="7441857" y="846709"/>
                </a:lnTo>
                <a:lnTo>
                  <a:pt x="7314222" y="851153"/>
                </a:lnTo>
                <a:lnTo>
                  <a:pt x="8723414" y="851153"/>
                </a:lnTo>
                <a:lnTo>
                  <a:pt x="8723414" y="56972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 txBox="1"/>
          <p:nvPr/>
        </p:nvSpPr>
        <p:spPr>
          <a:xfrm>
            <a:off x="330200" y="1503044"/>
            <a:ext cx="3373754" cy="432371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216535">
              <a:lnSpc>
                <a:spcPct val="100000"/>
              </a:lnSpc>
              <a:spcBef>
                <a:spcPts val="95"/>
              </a:spcBef>
              <a:buSzPct val="94000"/>
              <a:buAutoNum type="arabicPlain"/>
              <a:tabLst>
                <a:tab pos="490855" algn="l"/>
              </a:tabLst>
            </a:pP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项目生活区应采取强电限流模 式进行生活区临建房供电，一间一 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专线，每户限额为</a:t>
            </a:r>
            <a:r>
              <a:rPr sz="1600" spc="-10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500W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，中间关键 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控制器为电子限电自动控制器，额 定电流为</a:t>
            </a:r>
            <a:r>
              <a:rPr sz="1600" spc="-5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2.3A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，复位时间</a:t>
            </a:r>
            <a:r>
              <a:rPr sz="1600" spc="-10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20-60S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。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  <a:p>
            <a:pPr marL="12700" marR="103505">
              <a:lnSpc>
                <a:spcPct val="100000"/>
              </a:lnSpc>
              <a:spcBef>
                <a:spcPts val="600"/>
              </a:spcBef>
              <a:buSzPct val="94000"/>
              <a:buAutoNum type="arabicPlain"/>
              <a:tabLst>
                <a:tab pos="512445" algn="l"/>
              </a:tabLst>
            </a:pPr>
            <a:r>
              <a:rPr sz="1600" spc="-1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线径可采用</a:t>
            </a:r>
            <a:r>
              <a:rPr sz="1600" spc="-5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1.5-2.5mm²</a:t>
            </a:r>
            <a:r>
              <a:rPr sz="1600" spc="30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 </a:t>
            </a:r>
            <a:r>
              <a:rPr sz="1600" spc="-1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铜线，  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每户可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供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作业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人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员照明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、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手机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充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电、 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电扇、电视机、电脑、</a:t>
            </a:r>
            <a:r>
              <a:rPr sz="1600" spc="-10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DVD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等生活 用电，但不能用热得快、电炉、电 磁炉等违禁用品。一旦使用违禁物 </a:t>
            </a:r>
            <a:r>
              <a:rPr sz="1600" spc="-1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品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，</a:t>
            </a:r>
            <a:r>
              <a:rPr sz="1600" spc="-7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 </a:t>
            </a:r>
            <a:r>
              <a:rPr sz="1600" spc="-1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限电自动控制器自动断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电</a:t>
            </a:r>
            <a:r>
              <a:rPr sz="1600" spc="-1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，该 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户用电自动跳闸</a:t>
            </a:r>
            <a:r>
              <a:rPr sz="1600" spc="-1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，</a:t>
            </a:r>
            <a:r>
              <a:rPr sz="1600" spc="-10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20-60S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后重新供 电，该用</a:t>
            </a:r>
            <a:r>
              <a:rPr sz="1600" spc="-1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户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违章用电不影响其他正 常用户的用电需求。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  <a:p>
            <a:pPr marL="12700" marR="5080">
              <a:lnSpc>
                <a:spcPct val="100000"/>
              </a:lnSpc>
              <a:spcBef>
                <a:spcPts val="605"/>
              </a:spcBef>
              <a:buSzPct val="94000"/>
              <a:buAutoNum type="arabicPlain"/>
              <a:tabLst>
                <a:tab pos="517525" algn="l"/>
              </a:tabLst>
            </a:pP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每户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房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间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照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明均设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置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隔离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开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关、 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电子限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电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自动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控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制器、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漏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电保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护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器，  形成独立的控制系统。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330200" y="944702"/>
            <a:ext cx="2171065" cy="4686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>
                <a:latin typeface="Candara" panose="020E0502030303020204"/>
                <a:cs typeface="Candara" panose="020E0502030303020204"/>
              </a:rPr>
              <a:t>12</a:t>
            </a:r>
            <a:r>
              <a:rPr spc="5" dirty="0"/>
              <a:t>生活</a:t>
            </a:r>
            <a:r>
              <a:rPr spc="-5" dirty="0"/>
              <a:t>区</a:t>
            </a:r>
            <a:r>
              <a:rPr spc="5" dirty="0"/>
              <a:t>用电</a:t>
            </a:r>
            <a:endParaRPr spc="5" dirty="0"/>
          </a:p>
        </p:txBody>
      </p:sp>
      <p:sp>
        <p:nvSpPr>
          <p:cNvPr id="9" name="object 9"/>
          <p:cNvSpPr/>
          <p:nvPr/>
        </p:nvSpPr>
        <p:spPr>
          <a:xfrm>
            <a:off x="4442586" y="1484730"/>
            <a:ext cx="4464488" cy="2857959"/>
          </a:xfrm>
          <a:prstGeom prst="rect">
            <a:avLst/>
          </a:prstGeom>
          <a:blipFill>
            <a:blip r:embed="rId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5508116" y="3933102"/>
            <a:ext cx="1778121" cy="259540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7148068" y="3933065"/>
            <a:ext cx="1724119" cy="254785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3923919" y="3956827"/>
            <a:ext cx="1847818" cy="2571588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408935" y="3161538"/>
            <a:ext cx="4060190" cy="6965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dirty="0">
                <a:solidFill>
                  <a:srgbClr val="000000"/>
                </a:solidFill>
              </a:rPr>
              <a:t>第四</a:t>
            </a:r>
            <a:r>
              <a:rPr sz="4400" spc="935" dirty="0">
                <a:solidFill>
                  <a:srgbClr val="000000"/>
                </a:solidFill>
              </a:rPr>
              <a:t>章</a:t>
            </a:r>
            <a:r>
              <a:rPr sz="4400" dirty="0">
                <a:solidFill>
                  <a:srgbClr val="000000"/>
                </a:solidFill>
              </a:rPr>
              <a:t>消防管理</a:t>
            </a:r>
            <a:endParaRPr sz="440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054978" y="859408"/>
            <a:ext cx="2880360" cy="715010"/>
          </a:xfrm>
          <a:custGeom>
            <a:avLst/>
            <a:gdLst/>
            <a:ahLst/>
            <a:cxnLst/>
            <a:rect l="l" t="t" r="r" b="b"/>
            <a:pathLst>
              <a:path w="2880359" h="715010">
                <a:moveTo>
                  <a:pt x="2880105" y="0"/>
                </a:moveTo>
                <a:lnTo>
                  <a:pt x="2873629" y="0"/>
                </a:lnTo>
                <a:lnTo>
                  <a:pt x="2752344" y="20065"/>
                </a:lnTo>
                <a:lnTo>
                  <a:pt x="2628900" y="42417"/>
                </a:lnTo>
                <a:lnTo>
                  <a:pt x="2373376" y="91566"/>
                </a:lnTo>
                <a:lnTo>
                  <a:pt x="2105279" y="149732"/>
                </a:lnTo>
                <a:lnTo>
                  <a:pt x="1824227" y="216662"/>
                </a:lnTo>
                <a:lnTo>
                  <a:pt x="1566672" y="281558"/>
                </a:lnTo>
                <a:lnTo>
                  <a:pt x="842899" y="444626"/>
                </a:lnTo>
                <a:lnTo>
                  <a:pt x="621538" y="489330"/>
                </a:lnTo>
                <a:lnTo>
                  <a:pt x="200025" y="567436"/>
                </a:lnTo>
                <a:lnTo>
                  <a:pt x="0" y="600963"/>
                </a:lnTo>
                <a:lnTo>
                  <a:pt x="138303" y="621156"/>
                </a:lnTo>
                <a:lnTo>
                  <a:pt x="270256" y="638937"/>
                </a:lnTo>
                <a:lnTo>
                  <a:pt x="398018" y="654685"/>
                </a:lnTo>
                <a:lnTo>
                  <a:pt x="644905" y="681481"/>
                </a:lnTo>
                <a:lnTo>
                  <a:pt x="874776" y="699262"/>
                </a:lnTo>
                <a:lnTo>
                  <a:pt x="985520" y="705992"/>
                </a:lnTo>
                <a:lnTo>
                  <a:pt x="1094104" y="710438"/>
                </a:lnTo>
                <a:lnTo>
                  <a:pt x="1298448" y="715010"/>
                </a:lnTo>
                <a:lnTo>
                  <a:pt x="1396365" y="715010"/>
                </a:lnTo>
                <a:lnTo>
                  <a:pt x="1585849" y="710438"/>
                </a:lnTo>
                <a:lnTo>
                  <a:pt x="1675256" y="705992"/>
                </a:lnTo>
                <a:lnTo>
                  <a:pt x="1845564" y="692657"/>
                </a:lnTo>
                <a:lnTo>
                  <a:pt x="1928495" y="683640"/>
                </a:lnTo>
                <a:lnTo>
                  <a:pt x="2086102" y="661288"/>
                </a:lnTo>
                <a:lnTo>
                  <a:pt x="2235073" y="634491"/>
                </a:lnTo>
                <a:lnTo>
                  <a:pt x="2375535" y="603250"/>
                </a:lnTo>
                <a:lnTo>
                  <a:pt x="2509647" y="567436"/>
                </a:lnTo>
                <a:lnTo>
                  <a:pt x="2637409" y="527303"/>
                </a:lnTo>
                <a:lnTo>
                  <a:pt x="2758694" y="482600"/>
                </a:lnTo>
                <a:lnTo>
                  <a:pt x="2875788" y="435610"/>
                </a:lnTo>
                <a:lnTo>
                  <a:pt x="2880105" y="433450"/>
                </a:lnTo>
                <a:lnTo>
                  <a:pt x="2880105" y="0"/>
                </a:lnTo>
                <a:close/>
              </a:path>
            </a:pathLst>
          </a:custGeom>
          <a:solidFill>
            <a:srgbClr val="C5E7FB">
              <a:alpha val="2901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2622423" y="730884"/>
            <a:ext cx="5551805" cy="851535"/>
          </a:xfrm>
          <a:custGeom>
            <a:avLst/>
            <a:gdLst/>
            <a:ahLst/>
            <a:cxnLst/>
            <a:rect l="l" t="t" r="r" b="b"/>
            <a:pathLst>
              <a:path w="5551805" h="851535">
                <a:moveTo>
                  <a:pt x="853566" y="0"/>
                </a:moveTo>
                <a:lnTo>
                  <a:pt x="685418" y="0"/>
                </a:lnTo>
                <a:lnTo>
                  <a:pt x="527938" y="4572"/>
                </a:lnTo>
                <a:lnTo>
                  <a:pt x="381000" y="11175"/>
                </a:lnTo>
                <a:lnTo>
                  <a:pt x="244728" y="22351"/>
                </a:lnTo>
                <a:lnTo>
                  <a:pt x="117093" y="35813"/>
                </a:lnTo>
                <a:lnTo>
                  <a:pt x="0" y="53720"/>
                </a:lnTo>
                <a:lnTo>
                  <a:pt x="334137" y="96138"/>
                </a:lnTo>
                <a:lnTo>
                  <a:pt x="693927" y="156463"/>
                </a:lnTo>
                <a:lnTo>
                  <a:pt x="1079246" y="234695"/>
                </a:lnTo>
                <a:lnTo>
                  <a:pt x="1283589" y="279273"/>
                </a:lnTo>
                <a:lnTo>
                  <a:pt x="1868931" y="422275"/>
                </a:lnTo>
                <a:lnTo>
                  <a:pt x="2562987" y="576452"/>
                </a:lnTo>
                <a:lnTo>
                  <a:pt x="2882265" y="639063"/>
                </a:lnTo>
                <a:lnTo>
                  <a:pt x="3035554" y="668147"/>
                </a:lnTo>
                <a:lnTo>
                  <a:pt x="3329304" y="717295"/>
                </a:lnTo>
                <a:lnTo>
                  <a:pt x="3469766" y="739520"/>
                </a:lnTo>
                <a:lnTo>
                  <a:pt x="3737991" y="775335"/>
                </a:lnTo>
                <a:lnTo>
                  <a:pt x="3991229" y="806576"/>
                </a:lnTo>
                <a:lnTo>
                  <a:pt x="4112641" y="817752"/>
                </a:lnTo>
                <a:lnTo>
                  <a:pt x="4342510" y="835660"/>
                </a:lnTo>
                <a:lnTo>
                  <a:pt x="4453255" y="842390"/>
                </a:lnTo>
                <a:lnTo>
                  <a:pt x="4666107" y="851280"/>
                </a:lnTo>
                <a:lnTo>
                  <a:pt x="4864100" y="851280"/>
                </a:lnTo>
                <a:lnTo>
                  <a:pt x="5051425" y="846836"/>
                </a:lnTo>
                <a:lnTo>
                  <a:pt x="5140833" y="842390"/>
                </a:lnTo>
                <a:lnTo>
                  <a:pt x="5228082" y="835660"/>
                </a:lnTo>
                <a:lnTo>
                  <a:pt x="5474970" y="808863"/>
                </a:lnTo>
                <a:lnTo>
                  <a:pt x="5551551" y="797687"/>
                </a:lnTo>
                <a:lnTo>
                  <a:pt x="5304662" y="766444"/>
                </a:lnTo>
                <a:lnTo>
                  <a:pt x="5042916" y="728472"/>
                </a:lnTo>
                <a:lnTo>
                  <a:pt x="4474463" y="630047"/>
                </a:lnTo>
                <a:lnTo>
                  <a:pt x="4165854" y="567563"/>
                </a:lnTo>
                <a:lnTo>
                  <a:pt x="3840099" y="498348"/>
                </a:lnTo>
                <a:lnTo>
                  <a:pt x="2854579" y="263651"/>
                </a:lnTo>
                <a:lnTo>
                  <a:pt x="2586354" y="205612"/>
                </a:lnTo>
                <a:lnTo>
                  <a:pt x="2330957" y="156463"/>
                </a:lnTo>
                <a:lnTo>
                  <a:pt x="2207387" y="134112"/>
                </a:lnTo>
                <a:lnTo>
                  <a:pt x="2086102" y="114045"/>
                </a:lnTo>
                <a:lnTo>
                  <a:pt x="1969007" y="96138"/>
                </a:lnTo>
                <a:lnTo>
                  <a:pt x="1630552" y="51435"/>
                </a:lnTo>
                <a:lnTo>
                  <a:pt x="1419860" y="31368"/>
                </a:lnTo>
                <a:lnTo>
                  <a:pt x="1221866" y="15748"/>
                </a:lnTo>
                <a:lnTo>
                  <a:pt x="1032382" y="4572"/>
                </a:lnTo>
                <a:lnTo>
                  <a:pt x="853566" y="0"/>
                </a:lnTo>
                <a:close/>
              </a:path>
            </a:pathLst>
          </a:custGeom>
          <a:solidFill>
            <a:srgbClr val="C5E7FB">
              <a:alpha val="3999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2832100" y="743204"/>
            <a:ext cx="5474970" cy="775335"/>
          </a:xfrm>
          <a:custGeom>
            <a:avLst/>
            <a:gdLst/>
            <a:ahLst/>
            <a:cxnLst/>
            <a:rect l="l" t="t" r="r" b="b"/>
            <a:pathLst>
              <a:path w="5474970" h="775335">
                <a:moveTo>
                  <a:pt x="0" y="78232"/>
                </a:moveTo>
                <a:lnTo>
                  <a:pt x="19176" y="73787"/>
                </a:lnTo>
                <a:lnTo>
                  <a:pt x="76581" y="62611"/>
                </a:lnTo>
                <a:lnTo>
                  <a:pt x="174498" y="46990"/>
                </a:lnTo>
                <a:lnTo>
                  <a:pt x="238379" y="37973"/>
                </a:lnTo>
                <a:lnTo>
                  <a:pt x="312927" y="29083"/>
                </a:lnTo>
                <a:lnTo>
                  <a:pt x="395858" y="22351"/>
                </a:lnTo>
                <a:lnTo>
                  <a:pt x="491744" y="15621"/>
                </a:lnTo>
                <a:lnTo>
                  <a:pt x="596011" y="9017"/>
                </a:lnTo>
                <a:lnTo>
                  <a:pt x="713104" y="4445"/>
                </a:lnTo>
                <a:lnTo>
                  <a:pt x="840866" y="2286"/>
                </a:lnTo>
                <a:lnTo>
                  <a:pt x="979170" y="0"/>
                </a:lnTo>
                <a:lnTo>
                  <a:pt x="1128140" y="2286"/>
                </a:lnTo>
                <a:lnTo>
                  <a:pt x="1287779" y="6731"/>
                </a:lnTo>
                <a:lnTo>
                  <a:pt x="1460246" y="15621"/>
                </a:lnTo>
                <a:lnTo>
                  <a:pt x="1643379" y="26797"/>
                </a:lnTo>
                <a:lnTo>
                  <a:pt x="1837054" y="44704"/>
                </a:lnTo>
                <a:lnTo>
                  <a:pt x="2043557" y="64770"/>
                </a:lnTo>
                <a:lnTo>
                  <a:pt x="2262759" y="89408"/>
                </a:lnTo>
                <a:lnTo>
                  <a:pt x="2492629" y="118491"/>
                </a:lnTo>
                <a:lnTo>
                  <a:pt x="2735326" y="154178"/>
                </a:lnTo>
                <a:lnTo>
                  <a:pt x="2988691" y="194437"/>
                </a:lnTo>
                <a:lnTo>
                  <a:pt x="3254755" y="241300"/>
                </a:lnTo>
                <a:lnTo>
                  <a:pt x="3533648" y="297180"/>
                </a:lnTo>
                <a:lnTo>
                  <a:pt x="3825240" y="357505"/>
                </a:lnTo>
                <a:lnTo>
                  <a:pt x="4129658" y="424561"/>
                </a:lnTo>
                <a:lnTo>
                  <a:pt x="4446778" y="500507"/>
                </a:lnTo>
                <a:lnTo>
                  <a:pt x="4776724" y="583184"/>
                </a:lnTo>
                <a:lnTo>
                  <a:pt x="5119497" y="674751"/>
                </a:lnTo>
                <a:lnTo>
                  <a:pt x="5474970" y="775335"/>
                </a:lnTo>
              </a:path>
            </a:pathLst>
          </a:custGeom>
          <a:ln w="31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5616447" y="729869"/>
            <a:ext cx="3312160" cy="652780"/>
          </a:xfrm>
          <a:custGeom>
            <a:avLst/>
            <a:gdLst/>
            <a:ahLst/>
            <a:cxnLst/>
            <a:rect l="l" t="t" r="r" b="b"/>
            <a:pathLst>
              <a:path w="3312159" h="652780">
                <a:moveTo>
                  <a:pt x="0" y="652398"/>
                </a:moveTo>
                <a:lnTo>
                  <a:pt x="95757" y="625475"/>
                </a:lnTo>
                <a:lnTo>
                  <a:pt x="357631" y="556259"/>
                </a:lnTo>
                <a:lnTo>
                  <a:pt x="538479" y="509396"/>
                </a:lnTo>
                <a:lnTo>
                  <a:pt x="747140" y="457961"/>
                </a:lnTo>
                <a:lnTo>
                  <a:pt x="979170" y="402081"/>
                </a:lnTo>
                <a:lnTo>
                  <a:pt x="1228217" y="341756"/>
                </a:lnTo>
                <a:lnTo>
                  <a:pt x="1492123" y="283717"/>
                </a:lnTo>
                <a:lnTo>
                  <a:pt x="1762505" y="225551"/>
                </a:lnTo>
                <a:lnTo>
                  <a:pt x="2039238" y="171957"/>
                </a:lnTo>
                <a:lnTo>
                  <a:pt x="2313812" y="120650"/>
                </a:lnTo>
                <a:lnTo>
                  <a:pt x="2450083" y="98297"/>
                </a:lnTo>
                <a:lnTo>
                  <a:pt x="2582036" y="75945"/>
                </a:lnTo>
                <a:lnTo>
                  <a:pt x="2713990" y="58038"/>
                </a:lnTo>
                <a:lnTo>
                  <a:pt x="2841752" y="40131"/>
                </a:lnTo>
                <a:lnTo>
                  <a:pt x="2967354" y="26796"/>
                </a:lnTo>
                <a:lnTo>
                  <a:pt x="3086607" y="15620"/>
                </a:lnTo>
                <a:lnTo>
                  <a:pt x="3201543" y="6603"/>
                </a:lnTo>
                <a:lnTo>
                  <a:pt x="3312159" y="0"/>
                </a:lnTo>
              </a:path>
            </a:pathLst>
          </a:custGeom>
          <a:ln w="31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211670" y="714248"/>
            <a:ext cx="8723630" cy="1331595"/>
          </a:xfrm>
          <a:custGeom>
            <a:avLst/>
            <a:gdLst/>
            <a:ahLst/>
            <a:cxnLst/>
            <a:rect l="l" t="t" r="r" b="b"/>
            <a:pathLst>
              <a:path w="8723630" h="1331595">
                <a:moveTo>
                  <a:pt x="1556042" y="0"/>
                </a:moveTo>
                <a:lnTo>
                  <a:pt x="1402753" y="0"/>
                </a:lnTo>
                <a:lnTo>
                  <a:pt x="1258100" y="4444"/>
                </a:lnTo>
                <a:lnTo>
                  <a:pt x="1121829" y="11175"/>
                </a:lnTo>
                <a:lnTo>
                  <a:pt x="874890" y="33400"/>
                </a:lnTo>
                <a:lnTo>
                  <a:pt x="762063" y="49149"/>
                </a:lnTo>
                <a:lnTo>
                  <a:pt x="659891" y="64769"/>
                </a:lnTo>
                <a:lnTo>
                  <a:pt x="564095" y="82550"/>
                </a:lnTo>
                <a:lnTo>
                  <a:pt x="478955" y="102742"/>
                </a:lnTo>
                <a:lnTo>
                  <a:pt x="398056" y="120650"/>
                </a:lnTo>
                <a:lnTo>
                  <a:pt x="327812" y="140715"/>
                </a:lnTo>
                <a:lnTo>
                  <a:pt x="206476" y="178688"/>
                </a:lnTo>
                <a:lnTo>
                  <a:pt x="157518" y="196596"/>
                </a:lnTo>
                <a:lnTo>
                  <a:pt x="51079" y="241173"/>
                </a:lnTo>
                <a:lnTo>
                  <a:pt x="0" y="268097"/>
                </a:lnTo>
                <a:lnTo>
                  <a:pt x="0" y="1331467"/>
                </a:lnTo>
                <a:lnTo>
                  <a:pt x="8719096" y="1331467"/>
                </a:lnTo>
                <a:lnTo>
                  <a:pt x="8723414" y="1324864"/>
                </a:lnTo>
                <a:lnTo>
                  <a:pt x="8723414" y="851153"/>
                </a:lnTo>
                <a:lnTo>
                  <a:pt x="7182142" y="851153"/>
                </a:lnTo>
                <a:lnTo>
                  <a:pt x="7043839" y="848994"/>
                </a:lnTo>
                <a:lnTo>
                  <a:pt x="6899059" y="844423"/>
                </a:lnTo>
                <a:lnTo>
                  <a:pt x="6750088" y="837818"/>
                </a:lnTo>
                <a:lnTo>
                  <a:pt x="6594640" y="826642"/>
                </a:lnTo>
                <a:lnTo>
                  <a:pt x="6260503" y="793114"/>
                </a:lnTo>
                <a:lnTo>
                  <a:pt x="5900712" y="746125"/>
                </a:lnTo>
                <a:lnTo>
                  <a:pt x="5709196" y="717168"/>
                </a:lnTo>
                <a:lnTo>
                  <a:pt x="5509044" y="683640"/>
                </a:lnTo>
                <a:lnTo>
                  <a:pt x="5302542" y="645667"/>
                </a:lnTo>
                <a:lnTo>
                  <a:pt x="4861979" y="558546"/>
                </a:lnTo>
                <a:lnTo>
                  <a:pt x="4387253" y="453516"/>
                </a:lnTo>
                <a:lnTo>
                  <a:pt x="4136047" y="395350"/>
                </a:lnTo>
                <a:lnTo>
                  <a:pt x="3614458" y="268097"/>
                </a:lnTo>
                <a:lnTo>
                  <a:pt x="3122841" y="165226"/>
                </a:lnTo>
                <a:lnTo>
                  <a:pt x="2892844" y="125094"/>
                </a:lnTo>
                <a:lnTo>
                  <a:pt x="2673642" y="91566"/>
                </a:lnTo>
                <a:lnTo>
                  <a:pt x="2462949" y="62484"/>
                </a:lnTo>
                <a:lnTo>
                  <a:pt x="2262797" y="40131"/>
                </a:lnTo>
                <a:lnTo>
                  <a:pt x="2073313" y="22225"/>
                </a:lnTo>
                <a:lnTo>
                  <a:pt x="1719999" y="2159"/>
                </a:lnTo>
                <a:lnTo>
                  <a:pt x="1556042" y="0"/>
                </a:lnTo>
                <a:close/>
              </a:path>
              <a:path w="8723630" h="1331595">
                <a:moveTo>
                  <a:pt x="8723414" y="569722"/>
                </a:moveTo>
                <a:lnTo>
                  <a:pt x="8638197" y="605409"/>
                </a:lnTo>
                <a:lnTo>
                  <a:pt x="8557298" y="636651"/>
                </a:lnTo>
                <a:lnTo>
                  <a:pt x="8472208" y="665734"/>
                </a:lnTo>
                <a:lnTo>
                  <a:pt x="8295551" y="719327"/>
                </a:lnTo>
                <a:lnTo>
                  <a:pt x="8201825" y="743965"/>
                </a:lnTo>
                <a:lnTo>
                  <a:pt x="8005991" y="784098"/>
                </a:lnTo>
                <a:lnTo>
                  <a:pt x="7901724" y="802004"/>
                </a:lnTo>
                <a:lnTo>
                  <a:pt x="7680363" y="828801"/>
                </a:lnTo>
                <a:lnTo>
                  <a:pt x="7441857" y="846709"/>
                </a:lnTo>
                <a:lnTo>
                  <a:pt x="7314222" y="851153"/>
                </a:lnTo>
                <a:lnTo>
                  <a:pt x="8723414" y="851153"/>
                </a:lnTo>
                <a:lnTo>
                  <a:pt x="8723414" y="56972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 txBox="1"/>
          <p:nvPr/>
        </p:nvSpPr>
        <p:spPr>
          <a:xfrm>
            <a:off x="402437" y="1430781"/>
            <a:ext cx="2796540" cy="359219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95"/>
              </a:spcBef>
            </a:pPr>
            <a:r>
              <a:rPr sz="1600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1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、要求高速球机清晰度不能低 </a:t>
            </a:r>
            <a:r>
              <a:rPr sz="1600" spc="-1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于模拟的</a:t>
            </a:r>
            <a:r>
              <a:rPr sz="1600" spc="-10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480</a:t>
            </a:r>
            <a:r>
              <a:rPr sz="1600" spc="-1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线清晰度，数字的 </a:t>
            </a:r>
            <a:r>
              <a:rPr sz="1600" spc="-5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720P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（即</a:t>
            </a:r>
            <a:r>
              <a:rPr sz="1600" spc="95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1280</a:t>
            </a:r>
            <a:r>
              <a:rPr sz="1600" spc="9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×</a:t>
            </a:r>
            <a:r>
              <a:rPr sz="1600" spc="95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720</a:t>
            </a:r>
            <a:r>
              <a:rPr sz="1600" spc="-45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 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分辨率），  伸缩变倍不能低于</a:t>
            </a:r>
            <a:r>
              <a:rPr sz="1600" spc="-10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22</a:t>
            </a:r>
            <a:r>
              <a:rPr sz="1600" spc="15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 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倍变焦。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  <a:p>
            <a:pPr marL="12700" marR="47625">
              <a:lnSpc>
                <a:spcPct val="100000"/>
              </a:lnSpc>
              <a:spcBef>
                <a:spcPts val="605"/>
              </a:spcBef>
            </a:pPr>
            <a:r>
              <a:rPr sz="1600" spc="-15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2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、要求固定室外枪机清晰度不 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能低于模拟</a:t>
            </a:r>
            <a:r>
              <a:rPr sz="1600" spc="-10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650</a:t>
            </a:r>
            <a:r>
              <a:rPr sz="1600" spc="5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 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线清晰度，</a:t>
            </a:r>
            <a:r>
              <a:rPr sz="1600" spc="-6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 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数 字的</a:t>
            </a:r>
            <a:r>
              <a:rPr sz="1600" spc="-5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720P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（</a:t>
            </a:r>
            <a:r>
              <a:rPr sz="1600" spc="-6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 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即</a:t>
            </a:r>
            <a:r>
              <a:rPr sz="1600" spc="90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1280</a:t>
            </a:r>
            <a:r>
              <a:rPr sz="1600" spc="9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×</a:t>
            </a:r>
            <a:r>
              <a:rPr sz="1600" spc="90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720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分辨 率），并按监控距离监控范围 配备标准距离镜头。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  <a:p>
            <a:pPr marL="12700" marR="20320">
              <a:lnSpc>
                <a:spcPct val="100000"/>
              </a:lnSpc>
              <a:spcBef>
                <a:spcPts val="600"/>
              </a:spcBef>
            </a:pPr>
            <a:r>
              <a:rPr sz="1600" spc="-5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3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、室内球机与半球清晰度不能 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低于模拟</a:t>
            </a:r>
            <a:r>
              <a:rPr sz="1600" spc="-10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650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线清晰度，数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字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的  </a:t>
            </a:r>
            <a:r>
              <a:rPr sz="1600" spc="-5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VGA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（即</a:t>
            </a:r>
            <a:r>
              <a:rPr sz="1600" spc="105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640</a:t>
            </a:r>
            <a:r>
              <a:rPr sz="1600" spc="10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×</a:t>
            </a:r>
            <a:r>
              <a:rPr sz="1600" spc="105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480</a:t>
            </a:r>
            <a:r>
              <a:rPr sz="1600" spc="-15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 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分辨率），  并按监控距离监控范围配备标 准距离镜头。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330200" y="872744"/>
            <a:ext cx="3966845" cy="4679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>
                <a:latin typeface="Candara" panose="020E0502030303020204"/>
                <a:cs typeface="Candara" panose="020E0502030303020204"/>
              </a:rPr>
              <a:t>1.5.1</a:t>
            </a:r>
            <a:r>
              <a:rPr dirty="0"/>
              <a:t>安全视</a:t>
            </a:r>
            <a:r>
              <a:rPr spc="-15" dirty="0"/>
              <a:t>频</a:t>
            </a:r>
            <a:r>
              <a:rPr dirty="0"/>
              <a:t>监控（一）</a:t>
            </a:r>
            <a:endParaRPr dirty="0"/>
          </a:p>
        </p:txBody>
      </p:sp>
      <p:sp>
        <p:nvSpPr>
          <p:cNvPr id="9" name="object 9"/>
          <p:cNvSpPr/>
          <p:nvPr/>
        </p:nvSpPr>
        <p:spPr>
          <a:xfrm>
            <a:off x="4651375" y="2435116"/>
            <a:ext cx="3902717" cy="2597258"/>
          </a:xfrm>
          <a:prstGeom prst="rect">
            <a:avLst/>
          </a:prstGeom>
          <a:blipFill>
            <a:blip r:embed="rId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054978" y="859408"/>
            <a:ext cx="2880360" cy="715010"/>
          </a:xfrm>
          <a:custGeom>
            <a:avLst/>
            <a:gdLst/>
            <a:ahLst/>
            <a:cxnLst/>
            <a:rect l="l" t="t" r="r" b="b"/>
            <a:pathLst>
              <a:path w="2880359" h="715010">
                <a:moveTo>
                  <a:pt x="2880105" y="0"/>
                </a:moveTo>
                <a:lnTo>
                  <a:pt x="2873629" y="0"/>
                </a:lnTo>
                <a:lnTo>
                  <a:pt x="2752344" y="20065"/>
                </a:lnTo>
                <a:lnTo>
                  <a:pt x="2628900" y="42417"/>
                </a:lnTo>
                <a:lnTo>
                  <a:pt x="2373376" y="91566"/>
                </a:lnTo>
                <a:lnTo>
                  <a:pt x="2105279" y="149732"/>
                </a:lnTo>
                <a:lnTo>
                  <a:pt x="1824227" y="216662"/>
                </a:lnTo>
                <a:lnTo>
                  <a:pt x="1566672" y="281558"/>
                </a:lnTo>
                <a:lnTo>
                  <a:pt x="842899" y="444626"/>
                </a:lnTo>
                <a:lnTo>
                  <a:pt x="621538" y="489330"/>
                </a:lnTo>
                <a:lnTo>
                  <a:pt x="200025" y="567436"/>
                </a:lnTo>
                <a:lnTo>
                  <a:pt x="0" y="600963"/>
                </a:lnTo>
                <a:lnTo>
                  <a:pt x="138303" y="621156"/>
                </a:lnTo>
                <a:lnTo>
                  <a:pt x="270256" y="638937"/>
                </a:lnTo>
                <a:lnTo>
                  <a:pt x="398018" y="654685"/>
                </a:lnTo>
                <a:lnTo>
                  <a:pt x="644905" y="681481"/>
                </a:lnTo>
                <a:lnTo>
                  <a:pt x="874776" y="699262"/>
                </a:lnTo>
                <a:lnTo>
                  <a:pt x="985520" y="705992"/>
                </a:lnTo>
                <a:lnTo>
                  <a:pt x="1094104" y="710438"/>
                </a:lnTo>
                <a:lnTo>
                  <a:pt x="1298448" y="715010"/>
                </a:lnTo>
                <a:lnTo>
                  <a:pt x="1396365" y="715010"/>
                </a:lnTo>
                <a:lnTo>
                  <a:pt x="1585849" y="710438"/>
                </a:lnTo>
                <a:lnTo>
                  <a:pt x="1675256" y="705992"/>
                </a:lnTo>
                <a:lnTo>
                  <a:pt x="1845564" y="692657"/>
                </a:lnTo>
                <a:lnTo>
                  <a:pt x="1928495" y="683640"/>
                </a:lnTo>
                <a:lnTo>
                  <a:pt x="2086102" y="661288"/>
                </a:lnTo>
                <a:lnTo>
                  <a:pt x="2235073" y="634491"/>
                </a:lnTo>
                <a:lnTo>
                  <a:pt x="2375535" y="603250"/>
                </a:lnTo>
                <a:lnTo>
                  <a:pt x="2509647" y="567436"/>
                </a:lnTo>
                <a:lnTo>
                  <a:pt x="2637409" y="527303"/>
                </a:lnTo>
                <a:lnTo>
                  <a:pt x="2758694" y="482600"/>
                </a:lnTo>
                <a:lnTo>
                  <a:pt x="2875788" y="435610"/>
                </a:lnTo>
                <a:lnTo>
                  <a:pt x="2880105" y="433450"/>
                </a:lnTo>
                <a:lnTo>
                  <a:pt x="2880105" y="0"/>
                </a:lnTo>
                <a:close/>
              </a:path>
            </a:pathLst>
          </a:custGeom>
          <a:solidFill>
            <a:srgbClr val="C5E7FB">
              <a:alpha val="2901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2622423" y="730884"/>
            <a:ext cx="5551805" cy="851535"/>
          </a:xfrm>
          <a:custGeom>
            <a:avLst/>
            <a:gdLst/>
            <a:ahLst/>
            <a:cxnLst/>
            <a:rect l="l" t="t" r="r" b="b"/>
            <a:pathLst>
              <a:path w="5551805" h="851535">
                <a:moveTo>
                  <a:pt x="853566" y="0"/>
                </a:moveTo>
                <a:lnTo>
                  <a:pt x="685418" y="0"/>
                </a:lnTo>
                <a:lnTo>
                  <a:pt x="527938" y="4572"/>
                </a:lnTo>
                <a:lnTo>
                  <a:pt x="381000" y="11175"/>
                </a:lnTo>
                <a:lnTo>
                  <a:pt x="244728" y="22351"/>
                </a:lnTo>
                <a:lnTo>
                  <a:pt x="117093" y="35813"/>
                </a:lnTo>
                <a:lnTo>
                  <a:pt x="0" y="53720"/>
                </a:lnTo>
                <a:lnTo>
                  <a:pt x="334137" y="96138"/>
                </a:lnTo>
                <a:lnTo>
                  <a:pt x="693927" y="156463"/>
                </a:lnTo>
                <a:lnTo>
                  <a:pt x="1079246" y="234695"/>
                </a:lnTo>
                <a:lnTo>
                  <a:pt x="1283589" y="279273"/>
                </a:lnTo>
                <a:lnTo>
                  <a:pt x="1868931" y="422275"/>
                </a:lnTo>
                <a:lnTo>
                  <a:pt x="2562987" y="576452"/>
                </a:lnTo>
                <a:lnTo>
                  <a:pt x="2882265" y="639063"/>
                </a:lnTo>
                <a:lnTo>
                  <a:pt x="3035554" y="668147"/>
                </a:lnTo>
                <a:lnTo>
                  <a:pt x="3329304" y="717295"/>
                </a:lnTo>
                <a:lnTo>
                  <a:pt x="3469766" y="739520"/>
                </a:lnTo>
                <a:lnTo>
                  <a:pt x="3737991" y="775335"/>
                </a:lnTo>
                <a:lnTo>
                  <a:pt x="3991229" y="806576"/>
                </a:lnTo>
                <a:lnTo>
                  <a:pt x="4112641" y="817752"/>
                </a:lnTo>
                <a:lnTo>
                  <a:pt x="4342510" y="835660"/>
                </a:lnTo>
                <a:lnTo>
                  <a:pt x="4453255" y="842390"/>
                </a:lnTo>
                <a:lnTo>
                  <a:pt x="4666107" y="851280"/>
                </a:lnTo>
                <a:lnTo>
                  <a:pt x="4864100" y="851280"/>
                </a:lnTo>
                <a:lnTo>
                  <a:pt x="5051425" y="846836"/>
                </a:lnTo>
                <a:lnTo>
                  <a:pt x="5140833" y="842390"/>
                </a:lnTo>
                <a:lnTo>
                  <a:pt x="5228082" y="835660"/>
                </a:lnTo>
                <a:lnTo>
                  <a:pt x="5474970" y="808863"/>
                </a:lnTo>
                <a:lnTo>
                  <a:pt x="5551551" y="797687"/>
                </a:lnTo>
                <a:lnTo>
                  <a:pt x="5304662" y="766444"/>
                </a:lnTo>
                <a:lnTo>
                  <a:pt x="5042916" y="728472"/>
                </a:lnTo>
                <a:lnTo>
                  <a:pt x="4474463" y="630047"/>
                </a:lnTo>
                <a:lnTo>
                  <a:pt x="4165854" y="567563"/>
                </a:lnTo>
                <a:lnTo>
                  <a:pt x="3840099" y="498348"/>
                </a:lnTo>
                <a:lnTo>
                  <a:pt x="2854579" y="263651"/>
                </a:lnTo>
                <a:lnTo>
                  <a:pt x="2586354" y="205612"/>
                </a:lnTo>
                <a:lnTo>
                  <a:pt x="2330957" y="156463"/>
                </a:lnTo>
                <a:lnTo>
                  <a:pt x="2207387" y="134112"/>
                </a:lnTo>
                <a:lnTo>
                  <a:pt x="2086102" y="114045"/>
                </a:lnTo>
                <a:lnTo>
                  <a:pt x="1969007" y="96138"/>
                </a:lnTo>
                <a:lnTo>
                  <a:pt x="1630552" y="51435"/>
                </a:lnTo>
                <a:lnTo>
                  <a:pt x="1419860" y="31368"/>
                </a:lnTo>
                <a:lnTo>
                  <a:pt x="1221866" y="15748"/>
                </a:lnTo>
                <a:lnTo>
                  <a:pt x="1032382" y="4572"/>
                </a:lnTo>
                <a:lnTo>
                  <a:pt x="853566" y="0"/>
                </a:lnTo>
                <a:close/>
              </a:path>
            </a:pathLst>
          </a:custGeom>
          <a:solidFill>
            <a:srgbClr val="C5E7FB">
              <a:alpha val="3999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2832100" y="743204"/>
            <a:ext cx="5474970" cy="775335"/>
          </a:xfrm>
          <a:custGeom>
            <a:avLst/>
            <a:gdLst/>
            <a:ahLst/>
            <a:cxnLst/>
            <a:rect l="l" t="t" r="r" b="b"/>
            <a:pathLst>
              <a:path w="5474970" h="775335">
                <a:moveTo>
                  <a:pt x="0" y="78232"/>
                </a:moveTo>
                <a:lnTo>
                  <a:pt x="19176" y="73787"/>
                </a:lnTo>
                <a:lnTo>
                  <a:pt x="76581" y="62611"/>
                </a:lnTo>
                <a:lnTo>
                  <a:pt x="174498" y="46990"/>
                </a:lnTo>
                <a:lnTo>
                  <a:pt x="238379" y="37973"/>
                </a:lnTo>
                <a:lnTo>
                  <a:pt x="312927" y="29083"/>
                </a:lnTo>
                <a:lnTo>
                  <a:pt x="395858" y="22351"/>
                </a:lnTo>
                <a:lnTo>
                  <a:pt x="491744" y="15621"/>
                </a:lnTo>
                <a:lnTo>
                  <a:pt x="596011" y="9017"/>
                </a:lnTo>
                <a:lnTo>
                  <a:pt x="713104" y="4445"/>
                </a:lnTo>
                <a:lnTo>
                  <a:pt x="840866" y="2286"/>
                </a:lnTo>
                <a:lnTo>
                  <a:pt x="979170" y="0"/>
                </a:lnTo>
                <a:lnTo>
                  <a:pt x="1128140" y="2286"/>
                </a:lnTo>
                <a:lnTo>
                  <a:pt x="1287779" y="6731"/>
                </a:lnTo>
                <a:lnTo>
                  <a:pt x="1460246" y="15621"/>
                </a:lnTo>
                <a:lnTo>
                  <a:pt x="1643379" y="26797"/>
                </a:lnTo>
                <a:lnTo>
                  <a:pt x="1837054" y="44704"/>
                </a:lnTo>
                <a:lnTo>
                  <a:pt x="2043557" y="64770"/>
                </a:lnTo>
                <a:lnTo>
                  <a:pt x="2262759" y="89408"/>
                </a:lnTo>
                <a:lnTo>
                  <a:pt x="2492629" y="118491"/>
                </a:lnTo>
                <a:lnTo>
                  <a:pt x="2735326" y="154178"/>
                </a:lnTo>
                <a:lnTo>
                  <a:pt x="2988691" y="194437"/>
                </a:lnTo>
                <a:lnTo>
                  <a:pt x="3254755" y="241300"/>
                </a:lnTo>
                <a:lnTo>
                  <a:pt x="3533648" y="297180"/>
                </a:lnTo>
                <a:lnTo>
                  <a:pt x="3825240" y="357505"/>
                </a:lnTo>
                <a:lnTo>
                  <a:pt x="4129658" y="424561"/>
                </a:lnTo>
                <a:lnTo>
                  <a:pt x="4446778" y="500507"/>
                </a:lnTo>
                <a:lnTo>
                  <a:pt x="4776724" y="583184"/>
                </a:lnTo>
                <a:lnTo>
                  <a:pt x="5119497" y="674751"/>
                </a:lnTo>
                <a:lnTo>
                  <a:pt x="5474970" y="775335"/>
                </a:lnTo>
              </a:path>
            </a:pathLst>
          </a:custGeom>
          <a:ln w="31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5616447" y="729869"/>
            <a:ext cx="3312160" cy="652780"/>
          </a:xfrm>
          <a:custGeom>
            <a:avLst/>
            <a:gdLst/>
            <a:ahLst/>
            <a:cxnLst/>
            <a:rect l="l" t="t" r="r" b="b"/>
            <a:pathLst>
              <a:path w="3312159" h="652780">
                <a:moveTo>
                  <a:pt x="0" y="652398"/>
                </a:moveTo>
                <a:lnTo>
                  <a:pt x="95757" y="625475"/>
                </a:lnTo>
                <a:lnTo>
                  <a:pt x="357631" y="556259"/>
                </a:lnTo>
                <a:lnTo>
                  <a:pt x="538479" y="509396"/>
                </a:lnTo>
                <a:lnTo>
                  <a:pt x="747140" y="457961"/>
                </a:lnTo>
                <a:lnTo>
                  <a:pt x="979170" y="402081"/>
                </a:lnTo>
                <a:lnTo>
                  <a:pt x="1228217" y="341756"/>
                </a:lnTo>
                <a:lnTo>
                  <a:pt x="1492123" y="283717"/>
                </a:lnTo>
                <a:lnTo>
                  <a:pt x="1762505" y="225551"/>
                </a:lnTo>
                <a:lnTo>
                  <a:pt x="2039238" y="171957"/>
                </a:lnTo>
                <a:lnTo>
                  <a:pt x="2313812" y="120650"/>
                </a:lnTo>
                <a:lnTo>
                  <a:pt x="2450083" y="98297"/>
                </a:lnTo>
                <a:lnTo>
                  <a:pt x="2582036" y="75945"/>
                </a:lnTo>
                <a:lnTo>
                  <a:pt x="2713990" y="58038"/>
                </a:lnTo>
                <a:lnTo>
                  <a:pt x="2841752" y="40131"/>
                </a:lnTo>
                <a:lnTo>
                  <a:pt x="2967354" y="26796"/>
                </a:lnTo>
                <a:lnTo>
                  <a:pt x="3086607" y="15620"/>
                </a:lnTo>
                <a:lnTo>
                  <a:pt x="3201543" y="6603"/>
                </a:lnTo>
                <a:lnTo>
                  <a:pt x="3312159" y="0"/>
                </a:lnTo>
              </a:path>
            </a:pathLst>
          </a:custGeom>
          <a:ln w="31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211670" y="714248"/>
            <a:ext cx="8723630" cy="1331595"/>
          </a:xfrm>
          <a:custGeom>
            <a:avLst/>
            <a:gdLst/>
            <a:ahLst/>
            <a:cxnLst/>
            <a:rect l="l" t="t" r="r" b="b"/>
            <a:pathLst>
              <a:path w="8723630" h="1331595">
                <a:moveTo>
                  <a:pt x="1556042" y="0"/>
                </a:moveTo>
                <a:lnTo>
                  <a:pt x="1402753" y="0"/>
                </a:lnTo>
                <a:lnTo>
                  <a:pt x="1258100" y="4444"/>
                </a:lnTo>
                <a:lnTo>
                  <a:pt x="1121829" y="11175"/>
                </a:lnTo>
                <a:lnTo>
                  <a:pt x="874890" y="33400"/>
                </a:lnTo>
                <a:lnTo>
                  <a:pt x="762063" y="49149"/>
                </a:lnTo>
                <a:lnTo>
                  <a:pt x="659891" y="64769"/>
                </a:lnTo>
                <a:lnTo>
                  <a:pt x="564095" y="82550"/>
                </a:lnTo>
                <a:lnTo>
                  <a:pt x="478955" y="102742"/>
                </a:lnTo>
                <a:lnTo>
                  <a:pt x="398056" y="120650"/>
                </a:lnTo>
                <a:lnTo>
                  <a:pt x="327812" y="140715"/>
                </a:lnTo>
                <a:lnTo>
                  <a:pt x="206476" y="178688"/>
                </a:lnTo>
                <a:lnTo>
                  <a:pt x="157518" y="196596"/>
                </a:lnTo>
                <a:lnTo>
                  <a:pt x="51079" y="241173"/>
                </a:lnTo>
                <a:lnTo>
                  <a:pt x="0" y="268097"/>
                </a:lnTo>
                <a:lnTo>
                  <a:pt x="0" y="1331467"/>
                </a:lnTo>
                <a:lnTo>
                  <a:pt x="8719096" y="1331467"/>
                </a:lnTo>
                <a:lnTo>
                  <a:pt x="8723414" y="1324864"/>
                </a:lnTo>
                <a:lnTo>
                  <a:pt x="8723414" y="851153"/>
                </a:lnTo>
                <a:lnTo>
                  <a:pt x="7182142" y="851153"/>
                </a:lnTo>
                <a:lnTo>
                  <a:pt x="7043839" y="848994"/>
                </a:lnTo>
                <a:lnTo>
                  <a:pt x="6899059" y="844423"/>
                </a:lnTo>
                <a:lnTo>
                  <a:pt x="6750088" y="837818"/>
                </a:lnTo>
                <a:lnTo>
                  <a:pt x="6594640" y="826642"/>
                </a:lnTo>
                <a:lnTo>
                  <a:pt x="6260503" y="793114"/>
                </a:lnTo>
                <a:lnTo>
                  <a:pt x="5900712" y="746125"/>
                </a:lnTo>
                <a:lnTo>
                  <a:pt x="5709196" y="717168"/>
                </a:lnTo>
                <a:lnTo>
                  <a:pt x="5509044" y="683640"/>
                </a:lnTo>
                <a:lnTo>
                  <a:pt x="5302542" y="645667"/>
                </a:lnTo>
                <a:lnTo>
                  <a:pt x="4861979" y="558546"/>
                </a:lnTo>
                <a:lnTo>
                  <a:pt x="4387253" y="453516"/>
                </a:lnTo>
                <a:lnTo>
                  <a:pt x="4136047" y="395350"/>
                </a:lnTo>
                <a:lnTo>
                  <a:pt x="3614458" y="268097"/>
                </a:lnTo>
                <a:lnTo>
                  <a:pt x="3122841" y="165226"/>
                </a:lnTo>
                <a:lnTo>
                  <a:pt x="2892844" y="125094"/>
                </a:lnTo>
                <a:lnTo>
                  <a:pt x="2673642" y="91566"/>
                </a:lnTo>
                <a:lnTo>
                  <a:pt x="2462949" y="62484"/>
                </a:lnTo>
                <a:lnTo>
                  <a:pt x="2262797" y="40131"/>
                </a:lnTo>
                <a:lnTo>
                  <a:pt x="2073313" y="22225"/>
                </a:lnTo>
                <a:lnTo>
                  <a:pt x="1719999" y="2159"/>
                </a:lnTo>
                <a:lnTo>
                  <a:pt x="1556042" y="0"/>
                </a:lnTo>
                <a:close/>
              </a:path>
              <a:path w="8723630" h="1331595">
                <a:moveTo>
                  <a:pt x="8723414" y="569722"/>
                </a:moveTo>
                <a:lnTo>
                  <a:pt x="8638197" y="605409"/>
                </a:lnTo>
                <a:lnTo>
                  <a:pt x="8557298" y="636651"/>
                </a:lnTo>
                <a:lnTo>
                  <a:pt x="8472208" y="665734"/>
                </a:lnTo>
                <a:lnTo>
                  <a:pt x="8295551" y="719327"/>
                </a:lnTo>
                <a:lnTo>
                  <a:pt x="8201825" y="743965"/>
                </a:lnTo>
                <a:lnTo>
                  <a:pt x="8005991" y="784098"/>
                </a:lnTo>
                <a:lnTo>
                  <a:pt x="7901724" y="802004"/>
                </a:lnTo>
                <a:lnTo>
                  <a:pt x="7680363" y="828801"/>
                </a:lnTo>
                <a:lnTo>
                  <a:pt x="7441857" y="846709"/>
                </a:lnTo>
                <a:lnTo>
                  <a:pt x="7314222" y="851153"/>
                </a:lnTo>
                <a:lnTo>
                  <a:pt x="8723414" y="851153"/>
                </a:lnTo>
                <a:lnTo>
                  <a:pt x="8723414" y="56972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 txBox="1"/>
          <p:nvPr/>
        </p:nvSpPr>
        <p:spPr>
          <a:xfrm>
            <a:off x="402437" y="1358899"/>
            <a:ext cx="5581650" cy="536003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  <a:buSzPct val="94000"/>
              <a:buAutoNum type="arabicPlain"/>
              <a:tabLst>
                <a:tab pos="490855" algn="l"/>
              </a:tabLst>
            </a:pP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在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建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工程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项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目部应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单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独编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制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施工现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场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消防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安</a:t>
            </a:r>
            <a:r>
              <a:rPr sz="160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全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专项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方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案， 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由上级单位审核、审批。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  <a:p>
            <a:pPr marL="12700" marR="241935">
              <a:lnSpc>
                <a:spcPct val="100000"/>
              </a:lnSpc>
              <a:spcBef>
                <a:spcPts val="600"/>
              </a:spcBef>
              <a:buSzPct val="94000"/>
              <a:buAutoNum type="arabicPlain"/>
              <a:tabLst>
                <a:tab pos="511175" algn="l"/>
              </a:tabLst>
            </a:pP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临时用房建筑面积之和大于</a:t>
            </a:r>
            <a:r>
              <a:rPr sz="1600" spc="-5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1000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㎡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或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在建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工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程单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体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体 积大于</a:t>
            </a:r>
            <a:r>
              <a:rPr sz="1600" spc="-5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10000m³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时，</a:t>
            </a:r>
            <a:r>
              <a:rPr sz="1600" spc="-8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 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应设临时室外消防给水系统。当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建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筑处 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于市政消火栓</a:t>
            </a:r>
            <a:r>
              <a:rPr sz="1600" spc="-5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1</a:t>
            </a:r>
            <a:r>
              <a:rPr sz="1600" spc="-10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50m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保护范围内，且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市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政消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火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栓水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量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足够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满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足 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室外消防用水量要求时，可不设置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临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时室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外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消防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给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水系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统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。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  <a:p>
            <a:pPr marL="12700" marR="241300">
              <a:lnSpc>
                <a:spcPct val="100000"/>
              </a:lnSpc>
              <a:spcBef>
                <a:spcPts val="600"/>
              </a:spcBef>
              <a:buSzPct val="94000"/>
              <a:buAutoNum type="arabicPlain"/>
              <a:tabLst>
                <a:tab pos="517525" algn="l"/>
              </a:tabLst>
            </a:pP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消防栓的间距不应大于</a:t>
            </a:r>
            <a:r>
              <a:rPr sz="1600" spc="-5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120m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，最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大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保护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半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径不</a:t>
            </a:r>
            <a:r>
              <a:rPr sz="1600" spc="1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得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大于 </a:t>
            </a:r>
            <a:r>
              <a:rPr sz="1600" spc="-5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1</a:t>
            </a:r>
            <a:r>
              <a:rPr sz="1600" spc="-10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50m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，且与在建工地、临时用房和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可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燃材</a:t>
            </a:r>
            <a:r>
              <a:rPr sz="1600" spc="1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料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堆场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及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其加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工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场 </a:t>
            </a:r>
            <a:r>
              <a:rPr sz="1600" spc="-1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的外边线的距离不应小于</a:t>
            </a:r>
            <a:r>
              <a:rPr sz="1600" spc="-10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5m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。</a:t>
            </a:r>
            <a:r>
              <a:rPr sz="160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给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水</a:t>
            </a:r>
            <a:r>
              <a:rPr sz="1600" spc="-1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干</a:t>
            </a:r>
            <a:r>
              <a:rPr sz="160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管</a:t>
            </a:r>
            <a:r>
              <a:rPr sz="1600" spc="-1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的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管</a:t>
            </a:r>
            <a:r>
              <a:rPr sz="160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径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不</a:t>
            </a:r>
            <a:r>
              <a:rPr sz="1600" spc="-1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应</a:t>
            </a:r>
            <a:r>
              <a:rPr sz="160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小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于 </a:t>
            </a:r>
            <a:r>
              <a:rPr sz="1600" spc="-5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DN100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。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  <a:p>
            <a:pPr marL="12700" marR="379730">
              <a:lnSpc>
                <a:spcPct val="100000"/>
              </a:lnSpc>
              <a:spcBef>
                <a:spcPts val="605"/>
              </a:spcBef>
              <a:buSzPct val="94000"/>
              <a:buAutoNum type="arabicPlain"/>
              <a:tabLst>
                <a:tab pos="527050" algn="l"/>
              </a:tabLst>
            </a:pP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在建工程结构施工、装修施工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每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层楼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梯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处应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设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置消防 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水枪、水带及软管，且每个设置点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不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应少</a:t>
            </a:r>
            <a:r>
              <a:rPr sz="1600" spc="1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于</a:t>
            </a:r>
            <a:r>
              <a:rPr sz="1600" spc="-15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2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套。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  <a:p>
            <a:pPr marL="12700" marR="312420">
              <a:lnSpc>
                <a:spcPct val="100000"/>
              </a:lnSpc>
              <a:spcBef>
                <a:spcPts val="600"/>
              </a:spcBef>
              <a:buSzPct val="94000"/>
              <a:buAutoNum type="arabicPlain"/>
              <a:tabLst>
                <a:tab pos="517525" algn="l"/>
              </a:tabLst>
            </a:pP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消火栓接口的前端应设置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截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止阀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，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且消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火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栓接</a:t>
            </a:r>
            <a:r>
              <a:rPr sz="1600" spc="1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口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或软 </a:t>
            </a:r>
            <a:r>
              <a:rPr sz="1600" spc="-1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管接口的间距，多层建筑不应大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于</a:t>
            </a:r>
            <a:r>
              <a:rPr sz="1600" spc="-5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50m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，高</a:t>
            </a:r>
            <a:r>
              <a:rPr sz="1600" spc="-1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层</a:t>
            </a:r>
            <a:r>
              <a:rPr sz="160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建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筑不</a:t>
            </a:r>
            <a:r>
              <a:rPr sz="160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应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大于 </a:t>
            </a:r>
            <a:r>
              <a:rPr sz="1600" spc="-5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30m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。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  <a:p>
            <a:pPr marL="12700" marR="326390">
              <a:lnSpc>
                <a:spcPct val="100000"/>
              </a:lnSpc>
              <a:spcBef>
                <a:spcPts val="600"/>
              </a:spcBef>
              <a:buSzPct val="94000"/>
              <a:buAutoNum type="arabicPlain"/>
              <a:tabLst>
                <a:tab pos="530225" algn="l"/>
              </a:tabLst>
            </a:pP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临时用房建筑必须定点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设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置灭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火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器箱（</a:t>
            </a:r>
            <a:r>
              <a:rPr sz="1600" spc="-8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 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内装灭火器，  至少</a:t>
            </a:r>
            <a:r>
              <a:rPr sz="1600" spc="-5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2</a:t>
            </a:r>
            <a:r>
              <a:rPr sz="1600" spc="-10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 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具</a:t>
            </a:r>
            <a:r>
              <a:rPr sz="1600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/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箱），灭火器箱不少于</a:t>
            </a:r>
            <a:r>
              <a:rPr sz="1600" spc="-5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1</a:t>
            </a:r>
            <a:r>
              <a:rPr sz="1600" spc="30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 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组</a:t>
            </a:r>
            <a:r>
              <a:rPr sz="1600" spc="-5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/100</a:t>
            </a:r>
            <a:r>
              <a:rPr sz="1600" spc="-10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 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㎡。且单具灭火器 间距不得大于</a:t>
            </a:r>
            <a:r>
              <a:rPr sz="1600" spc="-10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25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米。在建工程</a:t>
            </a:r>
            <a:r>
              <a:rPr sz="1600" spc="-5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100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㎡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米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设置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一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组灭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火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器；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  <a:p>
            <a:pPr marL="12700" marR="390525">
              <a:lnSpc>
                <a:spcPct val="100000"/>
              </a:lnSpc>
              <a:spcBef>
                <a:spcPts val="605"/>
              </a:spcBef>
              <a:buSzPct val="94000"/>
              <a:buAutoNum type="arabicPlain"/>
              <a:tabLst>
                <a:tab pos="514350" algn="l"/>
              </a:tabLst>
            </a:pP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严寒和寒冷地区的现场临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时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消防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给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水系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统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应采</a:t>
            </a:r>
            <a:r>
              <a:rPr sz="1600" spc="1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取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防冻 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措施。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546303" y="755395"/>
            <a:ext cx="3524885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spc="-5" dirty="0">
                <a:latin typeface="Candara" panose="020E0502030303020204"/>
                <a:cs typeface="Candara" panose="020E0502030303020204"/>
              </a:rPr>
              <a:t>1.</a:t>
            </a:r>
            <a:r>
              <a:rPr sz="3200" dirty="0"/>
              <a:t>临时消防给水系统</a:t>
            </a:r>
            <a:endParaRPr sz="3200">
              <a:latin typeface="Candara" panose="020E0502030303020204"/>
              <a:cs typeface="Candara" panose="020E0502030303020204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5937630" y="1916011"/>
            <a:ext cx="2938381" cy="3329469"/>
          </a:xfrm>
          <a:prstGeom prst="rect">
            <a:avLst/>
          </a:prstGeom>
          <a:blipFill>
            <a:blip r:embed="rId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054978" y="859408"/>
            <a:ext cx="2880360" cy="715010"/>
          </a:xfrm>
          <a:custGeom>
            <a:avLst/>
            <a:gdLst/>
            <a:ahLst/>
            <a:cxnLst/>
            <a:rect l="l" t="t" r="r" b="b"/>
            <a:pathLst>
              <a:path w="2880359" h="715010">
                <a:moveTo>
                  <a:pt x="2880105" y="0"/>
                </a:moveTo>
                <a:lnTo>
                  <a:pt x="2873629" y="0"/>
                </a:lnTo>
                <a:lnTo>
                  <a:pt x="2752344" y="20065"/>
                </a:lnTo>
                <a:lnTo>
                  <a:pt x="2628900" y="42417"/>
                </a:lnTo>
                <a:lnTo>
                  <a:pt x="2373376" y="91566"/>
                </a:lnTo>
                <a:lnTo>
                  <a:pt x="2105279" y="149732"/>
                </a:lnTo>
                <a:lnTo>
                  <a:pt x="1824227" y="216662"/>
                </a:lnTo>
                <a:lnTo>
                  <a:pt x="1566672" y="281558"/>
                </a:lnTo>
                <a:lnTo>
                  <a:pt x="842899" y="444626"/>
                </a:lnTo>
                <a:lnTo>
                  <a:pt x="621538" y="489330"/>
                </a:lnTo>
                <a:lnTo>
                  <a:pt x="200025" y="567436"/>
                </a:lnTo>
                <a:lnTo>
                  <a:pt x="0" y="600963"/>
                </a:lnTo>
                <a:lnTo>
                  <a:pt x="138303" y="621156"/>
                </a:lnTo>
                <a:lnTo>
                  <a:pt x="270256" y="638937"/>
                </a:lnTo>
                <a:lnTo>
                  <a:pt x="398018" y="654685"/>
                </a:lnTo>
                <a:lnTo>
                  <a:pt x="644905" y="681481"/>
                </a:lnTo>
                <a:lnTo>
                  <a:pt x="874776" y="699262"/>
                </a:lnTo>
                <a:lnTo>
                  <a:pt x="985520" y="705992"/>
                </a:lnTo>
                <a:lnTo>
                  <a:pt x="1094104" y="710438"/>
                </a:lnTo>
                <a:lnTo>
                  <a:pt x="1298448" y="715010"/>
                </a:lnTo>
                <a:lnTo>
                  <a:pt x="1396365" y="715010"/>
                </a:lnTo>
                <a:lnTo>
                  <a:pt x="1585849" y="710438"/>
                </a:lnTo>
                <a:lnTo>
                  <a:pt x="1675256" y="705992"/>
                </a:lnTo>
                <a:lnTo>
                  <a:pt x="1845564" y="692657"/>
                </a:lnTo>
                <a:lnTo>
                  <a:pt x="1928495" y="683640"/>
                </a:lnTo>
                <a:lnTo>
                  <a:pt x="2086102" y="661288"/>
                </a:lnTo>
                <a:lnTo>
                  <a:pt x="2235073" y="634491"/>
                </a:lnTo>
                <a:lnTo>
                  <a:pt x="2375535" y="603250"/>
                </a:lnTo>
                <a:lnTo>
                  <a:pt x="2509647" y="567436"/>
                </a:lnTo>
                <a:lnTo>
                  <a:pt x="2637409" y="527303"/>
                </a:lnTo>
                <a:lnTo>
                  <a:pt x="2758694" y="482600"/>
                </a:lnTo>
                <a:lnTo>
                  <a:pt x="2875788" y="435610"/>
                </a:lnTo>
                <a:lnTo>
                  <a:pt x="2880105" y="433450"/>
                </a:lnTo>
                <a:lnTo>
                  <a:pt x="2880105" y="0"/>
                </a:lnTo>
                <a:close/>
              </a:path>
            </a:pathLst>
          </a:custGeom>
          <a:solidFill>
            <a:srgbClr val="C5E7FB">
              <a:alpha val="2901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2622423" y="730884"/>
            <a:ext cx="5551805" cy="851535"/>
          </a:xfrm>
          <a:custGeom>
            <a:avLst/>
            <a:gdLst/>
            <a:ahLst/>
            <a:cxnLst/>
            <a:rect l="l" t="t" r="r" b="b"/>
            <a:pathLst>
              <a:path w="5551805" h="851535">
                <a:moveTo>
                  <a:pt x="853566" y="0"/>
                </a:moveTo>
                <a:lnTo>
                  <a:pt x="685418" y="0"/>
                </a:lnTo>
                <a:lnTo>
                  <a:pt x="527938" y="4572"/>
                </a:lnTo>
                <a:lnTo>
                  <a:pt x="381000" y="11175"/>
                </a:lnTo>
                <a:lnTo>
                  <a:pt x="244728" y="22351"/>
                </a:lnTo>
                <a:lnTo>
                  <a:pt x="117093" y="35813"/>
                </a:lnTo>
                <a:lnTo>
                  <a:pt x="0" y="53720"/>
                </a:lnTo>
                <a:lnTo>
                  <a:pt x="334137" y="96138"/>
                </a:lnTo>
                <a:lnTo>
                  <a:pt x="693927" y="156463"/>
                </a:lnTo>
                <a:lnTo>
                  <a:pt x="1079246" y="234695"/>
                </a:lnTo>
                <a:lnTo>
                  <a:pt x="1283589" y="279273"/>
                </a:lnTo>
                <a:lnTo>
                  <a:pt x="1868931" y="422275"/>
                </a:lnTo>
                <a:lnTo>
                  <a:pt x="2562987" y="576452"/>
                </a:lnTo>
                <a:lnTo>
                  <a:pt x="2882265" y="639063"/>
                </a:lnTo>
                <a:lnTo>
                  <a:pt x="3035554" y="668147"/>
                </a:lnTo>
                <a:lnTo>
                  <a:pt x="3329304" y="717295"/>
                </a:lnTo>
                <a:lnTo>
                  <a:pt x="3469766" y="739520"/>
                </a:lnTo>
                <a:lnTo>
                  <a:pt x="3737991" y="775335"/>
                </a:lnTo>
                <a:lnTo>
                  <a:pt x="3991229" y="806576"/>
                </a:lnTo>
                <a:lnTo>
                  <a:pt x="4112641" y="817752"/>
                </a:lnTo>
                <a:lnTo>
                  <a:pt x="4342510" y="835660"/>
                </a:lnTo>
                <a:lnTo>
                  <a:pt x="4453255" y="842390"/>
                </a:lnTo>
                <a:lnTo>
                  <a:pt x="4666107" y="851280"/>
                </a:lnTo>
                <a:lnTo>
                  <a:pt x="4864100" y="851280"/>
                </a:lnTo>
                <a:lnTo>
                  <a:pt x="5051425" y="846836"/>
                </a:lnTo>
                <a:lnTo>
                  <a:pt x="5140833" y="842390"/>
                </a:lnTo>
                <a:lnTo>
                  <a:pt x="5228082" y="835660"/>
                </a:lnTo>
                <a:lnTo>
                  <a:pt x="5474970" y="808863"/>
                </a:lnTo>
                <a:lnTo>
                  <a:pt x="5551551" y="797687"/>
                </a:lnTo>
                <a:lnTo>
                  <a:pt x="5304662" y="766444"/>
                </a:lnTo>
                <a:lnTo>
                  <a:pt x="5042916" y="728472"/>
                </a:lnTo>
                <a:lnTo>
                  <a:pt x="4474463" y="630047"/>
                </a:lnTo>
                <a:lnTo>
                  <a:pt x="4165854" y="567563"/>
                </a:lnTo>
                <a:lnTo>
                  <a:pt x="3840099" y="498348"/>
                </a:lnTo>
                <a:lnTo>
                  <a:pt x="2854579" y="263651"/>
                </a:lnTo>
                <a:lnTo>
                  <a:pt x="2586354" y="205612"/>
                </a:lnTo>
                <a:lnTo>
                  <a:pt x="2330957" y="156463"/>
                </a:lnTo>
                <a:lnTo>
                  <a:pt x="2207387" y="134112"/>
                </a:lnTo>
                <a:lnTo>
                  <a:pt x="2086102" y="114045"/>
                </a:lnTo>
                <a:lnTo>
                  <a:pt x="1969007" y="96138"/>
                </a:lnTo>
                <a:lnTo>
                  <a:pt x="1630552" y="51435"/>
                </a:lnTo>
                <a:lnTo>
                  <a:pt x="1419860" y="31368"/>
                </a:lnTo>
                <a:lnTo>
                  <a:pt x="1221866" y="15748"/>
                </a:lnTo>
                <a:lnTo>
                  <a:pt x="1032382" y="4572"/>
                </a:lnTo>
                <a:lnTo>
                  <a:pt x="853566" y="0"/>
                </a:lnTo>
                <a:close/>
              </a:path>
            </a:pathLst>
          </a:custGeom>
          <a:solidFill>
            <a:srgbClr val="C5E7FB">
              <a:alpha val="3999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2832100" y="743204"/>
            <a:ext cx="5474970" cy="775335"/>
          </a:xfrm>
          <a:custGeom>
            <a:avLst/>
            <a:gdLst/>
            <a:ahLst/>
            <a:cxnLst/>
            <a:rect l="l" t="t" r="r" b="b"/>
            <a:pathLst>
              <a:path w="5474970" h="775335">
                <a:moveTo>
                  <a:pt x="0" y="78232"/>
                </a:moveTo>
                <a:lnTo>
                  <a:pt x="19176" y="73787"/>
                </a:lnTo>
                <a:lnTo>
                  <a:pt x="76581" y="62611"/>
                </a:lnTo>
                <a:lnTo>
                  <a:pt x="174498" y="46990"/>
                </a:lnTo>
                <a:lnTo>
                  <a:pt x="238379" y="37973"/>
                </a:lnTo>
                <a:lnTo>
                  <a:pt x="312927" y="29083"/>
                </a:lnTo>
                <a:lnTo>
                  <a:pt x="395858" y="22351"/>
                </a:lnTo>
                <a:lnTo>
                  <a:pt x="491744" y="15621"/>
                </a:lnTo>
                <a:lnTo>
                  <a:pt x="596011" y="9017"/>
                </a:lnTo>
                <a:lnTo>
                  <a:pt x="713104" y="4445"/>
                </a:lnTo>
                <a:lnTo>
                  <a:pt x="840866" y="2286"/>
                </a:lnTo>
                <a:lnTo>
                  <a:pt x="979170" y="0"/>
                </a:lnTo>
                <a:lnTo>
                  <a:pt x="1128140" y="2286"/>
                </a:lnTo>
                <a:lnTo>
                  <a:pt x="1287779" y="6731"/>
                </a:lnTo>
                <a:lnTo>
                  <a:pt x="1460246" y="15621"/>
                </a:lnTo>
                <a:lnTo>
                  <a:pt x="1643379" y="26797"/>
                </a:lnTo>
                <a:lnTo>
                  <a:pt x="1837054" y="44704"/>
                </a:lnTo>
                <a:lnTo>
                  <a:pt x="2043557" y="64770"/>
                </a:lnTo>
                <a:lnTo>
                  <a:pt x="2262759" y="89408"/>
                </a:lnTo>
                <a:lnTo>
                  <a:pt x="2492629" y="118491"/>
                </a:lnTo>
                <a:lnTo>
                  <a:pt x="2735326" y="154178"/>
                </a:lnTo>
                <a:lnTo>
                  <a:pt x="2988691" y="194437"/>
                </a:lnTo>
                <a:lnTo>
                  <a:pt x="3254755" y="241300"/>
                </a:lnTo>
                <a:lnTo>
                  <a:pt x="3533648" y="297180"/>
                </a:lnTo>
                <a:lnTo>
                  <a:pt x="3825240" y="357505"/>
                </a:lnTo>
                <a:lnTo>
                  <a:pt x="4129658" y="424561"/>
                </a:lnTo>
                <a:lnTo>
                  <a:pt x="4446778" y="500507"/>
                </a:lnTo>
                <a:lnTo>
                  <a:pt x="4776724" y="583184"/>
                </a:lnTo>
                <a:lnTo>
                  <a:pt x="5119497" y="674751"/>
                </a:lnTo>
                <a:lnTo>
                  <a:pt x="5474970" y="775335"/>
                </a:lnTo>
              </a:path>
            </a:pathLst>
          </a:custGeom>
          <a:ln w="31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5616447" y="729869"/>
            <a:ext cx="3312160" cy="652780"/>
          </a:xfrm>
          <a:custGeom>
            <a:avLst/>
            <a:gdLst/>
            <a:ahLst/>
            <a:cxnLst/>
            <a:rect l="l" t="t" r="r" b="b"/>
            <a:pathLst>
              <a:path w="3312159" h="652780">
                <a:moveTo>
                  <a:pt x="0" y="652398"/>
                </a:moveTo>
                <a:lnTo>
                  <a:pt x="95757" y="625475"/>
                </a:lnTo>
                <a:lnTo>
                  <a:pt x="357631" y="556259"/>
                </a:lnTo>
                <a:lnTo>
                  <a:pt x="538479" y="509396"/>
                </a:lnTo>
                <a:lnTo>
                  <a:pt x="747140" y="457961"/>
                </a:lnTo>
                <a:lnTo>
                  <a:pt x="979170" y="402081"/>
                </a:lnTo>
                <a:lnTo>
                  <a:pt x="1228217" y="341756"/>
                </a:lnTo>
                <a:lnTo>
                  <a:pt x="1492123" y="283717"/>
                </a:lnTo>
                <a:lnTo>
                  <a:pt x="1762505" y="225551"/>
                </a:lnTo>
                <a:lnTo>
                  <a:pt x="2039238" y="171957"/>
                </a:lnTo>
                <a:lnTo>
                  <a:pt x="2313812" y="120650"/>
                </a:lnTo>
                <a:lnTo>
                  <a:pt x="2450083" y="98297"/>
                </a:lnTo>
                <a:lnTo>
                  <a:pt x="2582036" y="75945"/>
                </a:lnTo>
                <a:lnTo>
                  <a:pt x="2713990" y="58038"/>
                </a:lnTo>
                <a:lnTo>
                  <a:pt x="2841752" y="40131"/>
                </a:lnTo>
                <a:lnTo>
                  <a:pt x="2967354" y="26796"/>
                </a:lnTo>
                <a:lnTo>
                  <a:pt x="3086607" y="15620"/>
                </a:lnTo>
                <a:lnTo>
                  <a:pt x="3201543" y="6603"/>
                </a:lnTo>
                <a:lnTo>
                  <a:pt x="3312159" y="0"/>
                </a:lnTo>
              </a:path>
            </a:pathLst>
          </a:custGeom>
          <a:ln w="31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211670" y="714248"/>
            <a:ext cx="8723630" cy="1331595"/>
          </a:xfrm>
          <a:custGeom>
            <a:avLst/>
            <a:gdLst/>
            <a:ahLst/>
            <a:cxnLst/>
            <a:rect l="l" t="t" r="r" b="b"/>
            <a:pathLst>
              <a:path w="8723630" h="1331595">
                <a:moveTo>
                  <a:pt x="1556042" y="0"/>
                </a:moveTo>
                <a:lnTo>
                  <a:pt x="1402753" y="0"/>
                </a:lnTo>
                <a:lnTo>
                  <a:pt x="1258100" y="4444"/>
                </a:lnTo>
                <a:lnTo>
                  <a:pt x="1121829" y="11175"/>
                </a:lnTo>
                <a:lnTo>
                  <a:pt x="874890" y="33400"/>
                </a:lnTo>
                <a:lnTo>
                  <a:pt x="762063" y="49149"/>
                </a:lnTo>
                <a:lnTo>
                  <a:pt x="659891" y="64769"/>
                </a:lnTo>
                <a:lnTo>
                  <a:pt x="564095" y="82550"/>
                </a:lnTo>
                <a:lnTo>
                  <a:pt x="478955" y="102742"/>
                </a:lnTo>
                <a:lnTo>
                  <a:pt x="398056" y="120650"/>
                </a:lnTo>
                <a:lnTo>
                  <a:pt x="327812" y="140715"/>
                </a:lnTo>
                <a:lnTo>
                  <a:pt x="206476" y="178688"/>
                </a:lnTo>
                <a:lnTo>
                  <a:pt x="157518" y="196596"/>
                </a:lnTo>
                <a:lnTo>
                  <a:pt x="51079" y="241173"/>
                </a:lnTo>
                <a:lnTo>
                  <a:pt x="0" y="268097"/>
                </a:lnTo>
                <a:lnTo>
                  <a:pt x="0" y="1331467"/>
                </a:lnTo>
                <a:lnTo>
                  <a:pt x="8719096" y="1331467"/>
                </a:lnTo>
                <a:lnTo>
                  <a:pt x="8723414" y="1324864"/>
                </a:lnTo>
                <a:lnTo>
                  <a:pt x="8723414" y="851153"/>
                </a:lnTo>
                <a:lnTo>
                  <a:pt x="7182142" y="851153"/>
                </a:lnTo>
                <a:lnTo>
                  <a:pt x="7043839" y="848994"/>
                </a:lnTo>
                <a:lnTo>
                  <a:pt x="6899059" y="844423"/>
                </a:lnTo>
                <a:lnTo>
                  <a:pt x="6750088" y="837818"/>
                </a:lnTo>
                <a:lnTo>
                  <a:pt x="6594640" y="826642"/>
                </a:lnTo>
                <a:lnTo>
                  <a:pt x="6260503" y="793114"/>
                </a:lnTo>
                <a:lnTo>
                  <a:pt x="5900712" y="746125"/>
                </a:lnTo>
                <a:lnTo>
                  <a:pt x="5709196" y="717168"/>
                </a:lnTo>
                <a:lnTo>
                  <a:pt x="5509044" y="683640"/>
                </a:lnTo>
                <a:lnTo>
                  <a:pt x="5302542" y="645667"/>
                </a:lnTo>
                <a:lnTo>
                  <a:pt x="4861979" y="558546"/>
                </a:lnTo>
                <a:lnTo>
                  <a:pt x="4387253" y="453516"/>
                </a:lnTo>
                <a:lnTo>
                  <a:pt x="4136047" y="395350"/>
                </a:lnTo>
                <a:lnTo>
                  <a:pt x="3614458" y="268097"/>
                </a:lnTo>
                <a:lnTo>
                  <a:pt x="3122841" y="165226"/>
                </a:lnTo>
                <a:lnTo>
                  <a:pt x="2892844" y="125094"/>
                </a:lnTo>
                <a:lnTo>
                  <a:pt x="2673642" y="91566"/>
                </a:lnTo>
                <a:lnTo>
                  <a:pt x="2462949" y="62484"/>
                </a:lnTo>
                <a:lnTo>
                  <a:pt x="2262797" y="40131"/>
                </a:lnTo>
                <a:lnTo>
                  <a:pt x="2073313" y="22225"/>
                </a:lnTo>
                <a:lnTo>
                  <a:pt x="1719999" y="2159"/>
                </a:lnTo>
                <a:lnTo>
                  <a:pt x="1556042" y="0"/>
                </a:lnTo>
                <a:close/>
              </a:path>
              <a:path w="8723630" h="1331595">
                <a:moveTo>
                  <a:pt x="8723414" y="569722"/>
                </a:moveTo>
                <a:lnTo>
                  <a:pt x="8638197" y="605409"/>
                </a:lnTo>
                <a:lnTo>
                  <a:pt x="8557298" y="636651"/>
                </a:lnTo>
                <a:lnTo>
                  <a:pt x="8472208" y="665734"/>
                </a:lnTo>
                <a:lnTo>
                  <a:pt x="8295551" y="719327"/>
                </a:lnTo>
                <a:lnTo>
                  <a:pt x="8201825" y="743965"/>
                </a:lnTo>
                <a:lnTo>
                  <a:pt x="8005991" y="784098"/>
                </a:lnTo>
                <a:lnTo>
                  <a:pt x="7901724" y="802004"/>
                </a:lnTo>
                <a:lnTo>
                  <a:pt x="7680363" y="828801"/>
                </a:lnTo>
                <a:lnTo>
                  <a:pt x="7441857" y="846709"/>
                </a:lnTo>
                <a:lnTo>
                  <a:pt x="7314222" y="851153"/>
                </a:lnTo>
                <a:lnTo>
                  <a:pt x="8723414" y="851153"/>
                </a:lnTo>
                <a:lnTo>
                  <a:pt x="8723414" y="56972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 txBox="1"/>
          <p:nvPr/>
        </p:nvSpPr>
        <p:spPr>
          <a:xfrm>
            <a:off x="402437" y="1529333"/>
            <a:ext cx="2834640" cy="4867275"/>
          </a:xfrm>
          <a:prstGeom prst="rect">
            <a:avLst/>
          </a:prstGeom>
        </p:spPr>
        <p:txBody>
          <a:bodyPr vert="horz" wrap="square" lIns="0" tIns="63500" rIns="0" bIns="0" rtlCol="0">
            <a:spAutoFit/>
          </a:bodyPr>
          <a:lstStyle/>
          <a:p>
            <a:pPr marL="12700" marR="5080">
              <a:lnSpc>
                <a:spcPts val="1630"/>
              </a:lnSpc>
              <a:spcBef>
                <a:spcPts val="500"/>
              </a:spcBef>
            </a:pPr>
            <a:r>
              <a:rPr sz="170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（</a:t>
            </a:r>
            <a:r>
              <a:rPr sz="1700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1</a:t>
            </a:r>
            <a:r>
              <a:rPr sz="170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）</a:t>
            </a:r>
            <a:r>
              <a:rPr sz="1700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2.1</a:t>
            </a:r>
            <a:r>
              <a:rPr sz="170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建筑高度大</a:t>
            </a:r>
            <a:r>
              <a:rPr sz="1700" spc="-1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于</a:t>
            </a:r>
            <a:r>
              <a:rPr sz="1700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23</a:t>
            </a:r>
            <a:r>
              <a:rPr sz="1700" spc="-1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米或 </a:t>
            </a:r>
            <a:r>
              <a:rPr sz="170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单体体积超过</a:t>
            </a:r>
            <a:r>
              <a:rPr sz="1700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30000m³</a:t>
            </a:r>
            <a:r>
              <a:rPr sz="170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的在建 </a:t>
            </a:r>
            <a:r>
              <a:rPr sz="170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工程，</a:t>
            </a:r>
            <a:r>
              <a:rPr sz="1700" spc="-1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应</a:t>
            </a:r>
            <a:r>
              <a:rPr sz="170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设置</a:t>
            </a:r>
            <a:r>
              <a:rPr sz="1700" spc="-1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临</a:t>
            </a:r>
            <a:r>
              <a:rPr sz="170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时消防</a:t>
            </a:r>
            <a:r>
              <a:rPr sz="1700" spc="-1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泵</a:t>
            </a:r>
            <a:r>
              <a:rPr sz="170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房。</a:t>
            </a:r>
            <a:endParaRPr sz="1700">
              <a:latin typeface="PMingLiU" panose="02020500000000000000" charset="-120"/>
              <a:cs typeface="PMingLiU" panose="02020500000000000000" charset="-120"/>
            </a:endParaRPr>
          </a:p>
          <a:p>
            <a:pPr marL="12700" marR="117475">
              <a:lnSpc>
                <a:spcPct val="80000"/>
              </a:lnSpc>
              <a:spcBef>
                <a:spcPts val="615"/>
              </a:spcBef>
              <a:buSzPct val="94000"/>
              <a:buAutoNum type="arabicPlain" startAt="2"/>
              <a:tabLst>
                <a:tab pos="546735" algn="l"/>
              </a:tabLst>
            </a:pPr>
            <a:r>
              <a:rPr sz="170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消防泵房应采用</a:t>
            </a:r>
            <a:r>
              <a:rPr sz="1700" spc="-1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专</a:t>
            </a:r>
            <a:r>
              <a:rPr sz="170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用消 </a:t>
            </a:r>
            <a:r>
              <a:rPr sz="170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防配电线路。专用消防</a:t>
            </a:r>
            <a:r>
              <a:rPr sz="1700" spc="-1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配电 </a:t>
            </a:r>
            <a:r>
              <a:rPr sz="170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线路应自施工现场总配</a:t>
            </a:r>
            <a:r>
              <a:rPr sz="1700" spc="-1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电</a:t>
            </a:r>
            <a:r>
              <a:rPr sz="170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箱 的总断路器上端接入，</a:t>
            </a:r>
            <a:r>
              <a:rPr sz="1700" spc="-1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且</a:t>
            </a:r>
            <a:r>
              <a:rPr sz="170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应 保证不间断供电。</a:t>
            </a:r>
            <a:endParaRPr sz="1700">
              <a:latin typeface="PMingLiU" panose="02020500000000000000" charset="-120"/>
              <a:cs typeface="PMingLiU" panose="02020500000000000000" charset="-120"/>
            </a:endParaRPr>
          </a:p>
          <a:p>
            <a:pPr marL="12700" marR="53340">
              <a:lnSpc>
                <a:spcPct val="80000"/>
              </a:lnSpc>
              <a:spcBef>
                <a:spcPts val="600"/>
              </a:spcBef>
              <a:buSzPct val="94000"/>
              <a:buAutoNum type="arabicPlain" startAt="2"/>
              <a:tabLst>
                <a:tab pos="551815" algn="l"/>
              </a:tabLst>
            </a:pPr>
            <a:r>
              <a:rPr sz="170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高度超过</a:t>
            </a:r>
            <a:r>
              <a:rPr sz="1700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100m</a:t>
            </a:r>
            <a:r>
              <a:rPr sz="170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的在建工 </a:t>
            </a:r>
            <a:r>
              <a:rPr sz="170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程，应在适当楼层增设</a:t>
            </a:r>
            <a:r>
              <a:rPr sz="1700" spc="-1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临时 </a:t>
            </a:r>
            <a:r>
              <a:rPr sz="170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中转水池及加压水泵。</a:t>
            </a:r>
            <a:r>
              <a:rPr sz="1700" spc="-1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中</a:t>
            </a:r>
            <a:r>
              <a:rPr sz="17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转 </a:t>
            </a:r>
            <a:r>
              <a:rPr sz="170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水池的有效容积不应小于 </a:t>
            </a:r>
            <a:r>
              <a:rPr sz="1700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10m³</a:t>
            </a:r>
            <a:r>
              <a:rPr sz="170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，</a:t>
            </a:r>
            <a:r>
              <a:rPr sz="1700" spc="-11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 </a:t>
            </a:r>
            <a:r>
              <a:rPr sz="170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上下两个中转水池的 高差不宜超过</a:t>
            </a:r>
            <a:r>
              <a:rPr sz="1700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100m</a:t>
            </a:r>
            <a:r>
              <a:rPr sz="170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。</a:t>
            </a:r>
            <a:endParaRPr sz="1700">
              <a:latin typeface="PMingLiU" panose="02020500000000000000" charset="-120"/>
              <a:cs typeface="PMingLiU" panose="02020500000000000000" charset="-120"/>
            </a:endParaRPr>
          </a:p>
          <a:p>
            <a:pPr marL="12700" marR="62230">
              <a:lnSpc>
                <a:spcPct val="80000"/>
              </a:lnSpc>
              <a:spcBef>
                <a:spcPts val="600"/>
              </a:spcBef>
              <a:buSzPct val="94000"/>
              <a:buAutoNum type="arabicPlain" startAt="2"/>
              <a:tabLst>
                <a:tab pos="561975" algn="l"/>
              </a:tabLst>
            </a:pPr>
            <a:r>
              <a:rPr sz="170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临时消防给水系统</a:t>
            </a:r>
            <a:r>
              <a:rPr sz="1700" spc="-1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的</a:t>
            </a:r>
            <a:r>
              <a:rPr sz="170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给 水压力应满足消防水枪</a:t>
            </a:r>
            <a:r>
              <a:rPr sz="1700" spc="-1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充实 </a:t>
            </a:r>
            <a:r>
              <a:rPr sz="170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水柱长度不小于</a:t>
            </a:r>
            <a:r>
              <a:rPr sz="1700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10</a:t>
            </a:r>
            <a:r>
              <a:rPr sz="1700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m</a:t>
            </a:r>
            <a:r>
              <a:rPr sz="17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的要</a:t>
            </a:r>
            <a:r>
              <a:rPr sz="1700" spc="-1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求</a:t>
            </a:r>
            <a:r>
              <a:rPr sz="170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； </a:t>
            </a:r>
            <a:r>
              <a:rPr sz="170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给水压力不能满足时，</a:t>
            </a:r>
            <a:r>
              <a:rPr sz="1700" spc="-1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应</a:t>
            </a:r>
            <a:r>
              <a:rPr sz="170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设 置消火栓泵，消火栓泵</a:t>
            </a:r>
            <a:r>
              <a:rPr sz="1700" spc="-1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不</a:t>
            </a:r>
            <a:r>
              <a:rPr sz="170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应 少于两台，且应互为备</a:t>
            </a:r>
            <a:r>
              <a:rPr sz="1700" spc="-1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用</a:t>
            </a:r>
            <a:r>
              <a:rPr sz="170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；  消火栓泵宜设置自动启</a:t>
            </a:r>
            <a:r>
              <a:rPr sz="1700" spc="-1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动</a:t>
            </a:r>
            <a:r>
              <a:rPr sz="170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装 置。</a:t>
            </a:r>
            <a:endParaRPr sz="1700">
              <a:latin typeface="PMingLiU" panose="02020500000000000000" charset="-120"/>
              <a:cs typeface="PMingLiU" panose="02020500000000000000" charset="-120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330200" y="971245"/>
            <a:ext cx="2759075" cy="514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spc="-10" dirty="0">
                <a:latin typeface="Candara" panose="020E0502030303020204"/>
                <a:cs typeface="Candara" panose="020E0502030303020204"/>
              </a:rPr>
              <a:t>2</a:t>
            </a:r>
            <a:r>
              <a:rPr sz="3200" spc="-5" dirty="0">
                <a:latin typeface="Candara" panose="020E0502030303020204"/>
                <a:cs typeface="Candara" panose="020E0502030303020204"/>
              </a:rPr>
              <a:t>.</a:t>
            </a:r>
            <a:r>
              <a:rPr sz="3200" spc="5" dirty="0"/>
              <a:t>消防泵房配置</a:t>
            </a:r>
            <a:endParaRPr sz="3200">
              <a:latin typeface="Candara" panose="020E0502030303020204"/>
              <a:cs typeface="Candara" panose="020E0502030303020204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3761232" y="1772818"/>
            <a:ext cx="4495800" cy="3876675"/>
          </a:xfrm>
          <a:prstGeom prst="rect">
            <a:avLst/>
          </a:prstGeom>
          <a:blipFill>
            <a:blip r:embed="rId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054978" y="859408"/>
            <a:ext cx="2880360" cy="715010"/>
          </a:xfrm>
          <a:custGeom>
            <a:avLst/>
            <a:gdLst/>
            <a:ahLst/>
            <a:cxnLst/>
            <a:rect l="l" t="t" r="r" b="b"/>
            <a:pathLst>
              <a:path w="2880359" h="715010">
                <a:moveTo>
                  <a:pt x="2880105" y="0"/>
                </a:moveTo>
                <a:lnTo>
                  <a:pt x="2873629" y="0"/>
                </a:lnTo>
                <a:lnTo>
                  <a:pt x="2752344" y="20065"/>
                </a:lnTo>
                <a:lnTo>
                  <a:pt x="2628900" y="42417"/>
                </a:lnTo>
                <a:lnTo>
                  <a:pt x="2373376" y="91566"/>
                </a:lnTo>
                <a:lnTo>
                  <a:pt x="2105279" y="149732"/>
                </a:lnTo>
                <a:lnTo>
                  <a:pt x="1824227" y="216662"/>
                </a:lnTo>
                <a:lnTo>
                  <a:pt x="1566672" y="281558"/>
                </a:lnTo>
                <a:lnTo>
                  <a:pt x="842899" y="444626"/>
                </a:lnTo>
                <a:lnTo>
                  <a:pt x="621538" y="489330"/>
                </a:lnTo>
                <a:lnTo>
                  <a:pt x="200025" y="567436"/>
                </a:lnTo>
                <a:lnTo>
                  <a:pt x="0" y="600963"/>
                </a:lnTo>
                <a:lnTo>
                  <a:pt x="138303" y="621156"/>
                </a:lnTo>
                <a:lnTo>
                  <a:pt x="270256" y="638937"/>
                </a:lnTo>
                <a:lnTo>
                  <a:pt x="398018" y="654685"/>
                </a:lnTo>
                <a:lnTo>
                  <a:pt x="644905" y="681481"/>
                </a:lnTo>
                <a:lnTo>
                  <a:pt x="874776" y="699262"/>
                </a:lnTo>
                <a:lnTo>
                  <a:pt x="985520" y="705992"/>
                </a:lnTo>
                <a:lnTo>
                  <a:pt x="1094104" y="710438"/>
                </a:lnTo>
                <a:lnTo>
                  <a:pt x="1298448" y="715010"/>
                </a:lnTo>
                <a:lnTo>
                  <a:pt x="1396365" y="715010"/>
                </a:lnTo>
                <a:lnTo>
                  <a:pt x="1585849" y="710438"/>
                </a:lnTo>
                <a:lnTo>
                  <a:pt x="1675256" y="705992"/>
                </a:lnTo>
                <a:lnTo>
                  <a:pt x="1845564" y="692657"/>
                </a:lnTo>
                <a:lnTo>
                  <a:pt x="1928495" y="683640"/>
                </a:lnTo>
                <a:lnTo>
                  <a:pt x="2086102" y="661288"/>
                </a:lnTo>
                <a:lnTo>
                  <a:pt x="2235073" y="634491"/>
                </a:lnTo>
                <a:lnTo>
                  <a:pt x="2375535" y="603250"/>
                </a:lnTo>
                <a:lnTo>
                  <a:pt x="2509647" y="567436"/>
                </a:lnTo>
                <a:lnTo>
                  <a:pt x="2637409" y="527303"/>
                </a:lnTo>
                <a:lnTo>
                  <a:pt x="2758694" y="482600"/>
                </a:lnTo>
                <a:lnTo>
                  <a:pt x="2875788" y="435610"/>
                </a:lnTo>
                <a:lnTo>
                  <a:pt x="2880105" y="433450"/>
                </a:lnTo>
                <a:lnTo>
                  <a:pt x="2880105" y="0"/>
                </a:lnTo>
                <a:close/>
              </a:path>
            </a:pathLst>
          </a:custGeom>
          <a:solidFill>
            <a:srgbClr val="C5E7FB">
              <a:alpha val="2901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2622423" y="730884"/>
            <a:ext cx="5551805" cy="851535"/>
          </a:xfrm>
          <a:custGeom>
            <a:avLst/>
            <a:gdLst/>
            <a:ahLst/>
            <a:cxnLst/>
            <a:rect l="l" t="t" r="r" b="b"/>
            <a:pathLst>
              <a:path w="5551805" h="851535">
                <a:moveTo>
                  <a:pt x="853566" y="0"/>
                </a:moveTo>
                <a:lnTo>
                  <a:pt x="685418" y="0"/>
                </a:lnTo>
                <a:lnTo>
                  <a:pt x="527938" y="4572"/>
                </a:lnTo>
                <a:lnTo>
                  <a:pt x="381000" y="11175"/>
                </a:lnTo>
                <a:lnTo>
                  <a:pt x="244728" y="22351"/>
                </a:lnTo>
                <a:lnTo>
                  <a:pt x="117093" y="35813"/>
                </a:lnTo>
                <a:lnTo>
                  <a:pt x="0" y="53720"/>
                </a:lnTo>
                <a:lnTo>
                  <a:pt x="334137" y="96138"/>
                </a:lnTo>
                <a:lnTo>
                  <a:pt x="693927" y="156463"/>
                </a:lnTo>
                <a:lnTo>
                  <a:pt x="1079246" y="234695"/>
                </a:lnTo>
                <a:lnTo>
                  <a:pt x="1283589" y="279273"/>
                </a:lnTo>
                <a:lnTo>
                  <a:pt x="1868931" y="422275"/>
                </a:lnTo>
                <a:lnTo>
                  <a:pt x="2562987" y="576452"/>
                </a:lnTo>
                <a:lnTo>
                  <a:pt x="2882265" y="639063"/>
                </a:lnTo>
                <a:lnTo>
                  <a:pt x="3035554" y="668147"/>
                </a:lnTo>
                <a:lnTo>
                  <a:pt x="3329304" y="717295"/>
                </a:lnTo>
                <a:lnTo>
                  <a:pt x="3469766" y="739520"/>
                </a:lnTo>
                <a:lnTo>
                  <a:pt x="3737991" y="775335"/>
                </a:lnTo>
                <a:lnTo>
                  <a:pt x="3991229" y="806576"/>
                </a:lnTo>
                <a:lnTo>
                  <a:pt x="4112641" y="817752"/>
                </a:lnTo>
                <a:lnTo>
                  <a:pt x="4342510" y="835660"/>
                </a:lnTo>
                <a:lnTo>
                  <a:pt x="4453255" y="842390"/>
                </a:lnTo>
                <a:lnTo>
                  <a:pt x="4666107" y="851280"/>
                </a:lnTo>
                <a:lnTo>
                  <a:pt x="4864100" y="851280"/>
                </a:lnTo>
                <a:lnTo>
                  <a:pt x="5051425" y="846836"/>
                </a:lnTo>
                <a:lnTo>
                  <a:pt x="5140833" y="842390"/>
                </a:lnTo>
                <a:lnTo>
                  <a:pt x="5228082" y="835660"/>
                </a:lnTo>
                <a:lnTo>
                  <a:pt x="5474970" y="808863"/>
                </a:lnTo>
                <a:lnTo>
                  <a:pt x="5551551" y="797687"/>
                </a:lnTo>
                <a:lnTo>
                  <a:pt x="5304662" y="766444"/>
                </a:lnTo>
                <a:lnTo>
                  <a:pt x="5042916" y="728472"/>
                </a:lnTo>
                <a:lnTo>
                  <a:pt x="4474463" y="630047"/>
                </a:lnTo>
                <a:lnTo>
                  <a:pt x="4165854" y="567563"/>
                </a:lnTo>
                <a:lnTo>
                  <a:pt x="3840099" y="498348"/>
                </a:lnTo>
                <a:lnTo>
                  <a:pt x="2854579" y="263651"/>
                </a:lnTo>
                <a:lnTo>
                  <a:pt x="2586354" y="205612"/>
                </a:lnTo>
                <a:lnTo>
                  <a:pt x="2330957" y="156463"/>
                </a:lnTo>
                <a:lnTo>
                  <a:pt x="2207387" y="134112"/>
                </a:lnTo>
                <a:lnTo>
                  <a:pt x="2086102" y="114045"/>
                </a:lnTo>
                <a:lnTo>
                  <a:pt x="1969007" y="96138"/>
                </a:lnTo>
                <a:lnTo>
                  <a:pt x="1630552" y="51435"/>
                </a:lnTo>
                <a:lnTo>
                  <a:pt x="1419860" y="31368"/>
                </a:lnTo>
                <a:lnTo>
                  <a:pt x="1221866" y="15748"/>
                </a:lnTo>
                <a:lnTo>
                  <a:pt x="1032382" y="4572"/>
                </a:lnTo>
                <a:lnTo>
                  <a:pt x="853566" y="0"/>
                </a:lnTo>
                <a:close/>
              </a:path>
            </a:pathLst>
          </a:custGeom>
          <a:solidFill>
            <a:srgbClr val="C5E7FB">
              <a:alpha val="3999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2832100" y="743204"/>
            <a:ext cx="5474970" cy="775335"/>
          </a:xfrm>
          <a:custGeom>
            <a:avLst/>
            <a:gdLst/>
            <a:ahLst/>
            <a:cxnLst/>
            <a:rect l="l" t="t" r="r" b="b"/>
            <a:pathLst>
              <a:path w="5474970" h="775335">
                <a:moveTo>
                  <a:pt x="0" y="78232"/>
                </a:moveTo>
                <a:lnTo>
                  <a:pt x="19176" y="73787"/>
                </a:lnTo>
                <a:lnTo>
                  <a:pt x="76581" y="62611"/>
                </a:lnTo>
                <a:lnTo>
                  <a:pt x="174498" y="46990"/>
                </a:lnTo>
                <a:lnTo>
                  <a:pt x="238379" y="37973"/>
                </a:lnTo>
                <a:lnTo>
                  <a:pt x="312927" y="29083"/>
                </a:lnTo>
                <a:lnTo>
                  <a:pt x="395858" y="22351"/>
                </a:lnTo>
                <a:lnTo>
                  <a:pt x="491744" y="15621"/>
                </a:lnTo>
                <a:lnTo>
                  <a:pt x="596011" y="9017"/>
                </a:lnTo>
                <a:lnTo>
                  <a:pt x="713104" y="4445"/>
                </a:lnTo>
                <a:lnTo>
                  <a:pt x="840866" y="2286"/>
                </a:lnTo>
                <a:lnTo>
                  <a:pt x="979170" y="0"/>
                </a:lnTo>
                <a:lnTo>
                  <a:pt x="1128140" y="2286"/>
                </a:lnTo>
                <a:lnTo>
                  <a:pt x="1287779" y="6731"/>
                </a:lnTo>
                <a:lnTo>
                  <a:pt x="1460246" y="15621"/>
                </a:lnTo>
                <a:lnTo>
                  <a:pt x="1643379" y="26797"/>
                </a:lnTo>
                <a:lnTo>
                  <a:pt x="1837054" y="44704"/>
                </a:lnTo>
                <a:lnTo>
                  <a:pt x="2043557" y="64770"/>
                </a:lnTo>
                <a:lnTo>
                  <a:pt x="2262759" y="89408"/>
                </a:lnTo>
                <a:lnTo>
                  <a:pt x="2492629" y="118491"/>
                </a:lnTo>
                <a:lnTo>
                  <a:pt x="2735326" y="154178"/>
                </a:lnTo>
                <a:lnTo>
                  <a:pt x="2988691" y="194437"/>
                </a:lnTo>
                <a:lnTo>
                  <a:pt x="3254755" y="241300"/>
                </a:lnTo>
                <a:lnTo>
                  <a:pt x="3533648" y="297180"/>
                </a:lnTo>
                <a:lnTo>
                  <a:pt x="3825240" y="357505"/>
                </a:lnTo>
                <a:lnTo>
                  <a:pt x="4129658" y="424561"/>
                </a:lnTo>
                <a:lnTo>
                  <a:pt x="4446778" y="500507"/>
                </a:lnTo>
                <a:lnTo>
                  <a:pt x="4776724" y="583184"/>
                </a:lnTo>
                <a:lnTo>
                  <a:pt x="5119497" y="674751"/>
                </a:lnTo>
                <a:lnTo>
                  <a:pt x="5474970" y="775335"/>
                </a:lnTo>
              </a:path>
            </a:pathLst>
          </a:custGeom>
          <a:ln w="31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5616447" y="729869"/>
            <a:ext cx="3312160" cy="652780"/>
          </a:xfrm>
          <a:custGeom>
            <a:avLst/>
            <a:gdLst/>
            <a:ahLst/>
            <a:cxnLst/>
            <a:rect l="l" t="t" r="r" b="b"/>
            <a:pathLst>
              <a:path w="3312159" h="652780">
                <a:moveTo>
                  <a:pt x="0" y="652398"/>
                </a:moveTo>
                <a:lnTo>
                  <a:pt x="95757" y="625475"/>
                </a:lnTo>
                <a:lnTo>
                  <a:pt x="357631" y="556259"/>
                </a:lnTo>
                <a:lnTo>
                  <a:pt x="538479" y="509396"/>
                </a:lnTo>
                <a:lnTo>
                  <a:pt x="747140" y="457961"/>
                </a:lnTo>
                <a:lnTo>
                  <a:pt x="979170" y="402081"/>
                </a:lnTo>
                <a:lnTo>
                  <a:pt x="1228217" y="341756"/>
                </a:lnTo>
                <a:lnTo>
                  <a:pt x="1492123" y="283717"/>
                </a:lnTo>
                <a:lnTo>
                  <a:pt x="1762505" y="225551"/>
                </a:lnTo>
                <a:lnTo>
                  <a:pt x="2039238" y="171957"/>
                </a:lnTo>
                <a:lnTo>
                  <a:pt x="2313812" y="120650"/>
                </a:lnTo>
                <a:lnTo>
                  <a:pt x="2450083" y="98297"/>
                </a:lnTo>
                <a:lnTo>
                  <a:pt x="2582036" y="75945"/>
                </a:lnTo>
                <a:lnTo>
                  <a:pt x="2713990" y="58038"/>
                </a:lnTo>
                <a:lnTo>
                  <a:pt x="2841752" y="40131"/>
                </a:lnTo>
                <a:lnTo>
                  <a:pt x="2967354" y="26796"/>
                </a:lnTo>
                <a:lnTo>
                  <a:pt x="3086607" y="15620"/>
                </a:lnTo>
                <a:lnTo>
                  <a:pt x="3201543" y="6603"/>
                </a:lnTo>
                <a:lnTo>
                  <a:pt x="3312159" y="0"/>
                </a:lnTo>
              </a:path>
            </a:pathLst>
          </a:custGeom>
          <a:ln w="31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211670" y="714248"/>
            <a:ext cx="8723630" cy="1331595"/>
          </a:xfrm>
          <a:custGeom>
            <a:avLst/>
            <a:gdLst/>
            <a:ahLst/>
            <a:cxnLst/>
            <a:rect l="l" t="t" r="r" b="b"/>
            <a:pathLst>
              <a:path w="8723630" h="1331595">
                <a:moveTo>
                  <a:pt x="1556042" y="0"/>
                </a:moveTo>
                <a:lnTo>
                  <a:pt x="1402753" y="0"/>
                </a:lnTo>
                <a:lnTo>
                  <a:pt x="1258100" y="4444"/>
                </a:lnTo>
                <a:lnTo>
                  <a:pt x="1121829" y="11175"/>
                </a:lnTo>
                <a:lnTo>
                  <a:pt x="874890" y="33400"/>
                </a:lnTo>
                <a:lnTo>
                  <a:pt x="762063" y="49149"/>
                </a:lnTo>
                <a:lnTo>
                  <a:pt x="659891" y="64769"/>
                </a:lnTo>
                <a:lnTo>
                  <a:pt x="564095" y="82550"/>
                </a:lnTo>
                <a:lnTo>
                  <a:pt x="478955" y="102742"/>
                </a:lnTo>
                <a:lnTo>
                  <a:pt x="398056" y="120650"/>
                </a:lnTo>
                <a:lnTo>
                  <a:pt x="327812" y="140715"/>
                </a:lnTo>
                <a:lnTo>
                  <a:pt x="206476" y="178688"/>
                </a:lnTo>
                <a:lnTo>
                  <a:pt x="157518" y="196596"/>
                </a:lnTo>
                <a:lnTo>
                  <a:pt x="51079" y="241173"/>
                </a:lnTo>
                <a:lnTo>
                  <a:pt x="0" y="268097"/>
                </a:lnTo>
                <a:lnTo>
                  <a:pt x="0" y="1331467"/>
                </a:lnTo>
                <a:lnTo>
                  <a:pt x="8719096" y="1331467"/>
                </a:lnTo>
                <a:lnTo>
                  <a:pt x="8723414" y="1324864"/>
                </a:lnTo>
                <a:lnTo>
                  <a:pt x="8723414" y="851153"/>
                </a:lnTo>
                <a:lnTo>
                  <a:pt x="7182142" y="851153"/>
                </a:lnTo>
                <a:lnTo>
                  <a:pt x="7043839" y="848994"/>
                </a:lnTo>
                <a:lnTo>
                  <a:pt x="6899059" y="844423"/>
                </a:lnTo>
                <a:lnTo>
                  <a:pt x="6750088" y="837818"/>
                </a:lnTo>
                <a:lnTo>
                  <a:pt x="6594640" y="826642"/>
                </a:lnTo>
                <a:lnTo>
                  <a:pt x="6260503" y="793114"/>
                </a:lnTo>
                <a:lnTo>
                  <a:pt x="5900712" y="746125"/>
                </a:lnTo>
                <a:lnTo>
                  <a:pt x="5709196" y="717168"/>
                </a:lnTo>
                <a:lnTo>
                  <a:pt x="5509044" y="683640"/>
                </a:lnTo>
                <a:lnTo>
                  <a:pt x="5302542" y="645667"/>
                </a:lnTo>
                <a:lnTo>
                  <a:pt x="4861979" y="558546"/>
                </a:lnTo>
                <a:lnTo>
                  <a:pt x="4387253" y="453516"/>
                </a:lnTo>
                <a:lnTo>
                  <a:pt x="4136047" y="395350"/>
                </a:lnTo>
                <a:lnTo>
                  <a:pt x="3614458" y="268097"/>
                </a:lnTo>
                <a:lnTo>
                  <a:pt x="3122841" y="165226"/>
                </a:lnTo>
                <a:lnTo>
                  <a:pt x="2892844" y="125094"/>
                </a:lnTo>
                <a:lnTo>
                  <a:pt x="2673642" y="91566"/>
                </a:lnTo>
                <a:lnTo>
                  <a:pt x="2462949" y="62484"/>
                </a:lnTo>
                <a:lnTo>
                  <a:pt x="2262797" y="40131"/>
                </a:lnTo>
                <a:lnTo>
                  <a:pt x="2073313" y="22225"/>
                </a:lnTo>
                <a:lnTo>
                  <a:pt x="1719999" y="2159"/>
                </a:lnTo>
                <a:lnTo>
                  <a:pt x="1556042" y="0"/>
                </a:lnTo>
                <a:close/>
              </a:path>
              <a:path w="8723630" h="1331595">
                <a:moveTo>
                  <a:pt x="8723414" y="569722"/>
                </a:moveTo>
                <a:lnTo>
                  <a:pt x="8638197" y="605409"/>
                </a:lnTo>
                <a:lnTo>
                  <a:pt x="8557298" y="636651"/>
                </a:lnTo>
                <a:lnTo>
                  <a:pt x="8472208" y="665734"/>
                </a:lnTo>
                <a:lnTo>
                  <a:pt x="8295551" y="719327"/>
                </a:lnTo>
                <a:lnTo>
                  <a:pt x="8201825" y="743965"/>
                </a:lnTo>
                <a:lnTo>
                  <a:pt x="8005991" y="784098"/>
                </a:lnTo>
                <a:lnTo>
                  <a:pt x="7901724" y="802004"/>
                </a:lnTo>
                <a:lnTo>
                  <a:pt x="7680363" y="828801"/>
                </a:lnTo>
                <a:lnTo>
                  <a:pt x="7441857" y="846709"/>
                </a:lnTo>
                <a:lnTo>
                  <a:pt x="7314222" y="851153"/>
                </a:lnTo>
                <a:lnTo>
                  <a:pt x="8723414" y="851153"/>
                </a:lnTo>
                <a:lnTo>
                  <a:pt x="8723414" y="56972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 txBox="1"/>
          <p:nvPr/>
        </p:nvSpPr>
        <p:spPr>
          <a:xfrm>
            <a:off x="330200" y="1553717"/>
            <a:ext cx="3559810" cy="4415790"/>
          </a:xfrm>
          <a:prstGeom prst="rect">
            <a:avLst/>
          </a:prstGeom>
        </p:spPr>
        <p:txBody>
          <a:bodyPr vert="horz" wrap="square" lIns="0" tIns="38735" rIns="0" bIns="0" rtlCol="0">
            <a:spAutoFit/>
          </a:bodyPr>
          <a:lstStyle/>
          <a:p>
            <a:pPr marL="12700" marR="42545">
              <a:lnSpc>
                <a:spcPts val="1620"/>
              </a:lnSpc>
              <a:spcBef>
                <a:spcPts val="305"/>
              </a:spcBef>
              <a:buSzPct val="93000"/>
              <a:buAutoNum type="arabicPlain"/>
              <a:tabLst>
                <a:tab pos="462280" algn="l"/>
              </a:tabLst>
            </a:pPr>
            <a:r>
              <a:rPr sz="150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办公生活区每栋楼每层设置一组灭火 器；</a:t>
            </a:r>
            <a:endParaRPr sz="1500">
              <a:latin typeface="PMingLiU" panose="02020500000000000000" charset="-120"/>
              <a:cs typeface="PMingLiU" panose="02020500000000000000" charset="-120"/>
            </a:endParaRPr>
          </a:p>
          <a:p>
            <a:pPr marL="12700" marR="64135" algn="just">
              <a:lnSpc>
                <a:spcPct val="89000"/>
              </a:lnSpc>
              <a:spcBef>
                <a:spcPts val="610"/>
              </a:spcBef>
              <a:buSzPct val="93000"/>
              <a:buAutoNum type="arabicPlain"/>
              <a:tabLst>
                <a:tab pos="482600" algn="l"/>
              </a:tabLst>
            </a:pPr>
            <a:r>
              <a:rPr sz="150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施工楼层每层（含作业层）</a:t>
            </a:r>
            <a:r>
              <a:rPr sz="1500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1</a:t>
            </a:r>
            <a:r>
              <a:rPr sz="1500" spc="5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0</a:t>
            </a:r>
            <a:r>
              <a:rPr sz="1500" spc="-5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0</a:t>
            </a:r>
            <a:r>
              <a:rPr sz="1500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m</a:t>
            </a:r>
            <a:r>
              <a:rPr sz="1500" spc="5" dirty="0">
                <a:solidFill>
                  <a:srgbClr val="073D86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²</a:t>
            </a:r>
            <a:r>
              <a:rPr sz="1500" dirty="0">
                <a:solidFill>
                  <a:srgbClr val="073D86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米 </a:t>
            </a:r>
            <a:r>
              <a:rPr sz="150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设置一组灭火器；要求施工楼层每层电梯 </a:t>
            </a:r>
            <a:r>
              <a:rPr sz="15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口、人货梯口明显处设置一组灭火器</a:t>
            </a:r>
            <a:endParaRPr sz="1500">
              <a:latin typeface="PMingLiU" panose="02020500000000000000" charset="-120"/>
              <a:cs typeface="PMingLiU" panose="02020500000000000000" charset="-120"/>
            </a:endParaRPr>
          </a:p>
          <a:p>
            <a:pPr marL="487045" indent="-474980">
              <a:lnSpc>
                <a:spcPts val="1720"/>
              </a:lnSpc>
              <a:spcBef>
                <a:spcPts val="420"/>
              </a:spcBef>
              <a:buSzPct val="93000"/>
              <a:buAutoNum type="arabicPlain"/>
              <a:tabLst>
                <a:tab pos="487680" algn="l"/>
              </a:tabLst>
            </a:pPr>
            <a:r>
              <a:rPr sz="150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危险仓库、油漆间、木工间、木库每</a:t>
            </a:r>
            <a:endParaRPr sz="1500">
              <a:latin typeface="PMingLiU" panose="02020500000000000000" charset="-120"/>
              <a:cs typeface="PMingLiU" panose="02020500000000000000" charset="-120"/>
            </a:endParaRPr>
          </a:p>
          <a:p>
            <a:pPr marL="12700">
              <a:lnSpc>
                <a:spcPts val="1720"/>
              </a:lnSpc>
            </a:pPr>
            <a:r>
              <a:rPr sz="1500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25m</a:t>
            </a:r>
            <a:r>
              <a:rPr sz="1500" dirty="0">
                <a:solidFill>
                  <a:srgbClr val="073D86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²</a:t>
            </a:r>
            <a:r>
              <a:rPr sz="150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设置灭火器一</a:t>
            </a:r>
            <a:r>
              <a:rPr sz="15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组</a:t>
            </a:r>
            <a:r>
              <a:rPr sz="150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；</a:t>
            </a:r>
            <a:endParaRPr sz="1500">
              <a:latin typeface="PMingLiU" panose="02020500000000000000" charset="-120"/>
              <a:cs typeface="PMingLiU" panose="02020500000000000000" charset="-120"/>
            </a:endParaRPr>
          </a:p>
          <a:p>
            <a:pPr marL="12700" marR="7620">
              <a:lnSpc>
                <a:spcPct val="90000"/>
              </a:lnSpc>
              <a:spcBef>
                <a:spcPts val="575"/>
              </a:spcBef>
              <a:buSzPct val="93000"/>
              <a:buAutoNum type="arabicPlain" startAt="4"/>
              <a:tabLst>
                <a:tab pos="497205" algn="l"/>
              </a:tabLst>
            </a:pPr>
            <a:r>
              <a:rPr sz="150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重点防火部位如危险品仓库、模板堆 放区、防水材料堆放区、保温板堆放区、 电气焊场所、油漆作业场所等易燃易爆材 料堆放区周边</a:t>
            </a:r>
            <a:r>
              <a:rPr sz="1500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2</a:t>
            </a:r>
            <a:r>
              <a:rPr sz="150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米范围内设置一组灭火器；</a:t>
            </a:r>
            <a:endParaRPr sz="1500">
              <a:latin typeface="PMingLiU" panose="02020500000000000000" charset="-120"/>
              <a:cs typeface="PMingLiU" panose="02020500000000000000" charset="-120"/>
            </a:endParaRPr>
          </a:p>
          <a:p>
            <a:pPr marL="12700" marR="17145">
              <a:lnSpc>
                <a:spcPts val="1620"/>
              </a:lnSpc>
              <a:spcBef>
                <a:spcPts val="625"/>
              </a:spcBef>
              <a:buSzPct val="93000"/>
              <a:buAutoNum type="arabicPlain" startAt="4"/>
              <a:tabLst>
                <a:tab pos="487680" algn="l"/>
              </a:tabLst>
            </a:pPr>
            <a:r>
              <a:rPr sz="150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办公生活区、现场通道口等设置一组 集中消防台，消防台各项设施配置齐全；</a:t>
            </a:r>
            <a:endParaRPr sz="1500">
              <a:latin typeface="PMingLiU" panose="02020500000000000000" charset="-120"/>
              <a:cs typeface="PMingLiU" panose="02020500000000000000" charset="-120"/>
            </a:endParaRPr>
          </a:p>
          <a:p>
            <a:pPr marL="12700" marR="5080">
              <a:lnSpc>
                <a:spcPct val="90000"/>
              </a:lnSpc>
              <a:spcBef>
                <a:spcPts val="575"/>
              </a:spcBef>
              <a:buSzPct val="93000"/>
              <a:buAutoNum type="arabicPlain" startAt="4"/>
              <a:tabLst>
                <a:tab pos="500380" algn="l"/>
              </a:tabLst>
            </a:pPr>
            <a:r>
              <a:rPr sz="150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灭火</a:t>
            </a:r>
            <a:r>
              <a:rPr sz="15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器</a:t>
            </a:r>
            <a:r>
              <a:rPr sz="150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配置要求：须根据可能发生的 火灾种类配置不同类型的灭火器（如：针 </a:t>
            </a:r>
            <a:r>
              <a:rPr sz="15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对用电起火、双组分底子油起火、保温油 </a:t>
            </a:r>
            <a:r>
              <a:rPr sz="150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漆起火等选择不同类型的灭火</a:t>
            </a:r>
            <a:r>
              <a:rPr sz="15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器</a:t>
            </a:r>
            <a:r>
              <a:rPr sz="150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）</a:t>
            </a:r>
            <a:endParaRPr sz="1500">
              <a:latin typeface="PMingLiU" panose="02020500000000000000" charset="-120"/>
              <a:cs typeface="PMingLiU" panose="02020500000000000000" charset="-120"/>
            </a:endParaRPr>
          </a:p>
          <a:p>
            <a:pPr marL="12700" marR="108585">
              <a:lnSpc>
                <a:spcPts val="1620"/>
              </a:lnSpc>
              <a:spcBef>
                <a:spcPts val="620"/>
              </a:spcBef>
              <a:buSzPct val="93000"/>
              <a:buAutoNum type="arabicPlain" startAt="4"/>
              <a:tabLst>
                <a:tab pos="485140" algn="l"/>
              </a:tabLst>
            </a:pPr>
            <a:r>
              <a:rPr sz="150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办公区、宿</a:t>
            </a:r>
            <a:r>
              <a:rPr sz="15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舍</a:t>
            </a:r>
            <a:r>
              <a:rPr sz="1500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1</a:t>
            </a:r>
            <a:r>
              <a:rPr sz="1500" spc="5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0</a:t>
            </a:r>
            <a:r>
              <a:rPr sz="1500" spc="-5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0m²</a:t>
            </a:r>
            <a:r>
              <a:rPr sz="150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米设置灭火器一 组；</a:t>
            </a:r>
            <a:endParaRPr sz="1500">
              <a:latin typeface="PMingLiU" panose="02020500000000000000" charset="-120"/>
              <a:cs typeface="PMingLiU" panose="02020500000000000000" charset="-120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330200" y="908431"/>
            <a:ext cx="2362200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spc="-5" dirty="0">
                <a:latin typeface="Candara" panose="020E0502030303020204"/>
                <a:cs typeface="Candara" panose="020E0502030303020204"/>
              </a:rPr>
              <a:t>3.</a:t>
            </a:r>
            <a:r>
              <a:rPr sz="3200" dirty="0"/>
              <a:t>灭火器设置</a:t>
            </a:r>
            <a:endParaRPr sz="3200">
              <a:latin typeface="Candara" panose="020E0502030303020204"/>
              <a:cs typeface="Candara" panose="020E0502030303020204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4527181" y="2225695"/>
            <a:ext cx="4457350" cy="3867599"/>
          </a:xfrm>
          <a:prstGeom prst="rect">
            <a:avLst/>
          </a:prstGeom>
          <a:blipFill>
            <a:blip r:embed="rId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054978" y="859408"/>
            <a:ext cx="2880360" cy="715010"/>
          </a:xfrm>
          <a:custGeom>
            <a:avLst/>
            <a:gdLst/>
            <a:ahLst/>
            <a:cxnLst/>
            <a:rect l="l" t="t" r="r" b="b"/>
            <a:pathLst>
              <a:path w="2880359" h="715010">
                <a:moveTo>
                  <a:pt x="2880105" y="0"/>
                </a:moveTo>
                <a:lnTo>
                  <a:pt x="2873629" y="0"/>
                </a:lnTo>
                <a:lnTo>
                  <a:pt x="2752344" y="20065"/>
                </a:lnTo>
                <a:lnTo>
                  <a:pt x="2628900" y="42417"/>
                </a:lnTo>
                <a:lnTo>
                  <a:pt x="2373376" y="91566"/>
                </a:lnTo>
                <a:lnTo>
                  <a:pt x="2105279" y="149732"/>
                </a:lnTo>
                <a:lnTo>
                  <a:pt x="1824227" y="216662"/>
                </a:lnTo>
                <a:lnTo>
                  <a:pt x="1566672" y="281558"/>
                </a:lnTo>
                <a:lnTo>
                  <a:pt x="842899" y="444626"/>
                </a:lnTo>
                <a:lnTo>
                  <a:pt x="621538" y="489330"/>
                </a:lnTo>
                <a:lnTo>
                  <a:pt x="200025" y="567436"/>
                </a:lnTo>
                <a:lnTo>
                  <a:pt x="0" y="600963"/>
                </a:lnTo>
                <a:lnTo>
                  <a:pt x="138303" y="621156"/>
                </a:lnTo>
                <a:lnTo>
                  <a:pt x="270256" y="638937"/>
                </a:lnTo>
                <a:lnTo>
                  <a:pt x="398018" y="654685"/>
                </a:lnTo>
                <a:lnTo>
                  <a:pt x="644905" y="681481"/>
                </a:lnTo>
                <a:lnTo>
                  <a:pt x="874776" y="699262"/>
                </a:lnTo>
                <a:lnTo>
                  <a:pt x="985520" y="705992"/>
                </a:lnTo>
                <a:lnTo>
                  <a:pt x="1094104" y="710438"/>
                </a:lnTo>
                <a:lnTo>
                  <a:pt x="1298448" y="715010"/>
                </a:lnTo>
                <a:lnTo>
                  <a:pt x="1396365" y="715010"/>
                </a:lnTo>
                <a:lnTo>
                  <a:pt x="1585849" y="710438"/>
                </a:lnTo>
                <a:lnTo>
                  <a:pt x="1675256" y="705992"/>
                </a:lnTo>
                <a:lnTo>
                  <a:pt x="1845564" y="692657"/>
                </a:lnTo>
                <a:lnTo>
                  <a:pt x="1928495" y="683640"/>
                </a:lnTo>
                <a:lnTo>
                  <a:pt x="2086102" y="661288"/>
                </a:lnTo>
                <a:lnTo>
                  <a:pt x="2235073" y="634491"/>
                </a:lnTo>
                <a:lnTo>
                  <a:pt x="2375535" y="603250"/>
                </a:lnTo>
                <a:lnTo>
                  <a:pt x="2509647" y="567436"/>
                </a:lnTo>
                <a:lnTo>
                  <a:pt x="2637409" y="527303"/>
                </a:lnTo>
                <a:lnTo>
                  <a:pt x="2758694" y="482600"/>
                </a:lnTo>
                <a:lnTo>
                  <a:pt x="2875788" y="435610"/>
                </a:lnTo>
                <a:lnTo>
                  <a:pt x="2880105" y="433450"/>
                </a:lnTo>
                <a:lnTo>
                  <a:pt x="2880105" y="0"/>
                </a:lnTo>
                <a:close/>
              </a:path>
            </a:pathLst>
          </a:custGeom>
          <a:solidFill>
            <a:srgbClr val="C5E7FB">
              <a:alpha val="2901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2622423" y="730884"/>
            <a:ext cx="5551805" cy="851535"/>
          </a:xfrm>
          <a:custGeom>
            <a:avLst/>
            <a:gdLst/>
            <a:ahLst/>
            <a:cxnLst/>
            <a:rect l="l" t="t" r="r" b="b"/>
            <a:pathLst>
              <a:path w="5551805" h="851535">
                <a:moveTo>
                  <a:pt x="853566" y="0"/>
                </a:moveTo>
                <a:lnTo>
                  <a:pt x="685418" y="0"/>
                </a:lnTo>
                <a:lnTo>
                  <a:pt x="527938" y="4572"/>
                </a:lnTo>
                <a:lnTo>
                  <a:pt x="381000" y="11175"/>
                </a:lnTo>
                <a:lnTo>
                  <a:pt x="244728" y="22351"/>
                </a:lnTo>
                <a:lnTo>
                  <a:pt x="117093" y="35813"/>
                </a:lnTo>
                <a:lnTo>
                  <a:pt x="0" y="53720"/>
                </a:lnTo>
                <a:lnTo>
                  <a:pt x="334137" y="96138"/>
                </a:lnTo>
                <a:lnTo>
                  <a:pt x="693927" y="156463"/>
                </a:lnTo>
                <a:lnTo>
                  <a:pt x="1079246" y="234695"/>
                </a:lnTo>
                <a:lnTo>
                  <a:pt x="1283589" y="279273"/>
                </a:lnTo>
                <a:lnTo>
                  <a:pt x="1868931" y="422275"/>
                </a:lnTo>
                <a:lnTo>
                  <a:pt x="2562987" y="576452"/>
                </a:lnTo>
                <a:lnTo>
                  <a:pt x="2882265" y="639063"/>
                </a:lnTo>
                <a:lnTo>
                  <a:pt x="3035554" y="668147"/>
                </a:lnTo>
                <a:lnTo>
                  <a:pt x="3329304" y="717295"/>
                </a:lnTo>
                <a:lnTo>
                  <a:pt x="3469766" y="739520"/>
                </a:lnTo>
                <a:lnTo>
                  <a:pt x="3737991" y="775335"/>
                </a:lnTo>
                <a:lnTo>
                  <a:pt x="3991229" y="806576"/>
                </a:lnTo>
                <a:lnTo>
                  <a:pt x="4112641" y="817752"/>
                </a:lnTo>
                <a:lnTo>
                  <a:pt x="4342510" y="835660"/>
                </a:lnTo>
                <a:lnTo>
                  <a:pt x="4453255" y="842390"/>
                </a:lnTo>
                <a:lnTo>
                  <a:pt x="4666107" y="851280"/>
                </a:lnTo>
                <a:lnTo>
                  <a:pt x="4864100" y="851280"/>
                </a:lnTo>
                <a:lnTo>
                  <a:pt x="5051425" y="846836"/>
                </a:lnTo>
                <a:lnTo>
                  <a:pt x="5140833" y="842390"/>
                </a:lnTo>
                <a:lnTo>
                  <a:pt x="5228082" y="835660"/>
                </a:lnTo>
                <a:lnTo>
                  <a:pt x="5474970" y="808863"/>
                </a:lnTo>
                <a:lnTo>
                  <a:pt x="5551551" y="797687"/>
                </a:lnTo>
                <a:lnTo>
                  <a:pt x="5304662" y="766444"/>
                </a:lnTo>
                <a:lnTo>
                  <a:pt x="5042916" y="728472"/>
                </a:lnTo>
                <a:lnTo>
                  <a:pt x="4474463" y="630047"/>
                </a:lnTo>
                <a:lnTo>
                  <a:pt x="4165854" y="567563"/>
                </a:lnTo>
                <a:lnTo>
                  <a:pt x="3840099" y="498348"/>
                </a:lnTo>
                <a:lnTo>
                  <a:pt x="2854579" y="263651"/>
                </a:lnTo>
                <a:lnTo>
                  <a:pt x="2586354" y="205612"/>
                </a:lnTo>
                <a:lnTo>
                  <a:pt x="2330957" y="156463"/>
                </a:lnTo>
                <a:lnTo>
                  <a:pt x="2207387" y="134112"/>
                </a:lnTo>
                <a:lnTo>
                  <a:pt x="2086102" y="114045"/>
                </a:lnTo>
                <a:lnTo>
                  <a:pt x="1969007" y="96138"/>
                </a:lnTo>
                <a:lnTo>
                  <a:pt x="1630552" y="51435"/>
                </a:lnTo>
                <a:lnTo>
                  <a:pt x="1419860" y="31368"/>
                </a:lnTo>
                <a:lnTo>
                  <a:pt x="1221866" y="15748"/>
                </a:lnTo>
                <a:lnTo>
                  <a:pt x="1032382" y="4572"/>
                </a:lnTo>
                <a:lnTo>
                  <a:pt x="853566" y="0"/>
                </a:lnTo>
                <a:close/>
              </a:path>
            </a:pathLst>
          </a:custGeom>
          <a:solidFill>
            <a:srgbClr val="C5E7FB">
              <a:alpha val="3999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2832100" y="743204"/>
            <a:ext cx="5474970" cy="775335"/>
          </a:xfrm>
          <a:custGeom>
            <a:avLst/>
            <a:gdLst/>
            <a:ahLst/>
            <a:cxnLst/>
            <a:rect l="l" t="t" r="r" b="b"/>
            <a:pathLst>
              <a:path w="5474970" h="775335">
                <a:moveTo>
                  <a:pt x="0" y="78232"/>
                </a:moveTo>
                <a:lnTo>
                  <a:pt x="19176" y="73787"/>
                </a:lnTo>
                <a:lnTo>
                  <a:pt x="76581" y="62611"/>
                </a:lnTo>
                <a:lnTo>
                  <a:pt x="174498" y="46990"/>
                </a:lnTo>
                <a:lnTo>
                  <a:pt x="238379" y="37973"/>
                </a:lnTo>
                <a:lnTo>
                  <a:pt x="312927" y="29083"/>
                </a:lnTo>
                <a:lnTo>
                  <a:pt x="395858" y="22351"/>
                </a:lnTo>
                <a:lnTo>
                  <a:pt x="491744" y="15621"/>
                </a:lnTo>
                <a:lnTo>
                  <a:pt x="596011" y="9017"/>
                </a:lnTo>
                <a:lnTo>
                  <a:pt x="713104" y="4445"/>
                </a:lnTo>
                <a:lnTo>
                  <a:pt x="840866" y="2286"/>
                </a:lnTo>
                <a:lnTo>
                  <a:pt x="979170" y="0"/>
                </a:lnTo>
                <a:lnTo>
                  <a:pt x="1128140" y="2286"/>
                </a:lnTo>
                <a:lnTo>
                  <a:pt x="1287779" y="6731"/>
                </a:lnTo>
                <a:lnTo>
                  <a:pt x="1460246" y="15621"/>
                </a:lnTo>
                <a:lnTo>
                  <a:pt x="1643379" y="26797"/>
                </a:lnTo>
                <a:lnTo>
                  <a:pt x="1837054" y="44704"/>
                </a:lnTo>
                <a:lnTo>
                  <a:pt x="2043557" y="64770"/>
                </a:lnTo>
                <a:lnTo>
                  <a:pt x="2262759" y="89408"/>
                </a:lnTo>
                <a:lnTo>
                  <a:pt x="2492629" y="118491"/>
                </a:lnTo>
                <a:lnTo>
                  <a:pt x="2735326" y="154178"/>
                </a:lnTo>
                <a:lnTo>
                  <a:pt x="2988691" y="194437"/>
                </a:lnTo>
                <a:lnTo>
                  <a:pt x="3254755" y="241300"/>
                </a:lnTo>
                <a:lnTo>
                  <a:pt x="3533648" y="297180"/>
                </a:lnTo>
                <a:lnTo>
                  <a:pt x="3825240" y="357505"/>
                </a:lnTo>
                <a:lnTo>
                  <a:pt x="4129658" y="424561"/>
                </a:lnTo>
                <a:lnTo>
                  <a:pt x="4446778" y="500507"/>
                </a:lnTo>
                <a:lnTo>
                  <a:pt x="4776724" y="583184"/>
                </a:lnTo>
                <a:lnTo>
                  <a:pt x="5119497" y="674751"/>
                </a:lnTo>
                <a:lnTo>
                  <a:pt x="5474970" y="775335"/>
                </a:lnTo>
              </a:path>
            </a:pathLst>
          </a:custGeom>
          <a:ln w="31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5616447" y="729869"/>
            <a:ext cx="3312160" cy="652780"/>
          </a:xfrm>
          <a:custGeom>
            <a:avLst/>
            <a:gdLst/>
            <a:ahLst/>
            <a:cxnLst/>
            <a:rect l="l" t="t" r="r" b="b"/>
            <a:pathLst>
              <a:path w="3312159" h="652780">
                <a:moveTo>
                  <a:pt x="0" y="652398"/>
                </a:moveTo>
                <a:lnTo>
                  <a:pt x="95757" y="625475"/>
                </a:lnTo>
                <a:lnTo>
                  <a:pt x="357631" y="556259"/>
                </a:lnTo>
                <a:lnTo>
                  <a:pt x="538479" y="509396"/>
                </a:lnTo>
                <a:lnTo>
                  <a:pt x="747140" y="457961"/>
                </a:lnTo>
                <a:lnTo>
                  <a:pt x="979170" y="402081"/>
                </a:lnTo>
                <a:lnTo>
                  <a:pt x="1228217" y="341756"/>
                </a:lnTo>
                <a:lnTo>
                  <a:pt x="1492123" y="283717"/>
                </a:lnTo>
                <a:lnTo>
                  <a:pt x="1762505" y="225551"/>
                </a:lnTo>
                <a:lnTo>
                  <a:pt x="2039238" y="171957"/>
                </a:lnTo>
                <a:lnTo>
                  <a:pt x="2313812" y="120650"/>
                </a:lnTo>
                <a:lnTo>
                  <a:pt x="2450083" y="98297"/>
                </a:lnTo>
                <a:lnTo>
                  <a:pt x="2582036" y="75945"/>
                </a:lnTo>
                <a:lnTo>
                  <a:pt x="2713990" y="58038"/>
                </a:lnTo>
                <a:lnTo>
                  <a:pt x="2841752" y="40131"/>
                </a:lnTo>
                <a:lnTo>
                  <a:pt x="2967354" y="26796"/>
                </a:lnTo>
                <a:lnTo>
                  <a:pt x="3086607" y="15620"/>
                </a:lnTo>
                <a:lnTo>
                  <a:pt x="3201543" y="6603"/>
                </a:lnTo>
                <a:lnTo>
                  <a:pt x="3312159" y="0"/>
                </a:lnTo>
              </a:path>
            </a:pathLst>
          </a:custGeom>
          <a:ln w="31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211670" y="714248"/>
            <a:ext cx="8723630" cy="1331595"/>
          </a:xfrm>
          <a:custGeom>
            <a:avLst/>
            <a:gdLst/>
            <a:ahLst/>
            <a:cxnLst/>
            <a:rect l="l" t="t" r="r" b="b"/>
            <a:pathLst>
              <a:path w="8723630" h="1331595">
                <a:moveTo>
                  <a:pt x="1556042" y="0"/>
                </a:moveTo>
                <a:lnTo>
                  <a:pt x="1402753" y="0"/>
                </a:lnTo>
                <a:lnTo>
                  <a:pt x="1258100" y="4444"/>
                </a:lnTo>
                <a:lnTo>
                  <a:pt x="1121829" y="11175"/>
                </a:lnTo>
                <a:lnTo>
                  <a:pt x="874890" y="33400"/>
                </a:lnTo>
                <a:lnTo>
                  <a:pt x="762063" y="49149"/>
                </a:lnTo>
                <a:lnTo>
                  <a:pt x="659891" y="64769"/>
                </a:lnTo>
                <a:lnTo>
                  <a:pt x="564095" y="82550"/>
                </a:lnTo>
                <a:lnTo>
                  <a:pt x="478955" y="102742"/>
                </a:lnTo>
                <a:lnTo>
                  <a:pt x="398056" y="120650"/>
                </a:lnTo>
                <a:lnTo>
                  <a:pt x="327812" y="140715"/>
                </a:lnTo>
                <a:lnTo>
                  <a:pt x="206476" y="178688"/>
                </a:lnTo>
                <a:lnTo>
                  <a:pt x="157518" y="196596"/>
                </a:lnTo>
                <a:lnTo>
                  <a:pt x="51079" y="241173"/>
                </a:lnTo>
                <a:lnTo>
                  <a:pt x="0" y="268097"/>
                </a:lnTo>
                <a:lnTo>
                  <a:pt x="0" y="1331467"/>
                </a:lnTo>
                <a:lnTo>
                  <a:pt x="8719096" y="1331467"/>
                </a:lnTo>
                <a:lnTo>
                  <a:pt x="8723414" y="1324864"/>
                </a:lnTo>
                <a:lnTo>
                  <a:pt x="8723414" y="851153"/>
                </a:lnTo>
                <a:lnTo>
                  <a:pt x="7182142" y="851153"/>
                </a:lnTo>
                <a:lnTo>
                  <a:pt x="7043839" y="848994"/>
                </a:lnTo>
                <a:lnTo>
                  <a:pt x="6899059" y="844423"/>
                </a:lnTo>
                <a:lnTo>
                  <a:pt x="6750088" y="837818"/>
                </a:lnTo>
                <a:lnTo>
                  <a:pt x="6594640" y="826642"/>
                </a:lnTo>
                <a:lnTo>
                  <a:pt x="6260503" y="793114"/>
                </a:lnTo>
                <a:lnTo>
                  <a:pt x="5900712" y="746125"/>
                </a:lnTo>
                <a:lnTo>
                  <a:pt x="5709196" y="717168"/>
                </a:lnTo>
                <a:lnTo>
                  <a:pt x="5509044" y="683640"/>
                </a:lnTo>
                <a:lnTo>
                  <a:pt x="5302542" y="645667"/>
                </a:lnTo>
                <a:lnTo>
                  <a:pt x="4861979" y="558546"/>
                </a:lnTo>
                <a:lnTo>
                  <a:pt x="4387253" y="453516"/>
                </a:lnTo>
                <a:lnTo>
                  <a:pt x="4136047" y="395350"/>
                </a:lnTo>
                <a:lnTo>
                  <a:pt x="3614458" y="268097"/>
                </a:lnTo>
                <a:lnTo>
                  <a:pt x="3122841" y="165226"/>
                </a:lnTo>
                <a:lnTo>
                  <a:pt x="2892844" y="125094"/>
                </a:lnTo>
                <a:lnTo>
                  <a:pt x="2673642" y="91566"/>
                </a:lnTo>
                <a:lnTo>
                  <a:pt x="2462949" y="62484"/>
                </a:lnTo>
                <a:lnTo>
                  <a:pt x="2262797" y="40131"/>
                </a:lnTo>
                <a:lnTo>
                  <a:pt x="2073313" y="22225"/>
                </a:lnTo>
                <a:lnTo>
                  <a:pt x="1719999" y="2159"/>
                </a:lnTo>
                <a:lnTo>
                  <a:pt x="1556042" y="0"/>
                </a:lnTo>
                <a:close/>
              </a:path>
              <a:path w="8723630" h="1331595">
                <a:moveTo>
                  <a:pt x="8723414" y="569722"/>
                </a:moveTo>
                <a:lnTo>
                  <a:pt x="8638197" y="605409"/>
                </a:lnTo>
                <a:lnTo>
                  <a:pt x="8557298" y="636651"/>
                </a:lnTo>
                <a:lnTo>
                  <a:pt x="8472208" y="665734"/>
                </a:lnTo>
                <a:lnTo>
                  <a:pt x="8295551" y="719327"/>
                </a:lnTo>
                <a:lnTo>
                  <a:pt x="8201825" y="743965"/>
                </a:lnTo>
                <a:lnTo>
                  <a:pt x="8005991" y="784098"/>
                </a:lnTo>
                <a:lnTo>
                  <a:pt x="7901724" y="802004"/>
                </a:lnTo>
                <a:lnTo>
                  <a:pt x="7680363" y="828801"/>
                </a:lnTo>
                <a:lnTo>
                  <a:pt x="7441857" y="846709"/>
                </a:lnTo>
                <a:lnTo>
                  <a:pt x="7314222" y="851153"/>
                </a:lnTo>
                <a:lnTo>
                  <a:pt x="8723414" y="851153"/>
                </a:lnTo>
                <a:lnTo>
                  <a:pt x="8723414" y="56972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 txBox="1"/>
          <p:nvPr/>
        </p:nvSpPr>
        <p:spPr>
          <a:xfrm>
            <a:off x="474370" y="1692986"/>
            <a:ext cx="2406015" cy="4245610"/>
          </a:xfrm>
          <a:prstGeom prst="rect">
            <a:avLst/>
          </a:prstGeom>
        </p:spPr>
        <p:txBody>
          <a:bodyPr vert="horz" wrap="square" lIns="0" tIns="42544" rIns="0" bIns="0" rtlCol="0">
            <a:spAutoFit/>
          </a:bodyPr>
          <a:lstStyle/>
          <a:p>
            <a:pPr marL="12700" marR="5080">
              <a:lnSpc>
                <a:spcPts val="1840"/>
              </a:lnSpc>
              <a:spcBef>
                <a:spcPts val="335"/>
              </a:spcBef>
              <a:buSzPct val="94000"/>
              <a:buAutoNum type="arabicPlain"/>
              <a:tabLst>
                <a:tab pos="523240" algn="l"/>
              </a:tabLst>
            </a:pPr>
            <a:r>
              <a:rPr sz="170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易燃易</a:t>
            </a:r>
            <a:r>
              <a:rPr sz="17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爆</a:t>
            </a:r>
            <a:r>
              <a:rPr sz="170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危险品设 </a:t>
            </a:r>
            <a:r>
              <a:rPr sz="170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置单独仓库，仓库建筑构 </a:t>
            </a:r>
            <a:r>
              <a:rPr sz="170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件的燃烧性能等级应为</a:t>
            </a:r>
            <a:r>
              <a:rPr sz="1700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A  </a:t>
            </a:r>
            <a:r>
              <a:rPr sz="170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级，门朝外开启，内部灯 具采用防爆灯，开关设在 </a:t>
            </a:r>
            <a:r>
              <a:rPr sz="170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仓库外；与在建工程</a:t>
            </a:r>
            <a:endParaRPr sz="1700">
              <a:latin typeface="PMingLiU" panose="02020500000000000000" charset="-120"/>
              <a:cs typeface="PMingLiU" panose="02020500000000000000" charset="-120"/>
            </a:endParaRPr>
          </a:p>
          <a:p>
            <a:pPr marL="12700">
              <a:lnSpc>
                <a:spcPts val="1690"/>
              </a:lnSpc>
            </a:pPr>
            <a:r>
              <a:rPr sz="1700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≥15m</a:t>
            </a:r>
            <a:r>
              <a:rPr sz="170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，与临设、作业场</a:t>
            </a:r>
            <a:endParaRPr sz="1700">
              <a:latin typeface="PMingLiU" panose="02020500000000000000" charset="-120"/>
              <a:cs typeface="PMingLiU" panose="02020500000000000000" charset="-120"/>
            </a:endParaRPr>
          </a:p>
          <a:p>
            <a:pPr marL="12700">
              <a:lnSpc>
                <a:spcPts val="1940"/>
              </a:lnSpc>
            </a:pPr>
            <a:r>
              <a:rPr sz="170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所</a:t>
            </a:r>
            <a:r>
              <a:rPr sz="1700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≥10m</a:t>
            </a:r>
            <a:r>
              <a:rPr sz="170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；</a:t>
            </a:r>
            <a:endParaRPr sz="1700">
              <a:latin typeface="PMingLiU" panose="02020500000000000000" charset="-120"/>
              <a:cs typeface="PMingLiU" panose="02020500000000000000" charset="-120"/>
            </a:endParaRPr>
          </a:p>
          <a:p>
            <a:pPr marL="12700" marR="5080">
              <a:lnSpc>
                <a:spcPct val="90000"/>
              </a:lnSpc>
              <a:spcBef>
                <a:spcPts val="600"/>
              </a:spcBef>
              <a:buSzPct val="94000"/>
              <a:buAutoNum type="arabicPlain" startAt="2"/>
              <a:tabLst>
                <a:tab pos="546735" algn="l"/>
              </a:tabLst>
            </a:pPr>
            <a:r>
              <a:rPr sz="170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可燃材料堆场及加 </a:t>
            </a:r>
            <a:r>
              <a:rPr sz="170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工场、固定作业点与在建 </a:t>
            </a:r>
            <a:r>
              <a:rPr sz="170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工程</a:t>
            </a:r>
            <a:r>
              <a:rPr sz="1700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≥10m</a:t>
            </a:r>
            <a:r>
              <a:rPr sz="170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，与临设及其 相互间距</a:t>
            </a:r>
            <a:r>
              <a:rPr sz="1700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≥10m</a:t>
            </a:r>
            <a:r>
              <a:rPr sz="170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；</a:t>
            </a:r>
            <a:endParaRPr sz="1700">
              <a:latin typeface="PMingLiU" panose="02020500000000000000" charset="-120"/>
              <a:cs typeface="PMingLiU" panose="02020500000000000000" charset="-120"/>
            </a:endParaRPr>
          </a:p>
          <a:p>
            <a:pPr marL="12700" marR="31750">
              <a:lnSpc>
                <a:spcPts val="1840"/>
              </a:lnSpc>
              <a:spcBef>
                <a:spcPts val="620"/>
              </a:spcBef>
              <a:buSzPct val="94000"/>
              <a:buAutoNum type="arabicPlain" startAt="2"/>
              <a:tabLst>
                <a:tab pos="551815" algn="l"/>
              </a:tabLst>
            </a:pPr>
            <a:r>
              <a:rPr sz="170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临</a:t>
            </a:r>
            <a:r>
              <a:rPr sz="17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时</a:t>
            </a:r>
            <a:r>
              <a:rPr sz="170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用房、临时设 </a:t>
            </a:r>
            <a:r>
              <a:rPr sz="170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施与在建工程</a:t>
            </a:r>
            <a:r>
              <a:rPr sz="1700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≥</a:t>
            </a:r>
            <a:r>
              <a:rPr sz="1700" spc="-5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6m</a:t>
            </a:r>
            <a:r>
              <a:rPr sz="170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，其相 </a:t>
            </a:r>
            <a:r>
              <a:rPr sz="170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互间距</a:t>
            </a:r>
            <a:r>
              <a:rPr sz="1700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≥4m</a:t>
            </a:r>
            <a:r>
              <a:rPr sz="170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。</a:t>
            </a:r>
            <a:endParaRPr sz="1700">
              <a:latin typeface="PMingLiU" panose="02020500000000000000" charset="-120"/>
              <a:cs typeface="PMingLiU" panose="02020500000000000000" charset="-120"/>
            </a:endParaRPr>
          </a:p>
          <a:p>
            <a:pPr marL="12700" marR="105410">
              <a:lnSpc>
                <a:spcPts val="1840"/>
              </a:lnSpc>
              <a:spcBef>
                <a:spcPts val="590"/>
              </a:spcBef>
              <a:buSzPct val="94000"/>
              <a:buAutoNum type="arabicPlain" startAt="2"/>
              <a:tabLst>
                <a:tab pos="561975" algn="l"/>
              </a:tabLst>
            </a:pPr>
            <a:r>
              <a:rPr sz="170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外架手架上禁止使 </a:t>
            </a:r>
            <a:r>
              <a:rPr sz="170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用毛竹片作为脚手板。</a:t>
            </a:r>
            <a:endParaRPr sz="1700">
              <a:latin typeface="PMingLiU" panose="02020500000000000000" charset="-120"/>
              <a:cs typeface="PMingLiU" panose="02020500000000000000" charset="-120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330200" y="951103"/>
            <a:ext cx="2934970" cy="7575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latin typeface="Candara" panose="020E0502030303020204"/>
                <a:cs typeface="Candara" panose="020E0502030303020204"/>
              </a:rPr>
              <a:t>4</a:t>
            </a:r>
            <a:r>
              <a:rPr sz="2400" dirty="0"/>
              <a:t>易燃易爆物品管理及 防火间距</a:t>
            </a:r>
            <a:endParaRPr sz="2400">
              <a:latin typeface="Candara" panose="020E0502030303020204"/>
              <a:cs typeface="Candara" panose="020E0502030303020204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3419855" y="1700783"/>
            <a:ext cx="2682113" cy="1800225"/>
          </a:xfrm>
          <a:prstGeom prst="rect">
            <a:avLst/>
          </a:prstGeom>
          <a:blipFill>
            <a:blip r:embed="rId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5868161" y="1628775"/>
            <a:ext cx="2959735" cy="208826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3430523" y="3861028"/>
            <a:ext cx="2400427" cy="187223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6156197" y="3868254"/>
            <a:ext cx="2520315" cy="186499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054978" y="859408"/>
            <a:ext cx="2880360" cy="715010"/>
          </a:xfrm>
          <a:custGeom>
            <a:avLst/>
            <a:gdLst/>
            <a:ahLst/>
            <a:cxnLst/>
            <a:rect l="l" t="t" r="r" b="b"/>
            <a:pathLst>
              <a:path w="2880359" h="715010">
                <a:moveTo>
                  <a:pt x="2880105" y="0"/>
                </a:moveTo>
                <a:lnTo>
                  <a:pt x="2873629" y="0"/>
                </a:lnTo>
                <a:lnTo>
                  <a:pt x="2752344" y="20065"/>
                </a:lnTo>
                <a:lnTo>
                  <a:pt x="2628900" y="42417"/>
                </a:lnTo>
                <a:lnTo>
                  <a:pt x="2373376" y="91566"/>
                </a:lnTo>
                <a:lnTo>
                  <a:pt x="2105279" y="149732"/>
                </a:lnTo>
                <a:lnTo>
                  <a:pt x="1824227" y="216662"/>
                </a:lnTo>
                <a:lnTo>
                  <a:pt x="1566672" y="281558"/>
                </a:lnTo>
                <a:lnTo>
                  <a:pt x="842899" y="444626"/>
                </a:lnTo>
                <a:lnTo>
                  <a:pt x="621538" y="489330"/>
                </a:lnTo>
                <a:lnTo>
                  <a:pt x="200025" y="567436"/>
                </a:lnTo>
                <a:lnTo>
                  <a:pt x="0" y="600963"/>
                </a:lnTo>
                <a:lnTo>
                  <a:pt x="138303" y="621156"/>
                </a:lnTo>
                <a:lnTo>
                  <a:pt x="270256" y="638937"/>
                </a:lnTo>
                <a:lnTo>
                  <a:pt x="398018" y="654685"/>
                </a:lnTo>
                <a:lnTo>
                  <a:pt x="644905" y="681481"/>
                </a:lnTo>
                <a:lnTo>
                  <a:pt x="874776" y="699262"/>
                </a:lnTo>
                <a:lnTo>
                  <a:pt x="985520" y="705992"/>
                </a:lnTo>
                <a:lnTo>
                  <a:pt x="1094104" y="710438"/>
                </a:lnTo>
                <a:lnTo>
                  <a:pt x="1298448" y="715010"/>
                </a:lnTo>
                <a:lnTo>
                  <a:pt x="1396365" y="715010"/>
                </a:lnTo>
                <a:lnTo>
                  <a:pt x="1585849" y="710438"/>
                </a:lnTo>
                <a:lnTo>
                  <a:pt x="1675256" y="705992"/>
                </a:lnTo>
                <a:lnTo>
                  <a:pt x="1845564" y="692657"/>
                </a:lnTo>
                <a:lnTo>
                  <a:pt x="1928495" y="683640"/>
                </a:lnTo>
                <a:lnTo>
                  <a:pt x="2086102" y="661288"/>
                </a:lnTo>
                <a:lnTo>
                  <a:pt x="2235073" y="634491"/>
                </a:lnTo>
                <a:lnTo>
                  <a:pt x="2375535" y="603250"/>
                </a:lnTo>
                <a:lnTo>
                  <a:pt x="2509647" y="567436"/>
                </a:lnTo>
                <a:lnTo>
                  <a:pt x="2637409" y="527303"/>
                </a:lnTo>
                <a:lnTo>
                  <a:pt x="2758694" y="482600"/>
                </a:lnTo>
                <a:lnTo>
                  <a:pt x="2875788" y="435610"/>
                </a:lnTo>
                <a:lnTo>
                  <a:pt x="2880105" y="433450"/>
                </a:lnTo>
                <a:lnTo>
                  <a:pt x="2880105" y="0"/>
                </a:lnTo>
                <a:close/>
              </a:path>
            </a:pathLst>
          </a:custGeom>
          <a:solidFill>
            <a:srgbClr val="C5E7FB">
              <a:alpha val="2901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2622423" y="730884"/>
            <a:ext cx="5551805" cy="851535"/>
          </a:xfrm>
          <a:custGeom>
            <a:avLst/>
            <a:gdLst/>
            <a:ahLst/>
            <a:cxnLst/>
            <a:rect l="l" t="t" r="r" b="b"/>
            <a:pathLst>
              <a:path w="5551805" h="851535">
                <a:moveTo>
                  <a:pt x="853566" y="0"/>
                </a:moveTo>
                <a:lnTo>
                  <a:pt x="685418" y="0"/>
                </a:lnTo>
                <a:lnTo>
                  <a:pt x="527938" y="4572"/>
                </a:lnTo>
                <a:lnTo>
                  <a:pt x="381000" y="11175"/>
                </a:lnTo>
                <a:lnTo>
                  <a:pt x="244728" y="22351"/>
                </a:lnTo>
                <a:lnTo>
                  <a:pt x="117093" y="35813"/>
                </a:lnTo>
                <a:lnTo>
                  <a:pt x="0" y="53720"/>
                </a:lnTo>
                <a:lnTo>
                  <a:pt x="334137" y="96138"/>
                </a:lnTo>
                <a:lnTo>
                  <a:pt x="693927" y="156463"/>
                </a:lnTo>
                <a:lnTo>
                  <a:pt x="1079246" y="234695"/>
                </a:lnTo>
                <a:lnTo>
                  <a:pt x="1283589" y="279273"/>
                </a:lnTo>
                <a:lnTo>
                  <a:pt x="1868931" y="422275"/>
                </a:lnTo>
                <a:lnTo>
                  <a:pt x="2562987" y="576452"/>
                </a:lnTo>
                <a:lnTo>
                  <a:pt x="2882265" y="639063"/>
                </a:lnTo>
                <a:lnTo>
                  <a:pt x="3035554" y="668147"/>
                </a:lnTo>
                <a:lnTo>
                  <a:pt x="3329304" y="717295"/>
                </a:lnTo>
                <a:lnTo>
                  <a:pt x="3469766" y="739520"/>
                </a:lnTo>
                <a:lnTo>
                  <a:pt x="3737991" y="775335"/>
                </a:lnTo>
                <a:lnTo>
                  <a:pt x="3991229" y="806576"/>
                </a:lnTo>
                <a:lnTo>
                  <a:pt x="4112641" y="817752"/>
                </a:lnTo>
                <a:lnTo>
                  <a:pt x="4342510" y="835660"/>
                </a:lnTo>
                <a:lnTo>
                  <a:pt x="4453255" y="842390"/>
                </a:lnTo>
                <a:lnTo>
                  <a:pt x="4666107" y="851280"/>
                </a:lnTo>
                <a:lnTo>
                  <a:pt x="4864100" y="851280"/>
                </a:lnTo>
                <a:lnTo>
                  <a:pt x="5051425" y="846836"/>
                </a:lnTo>
                <a:lnTo>
                  <a:pt x="5140833" y="842390"/>
                </a:lnTo>
                <a:lnTo>
                  <a:pt x="5228082" y="835660"/>
                </a:lnTo>
                <a:lnTo>
                  <a:pt x="5474970" y="808863"/>
                </a:lnTo>
                <a:lnTo>
                  <a:pt x="5551551" y="797687"/>
                </a:lnTo>
                <a:lnTo>
                  <a:pt x="5304662" y="766444"/>
                </a:lnTo>
                <a:lnTo>
                  <a:pt x="5042916" y="728472"/>
                </a:lnTo>
                <a:lnTo>
                  <a:pt x="4474463" y="630047"/>
                </a:lnTo>
                <a:lnTo>
                  <a:pt x="4165854" y="567563"/>
                </a:lnTo>
                <a:lnTo>
                  <a:pt x="3840099" y="498348"/>
                </a:lnTo>
                <a:lnTo>
                  <a:pt x="2854579" y="263651"/>
                </a:lnTo>
                <a:lnTo>
                  <a:pt x="2586354" y="205612"/>
                </a:lnTo>
                <a:lnTo>
                  <a:pt x="2330957" y="156463"/>
                </a:lnTo>
                <a:lnTo>
                  <a:pt x="2207387" y="134112"/>
                </a:lnTo>
                <a:lnTo>
                  <a:pt x="2086102" y="114045"/>
                </a:lnTo>
                <a:lnTo>
                  <a:pt x="1969007" y="96138"/>
                </a:lnTo>
                <a:lnTo>
                  <a:pt x="1630552" y="51435"/>
                </a:lnTo>
                <a:lnTo>
                  <a:pt x="1419860" y="31368"/>
                </a:lnTo>
                <a:lnTo>
                  <a:pt x="1221866" y="15748"/>
                </a:lnTo>
                <a:lnTo>
                  <a:pt x="1032382" y="4572"/>
                </a:lnTo>
                <a:lnTo>
                  <a:pt x="853566" y="0"/>
                </a:lnTo>
                <a:close/>
              </a:path>
            </a:pathLst>
          </a:custGeom>
          <a:solidFill>
            <a:srgbClr val="C5E7FB">
              <a:alpha val="3999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2832100" y="743204"/>
            <a:ext cx="5474970" cy="775335"/>
          </a:xfrm>
          <a:custGeom>
            <a:avLst/>
            <a:gdLst/>
            <a:ahLst/>
            <a:cxnLst/>
            <a:rect l="l" t="t" r="r" b="b"/>
            <a:pathLst>
              <a:path w="5474970" h="775335">
                <a:moveTo>
                  <a:pt x="0" y="78232"/>
                </a:moveTo>
                <a:lnTo>
                  <a:pt x="19176" y="73787"/>
                </a:lnTo>
                <a:lnTo>
                  <a:pt x="76581" y="62611"/>
                </a:lnTo>
                <a:lnTo>
                  <a:pt x="174498" y="46990"/>
                </a:lnTo>
                <a:lnTo>
                  <a:pt x="238379" y="37973"/>
                </a:lnTo>
                <a:lnTo>
                  <a:pt x="312927" y="29083"/>
                </a:lnTo>
                <a:lnTo>
                  <a:pt x="395858" y="22351"/>
                </a:lnTo>
                <a:lnTo>
                  <a:pt x="491744" y="15621"/>
                </a:lnTo>
                <a:lnTo>
                  <a:pt x="596011" y="9017"/>
                </a:lnTo>
                <a:lnTo>
                  <a:pt x="713104" y="4445"/>
                </a:lnTo>
                <a:lnTo>
                  <a:pt x="840866" y="2286"/>
                </a:lnTo>
                <a:lnTo>
                  <a:pt x="979170" y="0"/>
                </a:lnTo>
                <a:lnTo>
                  <a:pt x="1128140" y="2286"/>
                </a:lnTo>
                <a:lnTo>
                  <a:pt x="1287779" y="6731"/>
                </a:lnTo>
                <a:lnTo>
                  <a:pt x="1460246" y="15621"/>
                </a:lnTo>
                <a:lnTo>
                  <a:pt x="1643379" y="26797"/>
                </a:lnTo>
                <a:lnTo>
                  <a:pt x="1837054" y="44704"/>
                </a:lnTo>
                <a:lnTo>
                  <a:pt x="2043557" y="64770"/>
                </a:lnTo>
                <a:lnTo>
                  <a:pt x="2262759" y="89408"/>
                </a:lnTo>
                <a:lnTo>
                  <a:pt x="2492629" y="118491"/>
                </a:lnTo>
                <a:lnTo>
                  <a:pt x="2735326" y="154178"/>
                </a:lnTo>
                <a:lnTo>
                  <a:pt x="2988691" y="194437"/>
                </a:lnTo>
                <a:lnTo>
                  <a:pt x="3254755" y="241300"/>
                </a:lnTo>
                <a:lnTo>
                  <a:pt x="3533648" y="297180"/>
                </a:lnTo>
                <a:lnTo>
                  <a:pt x="3825240" y="357505"/>
                </a:lnTo>
                <a:lnTo>
                  <a:pt x="4129658" y="424561"/>
                </a:lnTo>
                <a:lnTo>
                  <a:pt x="4446778" y="500507"/>
                </a:lnTo>
                <a:lnTo>
                  <a:pt x="4776724" y="583184"/>
                </a:lnTo>
                <a:lnTo>
                  <a:pt x="5119497" y="674751"/>
                </a:lnTo>
                <a:lnTo>
                  <a:pt x="5474970" y="775335"/>
                </a:lnTo>
              </a:path>
            </a:pathLst>
          </a:custGeom>
          <a:ln w="31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5616447" y="729869"/>
            <a:ext cx="3312160" cy="652780"/>
          </a:xfrm>
          <a:custGeom>
            <a:avLst/>
            <a:gdLst/>
            <a:ahLst/>
            <a:cxnLst/>
            <a:rect l="l" t="t" r="r" b="b"/>
            <a:pathLst>
              <a:path w="3312159" h="652780">
                <a:moveTo>
                  <a:pt x="0" y="652398"/>
                </a:moveTo>
                <a:lnTo>
                  <a:pt x="95757" y="625475"/>
                </a:lnTo>
                <a:lnTo>
                  <a:pt x="357631" y="556259"/>
                </a:lnTo>
                <a:lnTo>
                  <a:pt x="538479" y="509396"/>
                </a:lnTo>
                <a:lnTo>
                  <a:pt x="747140" y="457961"/>
                </a:lnTo>
                <a:lnTo>
                  <a:pt x="979170" y="402081"/>
                </a:lnTo>
                <a:lnTo>
                  <a:pt x="1228217" y="341756"/>
                </a:lnTo>
                <a:lnTo>
                  <a:pt x="1492123" y="283717"/>
                </a:lnTo>
                <a:lnTo>
                  <a:pt x="1762505" y="225551"/>
                </a:lnTo>
                <a:lnTo>
                  <a:pt x="2039238" y="171957"/>
                </a:lnTo>
                <a:lnTo>
                  <a:pt x="2313812" y="120650"/>
                </a:lnTo>
                <a:lnTo>
                  <a:pt x="2450083" y="98297"/>
                </a:lnTo>
                <a:lnTo>
                  <a:pt x="2582036" y="75945"/>
                </a:lnTo>
                <a:lnTo>
                  <a:pt x="2713990" y="58038"/>
                </a:lnTo>
                <a:lnTo>
                  <a:pt x="2841752" y="40131"/>
                </a:lnTo>
                <a:lnTo>
                  <a:pt x="2967354" y="26796"/>
                </a:lnTo>
                <a:lnTo>
                  <a:pt x="3086607" y="15620"/>
                </a:lnTo>
                <a:lnTo>
                  <a:pt x="3201543" y="6603"/>
                </a:lnTo>
                <a:lnTo>
                  <a:pt x="3312159" y="0"/>
                </a:lnTo>
              </a:path>
            </a:pathLst>
          </a:custGeom>
          <a:ln w="31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211670" y="714248"/>
            <a:ext cx="8723630" cy="1331595"/>
          </a:xfrm>
          <a:custGeom>
            <a:avLst/>
            <a:gdLst/>
            <a:ahLst/>
            <a:cxnLst/>
            <a:rect l="l" t="t" r="r" b="b"/>
            <a:pathLst>
              <a:path w="8723630" h="1331595">
                <a:moveTo>
                  <a:pt x="1556042" y="0"/>
                </a:moveTo>
                <a:lnTo>
                  <a:pt x="1402753" y="0"/>
                </a:lnTo>
                <a:lnTo>
                  <a:pt x="1258100" y="4444"/>
                </a:lnTo>
                <a:lnTo>
                  <a:pt x="1121829" y="11175"/>
                </a:lnTo>
                <a:lnTo>
                  <a:pt x="874890" y="33400"/>
                </a:lnTo>
                <a:lnTo>
                  <a:pt x="762063" y="49149"/>
                </a:lnTo>
                <a:lnTo>
                  <a:pt x="659891" y="64769"/>
                </a:lnTo>
                <a:lnTo>
                  <a:pt x="564095" y="82550"/>
                </a:lnTo>
                <a:lnTo>
                  <a:pt x="478955" y="102742"/>
                </a:lnTo>
                <a:lnTo>
                  <a:pt x="398056" y="120650"/>
                </a:lnTo>
                <a:lnTo>
                  <a:pt x="327812" y="140715"/>
                </a:lnTo>
                <a:lnTo>
                  <a:pt x="206476" y="178688"/>
                </a:lnTo>
                <a:lnTo>
                  <a:pt x="157518" y="196596"/>
                </a:lnTo>
                <a:lnTo>
                  <a:pt x="51079" y="241173"/>
                </a:lnTo>
                <a:lnTo>
                  <a:pt x="0" y="268097"/>
                </a:lnTo>
                <a:lnTo>
                  <a:pt x="0" y="1331467"/>
                </a:lnTo>
                <a:lnTo>
                  <a:pt x="8719096" y="1331467"/>
                </a:lnTo>
                <a:lnTo>
                  <a:pt x="8723414" y="1324864"/>
                </a:lnTo>
                <a:lnTo>
                  <a:pt x="8723414" y="851153"/>
                </a:lnTo>
                <a:lnTo>
                  <a:pt x="7182142" y="851153"/>
                </a:lnTo>
                <a:lnTo>
                  <a:pt x="7043839" y="848994"/>
                </a:lnTo>
                <a:lnTo>
                  <a:pt x="6899059" y="844423"/>
                </a:lnTo>
                <a:lnTo>
                  <a:pt x="6750088" y="837818"/>
                </a:lnTo>
                <a:lnTo>
                  <a:pt x="6594640" y="826642"/>
                </a:lnTo>
                <a:lnTo>
                  <a:pt x="6260503" y="793114"/>
                </a:lnTo>
                <a:lnTo>
                  <a:pt x="5900712" y="746125"/>
                </a:lnTo>
                <a:lnTo>
                  <a:pt x="5709196" y="717168"/>
                </a:lnTo>
                <a:lnTo>
                  <a:pt x="5509044" y="683640"/>
                </a:lnTo>
                <a:lnTo>
                  <a:pt x="5302542" y="645667"/>
                </a:lnTo>
                <a:lnTo>
                  <a:pt x="4861979" y="558546"/>
                </a:lnTo>
                <a:lnTo>
                  <a:pt x="4387253" y="453516"/>
                </a:lnTo>
                <a:lnTo>
                  <a:pt x="4136047" y="395350"/>
                </a:lnTo>
                <a:lnTo>
                  <a:pt x="3614458" y="268097"/>
                </a:lnTo>
                <a:lnTo>
                  <a:pt x="3122841" y="165226"/>
                </a:lnTo>
                <a:lnTo>
                  <a:pt x="2892844" y="125094"/>
                </a:lnTo>
                <a:lnTo>
                  <a:pt x="2673642" y="91566"/>
                </a:lnTo>
                <a:lnTo>
                  <a:pt x="2462949" y="62484"/>
                </a:lnTo>
                <a:lnTo>
                  <a:pt x="2262797" y="40131"/>
                </a:lnTo>
                <a:lnTo>
                  <a:pt x="2073313" y="22225"/>
                </a:lnTo>
                <a:lnTo>
                  <a:pt x="1719999" y="2159"/>
                </a:lnTo>
                <a:lnTo>
                  <a:pt x="1556042" y="0"/>
                </a:lnTo>
                <a:close/>
              </a:path>
              <a:path w="8723630" h="1331595">
                <a:moveTo>
                  <a:pt x="8723414" y="569722"/>
                </a:moveTo>
                <a:lnTo>
                  <a:pt x="8638197" y="605409"/>
                </a:lnTo>
                <a:lnTo>
                  <a:pt x="8557298" y="636651"/>
                </a:lnTo>
                <a:lnTo>
                  <a:pt x="8472208" y="665734"/>
                </a:lnTo>
                <a:lnTo>
                  <a:pt x="8295551" y="719327"/>
                </a:lnTo>
                <a:lnTo>
                  <a:pt x="8201825" y="743965"/>
                </a:lnTo>
                <a:lnTo>
                  <a:pt x="8005991" y="784098"/>
                </a:lnTo>
                <a:lnTo>
                  <a:pt x="7901724" y="802004"/>
                </a:lnTo>
                <a:lnTo>
                  <a:pt x="7680363" y="828801"/>
                </a:lnTo>
                <a:lnTo>
                  <a:pt x="7441857" y="846709"/>
                </a:lnTo>
                <a:lnTo>
                  <a:pt x="7314222" y="851153"/>
                </a:lnTo>
                <a:lnTo>
                  <a:pt x="8723414" y="851153"/>
                </a:lnTo>
                <a:lnTo>
                  <a:pt x="8723414" y="56972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 txBox="1"/>
          <p:nvPr/>
        </p:nvSpPr>
        <p:spPr>
          <a:xfrm>
            <a:off x="330200" y="1646936"/>
            <a:ext cx="2281555" cy="464375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161925">
              <a:lnSpc>
                <a:spcPct val="100000"/>
              </a:lnSpc>
              <a:spcBef>
                <a:spcPts val="95"/>
              </a:spcBef>
              <a:buSzPct val="94000"/>
              <a:buAutoNum type="arabicPlain"/>
              <a:tabLst>
                <a:tab pos="490855" algn="l"/>
              </a:tabLst>
            </a:pP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防水、电焊、气割 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作业施工前，必须履行 </a:t>
            </a:r>
            <a:r>
              <a:rPr sz="1600" spc="-1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防火审批手续，填写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  <a:p>
            <a:pPr marL="12700" marR="5080">
              <a:lnSpc>
                <a:spcPct val="100000"/>
              </a:lnSpc>
            </a:pP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《</a:t>
            </a:r>
            <a:r>
              <a:rPr sz="1600" spc="-10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XX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作业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消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防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审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批表》， 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经批准后方准施工，未 经防火审批的不得进行 防水作业施工。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  <a:p>
            <a:pPr marL="12700" marR="233680">
              <a:lnSpc>
                <a:spcPct val="100000"/>
              </a:lnSpc>
              <a:spcBef>
                <a:spcPts val="605"/>
              </a:spcBef>
              <a:buSzPct val="94000"/>
              <a:buAutoNum type="arabicPlain" startAt="2"/>
              <a:tabLst>
                <a:tab pos="512445" algn="l"/>
              </a:tabLst>
            </a:pPr>
            <a:r>
              <a:rPr sz="1600" spc="-1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现场动火作业消 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防器材配置到位，作业 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场地无火灾隐患；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  <a:p>
            <a:pPr marL="12700" marR="233680">
              <a:lnSpc>
                <a:spcPct val="100000"/>
              </a:lnSpc>
              <a:spcBef>
                <a:spcPts val="600"/>
              </a:spcBef>
              <a:buSzPct val="94000"/>
              <a:buAutoNum type="arabicPlain" startAt="2"/>
              <a:tabLst>
                <a:tab pos="517525" algn="l"/>
              </a:tabLst>
            </a:pP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施工现场主要通 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道口、各栋楼入口处及 </a:t>
            </a:r>
            <a:r>
              <a:rPr sz="1600" spc="-1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休息室均设置吸烟点； 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吸烟点设置灭烟盒或灭 烟台，灭火器等消防设 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施；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  <a:p>
            <a:pPr marL="527050" indent="-514985">
              <a:lnSpc>
                <a:spcPct val="100000"/>
              </a:lnSpc>
              <a:spcBef>
                <a:spcPts val="600"/>
              </a:spcBef>
              <a:buSzPct val="94000"/>
              <a:buAutoNum type="arabicPlain" startAt="2"/>
              <a:tabLst>
                <a:tab pos="527685" algn="l"/>
              </a:tabLst>
            </a:pP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施工现场除吸烟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  <a:p>
            <a:pPr marL="12700">
              <a:lnSpc>
                <a:spcPct val="100000"/>
              </a:lnSpc>
            </a:pP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点外任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何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区域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严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禁吸烟；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330200" y="1108963"/>
            <a:ext cx="233172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15" dirty="0">
                <a:latin typeface="Candara" panose="020E0502030303020204"/>
                <a:cs typeface="Candara" panose="020E0502030303020204"/>
              </a:rPr>
              <a:t>5</a:t>
            </a:r>
            <a:r>
              <a:rPr sz="2800" spc="-5" dirty="0"/>
              <a:t>动用明火管理</a:t>
            </a:r>
            <a:endParaRPr sz="2800">
              <a:latin typeface="Candara" panose="020E0502030303020204"/>
              <a:cs typeface="Candara" panose="020E0502030303020204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5709284" y="1628775"/>
            <a:ext cx="2836164" cy="2127123"/>
          </a:xfrm>
          <a:prstGeom prst="rect">
            <a:avLst/>
          </a:prstGeom>
          <a:blipFill>
            <a:blip r:embed="rId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3033267" y="1628775"/>
            <a:ext cx="2474341" cy="212712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3050667" y="4005059"/>
            <a:ext cx="2457450" cy="230085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5796153" y="3904335"/>
            <a:ext cx="2711957" cy="2502281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054978" y="859408"/>
            <a:ext cx="2880360" cy="715010"/>
          </a:xfrm>
          <a:custGeom>
            <a:avLst/>
            <a:gdLst/>
            <a:ahLst/>
            <a:cxnLst/>
            <a:rect l="l" t="t" r="r" b="b"/>
            <a:pathLst>
              <a:path w="2880359" h="715010">
                <a:moveTo>
                  <a:pt x="2880105" y="0"/>
                </a:moveTo>
                <a:lnTo>
                  <a:pt x="2873629" y="0"/>
                </a:lnTo>
                <a:lnTo>
                  <a:pt x="2752344" y="20065"/>
                </a:lnTo>
                <a:lnTo>
                  <a:pt x="2628900" y="42417"/>
                </a:lnTo>
                <a:lnTo>
                  <a:pt x="2373376" y="91566"/>
                </a:lnTo>
                <a:lnTo>
                  <a:pt x="2105279" y="149732"/>
                </a:lnTo>
                <a:lnTo>
                  <a:pt x="1824227" y="216662"/>
                </a:lnTo>
                <a:lnTo>
                  <a:pt x="1566672" y="281558"/>
                </a:lnTo>
                <a:lnTo>
                  <a:pt x="842899" y="444626"/>
                </a:lnTo>
                <a:lnTo>
                  <a:pt x="621538" y="489330"/>
                </a:lnTo>
                <a:lnTo>
                  <a:pt x="200025" y="567436"/>
                </a:lnTo>
                <a:lnTo>
                  <a:pt x="0" y="600963"/>
                </a:lnTo>
                <a:lnTo>
                  <a:pt x="138303" y="621156"/>
                </a:lnTo>
                <a:lnTo>
                  <a:pt x="270256" y="638937"/>
                </a:lnTo>
                <a:lnTo>
                  <a:pt x="398018" y="654685"/>
                </a:lnTo>
                <a:lnTo>
                  <a:pt x="644905" y="681481"/>
                </a:lnTo>
                <a:lnTo>
                  <a:pt x="874776" y="699262"/>
                </a:lnTo>
                <a:lnTo>
                  <a:pt x="985520" y="705992"/>
                </a:lnTo>
                <a:lnTo>
                  <a:pt x="1094104" y="710438"/>
                </a:lnTo>
                <a:lnTo>
                  <a:pt x="1298448" y="715010"/>
                </a:lnTo>
                <a:lnTo>
                  <a:pt x="1396365" y="715010"/>
                </a:lnTo>
                <a:lnTo>
                  <a:pt x="1585849" y="710438"/>
                </a:lnTo>
                <a:lnTo>
                  <a:pt x="1675256" y="705992"/>
                </a:lnTo>
                <a:lnTo>
                  <a:pt x="1845564" y="692657"/>
                </a:lnTo>
                <a:lnTo>
                  <a:pt x="1928495" y="683640"/>
                </a:lnTo>
                <a:lnTo>
                  <a:pt x="2086102" y="661288"/>
                </a:lnTo>
                <a:lnTo>
                  <a:pt x="2235073" y="634491"/>
                </a:lnTo>
                <a:lnTo>
                  <a:pt x="2375535" y="603250"/>
                </a:lnTo>
                <a:lnTo>
                  <a:pt x="2509647" y="567436"/>
                </a:lnTo>
                <a:lnTo>
                  <a:pt x="2637409" y="527303"/>
                </a:lnTo>
                <a:lnTo>
                  <a:pt x="2758694" y="482600"/>
                </a:lnTo>
                <a:lnTo>
                  <a:pt x="2875788" y="435610"/>
                </a:lnTo>
                <a:lnTo>
                  <a:pt x="2880105" y="433450"/>
                </a:lnTo>
                <a:lnTo>
                  <a:pt x="2880105" y="0"/>
                </a:lnTo>
                <a:close/>
              </a:path>
            </a:pathLst>
          </a:custGeom>
          <a:solidFill>
            <a:srgbClr val="C5E7FB">
              <a:alpha val="2901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2622423" y="730884"/>
            <a:ext cx="5551805" cy="851535"/>
          </a:xfrm>
          <a:custGeom>
            <a:avLst/>
            <a:gdLst/>
            <a:ahLst/>
            <a:cxnLst/>
            <a:rect l="l" t="t" r="r" b="b"/>
            <a:pathLst>
              <a:path w="5551805" h="851535">
                <a:moveTo>
                  <a:pt x="853566" y="0"/>
                </a:moveTo>
                <a:lnTo>
                  <a:pt x="685418" y="0"/>
                </a:lnTo>
                <a:lnTo>
                  <a:pt x="527938" y="4572"/>
                </a:lnTo>
                <a:lnTo>
                  <a:pt x="381000" y="11175"/>
                </a:lnTo>
                <a:lnTo>
                  <a:pt x="244728" y="22351"/>
                </a:lnTo>
                <a:lnTo>
                  <a:pt x="117093" y="35813"/>
                </a:lnTo>
                <a:lnTo>
                  <a:pt x="0" y="53720"/>
                </a:lnTo>
                <a:lnTo>
                  <a:pt x="334137" y="96138"/>
                </a:lnTo>
                <a:lnTo>
                  <a:pt x="693927" y="156463"/>
                </a:lnTo>
                <a:lnTo>
                  <a:pt x="1079246" y="234695"/>
                </a:lnTo>
                <a:lnTo>
                  <a:pt x="1283589" y="279273"/>
                </a:lnTo>
                <a:lnTo>
                  <a:pt x="1868931" y="422275"/>
                </a:lnTo>
                <a:lnTo>
                  <a:pt x="2562987" y="576452"/>
                </a:lnTo>
                <a:lnTo>
                  <a:pt x="2882265" y="639063"/>
                </a:lnTo>
                <a:lnTo>
                  <a:pt x="3035554" y="668147"/>
                </a:lnTo>
                <a:lnTo>
                  <a:pt x="3329304" y="717295"/>
                </a:lnTo>
                <a:lnTo>
                  <a:pt x="3469766" y="739520"/>
                </a:lnTo>
                <a:lnTo>
                  <a:pt x="3737991" y="775335"/>
                </a:lnTo>
                <a:lnTo>
                  <a:pt x="3991229" y="806576"/>
                </a:lnTo>
                <a:lnTo>
                  <a:pt x="4112641" y="817752"/>
                </a:lnTo>
                <a:lnTo>
                  <a:pt x="4342510" y="835660"/>
                </a:lnTo>
                <a:lnTo>
                  <a:pt x="4453255" y="842390"/>
                </a:lnTo>
                <a:lnTo>
                  <a:pt x="4666107" y="851280"/>
                </a:lnTo>
                <a:lnTo>
                  <a:pt x="4864100" y="851280"/>
                </a:lnTo>
                <a:lnTo>
                  <a:pt x="5051425" y="846836"/>
                </a:lnTo>
                <a:lnTo>
                  <a:pt x="5140833" y="842390"/>
                </a:lnTo>
                <a:lnTo>
                  <a:pt x="5228082" y="835660"/>
                </a:lnTo>
                <a:lnTo>
                  <a:pt x="5474970" y="808863"/>
                </a:lnTo>
                <a:lnTo>
                  <a:pt x="5551551" y="797687"/>
                </a:lnTo>
                <a:lnTo>
                  <a:pt x="5304662" y="766444"/>
                </a:lnTo>
                <a:lnTo>
                  <a:pt x="5042916" y="728472"/>
                </a:lnTo>
                <a:lnTo>
                  <a:pt x="4474463" y="630047"/>
                </a:lnTo>
                <a:lnTo>
                  <a:pt x="4165854" y="567563"/>
                </a:lnTo>
                <a:lnTo>
                  <a:pt x="3840099" y="498348"/>
                </a:lnTo>
                <a:lnTo>
                  <a:pt x="2854579" y="263651"/>
                </a:lnTo>
                <a:lnTo>
                  <a:pt x="2586354" y="205612"/>
                </a:lnTo>
                <a:lnTo>
                  <a:pt x="2330957" y="156463"/>
                </a:lnTo>
                <a:lnTo>
                  <a:pt x="2207387" y="134112"/>
                </a:lnTo>
                <a:lnTo>
                  <a:pt x="2086102" y="114045"/>
                </a:lnTo>
                <a:lnTo>
                  <a:pt x="1969007" y="96138"/>
                </a:lnTo>
                <a:lnTo>
                  <a:pt x="1630552" y="51435"/>
                </a:lnTo>
                <a:lnTo>
                  <a:pt x="1419860" y="31368"/>
                </a:lnTo>
                <a:lnTo>
                  <a:pt x="1221866" y="15748"/>
                </a:lnTo>
                <a:lnTo>
                  <a:pt x="1032382" y="4572"/>
                </a:lnTo>
                <a:lnTo>
                  <a:pt x="853566" y="0"/>
                </a:lnTo>
                <a:close/>
              </a:path>
            </a:pathLst>
          </a:custGeom>
          <a:solidFill>
            <a:srgbClr val="C5E7FB">
              <a:alpha val="3999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2832100" y="743204"/>
            <a:ext cx="5474970" cy="775335"/>
          </a:xfrm>
          <a:custGeom>
            <a:avLst/>
            <a:gdLst/>
            <a:ahLst/>
            <a:cxnLst/>
            <a:rect l="l" t="t" r="r" b="b"/>
            <a:pathLst>
              <a:path w="5474970" h="775335">
                <a:moveTo>
                  <a:pt x="0" y="78232"/>
                </a:moveTo>
                <a:lnTo>
                  <a:pt x="19176" y="73787"/>
                </a:lnTo>
                <a:lnTo>
                  <a:pt x="76581" y="62611"/>
                </a:lnTo>
                <a:lnTo>
                  <a:pt x="174498" y="46990"/>
                </a:lnTo>
                <a:lnTo>
                  <a:pt x="238379" y="37973"/>
                </a:lnTo>
                <a:lnTo>
                  <a:pt x="312927" y="29083"/>
                </a:lnTo>
                <a:lnTo>
                  <a:pt x="395858" y="22351"/>
                </a:lnTo>
                <a:lnTo>
                  <a:pt x="491744" y="15621"/>
                </a:lnTo>
                <a:lnTo>
                  <a:pt x="596011" y="9017"/>
                </a:lnTo>
                <a:lnTo>
                  <a:pt x="713104" y="4445"/>
                </a:lnTo>
                <a:lnTo>
                  <a:pt x="840866" y="2286"/>
                </a:lnTo>
                <a:lnTo>
                  <a:pt x="979170" y="0"/>
                </a:lnTo>
                <a:lnTo>
                  <a:pt x="1128140" y="2286"/>
                </a:lnTo>
                <a:lnTo>
                  <a:pt x="1287779" y="6731"/>
                </a:lnTo>
                <a:lnTo>
                  <a:pt x="1460246" y="15621"/>
                </a:lnTo>
                <a:lnTo>
                  <a:pt x="1643379" y="26797"/>
                </a:lnTo>
                <a:lnTo>
                  <a:pt x="1837054" y="44704"/>
                </a:lnTo>
                <a:lnTo>
                  <a:pt x="2043557" y="64770"/>
                </a:lnTo>
                <a:lnTo>
                  <a:pt x="2262759" y="89408"/>
                </a:lnTo>
                <a:lnTo>
                  <a:pt x="2492629" y="118491"/>
                </a:lnTo>
                <a:lnTo>
                  <a:pt x="2735326" y="154178"/>
                </a:lnTo>
                <a:lnTo>
                  <a:pt x="2988691" y="194437"/>
                </a:lnTo>
                <a:lnTo>
                  <a:pt x="3254755" y="241300"/>
                </a:lnTo>
                <a:lnTo>
                  <a:pt x="3533648" y="297180"/>
                </a:lnTo>
                <a:lnTo>
                  <a:pt x="3825240" y="357505"/>
                </a:lnTo>
                <a:lnTo>
                  <a:pt x="4129658" y="424561"/>
                </a:lnTo>
                <a:lnTo>
                  <a:pt x="4446778" y="500507"/>
                </a:lnTo>
                <a:lnTo>
                  <a:pt x="4776724" y="583184"/>
                </a:lnTo>
                <a:lnTo>
                  <a:pt x="5119497" y="674751"/>
                </a:lnTo>
                <a:lnTo>
                  <a:pt x="5474970" y="775335"/>
                </a:lnTo>
              </a:path>
            </a:pathLst>
          </a:custGeom>
          <a:ln w="31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5616447" y="729869"/>
            <a:ext cx="3312160" cy="652780"/>
          </a:xfrm>
          <a:custGeom>
            <a:avLst/>
            <a:gdLst/>
            <a:ahLst/>
            <a:cxnLst/>
            <a:rect l="l" t="t" r="r" b="b"/>
            <a:pathLst>
              <a:path w="3312159" h="652780">
                <a:moveTo>
                  <a:pt x="0" y="652398"/>
                </a:moveTo>
                <a:lnTo>
                  <a:pt x="95757" y="625475"/>
                </a:lnTo>
                <a:lnTo>
                  <a:pt x="357631" y="556259"/>
                </a:lnTo>
                <a:lnTo>
                  <a:pt x="538479" y="509396"/>
                </a:lnTo>
                <a:lnTo>
                  <a:pt x="747140" y="457961"/>
                </a:lnTo>
                <a:lnTo>
                  <a:pt x="979170" y="402081"/>
                </a:lnTo>
                <a:lnTo>
                  <a:pt x="1228217" y="341756"/>
                </a:lnTo>
                <a:lnTo>
                  <a:pt x="1492123" y="283717"/>
                </a:lnTo>
                <a:lnTo>
                  <a:pt x="1762505" y="225551"/>
                </a:lnTo>
                <a:lnTo>
                  <a:pt x="2039238" y="171957"/>
                </a:lnTo>
                <a:lnTo>
                  <a:pt x="2313812" y="120650"/>
                </a:lnTo>
                <a:lnTo>
                  <a:pt x="2450083" y="98297"/>
                </a:lnTo>
                <a:lnTo>
                  <a:pt x="2582036" y="75945"/>
                </a:lnTo>
                <a:lnTo>
                  <a:pt x="2713990" y="58038"/>
                </a:lnTo>
                <a:lnTo>
                  <a:pt x="2841752" y="40131"/>
                </a:lnTo>
                <a:lnTo>
                  <a:pt x="2967354" y="26796"/>
                </a:lnTo>
                <a:lnTo>
                  <a:pt x="3086607" y="15620"/>
                </a:lnTo>
                <a:lnTo>
                  <a:pt x="3201543" y="6603"/>
                </a:lnTo>
                <a:lnTo>
                  <a:pt x="3312159" y="0"/>
                </a:lnTo>
              </a:path>
            </a:pathLst>
          </a:custGeom>
          <a:ln w="31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211670" y="714248"/>
            <a:ext cx="8723630" cy="1331595"/>
          </a:xfrm>
          <a:custGeom>
            <a:avLst/>
            <a:gdLst/>
            <a:ahLst/>
            <a:cxnLst/>
            <a:rect l="l" t="t" r="r" b="b"/>
            <a:pathLst>
              <a:path w="8723630" h="1331595">
                <a:moveTo>
                  <a:pt x="1556042" y="0"/>
                </a:moveTo>
                <a:lnTo>
                  <a:pt x="1402753" y="0"/>
                </a:lnTo>
                <a:lnTo>
                  <a:pt x="1258100" y="4444"/>
                </a:lnTo>
                <a:lnTo>
                  <a:pt x="1121829" y="11175"/>
                </a:lnTo>
                <a:lnTo>
                  <a:pt x="874890" y="33400"/>
                </a:lnTo>
                <a:lnTo>
                  <a:pt x="762063" y="49149"/>
                </a:lnTo>
                <a:lnTo>
                  <a:pt x="659891" y="64769"/>
                </a:lnTo>
                <a:lnTo>
                  <a:pt x="564095" y="82550"/>
                </a:lnTo>
                <a:lnTo>
                  <a:pt x="478955" y="102742"/>
                </a:lnTo>
                <a:lnTo>
                  <a:pt x="398056" y="120650"/>
                </a:lnTo>
                <a:lnTo>
                  <a:pt x="327812" y="140715"/>
                </a:lnTo>
                <a:lnTo>
                  <a:pt x="206476" y="178688"/>
                </a:lnTo>
                <a:lnTo>
                  <a:pt x="157518" y="196596"/>
                </a:lnTo>
                <a:lnTo>
                  <a:pt x="51079" y="241173"/>
                </a:lnTo>
                <a:lnTo>
                  <a:pt x="0" y="268097"/>
                </a:lnTo>
                <a:lnTo>
                  <a:pt x="0" y="1331467"/>
                </a:lnTo>
                <a:lnTo>
                  <a:pt x="8719096" y="1331467"/>
                </a:lnTo>
                <a:lnTo>
                  <a:pt x="8723414" y="1324864"/>
                </a:lnTo>
                <a:lnTo>
                  <a:pt x="8723414" y="851153"/>
                </a:lnTo>
                <a:lnTo>
                  <a:pt x="7182142" y="851153"/>
                </a:lnTo>
                <a:lnTo>
                  <a:pt x="7043839" y="848994"/>
                </a:lnTo>
                <a:lnTo>
                  <a:pt x="6899059" y="844423"/>
                </a:lnTo>
                <a:lnTo>
                  <a:pt x="6750088" y="837818"/>
                </a:lnTo>
                <a:lnTo>
                  <a:pt x="6594640" y="826642"/>
                </a:lnTo>
                <a:lnTo>
                  <a:pt x="6260503" y="793114"/>
                </a:lnTo>
                <a:lnTo>
                  <a:pt x="5900712" y="746125"/>
                </a:lnTo>
                <a:lnTo>
                  <a:pt x="5709196" y="717168"/>
                </a:lnTo>
                <a:lnTo>
                  <a:pt x="5509044" y="683640"/>
                </a:lnTo>
                <a:lnTo>
                  <a:pt x="5302542" y="645667"/>
                </a:lnTo>
                <a:lnTo>
                  <a:pt x="4861979" y="558546"/>
                </a:lnTo>
                <a:lnTo>
                  <a:pt x="4387253" y="453516"/>
                </a:lnTo>
                <a:lnTo>
                  <a:pt x="4136047" y="395350"/>
                </a:lnTo>
                <a:lnTo>
                  <a:pt x="3614458" y="268097"/>
                </a:lnTo>
                <a:lnTo>
                  <a:pt x="3122841" y="165226"/>
                </a:lnTo>
                <a:lnTo>
                  <a:pt x="2892844" y="125094"/>
                </a:lnTo>
                <a:lnTo>
                  <a:pt x="2673642" y="91566"/>
                </a:lnTo>
                <a:lnTo>
                  <a:pt x="2462949" y="62484"/>
                </a:lnTo>
                <a:lnTo>
                  <a:pt x="2262797" y="40131"/>
                </a:lnTo>
                <a:lnTo>
                  <a:pt x="2073313" y="22225"/>
                </a:lnTo>
                <a:lnTo>
                  <a:pt x="1719999" y="2159"/>
                </a:lnTo>
                <a:lnTo>
                  <a:pt x="1556042" y="0"/>
                </a:lnTo>
                <a:close/>
              </a:path>
              <a:path w="8723630" h="1331595">
                <a:moveTo>
                  <a:pt x="8723414" y="569722"/>
                </a:moveTo>
                <a:lnTo>
                  <a:pt x="8638197" y="605409"/>
                </a:lnTo>
                <a:lnTo>
                  <a:pt x="8557298" y="636651"/>
                </a:lnTo>
                <a:lnTo>
                  <a:pt x="8472208" y="665734"/>
                </a:lnTo>
                <a:lnTo>
                  <a:pt x="8295551" y="719327"/>
                </a:lnTo>
                <a:lnTo>
                  <a:pt x="8201825" y="743965"/>
                </a:lnTo>
                <a:lnTo>
                  <a:pt x="8005991" y="784098"/>
                </a:lnTo>
                <a:lnTo>
                  <a:pt x="7901724" y="802004"/>
                </a:lnTo>
                <a:lnTo>
                  <a:pt x="7680363" y="828801"/>
                </a:lnTo>
                <a:lnTo>
                  <a:pt x="7441857" y="846709"/>
                </a:lnTo>
                <a:lnTo>
                  <a:pt x="7314222" y="851153"/>
                </a:lnTo>
                <a:lnTo>
                  <a:pt x="8723414" y="851153"/>
                </a:lnTo>
                <a:lnTo>
                  <a:pt x="8723414" y="56972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 txBox="1"/>
          <p:nvPr/>
        </p:nvSpPr>
        <p:spPr>
          <a:xfrm>
            <a:off x="330200" y="1389634"/>
            <a:ext cx="3383279" cy="4629150"/>
          </a:xfrm>
          <a:prstGeom prst="rect">
            <a:avLst/>
          </a:prstGeom>
        </p:spPr>
        <p:txBody>
          <a:bodyPr vert="horz" wrap="square" lIns="0" tIns="60960" rIns="0" bIns="0" rtlCol="0">
            <a:spAutoFit/>
          </a:bodyPr>
          <a:lstStyle/>
          <a:p>
            <a:pPr marL="12700" marR="249555">
              <a:lnSpc>
                <a:spcPct val="80000"/>
              </a:lnSpc>
              <a:spcBef>
                <a:spcPts val="480"/>
              </a:spcBef>
              <a:buSzPct val="94000"/>
              <a:buAutoNum type="arabicPlain"/>
              <a:tabLst>
                <a:tab pos="490855" algn="l"/>
              </a:tabLst>
            </a:pP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配电室建筑构件的燃烧性能等 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级为</a:t>
            </a:r>
            <a:r>
              <a:rPr sz="1600" spc="-5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A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级；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  <a:p>
            <a:pPr marL="12700" marR="228600">
              <a:lnSpc>
                <a:spcPct val="80000"/>
              </a:lnSpc>
              <a:spcBef>
                <a:spcPts val="600"/>
              </a:spcBef>
              <a:buSzPct val="94000"/>
              <a:buAutoNum type="arabicPlain"/>
              <a:tabLst>
                <a:tab pos="512445" algn="l"/>
              </a:tabLst>
            </a:pP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总配室、水泵房设置应急照明 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灯具；消防泵采用专用消防配电线 路，自施工现场总配箱的总断路器 上端接入，保持不间断供电；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  <a:p>
            <a:pPr marL="517525" indent="-505460">
              <a:lnSpc>
                <a:spcPts val="1730"/>
              </a:lnSpc>
              <a:spcBef>
                <a:spcPts val="220"/>
              </a:spcBef>
              <a:buSzPct val="94000"/>
              <a:buAutoNum type="arabicPlain"/>
              <a:tabLst>
                <a:tab pos="517525" algn="l"/>
              </a:tabLst>
            </a:pP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一个项目至少配置一台发电机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  <a:p>
            <a:pPr marL="12700" marR="113030">
              <a:lnSpc>
                <a:spcPct val="80000"/>
              </a:lnSpc>
              <a:spcBef>
                <a:spcPts val="190"/>
              </a:spcBef>
            </a:pP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（与应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急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照明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线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路和消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防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线路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连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接） </a:t>
            </a:r>
            <a:r>
              <a:rPr sz="1600" spc="-1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外部断电后确保能自动切换及自动 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启动，保证应急照明与消防线路不 间断供电；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  <a:p>
            <a:pPr marL="12700" marR="5080">
              <a:lnSpc>
                <a:spcPts val="1540"/>
              </a:lnSpc>
              <a:spcBef>
                <a:spcPts val="585"/>
              </a:spcBef>
              <a:buSzPct val="94000"/>
              <a:buAutoNum type="arabicPlain" startAt="4"/>
              <a:tabLst>
                <a:tab pos="527685" algn="l"/>
              </a:tabLst>
            </a:pP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办公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生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活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区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活动板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房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设置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标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准： 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材料燃烧性能等级为</a:t>
            </a:r>
            <a:r>
              <a:rPr sz="1600" spc="-5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A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级；宿舍满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  <a:p>
            <a:pPr marL="12700">
              <a:lnSpc>
                <a:spcPts val="1350"/>
              </a:lnSpc>
            </a:pP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足一床一插；办公室各办公桌设置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  <a:p>
            <a:pPr marL="12700">
              <a:lnSpc>
                <a:spcPts val="1730"/>
              </a:lnSpc>
            </a:pPr>
            <a:r>
              <a:rPr sz="1600" spc="-1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固定插座；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  <a:p>
            <a:pPr marL="12700" marR="220980">
              <a:lnSpc>
                <a:spcPts val="1540"/>
              </a:lnSpc>
              <a:spcBef>
                <a:spcPts val="585"/>
              </a:spcBef>
              <a:buSzPct val="94000"/>
              <a:buAutoNum type="arabicPlain" startAt="5"/>
              <a:tabLst>
                <a:tab pos="517525" algn="l"/>
              </a:tabLst>
            </a:pP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生活</a:t>
            </a:r>
            <a:r>
              <a:rPr sz="1600" spc="-1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区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设置热水供应区，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严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禁 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宿舍使用大功率用电器及拖线板；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  <a:p>
            <a:pPr marL="530225" indent="-518160">
              <a:lnSpc>
                <a:spcPts val="1730"/>
              </a:lnSpc>
              <a:spcBef>
                <a:spcPts val="225"/>
              </a:spcBef>
              <a:buSzPct val="94000"/>
              <a:buAutoNum type="arabicPlain" startAt="5"/>
              <a:tabLst>
                <a:tab pos="530860" algn="l"/>
              </a:tabLst>
            </a:pP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宿舍安装限电器，限制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电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流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  <a:p>
            <a:pPr marL="12700">
              <a:lnSpc>
                <a:spcPts val="1730"/>
              </a:lnSpc>
            </a:pPr>
            <a:r>
              <a:rPr sz="1600" spc="-5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3A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以内；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  <a:p>
            <a:pPr marL="514985" indent="-502920">
              <a:lnSpc>
                <a:spcPts val="1730"/>
              </a:lnSpc>
              <a:spcBef>
                <a:spcPts val="215"/>
              </a:spcBef>
              <a:buSzPct val="94000"/>
              <a:buAutoNum type="arabicPlain" startAt="7"/>
              <a:tabLst>
                <a:tab pos="515620" algn="l"/>
              </a:tabLst>
            </a:pP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电油汀、空调及膳食加热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区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应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  <a:p>
            <a:pPr marL="12700">
              <a:lnSpc>
                <a:spcPts val="1730"/>
              </a:lnSpc>
            </a:pPr>
            <a:r>
              <a:rPr sz="1600" spc="-1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设单独回路；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330200" y="901954"/>
            <a:ext cx="164338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dirty="0">
                <a:latin typeface="Candara" panose="020E0502030303020204"/>
                <a:cs typeface="Candara" panose="020E0502030303020204"/>
              </a:rPr>
              <a:t>6</a:t>
            </a:r>
            <a:r>
              <a:rPr sz="2800" spc="-5" dirty="0"/>
              <a:t>消防用电</a:t>
            </a:r>
            <a:endParaRPr sz="2800">
              <a:latin typeface="Candara" panose="020E0502030303020204"/>
              <a:cs typeface="Candara" panose="020E0502030303020204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3779901" y="1556766"/>
            <a:ext cx="2088261" cy="2469387"/>
          </a:xfrm>
          <a:prstGeom prst="rect">
            <a:avLst/>
          </a:prstGeom>
          <a:blipFill>
            <a:blip r:embed="rId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6300215" y="1556766"/>
            <a:ext cx="1987549" cy="244830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3724402" y="4149039"/>
            <a:ext cx="2163826" cy="235229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468372" y="2513202"/>
            <a:ext cx="3940810" cy="6965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dirty="0">
                <a:solidFill>
                  <a:srgbClr val="000000"/>
                </a:solidFill>
              </a:rPr>
              <a:t>第五章机械管理</a:t>
            </a:r>
            <a:endParaRPr sz="4400"/>
          </a:p>
        </p:txBody>
      </p:sp>
    </p:spTree>
  </p:cSld>
  <p:clrMapOvr>
    <a:masterClrMapping/>
  </p:clrMapOvr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054978" y="859408"/>
            <a:ext cx="2880360" cy="715010"/>
          </a:xfrm>
          <a:custGeom>
            <a:avLst/>
            <a:gdLst/>
            <a:ahLst/>
            <a:cxnLst/>
            <a:rect l="l" t="t" r="r" b="b"/>
            <a:pathLst>
              <a:path w="2880359" h="715010">
                <a:moveTo>
                  <a:pt x="2880105" y="0"/>
                </a:moveTo>
                <a:lnTo>
                  <a:pt x="2873629" y="0"/>
                </a:lnTo>
                <a:lnTo>
                  <a:pt x="2752344" y="20065"/>
                </a:lnTo>
                <a:lnTo>
                  <a:pt x="2628900" y="42417"/>
                </a:lnTo>
                <a:lnTo>
                  <a:pt x="2373376" y="91566"/>
                </a:lnTo>
                <a:lnTo>
                  <a:pt x="2105279" y="149732"/>
                </a:lnTo>
                <a:lnTo>
                  <a:pt x="1824227" y="216662"/>
                </a:lnTo>
                <a:lnTo>
                  <a:pt x="1566672" y="281558"/>
                </a:lnTo>
                <a:lnTo>
                  <a:pt x="842899" y="444626"/>
                </a:lnTo>
                <a:lnTo>
                  <a:pt x="621538" y="489330"/>
                </a:lnTo>
                <a:lnTo>
                  <a:pt x="200025" y="567436"/>
                </a:lnTo>
                <a:lnTo>
                  <a:pt x="0" y="600963"/>
                </a:lnTo>
                <a:lnTo>
                  <a:pt x="138303" y="621156"/>
                </a:lnTo>
                <a:lnTo>
                  <a:pt x="270256" y="638937"/>
                </a:lnTo>
                <a:lnTo>
                  <a:pt x="398018" y="654685"/>
                </a:lnTo>
                <a:lnTo>
                  <a:pt x="644905" y="681481"/>
                </a:lnTo>
                <a:lnTo>
                  <a:pt x="874776" y="699262"/>
                </a:lnTo>
                <a:lnTo>
                  <a:pt x="985520" y="705992"/>
                </a:lnTo>
                <a:lnTo>
                  <a:pt x="1094104" y="710438"/>
                </a:lnTo>
                <a:lnTo>
                  <a:pt x="1298448" y="715010"/>
                </a:lnTo>
                <a:lnTo>
                  <a:pt x="1396365" y="715010"/>
                </a:lnTo>
                <a:lnTo>
                  <a:pt x="1585849" y="710438"/>
                </a:lnTo>
                <a:lnTo>
                  <a:pt x="1675256" y="705992"/>
                </a:lnTo>
                <a:lnTo>
                  <a:pt x="1845564" y="692657"/>
                </a:lnTo>
                <a:lnTo>
                  <a:pt x="1928495" y="683640"/>
                </a:lnTo>
                <a:lnTo>
                  <a:pt x="2086102" y="661288"/>
                </a:lnTo>
                <a:lnTo>
                  <a:pt x="2235073" y="634491"/>
                </a:lnTo>
                <a:lnTo>
                  <a:pt x="2375535" y="603250"/>
                </a:lnTo>
                <a:lnTo>
                  <a:pt x="2509647" y="567436"/>
                </a:lnTo>
                <a:lnTo>
                  <a:pt x="2637409" y="527303"/>
                </a:lnTo>
                <a:lnTo>
                  <a:pt x="2758694" y="482600"/>
                </a:lnTo>
                <a:lnTo>
                  <a:pt x="2875788" y="435610"/>
                </a:lnTo>
                <a:lnTo>
                  <a:pt x="2880105" y="433450"/>
                </a:lnTo>
                <a:lnTo>
                  <a:pt x="2880105" y="0"/>
                </a:lnTo>
                <a:close/>
              </a:path>
            </a:pathLst>
          </a:custGeom>
          <a:solidFill>
            <a:srgbClr val="C5E7FB">
              <a:alpha val="2901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2622423" y="730884"/>
            <a:ext cx="5551805" cy="851535"/>
          </a:xfrm>
          <a:custGeom>
            <a:avLst/>
            <a:gdLst/>
            <a:ahLst/>
            <a:cxnLst/>
            <a:rect l="l" t="t" r="r" b="b"/>
            <a:pathLst>
              <a:path w="5551805" h="851535">
                <a:moveTo>
                  <a:pt x="853566" y="0"/>
                </a:moveTo>
                <a:lnTo>
                  <a:pt x="685418" y="0"/>
                </a:lnTo>
                <a:lnTo>
                  <a:pt x="527938" y="4572"/>
                </a:lnTo>
                <a:lnTo>
                  <a:pt x="381000" y="11175"/>
                </a:lnTo>
                <a:lnTo>
                  <a:pt x="244728" y="22351"/>
                </a:lnTo>
                <a:lnTo>
                  <a:pt x="117093" y="35813"/>
                </a:lnTo>
                <a:lnTo>
                  <a:pt x="0" y="53720"/>
                </a:lnTo>
                <a:lnTo>
                  <a:pt x="334137" y="96138"/>
                </a:lnTo>
                <a:lnTo>
                  <a:pt x="693927" y="156463"/>
                </a:lnTo>
                <a:lnTo>
                  <a:pt x="1079246" y="234695"/>
                </a:lnTo>
                <a:lnTo>
                  <a:pt x="1283589" y="279273"/>
                </a:lnTo>
                <a:lnTo>
                  <a:pt x="1868931" y="422275"/>
                </a:lnTo>
                <a:lnTo>
                  <a:pt x="2562987" y="576452"/>
                </a:lnTo>
                <a:lnTo>
                  <a:pt x="2882265" y="639063"/>
                </a:lnTo>
                <a:lnTo>
                  <a:pt x="3035554" y="668147"/>
                </a:lnTo>
                <a:lnTo>
                  <a:pt x="3329304" y="717295"/>
                </a:lnTo>
                <a:lnTo>
                  <a:pt x="3469766" y="739520"/>
                </a:lnTo>
                <a:lnTo>
                  <a:pt x="3737991" y="775335"/>
                </a:lnTo>
                <a:lnTo>
                  <a:pt x="3991229" y="806576"/>
                </a:lnTo>
                <a:lnTo>
                  <a:pt x="4112641" y="817752"/>
                </a:lnTo>
                <a:lnTo>
                  <a:pt x="4342510" y="835660"/>
                </a:lnTo>
                <a:lnTo>
                  <a:pt x="4453255" y="842390"/>
                </a:lnTo>
                <a:lnTo>
                  <a:pt x="4666107" y="851280"/>
                </a:lnTo>
                <a:lnTo>
                  <a:pt x="4864100" y="851280"/>
                </a:lnTo>
                <a:lnTo>
                  <a:pt x="5051425" y="846836"/>
                </a:lnTo>
                <a:lnTo>
                  <a:pt x="5140833" y="842390"/>
                </a:lnTo>
                <a:lnTo>
                  <a:pt x="5228082" y="835660"/>
                </a:lnTo>
                <a:lnTo>
                  <a:pt x="5474970" y="808863"/>
                </a:lnTo>
                <a:lnTo>
                  <a:pt x="5551551" y="797687"/>
                </a:lnTo>
                <a:lnTo>
                  <a:pt x="5304662" y="766444"/>
                </a:lnTo>
                <a:lnTo>
                  <a:pt x="5042916" y="728472"/>
                </a:lnTo>
                <a:lnTo>
                  <a:pt x="4474463" y="630047"/>
                </a:lnTo>
                <a:lnTo>
                  <a:pt x="4165854" y="567563"/>
                </a:lnTo>
                <a:lnTo>
                  <a:pt x="3840099" y="498348"/>
                </a:lnTo>
                <a:lnTo>
                  <a:pt x="2854579" y="263651"/>
                </a:lnTo>
                <a:lnTo>
                  <a:pt x="2586354" y="205612"/>
                </a:lnTo>
                <a:lnTo>
                  <a:pt x="2330957" y="156463"/>
                </a:lnTo>
                <a:lnTo>
                  <a:pt x="2207387" y="134112"/>
                </a:lnTo>
                <a:lnTo>
                  <a:pt x="2086102" y="114045"/>
                </a:lnTo>
                <a:lnTo>
                  <a:pt x="1969007" y="96138"/>
                </a:lnTo>
                <a:lnTo>
                  <a:pt x="1630552" y="51435"/>
                </a:lnTo>
                <a:lnTo>
                  <a:pt x="1419860" y="31368"/>
                </a:lnTo>
                <a:lnTo>
                  <a:pt x="1221866" y="15748"/>
                </a:lnTo>
                <a:lnTo>
                  <a:pt x="1032382" y="4572"/>
                </a:lnTo>
                <a:lnTo>
                  <a:pt x="853566" y="0"/>
                </a:lnTo>
                <a:close/>
              </a:path>
            </a:pathLst>
          </a:custGeom>
          <a:solidFill>
            <a:srgbClr val="C5E7FB">
              <a:alpha val="3999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2832100" y="743204"/>
            <a:ext cx="5474970" cy="775335"/>
          </a:xfrm>
          <a:custGeom>
            <a:avLst/>
            <a:gdLst/>
            <a:ahLst/>
            <a:cxnLst/>
            <a:rect l="l" t="t" r="r" b="b"/>
            <a:pathLst>
              <a:path w="5474970" h="775335">
                <a:moveTo>
                  <a:pt x="0" y="78232"/>
                </a:moveTo>
                <a:lnTo>
                  <a:pt x="19176" y="73787"/>
                </a:lnTo>
                <a:lnTo>
                  <a:pt x="76581" y="62611"/>
                </a:lnTo>
                <a:lnTo>
                  <a:pt x="174498" y="46990"/>
                </a:lnTo>
                <a:lnTo>
                  <a:pt x="238379" y="37973"/>
                </a:lnTo>
                <a:lnTo>
                  <a:pt x="312927" y="29083"/>
                </a:lnTo>
                <a:lnTo>
                  <a:pt x="395858" y="22351"/>
                </a:lnTo>
                <a:lnTo>
                  <a:pt x="491744" y="15621"/>
                </a:lnTo>
                <a:lnTo>
                  <a:pt x="596011" y="9017"/>
                </a:lnTo>
                <a:lnTo>
                  <a:pt x="713104" y="4445"/>
                </a:lnTo>
                <a:lnTo>
                  <a:pt x="840866" y="2286"/>
                </a:lnTo>
                <a:lnTo>
                  <a:pt x="979170" y="0"/>
                </a:lnTo>
                <a:lnTo>
                  <a:pt x="1128140" y="2286"/>
                </a:lnTo>
                <a:lnTo>
                  <a:pt x="1287779" y="6731"/>
                </a:lnTo>
                <a:lnTo>
                  <a:pt x="1460246" y="15621"/>
                </a:lnTo>
                <a:lnTo>
                  <a:pt x="1643379" y="26797"/>
                </a:lnTo>
                <a:lnTo>
                  <a:pt x="1837054" y="44704"/>
                </a:lnTo>
                <a:lnTo>
                  <a:pt x="2043557" y="64770"/>
                </a:lnTo>
                <a:lnTo>
                  <a:pt x="2262759" y="89408"/>
                </a:lnTo>
                <a:lnTo>
                  <a:pt x="2492629" y="118491"/>
                </a:lnTo>
                <a:lnTo>
                  <a:pt x="2735326" y="154178"/>
                </a:lnTo>
                <a:lnTo>
                  <a:pt x="2988691" y="194437"/>
                </a:lnTo>
                <a:lnTo>
                  <a:pt x="3254755" y="241300"/>
                </a:lnTo>
                <a:lnTo>
                  <a:pt x="3533648" y="297180"/>
                </a:lnTo>
                <a:lnTo>
                  <a:pt x="3825240" y="357505"/>
                </a:lnTo>
                <a:lnTo>
                  <a:pt x="4129658" y="424561"/>
                </a:lnTo>
                <a:lnTo>
                  <a:pt x="4446778" y="500507"/>
                </a:lnTo>
                <a:lnTo>
                  <a:pt x="4776724" y="583184"/>
                </a:lnTo>
                <a:lnTo>
                  <a:pt x="5119497" y="674751"/>
                </a:lnTo>
                <a:lnTo>
                  <a:pt x="5474970" y="775335"/>
                </a:lnTo>
              </a:path>
            </a:pathLst>
          </a:custGeom>
          <a:ln w="31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5616447" y="729869"/>
            <a:ext cx="3312160" cy="652780"/>
          </a:xfrm>
          <a:custGeom>
            <a:avLst/>
            <a:gdLst/>
            <a:ahLst/>
            <a:cxnLst/>
            <a:rect l="l" t="t" r="r" b="b"/>
            <a:pathLst>
              <a:path w="3312159" h="652780">
                <a:moveTo>
                  <a:pt x="0" y="652398"/>
                </a:moveTo>
                <a:lnTo>
                  <a:pt x="95757" y="625475"/>
                </a:lnTo>
                <a:lnTo>
                  <a:pt x="357631" y="556259"/>
                </a:lnTo>
                <a:lnTo>
                  <a:pt x="538479" y="509396"/>
                </a:lnTo>
                <a:lnTo>
                  <a:pt x="747140" y="457961"/>
                </a:lnTo>
                <a:lnTo>
                  <a:pt x="979170" y="402081"/>
                </a:lnTo>
                <a:lnTo>
                  <a:pt x="1228217" y="341756"/>
                </a:lnTo>
                <a:lnTo>
                  <a:pt x="1492123" y="283717"/>
                </a:lnTo>
                <a:lnTo>
                  <a:pt x="1762505" y="225551"/>
                </a:lnTo>
                <a:lnTo>
                  <a:pt x="2039238" y="171957"/>
                </a:lnTo>
                <a:lnTo>
                  <a:pt x="2313812" y="120650"/>
                </a:lnTo>
                <a:lnTo>
                  <a:pt x="2450083" y="98297"/>
                </a:lnTo>
                <a:lnTo>
                  <a:pt x="2582036" y="75945"/>
                </a:lnTo>
                <a:lnTo>
                  <a:pt x="2713990" y="58038"/>
                </a:lnTo>
                <a:lnTo>
                  <a:pt x="2841752" y="40131"/>
                </a:lnTo>
                <a:lnTo>
                  <a:pt x="2967354" y="26796"/>
                </a:lnTo>
                <a:lnTo>
                  <a:pt x="3086607" y="15620"/>
                </a:lnTo>
                <a:lnTo>
                  <a:pt x="3201543" y="6603"/>
                </a:lnTo>
                <a:lnTo>
                  <a:pt x="3312159" y="0"/>
                </a:lnTo>
              </a:path>
            </a:pathLst>
          </a:custGeom>
          <a:ln w="31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211670" y="714248"/>
            <a:ext cx="8723630" cy="1331595"/>
          </a:xfrm>
          <a:custGeom>
            <a:avLst/>
            <a:gdLst/>
            <a:ahLst/>
            <a:cxnLst/>
            <a:rect l="l" t="t" r="r" b="b"/>
            <a:pathLst>
              <a:path w="8723630" h="1331595">
                <a:moveTo>
                  <a:pt x="1556042" y="0"/>
                </a:moveTo>
                <a:lnTo>
                  <a:pt x="1402753" y="0"/>
                </a:lnTo>
                <a:lnTo>
                  <a:pt x="1258100" y="4444"/>
                </a:lnTo>
                <a:lnTo>
                  <a:pt x="1121829" y="11175"/>
                </a:lnTo>
                <a:lnTo>
                  <a:pt x="874890" y="33400"/>
                </a:lnTo>
                <a:lnTo>
                  <a:pt x="762063" y="49149"/>
                </a:lnTo>
                <a:lnTo>
                  <a:pt x="659891" y="64769"/>
                </a:lnTo>
                <a:lnTo>
                  <a:pt x="564095" y="82550"/>
                </a:lnTo>
                <a:lnTo>
                  <a:pt x="478955" y="102742"/>
                </a:lnTo>
                <a:lnTo>
                  <a:pt x="398056" y="120650"/>
                </a:lnTo>
                <a:lnTo>
                  <a:pt x="327812" y="140715"/>
                </a:lnTo>
                <a:lnTo>
                  <a:pt x="206476" y="178688"/>
                </a:lnTo>
                <a:lnTo>
                  <a:pt x="157518" y="196596"/>
                </a:lnTo>
                <a:lnTo>
                  <a:pt x="51079" y="241173"/>
                </a:lnTo>
                <a:lnTo>
                  <a:pt x="0" y="268097"/>
                </a:lnTo>
                <a:lnTo>
                  <a:pt x="0" y="1331467"/>
                </a:lnTo>
                <a:lnTo>
                  <a:pt x="8719096" y="1331467"/>
                </a:lnTo>
                <a:lnTo>
                  <a:pt x="8723414" y="1324864"/>
                </a:lnTo>
                <a:lnTo>
                  <a:pt x="8723414" y="851153"/>
                </a:lnTo>
                <a:lnTo>
                  <a:pt x="7182142" y="851153"/>
                </a:lnTo>
                <a:lnTo>
                  <a:pt x="7043839" y="848994"/>
                </a:lnTo>
                <a:lnTo>
                  <a:pt x="6899059" y="844423"/>
                </a:lnTo>
                <a:lnTo>
                  <a:pt x="6750088" y="837818"/>
                </a:lnTo>
                <a:lnTo>
                  <a:pt x="6594640" y="826642"/>
                </a:lnTo>
                <a:lnTo>
                  <a:pt x="6260503" y="793114"/>
                </a:lnTo>
                <a:lnTo>
                  <a:pt x="5900712" y="746125"/>
                </a:lnTo>
                <a:lnTo>
                  <a:pt x="5709196" y="717168"/>
                </a:lnTo>
                <a:lnTo>
                  <a:pt x="5509044" y="683640"/>
                </a:lnTo>
                <a:lnTo>
                  <a:pt x="5302542" y="645667"/>
                </a:lnTo>
                <a:lnTo>
                  <a:pt x="4861979" y="558546"/>
                </a:lnTo>
                <a:lnTo>
                  <a:pt x="4387253" y="453516"/>
                </a:lnTo>
                <a:lnTo>
                  <a:pt x="4136047" y="395350"/>
                </a:lnTo>
                <a:lnTo>
                  <a:pt x="3614458" y="268097"/>
                </a:lnTo>
                <a:lnTo>
                  <a:pt x="3122841" y="165226"/>
                </a:lnTo>
                <a:lnTo>
                  <a:pt x="2892844" y="125094"/>
                </a:lnTo>
                <a:lnTo>
                  <a:pt x="2673642" y="91566"/>
                </a:lnTo>
                <a:lnTo>
                  <a:pt x="2462949" y="62484"/>
                </a:lnTo>
                <a:lnTo>
                  <a:pt x="2262797" y="40131"/>
                </a:lnTo>
                <a:lnTo>
                  <a:pt x="2073313" y="22225"/>
                </a:lnTo>
                <a:lnTo>
                  <a:pt x="1719999" y="2159"/>
                </a:lnTo>
                <a:lnTo>
                  <a:pt x="1556042" y="0"/>
                </a:lnTo>
                <a:close/>
              </a:path>
              <a:path w="8723630" h="1331595">
                <a:moveTo>
                  <a:pt x="8723414" y="569722"/>
                </a:moveTo>
                <a:lnTo>
                  <a:pt x="8638197" y="605409"/>
                </a:lnTo>
                <a:lnTo>
                  <a:pt x="8557298" y="636651"/>
                </a:lnTo>
                <a:lnTo>
                  <a:pt x="8472208" y="665734"/>
                </a:lnTo>
                <a:lnTo>
                  <a:pt x="8295551" y="719327"/>
                </a:lnTo>
                <a:lnTo>
                  <a:pt x="8201825" y="743965"/>
                </a:lnTo>
                <a:lnTo>
                  <a:pt x="8005991" y="784098"/>
                </a:lnTo>
                <a:lnTo>
                  <a:pt x="7901724" y="802004"/>
                </a:lnTo>
                <a:lnTo>
                  <a:pt x="7680363" y="828801"/>
                </a:lnTo>
                <a:lnTo>
                  <a:pt x="7441857" y="846709"/>
                </a:lnTo>
                <a:lnTo>
                  <a:pt x="7314222" y="851153"/>
                </a:lnTo>
                <a:lnTo>
                  <a:pt x="8723414" y="851153"/>
                </a:lnTo>
                <a:lnTo>
                  <a:pt x="8723414" y="56972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 txBox="1"/>
          <p:nvPr/>
        </p:nvSpPr>
        <p:spPr>
          <a:xfrm>
            <a:off x="330200" y="1501521"/>
            <a:ext cx="3225800" cy="46443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作业准备</a:t>
            </a:r>
            <a:r>
              <a:rPr sz="18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：</a:t>
            </a:r>
            <a:r>
              <a:rPr sz="1800" spc="-5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1</a:t>
            </a:r>
            <a:r>
              <a:rPr sz="180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、挖掘机司机要持 证上岗</a:t>
            </a:r>
            <a:r>
              <a:rPr sz="18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；</a:t>
            </a:r>
            <a:r>
              <a:rPr sz="1800" spc="-5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2</a:t>
            </a:r>
            <a:r>
              <a:rPr sz="180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、挖掘机随车携带车 辆保养及检查记录；</a:t>
            </a:r>
            <a:r>
              <a:rPr sz="1800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3</a:t>
            </a:r>
            <a:r>
              <a:rPr sz="180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、挖掘机 工作时要停放于坚实、平坦的 地面上</a:t>
            </a:r>
            <a:r>
              <a:rPr sz="18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；</a:t>
            </a:r>
            <a:r>
              <a:rPr sz="1800" spc="-5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4</a:t>
            </a:r>
            <a:r>
              <a:rPr sz="180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、挖掘机施工时配备 对讲机，作业区设安全员一名， 及时与司机联系；</a:t>
            </a:r>
            <a:endParaRPr sz="1800">
              <a:latin typeface="PMingLiU" panose="02020500000000000000" charset="-120"/>
              <a:cs typeface="PMingLiU" panose="02020500000000000000" charset="-120"/>
            </a:endParaRPr>
          </a:p>
          <a:p>
            <a:pPr marL="12700" marR="127635">
              <a:lnSpc>
                <a:spcPct val="100000"/>
              </a:lnSpc>
              <a:spcBef>
                <a:spcPts val="600"/>
              </a:spcBef>
            </a:pPr>
            <a:r>
              <a:rPr sz="180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进场</a:t>
            </a:r>
            <a:r>
              <a:rPr sz="18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：</a:t>
            </a:r>
            <a:r>
              <a:rPr sz="1800" spc="-5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1</a:t>
            </a:r>
            <a:r>
              <a:rPr sz="180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、实现现场要设人车分 流、入场时从施工车辆通过进 </a:t>
            </a:r>
            <a:r>
              <a:rPr sz="18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入</a:t>
            </a:r>
            <a:r>
              <a:rPr sz="180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；</a:t>
            </a:r>
            <a:r>
              <a:rPr sz="1800" spc="-5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2</a:t>
            </a:r>
            <a:r>
              <a:rPr sz="18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、挖掘机入场时有专人引 </a:t>
            </a:r>
            <a:r>
              <a:rPr sz="180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导入场；</a:t>
            </a:r>
            <a:endParaRPr sz="1800">
              <a:latin typeface="PMingLiU" panose="02020500000000000000" charset="-120"/>
              <a:cs typeface="PMingLiU" panose="02020500000000000000" charset="-120"/>
            </a:endParaRPr>
          </a:p>
          <a:p>
            <a:pPr marL="12700" marR="233680">
              <a:lnSpc>
                <a:spcPct val="101000"/>
              </a:lnSpc>
              <a:spcBef>
                <a:spcPts val="575"/>
              </a:spcBef>
            </a:pPr>
            <a:r>
              <a:rPr sz="180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防护：挖掘机施工范围内采取 安全警示带警戒；</a:t>
            </a:r>
            <a:endParaRPr sz="1800">
              <a:latin typeface="PMingLiU" panose="02020500000000000000" charset="-120"/>
              <a:cs typeface="PMingLiU" panose="02020500000000000000" charset="-120"/>
            </a:endParaRPr>
          </a:p>
          <a:p>
            <a:pPr marL="12700" marR="153670">
              <a:lnSpc>
                <a:spcPct val="100000"/>
              </a:lnSpc>
              <a:spcBef>
                <a:spcPts val="595"/>
              </a:spcBef>
            </a:pPr>
            <a:r>
              <a:rPr sz="180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操作使用：</a:t>
            </a:r>
            <a:r>
              <a:rPr sz="1800" spc="-10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1</a:t>
            </a:r>
            <a:r>
              <a:rPr sz="180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、操作时应严格操 作手册作业，严禁违反工地安 全规范要求；</a:t>
            </a:r>
            <a:endParaRPr sz="1800">
              <a:latin typeface="PMingLiU" panose="02020500000000000000" charset="-120"/>
              <a:cs typeface="PMingLiU" panose="02020500000000000000" charset="-120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330200" y="1036777"/>
            <a:ext cx="121539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15" dirty="0">
                <a:latin typeface="Candara" panose="020E0502030303020204"/>
                <a:cs typeface="Candara" panose="020E0502030303020204"/>
              </a:rPr>
              <a:t>1</a:t>
            </a:r>
            <a:r>
              <a:rPr sz="2800" spc="-5" dirty="0"/>
              <a:t>挖掘机</a:t>
            </a:r>
            <a:endParaRPr sz="2800">
              <a:latin typeface="Candara" panose="020E0502030303020204"/>
              <a:cs typeface="Candara" panose="020E0502030303020204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3899915" y="2132838"/>
            <a:ext cx="4865116" cy="2880360"/>
          </a:xfrm>
          <a:prstGeom prst="rect">
            <a:avLst/>
          </a:prstGeom>
          <a:blipFill>
            <a:blip r:embed="rId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054978" y="859408"/>
            <a:ext cx="2880360" cy="715010"/>
          </a:xfrm>
          <a:custGeom>
            <a:avLst/>
            <a:gdLst/>
            <a:ahLst/>
            <a:cxnLst/>
            <a:rect l="l" t="t" r="r" b="b"/>
            <a:pathLst>
              <a:path w="2880359" h="715010">
                <a:moveTo>
                  <a:pt x="2880105" y="0"/>
                </a:moveTo>
                <a:lnTo>
                  <a:pt x="2873629" y="0"/>
                </a:lnTo>
                <a:lnTo>
                  <a:pt x="2752344" y="20065"/>
                </a:lnTo>
                <a:lnTo>
                  <a:pt x="2628900" y="42417"/>
                </a:lnTo>
                <a:lnTo>
                  <a:pt x="2373376" y="91566"/>
                </a:lnTo>
                <a:lnTo>
                  <a:pt x="2105279" y="149732"/>
                </a:lnTo>
                <a:lnTo>
                  <a:pt x="1824227" y="216662"/>
                </a:lnTo>
                <a:lnTo>
                  <a:pt x="1566672" y="281558"/>
                </a:lnTo>
                <a:lnTo>
                  <a:pt x="842899" y="444626"/>
                </a:lnTo>
                <a:lnTo>
                  <a:pt x="621538" y="489330"/>
                </a:lnTo>
                <a:lnTo>
                  <a:pt x="200025" y="567436"/>
                </a:lnTo>
                <a:lnTo>
                  <a:pt x="0" y="600963"/>
                </a:lnTo>
                <a:lnTo>
                  <a:pt x="138303" y="621156"/>
                </a:lnTo>
                <a:lnTo>
                  <a:pt x="270256" y="638937"/>
                </a:lnTo>
                <a:lnTo>
                  <a:pt x="398018" y="654685"/>
                </a:lnTo>
                <a:lnTo>
                  <a:pt x="644905" y="681481"/>
                </a:lnTo>
                <a:lnTo>
                  <a:pt x="874776" y="699262"/>
                </a:lnTo>
                <a:lnTo>
                  <a:pt x="985520" y="705992"/>
                </a:lnTo>
                <a:lnTo>
                  <a:pt x="1094104" y="710438"/>
                </a:lnTo>
                <a:lnTo>
                  <a:pt x="1298448" y="715010"/>
                </a:lnTo>
                <a:lnTo>
                  <a:pt x="1396365" y="715010"/>
                </a:lnTo>
                <a:lnTo>
                  <a:pt x="1585849" y="710438"/>
                </a:lnTo>
                <a:lnTo>
                  <a:pt x="1675256" y="705992"/>
                </a:lnTo>
                <a:lnTo>
                  <a:pt x="1845564" y="692657"/>
                </a:lnTo>
                <a:lnTo>
                  <a:pt x="1928495" y="683640"/>
                </a:lnTo>
                <a:lnTo>
                  <a:pt x="2086102" y="661288"/>
                </a:lnTo>
                <a:lnTo>
                  <a:pt x="2235073" y="634491"/>
                </a:lnTo>
                <a:lnTo>
                  <a:pt x="2375535" y="603250"/>
                </a:lnTo>
                <a:lnTo>
                  <a:pt x="2509647" y="567436"/>
                </a:lnTo>
                <a:lnTo>
                  <a:pt x="2637409" y="527303"/>
                </a:lnTo>
                <a:lnTo>
                  <a:pt x="2758694" y="482600"/>
                </a:lnTo>
                <a:lnTo>
                  <a:pt x="2875788" y="435610"/>
                </a:lnTo>
                <a:lnTo>
                  <a:pt x="2880105" y="433450"/>
                </a:lnTo>
                <a:lnTo>
                  <a:pt x="2880105" y="0"/>
                </a:lnTo>
                <a:close/>
              </a:path>
            </a:pathLst>
          </a:custGeom>
          <a:solidFill>
            <a:srgbClr val="C5E7FB">
              <a:alpha val="2901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2622423" y="730884"/>
            <a:ext cx="5551805" cy="851535"/>
          </a:xfrm>
          <a:custGeom>
            <a:avLst/>
            <a:gdLst/>
            <a:ahLst/>
            <a:cxnLst/>
            <a:rect l="l" t="t" r="r" b="b"/>
            <a:pathLst>
              <a:path w="5551805" h="851535">
                <a:moveTo>
                  <a:pt x="853566" y="0"/>
                </a:moveTo>
                <a:lnTo>
                  <a:pt x="685418" y="0"/>
                </a:lnTo>
                <a:lnTo>
                  <a:pt x="527938" y="4572"/>
                </a:lnTo>
                <a:lnTo>
                  <a:pt x="381000" y="11175"/>
                </a:lnTo>
                <a:lnTo>
                  <a:pt x="244728" y="22351"/>
                </a:lnTo>
                <a:lnTo>
                  <a:pt x="117093" y="35813"/>
                </a:lnTo>
                <a:lnTo>
                  <a:pt x="0" y="53720"/>
                </a:lnTo>
                <a:lnTo>
                  <a:pt x="334137" y="96138"/>
                </a:lnTo>
                <a:lnTo>
                  <a:pt x="693927" y="156463"/>
                </a:lnTo>
                <a:lnTo>
                  <a:pt x="1079246" y="234695"/>
                </a:lnTo>
                <a:lnTo>
                  <a:pt x="1283589" y="279273"/>
                </a:lnTo>
                <a:lnTo>
                  <a:pt x="1868931" y="422275"/>
                </a:lnTo>
                <a:lnTo>
                  <a:pt x="2562987" y="576452"/>
                </a:lnTo>
                <a:lnTo>
                  <a:pt x="2882265" y="639063"/>
                </a:lnTo>
                <a:lnTo>
                  <a:pt x="3035554" y="668147"/>
                </a:lnTo>
                <a:lnTo>
                  <a:pt x="3329304" y="717295"/>
                </a:lnTo>
                <a:lnTo>
                  <a:pt x="3469766" y="739520"/>
                </a:lnTo>
                <a:lnTo>
                  <a:pt x="3737991" y="775335"/>
                </a:lnTo>
                <a:lnTo>
                  <a:pt x="3991229" y="806576"/>
                </a:lnTo>
                <a:lnTo>
                  <a:pt x="4112641" y="817752"/>
                </a:lnTo>
                <a:lnTo>
                  <a:pt x="4342510" y="835660"/>
                </a:lnTo>
                <a:lnTo>
                  <a:pt x="4453255" y="842390"/>
                </a:lnTo>
                <a:lnTo>
                  <a:pt x="4666107" y="851280"/>
                </a:lnTo>
                <a:lnTo>
                  <a:pt x="4864100" y="851280"/>
                </a:lnTo>
                <a:lnTo>
                  <a:pt x="5051425" y="846836"/>
                </a:lnTo>
                <a:lnTo>
                  <a:pt x="5140833" y="842390"/>
                </a:lnTo>
                <a:lnTo>
                  <a:pt x="5228082" y="835660"/>
                </a:lnTo>
                <a:lnTo>
                  <a:pt x="5474970" y="808863"/>
                </a:lnTo>
                <a:lnTo>
                  <a:pt x="5551551" y="797687"/>
                </a:lnTo>
                <a:lnTo>
                  <a:pt x="5304662" y="766444"/>
                </a:lnTo>
                <a:lnTo>
                  <a:pt x="5042916" y="728472"/>
                </a:lnTo>
                <a:lnTo>
                  <a:pt x="4474463" y="630047"/>
                </a:lnTo>
                <a:lnTo>
                  <a:pt x="4165854" y="567563"/>
                </a:lnTo>
                <a:lnTo>
                  <a:pt x="3840099" y="498348"/>
                </a:lnTo>
                <a:lnTo>
                  <a:pt x="2854579" y="263651"/>
                </a:lnTo>
                <a:lnTo>
                  <a:pt x="2586354" y="205612"/>
                </a:lnTo>
                <a:lnTo>
                  <a:pt x="2330957" y="156463"/>
                </a:lnTo>
                <a:lnTo>
                  <a:pt x="2207387" y="134112"/>
                </a:lnTo>
                <a:lnTo>
                  <a:pt x="2086102" y="114045"/>
                </a:lnTo>
                <a:lnTo>
                  <a:pt x="1969007" y="96138"/>
                </a:lnTo>
                <a:lnTo>
                  <a:pt x="1630552" y="51435"/>
                </a:lnTo>
                <a:lnTo>
                  <a:pt x="1419860" y="31368"/>
                </a:lnTo>
                <a:lnTo>
                  <a:pt x="1221866" y="15748"/>
                </a:lnTo>
                <a:lnTo>
                  <a:pt x="1032382" y="4572"/>
                </a:lnTo>
                <a:lnTo>
                  <a:pt x="853566" y="0"/>
                </a:lnTo>
                <a:close/>
              </a:path>
            </a:pathLst>
          </a:custGeom>
          <a:solidFill>
            <a:srgbClr val="C5E7FB">
              <a:alpha val="3999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2832100" y="743204"/>
            <a:ext cx="5474970" cy="775335"/>
          </a:xfrm>
          <a:custGeom>
            <a:avLst/>
            <a:gdLst/>
            <a:ahLst/>
            <a:cxnLst/>
            <a:rect l="l" t="t" r="r" b="b"/>
            <a:pathLst>
              <a:path w="5474970" h="775335">
                <a:moveTo>
                  <a:pt x="0" y="78232"/>
                </a:moveTo>
                <a:lnTo>
                  <a:pt x="19176" y="73787"/>
                </a:lnTo>
                <a:lnTo>
                  <a:pt x="76581" y="62611"/>
                </a:lnTo>
                <a:lnTo>
                  <a:pt x="174498" y="46990"/>
                </a:lnTo>
                <a:lnTo>
                  <a:pt x="238379" y="37973"/>
                </a:lnTo>
                <a:lnTo>
                  <a:pt x="312927" y="29083"/>
                </a:lnTo>
                <a:lnTo>
                  <a:pt x="395858" y="22351"/>
                </a:lnTo>
                <a:lnTo>
                  <a:pt x="491744" y="15621"/>
                </a:lnTo>
                <a:lnTo>
                  <a:pt x="596011" y="9017"/>
                </a:lnTo>
                <a:lnTo>
                  <a:pt x="713104" y="4445"/>
                </a:lnTo>
                <a:lnTo>
                  <a:pt x="840866" y="2286"/>
                </a:lnTo>
                <a:lnTo>
                  <a:pt x="979170" y="0"/>
                </a:lnTo>
                <a:lnTo>
                  <a:pt x="1128140" y="2286"/>
                </a:lnTo>
                <a:lnTo>
                  <a:pt x="1287779" y="6731"/>
                </a:lnTo>
                <a:lnTo>
                  <a:pt x="1460246" y="15621"/>
                </a:lnTo>
                <a:lnTo>
                  <a:pt x="1643379" y="26797"/>
                </a:lnTo>
                <a:lnTo>
                  <a:pt x="1837054" y="44704"/>
                </a:lnTo>
                <a:lnTo>
                  <a:pt x="2043557" y="64770"/>
                </a:lnTo>
                <a:lnTo>
                  <a:pt x="2262759" y="89408"/>
                </a:lnTo>
                <a:lnTo>
                  <a:pt x="2492629" y="118491"/>
                </a:lnTo>
                <a:lnTo>
                  <a:pt x="2735326" y="154178"/>
                </a:lnTo>
                <a:lnTo>
                  <a:pt x="2988691" y="194437"/>
                </a:lnTo>
                <a:lnTo>
                  <a:pt x="3254755" y="241300"/>
                </a:lnTo>
                <a:lnTo>
                  <a:pt x="3533648" y="297180"/>
                </a:lnTo>
                <a:lnTo>
                  <a:pt x="3825240" y="357505"/>
                </a:lnTo>
                <a:lnTo>
                  <a:pt x="4129658" y="424561"/>
                </a:lnTo>
                <a:lnTo>
                  <a:pt x="4446778" y="500507"/>
                </a:lnTo>
                <a:lnTo>
                  <a:pt x="4776724" y="583184"/>
                </a:lnTo>
                <a:lnTo>
                  <a:pt x="5119497" y="674751"/>
                </a:lnTo>
                <a:lnTo>
                  <a:pt x="5474970" y="775335"/>
                </a:lnTo>
              </a:path>
            </a:pathLst>
          </a:custGeom>
          <a:ln w="31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5616447" y="729869"/>
            <a:ext cx="3312160" cy="652780"/>
          </a:xfrm>
          <a:custGeom>
            <a:avLst/>
            <a:gdLst/>
            <a:ahLst/>
            <a:cxnLst/>
            <a:rect l="l" t="t" r="r" b="b"/>
            <a:pathLst>
              <a:path w="3312159" h="652780">
                <a:moveTo>
                  <a:pt x="0" y="652398"/>
                </a:moveTo>
                <a:lnTo>
                  <a:pt x="95757" y="625475"/>
                </a:lnTo>
                <a:lnTo>
                  <a:pt x="357631" y="556259"/>
                </a:lnTo>
                <a:lnTo>
                  <a:pt x="538479" y="509396"/>
                </a:lnTo>
                <a:lnTo>
                  <a:pt x="747140" y="457961"/>
                </a:lnTo>
                <a:lnTo>
                  <a:pt x="979170" y="402081"/>
                </a:lnTo>
                <a:lnTo>
                  <a:pt x="1228217" y="341756"/>
                </a:lnTo>
                <a:lnTo>
                  <a:pt x="1492123" y="283717"/>
                </a:lnTo>
                <a:lnTo>
                  <a:pt x="1762505" y="225551"/>
                </a:lnTo>
                <a:lnTo>
                  <a:pt x="2039238" y="171957"/>
                </a:lnTo>
                <a:lnTo>
                  <a:pt x="2313812" y="120650"/>
                </a:lnTo>
                <a:lnTo>
                  <a:pt x="2450083" y="98297"/>
                </a:lnTo>
                <a:lnTo>
                  <a:pt x="2582036" y="75945"/>
                </a:lnTo>
                <a:lnTo>
                  <a:pt x="2713990" y="58038"/>
                </a:lnTo>
                <a:lnTo>
                  <a:pt x="2841752" y="40131"/>
                </a:lnTo>
                <a:lnTo>
                  <a:pt x="2967354" y="26796"/>
                </a:lnTo>
                <a:lnTo>
                  <a:pt x="3086607" y="15620"/>
                </a:lnTo>
                <a:lnTo>
                  <a:pt x="3201543" y="6603"/>
                </a:lnTo>
                <a:lnTo>
                  <a:pt x="3312159" y="0"/>
                </a:lnTo>
              </a:path>
            </a:pathLst>
          </a:custGeom>
          <a:ln w="31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211670" y="714248"/>
            <a:ext cx="8723630" cy="1331595"/>
          </a:xfrm>
          <a:custGeom>
            <a:avLst/>
            <a:gdLst/>
            <a:ahLst/>
            <a:cxnLst/>
            <a:rect l="l" t="t" r="r" b="b"/>
            <a:pathLst>
              <a:path w="8723630" h="1331595">
                <a:moveTo>
                  <a:pt x="1556042" y="0"/>
                </a:moveTo>
                <a:lnTo>
                  <a:pt x="1402753" y="0"/>
                </a:lnTo>
                <a:lnTo>
                  <a:pt x="1258100" y="4444"/>
                </a:lnTo>
                <a:lnTo>
                  <a:pt x="1121829" y="11175"/>
                </a:lnTo>
                <a:lnTo>
                  <a:pt x="874890" y="33400"/>
                </a:lnTo>
                <a:lnTo>
                  <a:pt x="762063" y="49149"/>
                </a:lnTo>
                <a:lnTo>
                  <a:pt x="659891" y="64769"/>
                </a:lnTo>
                <a:lnTo>
                  <a:pt x="564095" y="82550"/>
                </a:lnTo>
                <a:lnTo>
                  <a:pt x="478955" y="102742"/>
                </a:lnTo>
                <a:lnTo>
                  <a:pt x="398056" y="120650"/>
                </a:lnTo>
                <a:lnTo>
                  <a:pt x="327812" y="140715"/>
                </a:lnTo>
                <a:lnTo>
                  <a:pt x="206476" y="178688"/>
                </a:lnTo>
                <a:lnTo>
                  <a:pt x="157518" y="196596"/>
                </a:lnTo>
                <a:lnTo>
                  <a:pt x="51079" y="241173"/>
                </a:lnTo>
                <a:lnTo>
                  <a:pt x="0" y="268097"/>
                </a:lnTo>
                <a:lnTo>
                  <a:pt x="0" y="1331467"/>
                </a:lnTo>
                <a:lnTo>
                  <a:pt x="8719096" y="1331467"/>
                </a:lnTo>
                <a:lnTo>
                  <a:pt x="8723414" y="1324864"/>
                </a:lnTo>
                <a:lnTo>
                  <a:pt x="8723414" y="851153"/>
                </a:lnTo>
                <a:lnTo>
                  <a:pt x="7182142" y="851153"/>
                </a:lnTo>
                <a:lnTo>
                  <a:pt x="7043839" y="848994"/>
                </a:lnTo>
                <a:lnTo>
                  <a:pt x="6899059" y="844423"/>
                </a:lnTo>
                <a:lnTo>
                  <a:pt x="6750088" y="837818"/>
                </a:lnTo>
                <a:lnTo>
                  <a:pt x="6594640" y="826642"/>
                </a:lnTo>
                <a:lnTo>
                  <a:pt x="6260503" y="793114"/>
                </a:lnTo>
                <a:lnTo>
                  <a:pt x="5900712" y="746125"/>
                </a:lnTo>
                <a:lnTo>
                  <a:pt x="5709196" y="717168"/>
                </a:lnTo>
                <a:lnTo>
                  <a:pt x="5509044" y="683640"/>
                </a:lnTo>
                <a:lnTo>
                  <a:pt x="5302542" y="645667"/>
                </a:lnTo>
                <a:lnTo>
                  <a:pt x="4861979" y="558546"/>
                </a:lnTo>
                <a:lnTo>
                  <a:pt x="4387253" y="453516"/>
                </a:lnTo>
                <a:lnTo>
                  <a:pt x="4136047" y="395350"/>
                </a:lnTo>
                <a:lnTo>
                  <a:pt x="3614458" y="268097"/>
                </a:lnTo>
                <a:lnTo>
                  <a:pt x="3122841" y="165226"/>
                </a:lnTo>
                <a:lnTo>
                  <a:pt x="2892844" y="125094"/>
                </a:lnTo>
                <a:lnTo>
                  <a:pt x="2673642" y="91566"/>
                </a:lnTo>
                <a:lnTo>
                  <a:pt x="2462949" y="62484"/>
                </a:lnTo>
                <a:lnTo>
                  <a:pt x="2262797" y="40131"/>
                </a:lnTo>
                <a:lnTo>
                  <a:pt x="2073313" y="22225"/>
                </a:lnTo>
                <a:lnTo>
                  <a:pt x="1719999" y="2159"/>
                </a:lnTo>
                <a:lnTo>
                  <a:pt x="1556042" y="0"/>
                </a:lnTo>
                <a:close/>
              </a:path>
              <a:path w="8723630" h="1331595">
                <a:moveTo>
                  <a:pt x="8723414" y="569722"/>
                </a:moveTo>
                <a:lnTo>
                  <a:pt x="8638197" y="605409"/>
                </a:lnTo>
                <a:lnTo>
                  <a:pt x="8557298" y="636651"/>
                </a:lnTo>
                <a:lnTo>
                  <a:pt x="8472208" y="665734"/>
                </a:lnTo>
                <a:lnTo>
                  <a:pt x="8295551" y="719327"/>
                </a:lnTo>
                <a:lnTo>
                  <a:pt x="8201825" y="743965"/>
                </a:lnTo>
                <a:lnTo>
                  <a:pt x="8005991" y="784098"/>
                </a:lnTo>
                <a:lnTo>
                  <a:pt x="7901724" y="802004"/>
                </a:lnTo>
                <a:lnTo>
                  <a:pt x="7680363" y="828801"/>
                </a:lnTo>
                <a:lnTo>
                  <a:pt x="7441857" y="846709"/>
                </a:lnTo>
                <a:lnTo>
                  <a:pt x="7314222" y="851153"/>
                </a:lnTo>
                <a:lnTo>
                  <a:pt x="8723414" y="851153"/>
                </a:lnTo>
                <a:lnTo>
                  <a:pt x="8723414" y="56972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 txBox="1"/>
          <p:nvPr/>
        </p:nvSpPr>
        <p:spPr>
          <a:xfrm>
            <a:off x="330200" y="1569211"/>
            <a:ext cx="3103245" cy="4324350"/>
          </a:xfrm>
          <a:prstGeom prst="rect">
            <a:avLst/>
          </a:prstGeom>
        </p:spPr>
        <p:txBody>
          <a:bodyPr vert="horz" wrap="square" lIns="0" tIns="889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00"/>
              </a:spcBef>
            </a:pPr>
            <a:r>
              <a:rPr sz="180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操作准备：</a:t>
            </a:r>
            <a:endParaRPr sz="1800">
              <a:latin typeface="PMingLiU" panose="02020500000000000000" charset="-120"/>
              <a:cs typeface="PMingLiU" panose="02020500000000000000" charset="-120"/>
            </a:endParaRPr>
          </a:p>
          <a:p>
            <a:pPr marL="12700" marR="31115">
              <a:lnSpc>
                <a:spcPct val="100000"/>
              </a:lnSpc>
              <a:spcBef>
                <a:spcPts val="600"/>
              </a:spcBef>
            </a:pPr>
            <a:r>
              <a:rPr sz="1800" spc="-10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1</a:t>
            </a:r>
            <a:r>
              <a:rPr sz="180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、移动吊车操作司机及吊装工 人必须经过培训，具有操作资 质；</a:t>
            </a:r>
            <a:endParaRPr sz="1800">
              <a:latin typeface="PMingLiU" panose="02020500000000000000" charset="-120"/>
              <a:cs typeface="PMingLiU" panose="02020500000000000000" charset="-120"/>
            </a:endParaRPr>
          </a:p>
          <a:p>
            <a:pPr marL="12700" marR="5080">
              <a:lnSpc>
                <a:spcPct val="100000"/>
              </a:lnSpc>
              <a:spcBef>
                <a:spcPts val="600"/>
              </a:spcBef>
            </a:pPr>
            <a:r>
              <a:rPr sz="1800" spc="-5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2</a:t>
            </a:r>
            <a:r>
              <a:rPr sz="180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、吊装时现场须有专职指挥人 员，配有无线通讯设备；</a:t>
            </a:r>
            <a:endParaRPr sz="1800">
              <a:latin typeface="PMingLiU" panose="02020500000000000000" charset="-120"/>
              <a:cs typeface="PMingLiU" panose="02020500000000000000" charset="-120"/>
            </a:endParaRPr>
          </a:p>
          <a:p>
            <a:pPr marL="12700">
              <a:lnSpc>
                <a:spcPct val="100000"/>
              </a:lnSpc>
              <a:spcBef>
                <a:spcPts val="600"/>
              </a:spcBef>
            </a:pPr>
            <a:r>
              <a:rPr sz="180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操作使用：</a:t>
            </a:r>
            <a:endParaRPr sz="1800">
              <a:latin typeface="PMingLiU" panose="02020500000000000000" charset="-120"/>
              <a:cs typeface="PMingLiU" panose="02020500000000000000" charset="-120"/>
            </a:endParaRPr>
          </a:p>
          <a:p>
            <a:pPr marL="12700" marR="30480">
              <a:lnSpc>
                <a:spcPct val="100000"/>
              </a:lnSpc>
              <a:spcBef>
                <a:spcPts val="600"/>
              </a:spcBef>
            </a:pPr>
            <a:r>
              <a:rPr sz="1800" spc="-10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1</a:t>
            </a:r>
            <a:r>
              <a:rPr sz="180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、起重机吊臂回转范围内应采 用警戒带或其他方式隔离，无 关人员不得进入该区域内；任 </a:t>
            </a:r>
            <a:r>
              <a:rPr sz="18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何情况下，严禁起重机带载行 </a:t>
            </a:r>
            <a:r>
              <a:rPr sz="180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走；</a:t>
            </a:r>
            <a:endParaRPr sz="1800">
              <a:latin typeface="PMingLiU" panose="02020500000000000000" charset="-120"/>
              <a:cs typeface="PMingLiU" panose="02020500000000000000" charset="-120"/>
            </a:endParaRPr>
          </a:p>
          <a:p>
            <a:pPr marL="12700" marR="5080">
              <a:lnSpc>
                <a:spcPct val="100000"/>
              </a:lnSpc>
              <a:spcBef>
                <a:spcPts val="600"/>
              </a:spcBef>
            </a:pPr>
            <a:r>
              <a:rPr sz="1800" spc="-5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2</a:t>
            </a:r>
            <a:r>
              <a:rPr sz="180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、吊车使用其他事项须满足相 关规范要求；</a:t>
            </a:r>
            <a:endParaRPr sz="1800">
              <a:latin typeface="PMingLiU" panose="02020500000000000000" charset="-120"/>
              <a:cs typeface="PMingLiU" panose="02020500000000000000" charset="-120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330200" y="973962"/>
            <a:ext cx="196723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5" dirty="0">
                <a:latin typeface="Candara" panose="020E0502030303020204"/>
                <a:cs typeface="Candara" panose="020E0502030303020204"/>
              </a:rPr>
              <a:t>2</a:t>
            </a:r>
            <a:r>
              <a:rPr sz="2800" spc="-5" dirty="0"/>
              <a:t>移动式吊车</a:t>
            </a:r>
            <a:endParaRPr sz="2800">
              <a:latin typeface="Candara" panose="020E0502030303020204"/>
              <a:cs typeface="Candara" panose="020E0502030303020204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3882009" y="1916810"/>
            <a:ext cx="4962144" cy="3312414"/>
          </a:xfrm>
          <a:prstGeom prst="rect">
            <a:avLst/>
          </a:prstGeom>
          <a:blipFill>
            <a:blip r:embed="rId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054978" y="859408"/>
            <a:ext cx="2880360" cy="715010"/>
          </a:xfrm>
          <a:custGeom>
            <a:avLst/>
            <a:gdLst/>
            <a:ahLst/>
            <a:cxnLst/>
            <a:rect l="l" t="t" r="r" b="b"/>
            <a:pathLst>
              <a:path w="2880359" h="715010">
                <a:moveTo>
                  <a:pt x="2880105" y="0"/>
                </a:moveTo>
                <a:lnTo>
                  <a:pt x="2873629" y="0"/>
                </a:lnTo>
                <a:lnTo>
                  <a:pt x="2752344" y="20065"/>
                </a:lnTo>
                <a:lnTo>
                  <a:pt x="2628900" y="42417"/>
                </a:lnTo>
                <a:lnTo>
                  <a:pt x="2373376" y="91566"/>
                </a:lnTo>
                <a:lnTo>
                  <a:pt x="2105279" y="149732"/>
                </a:lnTo>
                <a:lnTo>
                  <a:pt x="1824227" y="216662"/>
                </a:lnTo>
                <a:lnTo>
                  <a:pt x="1566672" y="281558"/>
                </a:lnTo>
                <a:lnTo>
                  <a:pt x="842899" y="444626"/>
                </a:lnTo>
                <a:lnTo>
                  <a:pt x="621538" y="489330"/>
                </a:lnTo>
                <a:lnTo>
                  <a:pt x="200025" y="567436"/>
                </a:lnTo>
                <a:lnTo>
                  <a:pt x="0" y="600963"/>
                </a:lnTo>
                <a:lnTo>
                  <a:pt x="138303" y="621156"/>
                </a:lnTo>
                <a:lnTo>
                  <a:pt x="270256" y="638937"/>
                </a:lnTo>
                <a:lnTo>
                  <a:pt x="398018" y="654685"/>
                </a:lnTo>
                <a:lnTo>
                  <a:pt x="644905" y="681481"/>
                </a:lnTo>
                <a:lnTo>
                  <a:pt x="874776" y="699262"/>
                </a:lnTo>
                <a:lnTo>
                  <a:pt x="985520" y="705992"/>
                </a:lnTo>
                <a:lnTo>
                  <a:pt x="1094104" y="710438"/>
                </a:lnTo>
                <a:lnTo>
                  <a:pt x="1298448" y="715010"/>
                </a:lnTo>
                <a:lnTo>
                  <a:pt x="1396365" y="715010"/>
                </a:lnTo>
                <a:lnTo>
                  <a:pt x="1585849" y="710438"/>
                </a:lnTo>
                <a:lnTo>
                  <a:pt x="1675256" y="705992"/>
                </a:lnTo>
                <a:lnTo>
                  <a:pt x="1845564" y="692657"/>
                </a:lnTo>
                <a:lnTo>
                  <a:pt x="1928495" y="683640"/>
                </a:lnTo>
                <a:lnTo>
                  <a:pt x="2086102" y="661288"/>
                </a:lnTo>
                <a:lnTo>
                  <a:pt x="2235073" y="634491"/>
                </a:lnTo>
                <a:lnTo>
                  <a:pt x="2375535" y="603250"/>
                </a:lnTo>
                <a:lnTo>
                  <a:pt x="2509647" y="567436"/>
                </a:lnTo>
                <a:lnTo>
                  <a:pt x="2637409" y="527303"/>
                </a:lnTo>
                <a:lnTo>
                  <a:pt x="2758694" y="482600"/>
                </a:lnTo>
                <a:lnTo>
                  <a:pt x="2875788" y="435610"/>
                </a:lnTo>
                <a:lnTo>
                  <a:pt x="2880105" y="433450"/>
                </a:lnTo>
                <a:lnTo>
                  <a:pt x="2880105" y="0"/>
                </a:lnTo>
                <a:close/>
              </a:path>
            </a:pathLst>
          </a:custGeom>
          <a:solidFill>
            <a:srgbClr val="C5E7FB">
              <a:alpha val="2901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2622423" y="730884"/>
            <a:ext cx="5551805" cy="851535"/>
          </a:xfrm>
          <a:custGeom>
            <a:avLst/>
            <a:gdLst/>
            <a:ahLst/>
            <a:cxnLst/>
            <a:rect l="l" t="t" r="r" b="b"/>
            <a:pathLst>
              <a:path w="5551805" h="851535">
                <a:moveTo>
                  <a:pt x="853566" y="0"/>
                </a:moveTo>
                <a:lnTo>
                  <a:pt x="685418" y="0"/>
                </a:lnTo>
                <a:lnTo>
                  <a:pt x="527938" y="4572"/>
                </a:lnTo>
                <a:lnTo>
                  <a:pt x="381000" y="11175"/>
                </a:lnTo>
                <a:lnTo>
                  <a:pt x="244728" y="22351"/>
                </a:lnTo>
                <a:lnTo>
                  <a:pt x="117093" y="35813"/>
                </a:lnTo>
                <a:lnTo>
                  <a:pt x="0" y="53720"/>
                </a:lnTo>
                <a:lnTo>
                  <a:pt x="334137" y="96138"/>
                </a:lnTo>
                <a:lnTo>
                  <a:pt x="693927" y="156463"/>
                </a:lnTo>
                <a:lnTo>
                  <a:pt x="1079246" y="234695"/>
                </a:lnTo>
                <a:lnTo>
                  <a:pt x="1283589" y="279273"/>
                </a:lnTo>
                <a:lnTo>
                  <a:pt x="1868931" y="422275"/>
                </a:lnTo>
                <a:lnTo>
                  <a:pt x="2562987" y="576452"/>
                </a:lnTo>
                <a:lnTo>
                  <a:pt x="2882265" y="639063"/>
                </a:lnTo>
                <a:lnTo>
                  <a:pt x="3035554" y="668147"/>
                </a:lnTo>
                <a:lnTo>
                  <a:pt x="3329304" y="717295"/>
                </a:lnTo>
                <a:lnTo>
                  <a:pt x="3469766" y="739520"/>
                </a:lnTo>
                <a:lnTo>
                  <a:pt x="3737991" y="775335"/>
                </a:lnTo>
                <a:lnTo>
                  <a:pt x="3991229" y="806576"/>
                </a:lnTo>
                <a:lnTo>
                  <a:pt x="4112641" y="817752"/>
                </a:lnTo>
                <a:lnTo>
                  <a:pt x="4342510" y="835660"/>
                </a:lnTo>
                <a:lnTo>
                  <a:pt x="4453255" y="842390"/>
                </a:lnTo>
                <a:lnTo>
                  <a:pt x="4666107" y="851280"/>
                </a:lnTo>
                <a:lnTo>
                  <a:pt x="4864100" y="851280"/>
                </a:lnTo>
                <a:lnTo>
                  <a:pt x="5051425" y="846836"/>
                </a:lnTo>
                <a:lnTo>
                  <a:pt x="5140833" y="842390"/>
                </a:lnTo>
                <a:lnTo>
                  <a:pt x="5228082" y="835660"/>
                </a:lnTo>
                <a:lnTo>
                  <a:pt x="5474970" y="808863"/>
                </a:lnTo>
                <a:lnTo>
                  <a:pt x="5551551" y="797687"/>
                </a:lnTo>
                <a:lnTo>
                  <a:pt x="5304662" y="766444"/>
                </a:lnTo>
                <a:lnTo>
                  <a:pt x="5042916" y="728472"/>
                </a:lnTo>
                <a:lnTo>
                  <a:pt x="4474463" y="630047"/>
                </a:lnTo>
                <a:lnTo>
                  <a:pt x="4165854" y="567563"/>
                </a:lnTo>
                <a:lnTo>
                  <a:pt x="3840099" y="498348"/>
                </a:lnTo>
                <a:lnTo>
                  <a:pt x="2854579" y="263651"/>
                </a:lnTo>
                <a:lnTo>
                  <a:pt x="2586354" y="205612"/>
                </a:lnTo>
                <a:lnTo>
                  <a:pt x="2330957" y="156463"/>
                </a:lnTo>
                <a:lnTo>
                  <a:pt x="2207387" y="134112"/>
                </a:lnTo>
                <a:lnTo>
                  <a:pt x="2086102" y="114045"/>
                </a:lnTo>
                <a:lnTo>
                  <a:pt x="1969007" y="96138"/>
                </a:lnTo>
                <a:lnTo>
                  <a:pt x="1630552" y="51435"/>
                </a:lnTo>
                <a:lnTo>
                  <a:pt x="1419860" y="31368"/>
                </a:lnTo>
                <a:lnTo>
                  <a:pt x="1221866" y="15748"/>
                </a:lnTo>
                <a:lnTo>
                  <a:pt x="1032382" y="4572"/>
                </a:lnTo>
                <a:lnTo>
                  <a:pt x="853566" y="0"/>
                </a:lnTo>
                <a:close/>
              </a:path>
            </a:pathLst>
          </a:custGeom>
          <a:solidFill>
            <a:srgbClr val="C5E7FB">
              <a:alpha val="3999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2832100" y="743204"/>
            <a:ext cx="5474970" cy="775335"/>
          </a:xfrm>
          <a:custGeom>
            <a:avLst/>
            <a:gdLst/>
            <a:ahLst/>
            <a:cxnLst/>
            <a:rect l="l" t="t" r="r" b="b"/>
            <a:pathLst>
              <a:path w="5474970" h="775335">
                <a:moveTo>
                  <a:pt x="0" y="78232"/>
                </a:moveTo>
                <a:lnTo>
                  <a:pt x="19176" y="73787"/>
                </a:lnTo>
                <a:lnTo>
                  <a:pt x="76581" y="62611"/>
                </a:lnTo>
                <a:lnTo>
                  <a:pt x="174498" y="46990"/>
                </a:lnTo>
                <a:lnTo>
                  <a:pt x="238379" y="37973"/>
                </a:lnTo>
                <a:lnTo>
                  <a:pt x="312927" y="29083"/>
                </a:lnTo>
                <a:lnTo>
                  <a:pt x="395858" y="22351"/>
                </a:lnTo>
                <a:lnTo>
                  <a:pt x="491744" y="15621"/>
                </a:lnTo>
                <a:lnTo>
                  <a:pt x="596011" y="9017"/>
                </a:lnTo>
                <a:lnTo>
                  <a:pt x="713104" y="4445"/>
                </a:lnTo>
                <a:lnTo>
                  <a:pt x="840866" y="2286"/>
                </a:lnTo>
                <a:lnTo>
                  <a:pt x="979170" y="0"/>
                </a:lnTo>
                <a:lnTo>
                  <a:pt x="1128140" y="2286"/>
                </a:lnTo>
                <a:lnTo>
                  <a:pt x="1287779" y="6731"/>
                </a:lnTo>
                <a:lnTo>
                  <a:pt x="1460246" y="15621"/>
                </a:lnTo>
                <a:lnTo>
                  <a:pt x="1643379" y="26797"/>
                </a:lnTo>
                <a:lnTo>
                  <a:pt x="1837054" y="44704"/>
                </a:lnTo>
                <a:lnTo>
                  <a:pt x="2043557" y="64770"/>
                </a:lnTo>
                <a:lnTo>
                  <a:pt x="2262759" y="89408"/>
                </a:lnTo>
                <a:lnTo>
                  <a:pt x="2492629" y="118491"/>
                </a:lnTo>
                <a:lnTo>
                  <a:pt x="2735326" y="154178"/>
                </a:lnTo>
                <a:lnTo>
                  <a:pt x="2988691" y="194437"/>
                </a:lnTo>
                <a:lnTo>
                  <a:pt x="3254755" y="241300"/>
                </a:lnTo>
                <a:lnTo>
                  <a:pt x="3533648" y="297180"/>
                </a:lnTo>
                <a:lnTo>
                  <a:pt x="3825240" y="357505"/>
                </a:lnTo>
                <a:lnTo>
                  <a:pt x="4129658" y="424561"/>
                </a:lnTo>
                <a:lnTo>
                  <a:pt x="4446778" y="500507"/>
                </a:lnTo>
                <a:lnTo>
                  <a:pt x="4776724" y="583184"/>
                </a:lnTo>
                <a:lnTo>
                  <a:pt x="5119497" y="674751"/>
                </a:lnTo>
                <a:lnTo>
                  <a:pt x="5474970" y="775335"/>
                </a:lnTo>
              </a:path>
            </a:pathLst>
          </a:custGeom>
          <a:ln w="31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5616447" y="729869"/>
            <a:ext cx="3312160" cy="652780"/>
          </a:xfrm>
          <a:custGeom>
            <a:avLst/>
            <a:gdLst/>
            <a:ahLst/>
            <a:cxnLst/>
            <a:rect l="l" t="t" r="r" b="b"/>
            <a:pathLst>
              <a:path w="3312159" h="652780">
                <a:moveTo>
                  <a:pt x="0" y="652398"/>
                </a:moveTo>
                <a:lnTo>
                  <a:pt x="95757" y="625475"/>
                </a:lnTo>
                <a:lnTo>
                  <a:pt x="357631" y="556259"/>
                </a:lnTo>
                <a:lnTo>
                  <a:pt x="538479" y="509396"/>
                </a:lnTo>
                <a:lnTo>
                  <a:pt x="747140" y="457961"/>
                </a:lnTo>
                <a:lnTo>
                  <a:pt x="979170" y="402081"/>
                </a:lnTo>
                <a:lnTo>
                  <a:pt x="1228217" y="341756"/>
                </a:lnTo>
                <a:lnTo>
                  <a:pt x="1492123" y="283717"/>
                </a:lnTo>
                <a:lnTo>
                  <a:pt x="1762505" y="225551"/>
                </a:lnTo>
                <a:lnTo>
                  <a:pt x="2039238" y="171957"/>
                </a:lnTo>
                <a:lnTo>
                  <a:pt x="2313812" y="120650"/>
                </a:lnTo>
                <a:lnTo>
                  <a:pt x="2450083" y="98297"/>
                </a:lnTo>
                <a:lnTo>
                  <a:pt x="2582036" y="75945"/>
                </a:lnTo>
                <a:lnTo>
                  <a:pt x="2713990" y="58038"/>
                </a:lnTo>
                <a:lnTo>
                  <a:pt x="2841752" y="40131"/>
                </a:lnTo>
                <a:lnTo>
                  <a:pt x="2967354" y="26796"/>
                </a:lnTo>
                <a:lnTo>
                  <a:pt x="3086607" y="15620"/>
                </a:lnTo>
                <a:lnTo>
                  <a:pt x="3201543" y="6603"/>
                </a:lnTo>
                <a:lnTo>
                  <a:pt x="3312159" y="0"/>
                </a:lnTo>
              </a:path>
            </a:pathLst>
          </a:custGeom>
          <a:ln w="31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211670" y="714248"/>
            <a:ext cx="8723630" cy="1331595"/>
          </a:xfrm>
          <a:custGeom>
            <a:avLst/>
            <a:gdLst/>
            <a:ahLst/>
            <a:cxnLst/>
            <a:rect l="l" t="t" r="r" b="b"/>
            <a:pathLst>
              <a:path w="8723630" h="1331595">
                <a:moveTo>
                  <a:pt x="1556042" y="0"/>
                </a:moveTo>
                <a:lnTo>
                  <a:pt x="1402753" y="0"/>
                </a:lnTo>
                <a:lnTo>
                  <a:pt x="1258100" y="4444"/>
                </a:lnTo>
                <a:lnTo>
                  <a:pt x="1121829" y="11175"/>
                </a:lnTo>
                <a:lnTo>
                  <a:pt x="874890" y="33400"/>
                </a:lnTo>
                <a:lnTo>
                  <a:pt x="762063" y="49149"/>
                </a:lnTo>
                <a:lnTo>
                  <a:pt x="659891" y="64769"/>
                </a:lnTo>
                <a:lnTo>
                  <a:pt x="564095" y="82550"/>
                </a:lnTo>
                <a:lnTo>
                  <a:pt x="478955" y="102742"/>
                </a:lnTo>
                <a:lnTo>
                  <a:pt x="398056" y="120650"/>
                </a:lnTo>
                <a:lnTo>
                  <a:pt x="327812" y="140715"/>
                </a:lnTo>
                <a:lnTo>
                  <a:pt x="206476" y="178688"/>
                </a:lnTo>
                <a:lnTo>
                  <a:pt x="157518" y="196596"/>
                </a:lnTo>
                <a:lnTo>
                  <a:pt x="51079" y="241173"/>
                </a:lnTo>
                <a:lnTo>
                  <a:pt x="0" y="268097"/>
                </a:lnTo>
                <a:lnTo>
                  <a:pt x="0" y="1331467"/>
                </a:lnTo>
                <a:lnTo>
                  <a:pt x="8719096" y="1331467"/>
                </a:lnTo>
                <a:lnTo>
                  <a:pt x="8723414" y="1324864"/>
                </a:lnTo>
                <a:lnTo>
                  <a:pt x="8723414" y="851153"/>
                </a:lnTo>
                <a:lnTo>
                  <a:pt x="7182142" y="851153"/>
                </a:lnTo>
                <a:lnTo>
                  <a:pt x="7043839" y="848994"/>
                </a:lnTo>
                <a:lnTo>
                  <a:pt x="6899059" y="844423"/>
                </a:lnTo>
                <a:lnTo>
                  <a:pt x="6750088" y="837818"/>
                </a:lnTo>
                <a:lnTo>
                  <a:pt x="6594640" y="826642"/>
                </a:lnTo>
                <a:lnTo>
                  <a:pt x="6260503" y="793114"/>
                </a:lnTo>
                <a:lnTo>
                  <a:pt x="5900712" y="746125"/>
                </a:lnTo>
                <a:lnTo>
                  <a:pt x="5709196" y="717168"/>
                </a:lnTo>
                <a:lnTo>
                  <a:pt x="5509044" y="683640"/>
                </a:lnTo>
                <a:lnTo>
                  <a:pt x="5302542" y="645667"/>
                </a:lnTo>
                <a:lnTo>
                  <a:pt x="4861979" y="558546"/>
                </a:lnTo>
                <a:lnTo>
                  <a:pt x="4387253" y="453516"/>
                </a:lnTo>
                <a:lnTo>
                  <a:pt x="4136047" y="395350"/>
                </a:lnTo>
                <a:lnTo>
                  <a:pt x="3614458" y="268097"/>
                </a:lnTo>
                <a:lnTo>
                  <a:pt x="3122841" y="165226"/>
                </a:lnTo>
                <a:lnTo>
                  <a:pt x="2892844" y="125094"/>
                </a:lnTo>
                <a:lnTo>
                  <a:pt x="2673642" y="91566"/>
                </a:lnTo>
                <a:lnTo>
                  <a:pt x="2462949" y="62484"/>
                </a:lnTo>
                <a:lnTo>
                  <a:pt x="2262797" y="40131"/>
                </a:lnTo>
                <a:lnTo>
                  <a:pt x="2073313" y="22225"/>
                </a:lnTo>
                <a:lnTo>
                  <a:pt x="1719999" y="2159"/>
                </a:lnTo>
                <a:lnTo>
                  <a:pt x="1556042" y="0"/>
                </a:lnTo>
                <a:close/>
              </a:path>
              <a:path w="8723630" h="1331595">
                <a:moveTo>
                  <a:pt x="8723414" y="569722"/>
                </a:moveTo>
                <a:lnTo>
                  <a:pt x="8638197" y="605409"/>
                </a:lnTo>
                <a:lnTo>
                  <a:pt x="8557298" y="636651"/>
                </a:lnTo>
                <a:lnTo>
                  <a:pt x="8472208" y="665734"/>
                </a:lnTo>
                <a:lnTo>
                  <a:pt x="8295551" y="719327"/>
                </a:lnTo>
                <a:lnTo>
                  <a:pt x="8201825" y="743965"/>
                </a:lnTo>
                <a:lnTo>
                  <a:pt x="8005991" y="784098"/>
                </a:lnTo>
                <a:lnTo>
                  <a:pt x="7901724" y="802004"/>
                </a:lnTo>
                <a:lnTo>
                  <a:pt x="7680363" y="828801"/>
                </a:lnTo>
                <a:lnTo>
                  <a:pt x="7441857" y="846709"/>
                </a:lnTo>
                <a:lnTo>
                  <a:pt x="7314222" y="851153"/>
                </a:lnTo>
                <a:lnTo>
                  <a:pt x="8723414" y="851153"/>
                </a:lnTo>
                <a:lnTo>
                  <a:pt x="8723414" y="56972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 txBox="1"/>
          <p:nvPr/>
        </p:nvSpPr>
        <p:spPr>
          <a:xfrm>
            <a:off x="330200" y="1426235"/>
            <a:ext cx="3345815" cy="4537710"/>
          </a:xfrm>
          <a:prstGeom prst="rect">
            <a:avLst/>
          </a:prstGeom>
        </p:spPr>
        <p:txBody>
          <a:bodyPr vert="horz" wrap="square" lIns="0" tIns="889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00"/>
              </a:spcBef>
            </a:pP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搅拌机操作：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  <a:p>
            <a:pPr marL="12700">
              <a:lnSpc>
                <a:spcPct val="100000"/>
              </a:lnSpc>
              <a:spcBef>
                <a:spcPts val="600"/>
              </a:spcBef>
            </a:pPr>
            <a:r>
              <a:rPr sz="1600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1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、操作人员上岗前培训交底；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  <a:p>
            <a:pPr marL="12700" marR="191770">
              <a:lnSpc>
                <a:spcPct val="100000"/>
              </a:lnSpc>
              <a:spcBef>
                <a:spcPts val="600"/>
              </a:spcBef>
            </a:pPr>
            <a:r>
              <a:rPr sz="1600" spc="-15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2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、搅拌机的停放位置硬化，平整坚 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实，安装平稳牢固；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  <a:p>
            <a:pPr marL="12700" marR="185420">
              <a:lnSpc>
                <a:spcPct val="100000"/>
              </a:lnSpc>
              <a:spcBef>
                <a:spcPts val="600"/>
              </a:spcBef>
            </a:pPr>
            <a:r>
              <a:rPr sz="1600" spc="-5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3</a:t>
            </a:r>
            <a:r>
              <a:rPr sz="1600" spc="-1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、做好搅拌机内外的清洗和周围清 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理，切断电源，搅拌机开关闭锁，  挂禁用牌；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  <a:p>
            <a:pPr marL="12700">
              <a:lnSpc>
                <a:spcPct val="100000"/>
              </a:lnSpc>
              <a:spcBef>
                <a:spcPts val="600"/>
              </a:spcBef>
            </a:pP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防护标准做法：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  <a:p>
            <a:pPr marL="12700">
              <a:lnSpc>
                <a:spcPct val="100000"/>
              </a:lnSpc>
              <a:spcBef>
                <a:spcPts val="600"/>
              </a:spcBef>
            </a:pPr>
            <a:r>
              <a:rPr sz="1600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1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、三面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采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用模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板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围护，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留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一侧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进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料；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  <a:p>
            <a:pPr marL="12700">
              <a:lnSpc>
                <a:spcPct val="100000"/>
              </a:lnSpc>
              <a:spcBef>
                <a:spcPts val="605"/>
              </a:spcBef>
            </a:pPr>
            <a:r>
              <a:rPr sz="1600" spc="-15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2</a:t>
            </a:r>
            <a:r>
              <a:rPr sz="1600" spc="-1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、单个搅拌机防护棚高度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  <a:p>
            <a:pPr marL="12700">
              <a:lnSpc>
                <a:spcPct val="100000"/>
              </a:lnSpc>
            </a:pPr>
            <a:r>
              <a:rPr sz="1600" spc="-5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3700mm*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宽度（设备宽度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  <a:p>
            <a:pPr marL="12700" marR="250825">
              <a:lnSpc>
                <a:spcPct val="100000"/>
              </a:lnSpc>
            </a:pPr>
            <a:r>
              <a:rPr sz="1600" spc="-10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+2200m</a:t>
            </a:r>
            <a:r>
              <a:rPr sz="1600" spc="-5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m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）</a:t>
            </a:r>
            <a:r>
              <a:rPr sz="1600" spc="-1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，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上部双层硬防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护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，高 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度相差</a:t>
            </a:r>
            <a:r>
              <a:rPr sz="1600" spc="-5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700mm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；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  <a:p>
            <a:pPr marL="12700" marR="388620">
              <a:lnSpc>
                <a:spcPct val="100000"/>
              </a:lnSpc>
              <a:spcBef>
                <a:spcPts val="600"/>
              </a:spcBef>
            </a:pPr>
            <a:r>
              <a:rPr sz="1600" spc="-5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3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、地面做法：地面应硬化，采用  </a:t>
            </a:r>
            <a:r>
              <a:rPr sz="1600" spc="-10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C20</a:t>
            </a:r>
            <a:r>
              <a:rPr sz="1600" spc="-1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砼</a:t>
            </a:r>
            <a:r>
              <a:rPr sz="1600" spc="-5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120</a:t>
            </a:r>
            <a:r>
              <a:rPr sz="1600" spc="-1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厚（如原地坪为土基层 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时）；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330200" y="836421"/>
            <a:ext cx="1445260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dirty="0">
                <a:latin typeface="Candara" panose="020E0502030303020204"/>
                <a:cs typeface="Candara" panose="020E0502030303020204"/>
              </a:rPr>
              <a:t>3</a:t>
            </a:r>
            <a:r>
              <a:rPr sz="3200" dirty="0"/>
              <a:t>搅拌机</a:t>
            </a:r>
            <a:endParaRPr sz="3200">
              <a:latin typeface="Candara" panose="020E0502030303020204"/>
              <a:cs typeface="Candara" panose="020E0502030303020204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3902709" y="2276855"/>
            <a:ext cx="4939792" cy="2664333"/>
          </a:xfrm>
          <a:prstGeom prst="rect">
            <a:avLst/>
          </a:prstGeom>
          <a:blipFill>
            <a:blip r:embed="rId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054978" y="859408"/>
            <a:ext cx="2880360" cy="715010"/>
          </a:xfrm>
          <a:custGeom>
            <a:avLst/>
            <a:gdLst/>
            <a:ahLst/>
            <a:cxnLst/>
            <a:rect l="l" t="t" r="r" b="b"/>
            <a:pathLst>
              <a:path w="2880359" h="715010">
                <a:moveTo>
                  <a:pt x="2880105" y="0"/>
                </a:moveTo>
                <a:lnTo>
                  <a:pt x="2873629" y="0"/>
                </a:lnTo>
                <a:lnTo>
                  <a:pt x="2752344" y="20065"/>
                </a:lnTo>
                <a:lnTo>
                  <a:pt x="2628900" y="42417"/>
                </a:lnTo>
                <a:lnTo>
                  <a:pt x="2373376" y="91566"/>
                </a:lnTo>
                <a:lnTo>
                  <a:pt x="2105279" y="149732"/>
                </a:lnTo>
                <a:lnTo>
                  <a:pt x="1824227" y="216662"/>
                </a:lnTo>
                <a:lnTo>
                  <a:pt x="1566672" y="281558"/>
                </a:lnTo>
                <a:lnTo>
                  <a:pt x="842899" y="444626"/>
                </a:lnTo>
                <a:lnTo>
                  <a:pt x="621538" y="489330"/>
                </a:lnTo>
                <a:lnTo>
                  <a:pt x="200025" y="567436"/>
                </a:lnTo>
                <a:lnTo>
                  <a:pt x="0" y="600963"/>
                </a:lnTo>
                <a:lnTo>
                  <a:pt x="138303" y="621156"/>
                </a:lnTo>
                <a:lnTo>
                  <a:pt x="270256" y="638937"/>
                </a:lnTo>
                <a:lnTo>
                  <a:pt x="398018" y="654685"/>
                </a:lnTo>
                <a:lnTo>
                  <a:pt x="644905" y="681481"/>
                </a:lnTo>
                <a:lnTo>
                  <a:pt x="874776" y="699262"/>
                </a:lnTo>
                <a:lnTo>
                  <a:pt x="985520" y="705992"/>
                </a:lnTo>
                <a:lnTo>
                  <a:pt x="1094104" y="710438"/>
                </a:lnTo>
                <a:lnTo>
                  <a:pt x="1298448" y="715010"/>
                </a:lnTo>
                <a:lnTo>
                  <a:pt x="1396365" y="715010"/>
                </a:lnTo>
                <a:lnTo>
                  <a:pt x="1585849" y="710438"/>
                </a:lnTo>
                <a:lnTo>
                  <a:pt x="1675256" y="705992"/>
                </a:lnTo>
                <a:lnTo>
                  <a:pt x="1845564" y="692657"/>
                </a:lnTo>
                <a:lnTo>
                  <a:pt x="1928495" y="683640"/>
                </a:lnTo>
                <a:lnTo>
                  <a:pt x="2086102" y="661288"/>
                </a:lnTo>
                <a:lnTo>
                  <a:pt x="2235073" y="634491"/>
                </a:lnTo>
                <a:lnTo>
                  <a:pt x="2375535" y="603250"/>
                </a:lnTo>
                <a:lnTo>
                  <a:pt x="2509647" y="567436"/>
                </a:lnTo>
                <a:lnTo>
                  <a:pt x="2637409" y="527303"/>
                </a:lnTo>
                <a:lnTo>
                  <a:pt x="2758694" y="482600"/>
                </a:lnTo>
                <a:lnTo>
                  <a:pt x="2875788" y="435610"/>
                </a:lnTo>
                <a:lnTo>
                  <a:pt x="2880105" y="433450"/>
                </a:lnTo>
                <a:lnTo>
                  <a:pt x="2880105" y="0"/>
                </a:lnTo>
                <a:close/>
              </a:path>
            </a:pathLst>
          </a:custGeom>
          <a:solidFill>
            <a:srgbClr val="C5E7FB">
              <a:alpha val="2901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2622423" y="730884"/>
            <a:ext cx="5551805" cy="851535"/>
          </a:xfrm>
          <a:custGeom>
            <a:avLst/>
            <a:gdLst/>
            <a:ahLst/>
            <a:cxnLst/>
            <a:rect l="l" t="t" r="r" b="b"/>
            <a:pathLst>
              <a:path w="5551805" h="851535">
                <a:moveTo>
                  <a:pt x="853566" y="0"/>
                </a:moveTo>
                <a:lnTo>
                  <a:pt x="685418" y="0"/>
                </a:lnTo>
                <a:lnTo>
                  <a:pt x="527938" y="4572"/>
                </a:lnTo>
                <a:lnTo>
                  <a:pt x="381000" y="11175"/>
                </a:lnTo>
                <a:lnTo>
                  <a:pt x="244728" y="22351"/>
                </a:lnTo>
                <a:lnTo>
                  <a:pt x="117093" y="35813"/>
                </a:lnTo>
                <a:lnTo>
                  <a:pt x="0" y="53720"/>
                </a:lnTo>
                <a:lnTo>
                  <a:pt x="334137" y="96138"/>
                </a:lnTo>
                <a:lnTo>
                  <a:pt x="693927" y="156463"/>
                </a:lnTo>
                <a:lnTo>
                  <a:pt x="1079246" y="234695"/>
                </a:lnTo>
                <a:lnTo>
                  <a:pt x="1283589" y="279273"/>
                </a:lnTo>
                <a:lnTo>
                  <a:pt x="1868931" y="422275"/>
                </a:lnTo>
                <a:lnTo>
                  <a:pt x="2562987" y="576452"/>
                </a:lnTo>
                <a:lnTo>
                  <a:pt x="2882265" y="639063"/>
                </a:lnTo>
                <a:lnTo>
                  <a:pt x="3035554" y="668147"/>
                </a:lnTo>
                <a:lnTo>
                  <a:pt x="3329304" y="717295"/>
                </a:lnTo>
                <a:lnTo>
                  <a:pt x="3469766" y="739520"/>
                </a:lnTo>
                <a:lnTo>
                  <a:pt x="3737991" y="775335"/>
                </a:lnTo>
                <a:lnTo>
                  <a:pt x="3991229" y="806576"/>
                </a:lnTo>
                <a:lnTo>
                  <a:pt x="4112641" y="817752"/>
                </a:lnTo>
                <a:lnTo>
                  <a:pt x="4342510" y="835660"/>
                </a:lnTo>
                <a:lnTo>
                  <a:pt x="4453255" y="842390"/>
                </a:lnTo>
                <a:lnTo>
                  <a:pt x="4666107" y="851280"/>
                </a:lnTo>
                <a:lnTo>
                  <a:pt x="4864100" y="851280"/>
                </a:lnTo>
                <a:lnTo>
                  <a:pt x="5051425" y="846836"/>
                </a:lnTo>
                <a:lnTo>
                  <a:pt x="5140833" y="842390"/>
                </a:lnTo>
                <a:lnTo>
                  <a:pt x="5228082" y="835660"/>
                </a:lnTo>
                <a:lnTo>
                  <a:pt x="5474970" y="808863"/>
                </a:lnTo>
                <a:lnTo>
                  <a:pt x="5551551" y="797687"/>
                </a:lnTo>
                <a:lnTo>
                  <a:pt x="5304662" y="766444"/>
                </a:lnTo>
                <a:lnTo>
                  <a:pt x="5042916" y="728472"/>
                </a:lnTo>
                <a:lnTo>
                  <a:pt x="4474463" y="630047"/>
                </a:lnTo>
                <a:lnTo>
                  <a:pt x="4165854" y="567563"/>
                </a:lnTo>
                <a:lnTo>
                  <a:pt x="3840099" y="498348"/>
                </a:lnTo>
                <a:lnTo>
                  <a:pt x="2854579" y="263651"/>
                </a:lnTo>
                <a:lnTo>
                  <a:pt x="2586354" y="205612"/>
                </a:lnTo>
                <a:lnTo>
                  <a:pt x="2330957" y="156463"/>
                </a:lnTo>
                <a:lnTo>
                  <a:pt x="2207387" y="134112"/>
                </a:lnTo>
                <a:lnTo>
                  <a:pt x="2086102" y="114045"/>
                </a:lnTo>
                <a:lnTo>
                  <a:pt x="1969007" y="96138"/>
                </a:lnTo>
                <a:lnTo>
                  <a:pt x="1630552" y="51435"/>
                </a:lnTo>
                <a:lnTo>
                  <a:pt x="1419860" y="31368"/>
                </a:lnTo>
                <a:lnTo>
                  <a:pt x="1221866" y="15748"/>
                </a:lnTo>
                <a:lnTo>
                  <a:pt x="1032382" y="4572"/>
                </a:lnTo>
                <a:lnTo>
                  <a:pt x="853566" y="0"/>
                </a:lnTo>
                <a:close/>
              </a:path>
            </a:pathLst>
          </a:custGeom>
          <a:solidFill>
            <a:srgbClr val="C5E7FB">
              <a:alpha val="3999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2832100" y="743204"/>
            <a:ext cx="5474970" cy="775335"/>
          </a:xfrm>
          <a:custGeom>
            <a:avLst/>
            <a:gdLst/>
            <a:ahLst/>
            <a:cxnLst/>
            <a:rect l="l" t="t" r="r" b="b"/>
            <a:pathLst>
              <a:path w="5474970" h="775335">
                <a:moveTo>
                  <a:pt x="0" y="78232"/>
                </a:moveTo>
                <a:lnTo>
                  <a:pt x="19176" y="73787"/>
                </a:lnTo>
                <a:lnTo>
                  <a:pt x="76581" y="62611"/>
                </a:lnTo>
                <a:lnTo>
                  <a:pt x="174498" y="46990"/>
                </a:lnTo>
                <a:lnTo>
                  <a:pt x="238379" y="37973"/>
                </a:lnTo>
                <a:lnTo>
                  <a:pt x="312927" y="29083"/>
                </a:lnTo>
                <a:lnTo>
                  <a:pt x="395858" y="22351"/>
                </a:lnTo>
                <a:lnTo>
                  <a:pt x="491744" y="15621"/>
                </a:lnTo>
                <a:lnTo>
                  <a:pt x="596011" y="9017"/>
                </a:lnTo>
                <a:lnTo>
                  <a:pt x="713104" y="4445"/>
                </a:lnTo>
                <a:lnTo>
                  <a:pt x="840866" y="2286"/>
                </a:lnTo>
                <a:lnTo>
                  <a:pt x="979170" y="0"/>
                </a:lnTo>
                <a:lnTo>
                  <a:pt x="1128140" y="2286"/>
                </a:lnTo>
                <a:lnTo>
                  <a:pt x="1287779" y="6731"/>
                </a:lnTo>
                <a:lnTo>
                  <a:pt x="1460246" y="15621"/>
                </a:lnTo>
                <a:lnTo>
                  <a:pt x="1643379" y="26797"/>
                </a:lnTo>
                <a:lnTo>
                  <a:pt x="1837054" y="44704"/>
                </a:lnTo>
                <a:lnTo>
                  <a:pt x="2043557" y="64770"/>
                </a:lnTo>
                <a:lnTo>
                  <a:pt x="2262759" y="89408"/>
                </a:lnTo>
                <a:lnTo>
                  <a:pt x="2492629" y="118491"/>
                </a:lnTo>
                <a:lnTo>
                  <a:pt x="2735326" y="154178"/>
                </a:lnTo>
                <a:lnTo>
                  <a:pt x="2988691" y="194437"/>
                </a:lnTo>
                <a:lnTo>
                  <a:pt x="3254755" y="241300"/>
                </a:lnTo>
                <a:lnTo>
                  <a:pt x="3533648" y="297180"/>
                </a:lnTo>
                <a:lnTo>
                  <a:pt x="3825240" y="357505"/>
                </a:lnTo>
                <a:lnTo>
                  <a:pt x="4129658" y="424561"/>
                </a:lnTo>
                <a:lnTo>
                  <a:pt x="4446778" y="500507"/>
                </a:lnTo>
                <a:lnTo>
                  <a:pt x="4776724" y="583184"/>
                </a:lnTo>
                <a:lnTo>
                  <a:pt x="5119497" y="674751"/>
                </a:lnTo>
                <a:lnTo>
                  <a:pt x="5474970" y="775335"/>
                </a:lnTo>
              </a:path>
            </a:pathLst>
          </a:custGeom>
          <a:ln w="31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5616447" y="729869"/>
            <a:ext cx="3312160" cy="652780"/>
          </a:xfrm>
          <a:custGeom>
            <a:avLst/>
            <a:gdLst/>
            <a:ahLst/>
            <a:cxnLst/>
            <a:rect l="l" t="t" r="r" b="b"/>
            <a:pathLst>
              <a:path w="3312159" h="652780">
                <a:moveTo>
                  <a:pt x="0" y="652398"/>
                </a:moveTo>
                <a:lnTo>
                  <a:pt x="95757" y="625475"/>
                </a:lnTo>
                <a:lnTo>
                  <a:pt x="357631" y="556259"/>
                </a:lnTo>
                <a:lnTo>
                  <a:pt x="538479" y="509396"/>
                </a:lnTo>
                <a:lnTo>
                  <a:pt x="747140" y="457961"/>
                </a:lnTo>
                <a:lnTo>
                  <a:pt x="979170" y="402081"/>
                </a:lnTo>
                <a:lnTo>
                  <a:pt x="1228217" y="341756"/>
                </a:lnTo>
                <a:lnTo>
                  <a:pt x="1492123" y="283717"/>
                </a:lnTo>
                <a:lnTo>
                  <a:pt x="1762505" y="225551"/>
                </a:lnTo>
                <a:lnTo>
                  <a:pt x="2039238" y="171957"/>
                </a:lnTo>
                <a:lnTo>
                  <a:pt x="2313812" y="120650"/>
                </a:lnTo>
                <a:lnTo>
                  <a:pt x="2450083" y="98297"/>
                </a:lnTo>
                <a:lnTo>
                  <a:pt x="2582036" y="75945"/>
                </a:lnTo>
                <a:lnTo>
                  <a:pt x="2713990" y="58038"/>
                </a:lnTo>
                <a:lnTo>
                  <a:pt x="2841752" y="40131"/>
                </a:lnTo>
                <a:lnTo>
                  <a:pt x="2967354" y="26796"/>
                </a:lnTo>
                <a:lnTo>
                  <a:pt x="3086607" y="15620"/>
                </a:lnTo>
                <a:lnTo>
                  <a:pt x="3201543" y="6603"/>
                </a:lnTo>
                <a:lnTo>
                  <a:pt x="3312159" y="0"/>
                </a:lnTo>
              </a:path>
            </a:pathLst>
          </a:custGeom>
          <a:ln w="31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211670" y="714248"/>
            <a:ext cx="8723630" cy="1331595"/>
          </a:xfrm>
          <a:custGeom>
            <a:avLst/>
            <a:gdLst/>
            <a:ahLst/>
            <a:cxnLst/>
            <a:rect l="l" t="t" r="r" b="b"/>
            <a:pathLst>
              <a:path w="8723630" h="1331595">
                <a:moveTo>
                  <a:pt x="1556042" y="0"/>
                </a:moveTo>
                <a:lnTo>
                  <a:pt x="1402753" y="0"/>
                </a:lnTo>
                <a:lnTo>
                  <a:pt x="1258100" y="4444"/>
                </a:lnTo>
                <a:lnTo>
                  <a:pt x="1121829" y="11175"/>
                </a:lnTo>
                <a:lnTo>
                  <a:pt x="874890" y="33400"/>
                </a:lnTo>
                <a:lnTo>
                  <a:pt x="762063" y="49149"/>
                </a:lnTo>
                <a:lnTo>
                  <a:pt x="659891" y="64769"/>
                </a:lnTo>
                <a:lnTo>
                  <a:pt x="564095" y="82550"/>
                </a:lnTo>
                <a:lnTo>
                  <a:pt x="478955" y="102742"/>
                </a:lnTo>
                <a:lnTo>
                  <a:pt x="398056" y="120650"/>
                </a:lnTo>
                <a:lnTo>
                  <a:pt x="327812" y="140715"/>
                </a:lnTo>
                <a:lnTo>
                  <a:pt x="206476" y="178688"/>
                </a:lnTo>
                <a:lnTo>
                  <a:pt x="157518" y="196596"/>
                </a:lnTo>
                <a:lnTo>
                  <a:pt x="51079" y="241173"/>
                </a:lnTo>
                <a:lnTo>
                  <a:pt x="0" y="268097"/>
                </a:lnTo>
                <a:lnTo>
                  <a:pt x="0" y="1331467"/>
                </a:lnTo>
                <a:lnTo>
                  <a:pt x="8719096" y="1331467"/>
                </a:lnTo>
                <a:lnTo>
                  <a:pt x="8723414" y="1324864"/>
                </a:lnTo>
                <a:lnTo>
                  <a:pt x="8723414" y="851153"/>
                </a:lnTo>
                <a:lnTo>
                  <a:pt x="7182142" y="851153"/>
                </a:lnTo>
                <a:lnTo>
                  <a:pt x="7043839" y="848994"/>
                </a:lnTo>
                <a:lnTo>
                  <a:pt x="6899059" y="844423"/>
                </a:lnTo>
                <a:lnTo>
                  <a:pt x="6750088" y="837818"/>
                </a:lnTo>
                <a:lnTo>
                  <a:pt x="6594640" y="826642"/>
                </a:lnTo>
                <a:lnTo>
                  <a:pt x="6260503" y="793114"/>
                </a:lnTo>
                <a:lnTo>
                  <a:pt x="5900712" y="746125"/>
                </a:lnTo>
                <a:lnTo>
                  <a:pt x="5709196" y="717168"/>
                </a:lnTo>
                <a:lnTo>
                  <a:pt x="5509044" y="683640"/>
                </a:lnTo>
                <a:lnTo>
                  <a:pt x="5302542" y="645667"/>
                </a:lnTo>
                <a:lnTo>
                  <a:pt x="4861979" y="558546"/>
                </a:lnTo>
                <a:lnTo>
                  <a:pt x="4387253" y="453516"/>
                </a:lnTo>
                <a:lnTo>
                  <a:pt x="4136047" y="395350"/>
                </a:lnTo>
                <a:lnTo>
                  <a:pt x="3614458" y="268097"/>
                </a:lnTo>
                <a:lnTo>
                  <a:pt x="3122841" y="165226"/>
                </a:lnTo>
                <a:lnTo>
                  <a:pt x="2892844" y="125094"/>
                </a:lnTo>
                <a:lnTo>
                  <a:pt x="2673642" y="91566"/>
                </a:lnTo>
                <a:lnTo>
                  <a:pt x="2462949" y="62484"/>
                </a:lnTo>
                <a:lnTo>
                  <a:pt x="2262797" y="40131"/>
                </a:lnTo>
                <a:lnTo>
                  <a:pt x="2073313" y="22225"/>
                </a:lnTo>
                <a:lnTo>
                  <a:pt x="1719999" y="2159"/>
                </a:lnTo>
                <a:lnTo>
                  <a:pt x="1556042" y="0"/>
                </a:lnTo>
                <a:close/>
              </a:path>
              <a:path w="8723630" h="1331595">
                <a:moveTo>
                  <a:pt x="8723414" y="569722"/>
                </a:moveTo>
                <a:lnTo>
                  <a:pt x="8638197" y="605409"/>
                </a:lnTo>
                <a:lnTo>
                  <a:pt x="8557298" y="636651"/>
                </a:lnTo>
                <a:lnTo>
                  <a:pt x="8472208" y="665734"/>
                </a:lnTo>
                <a:lnTo>
                  <a:pt x="8295551" y="719327"/>
                </a:lnTo>
                <a:lnTo>
                  <a:pt x="8201825" y="743965"/>
                </a:lnTo>
                <a:lnTo>
                  <a:pt x="8005991" y="784098"/>
                </a:lnTo>
                <a:lnTo>
                  <a:pt x="7901724" y="802004"/>
                </a:lnTo>
                <a:lnTo>
                  <a:pt x="7680363" y="828801"/>
                </a:lnTo>
                <a:lnTo>
                  <a:pt x="7441857" y="846709"/>
                </a:lnTo>
                <a:lnTo>
                  <a:pt x="7314222" y="851153"/>
                </a:lnTo>
                <a:lnTo>
                  <a:pt x="8723414" y="851153"/>
                </a:lnTo>
                <a:lnTo>
                  <a:pt x="8723414" y="56972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 txBox="1"/>
          <p:nvPr/>
        </p:nvSpPr>
        <p:spPr>
          <a:xfrm>
            <a:off x="402437" y="1646936"/>
            <a:ext cx="3884929" cy="462851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344805">
              <a:lnSpc>
                <a:spcPct val="100000"/>
              </a:lnSpc>
              <a:spcBef>
                <a:spcPts val="95"/>
              </a:spcBef>
            </a:pPr>
            <a:r>
              <a:rPr sz="1600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1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、安装方式可选用壁装、吊装或立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杆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的 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方式。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  <a:p>
            <a:pPr marL="12700" marR="326390">
              <a:lnSpc>
                <a:spcPct val="100000"/>
              </a:lnSpc>
              <a:spcBef>
                <a:spcPts val="600"/>
              </a:spcBef>
            </a:pPr>
            <a:r>
              <a:rPr sz="1600" spc="-15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2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、安装的高度，室内距地面</a:t>
            </a:r>
            <a:r>
              <a:rPr sz="1600" spc="-5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2.5</a:t>
            </a:r>
            <a:r>
              <a:rPr sz="1600" spc="15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 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～</a:t>
            </a:r>
            <a:r>
              <a:rPr sz="1600" spc="-9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 </a:t>
            </a:r>
            <a:r>
              <a:rPr sz="1600" spc="-5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5m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，  室外距地面</a:t>
            </a:r>
            <a:r>
              <a:rPr sz="1600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3.5</a:t>
            </a:r>
            <a:r>
              <a:rPr sz="1600" spc="5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 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～</a:t>
            </a:r>
            <a:r>
              <a:rPr sz="1600" spc="-6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 </a:t>
            </a:r>
            <a:r>
              <a:rPr sz="1600" spc="-5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10m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。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  <a:p>
            <a:pPr marL="12700" marR="213995">
              <a:lnSpc>
                <a:spcPct val="100000"/>
              </a:lnSpc>
              <a:spcBef>
                <a:spcPts val="600"/>
              </a:spcBef>
            </a:pPr>
            <a:r>
              <a:rPr sz="1600" spc="-5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3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、覆盖范围兼顾现场施工作业区域（重 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点安装于塔吊，钢构安装现场，钢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筋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模板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  <a:p>
            <a:pPr marL="12700" marR="5080">
              <a:lnSpc>
                <a:spcPct val="100000"/>
              </a:lnSpc>
            </a:pP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安装现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场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，办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公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区项目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办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公室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与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区域通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道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， </a:t>
            </a:r>
            <a:r>
              <a:rPr sz="1600" spc="-1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工人生活区通道，项目工地大门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），并制 作安装平面图。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  <a:p>
            <a:pPr marL="12700" marR="213995">
              <a:lnSpc>
                <a:spcPct val="100000"/>
              </a:lnSpc>
              <a:spcBef>
                <a:spcPts val="605"/>
              </a:spcBef>
            </a:pPr>
            <a:r>
              <a:rPr sz="1600" spc="-5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4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、室外环境下采用室外全天候防护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罩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，  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电源与线缆接头应配置室外防水箱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。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做好 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雷电防护、硬物防护。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  <a:p>
            <a:pPr marL="12700" marR="109220">
              <a:lnSpc>
                <a:spcPct val="100000"/>
              </a:lnSpc>
              <a:spcBef>
                <a:spcPts val="600"/>
              </a:spcBef>
            </a:pPr>
            <a:r>
              <a:rPr sz="1600" spc="-10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5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、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线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缆走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线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应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注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意防雷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、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防触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电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、防水、 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防过度弯曲，坚持固定走线。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  <a:p>
            <a:pPr marL="12700" marR="304165">
              <a:lnSpc>
                <a:spcPct val="100000"/>
              </a:lnSpc>
              <a:spcBef>
                <a:spcPts val="600"/>
              </a:spcBef>
            </a:pPr>
            <a:r>
              <a:rPr sz="1600" spc="-10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6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、环境比较复杂，不方便线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路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连接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的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项 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目，需采用</a:t>
            </a:r>
            <a:r>
              <a:rPr sz="1600" spc="-5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2.4G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无线网桥进行连接。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  <a:p>
            <a:pPr marL="12700">
              <a:lnSpc>
                <a:spcPct val="100000"/>
              </a:lnSpc>
              <a:spcBef>
                <a:spcPts val="600"/>
              </a:spcBef>
            </a:pPr>
            <a:r>
              <a:rPr sz="1600" spc="-5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7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、传输线缆及监控点处应挂标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识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牌。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330200" y="957199"/>
            <a:ext cx="4008120" cy="4679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>
                <a:latin typeface="Candara" panose="020E0502030303020204"/>
                <a:cs typeface="Candara" panose="020E0502030303020204"/>
              </a:rPr>
              <a:t>1.5.2</a:t>
            </a:r>
            <a:r>
              <a:rPr dirty="0"/>
              <a:t>安全视</a:t>
            </a:r>
            <a:r>
              <a:rPr spc="-15" dirty="0"/>
              <a:t>频</a:t>
            </a:r>
            <a:r>
              <a:rPr dirty="0"/>
              <a:t>监控（二）</a:t>
            </a:r>
            <a:endParaRPr dirty="0"/>
          </a:p>
        </p:txBody>
      </p:sp>
      <p:sp>
        <p:nvSpPr>
          <p:cNvPr id="9" name="object 9"/>
          <p:cNvSpPr/>
          <p:nvPr/>
        </p:nvSpPr>
        <p:spPr>
          <a:xfrm>
            <a:off x="4651375" y="2081942"/>
            <a:ext cx="3902985" cy="3303873"/>
          </a:xfrm>
          <a:prstGeom prst="rect">
            <a:avLst/>
          </a:prstGeom>
          <a:blipFill>
            <a:blip r:embed="rId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054978" y="859408"/>
            <a:ext cx="2880360" cy="715010"/>
          </a:xfrm>
          <a:custGeom>
            <a:avLst/>
            <a:gdLst/>
            <a:ahLst/>
            <a:cxnLst/>
            <a:rect l="l" t="t" r="r" b="b"/>
            <a:pathLst>
              <a:path w="2880359" h="715010">
                <a:moveTo>
                  <a:pt x="2880105" y="0"/>
                </a:moveTo>
                <a:lnTo>
                  <a:pt x="2873629" y="0"/>
                </a:lnTo>
                <a:lnTo>
                  <a:pt x="2752344" y="20065"/>
                </a:lnTo>
                <a:lnTo>
                  <a:pt x="2628900" y="42417"/>
                </a:lnTo>
                <a:lnTo>
                  <a:pt x="2373376" y="91566"/>
                </a:lnTo>
                <a:lnTo>
                  <a:pt x="2105279" y="149732"/>
                </a:lnTo>
                <a:lnTo>
                  <a:pt x="1824227" y="216662"/>
                </a:lnTo>
                <a:lnTo>
                  <a:pt x="1566672" y="281558"/>
                </a:lnTo>
                <a:lnTo>
                  <a:pt x="842899" y="444626"/>
                </a:lnTo>
                <a:lnTo>
                  <a:pt x="621538" y="489330"/>
                </a:lnTo>
                <a:lnTo>
                  <a:pt x="200025" y="567436"/>
                </a:lnTo>
                <a:lnTo>
                  <a:pt x="0" y="600963"/>
                </a:lnTo>
                <a:lnTo>
                  <a:pt x="138303" y="621156"/>
                </a:lnTo>
                <a:lnTo>
                  <a:pt x="270256" y="638937"/>
                </a:lnTo>
                <a:lnTo>
                  <a:pt x="398018" y="654685"/>
                </a:lnTo>
                <a:lnTo>
                  <a:pt x="644905" y="681481"/>
                </a:lnTo>
                <a:lnTo>
                  <a:pt x="874776" y="699262"/>
                </a:lnTo>
                <a:lnTo>
                  <a:pt x="985520" y="705992"/>
                </a:lnTo>
                <a:lnTo>
                  <a:pt x="1094104" y="710438"/>
                </a:lnTo>
                <a:lnTo>
                  <a:pt x="1298448" y="715010"/>
                </a:lnTo>
                <a:lnTo>
                  <a:pt x="1396365" y="715010"/>
                </a:lnTo>
                <a:lnTo>
                  <a:pt x="1585849" y="710438"/>
                </a:lnTo>
                <a:lnTo>
                  <a:pt x="1675256" y="705992"/>
                </a:lnTo>
                <a:lnTo>
                  <a:pt x="1845564" y="692657"/>
                </a:lnTo>
                <a:lnTo>
                  <a:pt x="1928495" y="683640"/>
                </a:lnTo>
                <a:lnTo>
                  <a:pt x="2086102" y="661288"/>
                </a:lnTo>
                <a:lnTo>
                  <a:pt x="2235073" y="634491"/>
                </a:lnTo>
                <a:lnTo>
                  <a:pt x="2375535" y="603250"/>
                </a:lnTo>
                <a:lnTo>
                  <a:pt x="2509647" y="567436"/>
                </a:lnTo>
                <a:lnTo>
                  <a:pt x="2637409" y="527303"/>
                </a:lnTo>
                <a:lnTo>
                  <a:pt x="2758694" y="482600"/>
                </a:lnTo>
                <a:lnTo>
                  <a:pt x="2875788" y="435610"/>
                </a:lnTo>
                <a:lnTo>
                  <a:pt x="2880105" y="433450"/>
                </a:lnTo>
                <a:lnTo>
                  <a:pt x="2880105" y="0"/>
                </a:lnTo>
                <a:close/>
              </a:path>
            </a:pathLst>
          </a:custGeom>
          <a:solidFill>
            <a:srgbClr val="C5E7FB">
              <a:alpha val="2901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2622423" y="730884"/>
            <a:ext cx="5551805" cy="851535"/>
          </a:xfrm>
          <a:custGeom>
            <a:avLst/>
            <a:gdLst/>
            <a:ahLst/>
            <a:cxnLst/>
            <a:rect l="l" t="t" r="r" b="b"/>
            <a:pathLst>
              <a:path w="5551805" h="851535">
                <a:moveTo>
                  <a:pt x="853566" y="0"/>
                </a:moveTo>
                <a:lnTo>
                  <a:pt x="685418" y="0"/>
                </a:lnTo>
                <a:lnTo>
                  <a:pt x="527938" y="4572"/>
                </a:lnTo>
                <a:lnTo>
                  <a:pt x="381000" y="11175"/>
                </a:lnTo>
                <a:lnTo>
                  <a:pt x="244728" y="22351"/>
                </a:lnTo>
                <a:lnTo>
                  <a:pt x="117093" y="35813"/>
                </a:lnTo>
                <a:lnTo>
                  <a:pt x="0" y="53720"/>
                </a:lnTo>
                <a:lnTo>
                  <a:pt x="334137" y="96138"/>
                </a:lnTo>
                <a:lnTo>
                  <a:pt x="693927" y="156463"/>
                </a:lnTo>
                <a:lnTo>
                  <a:pt x="1079246" y="234695"/>
                </a:lnTo>
                <a:lnTo>
                  <a:pt x="1283589" y="279273"/>
                </a:lnTo>
                <a:lnTo>
                  <a:pt x="1868931" y="422275"/>
                </a:lnTo>
                <a:lnTo>
                  <a:pt x="2562987" y="576452"/>
                </a:lnTo>
                <a:lnTo>
                  <a:pt x="2882265" y="639063"/>
                </a:lnTo>
                <a:lnTo>
                  <a:pt x="3035554" y="668147"/>
                </a:lnTo>
                <a:lnTo>
                  <a:pt x="3329304" y="717295"/>
                </a:lnTo>
                <a:lnTo>
                  <a:pt x="3469766" y="739520"/>
                </a:lnTo>
                <a:lnTo>
                  <a:pt x="3737991" y="775335"/>
                </a:lnTo>
                <a:lnTo>
                  <a:pt x="3991229" y="806576"/>
                </a:lnTo>
                <a:lnTo>
                  <a:pt x="4112641" y="817752"/>
                </a:lnTo>
                <a:lnTo>
                  <a:pt x="4342510" y="835660"/>
                </a:lnTo>
                <a:lnTo>
                  <a:pt x="4453255" y="842390"/>
                </a:lnTo>
                <a:lnTo>
                  <a:pt x="4666107" y="851280"/>
                </a:lnTo>
                <a:lnTo>
                  <a:pt x="4864100" y="851280"/>
                </a:lnTo>
                <a:lnTo>
                  <a:pt x="5051425" y="846836"/>
                </a:lnTo>
                <a:lnTo>
                  <a:pt x="5140833" y="842390"/>
                </a:lnTo>
                <a:lnTo>
                  <a:pt x="5228082" y="835660"/>
                </a:lnTo>
                <a:lnTo>
                  <a:pt x="5474970" y="808863"/>
                </a:lnTo>
                <a:lnTo>
                  <a:pt x="5551551" y="797687"/>
                </a:lnTo>
                <a:lnTo>
                  <a:pt x="5304662" y="766444"/>
                </a:lnTo>
                <a:lnTo>
                  <a:pt x="5042916" y="728472"/>
                </a:lnTo>
                <a:lnTo>
                  <a:pt x="4474463" y="630047"/>
                </a:lnTo>
                <a:lnTo>
                  <a:pt x="4165854" y="567563"/>
                </a:lnTo>
                <a:lnTo>
                  <a:pt x="3840099" y="498348"/>
                </a:lnTo>
                <a:lnTo>
                  <a:pt x="2854579" y="263651"/>
                </a:lnTo>
                <a:lnTo>
                  <a:pt x="2586354" y="205612"/>
                </a:lnTo>
                <a:lnTo>
                  <a:pt x="2330957" y="156463"/>
                </a:lnTo>
                <a:lnTo>
                  <a:pt x="2207387" y="134112"/>
                </a:lnTo>
                <a:lnTo>
                  <a:pt x="2086102" y="114045"/>
                </a:lnTo>
                <a:lnTo>
                  <a:pt x="1969007" y="96138"/>
                </a:lnTo>
                <a:lnTo>
                  <a:pt x="1630552" y="51435"/>
                </a:lnTo>
                <a:lnTo>
                  <a:pt x="1419860" y="31368"/>
                </a:lnTo>
                <a:lnTo>
                  <a:pt x="1221866" y="15748"/>
                </a:lnTo>
                <a:lnTo>
                  <a:pt x="1032382" y="4572"/>
                </a:lnTo>
                <a:lnTo>
                  <a:pt x="853566" y="0"/>
                </a:lnTo>
                <a:close/>
              </a:path>
            </a:pathLst>
          </a:custGeom>
          <a:solidFill>
            <a:srgbClr val="C5E7FB">
              <a:alpha val="3999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2832100" y="743204"/>
            <a:ext cx="5474970" cy="775335"/>
          </a:xfrm>
          <a:custGeom>
            <a:avLst/>
            <a:gdLst/>
            <a:ahLst/>
            <a:cxnLst/>
            <a:rect l="l" t="t" r="r" b="b"/>
            <a:pathLst>
              <a:path w="5474970" h="775335">
                <a:moveTo>
                  <a:pt x="0" y="78232"/>
                </a:moveTo>
                <a:lnTo>
                  <a:pt x="19176" y="73787"/>
                </a:lnTo>
                <a:lnTo>
                  <a:pt x="76581" y="62611"/>
                </a:lnTo>
                <a:lnTo>
                  <a:pt x="174498" y="46990"/>
                </a:lnTo>
                <a:lnTo>
                  <a:pt x="238379" y="37973"/>
                </a:lnTo>
                <a:lnTo>
                  <a:pt x="312927" y="29083"/>
                </a:lnTo>
                <a:lnTo>
                  <a:pt x="395858" y="22351"/>
                </a:lnTo>
                <a:lnTo>
                  <a:pt x="491744" y="15621"/>
                </a:lnTo>
                <a:lnTo>
                  <a:pt x="596011" y="9017"/>
                </a:lnTo>
                <a:lnTo>
                  <a:pt x="713104" y="4445"/>
                </a:lnTo>
                <a:lnTo>
                  <a:pt x="840866" y="2286"/>
                </a:lnTo>
                <a:lnTo>
                  <a:pt x="979170" y="0"/>
                </a:lnTo>
                <a:lnTo>
                  <a:pt x="1128140" y="2286"/>
                </a:lnTo>
                <a:lnTo>
                  <a:pt x="1287779" y="6731"/>
                </a:lnTo>
                <a:lnTo>
                  <a:pt x="1460246" y="15621"/>
                </a:lnTo>
                <a:lnTo>
                  <a:pt x="1643379" y="26797"/>
                </a:lnTo>
                <a:lnTo>
                  <a:pt x="1837054" y="44704"/>
                </a:lnTo>
                <a:lnTo>
                  <a:pt x="2043557" y="64770"/>
                </a:lnTo>
                <a:lnTo>
                  <a:pt x="2262759" y="89408"/>
                </a:lnTo>
                <a:lnTo>
                  <a:pt x="2492629" y="118491"/>
                </a:lnTo>
                <a:lnTo>
                  <a:pt x="2735326" y="154178"/>
                </a:lnTo>
                <a:lnTo>
                  <a:pt x="2988691" y="194437"/>
                </a:lnTo>
                <a:lnTo>
                  <a:pt x="3254755" y="241300"/>
                </a:lnTo>
                <a:lnTo>
                  <a:pt x="3533648" y="297180"/>
                </a:lnTo>
                <a:lnTo>
                  <a:pt x="3825240" y="357505"/>
                </a:lnTo>
                <a:lnTo>
                  <a:pt x="4129658" y="424561"/>
                </a:lnTo>
                <a:lnTo>
                  <a:pt x="4446778" y="500507"/>
                </a:lnTo>
                <a:lnTo>
                  <a:pt x="4776724" y="583184"/>
                </a:lnTo>
                <a:lnTo>
                  <a:pt x="5119497" y="674751"/>
                </a:lnTo>
                <a:lnTo>
                  <a:pt x="5474970" y="775335"/>
                </a:lnTo>
              </a:path>
            </a:pathLst>
          </a:custGeom>
          <a:ln w="31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5616447" y="729869"/>
            <a:ext cx="3312160" cy="652780"/>
          </a:xfrm>
          <a:custGeom>
            <a:avLst/>
            <a:gdLst/>
            <a:ahLst/>
            <a:cxnLst/>
            <a:rect l="l" t="t" r="r" b="b"/>
            <a:pathLst>
              <a:path w="3312159" h="652780">
                <a:moveTo>
                  <a:pt x="0" y="652398"/>
                </a:moveTo>
                <a:lnTo>
                  <a:pt x="95757" y="625475"/>
                </a:lnTo>
                <a:lnTo>
                  <a:pt x="357631" y="556259"/>
                </a:lnTo>
                <a:lnTo>
                  <a:pt x="538479" y="509396"/>
                </a:lnTo>
                <a:lnTo>
                  <a:pt x="747140" y="457961"/>
                </a:lnTo>
                <a:lnTo>
                  <a:pt x="979170" y="402081"/>
                </a:lnTo>
                <a:lnTo>
                  <a:pt x="1228217" y="341756"/>
                </a:lnTo>
                <a:lnTo>
                  <a:pt x="1492123" y="283717"/>
                </a:lnTo>
                <a:lnTo>
                  <a:pt x="1762505" y="225551"/>
                </a:lnTo>
                <a:lnTo>
                  <a:pt x="2039238" y="171957"/>
                </a:lnTo>
                <a:lnTo>
                  <a:pt x="2313812" y="120650"/>
                </a:lnTo>
                <a:lnTo>
                  <a:pt x="2450083" y="98297"/>
                </a:lnTo>
                <a:lnTo>
                  <a:pt x="2582036" y="75945"/>
                </a:lnTo>
                <a:lnTo>
                  <a:pt x="2713990" y="58038"/>
                </a:lnTo>
                <a:lnTo>
                  <a:pt x="2841752" y="40131"/>
                </a:lnTo>
                <a:lnTo>
                  <a:pt x="2967354" y="26796"/>
                </a:lnTo>
                <a:lnTo>
                  <a:pt x="3086607" y="15620"/>
                </a:lnTo>
                <a:lnTo>
                  <a:pt x="3201543" y="6603"/>
                </a:lnTo>
                <a:lnTo>
                  <a:pt x="3312159" y="0"/>
                </a:lnTo>
              </a:path>
            </a:pathLst>
          </a:custGeom>
          <a:ln w="31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211670" y="714248"/>
            <a:ext cx="8723630" cy="1331595"/>
          </a:xfrm>
          <a:custGeom>
            <a:avLst/>
            <a:gdLst/>
            <a:ahLst/>
            <a:cxnLst/>
            <a:rect l="l" t="t" r="r" b="b"/>
            <a:pathLst>
              <a:path w="8723630" h="1331595">
                <a:moveTo>
                  <a:pt x="1556042" y="0"/>
                </a:moveTo>
                <a:lnTo>
                  <a:pt x="1402753" y="0"/>
                </a:lnTo>
                <a:lnTo>
                  <a:pt x="1258100" y="4444"/>
                </a:lnTo>
                <a:lnTo>
                  <a:pt x="1121829" y="11175"/>
                </a:lnTo>
                <a:lnTo>
                  <a:pt x="874890" y="33400"/>
                </a:lnTo>
                <a:lnTo>
                  <a:pt x="762063" y="49149"/>
                </a:lnTo>
                <a:lnTo>
                  <a:pt x="659891" y="64769"/>
                </a:lnTo>
                <a:lnTo>
                  <a:pt x="564095" y="82550"/>
                </a:lnTo>
                <a:lnTo>
                  <a:pt x="478955" y="102742"/>
                </a:lnTo>
                <a:lnTo>
                  <a:pt x="398056" y="120650"/>
                </a:lnTo>
                <a:lnTo>
                  <a:pt x="327812" y="140715"/>
                </a:lnTo>
                <a:lnTo>
                  <a:pt x="206476" y="178688"/>
                </a:lnTo>
                <a:lnTo>
                  <a:pt x="157518" y="196596"/>
                </a:lnTo>
                <a:lnTo>
                  <a:pt x="51079" y="241173"/>
                </a:lnTo>
                <a:lnTo>
                  <a:pt x="0" y="268097"/>
                </a:lnTo>
                <a:lnTo>
                  <a:pt x="0" y="1331467"/>
                </a:lnTo>
                <a:lnTo>
                  <a:pt x="8719096" y="1331467"/>
                </a:lnTo>
                <a:lnTo>
                  <a:pt x="8723414" y="1324864"/>
                </a:lnTo>
                <a:lnTo>
                  <a:pt x="8723414" y="851153"/>
                </a:lnTo>
                <a:lnTo>
                  <a:pt x="7182142" y="851153"/>
                </a:lnTo>
                <a:lnTo>
                  <a:pt x="7043839" y="848994"/>
                </a:lnTo>
                <a:lnTo>
                  <a:pt x="6899059" y="844423"/>
                </a:lnTo>
                <a:lnTo>
                  <a:pt x="6750088" y="837818"/>
                </a:lnTo>
                <a:lnTo>
                  <a:pt x="6594640" y="826642"/>
                </a:lnTo>
                <a:lnTo>
                  <a:pt x="6260503" y="793114"/>
                </a:lnTo>
                <a:lnTo>
                  <a:pt x="5900712" y="746125"/>
                </a:lnTo>
                <a:lnTo>
                  <a:pt x="5709196" y="717168"/>
                </a:lnTo>
                <a:lnTo>
                  <a:pt x="5509044" y="683640"/>
                </a:lnTo>
                <a:lnTo>
                  <a:pt x="5302542" y="645667"/>
                </a:lnTo>
                <a:lnTo>
                  <a:pt x="4861979" y="558546"/>
                </a:lnTo>
                <a:lnTo>
                  <a:pt x="4387253" y="453516"/>
                </a:lnTo>
                <a:lnTo>
                  <a:pt x="4136047" y="395350"/>
                </a:lnTo>
                <a:lnTo>
                  <a:pt x="3614458" y="268097"/>
                </a:lnTo>
                <a:lnTo>
                  <a:pt x="3122841" y="165226"/>
                </a:lnTo>
                <a:lnTo>
                  <a:pt x="2892844" y="125094"/>
                </a:lnTo>
                <a:lnTo>
                  <a:pt x="2673642" y="91566"/>
                </a:lnTo>
                <a:lnTo>
                  <a:pt x="2462949" y="62484"/>
                </a:lnTo>
                <a:lnTo>
                  <a:pt x="2262797" y="40131"/>
                </a:lnTo>
                <a:lnTo>
                  <a:pt x="2073313" y="22225"/>
                </a:lnTo>
                <a:lnTo>
                  <a:pt x="1719999" y="2159"/>
                </a:lnTo>
                <a:lnTo>
                  <a:pt x="1556042" y="0"/>
                </a:lnTo>
                <a:close/>
              </a:path>
              <a:path w="8723630" h="1331595">
                <a:moveTo>
                  <a:pt x="8723414" y="569722"/>
                </a:moveTo>
                <a:lnTo>
                  <a:pt x="8638197" y="605409"/>
                </a:lnTo>
                <a:lnTo>
                  <a:pt x="8557298" y="636651"/>
                </a:lnTo>
                <a:lnTo>
                  <a:pt x="8472208" y="665734"/>
                </a:lnTo>
                <a:lnTo>
                  <a:pt x="8295551" y="719327"/>
                </a:lnTo>
                <a:lnTo>
                  <a:pt x="8201825" y="743965"/>
                </a:lnTo>
                <a:lnTo>
                  <a:pt x="8005991" y="784098"/>
                </a:lnTo>
                <a:lnTo>
                  <a:pt x="7901724" y="802004"/>
                </a:lnTo>
                <a:lnTo>
                  <a:pt x="7680363" y="828801"/>
                </a:lnTo>
                <a:lnTo>
                  <a:pt x="7441857" y="846709"/>
                </a:lnTo>
                <a:lnTo>
                  <a:pt x="7314222" y="851153"/>
                </a:lnTo>
                <a:lnTo>
                  <a:pt x="8723414" y="851153"/>
                </a:lnTo>
                <a:lnTo>
                  <a:pt x="8723414" y="56972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 txBox="1"/>
          <p:nvPr/>
        </p:nvSpPr>
        <p:spPr>
          <a:xfrm>
            <a:off x="258267" y="1431797"/>
            <a:ext cx="4369435" cy="50711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49275" indent="-537210">
              <a:lnSpc>
                <a:spcPts val="2155"/>
              </a:lnSpc>
              <a:spcBef>
                <a:spcPts val="100"/>
              </a:spcBef>
              <a:buSzPct val="94000"/>
              <a:buAutoNum type="arabicPlain"/>
              <a:tabLst>
                <a:tab pos="549910" algn="l"/>
              </a:tabLst>
            </a:pPr>
            <a:r>
              <a:rPr sz="180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塔式起重机安装、拆卸单位必须具</a:t>
            </a:r>
            <a:endParaRPr sz="1800">
              <a:latin typeface="PMingLiU" panose="02020500000000000000" charset="-120"/>
              <a:cs typeface="PMingLiU" panose="02020500000000000000" charset="-120"/>
            </a:endParaRPr>
          </a:p>
          <a:p>
            <a:pPr marL="12700" marR="5080">
              <a:lnSpc>
                <a:spcPts val="2170"/>
              </a:lnSpc>
              <a:spcBef>
                <a:spcPts val="55"/>
              </a:spcBef>
            </a:pPr>
            <a:r>
              <a:rPr sz="180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有从事塔式起重机安装、拆卸业务的资质， 安装、拆卸前应编制专项施工方案。</a:t>
            </a:r>
            <a:endParaRPr sz="1800">
              <a:latin typeface="PMingLiU" panose="02020500000000000000" charset="-120"/>
              <a:cs typeface="PMingLiU" panose="02020500000000000000" charset="-120"/>
            </a:endParaRPr>
          </a:p>
          <a:p>
            <a:pPr marL="12700" marR="234315">
              <a:lnSpc>
                <a:spcPct val="100000"/>
              </a:lnSpc>
              <a:spcBef>
                <a:spcPts val="530"/>
              </a:spcBef>
              <a:buSzPct val="94000"/>
              <a:buAutoNum type="arabicPlain" startAt="2"/>
              <a:tabLst>
                <a:tab pos="576580" algn="l"/>
              </a:tabLst>
            </a:pPr>
            <a:r>
              <a:rPr sz="18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塔式起重</a:t>
            </a:r>
            <a:r>
              <a:rPr sz="180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机</a:t>
            </a:r>
            <a:r>
              <a:rPr sz="18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应具有特种设备制造许 </a:t>
            </a:r>
            <a:r>
              <a:rPr sz="180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可证、产品合格证、制造监督检验证明， 并在地方建设主管部门备案登记。</a:t>
            </a:r>
            <a:endParaRPr sz="1800">
              <a:latin typeface="PMingLiU" panose="02020500000000000000" charset="-120"/>
              <a:cs typeface="PMingLiU" panose="02020500000000000000" charset="-120"/>
            </a:endParaRPr>
          </a:p>
          <a:p>
            <a:pPr marL="12700" marR="234315">
              <a:lnSpc>
                <a:spcPct val="100000"/>
              </a:lnSpc>
              <a:spcBef>
                <a:spcPts val="600"/>
              </a:spcBef>
              <a:buSzPct val="94000"/>
              <a:buAutoNum type="arabicPlain" startAt="2"/>
              <a:tabLst>
                <a:tab pos="582295" algn="l"/>
              </a:tabLst>
            </a:pPr>
            <a:r>
              <a:rPr sz="180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多台塔式起重机在同一施工现场交 叉作业时，应采取防碰撞的安全措施。任 意两台塔式起重机之间的最小架设距离应 不小于</a:t>
            </a:r>
            <a:r>
              <a:rPr sz="1800" spc="-5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2m</a:t>
            </a:r>
            <a:r>
              <a:rPr sz="18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，</a:t>
            </a:r>
            <a:r>
              <a:rPr sz="180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配重、吊钩着警示色。</a:t>
            </a:r>
            <a:endParaRPr sz="1800">
              <a:latin typeface="PMingLiU" panose="02020500000000000000" charset="-120"/>
              <a:cs typeface="PMingLiU" panose="02020500000000000000" charset="-120"/>
            </a:endParaRPr>
          </a:p>
          <a:p>
            <a:pPr marL="12700" marR="340360">
              <a:lnSpc>
                <a:spcPct val="100000"/>
              </a:lnSpc>
              <a:spcBef>
                <a:spcPts val="600"/>
              </a:spcBef>
              <a:buSzPct val="94000"/>
              <a:buAutoNum type="arabicPlain" startAt="2"/>
              <a:tabLst>
                <a:tab pos="592455" algn="l"/>
              </a:tabLst>
            </a:pPr>
            <a:r>
              <a:rPr sz="180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塔式起重机应悬挂《起重机械安全 管理告示牌》，臂端可悬挂万科标志。</a:t>
            </a:r>
            <a:endParaRPr sz="1800">
              <a:latin typeface="PMingLiU" panose="02020500000000000000" charset="-120"/>
              <a:cs typeface="PMingLiU" panose="02020500000000000000" charset="-120"/>
            </a:endParaRPr>
          </a:p>
          <a:p>
            <a:pPr marL="583565" indent="-571500">
              <a:lnSpc>
                <a:spcPct val="100000"/>
              </a:lnSpc>
              <a:spcBef>
                <a:spcPts val="605"/>
              </a:spcBef>
              <a:buSzPct val="94000"/>
              <a:buAutoNum type="arabicPlain" startAt="2"/>
              <a:tabLst>
                <a:tab pos="584200" algn="l"/>
              </a:tabLst>
            </a:pPr>
            <a:r>
              <a:rPr sz="18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使</a:t>
            </a:r>
            <a:r>
              <a:rPr sz="180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用</a:t>
            </a:r>
            <a:r>
              <a:rPr sz="18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过程中操作人员和指挥人员应</a:t>
            </a:r>
            <a:endParaRPr sz="1800">
              <a:latin typeface="PMingLiU" panose="02020500000000000000" charset="-120"/>
              <a:cs typeface="PMingLiU" panose="02020500000000000000" charset="-120"/>
            </a:endParaRPr>
          </a:p>
          <a:p>
            <a:pPr marL="12700">
              <a:lnSpc>
                <a:spcPct val="100000"/>
              </a:lnSpc>
            </a:pPr>
            <a:r>
              <a:rPr sz="180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持证上岗，严禁违规作业；</a:t>
            </a:r>
            <a:endParaRPr sz="1800">
              <a:latin typeface="PMingLiU" panose="02020500000000000000" charset="-120"/>
              <a:cs typeface="PMingLiU" panose="02020500000000000000" charset="-120"/>
            </a:endParaRPr>
          </a:p>
          <a:p>
            <a:pPr marL="12700" marR="335915">
              <a:lnSpc>
                <a:spcPct val="100000"/>
              </a:lnSpc>
              <a:spcBef>
                <a:spcPts val="600"/>
              </a:spcBef>
              <a:buSzPct val="94000"/>
              <a:buAutoNum type="arabicPlain" startAt="6"/>
              <a:tabLst>
                <a:tab pos="597535" algn="l"/>
              </a:tabLst>
            </a:pPr>
            <a:r>
              <a:rPr sz="180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应单独委托的第三方专业机构进行 复检（正常年检合格后</a:t>
            </a:r>
            <a:r>
              <a:rPr sz="1800" spc="-10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1</a:t>
            </a:r>
            <a:r>
              <a:rPr sz="180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个月内出具报 告）；</a:t>
            </a:r>
            <a:endParaRPr sz="1800">
              <a:latin typeface="PMingLiU" panose="02020500000000000000" charset="-120"/>
              <a:cs typeface="PMingLiU" panose="02020500000000000000" charset="-120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330200" y="899287"/>
            <a:ext cx="1056640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spc="-5" dirty="0">
                <a:latin typeface="Candara" panose="020E0502030303020204"/>
                <a:cs typeface="Candara" panose="020E0502030303020204"/>
              </a:rPr>
              <a:t>4</a:t>
            </a:r>
            <a:r>
              <a:rPr sz="3200" dirty="0"/>
              <a:t>塔吊</a:t>
            </a:r>
            <a:endParaRPr sz="3200">
              <a:latin typeface="Candara" panose="020E0502030303020204"/>
              <a:cs typeface="Candara" panose="020E0502030303020204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4629784" y="1579117"/>
            <a:ext cx="2534539" cy="2036444"/>
          </a:xfrm>
          <a:prstGeom prst="rect">
            <a:avLst/>
          </a:prstGeom>
          <a:blipFill>
            <a:blip r:embed="rId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7164323" y="1579117"/>
            <a:ext cx="1266062" cy="19939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4569039" y="3683292"/>
            <a:ext cx="4323500" cy="285737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054978" y="859408"/>
            <a:ext cx="2880360" cy="715010"/>
          </a:xfrm>
          <a:custGeom>
            <a:avLst/>
            <a:gdLst/>
            <a:ahLst/>
            <a:cxnLst/>
            <a:rect l="l" t="t" r="r" b="b"/>
            <a:pathLst>
              <a:path w="2880359" h="715010">
                <a:moveTo>
                  <a:pt x="2880105" y="0"/>
                </a:moveTo>
                <a:lnTo>
                  <a:pt x="2873629" y="0"/>
                </a:lnTo>
                <a:lnTo>
                  <a:pt x="2752344" y="20065"/>
                </a:lnTo>
                <a:lnTo>
                  <a:pt x="2628900" y="42417"/>
                </a:lnTo>
                <a:lnTo>
                  <a:pt x="2373376" y="91566"/>
                </a:lnTo>
                <a:lnTo>
                  <a:pt x="2105279" y="149732"/>
                </a:lnTo>
                <a:lnTo>
                  <a:pt x="1824227" y="216662"/>
                </a:lnTo>
                <a:lnTo>
                  <a:pt x="1566672" y="281558"/>
                </a:lnTo>
                <a:lnTo>
                  <a:pt x="842899" y="444626"/>
                </a:lnTo>
                <a:lnTo>
                  <a:pt x="621538" y="489330"/>
                </a:lnTo>
                <a:lnTo>
                  <a:pt x="200025" y="567436"/>
                </a:lnTo>
                <a:lnTo>
                  <a:pt x="0" y="600963"/>
                </a:lnTo>
                <a:lnTo>
                  <a:pt x="138303" y="621156"/>
                </a:lnTo>
                <a:lnTo>
                  <a:pt x="270256" y="638937"/>
                </a:lnTo>
                <a:lnTo>
                  <a:pt x="398018" y="654685"/>
                </a:lnTo>
                <a:lnTo>
                  <a:pt x="644905" y="681481"/>
                </a:lnTo>
                <a:lnTo>
                  <a:pt x="874776" y="699262"/>
                </a:lnTo>
                <a:lnTo>
                  <a:pt x="985520" y="705992"/>
                </a:lnTo>
                <a:lnTo>
                  <a:pt x="1094104" y="710438"/>
                </a:lnTo>
                <a:lnTo>
                  <a:pt x="1298448" y="715010"/>
                </a:lnTo>
                <a:lnTo>
                  <a:pt x="1396365" y="715010"/>
                </a:lnTo>
                <a:lnTo>
                  <a:pt x="1585849" y="710438"/>
                </a:lnTo>
                <a:lnTo>
                  <a:pt x="1675256" y="705992"/>
                </a:lnTo>
                <a:lnTo>
                  <a:pt x="1845564" y="692657"/>
                </a:lnTo>
                <a:lnTo>
                  <a:pt x="1928495" y="683640"/>
                </a:lnTo>
                <a:lnTo>
                  <a:pt x="2086102" y="661288"/>
                </a:lnTo>
                <a:lnTo>
                  <a:pt x="2235073" y="634491"/>
                </a:lnTo>
                <a:lnTo>
                  <a:pt x="2375535" y="603250"/>
                </a:lnTo>
                <a:lnTo>
                  <a:pt x="2509647" y="567436"/>
                </a:lnTo>
                <a:lnTo>
                  <a:pt x="2637409" y="527303"/>
                </a:lnTo>
                <a:lnTo>
                  <a:pt x="2758694" y="482600"/>
                </a:lnTo>
                <a:lnTo>
                  <a:pt x="2875788" y="435610"/>
                </a:lnTo>
                <a:lnTo>
                  <a:pt x="2880105" y="433450"/>
                </a:lnTo>
                <a:lnTo>
                  <a:pt x="2880105" y="0"/>
                </a:lnTo>
                <a:close/>
              </a:path>
            </a:pathLst>
          </a:custGeom>
          <a:solidFill>
            <a:srgbClr val="C5E7FB">
              <a:alpha val="2901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2622423" y="730884"/>
            <a:ext cx="5551805" cy="851535"/>
          </a:xfrm>
          <a:custGeom>
            <a:avLst/>
            <a:gdLst/>
            <a:ahLst/>
            <a:cxnLst/>
            <a:rect l="l" t="t" r="r" b="b"/>
            <a:pathLst>
              <a:path w="5551805" h="851535">
                <a:moveTo>
                  <a:pt x="853566" y="0"/>
                </a:moveTo>
                <a:lnTo>
                  <a:pt x="685418" y="0"/>
                </a:lnTo>
                <a:lnTo>
                  <a:pt x="527938" y="4572"/>
                </a:lnTo>
                <a:lnTo>
                  <a:pt x="381000" y="11175"/>
                </a:lnTo>
                <a:lnTo>
                  <a:pt x="244728" y="22351"/>
                </a:lnTo>
                <a:lnTo>
                  <a:pt x="117093" y="35813"/>
                </a:lnTo>
                <a:lnTo>
                  <a:pt x="0" y="53720"/>
                </a:lnTo>
                <a:lnTo>
                  <a:pt x="334137" y="96138"/>
                </a:lnTo>
                <a:lnTo>
                  <a:pt x="693927" y="156463"/>
                </a:lnTo>
                <a:lnTo>
                  <a:pt x="1079246" y="234695"/>
                </a:lnTo>
                <a:lnTo>
                  <a:pt x="1283589" y="279273"/>
                </a:lnTo>
                <a:lnTo>
                  <a:pt x="1868931" y="422275"/>
                </a:lnTo>
                <a:lnTo>
                  <a:pt x="2562987" y="576452"/>
                </a:lnTo>
                <a:lnTo>
                  <a:pt x="2882265" y="639063"/>
                </a:lnTo>
                <a:lnTo>
                  <a:pt x="3035554" y="668147"/>
                </a:lnTo>
                <a:lnTo>
                  <a:pt x="3329304" y="717295"/>
                </a:lnTo>
                <a:lnTo>
                  <a:pt x="3469766" y="739520"/>
                </a:lnTo>
                <a:lnTo>
                  <a:pt x="3737991" y="775335"/>
                </a:lnTo>
                <a:lnTo>
                  <a:pt x="3991229" y="806576"/>
                </a:lnTo>
                <a:lnTo>
                  <a:pt x="4112641" y="817752"/>
                </a:lnTo>
                <a:lnTo>
                  <a:pt x="4342510" y="835660"/>
                </a:lnTo>
                <a:lnTo>
                  <a:pt x="4453255" y="842390"/>
                </a:lnTo>
                <a:lnTo>
                  <a:pt x="4666107" y="851280"/>
                </a:lnTo>
                <a:lnTo>
                  <a:pt x="4864100" y="851280"/>
                </a:lnTo>
                <a:lnTo>
                  <a:pt x="5051425" y="846836"/>
                </a:lnTo>
                <a:lnTo>
                  <a:pt x="5140833" y="842390"/>
                </a:lnTo>
                <a:lnTo>
                  <a:pt x="5228082" y="835660"/>
                </a:lnTo>
                <a:lnTo>
                  <a:pt x="5474970" y="808863"/>
                </a:lnTo>
                <a:lnTo>
                  <a:pt x="5551551" y="797687"/>
                </a:lnTo>
                <a:lnTo>
                  <a:pt x="5304662" y="766444"/>
                </a:lnTo>
                <a:lnTo>
                  <a:pt x="5042916" y="728472"/>
                </a:lnTo>
                <a:lnTo>
                  <a:pt x="4474463" y="630047"/>
                </a:lnTo>
                <a:lnTo>
                  <a:pt x="4165854" y="567563"/>
                </a:lnTo>
                <a:lnTo>
                  <a:pt x="3840099" y="498348"/>
                </a:lnTo>
                <a:lnTo>
                  <a:pt x="2854579" y="263651"/>
                </a:lnTo>
                <a:lnTo>
                  <a:pt x="2586354" y="205612"/>
                </a:lnTo>
                <a:lnTo>
                  <a:pt x="2330957" y="156463"/>
                </a:lnTo>
                <a:lnTo>
                  <a:pt x="2207387" y="134112"/>
                </a:lnTo>
                <a:lnTo>
                  <a:pt x="2086102" y="114045"/>
                </a:lnTo>
                <a:lnTo>
                  <a:pt x="1969007" y="96138"/>
                </a:lnTo>
                <a:lnTo>
                  <a:pt x="1630552" y="51435"/>
                </a:lnTo>
                <a:lnTo>
                  <a:pt x="1419860" y="31368"/>
                </a:lnTo>
                <a:lnTo>
                  <a:pt x="1221866" y="15748"/>
                </a:lnTo>
                <a:lnTo>
                  <a:pt x="1032382" y="4572"/>
                </a:lnTo>
                <a:lnTo>
                  <a:pt x="853566" y="0"/>
                </a:lnTo>
                <a:close/>
              </a:path>
            </a:pathLst>
          </a:custGeom>
          <a:solidFill>
            <a:srgbClr val="C5E7FB">
              <a:alpha val="3999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2832100" y="743204"/>
            <a:ext cx="5474970" cy="775335"/>
          </a:xfrm>
          <a:custGeom>
            <a:avLst/>
            <a:gdLst/>
            <a:ahLst/>
            <a:cxnLst/>
            <a:rect l="l" t="t" r="r" b="b"/>
            <a:pathLst>
              <a:path w="5474970" h="775335">
                <a:moveTo>
                  <a:pt x="0" y="78232"/>
                </a:moveTo>
                <a:lnTo>
                  <a:pt x="19176" y="73787"/>
                </a:lnTo>
                <a:lnTo>
                  <a:pt x="76581" y="62611"/>
                </a:lnTo>
                <a:lnTo>
                  <a:pt x="174498" y="46990"/>
                </a:lnTo>
                <a:lnTo>
                  <a:pt x="238379" y="37973"/>
                </a:lnTo>
                <a:lnTo>
                  <a:pt x="312927" y="29083"/>
                </a:lnTo>
                <a:lnTo>
                  <a:pt x="395858" y="22351"/>
                </a:lnTo>
                <a:lnTo>
                  <a:pt x="491744" y="15621"/>
                </a:lnTo>
                <a:lnTo>
                  <a:pt x="596011" y="9017"/>
                </a:lnTo>
                <a:lnTo>
                  <a:pt x="713104" y="4445"/>
                </a:lnTo>
                <a:lnTo>
                  <a:pt x="840866" y="2286"/>
                </a:lnTo>
                <a:lnTo>
                  <a:pt x="979170" y="0"/>
                </a:lnTo>
                <a:lnTo>
                  <a:pt x="1128140" y="2286"/>
                </a:lnTo>
                <a:lnTo>
                  <a:pt x="1287779" y="6731"/>
                </a:lnTo>
                <a:lnTo>
                  <a:pt x="1460246" y="15621"/>
                </a:lnTo>
                <a:lnTo>
                  <a:pt x="1643379" y="26797"/>
                </a:lnTo>
                <a:lnTo>
                  <a:pt x="1837054" y="44704"/>
                </a:lnTo>
                <a:lnTo>
                  <a:pt x="2043557" y="64770"/>
                </a:lnTo>
                <a:lnTo>
                  <a:pt x="2262759" y="89408"/>
                </a:lnTo>
                <a:lnTo>
                  <a:pt x="2492629" y="118491"/>
                </a:lnTo>
                <a:lnTo>
                  <a:pt x="2735326" y="154178"/>
                </a:lnTo>
                <a:lnTo>
                  <a:pt x="2988691" y="194437"/>
                </a:lnTo>
                <a:lnTo>
                  <a:pt x="3254755" y="241300"/>
                </a:lnTo>
                <a:lnTo>
                  <a:pt x="3533648" y="297180"/>
                </a:lnTo>
                <a:lnTo>
                  <a:pt x="3825240" y="357505"/>
                </a:lnTo>
                <a:lnTo>
                  <a:pt x="4129658" y="424561"/>
                </a:lnTo>
                <a:lnTo>
                  <a:pt x="4446778" y="500507"/>
                </a:lnTo>
                <a:lnTo>
                  <a:pt x="4776724" y="583184"/>
                </a:lnTo>
                <a:lnTo>
                  <a:pt x="5119497" y="674751"/>
                </a:lnTo>
                <a:lnTo>
                  <a:pt x="5474970" y="775335"/>
                </a:lnTo>
              </a:path>
            </a:pathLst>
          </a:custGeom>
          <a:ln w="31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5616447" y="729869"/>
            <a:ext cx="3312160" cy="652780"/>
          </a:xfrm>
          <a:custGeom>
            <a:avLst/>
            <a:gdLst/>
            <a:ahLst/>
            <a:cxnLst/>
            <a:rect l="l" t="t" r="r" b="b"/>
            <a:pathLst>
              <a:path w="3312159" h="652780">
                <a:moveTo>
                  <a:pt x="0" y="652398"/>
                </a:moveTo>
                <a:lnTo>
                  <a:pt x="95757" y="625475"/>
                </a:lnTo>
                <a:lnTo>
                  <a:pt x="357631" y="556259"/>
                </a:lnTo>
                <a:lnTo>
                  <a:pt x="538479" y="509396"/>
                </a:lnTo>
                <a:lnTo>
                  <a:pt x="747140" y="457961"/>
                </a:lnTo>
                <a:lnTo>
                  <a:pt x="979170" y="402081"/>
                </a:lnTo>
                <a:lnTo>
                  <a:pt x="1228217" y="341756"/>
                </a:lnTo>
                <a:lnTo>
                  <a:pt x="1492123" y="283717"/>
                </a:lnTo>
                <a:lnTo>
                  <a:pt x="1762505" y="225551"/>
                </a:lnTo>
                <a:lnTo>
                  <a:pt x="2039238" y="171957"/>
                </a:lnTo>
                <a:lnTo>
                  <a:pt x="2313812" y="120650"/>
                </a:lnTo>
                <a:lnTo>
                  <a:pt x="2450083" y="98297"/>
                </a:lnTo>
                <a:lnTo>
                  <a:pt x="2582036" y="75945"/>
                </a:lnTo>
                <a:lnTo>
                  <a:pt x="2713990" y="58038"/>
                </a:lnTo>
                <a:lnTo>
                  <a:pt x="2841752" y="40131"/>
                </a:lnTo>
                <a:lnTo>
                  <a:pt x="2967354" y="26796"/>
                </a:lnTo>
                <a:lnTo>
                  <a:pt x="3086607" y="15620"/>
                </a:lnTo>
                <a:lnTo>
                  <a:pt x="3201543" y="6603"/>
                </a:lnTo>
                <a:lnTo>
                  <a:pt x="3312159" y="0"/>
                </a:lnTo>
              </a:path>
            </a:pathLst>
          </a:custGeom>
          <a:ln w="31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211670" y="714248"/>
            <a:ext cx="8723630" cy="1331595"/>
          </a:xfrm>
          <a:custGeom>
            <a:avLst/>
            <a:gdLst/>
            <a:ahLst/>
            <a:cxnLst/>
            <a:rect l="l" t="t" r="r" b="b"/>
            <a:pathLst>
              <a:path w="8723630" h="1331595">
                <a:moveTo>
                  <a:pt x="1556042" y="0"/>
                </a:moveTo>
                <a:lnTo>
                  <a:pt x="1402753" y="0"/>
                </a:lnTo>
                <a:lnTo>
                  <a:pt x="1258100" y="4444"/>
                </a:lnTo>
                <a:lnTo>
                  <a:pt x="1121829" y="11175"/>
                </a:lnTo>
                <a:lnTo>
                  <a:pt x="874890" y="33400"/>
                </a:lnTo>
                <a:lnTo>
                  <a:pt x="762063" y="49149"/>
                </a:lnTo>
                <a:lnTo>
                  <a:pt x="659891" y="64769"/>
                </a:lnTo>
                <a:lnTo>
                  <a:pt x="564095" y="82550"/>
                </a:lnTo>
                <a:lnTo>
                  <a:pt x="478955" y="102742"/>
                </a:lnTo>
                <a:lnTo>
                  <a:pt x="398056" y="120650"/>
                </a:lnTo>
                <a:lnTo>
                  <a:pt x="327812" y="140715"/>
                </a:lnTo>
                <a:lnTo>
                  <a:pt x="206476" y="178688"/>
                </a:lnTo>
                <a:lnTo>
                  <a:pt x="157518" y="196596"/>
                </a:lnTo>
                <a:lnTo>
                  <a:pt x="51079" y="241173"/>
                </a:lnTo>
                <a:lnTo>
                  <a:pt x="0" y="268097"/>
                </a:lnTo>
                <a:lnTo>
                  <a:pt x="0" y="1331467"/>
                </a:lnTo>
                <a:lnTo>
                  <a:pt x="8719096" y="1331467"/>
                </a:lnTo>
                <a:lnTo>
                  <a:pt x="8723414" y="1324864"/>
                </a:lnTo>
                <a:lnTo>
                  <a:pt x="8723414" y="851153"/>
                </a:lnTo>
                <a:lnTo>
                  <a:pt x="7182142" y="851153"/>
                </a:lnTo>
                <a:lnTo>
                  <a:pt x="7043839" y="848994"/>
                </a:lnTo>
                <a:lnTo>
                  <a:pt x="6899059" y="844423"/>
                </a:lnTo>
                <a:lnTo>
                  <a:pt x="6750088" y="837818"/>
                </a:lnTo>
                <a:lnTo>
                  <a:pt x="6594640" y="826642"/>
                </a:lnTo>
                <a:lnTo>
                  <a:pt x="6260503" y="793114"/>
                </a:lnTo>
                <a:lnTo>
                  <a:pt x="5900712" y="746125"/>
                </a:lnTo>
                <a:lnTo>
                  <a:pt x="5709196" y="717168"/>
                </a:lnTo>
                <a:lnTo>
                  <a:pt x="5509044" y="683640"/>
                </a:lnTo>
                <a:lnTo>
                  <a:pt x="5302542" y="645667"/>
                </a:lnTo>
                <a:lnTo>
                  <a:pt x="4861979" y="558546"/>
                </a:lnTo>
                <a:lnTo>
                  <a:pt x="4387253" y="453516"/>
                </a:lnTo>
                <a:lnTo>
                  <a:pt x="4136047" y="395350"/>
                </a:lnTo>
                <a:lnTo>
                  <a:pt x="3614458" y="268097"/>
                </a:lnTo>
                <a:lnTo>
                  <a:pt x="3122841" y="165226"/>
                </a:lnTo>
                <a:lnTo>
                  <a:pt x="2892844" y="125094"/>
                </a:lnTo>
                <a:lnTo>
                  <a:pt x="2673642" y="91566"/>
                </a:lnTo>
                <a:lnTo>
                  <a:pt x="2462949" y="62484"/>
                </a:lnTo>
                <a:lnTo>
                  <a:pt x="2262797" y="40131"/>
                </a:lnTo>
                <a:lnTo>
                  <a:pt x="2073313" y="22225"/>
                </a:lnTo>
                <a:lnTo>
                  <a:pt x="1719999" y="2159"/>
                </a:lnTo>
                <a:lnTo>
                  <a:pt x="1556042" y="0"/>
                </a:lnTo>
                <a:close/>
              </a:path>
              <a:path w="8723630" h="1331595">
                <a:moveTo>
                  <a:pt x="8723414" y="569722"/>
                </a:moveTo>
                <a:lnTo>
                  <a:pt x="8638197" y="605409"/>
                </a:lnTo>
                <a:lnTo>
                  <a:pt x="8557298" y="636651"/>
                </a:lnTo>
                <a:lnTo>
                  <a:pt x="8472208" y="665734"/>
                </a:lnTo>
                <a:lnTo>
                  <a:pt x="8295551" y="719327"/>
                </a:lnTo>
                <a:lnTo>
                  <a:pt x="8201825" y="743965"/>
                </a:lnTo>
                <a:lnTo>
                  <a:pt x="8005991" y="784098"/>
                </a:lnTo>
                <a:lnTo>
                  <a:pt x="7901724" y="802004"/>
                </a:lnTo>
                <a:lnTo>
                  <a:pt x="7680363" y="828801"/>
                </a:lnTo>
                <a:lnTo>
                  <a:pt x="7441857" y="846709"/>
                </a:lnTo>
                <a:lnTo>
                  <a:pt x="7314222" y="851153"/>
                </a:lnTo>
                <a:lnTo>
                  <a:pt x="8723414" y="851153"/>
                </a:lnTo>
                <a:lnTo>
                  <a:pt x="8723414" y="56972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 txBox="1"/>
          <p:nvPr/>
        </p:nvSpPr>
        <p:spPr>
          <a:xfrm>
            <a:off x="330200" y="1642655"/>
            <a:ext cx="3143885" cy="4246880"/>
          </a:xfrm>
          <a:prstGeom prst="rect">
            <a:avLst/>
          </a:prstGeom>
        </p:spPr>
        <p:txBody>
          <a:bodyPr vert="horz" wrap="square" lIns="0" tIns="87630" rIns="0" bIns="0" rtlCol="0">
            <a:spAutoFit/>
          </a:bodyPr>
          <a:lstStyle/>
          <a:p>
            <a:pPr marL="549910" indent="-537845">
              <a:lnSpc>
                <a:spcPct val="100000"/>
              </a:lnSpc>
              <a:spcBef>
                <a:spcPts val="690"/>
              </a:spcBef>
              <a:buSzPct val="94000"/>
              <a:buAutoNum type="arabicPlain"/>
              <a:tabLst>
                <a:tab pos="550545" algn="l"/>
              </a:tabLst>
            </a:pPr>
            <a:r>
              <a:rPr sz="18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基础节预埋水平</a:t>
            </a:r>
            <a:r>
              <a:rPr sz="1800" spc="22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±</a:t>
            </a:r>
            <a:r>
              <a:rPr sz="1800" spc="220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4‰;</a:t>
            </a:r>
            <a:endParaRPr sz="1800">
              <a:latin typeface="Candara" panose="020E0502030303020204"/>
              <a:cs typeface="Candara" panose="020E0502030303020204"/>
            </a:endParaRPr>
          </a:p>
          <a:p>
            <a:pPr marL="12700" marR="13335">
              <a:lnSpc>
                <a:spcPct val="100000"/>
              </a:lnSpc>
              <a:spcBef>
                <a:spcPts val="585"/>
              </a:spcBef>
            </a:pPr>
            <a:r>
              <a:rPr sz="180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塔吊基础混凝土的强度必须为 </a:t>
            </a:r>
            <a:r>
              <a:rPr sz="1800" spc="-5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C35</a:t>
            </a:r>
            <a:r>
              <a:rPr sz="180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以上，塔</a:t>
            </a:r>
            <a:r>
              <a:rPr sz="18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吊</a:t>
            </a:r>
            <a:r>
              <a:rPr sz="180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基础混凝土必须 做强度试压，</a:t>
            </a:r>
            <a:r>
              <a:rPr sz="1800" spc="-12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 </a:t>
            </a:r>
            <a:r>
              <a:rPr sz="180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待达到说明书要 求的</a:t>
            </a:r>
            <a:r>
              <a:rPr sz="1800" spc="-5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90</a:t>
            </a:r>
            <a:r>
              <a:rPr sz="1800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%</a:t>
            </a:r>
            <a:r>
              <a:rPr sz="180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强度时，方可进行上部 </a:t>
            </a:r>
            <a:r>
              <a:rPr sz="18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结构安</a:t>
            </a:r>
            <a:r>
              <a:rPr sz="180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装。</a:t>
            </a:r>
            <a:endParaRPr sz="1800">
              <a:latin typeface="PMingLiU" panose="02020500000000000000" charset="-120"/>
              <a:cs typeface="PMingLiU" panose="02020500000000000000" charset="-120"/>
            </a:endParaRPr>
          </a:p>
          <a:p>
            <a:pPr marL="12700" marR="45720">
              <a:lnSpc>
                <a:spcPct val="100000"/>
              </a:lnSpc>
              <a:spcBef>
                <a:spcPts val="600"/>
              </a:spcBef>
              <a:buSzPct val="94000"/>
              <a:buAutoNum type="arabicPlain" startAt="2"/>
              <a:tabLst>
                <a:tab pos="576580" algn="l"/>
              </a:tabLst>
            </a:pPr>
            <a:r>
              <a:rPr sz="180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塔</a:t>
            </a:r>
            <a:r>
              <a:rPr sz="18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吊</a:t>
            </a:r>
            <a:r>
              <a:rPr sz="180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基础不得积水，要有 可靠的排水措施，在塔吊基础 附近不得随意开挖。</a:t>
            </a:r>
            <a:endParaRPr sz="1800">
              <a:latin typeface="PMingLiU" panose="02020500000000000000" charset="-120"/>
              <a:cs typeface="PMingLiU" panose="02020500000000000000" charset="-120"/>
            </a:endParaRPr>
          </a:p>
          <a:p>
            <a:pPr marL="582295" indent="-570230">
              <a:lnSpc>
                <a:spcPct val="100000"/>
              </a:lnSpc>
              <a:spcBef>
                <a:spcPts val="600"/>
              </a:spcBef>
              <a:buSzPct val="94000"/>
              <a:buAutoNum type="arabicPlain" startAt="2"/>
              <a:tabLst>
                <a:tab pos="582930" algn="l"/>
              </a:tabLst>
            </a:pPr>
            <a:r>
              <a:rPr sz="18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塔吊基础四周必须设</a:t>
            </a:r>
            <a:r>
              <a:rPr sz="180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置</a:t>
            </a:r>
            <a:r>
              <a:rPr sz="1800" spc="-5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1.8</a:t>
            </a:r>
            <a:endParaRPr sz="1800">
              <a:latin typeface="Candara" panose="020E0502030303020204"/>
              <a:cs typeface="Candara" panose="020E0502030303020204"/>
            </a:endParaRPr>
          </a:p>
          <a:p>
            <a:pPr marL="12700">
              <a:lnSpc>
                <a:spcPct val="100000"/>
              </a:lnSpc>
            </a:pPr>
            <a:r>
              <a:rPr sz="180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米高定型化防护网。</a:t>
            </a:r>
            <a:endParaRPr sz="1800">
              <a:latin typeface="PMingLiU" panose="02020500000000000000" charset="-120"/>
              <a:cs typeface="PMingLiU" panose="02020500000000000000" charset="-120"/>
            </a:endParaRPr>
          </a:p>
          <a:p>
            <a:pPr marL="12700" marR="28575">
              <a:lnSpc>
                <a:spcPct val="100000"/>
              </a:lnSpc>
              <a:spcBef>
                <a:spcPts val="600"/>
              </a:spcBef>
              <a:buSzPct val="94000"/>
              <a:buAutoNum type="arabicPlain" startAt="4"/>
              <a:tabLst>
                <a:tab pos="593090" algn="l"/>
              </a:tabLst>
            </a:pPr>
            <a:r>
              <a:rPr sz="180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塔</a:t>
            </a:r>
            <a:r>
              <a:rPr sz="18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吊</a:t>
            </a:r>
            <a:r>
              <a:rPr sz="180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安全使用告示牌应挂 设在塔吊底部，图牌尺寸为</a:t>
            </a:r>
            <a:r>
              <a:rPr sz="1800" spc="-5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1.8  </a:t>
            </a:r>
            <a:r>
              <a:rPr sz="180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米</a:t>
            </a:r>
            <a:r>
              <a:rPr sz="1800" spc="-5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X1.2</a:t>
            </a:r>
            <a:r>
              <a:rPr sz="180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米。</a:t>
            </a:r>
            <a:endParaRPr sz="1800">
              <a:latin typeface="PMingLiU" panose="02020500000000000000" charset="-120"/>
              <a:cs typeface="PMingLiU" panose="02020500000000000000" charset="-120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330200" y="1043432"/>
            <a:ext cx="2927985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spc="-5" dirty="0">
                <a:latin typeface="Candara" panose="020E0502030303020204"/>
                <a:cs typeface="Candara" panose="020E0502030303020204"/>
              </a:rPr>
              <a:t>4.1</a:t>
            </a:r>
            <a:r>
              <a:rPr sz="3200" dirty="0"/>
              <a:t>塔</a:t>
            </a:r>
            <a:r>
              <a:rPr sz="3200" spc="-5" dirty="0"/>
              <a:t>吊</a:t>
            </a:r>
            <a:r>
              <a:rPr sz="3200" dirty="0"/>
              <a:t>基</a:t>
            </a:r>
            <a:r>
              <a:rPr sz="3200" spc="-5" dirty="0"/>
              <a:t>础</a:t>
            </a:r>
            <a:r>
              <a:rPr sz="3200" dirty="0"/>
              <a:t>防护</a:t>
            </a:r>
            <a:endParaRPr sz="3200">
              <a:latin typeface="Candara" panose="020E0502030303020204"/>
              <a:cs typeface="Candara" panose="020E0502030303020204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5004053" y="1715947"/>
            <a:ext cx="2664332" cy="4307078"/>
          </a:xfrm>
          <a:prstGeom prst="rect">
            <a:avLst/>
          </a:prstGeom>
          <a:blipFill>
            <a:blip r:embed="rId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054978" y="859408"/>
            <a:ext cx="2880360" cy="715010"/>
          </a:xfrm>
          <a:custGeom>
            <a:avLst/>
            <a:gdLst/>
            <a:ahLst/>
            <a:cxnLst/>
            <a:rect l="l" t="t" r="r" b="b"/>
            <a:pathLst>
              <a:path w="2880359" h="715010">
                <a:moveTo>
                  <a:pt x="2880105" y="0"/>
                </a:moveTo>
                <a:lnTo>
                  <a:pt x="2873629" y="0"/>
                </a:lnTo>
                <a:lnTo>
                  <a:pt x="2752344" y="20065"/>
                </a:lnTo>
                <a:lnTo>
                  <a:pt x="2628900" y="42417"/>
                </a:lnTo>
                <a:lnTo>
                  <a:pt x="2373376" y="91566"/>
                </a:lnTo>
                <a:lnTo>
                  <a:pt x="2105279" y="149732"/>
                </a:lnTo>
                <a:lnTo>
                  <a:pt x="1824227" y="216662"/>
                </a:lnTo>
                <a:lnTo>
                  <a:pt x="1566672" y="281558"/>
                </a:lnTo>
                <a:lnTo>
                  <a:pt x="842899" y="444626"/>
                </a:lnTo>
                <a:lnTo>
                  <a:pt x="621538" y="489330"/>
                </a:lnTo>
                <a:lnTo>
                  <a:pt x="200025" y="567436"/>
                </a:lnTo>
                <a:lnTo>
                  <a:pt x="0" y="600963"/>
                </a:lnTo>
                <a:lnTo>
                  <a:pt x="138303" y="621156"/>
                </a:lnTo>
                <a:lnTo>
                  <a:pt x="270256" y="638937"/>
                </a:lnTo>
                <a:lnTo>
                  <a:pt x="398018" y="654685"/>
                </a:lnTo>
                <a:lnTo>
                  <a:pt x="644905" y="681481"/>
                </a:lnTo>
                <a:lnTo>
                  <a:pt x="874776" y="699262"/>
                </a:lnTo>
                <a:lnTo>
                  <a:pt x="985520" y="705992"/>
                </a:lnTo>
                <a:lnTo>
                  <a:pt x="1094104" y="710438"/>
                </a:lnTo>
                <a:lnTo>
                  <a:pt x="1298448" y="715010"/>
                </a:lnTo>
                <a:lnTo>
                  <a:pt x="1396365" y="715010"/>
                </a:lnTo>
                <a:lnTo>
                  <a:pt x="1585849" y="710438"/>
                </a:lnTo>
                <a:lnTo>
                  <a:pt x="1675256" y="705992"/>
                </a:lnTo>
                <a:lnTo>
                  <a:pt x="1845564" y="692657"/>
                </a:lnTo>
                <a:lnTo>
                  <a:pt x="1928495" y="683640"/>
                </a:lnTo>
                <a:lnTo>
                  <a:pt x="2086102" y="661288"/>
                </a:lnTo>
                <a:lnTo>
                  <a:pt x="2235073" y="634491"/>
                </a:lnTo>
                <a:lnTo>
                  <a:pt x="2375535" y="603250"/>
                </a:lnTo>
                <a:lnTo>
                  <a:pt x="2509647" y="567436"/>
                </a:lnTo>
                <a:lnTo>
                  <a:pt x="2637409" y="527303"/>
                </a:lnTo>
                <a:lnTo>
                  <a:pt x="2758694" y="482600"/>
                </a:lnTo>
                <a:lnTo>
                  <a:pt x="2875788" y="435610"/>
                </a:lnTo>
                <a:lnTo>
                  <a:pt x="2880105" y="433450"/>
                </a:lnTo>
                <a:lnTo>
                  <a:pt x="2880105" y="0"/>
                </a:lnTo>
                <a:close/>
              </a:path>
            </a:pathLst>
          </a:custGeom>
          <a:solidFill>
            <a:srgbClr val="C5E7FB">
              <a:alpha val="2901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2622423" y="730884"/>
            <a:ext cx="5551805" cy="851535"/>
          </a:xfrm>
          <a:custGeom>
            <a:avLst/>
            <a:gdLst/>
            <a:ahLst/>
            <a:cxnLst/>
            <a:rect l="l" t="t" r="r" b="b"/>
            <a:pathLst>
              <a:path w="5551805" h="851535">
                <a:moveTo>
                  <a:pt x="853566" y="0"/>
                </a:moveTo>
                <a:lnTo>
                  <a:pt x="685418" y="0"/>
                </a:lnTo>
                <a:lnTo>
                  <a:pt x="527938" y="4572"/>
                </a:lnTo>
                <a:lnTo>
                  <a:pt x="381000" y="11175"/>
                </a:lnTo>
                <a:lnTo>
                  <a:pt x="244728" y="22351"/>
                </a:lnTo>
                <a:lnTo>
                  <a:pt x="117093" y="35813"/>
                </a:lnTo>
                <a:lnTo>
                  <a:pt x="0" y="53720"/>
                </a:lnTo>
                <a:lnTo>
                  <a:pt x="334137" y="96138"/>
                </a:lnTo>
                <a:lnTo>
                  <a:pt x="693927" y="156463"/>
                </a:lnTo>
                <a:lnTo>
                  <a:pt x="1079246" y="234695"/>
                </a:lnTo>
                <a:lnTo>
                  <a:pt x="1283589" y="279273"/>
                </a:lnTo>
                <a:lnTo>
                  <a:pt x="1868931" y="422275"/>
                </a:lnTo>
                <a:lnTo>
                  <a:pt x="2562987" y="576452"/>
                </a:lnTo>
                <a:lnTo>
                  <a:pt x="2882265" y="639063"/>
                </a:lnTo>
                <a:lnTo>
                  <a:pt x="3035554" y="668147"/>
                </a:lnTo>
                <a:lnTo>
                  <a:pt x="3329304" y="717295"/>
                </a:lnTo>
                <a:lnTo>
                  <a:pt x="3469766" y="739520"/>
                </a:lnTo>
                <a:lnTo>
                  <a:pt x="3737991" y="775335"/>
                </a:lnTo>
                <a:lnTo>
                  <a:pt x="3991229" y="806576"/>
                </a:lnTo>
                <a:lnTo>
                  <a:pt x="4112641" y="817752"/>
                </a:lnTo>
                <a:lnTo>
                  <a:pt x="4342510" y="835660"/>
                </a:lnTo>
                <a:lnTo>
                  <a:pt x="4453255" y="842390"/>
                </a:lnTo>
                <a:lnTo>
                  <a:pt x="4666107" y="851280"/>
                </a:lnTo>
                <a:lnTo>
                  <a:pt x="4864100" y="851280"/>
                </a:lnTo>
                <a:lnTo>
                  <a:pt x="5051425" y="846836"/>
                </a:lnTo>
                <a:lnTo>
                  <a:pt x="5140833" y="842390"/>
                </a:lnTo>
                <a:lnTo>
                  <a:pt x="5228082" y="835660"/>
                </a:lnTo>
                <a:lnTo>
                  <a:pt x="5474970" y="808863"/>
                </a:lnTo>
                <a:lnTo>
                  <a:pt x="5551551" y="797687"/>
                </a:lnTo>
                <a:lnTo>
                  <a:pt x="5304662" y="766444"/>
                </a:lnTo>
                <a:lnTo>
                  <a:pt x="5042916" y="728472"/>
                </a:lnTo>
                <a:lnTo>
                  <a:pt x="4474463" y="630047"/>
                </a:lnTo>
                <a:lnTo>
                  <a:pt x="4165854" y="567563"/>
                </a:lnTo>
                <a:lnTo>
                  <a:pt x="3840099" y="498348"/>
                </a:lnTo>
                <a:lnTo>
                  <a:pt x="2854579" y="263651"/>
                </a:lnTo>
                <a:lnTo>
                  <a:pt x="2586354" y="205612"/>
                </a:lnTo>
                <a:lnTo>
                  <a:pt x="2330957" y="156463"/>
                </a:lnTo>
                <a:lnTo>
                  <a:pt x="2207387" y="134112"/>
                </a:lnTo>
                <a:lnTo>
                  <a:pt x="2086102" y="114045"/>
                </a:lnTo>
                <a:lnTo>
                  <a:pt x="1969007" y="96138"/>
                </a:lnTo>
                <a:lnTo>
                  <a:pt x="1630552" y="51435"/>
                </a:lnTo>
                <a:lnTo>
                  <a:pt x="1419860" y="31368"/>
                </a:lnTo>
                <a:lnTo>
                  <a:pt x="1221866" y="15748"/>
                </a:lnTo>
                <a:lnTo>
                  <a:pt x="1032382" y="4572"/>
                </a:lnTo>
                <a:lnTo>
                  <a:pt x="853566" y="0"/>
                </a:lnTo>
                <a:close/>
              </a:path>
            </a:pathLst>
          </a:custGeom>
          <a:solidFill>
            <a:srgbClr val="C5E7FB">
              <a:alpha val="3999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2832100" y="743204"/>
            <a:ext cx="5474970" cy="775335"/>
          </a:xfrm>
          <a:custGeom>
            <a:avLst/>
            <a:gdLst/>
            <a:ahLst/>
            <a:cxnLst/>
            <a:rect l="l" t="t" r="r" b="b"/>
            <a:pathLst>
              <a:path w="5474970" h="775335">
                <a:moveTo>
                  <a:pt x="0" y="78232"/>
                </a:moveTo>
                <a:lnTo>
                  <a:pt x="19176" y="73787"/>
                </a:lnTo>
                <a:lnTo>
                  <a:pt x="76581" y="62611"/>
                </a:lnTo>
                <a:lnTo>
                  <a:pt x="174498" y="46990"/>
                </a:lnTo>
                <a:lnTo>
                  <a:pt x="238379" y="37973"/>
                </a:lnTo>
                <a:lnTo>
                  <a:pt x="312927" y="29083"/>
                </a:lnTo>
                <a:lnTo>
                  <a:pt x="395858" y="22351"/>
                </a:lnTo>
                <a:lnTo>
                  <a:pt x="491744" y="15621"/>
                </a:lnTo>
                <a:lnTo>
                  <a:pt x="596011" y="9017"/>
                </a:lnTo>
                <a:lnTo>
                  <a:pt x="713104" y="4445"/>
                </a:lnTo>
                <a:lnTo>
                  <a:pt x="840866" y="2286"/>
                </a:lnTo>
                <a:lnTo>
                  <a:pt x="979170" y="0"/>
                </a:lnTo>
                <a:lnTo>
                  <a:pt x="1128140" y="2286"/>
                </a:lnTo>
                <a:lnTo>
                  <a:pt x="1287779" y="6731"/>
                </a:lnTo>
                <a:lnTo>
                  <a:pt x="1460246" y="15621"/>
                </a:lnTo>
                <a:lnTo>
                  <a:pt x="1643379" y="26797"/>
                </a:lnTo>
                <a:lnTo>
                  <a:pt x="1837054" y="44704"/>
                </a:lnTo>
                <a:lnTo>
                  <a:pt x="2043557" y="64770"/>
                </a:lnTo>
                <a:lnTo>
                  <a:pt x="2262759" y="89408"/>
                </a:lnTo>
                <a:lnTo>
                  <a:pt x="2492629" y="118491"/>
                </a:lnTo>
                <a:lnTo>
                  <a:pt x="2735326" y="154178"/>
                </a:lnTo>
                <a:lnTo>
                  <a:pt x="2988691" y="194437"/>
                </a:lnTo>
                <a:lnTo>
                  <a:pt x="3254755" y="241300"/>
                </a:lnTo>
                <a:lnTo>
                  <a:pt x="3533648" y="297180"/>
                </a:lnTo>
                <a:lnTo>
                  <a:pt x="3825240" y="357505"/>
                </a:lnTo>
                <a:lnTo>
                  <a:pt x="4129658" y="424561"/>
                </a:lnTo>
                <a:lnTo>
                  <a:pt x="4446778" y="500507"/>
                </a:lnTo>
                <a:lnTo>
                  <a:pt x="4776724" y="583184"/>
                </a:lnTo>
                <a:lnTo>
                  <a:pt x="5119497" y="674751"/>
                </a:lnTo>
                <a:lnTo>
                  <a:pt x="5474970" y="775335"/>
                </a:lnTo>
              </a:path>
            </a:pathLst>
          </a:custGeom>
          <a:ln w="31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5616447" y="729869"/>
            <a:ext cx="3312160" cy="652780"/>
          </a:xfrm>
          <a:custGeom>
            <a:avLst/>
            <a:gdLst/>
            <a:ahLst/>
            <a:cxnLst/>
            <a:rect l="l" t="t" r="r" b="b"/>
            <a:pathLst>
              <a:path w="3312159" h="652780">
                <a:moveTo>
                  <a:pt x="0" y="652398"/>
                </a:moveTo>
                <a:lnTo>
                  <a:pt x="95757" y="625475"/>
                </a:lnTo>
                <a:lnTo>
                  <a:pt x="357631" y="556259"/>
                </a:lnTo>
                <a:lnTo>
                  <a:pt x="538479" y="509396"/>
                </a:lnTo>
                <a:lnTo>
                  <a:pt x="747140" y="457961"/>
                </a:lnTo>
                <a:lnTo>
                  <a:pt x="979170" y="402081"/>
                </a:lnTo>
                <a:lnTo>
                  <a:pt x="1228217" y="341756"/>
                </a:lnTo>
                <a:lnTo>
                  <a:pt x="1492123" y="283717"/>
                </a:lnTo>
                <a:lnTo>
                  <a:pt x="1762505" y="225551"/>
                </a:lnTo>
                <a:lnTo>
                  <a:pt x="2039238" y="171957"/>
                </a:lnTo>
                <a:lnTo>
                  <a:pt x="2313812" y="120650"/>
                </a:lnTo>
                <a:lnTo>
                  <a:pt x="2450083" y="98297"/>
                </a:lnTo>
                <a:lnTo>
                  <a:pt x="2582036" y="75945"/>
                </a:lnTo>
                <a:lnTo>
                  <a:pt x="2713990" y="58038"/>
                </a:lnTo>
                <a:lnTo>
                  <a:pt x="2841752" y="40131"/>
                </a:lnTo>
                <a:lnTo>
                  <a:pt x="2967354" y="26796"/>
                </a:lnTo>
                <a:lnTo>
                  <a:pt x="3086607" y="15620"/>
                </a:lnTo>
                <a:lnTo>
                  <a:pt x="3201543" y="6603"/>
                </a:lnTo>
                <a:lnTo>
                  <a:pt x="3312159" y="0"/>
                </a:lnTo>
              </a:path>
            </a:pathLst>
          </a:custGeom>
          <a:ln w="31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211670" y="714248"/>
            <a:ext cx="8723630" cy="1331595"/>
          </a:xfrm>
          <a:custGeom>
            <a:avLst/>
            <a:gdLst/>
            <a:ahLst/>
            <a:cxnLst/>
            <a:rect l="l" t="t" r="r" b="b"/>
            <a:pathLst>
              <a:path w="8723630" h="1331595">
                <a:moveTo>
                  <a:pt x="1556042" y="0"/>
                </a:moveTo>
                <a:lnTo>
                  <a:pt x="1402753" y="0"/>
                </a:lnTo>
                <a:lnTo>
                  <a:pt x="1258100" y="4444"/>
                </a:lnTo>
                <a:lnTo>
                  <a:pt x="1121829" y="11175"/>
                </a:lnTo>
                <a:lnTo>
                  <a:pt x="874890" y="33400"/>
                </a:lnTo>
                <a:lnTo>
                  <a:pt x="762063" y="49149"/>
                </a:lnTo>
                <a:lnTo>
                  <a:pt x="659891" y="64769"/>
                </a:lnTo>
                <a:lnTo>
                  <a:pt x="564095" y="82550"/>
                </a:lnTo>
                <a:lnTo>
                  <a:pt x="478955" y="102742"/>
                </a:lnTo>
                <a:lnTo>
                  <a:pt x="398056" y="120650"/>
                </a:lnTo>
                <a:lnTo>
                  <a:pt x="327812" y="140715"/>
                </a:lnTo>
                <a:lnTo>
                  <a:pt x="206476" y="178688"/>
                </a:lnTo>
                <a:lnTo>
                  <a:pt x="157518" y="196596"/>
                </a:lnTo>
                <a:lnTo>
                  <a:pt x="51079" y="241173"/>
                </a:lnTo>
                <a:lnTo>
                  <a:pt x="0" y="268097"/>
                </a:lnTo>
                <a:lnTo>
                  <a:pt x="0" y="1331467"/>
                </a:lnTo>
                <a:lnTo>
                  <a:pt x="8719096" y="1331467"/>
                </a:lnTo>
                <a:lnTo>
                  <a:pt x="8723414" y="1324864"/>
                </a:lnTo>
                <a:lnTo>
                  <a:pt x="8723414" y="851153"/>
                </a:lnTo>
                <a:lnTo>
                  <a:pt x="7182142" y="851153"/>
                </a:lnTo>
                <a:lnTo>
                  <a:pt x="7043839" y="848994"/>
                </a:lnTo>
                <a:lnTo>
                  <a:pt x="6899059" y="844423"/>
                </a:lnTo>
                <a:lnTo>
                  <a:pt x="6750088" y="837818"/>
                </a:lnTo>
                <a:lnTo>
                  <a:pt x="6594640" y="826642"/>
                </a:lnTo>
                <a:lnTo>
                  <a:pt x="6260503" y="793114"/>
                </a:lnTo>
                <a:lnTo>
                  <a:pt x="5900712" y="746125"/>
                </a:lnTo>
                <a:lnTo>
                  <a:pt x="5709196" y="717168"/>
                </a:lnTo>
                <a:lnTo>
                  <a:pt x="5509044" y="683640"/>
                </a:lnTo>
                <a:lnTo>
                  <a:pt x="5302542" y="645667"/>
                </a:lnTo>
                <a:lnTo>
                  <a:pt x="4861979" y="558546"/>
                </a:lnTo>
                <a:lnTo>
                  <a:pt x="4387253" y="453516"/>
                </a:lnTo>
                <a:lnTo>
                  <a:pt x="4136047" y="395350"/>
                </a:lnTo>
                <a:lnTo>
                  <a:pt x="3614458" y="268097"/>
                </a:lnTo>
                <a:lnTo>
                  <a:pt x="3122841" y="165226"/>
                </a:lnTo>
                <a:lnTo>
                  <a:pt x="2892844" y="125094"/>
                </a:lnTo>
                <a:lnTo>
                  <a:pt x="2673642" y="91566"/>
                </a:lnTo>
                <a:lnTo>
                  <a:pt x="2462949" y="62484"/>
                </a:lnTo>
                <a:lnTo>
                  <a:pt x="2262797" y="40131"/>
                </a:lnTo>
                <a:lnTo>
                  <a:pt x="2073313" y="22225"/>
                </a:lnTo>
                <a:lnTo>
                  <a:pt x="1719999" y="2159"/>
                </a:lnTo>
                <a:lnTo>
                  <a:pt x="1556042" y="0"/>
                </a:lnTo>
                <a:close/>
              </a:path>
              <a:path w="8723630" h="1331595">
                <a:moveTo>
                  <a:pt x="8723414" y="569722"/>
                </a:moveTo>
                <a:lnTo>
                  <a:pt x="8638197" y="605409"/>
                </a:lnTo>
                <a:lnTo>
                  <a:pt x="8557298" y="636651"/>
                </a:lnTo>
                <a:lnTo>
                  <a:pt x="8472208" y="665734"/>
                </a:lnTo>
                <a:lnTo>
                  <a:pt x="8295551" y="719327"/>
                </a:lnTo>
                <a:lnTo>
                  <a:pt x="8201825" y="743965"/>
                </a:lnTo>
                <a:lnTo>
                  <a:pt x="8005991" y="784098"/>
                </a:lnTo>
                <a:lnTo>
                  <a:pt x="7901724" y="802004"/>
                </a:lnTo>
                <a:lnTo>
                  <a:pt x="7680363" y="828801"/>
                </a:lnTo>
                <a:lnTo>
                  <a:pt x="7441857" y="846709"/>
                </a:lnTo>
                <a:lnTo>
                  <a:pt x="7314222" y="851153"/>
                </a:lnTo>
                <a:lnTo>
                  <a:pt x="8723414" y="851153"/>
                </a:lnTo>
                <a:lnTo>
                  <a:pt x="8723414" y="56972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 txBox="1"/>
          <p:nvPr/>
        </p:nvSpPr>
        <p:spPr>
          <a:xfrm>
            <a:off x="330200" y="1480185"/>
            <a:ext cx="3143885" cy="4667885"/>
          </a:xfrm>
          <a:prstGeom prst="rect">
            <a:avLst/>
          </a:prstGeom>
        </p:spPr>
        <p:txBody>
          <a:bodyPr vert="horz" wrap="square" lIns="0" tIns="39370" rIns="0" bIns="0" rtlCol="0">
            <a:spAutoFit/>
          </a:bodyPr>
          <a:lstStyle/>
          <a:p>
            <a:pPr marL="12700" marR="5080">
              <a:lnSpc>
                <a:spcPts val="1730"/>
              </a:lnSpc>
              <a:spcBef>
                <a:spcPts val="310"/>
              </a:spcBef>
              <a:buSzPct val="94000"/>
              <a:buAutoNum type="arabicPlain"/>
              <a:tabLst>
                <a:tab pos="490855" algn="l"/>
              </a:tabLst>
            </a:pP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塔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吊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在使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用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过程中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需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要附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着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、 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顶升、加节时，使用单位应委托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  <a:p>
            <a:pPr marL="12700">
              <a:lnSpc>
                <a:spcPts val="1605"/>
              </a:lnSpc>
            </a:pP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安装单位或具有相应资质的安装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  <a:p>
            <a:pPr marL="12700" marR="285115" algn="just">
              <a:lnSpc>
                <a:spcPct val="90000"/>
              </a:lnSpc>
              <a:spcBef>
                <a:spcPts val="95"/>
              </a:spcBef>
            </a:pP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单位，按照专项施工方案进行施 工。禁止擅自使用非原制造厂制 造的标准节和附墙装置，附着杆 </a:t>
            </a:r>
            <a:r>
              <a:rPr sz="1600" spc="-1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件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与</a:t>
            </a:r>
            <a:r>
              <a:rPr sz="1600" spc="-1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建筑物连接处，必须确保强 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度并满足要求。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  <a:p>
            <a:pPr marL="12700" marR="285115" algn="just">
              <a:lnSpc>
                <a:spcPts val="1730"/>
              </a:lnSpc>
              <a:spcBef>
                <a:spcPts val="625"/>
              </a:spcBef>
              <a:buSzPct val="94000"/>
              <a:buAutoNum type="arabicPlain" startAt="2"/>
              <a:tabLst>
                <a:tab pos="512445" algn="l"/>
              </a:tabLst>
            </a:pP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施工</a:t>
            </a:r>
            <a:r>
              <a:rPr sz="1600" spc="-1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前</a:t>
            </a:r>
            <a:r>
              <a:rPr sz="1600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,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总包单位必须查验 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作业人员上岗证，并进行专项安 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全教育和安全技术交底。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  <a:p>
            <a:pPr marL="12700" marR="76200">
              <a:lnSpc>
                <a:spcPct val="90000"/>
              </a:lnSpc>
              <a:spcBef>
                <a:spcPts val="570"/>
              </a:spcBef>
              <a:buSzPct val="94000"/>
              <a:buAutoNum type="arabicPlain" startAt="2"/>
              <a:tabLst>
                <a:tab pos="518795" algn="l"/>
              </a:tabLst>
            </a:pPr>
            <a:r>
              <a:rPr sz="1600" spc="-1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检查顶升系统，在操作时必 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须专人操纵油泵，顶升千斤顶搁 置横梁必须专人负责操作看管。 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工作完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成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后按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规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定进行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组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织验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收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， 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验收合格后方可投入使用。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  <a:p>
            <a:pPr marL="12700" marR="176530">
              <a:lnSpc>
                <a:spcPct val="90000"/>
              </a:lnSpc>
              <a:spcBef>
                <a:spcPts val="600"/>
              </a:spcBef>
              <a:buSzPct val="94000"/>
              <a:buAutoNum type="arabicPlain" startAt="2"/>
              <a:tabLst>
                <a:tab pos="527685" algn="l"/>
              </a:tabLst>
            </a:pP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附着装置的安装位置应搭设 </a:t>
            </a:r>
            <a:r>
              <a:rPr sz="1600" spc="-1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操作平台。平台采用钢管搭设，  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满铺脚手板，设置</a:t>
            </a:r>
            <a:r>
              <a:rPr sz="1600" spc="-5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1.2m</a:t>
            </a:r>
            <a:r>
              <a:rPr sz="1600" spc="10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 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高防护栏 杆，内挂密目式安全护网。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330200" y="971245"/>
            <a:ext cx="2974975" cy="514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spc="-10" dirty="0">
                <a:latin typeface="Candara" panose="020E0502030303020204"/>
                <a:cs typeface="Candara" panose="020E0502030303020204"/>
              </a:rPr>
              <a:t>4.</a:t>
            </a:r>
            <a:r>
              <a:rPr sz="3200" spc="-5" dirty="0">
                <a:latin typeface="Candara" panose="020E0502030303020204"/>
                <a:cs typeface="Candara" panose="020E0502030303020204"/>
              </a:rPr>
              <a:t>2</a:t>
            </a:r>
            <a:r>
              <a:rPr sz="3200" spc="5" dirty="0"/>
              <a:t>塔吊附着装置</a:t>
            </a:r>
            <a:endParaRPr sz="3200">
              <a:latin typeface="Candara" panose="020E0502030303020204"/>
              <a:cs typeface="Candara" panose="020E0502030303020204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5645911" y="5838850"/>
            <a:ext cx="2570480" cy="574675"/>
          </a:xfrm>
          <a:prstGeom prst="rect">
            <a:avLst/>
          </a:prstGeom>
        </p:spPr>
        <p:txBody>
          <a:bodyPr vert="horz" wrap="square" lIns="0" tIns="71755" rIns="0" bIns="0" rtlCol="0">
            <a:spAutoFit/>
          </a:bodyPr>
          <a:lstStyle/>
          <a:p>
            <a:pPr marL="12700" marR="5080">
              <a:lnSpc>
                <a:spcPts val="1920"/>
              </a:lnSpc>
              <a:spcBef>
                <a:spcPts val="565"/>
              </a:spcBef>
            </a:pPr>
            <a:r>
              <a:rPr sz="200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附墙锚固点混凝土强度 </a:t>
            </a:r>
            <a:r>
              <a:rPr sz="200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达到设计强度</a:t>
            </a:r>
            <a:r>
              <a:rPr sz="2000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70</a:t>
            </a:r>
            <a:r>
              <a:rPr sz="2000" dirty="0">
                <a:solidFill>
                  <a:srgbClr val="073D86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%施工</a:t>
            </a:r>
            <a:endParaRPr sz="2000"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4454652" y="1593176"/>
            <a:ext cx="4472559" cy="4284091"/>
          </a:xfrm>
          <a:prstGeom prst="rect">
            <a:avLst/>
          </a:prstGeom>
          <a:blipFill>
            <a:blip r:embed="rId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3630167" y="2495804"/>
            <a:ext cx="2459609" cy="209042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054978" y="859408"/>
            <a:ext cx="2880360" cy="715010"/>
          </a:xfrm>
          <a:custGeom>
            <a:avLst/>
            <a:gdLst/>
            <a:ahLst/>
            <a:cxnLst/>
            <a:rect l="l" t="t" r="r" b="b"/>
            <a:pathLst>
              <a:path w="2880359" h="715010">
                <a:moveTo>
                  <a:pt x="2880105" y="0"/>
                </a:moveTo>
                <a:lnTo>
                  <a:pt x="2873629" y="0"/>
                </a:lnTo>
                <a:lnTo>
                  <a:pt x="2752344" y="20065"/>
                </a:lnTo>
                <a:lnTo>
                  <a:pt x="2628900" y="42417"/>
                </a:lnTo>
                <a:lnTo>
                  <a:pt x="2373376" y="91566"/>
                </a:lnTo>
                <a:lnTo>
                  <a:pt x="2105279" y="149732"/>
                </a:lnTo>
                <a:lnTo>
                  <a:pt x="1824227" y="216662"/>
                </a:lnTo>
                <a:lnTo>
                  <a:pt x="1566672" y="281558"/>
                </a:lnTo>
                <a:lnTo>
                  <a:pt x="842899" y="444626"/>
                </a:lnTo>
                <a:lnTo>
                  <a:pt x="621538" y="489330"/>
                </a:lnTo>
                <a:lnTo>
                  <a:pt x="200025" y="567436"/>
                </a:lnTo>
                <a:lnTo>
                  <a:pt x="0" y="600963"/>
                </a:lnTo>
                <a:lnTo>
                  <a:pt x="138303" y="621156"/>
                </a:lnTo>
                <a:lnTo>
                  <a:pt x="270256" y="638937"/>
                </a:lnTo>
                <a:lnTo>
                  <a:pt x="398018" y="654685"/>
                </a:lnTo>
                <a:lnTo>
                  <a:pt x="644905" y="681481"/>
                </a:lnTo>
                <a:lnTo>
                  <a:pt x="874776" y="699262"/>
                </a:lnTo>
                <a:lnTo>
                  <a:pt x="985520" y="705992"/>
                </a:lnTo>
                <a:lnTo>
                  <a:pt x="1094104" y="710438"/>
                </a:lnTo>
                <a:lnTo>
                  <a:pt x="1298448" y="715010"/>
                </a:lnTo>
                <a:lnTo>
                  <a:pt x="1396365" y="715010"/>
                </a:lnTo>
                <a:lnTo>
                  <a:pt x="1585849" y="710438"/>
                </a:lnTo>
                <a:lnTo>
                  <a:pt x="1675256" y="705992"/>
                </a:lnTo>
                <a:lnTo>
                  <a:pt x="1845564" y="692657"/>
                </a:lnTo>
                <a:lnTo>
                  <a:pt x="1928495" y="683640"/>
                </a:lnTo>
                <a:lnTo>
                  <a:pt x="2086102" y="661288"/>
                </a:lnTo>
                <a:lnTo>
                  <a:pt x="2235073" y="634491"/>
                </a:lnTo>
                <a:lnTo>
                  <a:pt x="2375535" y="603250"/>
                </a:lnTo>
                <a:lnTo>
                  <a:pt x="2509647" y="567436"/>
                </a:lnTo>
                <a:lnTo>
                  <a:pt x="2637409" y="527303"/>
                </a:lnTo>
                <a:lnTo>
                  <a:pt x="2758694" y="482600"/>
                </a:lnTo>
                <a:lnTo>
                  <a:pt x="2875788" y="435610"/>
                </a:lnTo>
                <a:lnTo>
                  <a:pt x="2880105" y="433450"/>
                </a:lnTo>
                <a:lnTo>
                  <a:pt x="2880105" y="0"/>
                </a:lnTo>
                <a:close/>
              </a:path>
            </a:pathLst>
          </a:custGeom>
          <a:solidFill>
            <a:srgbClr val="C5E7FB">
              <a:alpha val="2901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2622423" y="730884"/>
            <a:ext cx="5551805" cy="851535"/>
          </a:xfrm>
          <a:custGeom>
            <a:avLst/>
            <a:gdLst/>
            <a:ahLst/>
            <a:cxnLst/>
            <a:rect l="l" t="t" r="r" b="b"/>
            <a:pathLst>
              <a:path w="5551805" h="851535">
                <a:moveTo>
                  <a:pt x="853566" y="0"/>
                </a:moveTo>
                <a:lnTo>
                  <a:pt x="685418" y="0"/>
                </a:lnTo>
                <a:lnTo>
                  <a:pt x="527938" y="4572"/>
                </a:lnTo>
                <a:lnTo>
                  <a:pt x="381000" y="11175"/>
                </a:lnTo>
                <a:lnTo>
                  <a:pt x="244728" y="22351"/>
                </a:lnTo>
                <a:lnTo>
                  <a:pt x="117093" y="35813"/>
                </a:lnTo>
                <a:lnTo>
                  <a:pt x="0" y="53720"/>
                </a:lnTo>
                <a:lnTo>
                  <a:pt x="334137" y="96138"/>
                </a:lnTo>
                <a:lnTo>
                  <a:pt x="693927" y="156463"/>
                </a:lnTo>
                <a:lnTo>
                  <a:pt x="1079246" y="234695"/>
                </a:lnTo>
                <a:lnTo>
                  <a:pt x="1283589" y="279273"/>
                </a:lnTo>
                <a:lnTo>
                  <a:pt x="1868931" y="422275"/>
                </a:lnTo>
                <a:lnTo>
                  <a:pt x="2562987" y="576452"/>
                </a:lnTo>
                <a:lnTo>
                  <a:pt x="2882265" y="639063"/>
                </a:lnTo>
                <a:lnTo>
                  <a:pt x="3035554" y="668147"/>
                </a:lnTo>
                <a:lnTo>
                  <a:pt x="3329304" y="717295"/>
                </a:lnTo>
                <a:lnTo>
                  <a:pt x="3469766" y="739520"/>
                </a:lnTo>
                <a:lnTo>
                  <a:pt x="3737991" y="775335"/>
                </a:lnTo>
                <a:lnTo>
                  <a:pt x="3991229" y="806576"/>
                </a:lnTo>
                <a:lnTo>
                  <a:pt x="4112641" y="817752"/>
                </a:lnTo>
                <a:lnTo>
                  <a:pt x="4342510" y="835660"/>
                </a:lnTo>
                <a:lnTo>
                  <a:pt x="4453255" y="842390"/>
                </a:lnTo>
                <a:lnTo>
                  <a:pt x="4666107" y="851280"/>
                </a:lnTo>
                <a:lnTo>
                  <a:pt x="4864100" y="851280"/>
                </a:lnTo>
                <a:lnTo>
                  <a:pt x="5051425" y="846836"/>
                </a:lnTo>
                <a:lnTo>
                  <a:pt x="5140833" y="842390"/>
                </a:lnTo>
                <a:lnTo>
                  <a:pt x="5228082" y="835660"/>
                </a:lnTo>
                <a:lnTo>
                  <a:pt x="5474970" y="808863"/>
                </a:lnTo>
                <a:lnTo>
                  <a:pt x="5551551" y="797687"/>
                </a:lnTo>
                <a:lnTo>
                  <a:pt x="5304662" y="766444"/>
                </a:lnTo>
                <a:lnTo>
                  <a:pt x="5042916" y="728472"/>
                </a:lnTo>
                <a:lnTo>
                  <a:pt x="4474463" y="630047"/>
                </a:lnTo>
                <a:lnTo>
                  <a:pt x="4165854" y="567563"/>
                </a:lnTo>
                <a:lnTo>
                  <a:pt x="3840099" y="498348"/>
                </a:lnTo>
                <a:lnTo>
                  <a:pt x="2854579" y="263651"/>
                </a:lnTo>
                <a:lnTo>
                  <a:pt x="2586354" y="205612"/>
                </a:lnTo>
                <a:lnTo>
                  <a:pt x="2330957" y="156463"/>
                </a:lnTo>
                <a:lnTo>
                  <a:pt x="2207387" y="134112"/>
                </a:lnTo>
                <a:lnTo>
                  <a:pt x="2086102" y="114045"/>
                </a:lnTo>
                <a:lnTo>
                  <a:pt x="1969007" y="96138"/>
                </a:lnTo>
                <a:lnTo>
                  <a:pt x="1630552" y="51435"/>
                </a:lnTo>
                <a:lnTo>
                  <a:pt x="1419860" y="31368"/>
                </a:lnTo>
                <a:lnTo>
                  <a:pt x="1221866" y="15748"/>
                </a:lnTo>
                <a:lnTo>
                  <a:pt x="1032382" y="4572"/>
                </a:lnTo>
                <a:lnTo>
                  <a:pt x="853566" y="0"/>
                </a:lnTo>
                <a:close/>
              </a:path>
            </a:pathLst>
          </a:custGeom>
          <a:solidFill>
            <a:srgbClr val="C5E7FB">
              <a:alpha val="3999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2832100" y="743204"/>
            <a:ext cx="5474970" cy="775335"/>
          </a:xfrm>
          <a:custGeom>
            <a:avLst/>
            <a:gdLst/>
            <a:ahLst/>
            <a:cxnLst/>
            <a:rect l="l" t="t" r="r" b="b"/>
            <a:pathLst>
              <a:path w="5474970" h="775335">
                <a:moveTo>
                  <a:pt x="0" y="78232"/>
                </a:moveTo>
                <a:lnTo>
                  <a:pt x="19176" y="73787"/>
                </a:lnTo>
                <a:lnTo>
                  <a:pt x="76581" y="62611"/>
                </a:lnTo>
                <a:lnTo>
                  <a:pt x="174498" y="46990"/>
                </a:lnTo>
                <a:lnTo>
                  <a:pt x="238379" y="37973"/>
                </a:lnTo>
                <a:lnTo>
                  <a:pt x="312927" y="29083"/>
                </a:lnTo>
                <a:lnTo>
                  <a:pt x="395858" y="22351"/>
                </a:lnTo>
                <a:lnTo>
                  <a:pt x="491744" y="15621"/>
                </a:lnTo>
                <a:lnTo>
                  <a:pt x="596011" y="9017"/>
                </a:lnTo>
                <a:lnTo>
                  <a:pt x="713104" y="4445"/>
                </a:lnTo>
                <a:lnTo>
                  <a:pt x="840866" y="2286"/>
                </a:lnTo>
                <a:lnTo>
                  <a:pt x="979170" y="0"/>
                </a:lnTo>
                <a:lnTo>
                  <a:pt x="1128140" y="2286"/>
                </a:lnTo>
                <a:lnTo>
                  <a:pt x="1287779" y="6731"/>
                </a:lnTo>
                <a:lnTo>
                  <a:pt x="1460246" y="15621"/>
                </a:lnTo>
                <a:lnTo>
                  <a:pt x="1643379" y="26797"/>
                </a:lnTo>
                <a:lnTo>
                  <a:pt x="1837054" y="44704"/>
                </a:lnTo>
                <a:lnTo>
                  <a:pt x="2043557" y="64770"/>
                </a:lnTo>
                <a:lnTo>
                  <a:pt x="2262759" y="89408"/>
                </a:lnTo>
                <a:lnTo>
                  <a:pt x="2492629" y="118491"/>
                </a:lnTo>
                <a:lnTo>
                  <a:pt x="2735326" y="154178"/>
                </a:lnTo>
                <a:lnTo>
                  <a:pt x="2988691" y="194437"/>
                </a:lnTo>
                <a:lnTo>
                  <a:pt x="3254755" y="241300"/>
                </a:lnTo>
                <a:lnTo>
                  <a:pt x="3533648" y="297180"/>
                </a:lnTo>
                <a:lnTo>
                  <a:pt x="3825240" y="357505"/>
                </a:lnTo>
                <a:lnTo>
                  <a:pt x="4129658" y="424561"/>
                </a:lnTo>
                <a:lnTo>
                  <a:pt x="4446778" y="500507"/>
                </a:lnTo>
                <a:lnTo>
                  <a:pt x="4776724" y="583184"/>
                </a:lnTo>
                <a:lnTo>
                  <a:pt x="5119497" y="674751"/>
                </a:lnTo>
                <a:lnTo>
                  <a:pt x="5474970" y="775335"/>
                </a:lnTo>
              </a:path>
            </a:pathLst>
          </a:custGeom>
          <a:ln w="31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5616447" y="729869"/>
            <a:ext cx="3312160" cy="652780"/>
          </a:xfrm>
          <a:custGeom>
            <a:avLst/>
            <a:gdLst/>
            <a:ahLst/>
            <a:cxnLst/>
            <a:rect l="l" t="t" r="r" b="b"/>
            <a:pathLst>
              <a:path w="3312159" h="652780">
                <a:moveTo>
                  <a:pt x="0" y="652398"/>
                </a:moveTo>
                <a:lnTo>
                  <a:pt x="95757" y="625475"/>
                </a:lnTo>
                <a:lnTo>
                  <a:pt x="357631" y="556259"/>
                </a:lnTo>
                <a:lnTo>
                  <a:pt x="538479" y="509396"/>
                </a:lnTo>
                <a:lnTo>
                  <a:pt x="747140" y="457961"/>
                </a:lnTo>
                <a:lnTo>
                  <a:pt x="979170" y="402081"/>
                </a:lnTo>
                <a:lnTo>
                  <a:pt x="1228217" y="341756"/>
                </a:lnTo>
                <a:lnTo>
                  <a:pt x="1492123" y="283717"/>
                </a:lnTo>
                <a:lnTo>
                  <a:pt x="1762505" y="225551"/>
                </a:lnTo>
                <a:lnTo>
                  <a:pt x="2039238" y="171957"/>
                </a:lnTo>
                <a:lnTo>
                  <a:pt x="2313812" y="120650"/>
                </a:lnTo>
                <a:lnTo>
                  <a:pt x="2450083" y="98297"/>
                </a:lnTo>
                <a:lnTo>
                  <a:pt x="2582036" y="75945"/>
                </a:lnTo>
                <a:lnTo>
                  <a:pt x="2713990" y="58038"/>
                </a:lnTo>
                <a:lnTo>
                  <a:pt x="2841752" y="40131"/>
                </a:lnTo>
                <a:lnTo>
                  <a:pt x="2967354" y="26796"/>
                </a:lnTo>
                <a:lnTo>
                  <a:pt x="3086607" y="15620"/>
                </a:lnTo>
                <a:lnTo>
                  <a:pt x="3201543" y="6603"/>
                </a:lnTo>
                <a:lnTo>
                  <a:pt x="3312159" y="0"/>
                </a:lnTo>
              </a:path>
            </a:pathLst>
          </a:custGeom>
          <a:ln w="31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211670" y="714248"/>
            <a:ext cx="8723630" cy="1331595"/>
          </a:xfrm>
          <a:custGeom>
            <a:avLst/>
            <a:gdLst/>
            <a:ahLst/>
            <a:cxnLst/>
            <a:rect l="l" t="t" r="r" b="b"/>
            <a:pathLst>
              <a:path w="8723630" h="1331595">
                <a:moveTo>
                  <a:pt x="1556042" y="0"/>
                </a:moveTo>
                <a:lnTo>
                  <a:pt x="1402753" y="0"/>
                </a:lnTo>
                <a:lnTo>
                  <a:pt x="1258100" y="4444"/>
                </a:lnTo>
                <a:lnTo>
                  <a:pt x="1121829" y="11175"/>
                </a:lnTo>
                <a:lnTo>
                  <a:pt x="874890" y="33400"/>
                </a:lnTo>
                <a:lnTo>
                  <a:pt x="762063" y="49149"/>
                </a:lnTo>
                <a:lnTo>
                  <a:pt x="659891" y="64769"/>
                </a:lnTo>
                <a:lnTo>
                  <a:pt x="564095" y="82550"/>
                </a:lnTo>
                <a:lnTo>
                  <a:pt x="478955" y="102742"/>
                </a:lnTo>
                <a:lnTo>
                  <a:pt x="398056" y="120650"/>
                </a:lnTo>
                <a:lnTo>
                  <a:pt x="327812" y="140715"/>
                </a:lnTo>
                <a:lnTo>
                  <a:pt x="206476" y="178688"/>
                </a:lnTo>
                <a:lnTo>
                  <a:pt x="157518" y="196596"/>
                </a:lnTo>
                <a:lnTo>
                  <a:pt x="51079" y="241173"/>
                </a:lnTo>
                <a:lnTo>
                  <a:pt x="0" y="268097"/>
                </a:lnTo>
                <a:lnTo>
                  <a:pt x="0" y="1331467"/>
                </a:lnTo>
                <a:lnTo>
                  <a:pt x="8719096" y="1331467"/>
                </a:lnTo>
                <a:lnTo>
                  <a:pt x="8723414" y="1324864"/>
                </a:lnTo>
                <a:lnTo>
                  <a:pt x="8723414" y="851153"/>
                </a:lnTo>
                <a:lnTo>
                  <a:pt x="7182142" y="851153"/>
                </a:lnTo>
                <a:lnTo>
                  <a:pt x="7043839" y="848994"/>
                </a:lnTo>
                <a:lnTo>
                  <a:pt x="6899059" y="844423"/>
                </a:lnTo>
                <a:lnTo>
                  <a:pt x="6750088" y="837818"/>
                </a:lnTo>
                <a:lnTo>
                  <a:pt x="6594640" y="826642"/>
                </a:lnTo>
                <a:lnTo>
                  <a:pt x="6260503" y="793114"/>
                </a:lnTo>
                <a:lnTo>
                  <a:pt x="5900712" y="746125"/>
                </a:lnTo>
                <a:lnTo>
                  <a:pt x="5709196" y="717168"/>
                </a:lnTo>
                <a:lnTo>
                  <a:pt x="5509044" y="683640"/>
                </a:lnTo>
                <a:lnTo>
                  <a:pt x="5302542" y="645667"/>
                </a:lnTo>
                <a:lnTo>
                  <a:pt x="4861979" y="558546"/>
                </a:lnTo>
                <a:lnTo>
                  <a:pt x="4387253" y="453516"/>
                </a:lnTo>
                <a:lnTo>
                  <a:pt x="4136047" y="395350"/>
                </a:lnTo>
                <a:lnTo>
                  <a:pt x="3614458" y="268097"/>
                </a:lnTo>
                <a:lnTo>
                  <a:pt x="3122841" y="165226"/>
                </a:lnTo>
                <a:lnTo>
                  <a:pt x="2892844" y="125094"/>
                </a:lnTo>
                <a:lnTo>
                  <a:pt x="2673642" y="91566"/>
                </a:lnTo>
                <a:lnTo>
                  <a:pt x="2462949" y="62484"/>
                </a:lnTo>
                <a:lnTo>
                  <a:pt x="2262797" y="40131"/>
                </a:lnTo>
                <a:lnTo>
                  <a:pt x="2073313" y="22225"/>
                </a:lnTo>
                <a:lnTo>
                  <a:pt x="1719999" y="2159"/>
                </a:lnTo>
                <a:lnTo>
                  <a:pt x="1556042" y="0"/>
                </a:lnTo>
                <a:close/>
              </a:path>
              <a:path w="8723630" h="1331595">
                <a:moveTo>
                  <a:pt x="8723414" y="569722"/>
                </a:moveTo>
                <a:lnTo>
                  <a:pt x="8638197" y="605409"/>
                </a:lnTo>
                <a:lnTo>
                  <a:pt x="8557298" y="636651"/>
                </a:lnTo>
                <a:lnTo>
                  <a:pt x="8472208" y="665734"/>
                </a:lnTo>
                <a:lnTo>
                  <a:pt x="8295551" y="719327"/>
                </a:lnTo>
                <a:lnTo>
                  <a:pt x="8201825" y="743965"/>
                </a:lnTo>
                <a:lnTo>
                  <a:pt x="8005991" y="784098"/>
                </a:lnTo>
                <a:lnTo>
                  <a:pt x="7901724" y="802004"/>
                </a:lnTo>
                <a:lnTo>
                  <a:pt x="7680363" y="828801"/>
                </a:lnTo>
                <a:lnTo>
                  <a:pt x="7441857" y="846709"/>
                </a:lnTo>
                <a:lnTo>
                  <a:pt x="7314222" y="851153"/>
                </a:lnTo>
                <a:lnTo>
                  <a:pt x="8723414" y="851153"/>
                </a:lnTo>
                <a:lnTo>
                  <a:pt x="8723414" y="56972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 txBox="1"/>
          <p:nvPr/>
        </p:nvSpPr>
        <p:spPr>
          <a:xfrm>
            <a:off x="330200" y="1503044"/>
            <a:ext cx="3165475" cy="505523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32385">
              <a:lnSpc>
                <a:spcPct val="100000"/>
              </a:lnSpc>
              <a:spcBef>
                <a:spcPts val="95"/>
              </a:spcBef>
              <a:buSzPct val="94000"/>
              <a:buAutoNum type="arabicPlain"/>
              <a:tabLst>
                <a:tab pos="490855" algn="l"/>
              </a:tabLst>
            </a:pP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力矩限制器：塔机应安装起重 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力矩限制器，如设有起重力矩显示 装置，则其数值误差不应大</a:t>
            </a:r>
            <a:r>
              <a:rPr sz="160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于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实际 值的</a:t>
            </a:r>
            <a:r>
              <a:rPr sz="1600" spc="254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±</a:t>
            </a:r>
            <a:r>
              <a:rPr sz="1600" spc="254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5%</a:t>
            </a:r>
            <a:r>
              <a:rPr sz="1600" spc="-30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 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。当起重量大于相应工况 下的额定值并小于该额定值的</a:t>
            </a:r>
            <a:r>
              <a:rPr sz="1600" spc="-5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110%  </a:t>
            </a:r>
            <a:r>
              <a:rPr sz="1600" spc="-1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时，应切断上升和幅度增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大</a:t>
            </a:r>
            <a:r>
              <a:rPr sz="1600" spc="-1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方向的 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电源，但机构可作下降和减少幅度 方向的运动。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  <a:p>
            <a:pPr marL="12700" marR="10795">
              <a:lnSpc>
                <a:spcPct val="100000"/>
              </a:lnSpc>
              <a:spcBef>
                <a:spcPts val="605"/>
              </a:spcBef>
              <a:buSzPct val="94000"/>
              <a:buAutoNum type="arabicPlain"/>
              <a:tabLst>
                <a:tab pos="512445" algn="l"/>
              </a:tabLst>
            </a:pP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起重</a:t>
            </a:r>
            <a:r>
              <a:rPr sz="1600" spc="-1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量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限制器：塔机应安装起 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重量限制器，如设有起重量显示装 </a:t>
            </a:r>
            <a:r>
              <a:rPr sz="1600" spc="-1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置，则其数值误差不应大于实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际值 的</a:t>
            </a:r>
            <a:r>
              <a:rPr sz="1600" spc="254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±</a:t>
            </a:r>
            <a:r>
              <a:rPr sz="1600" spc="254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5%</a:t>
            </a:r>
            <a:r>
              <a:rPr sz="1600" spc="-20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 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。当起重量大于相应档位的 额定值并小于该额定值的</a:t>
            </a:r>
            <a:r>
              <a:rPr sz="1600" spc="-5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110%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时，  应切断上升方向的电源，</a:t>
            </a:r>
            <a:r>
              <a:rPr sz="160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但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机构可 作下降方向的运动。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  <a:p>
            <a:pPr marL="12700" marR="5080">
              <a:lnSpc>
                <a:spcPct val="100000"/>
              </a:lnSpc>
              <a:spcBef>
                <a:spcPts val="600"/>
              </a:spcBef>
              <a:buSzPct val="94000"/>
              <a:buAutoNum type="arabicPlain"/>
              <a:tabLst>
                <a:tab pos="517525" algn="l"/>
              </a:tabLst>
            </a:pP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起升高度限位器：对动臂变幅 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和小车变幅的塔式起重机，当吊钩 装置顶部升至起重臂下端</a:t>
            </a:r>
            <a:r>
              <a:rPr sz="160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的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最小距 离为</a:t>
            </a:r>
            <a:r>
              <a:rPr sz="1600" spc="-10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800mm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处时，应能停止起升运 动。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330200" y="901954"/>
            <a:ext cx="321818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5" dirty="0">
                <a:latin typeface="Candara" panose="020E0502030303020204"/>
                <a:cs typeface="Candara" panose="020E0502030303020204"/>
              </a:rPr>
              <a:t>4.3</a:t>
            </a:r>
            <a:r>
              <a:rPr sz="2800" spc="-5" dirty="0"/>
              <a:t>安</a:t>
            </a:r>
            <a:r>
              <a:rPr sz="2800" spc="-10" dirty="0"/>
              <a:t>全</a:t>
            </a:r>
            <a:r>
              <a:rPr sz="2800" spc="5" dirty="0"/>
              <a:t>保</a:t>
            </a:r>
            <a:r>
              <a:rPr sz="2800" spc="-5" dirty="0"/>
              <a:t>险装置</a:t>
            </a:r>
            <a:r>
              <a:rPr sz="2800" dirty="0">
                <a:latin typeface="Candara" panose="020E0502030303020204"/>
                <a:cs typeface="Candara" panose="020E0502030303020204"/>
              </a:rPr>
              <a:t>(</a:t>
            </a:r>
            <a:r>
              <a:rPr sz="2800" spc="5" dirty="0"/>
              <a:t>一</a:t>
            </a:r>
            <a:r>
              <a:rPr sz="2800" spc="-5" dirty="0">
                <a:latin typeface="Candara" panose="020E0502030303020204"/>
                <a:cs typeface="Candara" panose="020E0502030303020204"/>
              </a:rPr>
              <a:t>)</a:t>
            </a:r>
            <a:endParaRPr sz="2800">
              <a:latin typeface="Candara" panose="020E0502030303020204"/>
              <a:cs typeface="Candara" panose="020E0502030303020204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4067936" y="1756664"/>
            <a:ext cx="4488307" cy="3759835"/>
          </a:xfrm>
          <a:prstGeom prst="rect">
            <a:avLst/>
          </a:prstGeom>
          <a:blipFill>
            <a:blip r:embed="rId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054978" y="859408"/>
            <a:ext cx="2880360" cy="715010"/>
          </a:xfrm>
          <a:custGeom>
            <a:avLst/>
            <a:gdLst/>
            <a:ahLst/>
            <a:cxnLst/>
            <a:rect l="l" t="t" r="r" b="b"/>
            <a:pathLst>
              <a:path w="2880359" h="715010">
                <a:moveTo>
                  <a:pt x="2880105" y="0"/>
                </a:moveTo>
                <a:lnTo>
                  <a:pt x="2873629" y="0"/>
                </a:lnTo>
                <a:lnTo>
                  <a:pt x="2752344" y="20065"/>
                </a:lnTo>
                <a:lnTo>
                  <a:pt x="2628900" y="42417"/>
                </a:lnTo>
                <a:lnTo>
                  <a:pt x="2373376" y="91566"/>
                </a:lnTo>
                <a:lnTo>
                  <a:pt x="2105279" y="149732"/>
                </a:lnTo>
                <a:lnTo>
                  <a:pt x="1824227" y="216662"/>
                </a:lnTo>
                <a:lnTo>
                  <a:pt x="1566672" y="281558"/>
                </a:lnTo>
                <a:lnTo>
                  <a:pt x="842899" y="444626"/>
                </a:lnTo>
                <a:lnTo>
                  <a:pt x="621538" y="489330"/>
                </a:lnTo>
                <a:lnTo>
                  <a:pt x="200025" y="567436"/>
                </a:lnTo>
                <a:lnTo>
                  <a:pt x="0" y="600963"/>
                </a:lnTo>
                <a:lnTo>
                  <a:pt x="138303" y="621156"/>
                </a:lnTo>
                <a:lnTo>
                  <a:pt x="270256" y="638937"/>
                </a:lnTo>
                <a:lnTo>
                  <a:pt x="398018" y="654685"/>
                </a:lnTo>
                <a:lnTo>
                  <a:pt x="644905" y="681481"/>
                </a:lnTo>
                <a:lnTo>
                  <a:pt x="874776" y="699262"/>
                </a:lnTo>
                <a:lnTo>
                  <a:pt x="985520" y="705992"/>
                </a:lnTo>
                <a:lnTo>
                  <a:pt x="1094104" y="710438"/>
                </a:lnTo>
                <a:lnTo>
                  <a:pt x="1298448" y="715010"/>
                </a:lnTo>
                <a:lnTo>
                  <a:pt x="1396365" y="715010"/>
                </a:lnTo>
                <a:lnTo>
                  <a:pt x="1585849" y="710438"/>
                </a:lnTo>
                <a:lnTo>
                  <a:pt x="1675256" y="705992"/>
                </a:lnTo>
                <a:lnTo>
                  <a:pt x="1845564" y="692657"/>
                </a:lnTo>
                <a:lnTo>
                  <a:pt x="1928495" y="683640"/>
                </a:lnTo>
                <a:lnTo>
                  <a:pt x="2086102" y="661288"/>
                </a:lnTo>
                <a:lnTo>
                  <a:pt x="2235073" y="634491"/>
                </a:lnTo>
                <a:lnTo>
                  <a:pt x="2375535" y="603250"/>
                </a:lnTo>
                <a:lnTo>
                  <a:pt x="2509647" y="567436"/>
                </a:lnTo>
                <a:lnTo>
                  <a:pt x="2637409" y="527303"/>
                </a:lnTo>
                <a:lnTo>
                  <a:pt x="2758694" y="482600"/>
                </a:lnTo>
                <a:lnTo>
                  <a:pt x="2875788" y="435610"/>
                </a:lnTo>
                <a:lnTo>
                  <a:pt x="2880105" y="433450"/>
                </a:lnTo>
                <a:lnTo>
                  <a:pt x="2880105" y="0"/>
                </a:lnTo>
                <a:close/>
              </a:path>
            </a:pathLst>
          </a:custGeom>
          <a:solidFill>
            <a:srgbClr val="C5E7FB">
              <a:alpha val="2901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2622423" y="730884"/>
            <a:ext cx="5551805" cy="851535"/>
          </a:xfrm>
          <a:custGeom>
            <a:avLst/>
            <a:gdLst/>
            <a:ahLst/>
            <a:cxnLst/>
            <a:rect l="l" t="t" r="r" b="b"/>
            <a:pathLst>
              <a:path w="5551805" h="851535">
                <a:moveTo>
                  <a:pt x="853566" y="0"/>
                </a:moveTo>
                <a:lnTo>
                  <a:pt x="685418" y="0"/>
                </a:lnTo>
                <a:lnTo>
                  <a:pt x="527938" y="4572"/>
                </a:lnTo>
                <a:lnTo>
                  <a:pt x="381000" y="11175"/>
                </a:lnTo>
                <a:lnTo>
                  <a:pt x="244728" y="22351"/>
                </a:lnTo>
                <a:lnTo>
                  <a:pt x="117093" y="35813"/>
                </a:lnTo>
                <a:lnTo>
                  <a:pt x="0" y="53720"/>
                </a:lnTo>
                <a:lnTo>
                  <a:pt x="334137" y="96138"/>
                </a:lnTo>
                <a:lnTo>
                  <a:pt x="693927" y="156463"/>
                </a:lnTo>
                <a:lnTo>
                  <a:pt x="1079246" y="234695"/>
                </a:lnTo>
                <a:lnTo>
                  <a:pt x="1283589" y="279273"/>
                </a:lnTo>
                <a:lnTo>
                  <a:pt x="1868931" y="422275"/>
                </a:lnTo>
                <a:lnTo>
                  <a:pt x="2562987" y="576452"/>
                </a:lnTo>
                <a:lnTo>
                  <a:pt x="2882265" y="639063"/>
                </a:lnTo>
                <a:lnTo>
                  <a:pt x="3035554" y="668147"/>
                </a:lnTo>
                <a:lnTo>
                  <a:pt x="3329304" y="717295"/>
                </a:lnTo>
                <a:lnTo>
                  <a:pt x="3469766" y="739520"/>
                </a:lnTo>
                <a:lnTo>
                  <a:pt x="3737991" y="775335"/>
                </a:lnTo>
                <a:lnTo>
                  <a:pt x="3991229" y="806576"/>
                </a:lnTo>
                <a:lnTo>
                  <a:pt x="4112641" y="817752"/>
                </a:lnTo>
                <a:lnTo>
                  <a:pt x="4342510" y="835660"/>
                </a:lnTo>
                <a:lnTo>
                  <a:pt x="4453255" y="842390"/>
                </a:lnTo>
                <a:lnTo>
                  <a:pt x="4666107" y="851280"/>
                </a:lnTo>
                <a:lnTo>
                  <a:pt x="4864100" y="851280"/>
                </a:lnTo>
                <a:lnTo>
                  <a:pt x="5051425" y="846836"/>
                </a:lnTo>
                <a:lnTo>
                  <a:pt x="5140833" y="842390"/>
                </a:lnTo>
                <a:lnTo>
                  <a:pt x="5228082" y="835660"/>
                </a:lnTo>
                <a:lnTo>
                  <a:pt x="5474970" y="808863"/>
                </a:lnTo>
                <a:lnTo>
                  <a:pt x="5551551" y="797687"/>
                </a:lnTo>
                <a:lnTo>
                  <a:pt x="5304662" y="766444"/>
                </a:lnTo>
                <a:lnTo>
                  <a:pt x="5042916" y="728472"/>
                </a:lnTo>
                <a:lnTo>
                  <a:pt x="4474463" y="630047"/>
                </a:lnTo>
                <a:lnTo>
                  <a:pt x="4165854" y="567563"/>
                </a:lnTo>
                <a:lnTo>
                  <a:pt x="3840099" y="498348"/>
                </a:lnTo>
                <a:lnTo>
                  <a:pt x="2854579" y="263651"/>
                </a:lnTo>
                <a:lnTo>
                  <a:pt x="2586354" y="205612"/>
                </a:lnTo>
                <a:lnTo>
                  <a:pt x="2330957" y="156463"/>
                </a:lnTo>
                <a:lnTo>
                  <a:pt x="2207387" y="134112"/>
                </a:lnTo>
                <a:lnTo>
                  <a:pt x="2086102" y="114045"/>
                </a:lnTo>
                <a:lnTo>
                  <a:pt x="1969007" y="96138"/>
                </a:lnTo>
                <a:lnTo>
                  <a:pt x="1630552" y="51435"/>
                </a:lnTo>
                <a:lnTo>
                  <a:pt x="1419860" y="31368"/>
                </a:lnTo>
                <a:lnTo>
                  <a:pt x="1221866" y="15748"/>
                </a:lnTo>
                <a:lnTo>
                  <a:pt x="1032382" y="4572"/>
                </a:lnTo>
                <a:lnTo>
                  <a:pt x="853566" y="0"/>
                </a:lnTo>
                <a:close/>
              </a:path>
            </a:pathLst>
          </a:custGeom>
          <a:solidFill>
            <a:srgbClr val="C5E7FB">
              <a:alpha val="3999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2832100" y="743204"/>
            <a:ext cx="5474970" cy="775335"/>
          </a:xfrm>
          <a:custGeom>
            <a:avLst/>
            <a:gdLst/>
            <a:ahLst/>
            <a:cxnLst/>
            <a:rect l="l" t="t" r="r" b="b"/>
            <a:pathLst>
              <a:path w="5474970" h="775335">
                <a:moveTo>
                  <a:pt x="0" y="78232"/>
                </a:moveTo>
                <a:lnTo>
                  <a:pt x="19176" y="73787"/>
                </a:lnTo>
                <a:lnTo>
                  <a:pt x="76581" y="62611"/>
                </a:lnTo>
                <a:lnTo>
                  <a:pt x="174498" y="46990"/>
                </a:lnTo>
                <a:lnTo>
                  <a:pt x="238379" y="37973"/>
                </a:lnTo>
                <a:lnTo>
                  <a:pt x="312927" y="29083"/>
                </a:lnTo>
                <a:lnTo>
                  <a:pt x="395858" y="22351"/>
                </a:lnTo>
                <a:lnTo>
                  <a:pt x="491744" y="15621"/>
                </a:lnTo>
                <a:lnTo>
                  <a:pt x="596011" y="9017"/>
                </a:lnTo>
                <a:lnTo>
                  <a:pt x="713104" y="4445"/>
                </a:lnTo>
                <a:lnTo>
                  <a:pt x="840866" y="2286"/>
                </a:lnTo>
                <a:lnTo>
                  <a:pt x="979170" y="0"/>
                </a:lnTo>
                <a:lnTo>
                  <a:pt x="1128140" y="2286"/>
                </a:lnTo>
                <a:lnTo>
                  <a:pt x="1287779" y="6731"/>
                </a:lnTo>
                <a:lnTo>
                  <a:pt x="1460246" y="15621"/>
                </a:lnTo>
                <a:lnTo>
                  <a:pt x="1643379" y="26797"/>
                </a:lnTo>
                <a:lnTo>
                  <a:pt x="1837054" y="44704"/>
                </a:lnTo>
                <a:lnTo>
                  <a:pt x="2043557" y="64770"/>
                </a:lnTo>
                <a:lnTo>
                  <a:pt x="2262759" y="89408"/>
                </a:lnTo>
                <a:lnTo>
                  <a:pt x="2492629" y="118491"/>
                </a:lnTo>
                <a:lnTo>
                  <a:pt x="2735326" y="154178"/>
                </a:lnTo>
                <a:lnTo>
                  <a:pt x="2988691" y="194437"/>
                </a:lnTo>
                <a:lnTo>
                  <a:pt x="3254755" y="241300"/>
                </a:lnTo>
                <a:lnTo>
                  <a:pt x="3533648" y="297180"/>
                </a:lnTo>
                <a:lnTo>
                  <a:pt x="3825240" y="357505"/>
                </a:lnTo>
                <a:lnTo>
                  <a:pt x="4129658" y="424561"/>
                </a:lnTo>
                <a:lnTo>
                  <a:pt x="4446778" y="500507"/>
                </a:lnTo>
                <a:lnTo>
                  <a:pt x="4776724" y="583184"/>
                </a:lnTo>
                <a:lnTo>
                  <a:pt x="5119497" y="674751"/>
                </a:lnTo>
                <a:lnTo>
                  <a:pt x="5474970" y="775335"/>
                </a:lnTo>
              </a:path>
            </a:pathLst>
          </a:custGeom>
          <a:ln w="31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5616447" y="729869"/>
            <a:ext cx="3312160" cy="652780"/>
          </a:xfrm>
          <a:custGeom>
            <a:avLst/>
            <a:gdLst/>
            <a:ahLst/>
            <a:cxnLst/>
            <a:rect l="l" t="t" r="r" b="b"/>
            <a:pathLst>
              <a:path w="3312159" h="652780">
                <a:moveTo>
                  <a:pt x="0" y="652398"/>
                </a:moveTo>
                <a:lnTo>
                  <a:pt x="95757" y="625475"/>
                </a:lnTo>
                <a:lnTo>
                  <a:pt x="357631" y="556259"/>
                </a:lnTo>
                <a:lnTo>
                  <a:pt x="538479" y="509396"/>
                </a:lnTo>
                <a:lnTo>
                  <a:pt x="747140" y="457961"/>
                </a:lnTo>
                <a:lnTo>
                  <a:pt x="979170" y="402081"/>
                </a:lnTo>
                <a:lnTo>
                  <a:pt x="1228217" y="341756"/>
                </a:lnTo>
                <a:lnTo>
                  <a:pt x="1492123" y="283717"/>
                </a:lnTo>
                <a:lnTo>
                  <a:pt x="1762505" y="225551"/>
                </a:lnTo>
                <a:lnTo>
                  <a:pt x="2039238" y="171957"/>
                </a:lnTo>
                <a:lnTo>
                  <a:pt x="2313812" y="120650"/>
                </a:lnTo>
                <a:lnTo>
                  <a:pt x="2450083" y="98297"/>
                </a:lnTo>
                <a:lnTo>
                  <a:pt x="2582036" y="75945"/>
                </a:lnTo>
                <a:lnTo>
                  <a:pt x="2713990" y="58038"/>
                </a:lnTo>
                <a:lnTo>
                  <a:pt x="2841752" y="40131"/>
                </a:lnTo>
                <a:lnTo>
                  <a:pt x="2967354" y="26796"/>
                </a:lnTo>
                <a:lnTo>
                  <a:pt x="3086607" y="15620"/>
                </a:lnTo>
                <a:lnTo>
                  <a:pt x="3201543" y="6603"/>
                </a:lnTo>
                <a:lnTo>
                  <a:pt x="3312159" y="0"/>
                </a:lnTo>
              </a:path>
            </a:pathLst>
          </a:custGeom>
          <a:ln w="31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211670" y="714248"/>
            <a:ext cx="8723630" cy="1331595"/>
          </a:xfrm>
          <a:custGeom>
            <a:avLst/>
            <a:gdLst/>
            <a:ahLst/>
            <a:cxnLst/>
            <a:rect l="l" t="t" r="r" b="b"/>
            <a:pathLst>
              <a:path w="8723630" h="1331595">
                <a:moveTo>
                  <a:pt x="1556042" y="0"/>
                </a:moveTo>
                <a:lnTo>
                  <a:pt x="1402753" y="0"/>
                </a:lnTo>
                <a:lnTo>
                  <a:pt x="1258100" y="4444"/>
                </a:lnTo>
                <a:lnTo>
                  <a:pt x="1121829" y="11175"/>
                </a:lnTo>
                <a:lnTo>
                  <a:pt x="874890" y="33400"/>
                </a:lnTo>
                <a:lnTo>
                  <a:pt x="762063" y="49149"/>
                </a:lnTo>
                <a:lnTo>
                  <a:pt x="659891" y="64769"/>
                </a:lnTo>
                <a:lnTo>
                  <a:pt x="564095" y="82550"/>
                </a:lnTo>
                <a:lnTo>
                  <a:pt x="478955" y="102742"/>
                </a:lnTo>
                <a:lnTo>
                  <a:pt x="398056" y="120650"/>
                </a:lnTo>
                <a:lnTo>
                  <a:pt x="327812" y="140715"/>
                </a:lnTo>
                <a:lnTo>
                  <a:pt x="206476" y="178688"/>
                </a:lnTo>
                <a:lnTo>
                  <a:pt x="157518" y="196596"/>
                </a:lnTo>
                <a:lnTo>
                  <a:pt x="51079" y="241173"/>
                </a:lnTo>
                <a:lnTo>
                  <a:pt x="0" y="268097"/>
                </a:lnTo>
                <a:lnTo>
                  <a:pt x="0" y="1331467"/>
                </a:lnTo>
                <a:lnTo>
                  <a:pt x="8719096" y="1331467"/>
                </a:lnTo>
                <a:lnTo>
                  <a:pt x="8723414" y="1324864"/>
                </a:lnTo>
                <a:lnTo>
                  <a:pt x="8723414" y="851153"/>
                </a:lnTo>
                <a:lnTo>
                  <a:pt x="7182142" y="851153"/>
                </a:lnTo>
                <a:lnTo>
                  <a:pt x="7043839" y="848994"/>
                </a:lnTo>
                <a:lnTo>
                  <a:pt x="6899059" y="844423"/>
                </a:lnTo>
                <a:lnTo>
                  <a:pt x="6750088" y="837818"/>
                </a:lnTo>
                <a:lnTo>
                  <a:pt x="6594640" y="826642"/>
                </a:lnTo>
                <a:lnTo>
                  <a:pt x="6260503" y="793114"/>
                </a:lnTo>
                <a:lnTo>
                  <a:pt x="5900712" y="746125"/>
                </a:lnTo>
                <a:lnTo>
                  <a:pt x="5709196" y="717168"/>
                </a:lnTo>
                <a:lnTo>
                  <a:pt x="5509044" y="683640"/>
                </a:lnTo>
                <a:lnTo>
                  <a:pt x="5302542" y="645667"/>
                </a:lnTo>
                <a:lnTo>
                  <a:pt x="4861979" y="558546"/>
                </a:lnTo>
                <a:lnTo>
                  <a:pt x="4387253" y="453516"/>
                </a:lnTo>
                <a:lnTo>
                  <a:pt x="4136047" y="395350"/>
                </a:lnTo>
                <a:lnTo>
                  <a:pt x="3614458" y="268097"/>
                </a:lnTo>
                <a:lnTo>
                  <a:pt x="3122841" y="165226"/>
                </a:lnTo>
                <a:lnTo>
                  <a:pt x="2892844" y="125094"/>
                </a:lnTo>
                <a:lnTo>
                  <a:pt x="2673642" y="91566"/>
                </a:lnTo>
                <a:lnTo>
                  <a:pt x="2462949" y="62484"/>
                </a:lnTo>
                <a:lnTo>
                  <a:pt x="2262797" y="40131"/>
                </a:lnTo>
                <a:lnTo>
                  <a:pt x="2073313" y="22225"/>
                </a:lnTo>
                <a:lnTo>
                  <a:pt x="1719999" y="2159"/>
                </a:lnTo>
                <a:lnTo>
                  <a:pt x="1556042" y="0"/>
                </a:lnTo>
                <a:close/>
              </a:path>
              <a:path w="8723630" h="1331595">
                <a:moveTo>
                  <a:pt x="8723414" y="569722"/>
                </a:moveTo>
                <a:lnTo>
                  <a:pt x="8638197" y="605409"/>
                </a:lnTo>
                <a:lnTo>
                  <a:pt x="8557298" y="636651"/>
                </a:lnTo>
                <a:lnTo>
                  <a:pt x="8472208" y="665734"/>
                </a:lnTo>
                <a:lnTo>
                  <a:pt x="8295551" y="719327"/>
                </a:lnTo>
                <a:lnTo>
                  <a:pt x="8201825" y="743965"/>
                </a:lnTo>
                <a:lnTo>
                  <a:pt x="8005991" y="784098"/>
                </a:lnTo>
                <a:lnTo>
                  <a:pt x="7901724" y="802004"/>
                </a:lnTo>
                <a:lnTo>
                  <a:pt x="7680363" y="828801"/>
                </a:lnTo>
                <a:lnTo>
                  <a:pt x="7441857" y="846709"/>
                </a:lnTo>
                <a:lnTo>
                  <a:pt x="7314222" y="851153"/>
                </a:lnTo>
                <a:lnTo>
                  <a:pt x="8723414" y="851153"/>
                </a:lnTo>
                <a:lnTo>
                  <a:pt x="8723414" y="56972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8100" marR="115570">
              <a:lnSpc>
                <a:spcPct val="100000"/>
              </a:lnSpc>
              <a:spcBef>
                <a:spcPts val="95"/>
              </a:spcBef>
              <a:buSzPct val="94000"/>
              <a:buAutoNum type="arabicPlain" startAt="4"/>
              <a:tabLst>
                <a:tab pos="553085" algn="l"/>
              </a:tabLst>
            </a:pPr>
            <a:r>
              <a:rPr spc="-5" dirty="0"/>
              <a:t>小车变幅限位的塔机应设置小</a:t>
            </a:r>
            <a:r>
              <a:rPr spc="5" dirty="0"/>
              <a:t>车</a:t>
            </a:r>
            <a:r>
              <a:rPr spc="-5" dirty="0"/>
              <a:t>行程</a:t>
            </a:r>
            <a:r>
              <a:rPr spc="5" dirty="0"/>
              <a:t>限</a:t>
            </a:r>
            <a:r>
              <a:rPr spc="-5" dirty="0"/>
              <a:t>位开</a:t>
            </a:r>
            <a:r>
              <a:rPr spc="10" dirty="0"/>
              <a:t>关</a:t>
            </a:r>
            <a:r>
              <a:rPr spc="-5" dirty="0"/>
              <a:t>和终</a:t>
            </a:r>
            <a:r>
              <a:rPr spc="5" dirty="0"/>
              <a:t>端</a:t>
            </a:r>
            <a:r>
              <a:rPr spc="-5" dirty="0"/>
              <a:t>缓冲</a:t>
            </a:r>
            <a:r>
              <a:rPr spc="5" dirty="0"/>
              <a:t>装</a:t>
            </a:r>
            <a:r>
              <a:rPr spc="-5" dirty="0"/>
              <a:t>置。</a:t>
            </a:r>
            <a:r>
              <a:rPr spc="5" dirty="0"/>
              <a:t>限</a:t>
            </a:r>
            <a:r>
              <a:rPr spc="-5" dirty="0"/>
              <a:t>位开</a:t>
            </a:r>
            <a:r>
              <a:rPr spc="5" dirty="0"/>
              <a:t>关</a:t>
            </a:r>
            <a:r>
              <a:rPr spc="-5" dirty="0"/>
              <a:t>动作</a:t>
            </a:r>
            <a:r>
              <a:rPr spc="5" dirty="0"/>
              <a:t>后</a:t>
            </a:r>
            <a:r>
              <a:rPr spc="-5" dirty="0"/>
              <a:t>应保证 </a:t>
            </a:r>
            <a:r>
              <a:rPr spc="-5" dirty="0"/>
              <a:t>小车停车时，其端部距缓冲装置最</a:t>
            </a:r>
            <a:r>
              <a:rPr spc="5" dirty="0"/>
              <a:t>小</a:t>
            </a:r>
            <a:r>
              <a:rPr spc="-5" dirty="0"/>
              <a:t>距离</a:t>
            </a:r>
            <a:r>
              <a:rPr spc="-5" dirty="0">
                <a:latin typeface="Candara" panose="020E0502030303020204"/>
                <a:cs typeface="Candara" panose="020E0502030303020204"/>
              </a:rPr>
              <a:t>200mm</a:t>
            </a:r>
            <a:r>
              <a:rPr spc="-5" dirty="0"/>
              <a:t>。</a:t>
            </a:r>
            <a:endParaRPr spc="-5" dirty="0"/>
          </a:p>
          <a:p>
            <a:pPr marL="542925" indent="-505460">
              <a:lnSpc>
                <a:spcPct val="100000"/>
              </a:lnSpc>
              <a:spcBef>
                <a:spcPts val="600"/>
              </a:spcBef>
              <a:buSzPct val="94000"/>
              <a:buAutoNum type="arabicPlain" startAt="4"/>
              <a:tabLst>
                <a:tab pos="544195" algn="l"/>
              </a:tabLst>
            </a:pPr>
            <a:r>
              <a:rPr spc="-5" dirty="0"/>
              <a:t>小车断绳保护装置：双向</a:t>
            </a:r>
            <a:r>
              <a:rPr spc="5" dirty="0"/>
              <a:t>均</a:t>
            </a:r>
            <a:r>
              <a:rPr spc="-5" dirty="0"/>
              <a:t>应设</a:t>
            </a:r>
            <a:r>
              <a:rPr spc="5" dirty="0"/>
              <a:t>置</a:t>
            </a:r>
            <a:r>
              <a:rPr spc="-5" dirty="0"/>
              <a:t>。</a:t>
            </a:r>
            <a:endParaRPr spc="-5" dirty="0"/>
          </a:p>
          <a:p>
            <a:pPr marL="555625" indent="-518160">
              <a:lnSpc>
                <a:spcPct val="100000"/>
              </a:lnSpc>
              <a:spcBef>
                <a:spcPts val="600"/>
              </a:spcBef>
              <a:buSzPct val="94000"/>
              <a:buAutoNum type="arabicPlain" startAt="4"/>
              <a:tabLst>
                <a:tab pos="556895" algn="l"/>
              </a:tabLst>
            </a:pPr>
            <a:r>
              <a:rPr spc="-10" dirty="0"/>
              <a:t>钢丝绳防脱装置：应完</a:t>
            </a:r>
            <a:r>
              <a:rPr dirty="0"/>
              <a:t>整</a:t>
            </a:r>
            <a:r>
              <a:rPr spc="-10" dirty="0"/>
              <a:t>可靠</a:t>
            </a:r>
            <a:r>
              <a:rPr dirty="0"/>
              <a:t>。</a:t>
            </a:r>
            <a:r>
              <a:rPr spc="-10" dirty="0"/>
              <a:t>该装</a:t>
            </a:r>
            <a:r>
              <a:rPr dirty="0"/>
              <a:t>置</a:t>
            </a:r>
            <a:r>
              <a:rPr spc="-10" dirty="0"/>
              <a:t>与滑</a:t>
            </a:r>
            <a:r>
              <a:rPr spc="10" dirty="0"/>
              <a:t>轮</a:t>
            </a:r>
            <a:r>
              <a:rPr spc="-10" dirty="0"/>
              <a:t>最外</a:t>
            </a:r>
            <a:r>
              <a:rPr dirty="0"/>
              <a:t>缘</a:t>
            </a:r>
            <a:r>
              <a:rPr spc="-5" dirty="0"/>
              <a:t>的</a:t>
            </a:r>
            <a:r>
              <a:rPr spc="-10" dirty="0"/>
              <a:t>间</a:t>
            </a:r>
            <a:r>
              <a:rPr dirty="0"/>
              <a:t>隙</a:t>
            </a:r>
            <a:r>
              <a:rPr spc="-5" dirty="0"/>
              <a:t>不</a:t>
            </a:r>
            <a:r>
              <a:rPr spc="-10" dirty="0"/>
              <a:t>应</a:t>
            </a:r>
            <a:r>
              <a:rPr dirty="0"/>
              <a:t>超</a:t>
            </a:r>
            <a:r>
              <a:rPr spc="-5" dirty="0"/>
              <a:t>过</a:t>
            </a:r>
            <a:r>
              <a:rPr spc="-10" dirty="0"/>
              <a:t>钢</a:t>
            </a:r>
            <a:r>
              <a:rPr dirty="0"/>
              <a:t>丝</a:t>
            </a:r>
            <a:r>
              <a:rPr spc="-5" dirty="0"/>
              <a:t>绳</a:t>
            </a:r>
            <a:r>
              <a:rPr spc="-10" dirty="0"/>
              <a:t>直</a:t>
            </a:r>
            <a:r>
              <a:rPr dirty="0"/>
              <a:t>径的</a:t>
            </a:r>
            <a:r>
              <a:rPr spc="-5" dirty="0">
                <a:latin typeface="Candara" panose="020E0502030303020204"/>
                <a:cs typeface="Candara" panose="020E0502030303020204"/>
              </a:rPr>
              <a:t>20%</a:t>
            </a:r>
            <a:r>
              <a:rPr spc="-5" dirty="0"/>
              <a:t>。</a:t>
            </a:r>
            <a:endParaRPr spc="-5" dirty="0"/>
          </a:p>
          <a:p>
            <a:pPr marL="38100" marR="156210">
              <a:lnSpc>
                <a:spcPct val="100000"/>
              </a:lnSpc>
              <a:spcBef>
                <a:spcPts val="600"/>
              </a:spcBef>
              <a:buSzPct val="94000"/>
              <a:buAutoNum type="arabicPlain" startAt="4"/>
              <a:tabLst>
                <a:tab pos="541020" algn="l"/>
              </a:tabLst>
            </a:pPr>
            <a:r>
              <a:rPr spc="-5" dirty="0"/>
              <a:t>起重臂根部铰点高度大</a:t>
            </a:r>
            <a:r>
              <a:rPr spc="5" dirty="0"/>
              <a:t>于</a:t>
            </a:r>
            <a:r>
              <a:rPr spc="-10" dirty="0">
                <a:latin typeface="Candara" panose="020E0502030303020204"/>
                <a:cs typeface="Candara" panose="020E0502030303020204"/>
              </a:rPr>
              <a:t>50m</a:t>
            </a:r>
            <a:r>
              <a:rPr spc="-5" dirty="0"/>
              <a:t>的</a:t>
            </a:r>
            <a:r>
              <a:rPr spc="5" dirty="0"/>
              <a:t>塔</a:t>
            </a:r>
            <a:r>
              <a:rPr spc="-5" dirty="0"/>
              <a:t>机，</a:t>
            </a:r>
            <a:r>
              <a:rPr spc="5" dirty="0"/>
              <a:t>应</a:t>
            </a:r>
            <a:r>
              <a:rPr spc="-5" dirty="0"/>
              <a:t>配备</a:t>
            </a:r>
            <a:r>
              <a:rPr spc="5" dirty="0"/>
              <a:t>风</a:t>
            </a:r>
            <a:r>
              <a:rPr spc="-5" dirty="0"/>
              <a:t>速仪</a:t>
            </a:r>
            <a:r>
              <a:rPr spc="5" dirty="0"/>
              <a:t>。</a:t>
            </a:r>
            <a:r>
              <a:rPr spc="-5" dirty="0"/>
              <a:t>当风</a:t>
            </a:r>
            <a:r>
              <a:rPr spc="5" dirty="0"/>
              <a:t>速</a:t>
            </a:r>
            <a:r>
              <a:rPr spc="-5" dirty="0"/>
              <a:t>大于</a:t>
            </a:r>
            <a:r>
              <a:rPr spc="5" dirty="0"/>
              <a:t>工</a:t>
            </a:r>
            <a:r>
              <a:rPr spc="-5" dirty="0"/>
              <a:t>作极</a:t>
            </a:r>
            <a:r>
              <a:rPr spc="5" dirty="0"/>
              <a:t>限</a:t>
            </a:r>
            <a:r>
              <a:rPr spc="-5" dirty="0"/>
              <a:t>风速</a:t>
            </a:r>
            <a:r>
              <a:rPr spc="5" dirty="0"/>
              <a:t>时</a:t>
            </a:r>
            <a:r>
              <a:rPr spc="-5" dirty="0"/>
              <a:t>，应 </a:t>
            </a:r>
            <a:r>
              <a:rPr spc="-5" dirty="0"/>
              <a:t>能发出停止作业的警报。</a:t>
            </a:r>
            <a:endParaRPr spc="-5" dirty="0"/>
          </a:p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330200" y="892810"/>
            <a:ext cx="323342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10" dirty="0">
                <a:latin typeface="Candara" panose="020E0502030303020204"/>
                <a:cs typeface="Candara" panose="020E0502030303020204"/>
              </a:rPr>
              <a:t>4.4</a:t>
            </a:r>
            <a:r>
              <a:rPr sz="2800" spc="-5" dirty="0"/>
              <a:t>安</a:t>
            </a:r>
            <a:r>
              <a:rPr sz="2800" spc="-10" dirty="0"/>
              <a:t>全</a:t>
            </a:r>
            <a:r>
              <a:rPr sz="2800" spc="-5" dirty="0"/>
              <a:t>保险装</a:t>
            </a:r>
            <a:r>
              <a:rPr sz="2800" spc="-10" dirty="0"/>
              <a:t>置</a:t>
            </a:r>
            <a:r>
              <a:rPr sz="2800" dirty="0">
                <a:latin typeface="Candara" panose="020E0502030303020204"/>
                <a:cs typeface="Candara" panose="020E0502030303020204"/>
              </a:rPr>
              <a:t>(</a:t>
            </a:r>
            <a:r>
              <a:rPr sz="2800" spc="5" dirty="0"/>
              <a:t>二</a:t>
            </a:r>
            <a:r>
              <a:rPr sz="2800" spc="-5" dirty="0">
                <a:latin typeface="Candara" panose="020E0502030303020204"/>
                <a:cs typeface="Candara" panose="020E0502030303020204"/>
              </a:rPr>
              <a:t>)</a:t>
            </a:r>
            <a:endParaRPr sz="2800">
              <a:latin typeface="Candara" panose="020E0502030303020204"/>
              <a:cs typeface="Candara" panose="020E0502030303020204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4560315" y="3212922"/>
            <a:ext cx="3756151" cy="3283839"/>
          </a:xfrm>
          <a:prstGeom prst="rect">
            <a:avLst/>
          </a:prstGeom>
          <a:blipFill>
            <a:blip r:embed="rId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539546" y="3423272"/>
            <a:ext cx="3597148" cy="280835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054978" y="859408"/>
            <a:ext cx="2880360" cy="715010"/>
          </a:xfrm>
          <a:custGeom>
            <a:avLst/>
            <a:gdLst/>
            <a:ahLst/>
            <a:cxnLst/>
            <a:rect l="l" t="t" r="r" b="b"/>
            <a:pathLst>
              <a:path w="2880359" h="715010">
                <a:moveTo>
                  <a:pt x="2880105" y="0"/>
                </a:moveTo>
                <a:lnTo>
                  <a:pt x="2873629" y="0"/>
                </a:lnTo>
                <a:lnTo>
                  <a:pt x="2752344" y="20065"/>
                </a:lnTo>
                <a:lnTo>
                  <a:pt x="2628900" y="42417"/>
                </a:lnTo>
                <a:lnTo>
                  <a:pt x="2373376" y="91566"/>
                </a:lnTo>
                <a:lnTo>
                  <a:pt x="2105279" y="149732"/>
                </a:lnTo>
                <a:lnTo>
                  <a:pt x="1824227" y="216662"/>
                </a:lnTo>
                <a:lnTo>
                  <a:pt x="1566672" y="281558"/>
                </a:lnTo>
                <a:lnTo>
                  <a:pt x="842899" y="444626"/>
                </a:lnTo>
                <a:lnTo>
                  <a:pt x="621538" y="489330"/>
                </a:lnTo>
                <a:lnTo>
                  <a:pt x="200025" y="567436"/>
                </a:lnTo>
                <a:lnTo>
                  <a:pt x="0" y="600963"/>
                </a:lnTo>
                <a:lnTo>
                  <a:pt x="138303" y="621156"/>
                </a:lnTo>
                <a:lnTo>
                  <a:pt x="270256" y="638937"/>
                </a:lnTo>
                <a:lnTo>
                  <a:pt x="398018" y="654685"/>
                </a:lnTo>
                <a:lnTo>
                  <a:pt x="644905" y="681481"/>
                </a:lnTo>
                <a:lnTo>
                  <a:pt x="874776" y="699262"/>
                </a:lnTo>
                <a:lnTo>
                  <a:pt x="985520" y="705992"/>
                </a:lnTo>
                <a:lnTo>
                  <a:pt x="1094104" y="710438"/>
                </a:lnTo>
                <a:lnTo>
                  <a:pt x="1298448" y="715010"/>
                </a:lnTo>
                <a:lnTo>
                  <a:pt x="1396365" y="715010"/>
                </a:lnTo>
                <a:lnTo>
                  <a:pt x="1585849" y="710438"/>
                </a:lnTo>
                <a:lnTo>
                  <a:pt x="1675256" y="705992"/>
                </a:lnTo>
                <a:lnTo>
                  <a:pt x="1845564" y="692657"/>
                </a:lnTo>
                <a:lnTo>
                  <a:pt x="1928495" y="683640"/>
                </a:lnTo>
                <a:lnTo>
                  <a:pt x="2086102" y="661288"/>
                </a:lnTo>
                <a:lnTo>
                  <a:pt x="2235073" y="634491"/>
                </a:lnTo>
                <a:lnTo>
                  <a:pt x="2375535" y="603250"/>
                </a:lnTo>
                <a:lnTo>
                  <a:pt x="2509647" y="567436"/>
                </a:lnTo>
                <a:lnTo>
                  <a:pt x="2637409" y="527303"/>
                </a:lnTo>
                <a:lnTo>
                  <a:pt x="2758694" y="482600"/>
                </a:lnTo>
                <a:lnTo>
                  <a:pt x="2875788" y="435610"/>
                </a:lnTo>
                <a:lnTo>
                  <a:pt x="2880105" y="433450"/>
                </a:lnTo>
                <a:lnTo>
                  <a:pt x="2880105" y="0"/>
                </a:lnTo>
                <a:close/>
              </a:path>
            </a:pathLst>
          </a:custGeom>
          <a:solidFill>
            <a:srgbClr val="C5E7FB">
              <a:alpha val="2901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2622423" y="730884"/>
            <a:ext cx="5551805" cy="851535"/>
          </a:xfrm>
          <a:custGeom>
            <a:avLst/>
            <a:gdLst/>
            <a:ahLst/>
            <a:cxnLst/>
            <a:rect l="l" t="t" r="r" b="b"/>
            <a:pathLst>
              <a:path w="5551805" h="851535">
                <a:moveTo>
                  <a:pt x="853566" y="0"/>
                </a:moveTo>
                <a:lnTo>
                  <a:pt x="685418" y="0"/>
                </a:lnTo>
                <a:lnTo>
                  <a:pt x="527938" y="4572"/>
                </a:lnTo>
                <a:lnTo>
                  <a:pt x="381000" y="11175"/>
                </a:lnTo>
                <a:lnTo>
                  <a:pt x="244728" y="22351"/>
                </a:lnTo>
                <a:lnTo>
                  <a:pt x="117093" y="35813"/>
                </a:lnTo>
                <a:lnTo>
                  <a:pt x="0" y="53720"/>
                </a:lnTo>
                <a:lnTo>
                  <a:pt x="334137" y="96138"/>
                </a:lnTo>
                <a:lnTo>
                  <a:pt x="693927" y="156463"/>
                </a:lnTo>
                <a:lnTo>
                  <a:pt x="1079246" y="234695"/>
                </a:lnTo>
                <a:lnTo>
                  <a:pt x="1283589" y="279273"/>
                </a:lnTo>
                <a:lnTo>
                  <a:pt x="1868931" y="422275"/>
                </a:lnTo>
                <a:lnTo>
                  <a:pt x="2562987" y="576452"/>
                </a:lnTo>
                <a:lnTo>
                  <a:pt x="2882265" y="639063"/>
                </a:lnTo>
                <a:lnTo>
                  <a:pt x="3035554" y="668147"/>
                </a:lnTo>
                <a:lnTo>
                  <a:pt x="3329304" y="717295"/>
                </a:lnTo>
                <a:lnTo>
                  <a:pt x="3469766" y="739520"/>
                </a:lnTo>
                <a:lnTo>
                  <a:pt x="3737991" y="775335"/>
                </a:lnTo>
                <a:lnTo>
                  <a:pt x="3991229" y="806576"/>
                </a:lnTo>
                <a:lnTo>
                  <a:pt x="4112641" y="817752"/>
                </a:lnTo>
                <a:lnTo>
                  <a:pt x="4342510" y="835660"/>
                </a:lnTo>
                <a:lnTo>
                  <a:pt x="4453255" y="842390"/>
                </a:lnTo>
                <a:lnTo>
                  <a:pt x="4666107" y="851280"/>
                </a:lnTo>
                <a:lnTo>
                  <a:pt x="4864100" y="851280"/>
                </a:lnTo>
                <a:lnTo>
                  <a:pt x="5051425" y="846836"/>
                </a:lnTo>
                <a:lnTo>
                  <a:pt x="5140833" y="842390"/>
                </a:lnTo>
                <a:lnTo>
                  <a:pt x="5228082" y="835660"/>
                </a:lnTo>
                <a:lnTo>
                  <a:pt x="5474970" y="808863"/>
                </a:lnTo>
                <a:lnTo>
                  <a:pt x="5551551" y="797687"/>
                </a:lnTo>
                <a:lnTo>
                  <a:pt x="5304662" y="766444"/>
                </a:lnTo>
                <a:lnTo>
                  <a:pt x="5042916" y="728472"/>
                </a:lnTo>
                <a:lnTo>
                  <a:pt x="4474463" y="630047"/>
                </a:lnTo>
                <a:lnTo>
                  <a:pt x="4165854" y="567563"/>
                </a:lnTo>
                <a:lnTo>
                  <a:pt x="3840099" y="498348"/>
                </a:lnTo>
                <a:lnTo>
                  <a:pt x="2854579" y="263651"/>
                </a:lnTo>
                <a:lnTo>
                  <a:pt x="2586354" y="205612"/>
                </a:lnTo>
                <a:lnTo>
                  <a:pt x="2330957" y="156463"/>
                </a:lnTo>
                <a:lnTo>
                  <a:pt x="2207387" y="134112"/>
                </a:lnTo>
                <a:lnTo>
                  <a:pt x="2086102" y="114045"/>
                </a:lnTo>
                <a:lnTo>
                  <a:pt x="1969007" y="96138"/>
                </a:lnTo>
                <a:lnTo>
                  <a:pt x="1630552" y="51435"/>
                </a:lnTo>
                <a:lnTo>
                  <a:pt x="1419860" y="31368"/>
                </a:lnTo>
                <a:lnTo>
                  <a:pt x="1221866" y="15748"/>
                </a:lnTo>
                <a:lnTo>
                  <a:pt x="1032382" y="4572"/>
                </a:lnTo>
                <a:lnTo>
                  <a:pt x="853566" y="0"/>
                </a:lnTo>
                <a:close/>
              </a:path>
            </a:pathLst>
          </a:custGeom>
          <a:solidFill>
            <a:srgbClr val="C5E7FB">
              <a:alpha val="3999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2832100" y="743204"/>
            <a:ext cx="5474970" cy="775335"/>
          </a:xfrm>
          <a:custGeom>
            <a:avLst/>
            <a:gdLst/>
            <a:ahLst/>
            <a:cxnLst/>
            <a:rect l="l" t="t" r="r" b="b"/>
            <a:pathLst>
              <a:path w="5474970" h="775335">
                <a:moveTo>
                  <a:pt x="0" y="78232"/>
                </a:moveTo>
                <a:lnTo>
                  <a:pt x="19176" y="73787"/>
                </a:lnTo>
                <a:lnTo>
                  <a:pt x="76581" y="62611"/>
                </a:lnTo>
                <a:lnTo>
                  <a:pt x="174498" y="46990"/>
                </a:lnTo>
                <a:lnTo>
                  <a:pt x="238379" y="37973"/>
                </a:lnTo>
                <a:lnTo>
                  <a:pt x="312927" y="29083"/>
                </a:lnTo>
                <a:lnTo>
                  <a:pt x="395858" y="22351"/>
                </a:lnTo>
                <a:lnTo>
                  <a:pt x="491744" y="15621"/>
                </a:lnTo>
                <a:lnTo>
                  <a:pt x="596011" y="9017"/>
                </a:lnTo>
                <a:lnTo>
                  <a:pt x="713104" y="4445"/>
                </a:lnTo>
                <a:lnTo>
                  <a:pt x="840866" y="2286"/>
                </a:lnTo>
                <a:lnTo>
                  <a:pt x="979170" y="0"/>
                </a:lnTo>
                <a:lnTo>
                  <a:pt x="1128140" y="2286"/>
                </a:lnTo>
                <a:lnTo>
                  <a:pt x="1287779" y="6731"/>
                </a:lnTo>
                <a:lnTo>
                  <a:pt x="1460246" y="15621"/>
                </a:lnTo>
                <a:lnTo>
                  <a:pt x="1643379" y="26797"/>
                </a:lnTo>
                <a:lnTo>
                  <a:pt x="1837054" y="44704"/>
                </a:lnTo>
                <a:lnTo>
                  <a:pt x="2043557" y="64770"/>
                </a:lnTo>
                <a:lnTo>
                  <a:pt x="2262759" y="89408"/>
                </a:lnTo>
                <a:lnTo>
                  <a:pt x="2492629" y="118491"/>
                </a:lnTo>
                <a:lnTo>
                  <a:pt x="2735326" y="154178"/>
                </a:lnTo>
                <a:lnTo>
                  <a:pt x="2988691" y="194437"/>
                </a:lnTo>
                <a:lnTo>
                  <a:pt x="3254755" y="241300"/>
                </a:lnTo>
                <a:lnTo>
                  <a:pt x="3533648" y="297180"/>
                </a:lnTo>
                <a:lnTo>
                  <a:pt x="3825240" y="357505"/>
                </a:lnTo>
                <a:lnTo>
                  <a:pt x="4129658" y="424561"/>
                </a:lnTo>
                <a:lnTo>
                  <a:pt x="4446778" y="500507"/>
                </a:lnTo>
                <a:lnTo>
                  <a:pt x="4776724" y="583184"/>
                </a:lnTo>
                <a:lnTo>
                  <a:pt x="5119497" y="674751"/>
                </a:lnTo>
                <a:lnTo>
                  <a:pt x="5474970" y="775335"/>
                </a:lnTo>
              </a:path>
            </a:pathLst>
          </a:custGeom>
          <a:ln w="31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5616447" y="729869"/>
            <a:ext cx="3312160" cy="652780"/>
          </a:xfrm>
          <a:custGeom>
            <a:avLst/>
            <a:gdLst/>
            <a:ahLst/>
            <a:cxnLst/>
            <a:rect l="l" t="t" r="r" b="b"/>
            <a:pathLst>
              <a:path w="3312159" h="652780">
                <a:moveTo>
                  <a:pt x="0" y="652398"/>
                </a:moveTo>
                <a:lnTo>
                  <a:pt x="95757" y="625475"/>
                </a:lnTo>
                <a:lnTo>
                  <a:pt x="357631" y="556259"/>
                </a:lnTo>
                <a:lnTo>
                  <a:pt x="538479" y="509396"/>
                </a:lnTo>
                <a:lnTo>
                  <a:pt x="747140" y="457961"/>
                </a:lnTo>
                <a:lnTo>
                  <a:pt x="979170" y="402081"/>
                </a:lnTo>
                <a:lnTo>
                  <a:pt x="1228217" y="341756"/>
                </a:lnTo>
                <a:lnTo>
                  <a:pt x="1492123" y="283717"/>
                </a:lnTo>
                <a:lnTo>
                  <a:pt x="1762505" y="225551"/>
                </a:lnTo>
                <a:lnTo>
                  <a:pt x="2039238" y="171957"/>
                </a:lnTo>
                <a:lnTo>
                  <a:pt x="2313812" y="120650"/>
                </a:lnTo>
                <a:lnTo>
                  <a:pt x="2450083" y="98297"/>
                </a:lnTo>
                <a:lnTo>
                  <a:pt x="2582036" y="75945"/>
                </a:lnTo>
                <a:lnTo>
                  <a:pt x="2713990" y="58038"/>
                </a:lnTo>
                <a:lnTo>
                  <a:pt x="2841752" y="40131"/>
                </a:lnTo>
                <a:lnTo>
                  <a:pt x="2967354" y="26796"/>
                </a:lnTo>
                <a:lnTo>
                  <a:pt x="3086607" y="15620"/>
                </a:lnTo>
                <a:lnTo>
                  <a:pt x="3201543" y="6603"/>
                </a:lnTo>
                <a:lnTo>
                  <a:pt x="3312159" y="0"/>
                </a:lnTo>
              </a:path>
            </a:pathLst>
          </a:custGeom>
          <a:ln w="31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211670" y="714248"/>
            <a:ext cx="8723630" cy="1331595"/>
          </a:xfrm>
          <a:custGeom>
            <a:avLst/>
            <a:gdLst/>
            <a:ahLst/>
            <a:cxnLst/>
            <a:rect l="l" t="t" r="r" b="b"/>
            <a:pathLst>
              <a:path w="8723630" h="1331595">
                <a:moveTo>
                  <a:pt x="1556042" y="0"/>
                </a:moveTo>
                <a:lnTo>
                  <a:pt x="1402753" y="0"/>
                </a:lnTo>
                <a:lnTo>
                  <a:pt x="1258100" y="4444"/>
                </a:lnTo>
                <a:lnTo>
                  <a:pt x="1121829" y="11175"/>
                </a:lnTo>
                <a:lnTo>
                  <a:pt x="874890" y="33400"/>
                </a:lnTo>
                <a:lnTo>
                  <a:pt x="762063" y="49149"/>
                </a:lnTo>
                <a:lnTo>
                  <a:pt x="659891" y="64769"/>
                </a:lnTo>
                <a:lnTo>
                  <a:pt x="564095" y="82550"/>
                </a:lnTo>
                <a:lnTo>
                  <a:pt x="478955" y="102742"/>
                </a:lnTo>
                <a:lnTo>
                  <a:pt x="398056" y="120650"/>
                </a:lnTo>
                <a:lnTo>
                  <a:pt x="327812" y="140715"/>
                </a:lnTo>
                <a:lnTo>
                  <a:pt x="206476" y="178688"/>
                </a:lnTo>
                <a:lnTo>
                  <a:pt x="157518" y="196596"/>
                </a:lnTo>
                <a:lnTo>
                  <a:pt x="51079" y="241173"/>
                </a:lnTo>
                <a:lnTo>
                  <a:pt x="0" y="268097"/>
                </a:lnTo>
                <a:lnTo>
                  <a:pt x="0" y="1331467"/>
                </a:lnTo>
                <a:lnTo>
                  <a:pt x="8719096" y="1331467"/>
                </a:lnTo>
                <a:lnTo>
                  <a:pt x="8723414" y="1324864"/>
                </a:lnTo>
                <a:lnTo>
                  <a:pt x="8723414" y="851153"/>
                </a:lnTo>
                <a:lnTo>
                  <a:pt x="7182142" y="851153"/>
                </a:lnTo>
                <a:lnTo>
                  <a:pt x="7043839" y="848994"/>
                </a:lnTo>
                <a:lnTo>
                  <a:pt x="6899059" y="844423"/>
                </a:lnTo>
                <a:lnTo>
                  <a:pt x="6750088" y="837818"/>
                </a:lnTo>
                <a:lnTo>
                  <a:pt x="6594640" y="826642"/>
                </a:lnTo>
                <a:lnTo>
                  <a:pt x="6260503" y="793114"/>
                </a:lnTo>
                <a:lnTo>
                  <a:pt x="5900712" y="746125"/>
                </a:lnTo>
                <a:lnTo>
                  <a:pt x="5709196" y="717168"/>
                </a:lnTo>
                <a:lnTo>
                  <a:pt x="5509044" y="683640"/>
                </a:lnTo>
                <a:lnTo>
                  <a:pt x="5302542" y="645667"/>
                </a:lnTo>
                <a:lnTo>
                  <a:pt x="4861979" y="558546"/>
                </a:lnTo>
                <a:lnTo>
                  <a:pt x="4387253" y="453516"/>
                </a:lnTo>
                <a:lnTo>
                  <a:pt x="4136047" y="395350"/>
                </a:lnTo>
                <a:lnTo>
                  <a:pt x="3614458" y="268097"/>
                </a:lnTo>
                <a:lnTo>
                  <a:pt x="3122841" y="165226"/>
                </a:lnTo>
                <a:lnTo>
                  <a:pt x="2892844" y="125094"/>
                </a:lnTo>
                <a:lnTo>
                  <a:pt x="2673642" y="91566"/>
                </a:lnTo>
                <a:lnTo>
                  <a:pt x="2462949" y="62484"/>
                </a:lnTo>
                <a:lnTo>
                  <a:pt x="2262797" y="40131"/>
                </a:lnTo>
                <a:lnTo>
                  <a:pt x="2073313" y="22225"/>
                </a:lnTo>
                <a:lnTo>
                  <a:pt x="1719999" y="2159"/>
                </a:lnTo>
                <a:lnTo>
                  <a:pt x="1556042" y="0"/>
                </a:lnTo>
                <a:close/>
              </a:path>
              <a:path w="8723630" h="1331595">
                <a:moveTo>
                  <a:pt x="8723414" y="569722"/>
                </a:moveTo>
                <a:lnTo>
                  <a:pt x="8638197" y="605409"/>
                </a:lnTo>
                <a:lnTo>
                  <a:pt x="8557298" y="636651"/>
                </a:lnTo>
                <a:lnTo>
                  <a:pt x="8472208" y="665734"/>
                </a:lnTo>
                <a:lnTo>
                  <a:pt x="8295551" y="719327"/>
                </a:lnTo>
                <a:lnTo>
                  <a:pt x="8201825" y="743965"/>
                </a:lnTo>
                <a:lnTo>
                  <a:pt x="8005991" y="784098"/>
                </a:lnTo>
                <a:lnTo>
                  <a:pt x="7901724" y="802004"/>
                </a:lnTo>
                <a:lnTo>
                  <a:pt x="7680363" y="828801"/>
                </a:lnTo>
                <a:lnTo>
                  <a:pt x="7441857" y="846709"/>
                </a:lnTo>
                <a:lnTo>
                  <a:pt x="7314222" y="851153"/>
                </a:lnTo>
                <a:lnTo>
                  <a:pt x="8723414" y="851153"/>
                </a:lnTo>
                <a:lnTo>
                  <a:pt x="8723414" y="56972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 txBox="1"/>
          <p:nvPr/>
        </p:nvSpPr>
        <p:spPr>
          <a:xfrm>
            <a:off x="330200" y="1575054"/>
            <a:ext cx="3067685" cy="432371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6350">
              <a:lnSpc>
                <a:spcPct val="100000"/>
              </a:lnSpc>
              <a:spcBef>
                <a:spcPts val="95"/>
              </a:spcBef>
              <a:buSzPct val="94000"/>
              <a:buAutoNum type="arabicPlain" startAt="7"/>
              <a:tabLst>
                <a:tab pos="515620" algn="l"/>
              </a:tabLst>
            </a:pP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回转限位器：对回转处不设 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集电器供电的塔式起重机，应设置 正反两个方向回转限位开关。开关 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动作时，臂架旋转角度应不大于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  <a:p>
            <a:pPr marL="12700">
              <a:lnSpc>
                <a:spcPct val="100000"/>
              </a:lnSpc>
            </a:pPr>
            <a:r>
              <a:rPr sz="1600" spc="32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±</a:t>
            </a:r>
            <a:r>
              <a:rPr sz="1600" spc="325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540</a:t>
            </a:r>
            <a:r>
              <a:rPr sz="1600" spc="32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°，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即左右</a:t>
            </a:r>
            <a:r>
              <a:rPr sz="1600" spc="-1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各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半圈。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  <a:p>
            <a:pPr marL="12700" marR="5080">
              <a:lnSpc>
                <a:spcPct val="100000"/>
              </a:lnSpc>
              <a:spcBef>
                <a:spcPts val="600"/>
              </a:spcBef>
              <a:buSzPct val="94000"/>
              <a:buAutoNum type="arabicPlain" startAt="8"/>
              <a:tabLst>
                <a:tab pos="530860" algn="l"/>
              </a:tabLst>
            </a:pP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吊钩防脱绳装置：吊钩应安 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装钢丝绳防脱装置并应完好可靠。 吊钩严禁补焊，有下列情况之一的 应予报废：</a:t>
            </a:r>
            <a:r>
              <a:rPr sz="1600" spc="-1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用</a:t>
            </a:r>
            <a:r>
              <a:rPr sz="1600" spc="-15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2</a:t>
            </a:r>
            <a:r>
              <a:rPr sz="1600" spc="-10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0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倍放大镜观察表面 有裂纹；钩尾和螺纹部分等危险截 面及钓筋有永久性变形；挂绳</a:t>
            </a:r>
            <a:r>
              <a:rPr sz="160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处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截 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面磨损量超过原高度的</a:t>
            </a:r>
            <a:r>
              <a:rPr sz="1600" spc="-5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10%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；心轴 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磨损量超过其直径的</a:t>
            </a:r>
            <a:r>
              <a:rPr sz="1600" spc="-10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5%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；开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口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度比 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原尺寸增加</a:t>
            </a:r>
            <a:r>
              <a:rPr sz="1600" spc="-10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15%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。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  <a:p>
            <a:pPr marL="12700" marR="34925">
              <a:lnSpc>
                <a:spcPct val="100000"/>
              </a:lnSpc>
              <a:spcBef>
                <a:spcPts val="605"/>
              </a:spcBef>
              <a:buSzPct val="94000"/>
              <a:buAutoNum type="arabicPlain" startAt="8"/>
              <a:tabLst>
                <a:tab pos="530860" algn="l"/>
              </a:tabLst>
            </a:pPr>
            <a:r>
              <a:rPr sz="1600" spc="-1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障碍指示灯：塔式起重机顶 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部高度大于</a:t>
            </a:r>
            <a:r>
              <a:rPr sz="1600" spc="-5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30m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且高于周围建筑物 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应安装障碍指示灯。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330200" y="901954"/>
            <a:ext cx="321945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10" dirty="0">
                <a:latin typeface="Candara" panose="020E0502030303020204"/>
                <a:cs typeface="Candara" panose="020E0502030303020204"/>
              </a:rPr>
              <a:t>4.5</a:t>
            </a:r>
            <a:r>
              <a:rPr sz="2800" spc="-5" dirty="0"/>
              <a:t>安</a:t>
            </a:r>
            <a:r>
              <a:rPr sz="2800" spc="-10" dirty="0"/>
              <a:t>全</a:t>
            </a:r>
            <a:r>
              <a:rPr sz="2800" spc="5" dirty="0"/>
              <a:t>保</a:t>
            </a:r>
            <a:r>
              <a:rPr sz="2800" spc="-5" dirty="0"/>
              <a:t>险装置</a:t>
            </a:r>
            <a:r>
              <a:rPr sz="2800" dirty="0">
                <a:latin typeface="Candara" panose="020E0502030303020204"/>
                <a:cs typeface="Candara" panose="020E0502030303020204"/>
              </a:rPr>
              <a:t>(</a:t>
            </a:r>
            <a:r>
              <a:rPr sz="2800" spc="5" dirty="0"/>
              <a:t>三</a:t>
            </a:r>
            <a:r>
              <a:rPr sz="2800" spc="-5" dirty="0">
                <a:latin typeface="Candara" panose="020E0502030303020204"/>
                <a:cs typeface="Candara" panose="020E0502030303020204"/>
              </a:rPr>
              <a:t>)</a:t>
            </a:r>
            <a:endParaRPr sz="2800">
              <a:latin typeface="Candara" panose="020E0502030303020204"/>
              <a:cs typeface="Candara" panose="020E0502030303020204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6876288" y="3101085"/>
            <a:ext cx="2076957" cy="1565909"/>
          </a:xfrm>
          <a:prstGeom prst="rect">
            <a:avLst/>
          </a:prstGeom>
          <a:blipFill>
            <a:blip r:embed="rId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4836414" y="1582927"/>
            <a:ext cx="2039874" cy="151815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6876288" y="1582927"/>
            <a:ext cx="1979676" cy="148475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3659632" y="1556766"/>
            <a:ext cx="1155522" cy="308000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4815204" y="3071622"/>
            <a:ext cx="2032380" cy="1565909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/>
          <p:nvPr/>
        </p:nvSpPr>
        <p:spPr>
          <a:xfrm>
            <a:off x="3684396" y="4637443"/>
            <a:ext cx="4233926" cy="1732788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1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054978" y="859408"/>
            <a:ext cx="2880360" cy="715010"/>
          </a:xfrm>
          <a:custGeom>
            <a:avLst/>
            <a:gdLst/>
            <a:ahLst/>
            <a:cxnLst/>
            <a:rect l="l" t="t" r="r" b="b"/>
            <a:pathLst>
              <a:path w="2880359" h="715010">
                <a:moveTo>
                  <a:pt x="2880105" y="0"/>
                </a:moveTo>
                <a:lnTo>
                  <a:pt x="2873629" y="0"/>
                </a:lnTo>
                <a:lnTo>
                  <a:pt x="2752344" y="20065"/>
                </a:lnTo>
                <a:lnTo>
                  <a:pt x="2628900" y="42417"/>
                </a:lnTo>
                <a:lnTo>
                  <a:pt x="2373376" y="91566"/>
                </a:lnTo>
                <a:lnTo>
                  <a:pt x="2105279" y="149732"/>
                </a:lnTo>
                <a:lnTo>
                  <a:pt x="1824227" y="216662"/>
                </a:lnTo>
                <a:lnTo>
                  <a:pt x="1566672" y="281558"/>
                </a:lnTo>
                <a:lnTo>
                  <a:pt x="842899" y="444626"/>
                </a:lnTo>
                <a:lnTo>
                  <a:pt x="621538" y="489330"/>
                </a:lnTo>
                <a:lnTo>
                  <a:pt x="200025" y="567436"/>
                </a:lnTo>
                <a:lnTo>
                  <a:pt x="0" y="600963"/>
                </a:lnTo>
                <a:lnTo>
                  <a:pt x="138303" y="621156"/>
                </a:lnTo>
                <a:lnTo>
                  <a:pt x="270256" y="638937"/>
                </a:lnTo>
                <a:lnTo>
                  <a:pt x="398018" y="654685"/>
                </a:lnTo>
                <a:lnTo>
                  <a:pt x="644905" y="681481"/>
                </a:lnTo>
                <a:lnTo>
                  <a:pt x="874776" y="699262"/>
                </a:lnTo>
                <a:lnTo>
                  <a:pt x="985520" y="705992"/>
                </a:lnTo>
                <a:lnTo>
                  <a:pt x="1094104" y="710438"/>
                </a:lnTo>
                <a:lnTo>
                  <a:pt x="1298448" y="715010"/>
                </a:lnTo>
                <a:lnTo>
                  <a:pt x="1396365" y="715010"/>
                </a:lnTo>
                <a:lnTo>
                  <a:pt x="1585849" y="710438"/>
                </a:lnTo>
                <a:lnTo>
                  <a:pt x="1675256" y="705992"/>
                </a:lnTo>
                <a:lnTo>
                  <a:pt x="1845564" y="692657"/>
                </a:lnTo>
                <a:lnTo>
                  <a:pt x="1928495" y="683640"/>
                </a:lnTo>
                <a:lnTo>
                  <a:pt x="2086102" y="661288"/>
                </a:lnTo>
                <a:lnTo>
                  <a:pt x="2235073" y="634491"/>
                </a:lnTo>
                <a:lnTo>
                  <a:pt x="2375535" y="603250"/>
                </a:lnTo>
                <a:lnTo>
                  <a:pt x="2509647" y="567436"/>
                </a:lnTo>
                <a:lnTo>
                  <a:pt x="2637409" y="527303"/>
                </a:lnTo>
                <a:lnTo>
                  <a:pt x="2758694" y="482600"/>
                </a:lnTo>
                <a:lnTo>
                  <a:pt x="2875788" y="435610"/>
                </a:lnTo>
                <a:lnTo>
                  <a:pt x="2880105" y="433450"/>
                </a:lnTo>
                <a:lnTo>
                  <a:pt x="2880105" y="0"/>
                </a:lnTo>
                <a:close/>
              </a:path>
            </a:pathLst>
          </a:custGeom>
          <a:solidFill>
            <a:srgbClr val="C5E7FB">
              <a:alpha val="2901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2622423" y="730884"/>
            <a:ext cx="5551805" cy="851535"/>
          </a:xfrm>
          <a:custGeom>
            <a:avLst/>
            <a:gdLst/>
            <a:ahLst/>
            <a:cxnLst/>
            <a:rect l="l" t="t" r="r" b="b"/>
            <a:pathLst>
              <a:path w="5551805" h="851535">
                <a:moveTo>
                  <a:pt x="853566" y="0"/>
                </a:moveTo>
                <a:lnTo>
                  <a:pt x="685418" y="0"/>
                </a:lnTo>
                <a:lnTo>
                  <a:pt x="527938" y="4572"/>
                </a:lnTo>
                <a:lnTo>
                  <a:pt x="381000" y="11175"/>
                </a:lnTo>
                <a:lnTo>
                  <a:pt x="244728" y="22351"/>
                </a:lnTo>
                <a:lnTo>
                  <a:pt x="117093" y="35813"/>
                </a:lnTo>
                <a:lnTo>
                  <a:pt x="0" y="53720"/>
                </a:lnTo>
                <a:lnTo>
                  <a:pt x="334137" y="96138"/>
                </a:lnTo>
                <a:lnTo>
                  <a:pt x="693927" y="156463"/>
                </a:lnTo>
                <a:lnTo>
                  <a:pt x="1079246" y="234695"/>
                </a:lnTo>
                <a:lnTo>
                  <a:pt x="1283589" y="279273"/>
                </a:lnTo>
                <a:lnTo>
                  <a:pt x="1868931" y="422275"/>
                </a:lnTo>
                <a:lnTo>
                  <a:pt x="2562987" y="576452"/>
                </a:lnTo>
                <a:lnTo>
                  <a:pt x="2882265" y="639063"/>
                </a:lnTo>
                <a:lnTo>
                  <a:pt x="3035554" y="668147"/>
                </a:lnTo>
                <a:lnTo>
                  <a:pt x="3329304" y="717295"/>
                </a:lnTo>
                <a:lnTo>
                  <a:pt x="3469766" y="739520"/>
                </a:lnTo>
                <a:lnTo>
                  <a:pt x="3737991" y="775335"/>
                </a:lnTo>
                <a:lnTo>
                  <a:pt x="3991229" y="806576"/>
                </a:lnTo>
                <a:lnTo>
                  <a:pt x="4112641" y="817752"/>
                </a:lnTo>
                <a:lnTo>
                  <a:pt x="4342510" y="835660"/>
                </a:lnTo>
                <a:lnTo>
                  <a:pt x="4453255" y="842390"/>
                </a:lnTo>
                <a:lnTo>
                  <a:pt x="4666107" y="851280"/>
                </a:lnTo>
                <a:lnTo>
                  <a:pt x="4864100" y="851280"/>
                </a:lnTo>
                <a:lnTo>
                  <a:pt x="5051425" y="846836"/>
                </a:lnTo>
                <a:lnTo>
                  <a:pt x="5140833" y="842390"/>
                </a:lnTo>
                <a:lnTo>
                  <a:pt x="5228082" y="835660"/>
                </a:lnTo>
                <a:lnTo>
                  <a:pt x="5474970" y="808863"/>
                </a:lnTo>
                <a:lnTo>
                  <a:pt x="5551551" y="797687"/>
                </a:lnTo>
                <a:lnTo>
                  <a:pt x="5304662" y="766444"/>
                </a:lnTo>
                <a:lnTo>
                  <a:pt x="5042916" y="728472"/>
                </a:lnTo>
                <a:lnTo>
                  <a:pt x="4474463" y="630047"/>
                </a:lnTo>
                <a:lnTo>
                  <a:pt x="4165854" y="567563"/>
                </a:lnTo>
                <a:lnTo>
                  <a:pt x="3840099" y="498348"/>
                </a:lnTo>
                <a:lnTo>
                  <a:pt x="2854579" y="263651"/>
                </a:lnTo>
                <a:lnTo>
                  <a:pt x="2586354" y="205612"/>
                </a:lnTo>
                <a:lnTo>
                  <a:pt x="2330957" y="156463"/>
                </a:lnTo>
                <a:lnTo>
                  <a:pt x="2207387" y="134112"/>
                </a:lnTo>
                <a:lnTo>
                  <a:pt x="2086102" y="114045"/>
                </a:lnTo>
                <a:lnTo>
                  <a:pt x="1969007" y="96138"/>
                </a:lnTo>
                <a:lnTo>
                  <a:pt x="1630552" y="51435"/>
                </a:lnTo>
                <a:lnTo>
                  <a:pt x="1419860" y="31368"/>
                </a:lnTo>
                <a:lnTo>
                  <a:pt x="1221866" y="15748"/>
                </a:lnTo>
                <a:lnTo>
                  <a:pt x="1032382" y="4572"/>
                </a:lnTo>
                <a:lnTo>
                  <a:pt x="853566" y="0"/>
                </a:lnTo>
                <a:close/>
              </a:path>
            </a:pathLst>
          </a:custGeom>
          <a:solidFill>
            <a:srgbClr val="C5E7FB">
              <a:alpha val="3999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2832100" y="743204"/>
            <a:ext cx="5474970" cy="775335"/>
          </a:xfrm>
          <a:custGeom>
            <a:avLst/>
            <a:gdLst/>
            <a:ahLst/>
            <a:cxnLst/>
            <a:rect l="l" t="t" r="r" b="b"/>
            <a:pathLst>
              <a:path w="5474970" h="775335">
                <a:moveTo>
                  <a:pt x="0" y="78232"/>
                </a:moveTo>
                <a:lnTo>
                  <a:pt x="19176" y="73787"/>
                </a:lnTo>
                <a:lnTo>
                  <a:pt x="76581" y="62611"/>
                </a:lnTo>
                <a:lnTo>
                  <a:pt x="174498" y="46990"/>
                </a:lnTo>
                <a:lnTo>
                  <a:pt x="238379" y="37973"/>
                </a:lnTo>
                <a:lnTo>
                  <a:pt x="312927" y="29083"/>
                </a:lnTo>
                <a:lnTo>
                  <a:pt x="395858" y="22351"/>
                </a:lnTo>
                <a:lnTo>
                  <a:pt x="491744" y="15621"/>
                </a:lnTo>
                <a:lnTo>
                  <a:pt x="596011" y="9017"/>
                </a:lnTo>
                <a:lnTo>
                  <a:pt x="713104" y="4445"/>
                </a:lnTo>
                <a:lnTo>
                  <a:pt x="840866" y="2286"/>
                </a:lnTo>
                <a:lnTo>
                  <a:pt x="979170" y="0"/>
                </a:lnTo>
                <a:lnTo>
                  <a:pt x="1128140" y="2286"/>
                </a:lnTo>
                <a:lnTo>
                  <a:pt x="1287779" y="6731"/>
                </a:lnTo>
                <a:lnTo>
                  <a:pt x="1460246" y="15621"/>
                </a:lnTo>
                <a:lnTo>
                  <a:pt x="1643379" y="26797"/>
                </a:lnTo>
                <a:lnTo>
                  <a:pt x="1837054" y="44704"/>
                </a:lnTo>
                <a:lnTo>
                  <a:pt x="2043557" y="64770"/>
                </a:lnTo>
                <a:lnTo>
                  <a:pt x="2262759" y="89408"/>
                </a:lnTo>
                <a:lnTo>
                  <a:pt x="2492629" y="118491"/>
                </a:lnTo>
                <a:lnTo>
                  <a:pt x="2735326" y="154178"/>
                </a:lnTo>
                <a:lnTo>
                  <a:pt x="2988691" y="194437"/>
                </a:lnTo>
                <a:lnTo>
                  <a:pt x="3254755" y="241300"/>
                </a:lnTo>
                <a:lnTo>
                  <a:pt x="3533648" y="297180"/>
                </a:lnTo>
                <a:lnTo>
                  <a:pt x="3825240" y="357505"/>
                </a:lnTo>
                <a:lnTo>
                  <a:pt x="4129658" y="424561"/>
                </a:lnTo>
                <a:lnTo>
                  <a:pt x="4446778" y="500507"/>
                </a:lnTo>
                <a:lnTo>
                  <a:pt x="4776724" y="583184"/>
                </a:lnTo>
                <a:lnTo>
                  <a:pt x="5119497" y="674751"/>
                </a:lnTo>
                <a:lnTo>
                  <a:pt x="5474970" y="775335"/>
                </a:lnTo>
              </a:path>
            </a:pathLst>
          </a:custGeom>
          <a:ln w="31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5616447" y="729869"/>
            <a:ext cx="3312160" cy="652780"/>
          </a:xfrm>
          <a:custGeom>
            <a:avLst/>
            <a:gdLst/>
            <a:ahLst/>
            <a:cxnLst/>
            <a:rect l="l" t="t" r="r" b="b"/>
            <a:pathLst>
              <a:path w="3312159" h="652780">
                <a:moveTo>
                  <a:pt x="0" y="652398"/>
                </a:moveTo>
                <a:lnTo>
                  <a:pt x="95757" y="625475"/>
                </a:lnTo>
                <a:lnTo>
                  <a:pt x="357631" y="556259"/>
                </a:lnTo>
                <a:lnTo>
                  <a:pt x="538479" y="509396"/>
                </a:lnTo>
                <a:lnTo>
                  <a:pt x="747140" y="457961"/>
                </a:lnTo>
                <a:lnTo>
                  <a:pt x="979170" y="402081"/>
                </a:lnTo>
                <a:lnTo>
                  <a:pt x="1228217" y="341756"/>
                </a:lnTo>
                <a:lnTo>
                  <a:pt x="1492123" y="283717"/>
                </a:lnTo>
                <a:lnTo>
                  <a:pt x="1762505" y="225551"/>
                </a:lnTo>
                <a:lnTo>
                  <a:pt x="2039238" y="171957"/>
                </a:lnTo>
                <a:lnTo>
                  <a:pt x="2313812" y="120650"/>
                </a:lnTo>
                <a:lnTo>
                  <a:pt x="2450083" y="98297"/>
                </a:lnTo>
                <a:lnTo>
                  <a:pt x="2582036" y="75945"/>
                </a:lnTo>
                <a:lnTo>
                  <a:pt x="2713990" y="58038"/>
                </a:lnTo>
                <a:lnTo>
                  <a:pt x="2841752" y="40131"/>
                </a:lnTo>
                <a:lnTo>
                  <a:pt x="2967354" y="26796"/>
                </a:lnTo>
                <a:lnTo>
                  <a:pt x="3086607" y="15620"/>
                </a:lnTo>
                <a:lnTo>
                  <a:pt x="3201543" y="6603"/>
                </a:lnTo>
                <a:lnTo>
                  <a:pt x="3312159" y="0"/>
                </a:lnTo>
              </a:path>
            </a:pathLst>
          </a:custGeom>
          <a:ln w="31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211670" y="714248"/>
            <a:ext cx="8723630" cy="1331595"/>
          </a:xfrm>
          <a:custGeom>
            <a:avLst/>
            <a:gdLst/>
            <a:ahLst/>
            <a:cxnLst/>
            <a:rect l="l" t="t" r="r" b="b"/>
            <a:pathLst>
              <a:path w="8723630" h="1331595">
                <a:moveTo>
                  <a:pt x="1556042" y="0"/>
                </a:moveTo>
                <a:lnTo>
                  <a:pt x="1402753" y="0"/>
                </a:lnTo>
                <a:lnTo>
                  <a:pt x="1258100" y="4444"/>
                </a:lnTo>
                <a:lnTo>
                  <a:pt x="1121829" y="11175"/>
                </a:lnTo>
                <a:lnTo>
                  <a:pt x="874890" y="33400"/>
                </a:lnTo>
                <a:lnTo>
                  <a:pt x="762063" y="49149"/>
                </a:lnTo>
                <a:lnTo>
                  <a:pt x="659891" y="64769"/>
                </a:lnTo>
                <a:lnTo>
                  <a:pt x="564095" y="82550"/>
                </a:lnTo>
                <a:lnTo>
                  <a:pt x="478955" y="102742"/>
                </a:lnTo>
                <a:lnTo>
                  <a:pt x="398056" y="120650"/>
                </a:lnTo>
                <a:lnTo>
                  <a:pt x="327812" y="140715"/>
                </a:lnTo>
                <a:lnTo>
                  <a:pt x="206476" y="178688"/>
                </a:lnTo>
                <a:lnTo>
                  <a:pt x="157518" y="196596"/>
                </a:lnTo>
                <a:lnTo>
                  <a:pt x="51079" y="241173"/>
                </a:lnTo>
                <a:lnTo>
                  <a:pt x="0" y="268097"/>
                </a:lnTo>
                <a:lnTo>
                  <a:pt x="0" y="1331467"/>
                </a:lnTo>
                <a:lnTo>
                  <a:pt x="8719096" y="1331467"/>
                </a:lnTo>
                <a:lnTo>
                  <a:pt x="8723414" y="1324864"/>
                </a:lnTo>
                <a:lnTo>
                  <a:pt x="8723414" y="851153"/>
                </a:lnTo>
                <a:lnTo>
                  <a:pt x="7182142" y="851153"/>
                </a:lnTo>
                <a:lnTo>
                  <a:pt x="7043839" y="848994"/>
                </a:lnTo>
                <a:lnTo>
                  <a:pt x="6899059" y="844423"/>
                </a:lnTo>
                <a:lnTo>
                  <a:pt x="6750088" y="837818"/>
                </a:lnTo>
                <a:lnTo>
                  <a:pt x="6594640" y="826642"/>
                </a:lnTo>
                <a:lnTo>
                  <a:pt x="6260503" y="793114"/>
                </a:lnTo>
                <a:lnTo>
                  <a:pt x="5900712" y="746125"/>
                </a:lnTo>
                <a:lnTo>
                  <a:pt x="5709196" y="717168"/>
                </a:lnTo>
                <a:lnTo>
                  <a:pt x="5509044" y="683640"/>
                </a:lnTo>
                <a:lnTo>
                  <a:pt x="5302542" y="645667"/>
                </a:lnTo>
                <a:lnTo>
                  <a:pt x="4861979" y="558546"/>
                </a:lnTo>
                <a:lnTo>
                  <a:pt x="4387253" y="453516"/>
                </a:lnTo>
                <a:lnTo>
                  <a:pt x="4136047" y="395350"/>
                </a:lnTo>
                <a:lnTo>
                  <a:pt x="3614458" y="268097"/>
                </a:lnTo>
                <a:lnTo>
                  <a:pt x="3122841" y="165226"/>
                </a:lnTo>
                <a:lnTo>
                  <a:pt x="2892844" y="125094"/>
                </a:lnTo>
                <a:lnTo>
                  <a:pt x="2673642" y="91566"/>
                </a:lnTo>
                <a:lnTo>
                  <a:pt x="2462949" y="62484"/>
                </a:lnTo>
                <a:lnTo>
                  <a:pt x="2262797" y="40131"/>
                </a:lnTo>
                <a:lnTo>
                  <a:pt x="2073313" y="22225"/>
                </a:lnTo>
                <a:lnTo>
                  <a:pt x="1719999" y="2159"/>
                </a:lnTo>
                <a:lnTo>
                  <a:pt x="1556042" y="0"/>
                </a:lnTo>
                <a:close/>
              </a:path>
              <a:path w="8723630" h="1331595">
                <a:moveTo>
                  <a:pt x="8723414" y="569722"/>
                </a:moveTo>
                <a:lnTo>
                  <a:pt x="8638197" y="605409"/>
                </a:lnTo>
                <a:lnTo>
                  <a:pt x="8557298" y="636651"/>
                </a:lnTo>
                <a:lnTo>
                  <a:pt x="8472208" y="665734"/>
                </a:lnTo>
                <a:lnTo>
                  <a:pt x="8295551" y="719327"/>
                </a:lnTo>
                <a:lnTo>
                  <a:pt x="8201825" y="743965"/>
                </a:lnTo>
                <a:lnTo>
                  <a:pt x="8005991" y="784098"/>
                </a:lnTo>
                <a:lnTo>
                  <a:pt x="7901724" y="802004"/>
                </a:lnTo>
                <a:lnTo>
                  <a:pt x="7680363" y="828801"/>
                </a:lnTo>
                <a:lnTo>
                  <a:pt x="7441857" y="846709"/>
                </a:lnTo>
                <a:lnTo>
                  <a:pt x="7314222" y="851153"/>
                </a:lnTo>
                <a:lnTo>
                  <a:pt x="8723414" y="851153"/>
                </a:lnTo>
                <a:lnTo>
                  <a:pt x="8723414" y="56972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 txBox="1"/>
          <p:nvPr/>
        </p:nvSpPr>
        <p:spPr>
          <a:xfrm>
            <a:off x="330200" y="1624075"/>
            <a:ext cx="5621655" cy="3580129"/>
          </a:xfrm>
          <a:prstGeom prst="rect">
            <a:avLst/>
          </a:prstGeom>
        </p:spPr>
        <p:txBody>
          <a:bodyPr vert="horz" wrap="square" lIns="0" tIns="39370" rIns="0" bIns="0" rtlCol="0">
            <a:spAutoFit/>
          </a:bodyPr>
          <a:lstStyle/>
          <a:p>
            <a:pPr marL="12700" marR="58420">
              <a:lnSpc>
                <a:spcPts val="1730"/>
              </a:lnSpc>
              <a:spcBef>
                <a:spcPts val="310"/>
              </a:spcBef>
            </a:pPr>
            <a:r>
              <a:rPr sz="1600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1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、钢丝绳的安装、维护、保养、检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验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及报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废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应符</a:t>
            </a:r>
            <a:r>
              <a:rPr sz="160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合</a:t>
            </a:r>
            <a:r>
              <a:rPr sz="1600" spc="-5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GB/</a:t>
            </a:r>
            <a:r>
              <a:rPr sz="1600" spc="-10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T597</a:t>
            </a:r>
            <a:r>
              <a:rPr sz="1600" spc="5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2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的 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有关规定。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  <a:p>
            <a:pPr marL="12700">
              <a:lnSpc>
                <a:spcPct val="100000"/>
              </a:lnSpc>
              <a:spcBef>
                <a:spcPts val="385"/>
              </a:spcBef>
            </a:pPr>
            <a:r>
              <a:rPr sz="1600" spc="-15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2</a:t>
            </a:r>
            <a:r>
              <a:rPr sz="1600" spc="-1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、钢丝绳的可见断丝数达到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或</a:t>
            </a:r>
            <a:r>
              <a:rPr sz="1600" spc="-1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超</a:t>
            </a:r>
            <a:r>
              <a:rPr sz="160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过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钢</a:t>
            </a:r>
            <a:r>
              <a:rPr sz="1600" spc="-1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丝</a:t>
            </a:r>
            <a:r>
              <a:rPr sz="160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绳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直</a:t>
            </a:r>
            <a:r>
              <a:rPr sz="160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径</a:t>
            </a:r>
            <a:r>
              <a:rPr sz="1600" spc="-15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6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陪</a:t>
            </a:r>
            <a:r>
              <a:rPr sz="1600" spc="-1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时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应</a:t>
            </a:r>
            <a:r>
              <a:rPr sz="160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报</a:t>
            </a:r>
            <a:r>
              <a:rPr sz="1600" spc="-1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废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。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  <a:p>
            <a:pPr marL="12700">
              <a:lnSpc>
                <a:spcPct val="100000"/>
              </a:lnSpc>
              <a:spcBef>
                <a:spcPts val="405"/>
              </a:spcBef>
            </a:pPr>
            <a:r>
              <a:rPr sz="1600" spc="-5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3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、如果整支绳股发生断裂，钢丝绳应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立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即报</a:t>
            </a:r>
            <a:r>
              <a:rPr sz="1600" spc="1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废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。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  <a:p>
            <a:pPr marL="12700">
              <a:lnSpc>
                <a:spcPts val="1825"/>
              </a:lnSpc>
              <a:spcBef>
                <a:spcPts val="410"/>
              </a:spcBef>
            </a:pPr>
            <a:r>
              <a:rPr sz="1600" spc="-5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4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、如果由于外部磨损使钢丝绳的实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际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直径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比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其公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称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直径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减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少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  <a:p>
            <a:pPr marL="12700">
              <a:lnSpc>
                <a:spcPts val="1825"/>
              </a:lnSpc>
            </a:pPr>
            <a:r>
              <a:rPr sz="1600" spc="-5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7%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或更多时，即使无可见断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丝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，钢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丝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绳也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应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报</a:t>
            </a:r>
            <a:r>
              <a:rPr sz="160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废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。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  <a:p>
            <a:pPr marL="12700" marR="121920" algn="just">
              <a:lnSpc>
                <a:spcPct val="90000"/>
              </a:lnSpc>
              <a:spcBef>
                <a:spcPts val="595"/>
              </a:spcBef>
            </a:pPr>
            <a:r>
              <a:rPr sz="1600" spc="-10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5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、有波浪形的钢丝绳，如绕过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滑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轮或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卷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筒的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钢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丝绳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在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任何载 </a:t>
            </a:r>
            <a:r>
              <a:rPr sz="1600" spc="-1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荷状态下不弯曲的直线部分满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足</a:t>
            </a:r>
            <a:r>
              <a:rPr sz="1600" spc="-5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d1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（</a:t>
            </a:r>
            <a:r>
              <a:rPr sz="1600" spc="-1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公</a:t>
            </a:r>
            <a:r>
              <a:rPr sz="160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称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直</a:t>
            </a:r>
            <a:r>
              <a:rPr sz="1600" spc="-1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径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）</a:t>
            </a:r>
            <a:r>
              <a:rPr sz="1600" spc="-5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&gt;4d/3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（</a:t>
            </a:r>
            <a:r>
              <a:rPr sz="1600" spc="-5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d</a:t>
            </a:r>
            <a:r>
              <a:rPr sz="1600" spc="-1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为变 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形后的相对包络直径）或绕过滑轮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或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卷筒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的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钢丝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绳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弯曲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部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分满 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足</a:t>
            </a:r>
            <a:r>
              <a:rPr sz="1600" spc="-5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d1&gt;1.1d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，则钢丝绳均予以报废。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  <a:p>
            <a:pPr marL="12700" marR="210820">
              <a:lnSpc>
                <a:spcPts val="1730"/>
              </a:lnSpc>
              <a:spcBef>
                <a:spcPts val="625"/>
              </a:spcBef>
            </a:pPr>
            <a:r>
              <a:rPr sz="1600" spc="-10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6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、有笼状畸</a:t>
            </a:r>
            <a:r>
              <a:rPr sz="1600" spc="-1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变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、绳芯或绳股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挤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出（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隆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起）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、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扭曲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、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扭</a:t>
            </a:r>
            <a:r>
              <a:rPr sz="160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结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的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钢 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丝绳应立即报废。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  <a:p>
            <a:pPr marL="12700">
              <a:lnSpc>
                <a:spcPts val="1825"/>
              </a:lnSpc>
              <a:spcBef>
                <a:spcPts val="380"/>
              </a:spcBef>
            </a:pPr>
            <a:r>
              <a:rPr sz="1600" spc="-5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7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、</a:t>
            </a:r>
            <a:r>
              <a:rPr sz="1600" spc="-1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绳夹规格应与绳径匹配，数</a:t>
            </a:r>
            <a:r>
              <a:rPr sz="160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量</a:t>
            </a:r>
            <a:r>
              <a:rPr sz="1600" spc="-1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不应</a:t>
            </a:r>
            <a:r>
              <a:rPr sz="160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少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于</a:t>
            </a:r>
            <a:r>
              <a:rPr sz="1600" spc="-5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3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个</a:t>
            </a:r>
            <a:r>
              <a:rPr sz="1600" spc="-1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，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间</a:t>
            </a:r>
            <a:r>
              <a:rPr sz="160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距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不</a:t>
            </a:r>
            <a:r>
              <a:rPr sz="1600" spc="-1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应</a:t>
            </a:r>
            <a:r>
              <a:rPr sz="160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小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于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  <a:p>
            <a:pPr marL="12700">
              <a:lnSpc>
                <a:spcPts val="1825"/>
              </a:lnSpc>
            </a:pP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绳径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的</a:t>
            </a:r>
            <a:r>
              <a:rPr sz="1600" spc="-10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6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倍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，绳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夹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夹座应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安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放在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长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绳一侧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，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不得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正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反交错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设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置。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330200" y="901954"/>
            <a:ext cx="156781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10" dirty="0">
                <a:latin typeface="Candara" panose="020E0502030303020204"/>
                <a:cs typeface="Candara" panose="020E0502030303020204"/>
              </a:rPr>
              <a:t>4.</a:t>
            </a:r>
            <a:r>
              <a:rPr sz="2800" dirty="0">
                <a:latin typeface="Candara" panose="020E0502030303020204"/>
                <a:cs typeface="Candara" panose="020E0502030303020204"/>
              </a:rPr>
              <a:t>6</a:t>
            </a:r>
            <a:r>
              <a:rPr sz="2800" spc="-5" dirty="0"/>
              <a:t>钢丝绳</a:t>
            </a:r>
            <a:endParaRPr sz="2800">
              <a:latin typeface="Candara" panose="020E0502030303020204"/>
              <a:cs typeface="Candara" panose="020E0502030303020204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6023609" y="1700783"/>
            <a:ext cx="2565399" cy="2447417"/>
          </a:xfrm>
          <a:prstGeom prst="rect">
            <a:avLst/>
          </a:prstGeom>
          <a:blipFill>
            <a:blip r:embed="rId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6012179" y="4296244"/>
            <a:ext cx="2085085" cy="208508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1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054978" y="859408"/>
            <a:ext cx="2880360" cy="715010"/>
          </a:xfrm>
          <a:custGeom>
            <a:avLst/>
            <a:gdLst/>
            <a:ahLst/>
            <a:cxnLst/>
            <a:rect l="l" t="t" r="r" b="b"/>
            <a:pathLst>
              <a:path w="2880359" h="715010">
                <a:moveTo>
                  <a:pt x="2880105" y="0"/>
                </a:moveTo>
                <a:lnTo>
                  <a:pt x="2873629" y="0"/>
                </a:lnTo>
                <a:lnTo>
                  <a:pt x="2752344" y="20065"/>
                </a:lnTo>
                <a:lnTo>
                  <a:pt x="2628900" y="42417"/>
                </a:lnTo>
                <a:lnTo>
                  <a:pt x="2373376" y="91566"/>
                </a:lnTo>
                <a:lnTo>
                  <a:pt x="2105279" y="149732"/>
                </a:lnTo>
                <a:lnTo>
                  <a:pt x="1824227" y="216662"/>
                </a:lnTo>
                <a:lnTo>
                  <a:pt x="1566672" y="281558"/>
                </a:lnTo>
                <a:lnTo>
                  <a:pt x="842899" y="444626"/>
                </a:lnTo>
                <a:lnTo>
                  <a:pt x="621538" y="489330"/>
                </a:lnTo>
                <a:lnTo>
                  <a:pt x="200025" y="567436"/>
                </a:lnTo>
                <a:lnTo>
                  <a:pt x="0" y="600963"/>
                </a:lnTo>
                <a:lnTo>
                  <a:pt x="138303" y="621156"/>
                </a:lnTo>
                <a:lnTo>
                  <a:pt x="270256" y="638937"/>
                </a:lnTo>
                <a:lnTo>
                  <a:pt x="398018" y="654685"/>
                </a:lnTo>
                <a:lnTo>
                  <a:pt x="644905" y="681481"/>
                </a:lnTo>
                <a:lnTo>
                  <a:pt x="874776" y="699262"/>
                </a:lnTo>
                <a:lnTo>
                  <a:pt x="985520" y="705992"/>
                </a:lnTo>
                <a:lnTo>
                  <a:pt x="1094104" y="710438"/>
                </a:lnTo>
                <a:lnTo>
                  <a:pt x="1298448" y="715010"/>
                </a:lnTo>
                <a:lnTo>
                  <a:pt x="1396365" y="715010"/>
                </a:lnTo>
                <a:lnTo>
                  <a:pt x="1585849" y="710438"/>
                </a:lnTo>
                <a:lnTo>
                  <a:pt x="1675256" y="705992"/>
                </a:lnTo>
                <a:lnTo>
                  <a:pt x="1845564" y="692657"/>
                </a:lnTo>
                <a:lnTo>
                  <a:pt x="1928495" y="683640"/>
                </a:lnTo>
                <a:lnTo>
                  <a:pt x="2086102" y="661288"/>
                </a:lnTo>
                <a:lnTo>
                  <a:pt x="2235073" y="634491"/>
                </a:lnTo>
                <a:lnTo>
                  <a:pt x="2375535" y="603250"/>
                </a:lnTo>
                <a:lnTo>
                  <a:pt x="2509647" y="567436"/>
                </a:lnTo>
                <a:lnTo>
                  <a:pt x="2637409" y="527303"/>
                </a:lnTo>
                <a:lnTo>
                  <a:pt x="2758694" y="482600"/>
                </a:lnTo>
                <a:lnTo>
                  <a:pt x="2875788" y="435610"/>
                </a:lnTo>
                <a:lnTo>
                  <a:pt x="2880105" y="433450"/>
                </a:lnTo>
                <a:lnTo>
                  <a:pt x="2880105" y="0"/>
                </a:lnTo>
                <a:close/>
              </a:path>
            </a:pathLst>
          </a:custGeom>
          <a:solidFill>
            <a:srgbClr val="C5E7FB">
              <a:alpha val="2901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2622423" y="730884"/>
            <a:ext cx="5551805" cy="851535"/>
          </a:xfrm>
          <a:custGeom>
            <a:avLst/>
            <a:gdLst/>
            <a:ahLst/>
            <a:cxnLst/>
            <a:rect l="l" t="t" r="r" b="b"/>
            <a:pathLst>
              <a:path w="5551805" h="851535">
                <a:moveTo>
                  <a:pt x="853566" y="0"/>
                </a:moveTo>
                <a:lnTo>
                  <a:pt x="685418" y="0"/>
                </a:lnTo>
                <a:lnTo>
                  <a:pt x="527938" y="4572"/>
                </a:lnTo>
                <a:lnTo>
                  <a:pt x="381000" y="11175"/>
                </a:lnTo>
                <a:lnTo>
                  <a:pt x="244728" y="22351"/>
                </a:lnTo>
                <a:lnTo>
                  <a:pt x="117093" y="35813"/>
                </a:lnTo>
                <a:lnTo>
                  <a:pt x="0" y="53720"/>
                </a:lnTo>
                <a:lnTo>
                  <a:pt x="334137" y="96138"/>
                </a:lnTo>
                <a:lnTo>
                  <a:pt x="693927" y="156463"/>
                </a:lnTo>
                <a:lnTo>
                  <a:pt x="1079246" y="234695"/>
                </a:lnTo>
                <a:lnTo>
                  <a:pt x="1283589" y="279273"/>
                </a:lnTo>
                <a:lnTo>
                  <a:pt x="1868931" y="422275"/>
                </a:lnTo>
                <a:lnTo>
                  <a:pt x="2562987" y="576452"/>
                </a:lnTo>
                <a:lnTo>
                  <a:pt x="2882265" y="639063"/>
                </a:lnTo>
                <a:lnTo>
                  <a:pt x="3035554" y="668147"/>
                </a:lnTo>
                <a:lnTo>
                  <a:pt x="3329304" y="717295"/>
                </a:lnTo>
                <a:lnTo>
                  <a:pt x="3469766" y="739520"/>
                </a:lnTo>
                <a:lnTo>
                  <a:pt x="3737991" y="775335"/>
                </a:lnTo>
                <a:lnTo>
                  <a:pt x="3991229" y="806576"/>
                </a:lnTo>
                <a:lnTo>
                  <a:pt x="4112641" y="817752"/>
                </a:lnTo>
                <a:lnTo>
                  <a:pt x="4342510" y="835660"/>
                </a:lnTo>
                <a:lnTo>
                  <a:pt x="4453255" y="842390"/>
                </a:lnTo>
                <a:lnTo>
                  <a:pt x="4666107" y="851280"/>
                </a:lnTo>
                <a:lnTo>
                  <a:pt x="4864100" y="851280"/>
                </a:lnTo>
                <a:lnTo>
                  <a:pt x="5051425" y="846836"/>
                </a:lnTo>
                <a:lnTo>
                  <a:pt x="5140833" y="842390"/>
                </a:lnTo>
                <a:lnTo>
                  <a:pt x="5228082" y="835660"/>
                </a:lnTo>
                <a:lnTo>
                  <a:pt x="5474970" y="808863"/>
                </a:lnTo>
                <a:lnTo>
                  <a:pt x="5551551" y="797687"/>
                </a:lnTo>
                <a:lnTo>
                  <a:pt x="5304662" y="766444"/>
                </a:lnTo>
                <a:lnTo>
                  <a:pt x="5042916" y="728472"/>
                </a:lnTo>
                <a:lnTo>
                  <a:pt x="4474463" y="630047"/>
                </a:lnTo>
                <a:lnTo>
                  <a:pt x="4165854" y="567563"/>
                </a:lnTo>
                <a:lnTo>
                  <a:pt x="3840099" y="498348"/>
                </a:lnTo>
                <a:lnTo>
                  <a:pt x="2854579" y="263651"/>
                </a:lnTo>
                <a:lnTo>
                  <a:pt x="2586354" y="205612"/>
                </a:lnTo>
                <a:lnTo>
                  <a:pt x="2330957" y="156463"/>
                </a:lnTo>
                <a:lnTo>
                  <a:pt x="2207387" y="134112"/>
                </a:lnTo>
                <a:lnTo>
                  <a:pt x="2086102" y="114045"/>
                </a:lnTo>
                <a:lnTo>
                  <a:pt x="1969007" y="96138"/>
                </a:lnTo>
                <a:lnTo>
                  <a:pt x="1630552" y="51435"/>
                </a:lnTo>
                <a:lnTo>
                  <a:pt x="1419860" y="31368"/>
                </a:lnTo>
                <a:lnTo>
                  <a:pt x="1221866" y="15748"/>
                </a:lnTo>
                <a:lnTo>
                  <a:pt x="1032382" y="4572"/>
                </a:lnTo>
                <a:lnTo>
                  <a:pt x="853566" y="0"/>
                </a:lnTo>
                <a:close/>
              </a:path>
            </a:pathLst>
          </a:custGeom>
          <a:solidFill>
            <a:srgbClr val="C5E7FB">
              <a:alpha val="3999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2832100" y="743204"/>
            <a:ext cx="5474970" cy="775335"/>
          </a:xfrm>
          <a:custGeom>
            <a:avLst/>
            <a:gdLst/>
            <a:ahLst/>
            <a:cxnLst/>
            <a:rect l="l" t="t" r="r" b="b"/>
            <a:pathLst>
              <a:path w="5474970" h="775335">
                <a:moveTo>
                  <a:pt x="0" y="78232"/>
                </a:moveTo>
                <a:lnTo>
                  <a:pt x="19176" y="73787"/>
                </a:lnTo>
                <a:lnTo>
                  <a:pt x="76581" y="62611"/>
                </a:lnTo>
                <a:lnTo>
                  <a:pt x="174498" y="46990"/>
                </a:lnTo>
                <a:lnTo>
                  <a:pt x="238379" y="37973"/>
                </a:lnTo>
                <a:lnTo>
                  <a:pt x="312927" y="29083"/>
                </a:lnTo>
                <a:lnTo>
                  <a:pt x="395858" y="22351"/>
                </a:lnTo>
                <a:lnTo>
                  <a:pt x="491744" y="15621"/>
                </a:lnTo>
                <a:lnTo>
                  <a:pt x="596011" y="9017"/>
                </a:lnTo>
                <a:lnTo>
                  <a:pt x="713104" y="4445"/>
                </a:lnTo>
                <a:lnTo>
                  <a:pt x="840866" y="2286"/>
                </a:lnTo>
                <a:lnTo>
                  <a:pt x="979170" y="0"/>
                </a:lnTo>
                <a:lnTo>
                  <a:pt x="1128140" y="2286"/>
                </a:lnTo>
                <a:lnTo>
                  <a:pt x="1287779" y="6731"/>
                </a:lnTo>
                <a:lnTo>
                  <a:pt x="1460246" y="15621"/>
                </a:lnTo>
                <a:lnTo>
                  <a:pt x="1643379" y="26797"/>
                </a:lnTo>
                <a:lnTo>
                  <a:pt x="1837054" y="44704"/>
                </a:lnTo>
                <a:lnTo>
                  <a:pt x="2043557" y="64770"/>
                </a:lnTo>
                <a:lnTo>
                  <a:pt x="2262759" y="89408"/>
                </a:lnTo>
                <a:lnTo>
                  <a:pt x="2492629" y="118491"/>
                </a:lnTo>
                <a:lnTo>
                  <a:pt x="2735326" y="154178"/>
                </a:lnTo>
                <a:lnTo>
                  <a:pt x="2988691" y="194437"/>
                </a:lnTo>
                <a:lnTo>
                  <a:pt x="3254755" y="241300"/>
                </a:lnTo>
                <a:lnTo>
                  <a:pt x="3533648" y="297180"/>
                </a:lnTo>
                <a:lnTo>
                  <a:pt x="3825240" y="357505"/>
                </a:lnTo>
                <a:lnTo>
                  <a:pt x="4129658" y="424561"/>
                </a:lnTo>
                <a:lnTo>
                  <a:pt x="4446778" y="500507"/>
                </a:lnTo>
                <a:lnTo>
                  <a:pt x="4776724" y="583184"/>
                </a:lnTo>
                <a:lnTo>
                  <a:pt x="5119497" y="674751"/>
                </a:lnTo>
                <a:lnTo>
                  <a:pt x="5474970" y="775335"/>
                </a:lnTo>
              </a:path>
            </a:pathLst>
          </a:custGeom>
          <a:ln w="31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5616447" y="729869"/>
            <a:ext cx="3312160" cy="652780"/>
          </a:xfrm>
          <a:custGeom>
            <a:avLst/>
            <a:gdLst/>
            <a:ahLst/>
            <a:cxnLst/>
            <a:rect l="l" t="t" r="r" b="b"/>
            <a:pathLst>
              <a:path w="3312159" h="652780">
                <a:moveTo>
                  <a:pt x="0" y="652398"/>
                </a:moveTo>
                <a:lnTo>
                  <a:pt x="95757" y="625475"/>
                </a:lnTo>
                <a:lnTo>
                  <a:pt x="357631" y="556259"/>
                </a:lnTo>
                <a:lnTo>
                  <a:pt x="538479" y="509396"/>
                </a:lnTo>
                <a:lnTo>
                  <a:pt x="747140" y="457961"/>
                </a:lnTo>
                <a:lnTo>
                  <a:pt x="979170" y="402081"/>
                </a:lnTo>
                <a:lnTo>
                  <a:pt x="1228217" y="341756"/>
                </a:lnTo>
                <a:lnTo>
                  <a:pt x="1492123" y="283717"/>
                </a:lnTo>
                <a:lnTo>
                  <a:pt x="1762505" y="225551"/>
                </a:lnTo>
                <a:lnTo>
                  <a:pt x="2039238" y="171957"/>
                </a:lnTo>
                <a:lnTo>
                  <a:pt x="2313812" y="120650"/>
                </a:lnTo>
                <a:lnTo>
                  <a:pt x="2450083" y="98297"/>
                </a:lnTo>
                <a:lnTo>
                  <a:pt x="2582036" y="75945"/>
                </a:lnTo>
                <a:lnTo>
                  <a:pt x="2713990" y="58038"/>
                </a:lnTo>
                <a:lnTo>
                  <a:pt x="2841752" y="40131"/>
                </a:lnTo>
                <a:lnTo>
                  <a:pt x="2967354" y="26796"/>
                </a:lnTo>
                <a:lnTo>
                  <a:pt x="3086607" y="15620"/>
                </a:lnTo>
                <a:lnTo>
                  <a:pt x="3201543" y="6603"/>
                </a:lnTo>
                <a:lnTo>
                  <a:pt x="3312159" y="0"/>
                </a:lnTo>
              </a:path>
            </a:pathLst>
          </a:custGeom>
          <a:ln w="31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211670" y="714248"/>
            <a:ext cx="8723630" cy="1331595"/>
          </a:xfrm>
          <a:custGeom>
            <a:avLst/>
            <a:gdLst/>
            <a:ahLst/>
            <a:cxnLst/>
            <a:rect l="l" t="t" r="r" b="b"/>
            <a:pathLst>
              <a:path w="8723630" h="1331595">
                <a:moveTo>
                  <a:pt x="1556042" y="0"/>
                </a:moveTo>
                <a:lnTo>
                  <a:pt x="1402753" y="0"/>
                </a:lnTo>
                <a:lnTo>
                  <a:pt x="1258100" y="4444"/>
                </a:lnTo>
                <a:lnTo>
                  <a:pt x="1121829" y="11175"/>
                </a:lnTo>
                <a:lnTo>
                  <a:pt x="874890" y="33400"/>
                </a:lnTo>
                <a:lnTo>
                  <a:pt x="762063" y="49149"/>
                </a:lnTo>
                <a:lnTo>
                  <a:pt x="659891" y="64769"/>
                </a:lnTo>
                <a:lnTo>
                  <a:pt x="564095" y="82550"/>
                </a:lnTo>
                <a:lnTo>
                  <a:pt x="478955" y="102742"/>
                </a:lnTo>
                <a:lnTo>
                  <a:pt x="398056" y="120650"/>
                </a:lnTo>
                <a:lnTo>
                  <a:pt x="327812" y="140715"/>
                </a:lnTo>
                <a:lnTo>
                  <a:pt x="206476" y="178688"/>
                </a:lnTo>
                <a:lnTo>
                  <a:pt x="157518" y="196596"/>
                </a:lnTo>
                <a:lnTo>
                  <a:pt x="51079" y="241173"/>
                </a:lnTo>
                <a:lnTo>
                  <a:pt x="0" y="268097"/>
                </a:lnTo>
                <a:lnTo>
                  <a:pt x="0" y="1331467"/>
                </a:lnTo>
                <a:lnTo>
                  <a:pt x="8719096" y="1331467"/>
                </a:lnTo>
                <a:lnTo>
                  <a:pt x="8723414" y="1324864"/>
                </a:lnTo>
                <a:lnTo>
                  <a:pt x="8723414" y="851153"/>
                </a:lnTo>
                <a:lnTo>
                  <a:pt x="7182142" y="851153"/>
                </a:lnTo>
                <a:lnTo>
                  <a:pt x="7043839" y="848994"/>
                </a:lnTo>
                <a:lnTo>
                  <a:pt x="6899059" y="844423"/>
                </a:lnTo>
                <a:lnTo>
                  <a:pt x="6750088" y="837818"/>
                </a:lnTo>
                <a:lnTo>
                  <a:pt x="6594640" y="826642"/>
                </a:lnTo>
                <a:lnTo>
                  <a:pt x="6260503" y="793114"/>
                </a:lnTo>
                <a:lnTo>
                  <a:pt x="5900712" y="746125"/>
                </a:lnTo>
                <a:lnTo>
                  <a:pt x="5709196" y="717168"/>
                </a:lnTo>
                <a:lnTo>
                  <a:pt x="5509044" y="683640"/>
                </a:lnTo>
                <a:lnTo>
                  <a:pt x="5302542" y="645667"/>
                </a:lnTo>
                <a:lnTo>
                  <a:pt x="4861979" y="558546"/>
                </a:lnTo>
                <a:lnTo>
                  <a:pt x="4387253" y="453516"/>
                </a:lnTo>
                <a:lnTo>
                  <a:pt x="4136047" y="395350"/>
                </a:lnTo>
                <a:lnTo>
                  <a:pt x="3614458" y="268097"/>
                </a:lnTo>
                <a:lnTo>
                  <a:pt x="3122841" y="165226"/>
                </a:lnTo>
                <a:lnTo>
                  <a:pt x="2892844" y="125094"/>
                </a:lnTo>
                <a:lnTo>
                  <a:pt x="2673642" y="91566"/>
                </a:lnTo>
                <a:lnTo>
                  <a:pt x="2462949" y="62484"/>
                </a:lnTo>
                <a:lnTo>
                  <a:pt x="2262797" y="40131"/>
                </a:lnTo>
                <a:lnTo>
                  <a:pt x="2073313" y="22225"/>
                </a:lnTo>
                <a:lnTo>
                  <a:pt x="1719999" y="2159"/>
                </a:lnTo>
                <a:lnTo>
                  <a:pt x="1556042" y="0"/>
                </a:lnTo>
                <a:close/>
              </a:path>
              <a:path w="8723630" h="1331595">
                <a:moveTo>
                  <a:pt x="8723414" y="569722"/>
                </a:moveTo>
                <a:lnTo>
                  <a:pt x="8638197" y="605409"/>
                </a:lnTo>
                <a:lnTo>
                  <a:pt x="8557298" y="636651"/>
                </a:lnTo>
                <a:lnTo>
                  <a:pt x="8472208" y="665734"/>
                </a:lnTo>
                <a:lnTo>
                  <a:pt x="8295551" y="719327"/>
                </a:lnTo>
                <a:lnTo>
                  <a:pt x="8201825" y="743965"/>
                </a:lnTo>
                <a:lnTo>
                  <a:pt x="8005991" y="784098"/>
                </a:lnTo>
                <a:lnTo>
                  <a:pt x="7901724" y="802004"/>
                </a:lnTo>
                <a:lnTo>
                  <a:pt x="7680363" y="828801"/>
                </a:lnTo>
                <a:lnTo>
                  <a:pt x="7441857" y="846709"/>
                </a:lnTo>
                <a:lnTo>
                  <a:pt x="7314222" y="851153"/>
                </a:lnTo>
                <a:lnTo>
                  <a:pt x="8723414" y="851153"/>
                </a:lnTo>
                <a:lnTo>
                  <a:pt x="8723414" y="56972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 txBox="1"/>
          <p:nvPr/>
        </p:nvSpPr>
        <p:spPr>
          <a:xfrm>
            <a:off x="330200" y="1493672"/>
            <a:ext cx="3288665" cy="4801235"/>
          </a:xfrm>
          <a:prstGeom prst="rect">
            <a:avLst/>
          </a:prstGeom>
        </p:spPr>
        <p:txBody>
          <a:bodyPr vert="horz" wrap="square" lIns="0" tIns="93345" rIns="0" bIns="0" rtlCol="0">
            <a:spAutoFit/>
          </a:bodyPr>
          <a:lstStyle/>
          <a:p>
            <a:pPr marL="490220" indent="-478155">
              <a:lnSpc>
                <a:spcPct val="100000"/>
              </a:lnSpc>
              <a:spcBef>
                <a:spcPts val="735"/>
              </a:spcBef>
              <a:buSzPct val="94000"/>
              <a:buAutoNum type="arabicPlain"/>
              <a:tabLst>
                <a:tab pos="490855" algn="l"/>
              </a:tabLst>
            </a:pP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气瓶吊</a:t>
            </a:r>
            <a:r>
              <a:rPr sz="1600" spc="-1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笼</a:t>
            </a:r>
            <a:r>
              <a:rPr sz="1600" spc="-5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:</a:t>
            </a:r>
            <a:endParaRPr sz="1600">
              <a:latin typeface="Candara" panose="020E0502030303020204"/>
              <a:cs typeface="Candara" panose="020E0502030303020204"/>
            </a:endParaRPr>
          </a:p>
          <a:p>
            <a:pPr marL="12700" marR="110490">
              <a:lnSpc>
                <a:spcPct val="99000"/>
              </a:lnSpc>
              <a:spcBef>
                <a:spcPts val="650"/>
              </a:spcBef>
            </a:pP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吊笼边框部分宜采用</a:t>
            </a:r>
            <a:r>
              <a:rPr sz="1600" spc="-5" dirty="0">
                <a:solidFill>
                  <a:srgbClr val="073D86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∟</a:t>
            </a:r>
            <a:r>
              <a:rPr sz="1600" spc="-10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45*4</a:t>
            </a:r>
            <a:r>
              <a:rPr sz="1600" spc="-5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5</a:t>
            </a:r>
            <a:r>
              <a:rPr sz="1600" spc="-10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*</a:t>
            </a:r>
            <a:r>
              <a:rPr sz="1600" spc="5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5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角钢 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焊接</a:t>
            </a:r>
            <a:r>
              <a:rPr sz="1600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,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围栏宜采</a:t>
            </a:r>
            <a:r>
              <a:rPr sz="1600" spc="-1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用</a:t>
            </a:r>
            <a:r>
              <a:rPr sz="1600" spc="-5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Φ12mm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圆钢焊接</a:t>
            </a:r>
            <a:r>
              <a:rPr sz="1600" spc="-5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,  </a:t>
            </a:r>
            <a:r>
              <a:rPr sz="1600" spc="-1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吊笼的长为</a:t>
            </a:r>
            <a:r>
              <a:rPr sz="1600" spc="-10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800mm</a:t>
            </a:r>
            <a:r>
              <a:rPr sz="1600" spc="-1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，宽为</a:t>
            </a:r>
            <a:r>
              <a:rPr sz="1600" spc="-10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600mm</a:t>
            </a:r>
            <a:r>
              <a:rPr sz="1600" spc="-1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，  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高为</a:t>
            </a:r>
            <a:r>
              <a:rPr sz="1600" spc="-10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2000mm,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吊笼上部吊环使用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  <a:p>
            <a:pPr marL="12700" marR="149225">
              <a:lnSpc>
                <a:spcPct val="100000"/>
              </a:lnSpc>
            </a:pPr>
            <a:r>
              <a:rPr sz="1600" spc="-5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Φ20mm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圆钢焊接牢固，</a:t>
            </a:r>
            <a:r>
              <a:rPr sz="1600" spc="-5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 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顶部使用 </a:t>
            </a:r>
            <a:r>
              <a:rPr sz="1600" spc="-10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5m</a:t>
            </a:r>
            <a:r>
              <a:rPr sz="1600" spc="-5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m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厚度钢</a:t>
            </a:r>
            <a:r>
              <a:rPr sz="1600" spc="-1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板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封闭</a:t>
            </a:r>
            <a:r>
              <a:rPr sz="1600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,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吊笼应悬挂警示 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标牌（禁止烟火）、安全责</a:t>
            </a:r>
            <a:r>
              <a:rPr sz="160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任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监督 牌。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  <a:p>
            <a:pPr marL="511810" indent="-499745">
              <a:lnSpc>
                <a:spcPct val="100000"/>
              </a:lnSpc>
              <a:spcBef>
                <a:spcPts val="600"/>
              </a:spcBef>
              <a:buSzPct val="94000"/>
              <a:buAutoNum type="arabicPlain" startAt="2"/>
              <a:tabLst>
                <a:tab pos="512445" algn="l"/>
              </a:tabLst>
            </a:pP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零散材料吊</a:t>
            </a:r>
            <a:r>
              <a:rPr sz="1600" spc="-1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笼</a:t>
            </a:r>
            <a:r>
              <a:rPr sz="1600" spc="-5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:</a:t>
            </a:r>
            <a:endParaRPr sz="1600">
              <a:latin typeface="Candara" panose="020E0502030303020204"/>
              <a:cs typeface="Candara" panose="020E0502030303020204"/>
            </a:endParaRPr>
          </a:p>
          <a:p>
            <a:pPr marL="12700" marR="5080" lvl="1">
              <a:lnSpc>
                <a:spcPct val="100000"/>
              </a:lnSpc>
              <a:spcBef>
                <a:spcPts val="600"/>
              </a:spcBef>
              <a:buSzPct val="94000"/>
              <a:buFont typeface="Candara" panose="020E0502030303020204"/>
              <a:buAutoNum type="arabicPeriod"/>
              <a:tabLst>
                <a:tab pos="229235" algn="l"/>
              </a:tabLst>
            </a:pP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四周方管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龙骨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加钢板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网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焊接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固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定， 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侧边可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开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启活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动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门卸料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，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耳板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吊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环，  底部钢板满铺</a:t>
            </a:r>
            <a:r>
              <a:rPr sz="1600" spc="-5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,</a:t>
            </a:r>
            <a:r>
              <a:rPr sz="1600" spc="-10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 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底部焊接支腿，可以 使用叉车进行短距离运输</a:t>
            </a:r>
            <a:r>
              <a:rPr sz="1600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,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侧边钢板 网可使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用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钢板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焊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接固定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成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封闭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状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态，  可用于较大零散材料吊运。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  <a:p>
            <a:pPr marL="12700" marR="164465" lvl="1">
              <a:lnSpc>
                <a:spcPct val="100000"/>
              </a:lnSpc>
              <a:spcBef>
                <a:spcPts val="605"/>
              </a:spcBef>
              <a:buSzPct val="94000"/>
              <a:buFont typeface="Candara" panose="020E0502030303020204"/>
              <a:buAutoNum type="arabicPeriod"/>
              <a:tabLst>
                <a:tab pos="252095" algn="l"/>
              </a:tabLst>
            </a:pP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采用</a:t>
            </a:r>
            <a:r>
              <a:rPr sz="1600" spc="-10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5mm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厚钢板吊斗常用于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散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装 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物的吊运。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330200" y="1045921"/>
            <a:ext cx="331597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10" dirty="0">
                <a:latin typeface="Candara" panose="020E0502030303020204"/>
                <a:cs typeface="Candara" panose="020E0502030303020204"/>
              </a:rPr>
              <a:t>4.7</a:t>
            </a:r>
            <a:r>
              <a:rPr sz="2800" spc="-5" dirty="0"/>
              <a:t>塔吊零散材料吊篮</a:t>
            </a:r>
            <a:endParaRPr sz="2800">
              <a:latin typeface="Candara" panose="020E0502030303020204"/>
              <a:cs typeface="Candara" panose="020E0502030303020204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4022090" y="1700250"/>
            <a:ext cx="4713986" cy="3888994"/>
          </a:xfrm>
          <a:prstGeom prst="rect">
            <a:avLst/>
          </a:prstGeom>
          <a:blipFill>
            <a:blip r:embed="rId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1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054978" y="859408"/>
            <a:ext cx="2880360" cy="715010"/>
          </a:xfrm>
          <a:custGeom>
            <a:avLst/>
            <a:gdLst/>
            <a:ahLst/>
            <a:cxnLst/>
            <a:rect l="l" t="t" r="r" b="b"/>
            <a:pathLst>
              <a:path w="2880359" h="715010">
                <a:moveTo>
                  <a:pt x="2880105" y="0"/>
                </a:moveTo>
                <a:lnTo>
                  <a:pt x="2873629" y="0"/>
                </a:lnTo>
                <a:lnTo>
                  <a:pt x="2752344" y="20065"/>
                </a:lnTo>
                <a:lnTo>
                  <a:pt x="2628900" y="42417"/>
                </a:lnTo>
                <a:lnTo>
                  <a:pt x="2373376" y="91566"/>
                </a:lnTo>
                <a:lnTo>
                  <a:pt x="2105279" y="149732"/>
                </a:lnTo>
                <a:lnTo>
                  <a:pt x="1824227" y="216662"/>
                </a:lnTo>
                <a:lnTo>
                  <a:pt x="1566672" y="281558"/>
                </a:lnTo>
                <a:lnTo>
                  <a:pt x="842899" y="444626"/>
                </a:lnTo>
                <a:lnTo>
                  <a:pt x="621538" y="489330"/>
                </a:lnTo>
                <a:lnTo>
                  <a:pt x="200025" y="567436"/>
                </a:lnTo>
                <a:lnTo>
                  <a:pt x="0" y="600963"/>
                </a:lnTo>
                <a:lnTo>
                  <a:pt x="138303" y="621156"/>
                </a:lnTo>
                <a:lnTo>
                  <a:pt x="270256" y="638937"/>
                </a:lnTo>
                <a:lnTo>
                  <a:pt x="398018" y="654685"/>
                </a:lnTo>
                <a:lnTo>
                  <a:pt x="644905" y="681481"/>
                </a:lnTo>
                <a:lnTo>
                  <a:pt x="874776" y="699262"/>
                </a:lnTo>
                <a:lnTo>
                  <a:pt x="985520" y="705992"/>
                </a:lnTo>
                <a:lnTo>
                  <a:pt x="1094104" y="710438"/>
                </a:lnTo>
                <a:lnTo>
                  <a:pt x="1298448" y="715010"/>
                </a:lnTo>
                <a:lnTo>
                  <a:pt x="1396365" y="715010"/>
                </a:lnTo>
                <a:lnTo>
                  <a:pt x="1585849" y="710438"/>
                </a:lnTo>
                <a:lnTo>
                  <a:pt x="1675256" y="705992"/>
                </a:lnTo>
                <a:lnTo>
                  <a:pt x="1845564" y="692657"/>
                </a:lnTo>
                <a:lnTo>
                  <a:pt x="1928495" y="683640"/>
                </a:lnTo>
                <a:lnTo>
                  <a:pt x="2086102" y="661288"/>
                </a:lnTo>
                <a:lnTo>
                  <a:pt x="2235073" y="634491"/>
                </a:lnTo>
                <a:lnTo>
                  <a:pt x="2375535" y="603250"/>
                </a:lnTo>
                <a:lnTo>
                  <a:pt x="2509647" y="567436"/>
                </a:lnTo>
                <a:lnTo>
                  <a:pt x="2637409" y="527303"/>
                </a:lnTo>
                <a:lnTo>
                  <a:pt x="2758694" y="482600"/>
                </a:lnTo>
                <a:lnTo>
                  <a:pt x="2875788" y="435610"/>
                </a:lnTo>
                <a:lnTo>
                  <a:pt x="2880105" y="433450"/>
                </a:lnTo>
                <a:lnTo>
                  <a:pt x="2880105" y="0"/>
                </a:lnTo>
                <a:close/>
              </a:path>
            </a:pathLst>
          </a:custGeom>
          <a:solidFill>
            <a:srgbClr val="C5E7FB">
              <a:alpha val="2901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2622423" y="730884"/>
            <a:ext cx="5551805" cy="851535"/>
          </a:xfrm>
          <a:custGeom>
            <a:avLst/>
            <a:gdLst/>
            <a:ahLst/>
            <a:cxnLst/>
            <a:rect l="l" t="t" r="r" b="b"/>
            <a:pathLst>
              <a:path w="5551805" h="851535">
                <a:moveTo>
                  <a:pt x="853566" y="0"/>
                </a:moveTo>
                <a:lnTo>
                  <a:pt x="685418" y="0"/>
                </a:lnTo>
                <a:lnTo>
                  <a:pt x="527938" y="4572"/>
                </a:lnTo>
                <a:lnTo>
                  <a:pt x="381000" y="11175"/>
                </a:lnTo>
                <a:lnTo>
                  <a:pt x="244728" y="22351"/>
                </a:lnTo>
                <a:lnTo>
                  <a:pt x="117093" y="35813"/>
                </a:lnTo>
                <a:lnTo>
                  <a:pt x="0" y="53720"/>
                </a:lnTo>
                <a:lnTo>
                  <a:pt x="334137" y="96138"/>
                </a:lnTo>
                <a:lnTo>
                  <a:pt x="693927" y="156463"/>
                </a:lnTo>
                <a:lnTo>
                  <a:pt x="1079246" y="234695"/>
                </a:lnTo>
                <a:lnTo>
                  <a:pt x="1283589" y="279273"/>
                </a:lnTo>
                <a:lnTo>
                  <a:pt x="1868931" y="422275"/>
                </a:lnTo>
                <a:lnTo>
                  <a:pt x="2562987" y="576452"/>
                </a:lnTo>
                <a:lnTo>
                  <a:pt x="2882265" y="639063"/>
                </a:lnTo>
                <a:lnTo>
                  <a:pt x="3035554" y="668147"/>
                </a:lnTo>
                <a:lnTo>
                  <a:pt x="3329304" y="717295"/>
                </a:lnTo>
                <a:lnTo>
                  <a:pt x="3469766" y="739520"/>
                </a:lnTo>
                <a:lnTo>
                  <a:pt x="3737991" y="775335"/>
                </a:lnTo>
                <a:lnTo>
                  <a:pt x="3991229" y="806576"/>
                </a:lnTo>
                <a:lnTo>
                  <a:pt x="4112641" y="817752"/>
                </a:lnTo>
                <a:lnTo>
                  <a:pt x="4342510" y="835660"/>
                </a:lnTo>
                <a:lnTo>
                  <a:pt x="4453255" y="842390"/>
                </a:lnTo>
                <a:lnTo>
                  <a:pt x="4666107" y="851280"/>
                </a:lnTo>
                <a:lnTo>
                  <a:pt x="4864100" y="851280"/>
                </a:lnTo>
                <a:lnTo>
                  <a:pt x="5051425" y="846836"/>
                </a:lnTo>
                <a:lnTo>
                  <a:pt x="5140833" y="842390"/>
                </a:lnTo>
                <a:lnTo>
                  <a:pt x="5228082" y="835660"/>
                </a:lnTo>
                <a:lnTo>
                  <a:pt x="5474970" y="808863"/>
                </a:lnTo>
                <a:lnTo>
                  <a:pt x="5551551" y="797687"/>
                </a:lnTo>
                <a:lnTo>
                  <a:pt x="5304662" y="766444"/>
                </a:lnTo>
                <a:lnTo>
                  <a:pt x="5042916" y="728472"/>
                </a:lnTo>
                <a:lnTo>
                  <a:pt x="4474463" y="630047"/>
                </a:lnTo>
                <a:lnTo>
                  <a:pt x="4165854" y="567563"/>
                </a:lnTo>
                <a:lnTo>
                  <a:pt x="3840099" y="498348"/>
                </a:lnTo>
                <a:lnTo>
                  <a:pt x="2854579" y="263651"/>
                </a:lnTo>
                <a:lnTo>
                  <a:pt x="2586354" y="205612"/>
                </a:lnTo>
                <a:lnTo>
                  <a:pt x="2330957" y="156463"/>
                </a:lnTo>
                <a:lnTo>
                  <a:pt x="2207387" y="134112"/>
                </a:lnTo>
                <a:lnTo>
                  <a:pt x="2086102" y="114045"/>
                </a:lnTo>
                <a:lnTo>
                  <a:pt x="1969007" y="96138"/>
                </a:lnTo>
                <a:lnTo>
                  <a:pt x="1630552" y="51435"/>
                </a:lnTo>
                <a:lnTo>
                  <a:pt x="1419860" y="31368"/>
                </a:lnTo>
                <a:lnTo>
                  <a:pt x="1221866" y="15748"/>
                </a:lnTo>
                <a:lnTo>
                  <a:pt x="1032382" y="4572"/>
                </a:lnTo>
                <a:lnTo>
                  <a:pt x="853566" y="0"/>
                </a:lnTo>
                <a:close/>
              </a:path>
            </a:pathLst>
          </a:custGeom>
          <a:solidFill>
            <a:srgbClr val="C5E7FB">
              <a:alpha val="3999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2832100" y="743204"/>
            <a:ext cx="5474970" cy="775335"/>
          </a:xfrm>
          <a:custGeom>
            <a:avLst/>
            <a:gdLst/>
            <a:ahLst/>
            <a:cxnLst/>
            <a:rect l="l" t="t" r="r" b="b"/>
            <a:pathLst>
              <a:path w="5474970" h="775335">
                <a:moveTo>
                  <a:pt x="0" y="78232"/>
                </a:moveTo>
                <a:lnTo>
                  <a:pt x="19176" y="73787"/>
                </a:lnTo>
                <a:lnTo>
                  <a:pt x="76581" y="62611"/>
                </a:lnTo>
                <a:lnTo>
                  <a:pt x="174498" y="46990"/>
                </a:lnTo>
                <a:lnTo>
                  <a:pt x="238379" y="37973"/>
                </a:lnTo>
                <a:lnTo>
                  <a:pt x="312927" y="29083"/>
                </a:lnTo>
                <a:lnTo>
                  <a:pt x="395858" y="22351"/>
                </a:lnTo>
                <a:lnTo>
                  <a:pt x="491744" y="15621"/>
                </a:lnTo>
                <a:lnTo>
                  <a:pt x="596011" y="9017"/>
                </a:lnTo>
                <a:lnTo>
                  <a:pt x="713104" y="4445"/>
                </a:lnTo>
                <a:lnTo>
                  <a:pt x="840866" y="2286"/>
                </a:lnTo>
                <a:lnTo>
                  <a:pt x="979170" y="0"/>
                </a:lnTo>
                <a:lnTo>
                  <a:pt x="1128140" y="2286"/>
                </a:lnTo>
                <a:lnTo>
                  <a:pt x="1287779" y="6731"/>
                </a:lnTo>
                <a:lnTo>
                  <a:pt x="1460246" y="15621"/>
                </a:lnTo>
                <a:lnTo>
                  <a:pt x="1643379" y="26797"/>
                </a:lnTo>
                <a:lnTo>
                  <a:pt x="1837054" y="44704"/>
                </a:lnTo>
                <a:lnTo>
                  <a:pt x="2043557" y="64770"/>
                </a:lnTo>
                <a:lnTo>
                  <a:pt x="2262759" y="89408"/>
                </a:lnTo>
                <a:lnTo>
                  <a:pt x="2492629" y="118491"/>
                </a:lnTo>
                <a:lnTo>
                  <a:pt x="2735326" y="154178"/>
                </a:lnTo>
                <a:lnTo>
                  <a:pt x="2988691" y="194437"/>
                </a:lnTo>
                <a:lnTo>
                  <a:pt x="3254755" y="241300"/>
                </a:lnTo>
                <a:lnTo>
                  <a:pt x="3533648" y="297180"/>
                </a:lnTo>
                <a:lnTo>
                  <a:pt x="3825240" y="357505"/>
                </a:lnTo>
                <a:lnTo>
                  <a:pt x="4129658" y="424561"/>
                </a:lnTo>
                <a:lnTo>
                  <a:pt x="4446778" y="500507"/>
                </a:lnTo>
                <a:lnTo>
                  <a:pt x="4776724" y="583184"/>
                </a:lnTo>
                <a:lnTo>
                  <a:pt x="5119497" y="674751"/>
                </a:lnTo>
                <a:lnTo>
                  <a:pt x="5474970" y="775335"/>
                </a:lnTo>
              </a:path>
            </a:pathLst>
          </a:custGeom>
          <a:ln w="31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5616447" y="729869"/>
            <a:ext cx="3312160" cy="652780"/>
          </a:xfrm>
          <a:custGeom>
            <a:avLst/>
            <a:gdLst/>
            <a:ahLst/>
            <a:cxnLst/>
            <a:rect l="l" t="t" r="r" b="b"/>
            <a:pathLst>
              <a:path w="3312159" h="652780">
                <a:moveTo>
                  <a:pt x="0" y="652398"/>
                </a:moveTo>
                <a:lnTo>
                  <a:pt x="95757" y="625475"/>
                </a:lnTo>
                <a:lnTo>
                  <a:pt x="357631" y="556259"/>
                </a:lnTo>
                <a:lnTo>
                  <a:pt x="538479" y="509396"/>
                </a:lnTo>
                <a:lnTo>
                  <a:pt x="747140" y="457961"/>
                </a:lnTo>
                <a:lnTo>
                  <a:pt x="979170" y="402081"/>
                </a:lnTo>
                <a:lnTo>
                  <a:pt x="1228217" y="341756"/>
                </a:lnTo>
                <a:lnTo>
                  <a:pt x="1492123" y="283717"/>
                </a:lnTo>
                <a:lnTo>
                  <a:pt x="1762505" y="225551"/>
                </a:lnTo>
                <a:lnTo>
                  <a:pt x="2039238" y="171957"/>
                </a:lnTo>
                <a:lnTo>
                  <a:pt x="2313812" y="120650"/>
                </a:lnTo>
                <a:lnTo>
                  <a:pt x="2450083" y="98297"/>
                </a:lnTo>
                <a:lnTo>
                  <a:pt x="2582036" y="75945"/>
                </a:lnTo>
                <a:lnTo>
                  <a:pt x="2713990" y="58038"/>
                </a:lnTo>
                <a:lnTo>
                  <a:pt x="2841752" y="40131"/>
                </a:lnTo>
                <a:lnTo>
                  <a:pt x="2967354" y="26796"/>
                </a:lnTo>
                <a:lnTo>
                  <a:pt x="3086607" y="15620"/>
                </a:lnTo>
                <a:lnTo>
                  <a:pt x="3201543" y="6603"/>
                </a:lnTo>
                <a:lnTo>
                  <a:pt x="3312159" y="0"/>
                </a:lnTo>
              </a:path>
            </a:pathLst>
          </a:custGeom>
          <a:ln w="31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211670" y="714248"/>
            <a:ext cx="8723630" cy="1331595"/>
          </a:xfrm>
          <a:custGeom>
            <a:avLst/>
            <a:gdLst/>
            <a:ahLst/>
            <a:cxnLst/>
            <a:rect l="l" t="t" r="r" b="b"/>
            <a:pathLst>
              <a:path w="8723630" h="1331595">
                <a:moveTo>
                  <a:pt x="1556042" y="0"/>
                </a:moveTo>
                <a:lnTo>
                  <a:pt x="1402753" y="0"/>
                </a:lnTo>
                <a:lnTo>
                  <a:pt x="1258100" y="4444"/>
                </a:lnTo>
                <a:lnTo>
                  <a:pt x="1121829" y="11175"/>
                </a:lnTo>
                <a:lnTo>
                  <a:pt x="874890" y="33400"/>
                </a:lnTo>
                <a:lnTo>
                  <a:pt x="762063" y="49149"/>
                </a:lnTo>
                <a:lnTo>
                  <a:pt x="659891" y="64769"/>
                </a:lnTo>
                <a:lnTo>
                  <a:pt x="564095" y="82550"/>
                </a:lnTo>
                <a:lnTo>
                  <a:pt x="478955" y="102742"/>
                </a:lnTo>
                <a:lnTo>
                  <a:pt x="398056" y="120650"/>
                </a:lnTo>
                <a:lnTo>
                  <a:pt x="327812" y="140715"/>
                </a:lnTo>
                <a:lnTo>
                  <a:pt x="206476" y="178688"/>
                </a:lnTo>
                <a:lnTo>
                  <a:pt x="157518" y="196596"/>
                </a:lnTo>
                <a:lnTo>
                  <a:pt x="51079" y="241173"/>
                </a:lnTo>
                <a:lnTo>
                  <a:pt x="0" y="268097"/>
                </a:lnTo>
                <a:lnTo>
                  <a:pt x="0" y="1331467"/>
                </a:lnTo>
                <a:lnTo>
                  <a:pt x="8719096" y="1331467"/>
                </a:lnTo>
                <a:lnTo>
                  <a:pt x="8723414" y="1324864"/>
                </a:lnTo>
                <a:lnTo>
                  <a:pt x="8723414" y="851153"/>
                </a:lnTo>
                <a:lnTo>
                  <a:pt x="7182142" y="851153"/>
                </a:lnTo>
                <a:lnTo>
                  <a:pt x="7043839" y="848994"/>
                </a:lnTo>
                <a:lnTo>
                  <a:pt x="6899059" y="844423"/>
                </a:lnTo>
                <a:lnTo>
                  <a:pt x="6750088" y="837818"/>
                </a:lnTo>
                <a:lnTo>
                  <a:pt x="6594640" y="826642"/>
                </a:lnTo>
                <a:lnTo>
                  <a:pt x="6260503" y="793114"/>
                </a:lnTo>
                <a:lnTo>
                  <a:pt x="5900712" y="746125"/>
                </a:lnTo>
                <a:lnTo>
                  <a:pt x="5709196" y="717168"/>
                </a:lnTo>
                <a:lnTo>
                  <a:pt x="5509044" y="683640"/>
                </a:lnTo>
                <a:lnTo>
                  <a:pt x="5302542" y="645667"/>
                </a:lnTo>
                <a:lnTo>
                  <a:pt x="4861979" y="558546"/>
                </a:lnTo>
                <a:lnTo>
                  <a:pt x="4387253" y="453516"/>
                </a:lnTo>
                <a:lnTo>
                  <a:pt x="4136047" y="395350"/>
                </a:lnTo>
                <a:lnTo>
                  <a:pt x="3614458" y="268097"/>
                </a:lnTo>
                <a:lnTo>
                  <a:pt x="3122841" y="165226"/>
                </a:lnTo>
                <a:lnTo>
                  <a:pt x="2892844" y="125094"/>
                </a:lnTo>
                <a:lnTo>
                  <a:pt x="2673642" y="91566"/>
                </a:lnTo>
                <a:lnTo>
                  <a:pt x="2462949" y="62484"/>
                </a:lnTo>
                <a:lnTo>
                  <a:pt x="2262797" y="40131"/>
                </a:lnTo>
                <a:lnTo>
                  <a:pt x="2073313" y="22225"/>
                </a:lnTo>
                <a:lnTo>
                  <a:pt x="1719999" y="2159"/>
                </a:lnTo>
                <a:lnTo>
                  <a:pt x="1556042" y="0"/>
                </a:lnTo>
                <a:close/>
              </a:path>
              <a:path w="8723630" h="1331595">
                <a:moveTo>
                  <a:pt x="8723414" y="569722"/>
                </a:moveTo>
                <a:lnTo>
                  <a:pt x="8638197" y="605409"/>
                </a:lnTo>
                <a:lnTo>
                  <a:pt x="8557298" y="636651"/>
                </a:lnTo>
                <a:lnTo>
                  <a:pt x="8472208" y="665734"/>
                </a:lnTo>
                <a:lnTo>
                  <a:pt x="8295551" y="719327"/>
                </a:lnTo>
                <a:lnTo>
                  <a:pt x="8201825" y="743965"/>
                </a:lnTo>
                <a:lnTo>
                  <a:pt x="8005991" y="784098"/>
                </a:lnTo>
                <a:lnTo>
                  <a:pt x="7901724" y="802004"/>
                </a:lnTo>
                <a:lnTo>
                  <a:pt x="7680363" y="828801"/>
                </a:lnTo>
                <a:lnTo>
                  <a:pt x="7441857" y="846709"/>
                </a:lnTo>
                <a:lnTo>
                  <a:pt x="7314222" y="851153"/>
                </a:lnTo>
                <a:lnTo>
                  <a:pt x="8723414" y="851153"/>
                </a:lnTo>
                <a:lnTo>
                  <a:pt x="8723414" y="56972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 txBox="1"/>
          <p:nvPr/>
        </p:nvSpPr>
        <p:spPr>
          <a:xfrm>
            <a:off x="330200" y="1361939"/>
            <a:ext cx="4390390" cy="2433955"/>
          </a:xfrm>
          <a:prstGeom prst="rect">
            <a:avLst/>
          </a:prstGeom>
        </p:spPr>
        <p:txBody>
          <a:bodyPr vert="horz" wrap="square" lIns="0" tIns="40005" rIns="0" bIns="0" rtlCol="0">
            <a:spAutoFit/>
          </a:bodyPr>
          <a:lstStyle/>
          <a:p>
            <a:pPr marL="490220" indent="-478155">
              <a:lnSpc>
                <a:spcPct val="100000"/>
              </a:lnSpc>
              <a:spcBef>
                <a:spcPts val="315"/>
              </a:spcBef>
              <a:buSzPct val="94000"/>
              <a:buAutoNum type="arabicPlain"/>
              <a:tabLst>
                <a:tab pos="490855" algn="l"/>
              </a:tabLst>
            </a:pP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塔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吊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独立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专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供电源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，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配备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专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用三级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开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关箱；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  <a:p>
            <a:pPr marL="12700" marR="218440">
              <a:lnSpc>
                <a:spcPct val="80000"/>
              </a:lnSpc>
              <a:spcBef>
                <a:spcPts val="595"/>
              </a:spcBef>
              <a:buSzPct val="94000"/>
              <a:buAutoNum type="arabicPlain"/>
              <a:tabLst>
                <a:tab pos="512445" algn="l"/>
              </a:tabLst>
            </a:pPr>
            <a:r>
              <a:rPr sz="1600" spc="-1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供给电源为三相五线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制，</a:t>
            </a:r>
            <a:r>
              <a:rPr sz="1600" spc="-1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工</a:t>
            </a:r>
            <a:r>
              <a:rPr sz="160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作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接</a:t>
            </a:r>
            <a:r>
              <a:rPr sz="1600" spc="-1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地</a:t>
            </a:r>
            <a:r>
              <a:rPr sz="160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不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大于  </a:t>
            </a:r>
            <a:r>
              <a:rPr sz="1600" spc="-5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4Ω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，重复接地电阻不得大</a:t>
            </a:r>
            <a:r>
              <a:rPr sz="1600" spc="-5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,10Ω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，防雷接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地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不得 大于</a:t>
            </a:r>
            <a:r>
              <a:rPr sz="1600" spc="-5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30Ω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；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  <a:p>
            <a:pPr marL="12700" marR="214630">
              <a:lnSpc>
                <a:spcPct val="80000"/>
              </a:lnSpc>
              <a:spcBef>
                <a:spcPts val="600"/>
              </a:spcBef>
              <a:buSzPct val="94000"/>
              <a:buAutoNum type="arabicPlain"/>
              <a:tabLst>
                <a:tab pos="517525" algn="l"/>
              </a:tabLst>
            </a:pP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接地</a:t>
            </a:r>
            <a:r>
              <a:rPr sz="1600" spc="-1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线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不得用保险丝或开关及电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缆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线芯代 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替；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  <a:p>
            <a:pPr marL="527050" indent="-514985">
              <a:lnSpc>
                <a:spcPts val="1730"/>
              </a:lnSpc>
              <a:spcBef>
                <a:spcPts val="215"/>
              </a:spcBef>
              <a:buSzPct val="94000"/>
              <a:buAutoNum type="arabicPlain"/>
              <a:tabLst>
                <a:tab pos="527685" algn="l"/>
              </a:tabLst>
            </a:pP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塔吊与架空线路边线的最小安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全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距离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（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下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  <a:p>
            <a:pPr marL="12700">
              <a:lnSpc>
                <a:spcPts val="1730"/>
              </a:lnSpc>
            </a:pPr>
            <a:r>
              <a:rPr sz="1600" spc="-1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图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）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  <a:p>
            <a:pPr marL="518795" indent="-506730">
              <a:lnSpc>
                <a:spcPct val="100000"/>
              </a:lnSpc>
              <a:spcBef>
                <a:spcPts val="220"/>
              </a:spcBef>
              <a:buSzPct val="94000"/>
              <a:buAutoNum type="arabicPlain" startAt="5"/>
              <a:tabLst>
                <a:tab pos="519430" algn="l"/>
              </a:tabLst>
            </a:pP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电线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用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瓷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瓶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绑扎固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定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塔身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，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电线排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列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整齐；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  <a:p>
            <a:pPr marL="530225" indent="-518160">
              <a:lnSpc>
                <a:spcPct val="100000"/>
              </a:lnSpc>
              <a:spcBef>
                <a:spcPts val="215"/>
              </a:spcBef>
              <a:buSzPct val="94000"/>
              <a:buAutoNum type="arabicPlain" startAt="5"/>
              <a:tabLst>
                <a:tab pos="530860" algn="l"/>
              </a:tabLst>
            </a:pP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塔吊配电箱必须上锁；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330200" y="901954"/>
            <a:ext cx="192151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10" dirty="0">
                <a:latin typeface="Candara" panose="020E0502030303020204"/>
                <a:cs typeface="Candara" panose="020E0502030303020204"/>
              </a:rPr>
              <a:t>4.8</a:t>
            </a:r>
            <a:r>
              <a:rPr sz="2800" spc="-5" dirty="0"/>
              <a:t>安全用电</a:t>
            </a:r>
            <a:endParaRPr sz="2800">
              <a:latin typeface="Candara" panose="020E0502030303020204"/>
              <a:cs typeface="Candara" panose="020E0502030303020204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5633846" y="4579264"/>
            <a:ext cx="3202939" cy="1723644"/>
          </a:xfrm>
          <a:prstGeom prst="rect">
            <a:avLst/>
          </a:prstGeom>
          <a:blipFill>
            <a:blip r:embed="rId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5580126" y="1556892"/>
            <a:ext cx="3310508" cy="302412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827582" y="3933050"/>
            <a:ext cx="3971925" cy="260032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1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054978" y="859408"/>
            <a:ext cx="2880360" cy="715010"/>
          </a:xfrm>
          <a:custGeom>
            <a:avLst/>
            <a:gdLst/>
            <a:ahLst/>
            <a:cxnLst/>
            <a:rect l="l" t="t" r="r" b="b"/>
            <a:pathLst>
              <a:path w="2880359" h="715010">
                <a:moveTo>
                  <a:pt x="2880105" y="0"/>
                </a:moveTo>
                <a:lnTo>
                  <a:pt x="2873629" y="0"/>
                </a:lnTo>
                <a:lnTo>
                  <a:pt x="2752344" y="20065"/>
                </a:lnTo>
                <a:lnTo>
                  <a:pt x="2628900" y="42417"/>
                </a:lnTo>
                <a:lnTo>
                  <a:pt x="2373376" y="91566"/>
                </a:lnTo>
                <a:lnTo>
                  <a:pt x="2105279" y="149732"/>
                </a:lnTo>
                <a:lnTo>
                  <a:pt x="1824227" y="216662"/>
                </a:lnTo>
                <a:lnTo>
                  <a:pt x="1566672" y="281558"/>
                </a:lnTo>
                <a:lnTo>
                  <a:pt x="842899" y="444626"/>
                </a:lnTo>
                <a:lnTo>
                  <a:pt x="621538" y="489330"/>
                </a:lnTo>
                <a:lnTo>
                  <a:pt x="200025" y="567436"/>
                </a:lnTo>
                <a:lnTo>
                  <a:pt x="0" y="600963"/>
                </a:lnTo>
                <a:lnTo>
                  <a:pt x="138303" y="621156"/>
                </a:lnTo>
                <a:lnTo>
                  <a:pt x="270256" y="638937"/>
                </a:lnTo>
                <a:lnTo>
                  <a:pt x="398018" y="654685"/>
                </a:lnTo>
                <a:lnTo>
                  <a:pt x="644905" y="681481"/>
                </a:lnTo>
                <a:lnTo>
                  <a:pt x="874776" y="699262"/>
                </a:lnTo>
                <a:lnTo>
                  <a:pt x="985520" y="705992"/>
                </a:lnTo>
                <a:lnTo>
                  <a:pt x="1094104" y="710438"/>
                </a:lnTo>
                <a:lnTo>
                  <a:pt x="1298448" y="715010"/>
                </a:lnTo>
                <a:lnTo>
                  <a:pt x="1396365" y="715010"/>
                </a:lnTo>
                <a:lnTo>
                  <a:pt x="1585849" y="710438"/>
                </a:lnTo>
                <a:lnTo>
                  <a:pt x="1675256" y="705992"/>
                </a:lnTo>
                <a:lnTo>
                  <a:pt x="1845564" y="692657"/>
                </a:lnTo>
                <a:lnTo>
                  <a:pt x="1928495" y="683640"/>
                </a:lnTo>
                <a:lnTo>
                  <a:pt x="2086102" y="661288"/>
                </a:lnTo>
                <a:lnTo>
                  <a:pt x="2235073" y="634491"/>
                </a:lnTo>
                <a:lnTo>
                  <a:pt x="2375535" y="603250"/>
                </a:lnTo>
                <a:lnTo>
                  <a:pt x="2509647" y="567436"/>
                </a:lnTo>
                <a:lnTo>
                  <a:pt x="2637409" y="527303"/>
                </a:lnTo>
                <a:lnTo>
                  <a:pt x="2758694" y="482600"/>
                </a:lnTo>
                <a:lnTo>
                  <a:pt x="2875788" y="435610"/>
                </a:lnTo>
                <a:lnTo>
                  <a:pt x="2880105" y="433450"/>
                </a:lnTo>
                <a:lnTo>
                  <a:pt x="2880105" y="0"/>
                </a:lnTo>
                <a:close/>
              </a:path>
            </a:pathLst>
          </a:custGeom>
          <a:solidFill>
            <a:srgbClr val="C5E7FB">
              <a:alpha val="2901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2622423" y="730884"/>
            <a:ext cx="5551805" cy="851535"/>
          </a:xfrm>
          <a:custGeom>
            <a:avLst/>
            <a:gdLst/>
            <a:ahLst/>
            <a:cxnLst/>
            <a:rect l="l" t="t" r="r" b="b"/>
            <a:pathLst>
              <a:path w="5551805" h="851535">
                <a:moveTo>
                  <a:pt x="853566" y="0"/>
                </a:moveTo>
                <a:lnTo>
                  <a:pt x="685418" y="0"/>
                </a:lnTo>
                <a:lnTo>
                  <a:pt x="527938" y="4572"/>
                </a:lnTo>
                <a:lnTo>
                  <a:pt x="381000" y="11175"/>
                </a:lnTo>
                <a:lnTo>
                  <a:pt x="244728" y="22351"/>
                </a:lnTo>
                <a:lnTo>
                  <a:pt x="117093" y="35813"/>
                </a:lnTo>
                <a:lnTo>
                  <a:pt x="0" y="53720"/>
                </a:lnTo>
                <a:lnTo>
                  <a:pt x="334137" y="96138"/>
                </a:lnTo>
                <a:lnTo>
                  <a:pt x="693927" y="156463"/>
                </a:lnTo>
                <a:lnTo>
                  <a:pt x="1079246" y="234695"/>
                </a:lnTo>
                <a:lnTo>
                  <a:pt x="1283589" y="279273"/>
                </a:lnTo>
                <a:lnTo>
                  <a:pt x="1868931" y="422275"/>
                </a:lnTo>
                <a:lnTo>
                  <a:pt x="2562987" y="576452"/>
                </a:lnTo>
                <a:lnTo>
                  <a:pt x="2882265" y="639063"/>
                </a:lnTo>
                <a:lnTo>
                  <a:pt x="3035554" y="668147"/>
                </a:lnTo>
                <a:lnTo>
                  <a:pt x="3329304" y="717295"/>
                </a:lnTo>
                <a:lnTo>
                  <a:pt x="3469766" y="739520"/>
                </a:lnTo>
                <a:lnTo>
                  <a:pt x="3737991" y="775335"/>
                </a:lnTo>
                <a:lnTo>
                  <a:pt x="3991229" y="806576"/>
                </a:lnTo>
                <a:lnTo>
                  <a:pt x="4112641" y="817752"/>
                </a:lnTo>
                <a:lnTo>
                  <a:pt x="4342510" y="835660"/>
                </a:lnTo>
                <a:lnTo>
                  <a:pt x="4453255" y="842390"/>
                </a:lnTo>
                <a:lnTo>
                  <a:pt x="4666107" y="851280"/>
                </a:lnTo>
                <a:lnTo>
                  <a:pt x="4864100" y="851280"/>
                </a:lnTo>
                <a:lnTo>
                  <a:pt x="5051425" y="846836"/>
                </a:lnTo>
                <a:lnTo>
                  <a:pt x="5140833" y="842390"/>
                </a:lnTo>
                <a:lnTo>
                  <a:pt x="5228082" y="835660"/>
                </a:lnTo>
                <a:lnTo>
                  <a:pt x="5474970" y="808863"/>
                </a:lnTo>
                <a:lnTo>
                  <a:pt x="5551551" y="797687"/>
                </a:lnTo>
                <a:lnTo>
                  <a:pt x="5304662" y="766444"/>
                </a:lnTo>
                <a:lnTo>
                  <a:pt x="5042916" y="728472"/>
                </a:lnTo>
                <a:lnTo>
                  <a:pt x="4474463" y="630047"/>
                </a:lnTo>
                <a:lnTo>
                  <a:pt x="4165854" y="567563"/>
                </a:lnTo>
                <a:lnTo>
                  <a:pt x="3840099" y="498348"/>
                </a:lnTo>
                <a:lnTo>
                  <a:pt x="2854579" y="263651"/>
                </a:lnTo>
                <a:lnTo>
                  <a:pt x="2586354" y="205612"/>
                </a:lnTo>
                <a:lnTo>
                  <a:pt x="2330957" y="156463"/>
                </a:lnTo>
                <a:lnTo>
                  <a:pt x="2207387" y="134112"/>
                </a:lnTo>
                <a:lnTo>
                  <a:pt x="2086102" y="114045"/>
                </a:lnTo>
                <a:lnTo>
                  <a:pt x="1969007" y="96138"/>
                </a:lnTo>
                <a:lnTo>
                  <a:pt x="1630552" y="51435"/>
                </a:lnTo>
                <a:lnTo>
                  <a:pt x="1419860" y="31368"/>
                </a:lnTo>
                <a:lnTo>
                  <a:pt x="1221866" y="15748"/>
                </a:lnTo>
                <a:lnTo>
                  <a:pt x="1032382" y="4572"/>
                </a:lnTo>
                <a:lnTo>
                  <a:pt x="853566" y="0"/>
                </a:lnTo>
                <a:close/>
              </a:path>
            </a:pathLst>
          </a:custGeom>
          <a:solidFill>
            <a:srgbClr val="C5E7FB">
              <a:alpha val="3999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2832100" y="743204"/>
            <a:ext cx="5474970" cy="775335"/>
          </a:xfrm>
          <a:custGeom>
            <a:avLst/>
            <a:gdLst/>
            <a:ahLst/>
            <a:cxnLst/>
            <a:rect l="l" t="t" r="r" b="b"/>
            <a:pathLst>
              <a:path w="5474970" h="775335">
                <a:moveTo>
                  <a:pt x="0" y="78232"/>
                </a:moveTo>
                <a:lnTo>
                  <a:pt x="19176" y="73787"/>
                </a:lnTo>
                <a:lnTo>
                  <a:pt x="76581" y="62611"/>
                </a:lnTo>
                <a:lnTo>
                  <a:pt x="174498" y="46990"/>
                </a:lnTo>
                <a:lnTo>
                  <a:pt x="238379" y="37973"/>
                </a:lnTo>
                <a:lnTo>
                  <a:pt x="312927" y="29083"/>
                </a:lnTo>
                <a:lnTo>
                  <a:pt x="395858" y="22351"/>
                </a:lnTo>
                <a:lnTo>
                  <a:pt x="491744" y="15621"/>
                </a:lnTo>
                <a:lnTo>
                  <a:pt x="596011" y="9017"/>
                </a:lnTo>
                <a:lnTo>
                  <a:pt x="713104" y="4445"/>
                </a:lnTo>
                <a:lnTo>
                  <a:pt x="840866" y="2286"/>
                </a:lnTo>
                <a:lnTo>
                  <a:pt x="979170" y="0"/>
                </a:lnTo>
                <a:lnTo>
                  <a:pt x="1128140" y="2286"/>
                </a:lnTo>
                <a:lnTo>
                  <a:pt x="1287779" y="6731"/>
                </a:lnTo>
                <a:lnTo>
                  <a:pt x="1460246" y="15621"/>
                </a:lnTo>
                <a:lnTo>
                  <a:pt x="1643379" y="26797"/>
                </a:lnTo>
                <a:lnTo>
                  <a:pt x="1837054" y="44704"/>
                </a:lnTo>
                <a:lnTo>
                  <a:pt x="2043557" y="64770"/>
                </a:lnTo>
                <a:lnTo>
                  <a:pt x="2262759" y="89408"/>
                </a:lnTo>
                <a:lnTo>
                  <a:pt x="2492629" y="118491"/>
                </a:lnTo>
                <a:lnTo>
                  <a:pt x="2735326" y="154178"/>
                </a:lnTo>
                <a:lnTo>
                  <a:pt x="2988691" y="194437"/>
                </a:lnTo>
                <a:lnTo>
                  <a:pt x="3254755" y="241300"/>
                </a:lnTo>
                <a:lnTo>
                  <a:pt x="3533648" y="297180"/>
                </a:lnTo>
                <a:lnTo>
                  <a:pt x="3825240" y="357505"/>
                </a:lnTo>
                <a:lnTo>
                  <a:pt x="4129658" y="424561"/>
                </a:lnTo>
                <a:lnTo>
                  <a:pt x="4446778" y="500507"/>
                </a:lnTo>
                <a:lnTo>
                  <a:pt x="4776724" y="583184"/>
                </a:lnTo>
                <a:lnTo>
                  <a:pt x="5119497" y="674751"/>
                </a:lnTo>
                <a:lnTo>
                  <a:pt x="5474970" y="775335"/>
                </a:lnTo>
              </a:path>
            </a:pathLst>
          </a:custGeom>
          <a:ln w="31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5616447" y="729869"/>
            <a:ext cx="3312160" cy="652780"/>
          </a:xfrm>
          <a:custGeom>
            <a:avLst/>
            <a:gdLst/>
            <a:ahLst/>
            <a:cxnLst/>
            <a:rect l="l" t="t" r="r" b="b"/>
            <a:pathLst>
              <a:path w="3312159" h="652780">
                <a:moveTo>
                  <a:pt x="0" y="652398"/>
                </a:moveTo>
                <a:lnTo>
                  <a:pt x="95757" y="625475"/>
                </a:lnTo>
                <a:lnTo>
                  <a:pt x="357631" y="556259"/>
                </a:lnTo>
                <a:lnTo>
                  <a:pt x="538479" y="509396"/>
                </a:lnTo>
                <a:lnTo>
                  <a:pt x="747140" y="457961"/>
                </a:lnTo>
                <a:lnTo>
                  <a:pt x="979170" y="402081"/>
                </a:lnTo>
                <a:lnTo>
                  <a:pt x="1228217" y="341756"/>
                </a:lnTo>
                <a:lnTo>
                  <a:pt x="1492123" y="283717"/>
                </a:lnTo>
                <a:lnTo>
                  <a:pt x="1762505" y="225551"/>
                </a:lnTo>
                <a:lnTo>
                  <a:pt x="2039238" y="171957"/>
                </a:lnTo>
                <a:lnTo>
                  <a:pt x="2313812" y="120650"/>
                </a:lnTo>
                <a:lnTo>
                  <a:pt x="2450083" y="98297"/>
                </a:lnTo>
                <a:lnTo>
                  <a:pt x="2582036" y="75945"/>
                </a:lnTo>
                <a:lnTo>
                  <a:pt x="2713990" y="58038"/>
                </a:lnTo>
                <a:lnTo>
                  <a:pt x="2841752" y="40131"/>
                </a:lnTo>
                <a:lnTo>
                  <a:pt x="2967354" y="26796"/>
                </a:lnTo>
                <a:lnTo>
                  <a:pt x="3086607" y="15620"/>
                </a:lnTo>
                <a:lnTo>
                  <a:pt x="3201543" y="6603"/>
                </a:lnTo>
                <a:lnTo>
                  <a:pt x="3312159" y="0"/>
                </a:lnTo>
              </a:path>
            </a:pathLst>
          </a:custGeom>
          <a:ln w="31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211670" y="714248"/>
            <a:ext cx="8723630" cy="1331595"/>
          </a:xfrm>
          <a:custGeom>
            <a:avLst/>
            <a:gdLst/>
            <a:ahLst/>
            <a:cxnLst/>
            <a:rect l="l" t="t" r="r" b="b"/>
            <a:pathLst>
              <a:path w="8723630" h="1331595">
                <a:moveTo>
                  <a:pt x="1556042" y="0"/>
                </a:moveTo>
                <a:lnTo>
                  <a:pt x="1402753" y="0"/>
                </a:lnTo>
                <a:lnTo>
                  <a:pt x="1258100" y="4444"/>
                </a:lnTo>
                <a:lnTo>
                  <a:pt x="1121829" y="11175"/>
                </a:lnTo>
                <a:lnTo>
                  <a:pt x="874890" y="33400"/>
                </a:lnTo>
                <a:lnTo>
                  <a:pt x="762063" y="49149"/>
                </a:lnTo>
                <a:lnTo>
                  <a:pt x="659891" y="64769"/>
                </a:lnTo>
                <a:lnTo>
                  <a:pt x="564095" y="82550"/>
                </a:lnTo>
                <a:lnTo>
                  <a:pt x="478955" y="102742"/>
                </a:lnTo>
                <a:lnTo>
                  <a:pt x="398056" y="120650"/>
                </a:lnTo>
                <a:lnTo>
                  <a:pt x="327812" y="140715"/>
                </a:lnTo>
                <a:lnTo>
                  <a:pt x="206476" y="178688"/>
                </a:lnTo>
                <a:lnTo>
                  <a:pt x="157518" y="196596"/>
                </a:lnTo>
                <a:lnTo>
                  <a:pt x="51079" y="241173"/>
                </a:lnTo>
                <a:lnTo>
                  <a:pt x="0" y="268097"/>
                </a:lnTo>
                <a:lnTo>
                  <a:pt x="0" y="1331467"/>
                </a:lnTo>
                <a:lnTo>
                  <a:pt x="8719096" y="1331467"/>
                </a:lnTo>
                <a:lnTo>
                  <a:pt x="8723414" y="1324864"/>
                </a:lnTo>
                <a:lnTo>
                  <a:pt x="8723414" y="851153"/>
                </a:lnTo>
                <a:lnTo>
                  <a:pt x="7182142" y="851153"/>
                </a:lnTo>
                <a:lnTo>
                  <a:pt x="7043839" y="848994"/>
                </a:lnTo>
                <a:lnTo>
                  <a:pt x="6899059" y="844423"/>
                </a:lnTo>
                <a:lnTo>
                  <a:pt x="6750088" y="837818"/>
                </a:lnTo>
                <a:lnTo>
                  <a:pt x="6594640" y="826642"/>
                </a:lnTo>
                <a:lnTo>
                  <a:pt x="6260503" y="793114"/>
                </a:lnTo>
                <a:lnTo>
                  <a:pt x="5900712" y="746125"/>
                </a:lnTo>
                <a:lnTo>
                  <a:pt x="5709196" y="717168"/>
                </a:lnTo>
                <a:lnTo>
                  <a:pt x="5509044" y="683640"/>
                </a:lnTo>
                <a:lnTo>
                  <a:pt x="5302542" y="645667"/>
                </a:lnTo>
                <a:lnTo>
                  <a:pt x="4861979" y="558546"/>
                </a:lnTo>
                <a:lnTo>
                  <a:pt x="4387253" y="453516"/>
                </a:lnTo>
                <a:lnTo>
                  <a:pt x="4136047" y="395350"/>
                </a:lnTo>
                <a:lnTo>
                  <a:pt x="3614458" y="268097"/>
                </a:lnTo>
                <a:lnTo>
                  <a:pt x="3122841" y="165226"/>
                </a:lnTo>
                <a:lnTo>
                  <a:pt x="2892844" y="125094"/>
                </a:lnTo>
                <a:lnTo>
                  <a:pt x="2673642" y="91566"/>
                </a:lnTo>
                <a:lnTo>
                  <a:pt x="2462949" y="62484"/>
                </a:lnTo>
                <a:lnTo>
                  <a:pt x="2262797" y="40131"/>
                </a:lnTo>
                <a:lnTo>
                  <a:pt x="2073313" y="22225"/>
                </a:lnTo>
                <a:lnTo>
                  <a:pt x="1719999" y="2159"/>
                </a:lnTo>
                <a:lnTo>
                  <a:pt x="1556042" y="0"/>
                </a:lnTo>
                <a:close/>
              </a:path>
              <a:path w="8723630" h="1331595">
                <a:moveTo>
                  <a:pt x="8723414" y="569722"/>
                </a:moveTo>
                <a:lnTo>
                  <a:pt x="8638197" y="605409"/>
                </a:lnTo>
                <a:lnTo>
                  <a:pt x="8557298" y="636651"/>
                </a:lnTo>
                <a:lnTo>
                  <a:pt x="8472208" y="665734"/>
                </a:lnTo>
                <a:lnTo>
                  <a:pt x="8295551" y="719327"/>
                </a:lnTo>
                <a:lnTo>
                  <a:pt x="8201825" y="743965"/>
                </a:lnTo>
                <a:lnTo>
                  <a:pt x="8005991" y="784098"/>
                </a:lnTo>
                <a:lnTo>
                  <a:pt x="7901724" y="802004"/>
                </a:lnTo>
                <a:lnTo>
                  <a:pt x="7680363" y="828801"/>
                </a:lnTo>
                <a:lnTo>
                  <a:pt x="7441857" y="846709"/>
                </a:lnTo>
                <a:lnTo>
                  <a:pt x="7314222" y="851153"/>
                </a:lnTo>
                <a:lnTo>
                  <a:pt x="8723414" y="851153"/>
                </a:lnTo>
                <a:lnTo>
                  <a:pt x="8723414" y="56972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 txBox="1"/>
          <p:nvPr/>
        </p:nvSpPr>
        <p:spPr>
          <a:xfrm>
            <a:off x="330200" y="1501521"/>
            <a:ext cx="3351529" cy="45986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279400">
              <a:lnSpc>
                <a:spcPct val="100000"/>
              </a:lnSpc>
              <a:spcBef>
                <a:spcPts val="100"/>
              </a:spcBef>
              <a:buSzPct val="94000"/>
              <a:buAutoNum type="arabicPlain"/>
              <a:tabLst>
                <a:tab pos="550545" algn="l"/>
              </a:tabLst>
            </a:pPr>
            <a:r>
              <a:rPr sz="180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塔身附着点以上自由垂直 度</a:t>
            </a:r>
            <a:r>
              <a:rPr sz="1800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≤4‰</a:t>
            </a:r>
            <a:r>
              <a:rPr sz="180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附着点下垂直</a:t>
            </a:r>
            <a:r>
              <a:rPr sz="18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度</a:t>
            </a:r>
            <a:r>
              <a:rPr sz="1800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≤2‰</a:t>
            </a:r>
            <a:r>
              <a:rPr sz="180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；</a:t>
            </a:r>
            <a:endParaRPr sz="1800">
              <a:latin typeface="PMingLiU" panose="02020500000000000000" charset="-120"/>
              <a:cs typeface="PMingLiU" panose="02020500000000000000" charset="-120"/>
            </a:endParaRPr>
          </a:p>
          <a:p>
            <a:pPr marL="12700" marR="253365">
              <a:lnSpc>
                <a:spcPct val="100000"/>
              </a:lnSpc>
              <a:spcBef>
                <a:spcPts val="600"/>
              </a:spcBef>
              <a:buSzPct val="94000"/>
              <a:buAutoNum type="arabicPlain"/>
              <a:tabLst>
                <a:tab pos="576580" algn="l"/>
              </a:tabLst>
            </a:pPr>
            <a:r>
              <a:rPr sz="180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塔</a:t>
            </a:r>
            <a:r>
              <a:rPr sz="18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吊</a:t>
            </a:r>
            <a:r>
              <a:rPr sz="180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自由高度安装时严禁 超过使用说明书要求；</a:t>
            </a:r>
            <a:endParaRPr sz="1800">
              <a:latin typeface="PMingLiU" panose="02020500000000000000" charset="-120"/>
              <a:cs typeface="PMingLiU" panose="02020500000000000000" charset="-120"/>
            </a:endParaRPr>
          </a:p>
          <a:p>
            <a:pPr marL="12700" marR="247650">
              <a:lnSpc>
                <a:spcPct val="100000"/>
              </a:lnSpc>
              <a:spcBef>
                <a:spcPts val="600"/>
              </a:spcBef>
              <a:buSzPct val="94000"/>
              <a:buAutoNum type="arabicPlain"/>
              <a:tabLst>
                <a:tab pos="582930" algn="l"/>
              </a:tabLst>
            </a:pPr>
            <a:r>
              <a:rPr sz="18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禁止擅自在塔吊上安装非 </a:t>
            </a:r>
            <a:r>
              <a:rPr sz="180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原制造厂制造的标准节和附着 装置；</a:t>
            </a:r>
            <a:endParaRPr sz="1800">
              <a:latin typeface="PMingLiU" panose="02020500000000000000" charset="-120"/>
              <a:cs typeface="PMingLiU" panose="02020500000000000000" charset="-120"/>
            </a:endParaRPr>
          </a:p>
          <a:p>
            <a:pPr marL="592455" indent="-580390">
              <a:lnSpc>
                <a:spcPct val="100000"/>
              </a:lnSpc>
              <a:spcBef>
                <a:spcPts val="600"/>
              </a:spcBef>
              <a:buSzPct val="94000"/>
              <a:buAutoNum type="arabicPlain"/>
              <a:tabLst>
                <a:tab pos="593090" algn="l"/>
              </a:tabLst>
            </a:pPr>
            <a:r>
              <a:rPr sz="180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附墙预埋件必须专人负责；</a:t>
            </a:r>
            <a:endParaRPr sz="1800">
              <a:latin typeface="PMingLiU" panose="02020500000000000000" charset="-120"/>
              <a:cs typeface="PMingLiU" panose="02020500000000000000" charset="-120"/>
            </a:endParaRPr>
          </a:p>
          <a:p>
            <a:pPr marL="12700" marR="241300">
              <a:lnSpc>
                <a:spcPct val="100000"/>
              </a:lnSpc>
              <a:spcBef>
                <a:spcPts val="600"/>
              </a:spcBef>
              <a:buSzPct val="94000"/>
              <a:buAutoNum type="arabicPlain"/>
              <a:tabLst>
                <a:tab pos="584200" algn="l"/>
              </a:tabLst>
            </a:pPr>
            <a:r>
              <a:rPr sz="180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混凝土强达</a:t>
            </a:r>
            <a:r>
              <a:rPr sz="18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到</a:t>
            </a:r>
            <a:r>
              <a:rPr sz="1800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7</a:t>
            </a:r>
            <a:r>
              <a:rPr sz="1800" spc="-5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0</a:t>
            </a:r>
            <a:r>
              <a:rPr sz="180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％方可安 装附着；</a:t>
            </a:r>
            <a:endParaRPr sz="1800">
              <a:latin typeface="PMingLiU" panose="02020500000000000000" charset="-120"/>
              <a:cs typeface="PMingLiU" panose="02020500000000000000" charset="-120"/>
            </a:endParaRPr>
          </a:p>
          <a:p>
            <a:pPr marL="596900" indent="-584835">
              <a:lnSpc>
                <a:spcPct val="100000"/>
              </a:lnSpc>
              <a:spcBef>
                <a:spcPts val="605"/>
              </a:spcBef>
              <a:buSzPct val="94000"/>
              <a:buAutoNum type="arabicPlain"/>
              <a:tabLst>
                <a:tab pos="597535" algn="l"/>
              </a:tabLst>
            </a:pPr>
            <a:r>
              <a:rPr sz="180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四级大</a:t>
            </a:r>
            <a:r>
              <a:rPr sz="1800" spc="-1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风</a:t>
            </a:r>
            <a:r>
              <a:rPr sz="180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应停止顶升加节；</a:t>
            </a:r>
            <a:endParaRPr sz="1800">
              <a:latin typeface="PMingLiU" panose="02020500000000000000" charset="-120"/>
              <a:cs typeface="PMingLiU" panose="02020500000000000000" charset="-120"/>
            </a:endParaRPr>
          </a:p>
          <a:p>
            <a:pPr marL="12700" marR="251460">
              <a:lnSpc>
                <a:spcPct val="100000"/>
              </a:lnSpc>
              <a:spcBef>
                <a:spcPts val="600"/>
              </a:spcBef>
              <a:buSzPct val="94000"/>
              <a:buAutoNum type="arabicPlain"/>
              <a:tabLst>
                <a:tab pos="579120" algn="l"/>
              </a:tabLst>
            </a:pPr>
            <a:r>
              <a:rPr sz="180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附着、</a:t>
            </a:r>
            <a:r>
              <a:rPr sz="18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顶</a:t>
            </a:r>
            <a:r>
              <a:rPr sz="180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升节完毕要由施 工、监理、产权、安装单位共 同验收，合格后才能正式吊运 作业；</a:t>
            </a:r>
            <a:endParaRPr sz="1800">
              <a:latin typeface="PMingLiU" panose="02020500000000000000" charset="-120"/>
              <a:cs typeface="PMingLiU" panose="02020500000000000000" charset="-120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330200" y="964818"/>
            <a:ext cx="121094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10" dirty="0">
                <a:latin typeface="Candara" panose="020E0502030303020204"/>
                <a:cs typeface="Candara" panose="020E0502030303020204"/>
              </a:rPr>
              <a:t>4.</a:t>
            </a:r>
            <a:r>
              <a:rPr sz="2800" dirty="0">
                <a:latin typeface="Candara" panose="020E0502030303020204"/>
                <a:cs typeface="Candara" panose="020E0502030303020204"/>
              </a:rPr>
              <a:t>9</a:t>
            </a:r>
            <a:r>
              <a:rPr sz="2800" spc="-5" dirty="0"/>
              <a:t>附着</a:t>
            </a:r>
            <a:endParaRPr sz="2800">
              <a:latin typeface="Candara" panose="020E0502030303020204"/>
              <a:cs typeface="Candara" panose="020E0502030303020204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5980557" y="1556727"/>
            <a:ext cx="2967990" cy="4464558"/>
          </a:xfrm>
          <a:prstGeom prst="rect">
            <a:avLst/>
          </a:prstGeom>
          <a:blipFill>
            <a:blip r:embed="rId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3923919" y="1501902"/>
            <a:ext cx="2053463" cy="142303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3923919" y="2955289"/>
            <a:ext cx="2056638" cy="151218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7740395" y="4957355"/>
            <a:ext cx="1208201" cy="106392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3970654" y="4467504"/>
            <a:ext cx="1963039" cy="1296162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054978" y="859408"/>
            <a:ext cx="2880360" cy="715010"/>
          </a:xfrm>
          <a:custGeom>
            <a:avLst/>
            <a:gdLst/>
            <a:ahLst/>
            <a:cxnLst/>
            <a:rect l="l" t="t" r="r" b="b"/>
            <a:pathLst>
              <a:path w="2880359" h="715010">
                <a:moveTo>
                  <a:pt x="2880105" y="0"/>
                </a:moveTo>
                <a:lnTo>
                  <a:pt x="2873629" y="0"/>
                </a:lnTo>
                <a:lnTo>
                  <a:pt x="2752344" y="20065"/>
                </a:lnTo>
                <a:lnTo>
                  <a:pt x="2628900" y="42417"/>
                </a:lnTo>
                <a:lnTo>
                  <a:pt x="2373376" y="91566"/>
                </a:lnTo>
                <a:lnTo>
                  <a:pt x="2105279" y="149732"/>
                </a:lnTo>
                <a:lnTo>
                  <a:pt x="1824227" y="216662"/>
                </a:lnTo>
                <a:lnTo>
                  <a:pt x="1566672" y="281558"/>
                </a:lnTo>
                <a:lnTo>
                  <a:pt x="842899" y="444626"/>
                </a:lnTo>
                <a:lnTo>
                  <a:pt x="621538" y="489330"/>
                </a:lnTo>
                <a:lnTo>
                  <a:pt x="200025" y="567436"/>
                </a:lnTo>
                <a:lnTo>
                  <a:pt x="0" y="600963"/>
                </a:lnTo>
                <a:lnTo>
                  <a:pt x="138303" y="621156"/>
                </a:lnTo>
                <a:lnTo>
                  <a:pt x="270256" y="638937"/>
                </a:lnTo>
                <a:lnTo>
                  <a:pt x="398018" y="654685"/>
                </a:lnTo>
                <a:lnTo>
                  <a:pt x="644905" y="681481"/>
                </a:lnTo>
                <a:lnTo>
                  <a:pt x="874776" y="699262"/>
                </a:lnTo>
                <a:lnTo>
                  <a:pt x="985520" y="705992"/>
                </a:lnTo>
                <a:lnTo>
                  <a:pt x="1094104" y="710438"/>
                </a:lnTo>
                <a:lnTo>
                  <a:pt x="1298448" y="715010"/>
                </a:lnTo>
                <a:lnTo>
                  <a:pt x="1396365" y="715010"/>
                </a:lnTo>
                <a:lnTo>
                  <a:pt x="1585849" y="710438"/>
                </a:lnTo>
                <a:lnTo>
                  <a:pt x="1675256" y="705992"/>
                </a:lnTo>
                <a:lnTo>
                  <a:pt x="1845564" y="692657"/>
                </a:lnTo>
                <a:lnTo>
                  <a:pt x="1928495" y="683640"/>
                </a:lnTo>
                <a:lnTo>
                  <a:pt x="2086102" y="661288"/>
                </a:lnTo>
                <a:lnTo>
                  <a:pt x="2235073" y="634491"/>
                </a:lnTo>
                <a:lnTo>
                  <a:pt x="2375535" y="603250"/>
                </a:lnTo>
                <a:lnTo>
                  <a:pt x="2509647" y="567436"/>
                </a:lnTo>
                <a:lnTo>
                  <a:pt x="2637409" y="527303"/>
                </a:lnTo>
                <a:lnTo>
                  <a:pt x="2758694" y="482600"/>
                </a:lnTo>
                <a:lnTo>
                  <a:pt x="2875788" y="435610"/>
                </a:lnTo>
                <a:lnTo>
                  <a:pt x="2880105" y="433450"/>
                </a:lnTo>
                <a:lnTo>
                  <a:pt x="2880105" y="0"/>
                </a:lnTo>
                <a:close/>
              </a:path>
            </a:pathLst>
          </a:custGeom>
          <a:solidFill>
            <a:srgbClr val="C5E7FB">
              <a:alpha val="2901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2622423" y="730884"/>
            <a:ext cx="5551805" cy="851535"/>
          </a:xfrm>
          <a:custGeom>
            <a:avLst/>
            <a:gdLst/>
            <a:ahLst/>
            <a:cxnLst/>
            <a:rect l="l" t="t" r="r" b="b"/>
            <a:pathLst>
              <a:path w="5551805" h="851535">
                <a:moveTo>
                  <a:pt x="853566" y="0"/>
                </a:moveTo>
                <a:lnTo>
                  <a:pt x="685418" y="0"/>
                </a:lnTo>
                <a:lnTo>
                  <a:pt x="527938" y="4572"/>
                </a:lnTo>
                <a:lnTo>
                  <a:pt x="381000" y="11175"/>
                </a:lnTo>
                <a:lnTo>
                  <a:pt x="244728" y="22351"/>
                </a:lnTo>
                <a:lnTo>
                  <a:pt x="117093" y="35813"/>
                </a:lnTo>
                <a:lnTo>
                  <a:pt x="0" y="53720"/>
                </a:lnTo>
                <a:lnTo>
                  <a:pt x="334137" y="96138"/>
                </a:lnTo>
                <a:lnTo>
                  <a:pt x="693927" y="156463"/>
                </a:lnTo>
                <a:lnTo>
                  <a:pt x="1079246" y="234695"/>
                </a:lnTo>
                <a:lnTo>
                  <a:pt x="1283589" y="279273"/>
                </a:lnTo>
                <a:lnTo>
                  <a:pt x="1868931" y="422275"/>
                </a:lnTo>
                <a:lnTo>
                  <a:pt x="2562987" y="576452"/>
                </a:lnTo>
                <a:lnTo>
                  <a:pt x="2882265" y="639063"/>
                </a:lnTo>
                <a:lnTo>
                  <a:pt x="3035554" y="668147"/>
                </a:lnTo>
                <a:lnTo>
                  <a:pt x="3329304" y="717295"/>
                </a:lnTo>
                <a:lnTo>
                  <a:pt x="3469766" y="739520"/>
                </a:lnTo>
                <a:lnTo>
                  <a:pt x="3737991" y="775335"/>
                </a:lnTo>
                <a:lnTo>
                  <a:pt x="3991229" y="806576"/>
                </a:lnTo>
                <a:lnTo>
                  <a:pt x="4112641" y="817752"/>
                </a:lnTo>
                <a:lnTo>
                  <a:pt x="4342510" y="835660"/>
                </a:lnTo>
                <a:lnTo>
                  <a:pt x="4453255" y="842390"/>
                </a:lnTo>
                <a:lnTo>
                  <a:pt x="4666107" y="851280"/>
                </a:lnTo>
                <a:lnTo>
                  <a:pt x="4864100" y="851280"/>
                </a:lnTo>
                <a:lnTo>
                  <a:pt x="5051425" y="846836"/>
                </a:lnTo>
                <a:lnTo>
                  <a:pt x="5140833" y="842390"/>
                </a:lnTo>
                <a:lnTo>
                  <a:pt x="5228082" y="835660"/>
                </a:lnTo>
                <a:lnTo>
                  <a:pt x="5474970" y="808863"/>
                </a:lnTo>
                <a:lnTo>
                  <a:pt x="5551551" y="797687"/>
                </a:lnTo>
                <a:lnTo>
                  <a:pt x="5304662" y="766444"/>
                </a:lnTo>
                <a:lnTo>
                  <a:pt x="5042916" y="728472"/>
                </a:lnTo>
                <a:lnTo>
                  <a:pt x="4474463" y="630047"/>
                </a:lnTo>
                <a:lnTo>
                  <a:pt x="4165854" y="567563"/>
                </a:lnTo>
                <a:lnTo>
                  <a:pt x="3840099" y="498348"/>
                </a:lnTo>
                <a:lnTo>
                  <a:pt x="2854579" y="263651"/>
                </a:lnTo>
                <a:lnTo>
                  <a:pt x="2586354" y="205612"/>
                </a:lnTo>
                <a:lnTo>
                  <a:pt x="2330957" y="156463"/>
                </a:lnTo>
                <a:lnTo>
                  <a:pt x="2207387" y="134112"/>
                </a:lnTo>
                <a:lnTo>
                  <a:pt x="2086102" y="114045"/>
                </a:lnTo>
                <a:lnTo>
                  <a:pt x="1969007" y="96138"/>
                </a:lnTo>
                <a:lnTo>
                  <a:pt x="1630552" y="51435"/>
                </a:lnTo>
                <a:lnTo>
                  <a:pt x="1419860" y="31368"/>
                </a:lnTo>
                <a:lnTo>
                  <a:pt x="1221866" y="15748"/>
                </a:lnTo>
                <a:lnTo>
                  <a:pt x="1032382" y="4572"/>
                </a:lnTo>
                <a:lnTo>
                  <a:pt x="853566" y="0"/>
                </a:lnTo>
                <a:close/>
              </a:path>
            </a:pathLst>
          </a:custGeom>
          <a:solidFill>
            <a:srgbClr val="C5E7FB">
              <a:alpha val="3999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2832100" y="743204"/>
            <a:ext cx="5474970" cy="775335"/>
          </a:xfrm>
          <a:custGeom>
            <a:avLst/>
            <a:gdLst/>
            <a:ahLst/>
            <a:cxnLst/>
            <a:rect l="l" t="t" r="r" b="b"/>
            <a:pathLst>
              <a:path w="5474970" h="775335">
                <a:moveTo>
                  <a:pt x="0" y="78232"/>
                </a:moveTo>
                <a:lnTo>
                  <a:pt x="19176" y="73787"/>
                </a:lnTo>
                <a:lnTo>
                  <a:pt x="76581" y="62611"/>
                </a:lnTo>
                <a:lnTo>
                  <a:pt x="174498" y="46990"/>
                </a:lnTo>
                <a:lnTo>
                  <a:pt x="238379" y="37973"/>
                </a:lnTo>
                <a:lnTo>
                  <a:pt x="312927" y="29083"/>
                </a:lnTo>
                <a:lnTo>
                  <a:pt x="395858" y="22351"/>
                </a:lnTo>
                <a:lnTo>
                  <a:pt x="491744" y="15621"/>
                </a:lnTo>
                <a:lnTo>
                  <a:pt x="596011" y="9017"/>
                </a:lnTo>
                <a:lnTo>
                  <a:pt x="713104" y="4445"/>
                </a:lnTo>
                <a:lnTo>
                  <a:pt x="840866" y="2286"/>
                </a:lnTo>
                <a:lnTo>
                  <a:pt x="979170" y="0"/>
                </a:lnTo>
                <a:lnTo>
                  <a:pt x="1128140" y="2286"/>
                </a:lnTo>
                <a:lnTo>
                  <a:pt x="1287779" y="6731"/>
                </a:lnTo>
                <a:lnTo>
                  <a:pt x="1460246" y="15621"/>
                </a:lnTo>
                <a:lnTo>
                  <a:pt x="1643379" y="26797"/>
                </a:lnTo>
                <a:lnTo>
                  <a:pt x="1837054" y="44704"/>
                </a:lnTo>
                <a:lnTo>
                  <a:pt x="2043557" y="64770"/>
                </a:lnTo>
                <a:lnTo>
                  <a:pt x="2262759" y="89408"/>
                </a:lnTo>
                <a:lnTo>
                  <a:pt x="2492629" y="118491"/>
                </a:lnTo>
                <a:lnTo>
                  <a:pt x="2735326" y="154178"/>
                </a:lnTo>
                <a:lnTo>
                  <a:pt x="2988691" y="194437"/>
                </a:lnTo>
                <a:lnTo>
                  <a:pt x="3254755" y="241300"/>
                </a:lnTo>
                <a:lnTo>
                  <a:pt x="3533648" y="297180"/>
                </a:lnTo>
                <a:lnTo>
                  <a:pt x="3825240" y="357505"/>
                </a:lnTo>
                <a:lnTo>
                  <a:pt x="4129658" y="424561"/>
                </a:lnTo>
                <a:lnTo>
                  <a:pt x="4446778" y="500507"/>
                </a:lnTo>
                <a:lnTo>
                  <a:pt x="4776724" y="583184"/>
                </a:lnTo>
                <a:lnTo>
                  <a:pt x="5119497" y="674751"/>
                </a:lnTo>
                <a:lnTo>
                  <a:pt x="5474970" y="775335"/>
                </a:lnTo>
              </a:path>
            </a:pathLst>
          </a:custGeom>
          <a:ln w="31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5616447" y="729869"/>
            <a:ext cx="3312160" cy="652780"/>
          </a:xfrm>
          <a:custGeom>
            <a:avLst/>
            <a:gdLst/>
            <a:ahLst/>
            <a:cxnLst/>
            <a:rect l="l" t="t" r="r" b="b"/>
            <a:pathLst>
              <a:path w="3312159" h="652780">
                <a:moveTo>
                  <a:pt x="0" y="652398"/>
                </a:moveTo>
                <a:lnTo>
                  <a:pt x="95757" y="625475"/>
                </a:lnTo>
                <a:lnTo>
                  <a:pt x="357631" y="556259"/>
                </a:lnTo>
                <a:lnTo>
                  <a:pt x="538479" y="509396"/>
                </a:lnTo>
                <a:lnTo>
                  <a:pt x="747140" y="457961"/>
                </a:lnTo>
                <a:lnTo>
                  <a:pt x="979170" y="402081"/>
                </a:lnTo>
                <a:lnTo>
                  <a:pt x="1228217" y="341756"/>
                </a:lnTo>
                <a:lnTo>
                  <a:pt x="1492123" y="283717"/>
                </a:lnTo>
                <a:lnTo>
                  <a:pt x="1762505" y="225551"/>
                </a:lnTo>
                <a:lnTo>
                  <a:pt x="2039238" y="171957"/>
                </a:lnTo>
                <a:lnTo>
                  <a:pt x="2313812" y="120650"/>
                </a:lnTo>
                <a:lnTo>
                  <a:pt x="2450083" y="98297"/>
                </a:lnTo>
                <a:lnTo>
                  <a:pt x="2582036" y="75945"/>
                </a:lnTo>
                <a:lnTo>
                  <a:pt x="2713990" y="58038"/>
                </a:lnTo>
                <a:lnTo>
                  <a:pt x="2841752" y="40131"/>
                </a:lnTo>
                <a:lnTo>
                  <a:pt x="2967354" y="26796"/>
                </a:lnTo>
                <a:lnTo>
                  <a:pt x="3086607" y="15620"/>
                </a:lnTo>
                <a:lnTo>
                  <a:pt x="3201543" y="6603"/>
                </a:lnTo>
                <a:lnTo>
                  <a:pt x="3312159" y="0"/>
                </a:lnTo>
              </a:path>
            </a:pathLst>
          </a:custGeom>
          <a:ln w="31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211670" y="714248"/>
            <a:ext cx="8723630" cy="1331595"/>
          </a:xfrm>
          <a:custGeom>
            <a:avLst/>
            <a:gdLst/>
            <a:ahLst/>
            <a:cxnLst/>
            <a:rect l="l" t="t" r="r" b="b"/>
            <a:pathLst>
              <a:path w="8723630" h="1331595">
                <a:moveTo>
                  <a:pt x="1556042" y="0"/>
                </a:moveTo>
                <a:lnTo>
                  <a:pt x="1402753" y="0"/>
                </a:lnTo>
                <a:lnTo>
                  <a:pt x="1258100" y="4444"/>
                </a:lnTo>
                <a:lnTo>
                  <a:pt x="1121829" y="11175"/>
                </a:lnTo>
                <a:lnTo>
                  <a:pt x="874890" y="33400"/>
                </a:lnTo>
                <a:lnTo>
                  <a:pt x="762063" y="49149"/>
                </a:lnTo>
                <a:lnTo>
                  <a:pt x="659891" y="64769"/>
                </a:lnTo>
                <a:lnTo>
                  <a:pt x="564095" y="82550"/>
                </a:lnTo>
                <a:lnTo>
                  <a:pt x="478955" y="102742"/>
                </a:lnTo>
                <a:lnTo>
                  <a:pt x="398056" y="120650"/>
                </a:lnTo>
                <a:lnTo>
                  <a:pt x="327812" y="140715"/>
                </a:lnTo>
                <a:lnTo>
                  <a:pt x="206476" y="178688"/>
                </a:lnTo>
                <a:lnTo>
                  <a:pt x="157518" y="196596"/>
                </a:lnTo>
                <a:lnTo>
                  <a:pt x="51079" y="241173"/>
                </a:lnTo>
                <a:lnTo>
                  <a:pt x="0" y="268097"/>
                </a:lnTo>
                <a:lnTo>
                  <a:pt x="0" y="1331467"/>
                </a:lnTo>
                <a:lnTo>
                  <a:pt x="8719096" y="1331467"/>
                </a:lnTo>
                <a:lnTo>
                  <a:pt x="8723414" y="1324864"/>
                </a:lnTo>
                <a:lnTo>
                  <a:pt x="8723414" y="851153"/>
                </a:lnTo>
                <a:lnTo>
                  <a:pt x="7182142" y="851153"/>
                </a:lnTo>
                <a:lnTo>
                  <a:pt x="7043839" y="848994"/>
                </a:lnTo>
                <a:lnTo>
                  <a:pt x="6899059" y="844423"/>
                </a:lnTo>
                <a:lnTo>
                  <a:pt x="6750088" y="837818"/>
                </a:lnTo>
                <a:lnTo>
                  <a:pt x="6594640" y="826642"/>
                </a:lnTo>
                <a:lnTo>
                  <a:pt x="6260503" y="793114"/>
                </a:lnTo>
                <a:lnTo>
                  <a:pt x="5900712" y="746125"/>
                </a:lnTo>
                <a:lnTo>
                  <a:pt x="5709196" y="717168"/>
                </a:lnTo>
                <a:lnTo>
                  <a:pt x="5509044" y="683640"/>
                </a:lnTo>
                <a:lnTo>
                  <a:pt x="5302542" y="645667"/>
                </a:lnTo>
                <a:lnTo>
                  <a:pt x="4861979" y="558546"/>
                </a:lnTo>
                <a:lnTo>
                  <a:pt x="4387253" y="453516"/>
                </a:lnTo>
                <a:lnTo>
                  <a:pt x="4136047" y="395350"/>
                </a:lnTo>
                <a:lnTo>
                  <a:pt x="3614458" y="268097"/>
                </a:lnTo>
                <a:lnTo>
                  <a:pt x="3122841" y="165226"/>
                </a:lnTo>
                <a:lnTo>
                  <a:pt x="2892844" y="125094"/>
                </a:lnTo>
                <a:lnTo>
                  <a:pt x="2673642" y="91566"/>
                </a:lnTo>
                <a:lnTo>
                  <a:pt x="2462949" y="62484"/>
                </a:lnTo>
                <a:lnTo>
                  <a:pt x="2262797" y="40131"/>
                </a:lnTo>
                <a:lnTo>
                  <a:pt x="2073313" y="22225"/>
                </a:lnTo>
                <a:lnTo>
                  <a:pt x="1719999" y="2159"/>
                </a:lnTo>
                <a:lnTo>
                  <a:pt x="1556042" y="0"/>
                </a:lnTo>
                <a:close/>
              </a:path>
              <a:path w="8723630" h="1331595">
                <a:moveTo>
                  <a:pt x="8723414" y="569722"/>
                </a:moveTo>
                <a:lnTo>
                  <a:pt x="8638197" y="605409"/>
                </a:lnTo>
                <a:lnTo>
                  <a:pt x="8557298" y="636651"/>
                </a:lnTo>
                <a:lnTo>
                  <a:pt x="8472208" y="665734"/>
                </a:lnTo>
                <a:lnTo>
                  <a:pt x="8295551" y="719327"/>
                </a:lnTo>
                <a:lnTo>
                  <a:pt x="8201825" y="743965"/>
                </a:lnTo>
                <a:lnTo>
                  <a:pt x="8005991" y="784098"/>
                </a:lnTo>
                <a:lnTo>
                  <a:pt x="7901724" y="802004"/>
                </a:lnTo>
                <a:lnTo>
                  <a:pt x="7680363" y="828801"/>
                </a:lnTo>
                <a:lnTo>
                  <a:pt x="7441857" y="846709"/>
                </a:lnTo>
                <a:lnTo>
                  <a:pt x="7314222" y="851153"/>
                </a:lnTo>
                <a:lnTo>
                  <a:pt x="8723414" y="851153"/>
                </a:lnTo>
                <a:lnTo>
                  <a:pt x="8723414" y="56972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 txBox="1"/>
          <p:nvPr/>
        </p:nvSpPr>
        <p:spPr>
          <a:xfrm>
            <a:off x="330200" y="1491767"/>
            <a:ext cx="3500754" cy="48545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715">
              <a:lnSpc>
                <a:spcPct val="110000"/>
              </a:lnSpc>
              <a:spcBef>
                <a:spcPts val="100"/>
              </a:spcBef>
              <a:buSzPct val="94000"/>
              <a:buAutoNum type="arabicPlain"/>
              <a:tabLst>
                <a:tab pos="554355" algn="l"/>
              </a:tabLst>
            </a:pPr>
            <a:r>
              <a:rPr sz="1600" spc="55" dirty="0">
                <a:latin typeface="PMingLiU" panose="02020500000000000000" charset="-120"/>
                <a:cs typeface="PMingLiU" panose="02020500000000000000" charset="-120"/>
              </a:rPr>
              <a:t>施</a:t>
            </a:r>
            <a:r>
              <a:rPr sz="1600" spc="50" dirty="0">
                <a:latin typeface="PMingLiU" panose="02020500000000000000" charset="-120"/>
                <a:cs typeface="PMingLiU" panose="02020500000000000000" charset="-120"/>
              </a:rPr>
              <a:t>工</a:t>
            </a:r>
            <a:r>
              <a:rPr sz="1600" spc="65" dirty="0">
                <a:latin typeface="PMingLiU" panose="02020500000000000000" charset="-120"/>
                <a:cs typeface="PMingLiU" panose="02020500000000000000" charset="-120"/>
              </a:rPr>
              <a:t>现场</a:t>
            </a:r>
            <a:r>
              <a:rPr sz="1600" spc="50" dirty="0">
                <a:latin typeface="PMingLiU" panose="02020500000000000000" charset="-120"/>
                <a:cs typeface="PMingLiU" panose="02020500000000000000" charset="-120"/>
              </a:rPr>
              <a:t>的道路应当</a:t>
            </a:r>
            <a:r>
              <a:rPr sz="1600" spc="65" dirty="0">
                <a:latin typeface="PMingLiU" panose="02020500000000000000" charset="-120"/>
                <a:cs typeface="PMingLiU" panose="02020500000000000000" charset="-120"/>
              </a:rPr>
              <a:t>有循</a:t>
            </a:r>
            <a:r>
              <a:rPr sz="1600" spc="50" dirty="0">
                <a:latin typeface="PMingLiU" panose="02020500000000000000" charset="-120"/>
                <a:cs typeface="PMingLiU" panose="02020500000000000000" charset="-120"/>
              </a:rPr>
              <a:t>环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干 </a:t>
            </a:r>
            <a:r>
              <a:rPr sz="1600" spc="90" dirty="0">
                <a:latin typeface="PMingLiU" panose="02020500000000000000" charset="-120"/>
                <a:cs typeface="PMingLiU" panose="02020500000000000000" charset="-120"/>
              </a:rPr>
              <a:t>道</a:t>
            </a:r>
            <a:r>
              <a:rPr sz="1600" spc="80" dirty="0">
                <a:latin typeface="Arial" panose="020B0604020202020204"/>
                <a:cs typeface="Arial" panose="020B0604020202020204"/>
              </a:rPr>
              <a:t>,</a:t>
            </a:r>
            <a:r>
              <a:rPr sz="1600" spc="85" dirty="0">
                <a:latin typeface="PMingLiU" panose="02020500000000000000" charset="-120"/>
                <a:cs typeface="PMingLiU" panose="02020500000000000000" charset="-120"/>
              </a:rPr>
              <a:t>满足</a:t>
            </a:r>
            <a:r>
              <a:rPr sz="1600" spc="75" dirty="0">
                <a:latin typeface="PMingLiU" panose="02020500000000000000" charset="-120"/>
                <a:cs typeface="PMingLiU" panose="02020500000000000000" charset="-120"/>
              </a:rPr>
              <a:t>运</a:t>
            </a:r>
            <a:r>
              <a:rPr sz="1600" spc="95" dirty="0">
                <a:latin typeface="PMingLiU" panose="02020500000000000000" charset="-120"/>
                <a:cs typeface="PMingLiU" panose="02020500000000000000" charset="-120"/>
              </a:rPr>
              <a:t>输</a:t>
            </a:r>
            <a:r>
              <a:rPr sz="1600" spc="90" dirty="0">
                <a:latin typeface="PMingLiU" panose="02020500000000000000" charset="-120"/>
                <a:cs typeface="PMingLiU" panose="02020500000000000000" charset="-120"/>
              </a:rPr>
              <a:t>、</a:t>
            </a:r>
            <a:r>
              <a:rPr sz="1600" spc="75" dirty="0">
                <a:latin typeface="PMingLiU" panose="02020500000000000000" charset="-120"/>
                <a:cs typeface="PMingLiU" panose="02020500000000000000" charset="-120"/>
              </a:rPr>
              <a:t>消</a:t>
            </a:r>
            <a:r>
              <a:rPr sz="1600" spc="85" dirty="0">
                <a:latin typeface="PMingLiU" panose="02020500000000000000" charset="-120"/>
                <a:cs typeface="PMingLiU" panose="02020500000000000000" charset="-120"/>
              </a:rPr>
              <a:t>防要</a:t>
            </a:r>
            <a:r>
              <a:rPr sz="1600" spc="75" dirty="0">
                <a:latin typeface="PMingLiU" panose="02020500000000000000" charset="-120"/>
                <a:cs typeface="PMingLiU" panose="02020500000000000000" charset="-120"/>
              </a:rPr>
              <a:t>求</a:t>
            </a:r>
            <a:r>
              <a:rPr sz="1600" spc="85" dirty="0">
                <a:latin typeface="PMingLiU" panose="02020500000000000000" charset="-120"/>
                <a:cs typeface="PMingLiU" panose="02020500000000000000" charset="-120"/>
              </a:rPr>
              <a:t>；干道</a:t>
            </a:r>
            <a:r>
              <a:rPr sz="1600" spc="75" dirty="0">
                <a:latin typeface="PMingLiU" panose="02020500000000000000" charset="-120"/>
                <a:cs typeface="PMingLiU" panose="02020500000000000000" charset="-120"/>
              </a:rPr>
              <a:t>应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尽 </a:t>
            </a:r>
            <a:r>
              <a:rPr sz="1600" spc="5" dirty="0">
                <a:latin typeface="PMingLiU" panose="02020500000000000000" charset="-120"/>
                <a:cs typeface="PMingLiU" panose="02020500000000000000" charset="-120"/>
              </a:rPr>
              <a:t>量利用永久</a:t>
            </a:r>
            <a:r>
              <a:rPr sz="1600" spc="15" dirty="0">
                <a:latin typeface="PMingLiU" panose="02020500000000000000" charset="-120"/>
                <a:cs typeface="PMingLiU" panose="02020500000000000000" charset="-120"/>
              </a:rPr>
              <a:t>道路</a:t>
            </a:r>
            <a:r>
              <a:rPr sz="1600" spc="5" dirty="0">
                <a:latin typeface="PMingLiU" panose="02020500000000000000" charset="-120"/>
                <a:cs typeface="PMingLiU" panose="02020500000000000000" charset="-120"/>
              </a:rPr>
              <a:t>位置做硬化</a:t>
            </a:r>
            <a:r>
              <a:rPr sz="1600" spc="15" dirty="0">
                <a:latin typeface="PMingLiU" panose="02020500000000000000" charset="-120"/>
                <a:cs typeface="PMingLiU" panose="02020500000000000000" charset="-120"/>
              </a:rPr>
              <a:t>施工</a:t>
            </a:r>
            <a:r>
              <a:rPr sz="1600" spc="5" dirty="0">
                <a:latin typeface="PMingLiU" panose="02020500000000000000" charset="-120"/>
                <a:cs typeface="PMingLiU" panose="02020500000000000000" charset="-120"/>
              </a:rPr>
              <a:t>道路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；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  <a:p>
            <a:pPr marL="12700" marR="5080">
              <a:lnSpc>
                <a:spcPct val="110000"/>
              </a:lnSpc>
              <a:buSzPct val="94000"/>
              <a:buAutoNum type="arabicPlain"/>
              <a:tabLst>
                <a:tab pos="554355" algn="l"/>
              </a:tabLst>
            </a:pPr>
            <a:r>
              <a:rPr sz="1600" spc="55" dirty="0">
                <a:latin typeface="PMingLiU" panose="02020500000000000000" charset="-120"/>
                <a:cs typeface="PMingLiU" panose="02020500000000000000" charset="-120"/>
              </a:rPr>
              <a:t>主干</a:t>
            </a:r>
            <a:r>
              <a:rPr sz="1600" spc="65" dirty="0">
                <a:latin typeface="PMingLiU" panose="02020500000000000000" charset="-120"/>
                <a:cs typeface="PMingLiU" panose="02020500000000000000" charset="-120"/>
              </a:rPr>
              <a:t>道应</a:t>
            </a:r>
            <a:r>
              <a:rPr sz="1600" spc="50" dirty="0">
                <a:latin typeface="PMingLiU" panose="02020500000000000000" charset="-120"/>
                <a:cs typeface="PMingLiU" panose="02020500000000000000" charset="-120"/>
              </a:rPr>
              <a:t>当平整坚</a:t>
            </a:r>
            <a:r>
              <a:rPr sz="1600" spc="60" dirty="0">
                <a:latin typeface="PMingLiU" panose="02020500000000000000" charset="-120"/>
                <a:cs typeface="PMingLiU" panose="02020500000000000000" charset="-120"/>
              </a:rPr>
              <a:t>实</a:t>
            </a:r>
            <a:r>
              <a:rPr sz="1600" spc="65" dirty="0">
                <a:latin typeface="PMingLiU" panose="02020500000000000000" charset="-120"/>
                <a:cs typeface="PMingLiU" panose="02020500000000000000" charset="-120"/>
              </a:rPr>
              <a:t>，且</a:t>
            </a:r>
            <a:r>
              <a:rPr sz="1600" spc="50" dirty="0">
                <a:latin typeface="PMingLiU" panose="02020500000000000000" charset="-120"/>
                <a:cs typeface="PMingLiU" panose="02020500000000000000" charset="-120"/>
              </a:rPr>
              <a:t>有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排 </a:t>
            </a:r>
            <a:r>
              <a:rPr sz="1600" spc="40" dirty="0">
                <a:latin typeface="PMingLiU" panose="02020500000000000000" charset="-120"/>
                <a:cs typeface="PMingLiU" panose="02020500000000000000" charset="-120"/>
              </a:rPr>
              <a:t>水</a:t>
            </a:r>
            <a:r>
              <a:rPr sz="1600" spc="50" dirty="0">
                <a:latin typeface="PMingLiU" panose="02020500000000000000" charset="-120"/>
                <a:cs typeface="PMingLiU" panose="02020500000000000000" charset="-120"/>
              </a:rPr>
              <a:t>措</a:t>
            </a:r>
            <a:r>
              <a:rPr sz="1600" spc="45" dirty="0">
                <a:latin typeface="PMingLiU" panose="02020500000000000000" charset="-120"/>
                <a:cs typeface="PMingLiU" panose="02020500000000000000" charset="-120"/>
              </a:rPr>
              <a:t>施</a:t>
            </a:r>
            <a:r>
              <a:rPr sz="1600" spc="55" dirty="0">
                <a:latin typeface="PMingLiU" panose="02020500000000000000" charset="-120"/>
                <a:cs typeface="PMingLiU" panose="02020500000000000000" charset="-120"/>
              </a:rPr>
              <a:t>（</a:t>
            </a:r>
            <a:r>
              <a:rPr sz="1600" spc="50" dirty="0">
                <a:latin typeface="PMingLiU" panose="02020500000000000000" charset="-120"/>
                <a:cs typeface="PMingLiU" panose="02020500000000000000" charset="-120"/>
              </a:rPr>
              <a:t>明</a:t>
            </a:r>
            <a:r>
              <a:rPr sz="1600" spc="40" dirty="0">
                <a:latin typeface="PMingLiU" panose="02020500000000000000" charset="-120"/>
                <a:cs typeface="PMingLiU" panose="02020500000000000000" charset="-120"/>
              </a:rPr>
              <a:t>沟</a:t>
            </a:r>
            <a:r>
              <a:rPr sz="1600" spc="50" dirty="0">
                <a:latin typeface="PMingLiU" panose="02020500000000000000" charset="-120"/>
                <a:cs typeface="PMingLiU" panose="02020500000000000000" charset="-120"/>
              </a:rPr>
              <a:t>排</a:t>
            </a:r>
            <a:r>
              <a:rPr sz="1600" spc="45" dirty="0">
                <a:latin typeface="PMingLiU" panose="02020500000000000000" charset="-120"/>
                <a:cs typeface="PMingLiU" panose="02020500000000000000" charset="-120"/>
              </a:rPr>
              <a:t>水</a:t>
            </a:r>
            <a:r>
              <a:rPr sz="1600" spc="55" dirty="0">
                <a:latin typeface="PMingLiU" panose="02020500000000000000" charset="-120"/>
                <a:cs typeface="PMingLiU" panose="02020500000000000000" charset="-120"/>
              </a:rPr>
              <a:t>）</a:t>
            </a:r>
            <a:r>
              <a:rPr sz="1600" spc="55" dirty="0">
                <a:latin typeface="Arial" panose="020B0604020202020204"/>
                <a:cs typeface="Arial" panose="020B0604020202020204"/>
              </a:rPr>
              <a:t>,</a:t>
            </a:r>
            <a:r>
              <a:rPr sz="1600" spc="40" dirty="0">
                <a:latin typeface="PMingLiU" panose="02020500000000000000" charset="-120"/>
                <a:cs typeface="PMingLiU" panose="02020500000000000000" charset="-120"/>
              </a:rPr>
              <a:t>不</a:t>
            </a:r>
            <a:r>
              <a:rPr sz="1600" spc="50" dirty="0">
                <a:latin typeface="PMingLiU" panose="02020500000000000000" charset="-120"/>
                <a:cs typeface="PMingLiU" panose="02020500000000000000" charset="-120"/>
              </a:rPr>
              <a:t>沉</a:t>
            </a:r>
            <a:r>
              <a:rPr sz="1600" spc="60" dirty="0">
                <a:latin typeface="PMingLiU" panose="02020500000000000000" charset="-120"/>
                <a:cs typeface="PMingLiU" panose="02020500000000000000" charset="-120"/>
              </a:rPr>
              <a:t>陷</a:t>
            </a:r>
            <a:r>
              <a:rPr sz="1600" spc="40" dirty="0">
                <a:latin typeface="Arial" panose="020B0604020202020204"/>
                <a:cs typeface="Arial" panose="020B0604020202020204"/>
              </a:rPr>
              <a:t>,</a:t>
            </a:r>
            <a:r>
              <a:rPr sz="1600" spc="50" dirty="0">
                <a:latin typeface="PMingLiU" panose="02020500000000000000" charset="-120"/>
                <a:cs typeface="PMingLiU" panose="02020500000000000000" charset="-120"/>
              </a:rPr>
              <a:t>不</a:t>
            </a:r>
            <a:r>
              <a:rPr sz="1600" spc="40" dirty="0">
                <a:latin typeface="PMingLiU" panose="02020500000000000000" charset="-120"/>
                <a:cs typeface="PMingLiU" panose="02020500000000000000" charset="-120"/>
              </a:rPr>
              <a:t>扬</a:t>
            </a:r>
            <a:r>
              <a:rPr sz="1600" spc="50" dirty="0">
                <a:latin typeface="PMingLiU" panose="02020500000000000000" charset="-120"/>
                <a:cs typeface="PMingLiU" panose="02020500000000000000" charset="-120"/>
              </a:rPr>
              <a:t>尘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；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  <a:p>
            <a:pPr marL="12700" marR="191770" algn="just">
              <a:lnSpc>
                <a:spcPct val="110000"/>
              </a:lnSpc>
              <a:buSzPct val="94000"/>
              <a:buAutoNum type="arabicPlain"/>
              <a:tabLst>
                <a:tab pos="563245" algn="l"/>
              </a:tabLst>
            </a:pPr>
            <a:r>
              <a:rPr sz="1600" spc="75" dirty="0">
                <a:latin typeface="PMingLiU" panose="02020500000000000000" charset="-120"/>
                <a:cs typeface="PMingLiU" panose="02020500000000000000" charset="-120"/>
              </a:rPr>
              <a:t>主干道</a:t>
            </a:r>
            <a:r>
              <a:rPr sz="1600" spc="85" dirty="0">
                <a:latin typeface="PMingLiU" panose="02020500000000000000" charset="-120"/>
                <a:cs typeface="PMingLiU" panose="02020500000000000000" charset="-120"/>
              </a:rPr>
              <a:t>硬</a:t>
            </a:r>
            <a:r>
              <a:rPr sz="1600" spc="75" dirty="0">
                <a:latin typeface="PMingLiU" panose="02020500000000000000" charset="-120"/>
                <a:cs typeface="PMingLiU" panose="02020500000000000000" charset="-120"/>
              </a:rPr>
              <a:t>化采</a:t>
            </a:r>
            <a:r>
              <a:rPr sz="1600" spc="80" dirty="0">
                <a:latin typeface="PMingLiU" panose="02020500000000000000" charset="-120"/>
                <a:cs typeface="PMingLiU" panose="02020500000000000000" charset="-120"/>
              </a:rPr>
              <a:t>用</a:t>
            </a:r>
            <a:r>
              <a:rPr sz="1600" spc="-10" dirty="0">
                <a:latin typeface="Arial" panose="020B0604020202020204"/>
                <a:cs typeface="Arial" panose="020B0604020202020204"/>
              </a:rPr>
              <a:t>C</a:t>
            </a:r>
            <a:r>
              <a:rPr sz="1600" spc="-5" dirty="0">
                <a:latin typeface="Arial" panose="020B0604020202020204"/>
                <a:cs typeface="Arial" panose="020B0604020202020204"/>
              </a:rPr>
              <a:t>2</a:t>
            </a:r>
            <a:r>
              <a:rPr sz="1600" spc="80" dirty="0">
                <a:latin typeface="Arial" panose="020B0604020202020204"/>
                <a:cs typeface="Arial" panose="020B0604020202020204"/>
              </a:rPr>
              <a:t>0</a:t>
            </a:r>
            <a:r>
              <a:rPr sz="1600" spc="75" dirty="0">
                <a:latin typeface="PMingLiU" panose="02020500000000000000" charset="-120"/>
                <a:cs typeface="PMingLiU" panose="02020500000000000000" charset="-120"/>
              </a:rPr>
              <a:t>砼</a:t>
            </a:r>
            <a:r>
              <a:rPr sz="1600" spc="90" dirty="0">
                <a:latin typeface="PMingLiU" panose="02020500000000000000" charset="-120"/>
                <a:cs typeface="PMingLiU" panose="02020500000000000000" charset="-120"/>
              </a:rPr>
              <a:t>，</a:t>
            </a:r>
            <a:r>
              <a:rPr sz="1600" spc="75" dirty="0">
                <a:latin typeface="PMingLiU" panose="02020500000000000000" charset="-120"/>
                <a:cs typeface="PMingLiU" panose="02020500000000000000" charset="-120"/>
              </a:rPr>
              <a:t>厚度  </a:t>
            </a:r>
            <a:r>
              <a:rPr sz="1600" spc="20" dirty="0">
                <a:latin typeface="Arial" panose="020B0604020202020204"/>
                <a:cs typeface="Arial" panose="020B0604020202020204"/>
              </a:rPr>
              <a:t>200mm</a:t>
            </a:r>
            <a:r>
              <a:rPr sz="1600" spc="20" dirty="0">
                <a:latin typeface="PMingLiU" panose="02020500000000000000" charset="-120"/>
                <a:cs typeface="PMingLiU" panose="02020500000000000000" charset="-120"/>
              </a:rPr>
              <a:t>，</a:t>
            </a:r>
            <a:r>
              <a:rPr sz="1600" spc="65" dirty="0">
                <a:latin typeface="PMingLiU" panose="02020500000000000000" charset="-120"/>
                <a:cs typeface="PMingLiU" panose="02020500000000000000" charset="-120"/>
              </a:rPr>
              <a:t>下配</a:t>
            </a:r>
            <a:r>
              <a:rPr sz="1600" spc="10" dirty="0">
                <a:latin typeface="Arial" panose="020B0604020202020204"/>
                <a:cs typeface="Arial" panose="020B0604020202020204"/>
              </a:rPr>
              <a:t>250mm</a:t>
            </a:r>
            <a:r>
              <a:rPr sz="1600" spc="65" dirty="0">
                <a:latin typeface="PMingLiU" panose="02020500000000000000" charset="-120"/>
                <a:cs typeface="PMingLiU" panose="02020500000000000000" charset="-120"/>
              </a:rPr>
              <a:t>厚碎砖</a:t>
            </a:r>
            <a:r>
              <a:rPr sz="1600" spc="75" dirty="0">
                <a:latin typeface="PMingLiU" panose="02020500000000000000" charset="-120"/>
                <a:cs typeface="PMingLiU" panose="02020500000000000000" charset="-120"/>
              </a:rPr>
              <a:t>石垫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层 </a:t>
            </a:r>
            <a:r>
              <a:rPr sz="1600" spc="100" dirty="0">
                <a:latin typeface="PMingLiU" panose="02020500000000000000" charset="-120"/>
                <a:cs typeface="PMingLiU" panose="02020500000000000000" charset="-120"/>
              </a:rPr>
              <a:t>重载碾压；或者采</a:t>
            </a:r>
            <a:r>
              <a:rPr sz="1600" spc="105" dirty="0">
                <a:latin typeface="PMingLiU" panose="02020500000000000000" charset="-120"/>
                <a:cs typeface="PMingLiU" panose="02020500000000000000" charset="-120"/>
              </a:rPr>
              <a:t>用</a:t>
            </a:r>
            <a:r>
              <a:rPr sz="1600" spc="-5" dirty="0">
                <a:latin typeface="Arial" panose="020B0604020202020204"/>
                <a:cs typeface="Arial" panose="020B0604020202020204"/>
              </a:rPr>
              <a:t>250</a:t>
            </a:r>
            <a:r>
              <a:rPr sz="1600" spc="-5" dirty="0">
                <a:latin typeface="Arial" panose="020B0604020202020204"/>
                <a:cs typeface="Arial" panose="020B0604020202020204"/>
              </a:rPr>
              <a:t>m</a:t>
            </a:r>
            <a:r>
              <a:rPr sz="1600" spc="105" dirty="0">
                <a:latin typeface="Arial" panose="020B0604020202020204"/>
                <a:cs typeface="Arial" panose="020B0604020202020204"/>
              </a:rPr>
              <a:t>m</a:t>
            </a:r>
            <a:r>
              <a:rPr sz="1600" spc="100" dirty="0">
                <a:latin typeface="PMingLiU" panose="02020500000000000000" charset="-120"/>
                <a:cs typeface="PMingLiU" panose="02020500000000000000" charset="-120"/>
              </a:rPr>
              <a:t>厚碎石 </a:t>
            </a:r>
            <a:r>
              <a:rPr sz="1600" spc="55" dirty="0">
                <a:latin typeface="PMingLiU" panose="02020500000000000000" charset="-120"/>
                <a:cs typeface="PMingLiU" panose="02020500000000000000" charset="-120"/>
              </a:rPr>
              <a:t>基层</a:t>
            </a:r>
            <a:r>
              <a:rPr sz="1600" spc="55" dirty="0">
                <a:latin typeface="Arial" panose="020B0604020202020204"/>
                <a:cs typeface="Arial" panose="020B0604020202020204"/>
              </a:rPr>
              <a:t>+</a:t>
            </a:r>
            <a:r>
              <a:rPr sz="1600" spc="55" dirty="0">
                <a:latin typeface="PMingLiU" panose="02020500000000000000" charset="-120"/>
                <a:cs typeface="PMingLiU" panose="02020500000000000000" charset="-120"/>
              </a:rPr>
              <a:t>钢板的路面形式；鼓励项目采 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用预制</a:t>
            </a:r>
            <a:r>
              <a:rPr sz="1600" spc="-10" dirty="0">
                <a:latin typeface="Arial" panose="020B0604020202020204"/>
                <a:cs typeface="Arial" panose="020B0604020202020204"/>
              </a:rPr>
              <a:t>PC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做路面；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  <a:p>
            <a:pPr marL="12700" marR="202565">
              <a:lnSpc>
                <a:spcPct val="110000"/>
              </a:lnSpc>
              <a:spcBef>
                <a:spcPts val="5"/>
              </a:spcBef>
              <a:buSzPct val="94000"/>
              <a:buAutoNum type="arabicPlain"/>
              <a:tabLst>
                <a:tab pos="539115" algn="l"/>
              </a:tabLst>
            </a:pPr>
            <a:r>
              <a:rPr sz="1600" spc="15" dirty="0">
                <a:latin typeface="PMingLiU" panose="02020500000000000000" charset="-120"/>
                <a:cs typeface="PMingLiU" panose="02020500000000000000" charset="-120"/>
              </a:rPr>
              <a:t>主</a:t>
            </a:r>
            <a:r>
              <a:rPr sz="1600" spc="5" dirty="0">
                <a:latin typeface="PMingLiU" panose="02020500000000000000" charset="-120"/>
                <a:cs typeface="PMingLiU" panose="02020500000000000000" charset="-120"/>
              </a:rPr>
              <a:t>干</a:t>
            </a:r>
            <a:r>
              <a:rPr sz="1600" spc="20" dirty="0">
                <a:latin typeface="PMingLiU" panose="02020500000000000000" charset="-120"/>
                <a:cs typeface="PMingLiU" panose="02020500000000000000" charset="-120"/>
              </a:rPr>
              <a:t>道</a:t>
            </a:r>
            <a:r>
              <a:rPr sz="1600" spc="15" dirty="0">
                <a:latin typeface="PMingLiU" panose="02020500000000000000" charset="-120"/>
                <a:cs typeface="PMingLiU" panose="02020500000000000000" charset="-120"/>
              </a:rPr>
              <a:t>宽度不</a:t>
            </a:r>
            <a:r>
              <a:rPr sz="1600" spc="5" dirty="0">
                <a:latin typeface="PMingLiU" panose="02020500000000000000" charset="-120"/>
                <a:cs typeface="PMingLiU" panose="02020500000000000000" charset="-120"/>
              </a:rPr>
              <a:t>小</a:t>
            </a:r>
            <a:r>
              <a:rPr sz="1600" spc="10" dirty="0">
                <a:latin typeface="PMingLiU" panose="02020500000000000000" charset="-120"/>
                <a:cs typeface="PMingLiU" panose="02020500000000000000" charset="-120"/>
              </a:rPr>
              <a:t>于</a:t>
            </a:r>
            <a:r>
              <a:rPr sz="1600" spc="5" dirty="0">
                <a:latin typeface="Arial" panose="020B0604020202020204"/>
                <a:cs typeface="Arial" panose="020B0604020202020204"/>
              </a:rPr>
              <a:t>4</a:t>
            </a:r>
            <a:r>
              <a:rPr sz="1600" spc="20" dirty="0">
                <a:latin typeface="Arial" panose="020B0604020202020204"/>
                <a:cs typeface="Arial" panose="020B0604020202020204"/>
              </a:rPr>
              <a:t>m</a:t>
            </a:r>
            <a:r>
              <a:rPr sz="1600" spc="15" dirty="0">
                <a:latin typeface="PMingLiU" panose="02020500000000000000" charset="-120"/>
                <a:cs typeface="PMingLiU" panose="02020500000000000000" charset="-120"/>
              </a:rPr>
              <a:t>，施工人 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员通道宽度宜为</a:t>
            </a:r>
            <a:r>
              <a:rPr sz="1600" spc="-5" dirty="0">
                <a:latin typeface="Arial" panose="020B0604020202020204"/>
                <a:cs typeface="Arial" panose="020B0604020202020204"/>
              </a:rPr>
              <a:t>1-1.2m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；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  <a:p>
            <a:pPr marL="531495" indent="-519430">
              <a:lnSpc>
                <a:spcPct val="100000"/>
              </a:lnSpc>
              <a:spcBef>
                <a:spcPts val="190"/>
              </a:spcBef>
              <a:buSzPct val="94000"/>
              <a:buAutoNum type="arabicPlain"/>
              <a:tabLst>
                <a:tab pos="532130" algn="l"/>
              </a:tabLst>
            </a:pP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大门口设置自动冲洗设备；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  <a:p>
            <a:pPr marL="12700" marR="236855">
              <a:lnSpc>
                <a:spcPct val="110000"/>
              </a:lnSpc>
            </a:pP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在主要施工道路边加设活动铁围栏或 活动铁板分隔施工范围与施工道路；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  <a:p>
            <a:pPr marL="12700" marR="220980" algn="just">
              <a:lnSpc>
                <a:spcPct val="110000"/>
              </a:lnSpc>
              <a:spcBef>
                <a:spcPts val="5"/>
              </a:spcBef>
            </a:pP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因条件限制未能设置活动围栏的，可 设宽约</a:t>
            </a:r>
            <a:r>
              <a:rPr sz="1600" spc="-5" dirty="0">
                <a:latin typeface="Arial" panose="020B0604020202020204"/>
                <a:cs typeface="Arial" panose="020B0604020202020204"/>
              </a:rPr>
              <a:t>20mm</a:t>
            </a:r>
            <a:r>
              <a:rPr sz="1600" spc="-50" dirty="0">
                <a:latin typeface="Arial" panose="020B0604020202020204"/>
                <a:cs typeface="Arial" panose="020B0604020202020204"/>
              </a:rPr>
              <a:t> 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黄线明确车辆与行人分 流。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330200" y="979373"/>
            <a:ext cx="1929130" cy="4686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>
                <a:latin typeface="Candara" panose="020E0502030303020204"/>
                <a:cs typeface="Candara" panose="020E0502030303020204"/>
              </a:rPr>
              <a:t>1.</a:t>
            </a:r>
            <a:r>
              <a:rPr spc="5" dirty="0">
                <a:latin typeface="Candara" panose="020E0502030303020204"/>
                <a:cs typeface="Candara" panose="020E0502030303020204"/>
              </a:rPr>
              <a:t>6</a:t>
            </a:r>
            <a:r>
              <a:rPr spc="5" dirty="0"/>
              <a:t>交通运输</a:t>
            </a:r>
            <a:endParaRPr spc="5" dirty="0"/>
          </a:p>
        </p:txBody>
      </p:sp>
      <p:sp>
        <p:nvSpPr>
          <p:cNvPr id="9" name="object 9"/>
          <p:cNvSpPr/>
          <p:nvPr/>
        </p:nvSpPr>
        <p:spPr>
          <a:xfrm>
            <a:off x="3851909" y="1556766"/>
            <a:ext cx="4248530" cy="2448305"/>
          </a:xfrm>
          <a:prstGeom prst="rect">
            <a:avLst/>
          </a:prstGeom>
          <a:blipFill>
            <a:blip r:embed="rId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3851909" y="3861028"/>
            <a:ext cx="4248530" cy="241109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1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054978" y="859408"/>
            <a:ext cx="2880360" cy="715010"/>
          </a:xfrm>
          <a:custGeom>
            <a:avLst/>
            <a:gdLst/>
            <a:ahLst/>
            <a:cxnLst/>
            <a:rect l="l" t="t" r="r" b="b"/>
            <a:pathLst>
              <a:path w="2880359" h="715010">
                <a:moveTo>
                  <a:pt x="2880105" y="0"/>
                </a:moveTo>
                <a:lnTo>
                  <a:pt x="2873629" y="0"/>
                </a:lnTo>
                <a:lnTo>
                  <a:pt x="2752344" y="20065"/>
                </a:lnTo>
                <a:lnTo>
                  <a:pt x="2628900" y="42417"/>
                </a:lnTo>
                <a:lnTo>
                  <a:pt x="2373376" y="91566"/>
                </a:lnTo>
                <a:lnTo>
                  <a:pt x="2105279" y="149732"/>
                </a:lnTo>
                <a:lnTo>
                  <a:pt x="1824227" y="216662"/>
                </a:lnTo>
                <a:lnTo>
                  <a:pt x="1566672" y="281558"/>
                </a:lnTo>
                <a:lnTo>
                  <a:pt x="842899" y="444626"/>
                </a:lnTo>
                <a:lnTo>
                  <a:pt x="621538" y="489330"/>
                </a:lnTo>
                <a:lnTo>
                  <a:pt x="200025" y="567436"/>
                </a:lnTo>
                <a:lnTo>
                  <a:pt x="0" y="600963"/>
                </a:lnTo>
                <a:lnTo>
                  <a:pt x="138303" y="621156"/>
                </a:lnTo>
                <a:lnTo>
                  <a:pt x="270256" y="638937"/>
                </a:lnTo>
                <a:lnTo>
                  <a:pt x="398018" y="654685"/>
                </a:lnTo>
                <a:lnTo>
                  <a:pt x="644905" y="681481"/>
                </a:lnTo>
                <a:lnTo>
                  <a:pt x="874776" y="699262"/>
                </a:lnTo>
                <a:lnTo>
                  <a:pt x="985520" y="705992"/>
                </a:lnTo>
                <a:lnTo>
                  <a:pt x="1094104" y="710438"/>
                </a:lnTo>
                <a:lnTo>
                  <a:pt x="1298448" y="715010"/>
                </a:lnTo>
                <a:lnTo>
                  <a:pt x="1396365" y="715010"/>
                </a:lnTo>
                <a:lnTo>
                  <a:pt x="1585849" y="710438"/>
                </a:lnTo>
                <a:lnTo>
                  <a:pt x="1675256" y="705992"/>
                </a:lnTo>
                <a:lnTo>
                  <a:pt x="1845564" y="692657"/>
                </a:lnTo>
                <a:lnTo>
                  <a:pt x="1928495" y="683640"/>
                </a:lnTo>
                <a:lnTo>
                  <a:pt x="2086102" y="661288"/>
                </a:lnTo>
                <a:lnTo>
                  <a:pt x="2235073" y="634491"/>
                </a:lnTo>
                <a:lnTo>
                  <a:pt x="2375535" y="603250"/>
                </a:lnTo>
                <a:lnTo>
                  <a:pt x="2509647" y="567436"/>
                </a:lnTo>
                <a:lnTo>
                  <a:pt x="2637409" y="527303"/>
                </a:lnTo>
                <a:lnTo>
                  <a:pt x="2758694" y="482600"/>
                </a:lnTo>
                <a:lnTo>
                  <a:pt x="2875788" y="435610"/>
                </a:lnTo>
                <a:lnTo>
                  <a:pt x="2880105" y="433450"/>
                </a:lnTo>
                <a:lnTo>
                  <a:pt x="2880105" y="0"/>
                </a:lnTo>
                <a:close/>
              </a:path>
            </a:pathLst>
          </a:custGeom>
          <a:solidFill>
            <a:srgbClr val="C5E7FB">
              <a:alpha val="2901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2622423" y="730884"/>
            <a:ext cx="5551805" cy="851535"/>
          </a:xfrm>
          <a:custGeom>
            <a:avLst/>
            <a:gdLst/>
            <a:ahLst/>
            <a:cxnLst/>
            <a:rect l="l" t="t" r="r" b="b"/>
            <a:pathLst>
              <a:path w="5551805" h="851535">
                <a:moveTo>
                  <a:pt x="853566" y="0"/>
                </a:moveTo>
                <a:lnTo>
                  <a:pt x="685418" y="0"/>
                </a:lnTo>
                <a:lnTo>
                  <a:pt x="527938" y="4572"/>
                </a:lnTo>
                <a:lnTo>
                  <a:pt x="381000" y="11175"/>
                </a:lnTo>
                <a:lnTo>
                  <a:pt x="244728" y="22351"/>
                </a:lnTo>
                <a:lnTo>
                  <a:pt x="117093" y="35813"/>
                </a:lnTo>
                <a:lnTo>
                  <a:pt x="0" y="53720"/>
                </a:lnTo>
                <a:lnTo>
                  <a:pt x="334137" y="96138"/>
                </a:lnTo>
                <a:lnTo>
                  <a:pt x="693927" y="156463"/>
                </a:lnTo>
                <a:lnTo>
                  <a:pt x="1079246" y="234695"/>
                </a:lnTo>
                <a:lnTo>
                  <a:pt x="1283589" y="279273"/>
                </a:lnTo>
                <a:lnTo>
                  <a:pt x="1868931" y="422275"/>
                </a:lnTo>
                <a:lnTo>
                  <a:pt x="2562987" y="576452"/>
                </a:lnTo>
                <a:lnTo>
                  <a:pt x="2882265" y="639063"/>
                </a:lnTo>
                <a:lnTo>
                  <a:pt x="3035554" y="668147"/>
                </a:lnTo>
                <a:lnTo>
                  <a:pt x="3329304" y="717295"/>
                </a:lnTo>
                <a:lnTo>
                  <a:pt x="3469766" y="739520"/>
                </a:lnTo>
                <a:lnTo>
                  <a:pt x="3737991" y="775335"/>
                </a:lnTo>
                <a:lnTo>
                  <a:pt x="3991229" y="806576"/>
                </a:lnTo>
                <a:lnTo>
                  <a:pt x="4112641" y="817752"/>
                </a:lnTo>
                <a:lnTo>
                  <a:pt x="4342510" y="835660"/>
                </a:lnTo>
                <a:lnTo>
                  <a:pt x="4453255" y="842390"/>
                </a:lnTo>
                <a:lnTo>
                  <a:pt x="4666107" y="851280"/>
                </a:lnTo>
                <a:lnTo>
                  <a:pt x="4864100" y="851280"/>
                </a:lnTo>
                <a:lnTo>
                  <a:pt x="5051425" y="846836"/>
                </a:lnTo>
                <a:lnTo>
                  <a:pt x="5140833" y="842390"/>
                </a:lnTo>
                <a:lnTo>
                  <a:pt x="5228082" y="835660"/>
                </a:lnTo>
                <a:lnTo>
                  <a:pt x="5474970" y="808863"/>
                </a:lnTo>
                <a:lnTo>
                  <a:pt x="5551551" y="797687"/>
                </a:lnTo>
                <a:lnTo>
                  <a:pt x="5304662" y="766444"/>
                </a:lnTo>
                <a:lnTo>
                  <a:pt x="5042916" y="728472"/>
                </a:lnTo>
                <a:lnTo>
                  <a:pt x="4474463" y="630047"/>
                </a:lnTo>
                <a:lnTo>
                  <a:pt x="4165854" y="567563"/>
                </a:lnTo>
                <a:lnTo>
                  <a:pt x="3840099" y="498348"/>
                </a:lnTo>
                <a:lnTo>
                  <a:pt x="2854579" y="263651"/>
                </a:lnTo>
                <a:lnTo>
                  <a:pt x="2586354" y="205612"/>
                </a:lnTo>
                <a:lnTo>
                  <a:pt x="2330957" y="156463"/>
                </a:lnTo>
                <a:lnTo>
                  <a:pt x="2207387" y="134112"/>
                </a:lnTo>
                <a:lnTo>
                  <a:pt x="2086102" y="114045"/>
                </a:lnTo>
                <a:lnTo>
                  <a:pt x="1969007" y="96138"/>
                </a:lnTo>
                <a:lnTo>
                  <a:pt x="1630552" y="51435"/>
                </a:lnTo>
                <a:lnTo>
                  <a:pt x="1419860" y="31368"/>
                </a:lnTo>
                <a:lnTo>
                  <a:pt x="1221866" y="15748"/>
                </a:lnTo>
                <a:lnTo>
                  <a:pt x="1032382" y="4572"/>
                </a:lnTo>
                <a:lnTo>
                  <a:pt x="853566" y="0"/>
                </a:lnTo>
                <a:close/>
              </a:path>
            </a:pathLst>
          </a:custGeom>
          <a:solidFill>
            <a:srgbClr val="C5E7FB">
              <a:alpha val="3999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2832100" y="743204"/>
            <a:ext cx="5474970" cy="775335"/>
          </a:xfrm>
          <a:custGeom>
            <a:avLst/>
            <a:gdLst/>
            <a:ahLst/>
            <a:cxnLst/>
            <a:rect l="l" t="t" r="r" b="b"/>
            <a:pathLst>
              <a:path w="5474970" h="775335">
                <a:moveTo>
                  <a:pt x="0" y="78232"/>
                </a:moveTo>
                <a:lnTo>
                  <a:pt x="19176" y="73787"/>
                </a:lnTo>
                <a:lnTo>
                  <a:pt x="76581" y="62611"/>
                </a:lnTo>
                <a:lnTo>
                  <a:pt x="174498" y="46990"/>
                </a:lnTo>
                <a:lnTo>
                  <a:pt x="238379" y="37973"/>
                </a:lnTo>
                <a:lnTo>
                  <a:pt x="312927" y="29083"/>
                </a:lnTo>
                <a:lnTo>
                  <a:pt x="395858" y="22351"/>
                </a:lnTo>
                <a:lnTo>
                  <a:pt x="491744" y="15621"/>
                </a:lnTo>
                <a:lnTo>
                  <a:pt x="596011" y="9017"/>
                </a:lnTo>
                <a:lnTo>
                  <a:pt x="713104" y="4445"/>
                </a:lnTo>
                <a:lnTo>
                  <a:pt x="840866" y="2286"/>
                </a:lnTo>
                <a:lnTo>
                  <a:pt x="979170" y="0"/>
                </a:lnTo>
                <a:lnTo>
                  <a:pt x="1128140" y="2286"/>
                </a:lnTo>
                <a:lnTo>
                  <a:pt x="1287779" y="6731"/>
                </a:lnTo>
                <a:lnTo>
                  <a:pt x="1460246" y="15621"/>
                </a:lnTo>
                <a:lnTo>
                  <a:pt x="1643379" y="26797"/>
                </a:lnTo>
                <a:lnTo>
                  <a:pt x="1837054" y="44704"/>
                </a:lnTo>
                <a:lnTo>
                  <a:pt x="2043557" y="64770"/>
                </a:lnTo>
                <a:lnTo>
                  <a:pt x="2262759" y="89408"/>
                </a:lnTo>
                <a:lnTo>
                  <a:pt x="2492629" y="118491"/>
                </a:lnTo>
                <a:lnTo>
                  <a:pt x="2735326" y="154178"/>
                </a:lnTo>
                <a:lnTo>
                  <a:pt x="2988691" y="194437"/>
                </a:lnTo>
                <a:lnTo>
                  <a:pt x="3254755" y="241300"/>
                </a:lnTo>
                <a:lnTo>
                  <a:pt x="3533648" y="297180"/>
                </a:lnTo>
                <a:lnTo>
                  <a:pt x="3825240" y="357505"/>
                </a:lnTo>
                <a:lnTo>
                  <a:pt x="4129658" y="424561"/>
                </a:lnTo>
                <a:lnTo>
                  <a:pt x="4446778" y="500507"/>
                </a:lnTo>
                <a:lnTo>
                  <a:pt x="4776724" y="583184"/>
                </a:lnTo>
                <a:lnTo>
                  <a:pt x="5119497" y="674751"/>
                </a:lnTo>
                <a:lnTo>
                  <a:pt x="5474970" y="775335"/>
                </a:lnTo>
              </a:path>
            </a:pathLst>
          </a:custGeom>
          <a:ln w="31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5616447" y="729869"/>
            <a:ext cx="3312160" cy="652780"/>
          </a:xfrm>
          <a:custGeom>
            <a:avLst/>
            <a:gdLst/>
            <a:ahLst/>
            <a:cxnLst/>
            <a:rect l="l" t="t" r="r" b="b"/>
            <a:pathLst>
              <a:path w="3312159" h="652780">
                <a:moveTo>
                  <a:pt x="0" y="652398"/>
                </a:moveTo>
                <a:lnTo>
                  <a:pt x="95757" y="625475"/>
                </a:lnTo>
                <a:lnTo>
                  <a:pt x="357631" y="556259"/>
                </a:lnTo>
                <a:lnTo>
                  <a:pt x="538479" y="509396"/>
                </a:lnTo>
                <a:lnTo>
                  <a:pt x="747140" y="457961"/>
                </a:lnTo>
                <a:lnTo>
                  <a:pt x="979170" y="402081"/>
                </a:lnTo>
                <a:lnTo>
                  <a:pt x="1228217" y="341756"/>
                </a:lnTo>
                <a:lnTo>
                  <a:pt x="1492123" y="283717"/>
                </a:lnTo>
                <a:lnTo>
                  <a:pt x="1762505" y="225551"/>
                </a:lnTo>
                <a:lnTo>
                  <a:pt x="2039238" y="171957"/>
                </a:lnTo>
                <a:lnTo>
                  <a:pt x="2313812" y="120650"/>
                </a:lnTo>
                <a:lnTo>
                  <a:pt x="2450083" y="98297"/>
                </a:lnTo>
                <a:lnTo>
                  <a:pt x="2582036" y="75945"/>
                </a:lnTo>
                <a:lnTo>
                  <a:pt x="2713990" y="58038"/>
                </a:lnTo>
                <a:lnTo>
                  <a:pt x="2841752" y="40131"/>
                </a:lnTo>
                <a:lnTo>
                  <a:pt x="2967354" y="26796"/>
                </a:lnTo>
                <a:lnTo>
                  <a:pt x="3086607" y="15620"/>
                </a:lnTo>
                <a:lnTo>
                  <a:pt x="3201543" y="6603"/>
                </a:lnTo>
                <a:lnTo>
                  <a:pt x="3312159" y="0"/>
                </a:lnTo>
              </a:path>
            </a:pathLst>
          </a:custGeom>
          <a:ln w="31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211670" y="714248"/>
            <a:ext cx="8723630" cy="1331595"/>
          </a:xfrm>
          <a:custGeom>
            <a:avLst/>
            <a:gdLst/>
            <a:ahLst/>
            <a:cxnLst/>
            <a:rect l="l" t="t" r="r" b="b"/>
            <a:pathLst>
              <a:path w="8723630" h="1331595">
                <a:moveTo>
                  <a:pt x="1556042" y="0"/>
                </a:moveTo>
                <a:lnTo>
                  <a:pt x="1402753" y="0"/>
                </a:lnTo>
                <a:lnTo>
                  <a:pt x="1258100" y="4444"/>
                </a:lnTo>
                <a:lnTo>
                  <a:pt x="1121829" y="11175"/>
                </a:lnTo>
                <a:lnTo>
                  <a:pt x="874890" y="33400"/>
                </a:lnTo>
                <a:lnTo>
                  <a:pt x="762063" y="49149"/>
                </a:lnTo>
                <a:lnTo>
                  <a:pt x="659891" y="64769"/>
                </a:lnTo>
                <a:lnTo>
                  <a:pt x="564095" y="82550"/>
                </a:lnTo>
                <a:lnTo>
                  <a:pt x="478955" y="102742"/>
                </a:lnTo>
                <a:lnTo>
                  <a:pt x="398056" y="120650"/>
                </a:lnTo>
                <a:lnTo>
                  <a:pt x="327812" y="140715"/>
                </a:lnTo>
                <a:lnTo>
                  <a:pt x="206476" y="178688"/>
                </a:lnTo>
                <a:lnTo>
                  <a:pt x="157518" y="196596"/>
                </a:lnTo>
                <a:lnTo>
                  <a:pt x="51079" y="241173"/>
                </a:lnTo>
                <a:lnTo>
                  <a:pt x="0" y="268097"/>
                </a:lnTo>
                <a:lnTo>
                  <a:pt x="0" y="1331467"/>
                </a:lnTo>
                <a:lnTo>
                  <a:pt x="8719096" y="1331467"/>
                </a:lnTo>
                <a:lnTo>
                  <a:pt x="8723414" y="1324864"/>
                </a:lnTo>
                <a:lnTo>
                  <a:pt x="8723414" y="851153"/>
                </a:lnTo>
                <a:lnTo>
                  <a:pt x="7182142" y="851153"/>
                </a:lnTo>
                <a:lnTo>
                  <a:pt x="7043839" y="848994"/>
                </a:lnTo>
                <a:lnTo>
                  <a:pt x="6899059" y="844423"/>
                </a:lnTo>
                <a:lnTo>
                  <a:pt x="6750088" y="837818"/>
                </a:lnTo>
                <a:lnTo>
                  <a:pt x="6594640" y="826642"/>
                </a:lnTo>
                <a:lnTo>
                  <a:pt x="6260503" y="793114"/>
                </a:lnTo>
                <a:lnTo>
                  <a:pt x="5900712" y="746125"/>
                </a:lnTo>
                <a:lnTo>
                  <a:pt x="5709196" y="717168"/>
                </a:lnTo>
                <a:lnTo>
                  <a:pt x="5509044" y="683640"/>
                </a:lnTo>
                <a:lnTo>
                  <a:pt x="5302542" y="645667"/>
                </a:lnTo>
                <a:lnTo>
                  <a:pt x="4861979" y="558546"/>
                </a:lnTo>
                <a:lnTo>
                  <a:pt x="4387253" y="453516"/>
                </a:lnTo>
                <a:lnTo>
                  <a:pt x="4136047" y="395350"/>
                </a:lnTo>
                <a:lnTo>
                  <a:pt x="3614458" y="268097"/>
                </a:lnTo>
                <a:lnTo>
                  <a:pt x="3122841" y="165226"/>
                </a:lnTo>
                <a:lnTo>
                  <a:pt x="2892844" y="125094"/>
                </a:lnTo>
                <a:lnTo>
                  <a:pt x="2673642" y="91566"/>
                </a:lnTo>
                <a:lnTo>
                  <a:pt x="2462949" y="62484"/>
                </a:lnTo>
                <a:lnTo>
                  <a:pt x="2262797" y="40131"/>
                </a:lnTo>
                <a:lnTo>
                  <a:pt x="2073313" y="22225"/>
                </a:lnTo>
                <a:lnTo>
                  <a:pt x="1719999" y="2159"/>
                </a:lnTo>
                <a:lnTo>
                  <a:pt x="1556042" y="0"/>
                </a:lnTo>
                <a:close/>
              </a:path>
              <a:path w="8723630" h="1331595">
                <a:moveTo>
                  <a:pt x="8723414" y="569722"/>
                </a:moveTo>
                <a:lnTo>
                  <a:pt x="8638197" y="605409"/>
                </a:lnTo>
                <a:lnTo>
                  <a:pt x="8557298" y="636651"/>
                </a:lnTo>
                <a:lnTo>
                  <a:pt x="8472208" y="665734"/>
                </a:lnTo>
                <a:lnTo>
                  <a:pt x="8295551" y="719327"/>
                </a:lnTo>
                <a:lnTo>
                  <a:pt x="8201825" y="743965"/>
                </a:lnTo>
                <a:lnTo>
                  <a:pt x="8005991" y="784098"/>
                </a:lnTo>
                <a:lnTo>
                  <a:pt x="7901724" y="802004"/>
                </a:lnTo>
                <a:lnTo>
                  <a:pt x="7680363" y="828801"/>
                </a:lnTo>
                <a:lnTo>
                  <a:pt x="7441857" y="846709"/>
                </a:lnTo>
                <a:lnTo>
                  <a:pt x="7314222" y="851153"/>
                </a:lnTo>
                <a:lnTo>
                  <a:pt x="8723414" y="851153"/>
                </a:lnTo>
                <a:lnTo>
                  <a:pt x="8723414" y="56972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 txBox="1"/>
          <p:nvPr/>
        </p:nvSpPr>
        <p:spPr>
          <a:xfrm>
            <a:off x="330200" y="1601215"/>
            <a:ext cx="3188335" cy="4343400"/>
          </a:xfrm>
          <a:prstGeom prst="rect">
            <a:avLst/>
          </a:prstGeom>
        </p:spPr>
        <p:txBody>
          <a:bodyPr vert="horz" wrap="square" lIns="0" tIns="64769" rIns="0" bIns="0" rtlCol="0">
            <a:spAutoFit/>
          </a:bodyPr>
          <a:lstStyle/>
          <a:p>
            <a:pPr marL="12700" marR="62865">
              <a:lnSpc>
                <a:spcPct val="80000"/>
              </a:lnSpc>
              <a:spcBef>
                <a:spcPts val="510"/>
              </a:spcBef>
              <a:buSzPct val="94000"/>
              <a:buAutoNum type="arabicPlain"/>
              <a:tabLst>
                <a:tab pos="523240" algn="l"/>
              </a:tabLst>
            </a:pPr>
            <a:r>
              <a:rPr sz="170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塔式起重机的基础</a:t>
            </a:r>
            <a:r>
              <a:rPr sz="1700" spc="-1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应</a:t>
            </a:r>
            <a:r>
              <a:rPr sz="170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按照其 </a:t>
            </a:r>
            <a:r>
              <a:rPr sz="170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产品说明书所规定的要</a:t>
            </a:r>
            <a:r>
              <a:rPr sz="1700" spc="-1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求</a:t>
            </a:r>
            <a:r>
              <a:rPr sz="170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进行设 计和施工。安装前应对</a:t>
            </a:r>
            <a:r>
              <a:rPr sz="1700" spc="-1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基</a:t>
            </a:r>
            <a:r>
              <a:rPr sz="170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础进行 验收，合格后方能安装；</a:t>
            </a:r>
            <a:endParaRPr sz="1700">
              <a:latin typeface="PMingLiU" panose="02020500000000000000" charset="-120"/>
              <a:cs typeface="PMingLiU" panose="02020500000000000000" charset="-120"/>
            </a:endParaRPr>
          </a:p>
          <a:p>
            <a:pPr marL="12700" marR="40005">
              <a:lnSpc>
                <a:spcPct val="80000"/>
              </a:lnSpc>
              <a:spcBef>
                <a:spcPts val="600"/>
              </a:spcBef>
              <a:buSzPct val="94000"/>
              <a:buAutoNum type="arabicPlain"/>
              <a:tabLst>
                <a:tab pos="547370" algn="l"/>
              </a:tabLst>
            </a:pPr>
            <a:r>
              <a:rPr sz="170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基础周围应有排</a:t>
            </a:r>
            <a:r>
              <a:rPr sz="1700" spc="-1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水</a:t>
            </a:r>
            <a:r>
              <a:rPr sz="170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设施</a:t>
            </a:r>
            <a:r>
              <a:rPr sz="1700" spc="-1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。</a:t>
            </a:r>
            <a:r>
              <a:rPr sz="170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基 </a:t>
            </a:r>
            <a:r>
              <a:rPr sz="170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础低于现场地面应在基</a:t>
            </a:r>
            <a:r>
              <a:rPr sz="1700" spc="-1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础</a:t>
            </a:r>
            <a:r>
              <a:rPr sz="170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内设置 </a:t>
            </a:r>
            <a:r>
              <a:rPr sz="1700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30</a:t>
            </a:r>
            <a:r>
              <a:rPr sz="1700" spc="57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㎝</a:t>
            </a:r>
            <a:r>
              <a:rPr sz="1700" spc="9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×</a:t>
            </a:r>
            <a:r>
              <a:rPr sz="1700" spc="95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30</a:t>
            </a:r>
            <a:r>
              <a:rPr sz="1700" spc="57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㎝</a:t>
            </a:r>
            <a:r>
              <a:rPr sz="1700" spc="9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×</a:t>
            </a:r>
            <a:r>
              <a:rPr sz="1700" spc="95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30</a:t>
            </a:r>
            <a:r>
              <a:rPr sz="170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㎝积水坑，</a:t>
            </a:r>
            <a:r>
              <a:rPr sz="1700" spc="-1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便</a:t>
            </a:r>
            <a:r>
              <a:rPr sz="170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于 排水；</a:t>
            </a:r>
            <a:endParaRPr sz="1700">
              <a:latin typeface="PMingLiU" panose="02020500000000000000" charset="-120"/>
              <a:cs typeface="PMingLiU" panose="02020500000000000000" charset="-120"/>
            </a:endParaRPr>
          </a:p>
          <a:p>
            <a:pPr marL="551815" indent="-539750">
              <a:lnSpc>
                <a:spcPct val="100000"/>
              </a:lnSpc>
              <a:spcBef>
                <a:spcPts val="195"/>
              </a:spcBef>
              <a:buSzPct val="94000"/>
              <a:buAutoNum type="arabicPlain"/>
              <a:tabLst>
                <a:tab pos="552450" algn="l"/>
              </a:tabLst>
            </a:pPr>
            <a:r>
              <a:rPr sz="170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混凝土强度不低</a:t>
            </a:r>
            <a:r>
              <a:rPr sz="1700" spc="-1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于</a:t>
            </a:r>
            <a:r>
              <a:rPr sz="1700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C35</a:t>
            </a:r>
            <a:r>
              <a:rPr sz="170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；</a:t>
            </a:r>
            <a:endParaRPr sz="1700">
              <a:latin typeface="PMingLiU" panose="02020500000000000000" charset="-120"/>
              <a:cs typeface="PMingLiU" panose="02020500000000000000" charset="-120"/>
            </a:endParaRPr>
          </a:p>
          <a:p>
            <a:pPr marL="12700">
              <a:lnSpc>
                <a:spcPct val="100000"/>
              </a:lnSpc>
              <a:spcBef>
                <a:spcPts val="195"/>
              </a:spcBef>
            </a:pPr>
            <a:r>
              <a:rPr sz="170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基础表面平整度允许偏</a:t>
            </a:r>
            <a:r>
              <a:rPr sz="1700" spc="-1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差</a:t>
            </a:r>
            <a:r>
              <a:rPr sz="1700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1/1000</a:t>
            </a:r>
            <a:r>
              <a:rPr sz="170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；</a:t>
            </a:r>
            <a:endParaRPr sz="1700">
              <a:latin typeface="PMingLiU" panose="02020500000000000000" charset="-120"/>
              <a:cs typeface="PMingLiU" panose="02020500000000000000" charset="-120"/>
            </a:endParaRPr>
          </a:p>
          <a:p>
            <a:pPr marL="561975" indent="-549910">
              <a:lnSpc>
                <a:spcPts val="1835"/>
              </a:lnSpc>
              <a:spcBef>
                <a:spcPts val="190"/>
              </a:spcBef>
              <a:buSzPct val="94000"/>
              <a:buAutoNum type="arabicPlain" startAt="4"/>
              <a:tabLst>
                <a:tab pos="562610" algn="l"/>
              </a:tabLst>
            </a:pPr>
            <a:r>
              <a:rPr sz="170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严禁使用非原厂预</a:t>
            </a:r>
            <a:r>
              <a:rPr sz="1700" spc="-1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埋</a:t>
            </a:r>
            <a:r>
              <a:rPr sz="170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件</a:t>
            </a:r>
            <a:endParaRPr sz="1700">
              <a:latin typeface="PMingLiU" panose="02020500000000000000" charset="-120"/>
              <a:cs typeface="PMingLiU" panose="02020500000000000000" charset="-120"/>
            </a:endParaRPr>
          </a:p>
          <a:p>
            <a:pPr marL="12700" marR="139700">
              <a:lnSpc>
                <a:spcPct val="80000"/>
              </a:lnSpc>
              <a:spcBef>
                <a:spcPts val="205"/>
              </a:spcBef>
            </a:pPr>
            <a:r>
              <a:rPr sz="170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（节），基础预埋件（</a:t>
            </a:r>
            <a:r>
              <a:rPr sz="1700" spc="-1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节</a:t>
            </a:r>
            <a:r>
              <a:rPr sz="170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）严禁 </a:t>
            </a:r>
            <a:r>
              <a:rPr sz="170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二次重复利用。</a:t>
            </a:r>
            <a:endParaRPr sz="1700">
              <a:latin typeface="PMingLiU" panose="02020500000000000000" charset="-120"/>
              <a:cs typeface="PMingLiU" panose="02020500000000000000" charset="-120"/>
            </a:endParaRPr>
          </a:p>
          <a:p>
            <a:pPr marL="553085" indent="-541020">
              <a:lnSpc>
                <a:spcPct val="100000"/>
              </a:lnSpc>
              <a:spcBef>
                <a:spcPts val="190"/>
              </a:spcBef>
              <a:buSzPct val="94000"/>
              <a:buAutoNum type="arabicPlain" startAt="5"/>
              <a:tabLst>
                <a:tab pos="553720" algn="l"/>
              </a:tabLst>
            </a:pPr>
            <a:r>
              <a:rPr sz="170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基础钢构应边开</a:t>
            </a:r>
            <a:r>
              <a:rPr sz="1700" spc="-1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挖</a:t>
            </a:r>
            <a:r>
              <a:rPr sz="17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边加</a:t>
            </a:r>
            <a:r>
              <a:rPr sz="1700" spc="-1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固</a:t>
            </a:r>
            <a:r>
              <a:rPr sz="17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；</a:t>
            </a:r>
            <a:endParaRPr sz="1700">
              <a:latin typeface="PMingLiU" panose="02020500000000000000" charset="-120"/>
              <a:cs typeface="PMingLiU" panose="02020500000000000000" charset="-120"/>
            </a:endParaRPr>
          </a:p>
          <a:p>
            <a:pPr marL="12700" marR="20320">
              <a:lnSpc>
                <a:spcPct val="80000"/>
              </a:lnSpc>
              <a:spcBef>
                <a:spcPts val="605"/>
              </a:spcBef>
              <a:buSzPct val="94000"/>
              <a:buAutoNum type="arabicPlain" startAt="5"/>
              <a:tabLst>
                <a:tab pos="565785" algn="l"/>
              </a:tabLst>
            </a:pPr>
            <a:r>
              <a:rPr sz="170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基础设置防攀爬围</a:t>
            </a:r>
            <a:r>
              <a:rPr sz="1700" spc="-1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栏</a:t>
            </a:r>
            <a:r>
              <a:rPr sz="170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，围栏 </a:t>
            </a:r>
            <a:r>
              <a:rPr sz="170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高度</a:t>
            </a:r>
            <a:r>
              <a:rPr sz="1700" dirty="0">
                <a:solidFill>
                  <a:srgbClr val="073D86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≥</a:t>
            </a:r>
            <a:r>
              <a:rPr sz="1700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1.8m;</a:t>
            </a:r>
            <a:endParaRPr sz="1700">
              <a:latin typeface="Candara" panose="020E0502030303020204"/>
              <a:cs typeface="Candara" panose="020E0502030303020204"/>
            </a:endParaRPr>
          </a:p>
          <a:p>
            <a:pPr marL="12700" marR="139700">
              <a:lnSpc>
                <a:spcPts val="1630"/>
              </a:lnSpc>
              <a:spcBef>
                <a:spcPts val="585"/>
              </a:spcBef>
            </a:pPr>
            <a:r>
              <a:rPr sz="170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塔吊预埋件与基础节连</a:t>
            </a:r>
            <a:r>
              <a:rPr sz="1700" spc="-1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接</a:t>
            </a:r>
            <a:r>
              <a:rPr sz="170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平整度 </a:t>
            </a:r>
            <a:r>
              <a:rPr sz="170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误差用钢板调整。</a:t>
            </a:r>
            <a:endParaRPr sz="1700">
              <a:latin typeface="PMingLiU" panose="02020500000000000000" charset="-120"/>
              <a:cs typeface="PMingLiU" panose="02020500000000000000" charset="-120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330200" y="1036777"/>
            <a:ext cx="121094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10" dirty="0">
                <a:latin typeface="Candara" panose="020E0502030303020204"/>
                <a:cs typeface="Candara" panose="020E0502030303020204"/>
              </a:rPr>
              <a:t>4.</a:t>
            </a:r>
            <a:r>
              <a:rPr sz="2800" spc="-5" dirty="0">
                <a:latin typeface="Candara" panose="020E0502030303020204"/>
                <a:cs typeface="Candara" panose="020E0502030303020204"/>
              </a:rPr>
              <a:t>9</a:t>
            </a:r>
            <a:r>
              <a:rPr sz="2800" spc="-5" dirty="0"/>
              <a:t>基础</a:t>
            </a:r>
            <a:endParaRPr sz="2800">
              <a:latin typeface="Candara" panose="020E0502030303020204"/>
              <a:cs typeface="Candara" panose="020E0502030303020204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6588252" y="2084577"/>
            <a:ext cx="2321052" cy="2133981"/>
          </a:xfrm>
          <a:prstGeom prst="rect">
            <a:avLst/>
          </a:prstGeom>
          <a:blipFill>
            <a:blip r:embed="rId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3796284" y="2106548"/>
            <a:ext cx="2820796" cy="211455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1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054978" y="859408"/>
            <a:ext cx="2880360" cy="715010"/>
          </a:xfrm>
          <a:custGeom>
            <a:avLst/>
            <a:gdLst/>
            <a:ahLst/>
            <a:cxnLst/>
            <a:rect l="l" t="t" r="r" b="b"/>
            <a:pathLst>
              <a:path w="2880359" h="715010">
                <a:moveTo>
                  <a:pt x="2880105" y="0"/>
                </a:moveTo>
                <a:lnTo>
                  <a:pt x="2873629" y="0"/>
                </a:lnTo>
                <a:lnTo>
                  <a:pt x="2752344" y="20065"/>
                </a:lnTo>
                <a:lnTo>
                  <a:pt x="2628900" y="42417"/>
                </a:lnTo>
                <a:lnTo>
                  <a:pt x="2373376" y="91566"/>
                </a:lnTo>
                <a:lnTo>
                  <a:pt x="2105279" y="149732"/>
                </a:lnTo>
                <a:lnTo>
                  <a:pt x="1824227" y="216662"/>
                </a:lnTo>
                <a:lnTo>
                  <a:pt x="1566672" y="281558"/>
                </a:lnTo>
                <a:lnTo>
                  <a:pt x="842899" y="444626"/>
                </a:lnTo>
                <a:lnTo>
                  <a:pt x="621538" y="489330"/>
                </a:lnTo>
                <a:lnTo>
                  <a:pt x="200025" y="567436"/>
                </a:lnTo>
                <a:lnTo>
                  <a:pt x="0" y="600963"/>
                </a:lnTo>
                <a:lnTo>
                  <a:pt x="138303" y="621156"/>
                </a:lnTo>
                <a:lnTo>
                  <a:pt x="270256" y="638937"/>
                </a:lnTo>
                <a:lnTo>
                  <a:pt x="398018" y="654685"/>
                </a:lnTo>
                <a:lnTo>
                  <a:pt x="644905" y="681481"/>
                </a:lnTo>
                <a:lnTo>
                  <a:pt x="874776" y="699262"/>
                </a:lnTo>
                <a:lnTo>
                  <a:pt x="985520" y="705992"/>
                </a:lnTo>
                <a:lnTo>
                  <a:pt x="1094104" y="710438"/>
                </a:lnTo>
                <a:lnTo>
                  <a:pt x="1298448" y="715010"/>
                </a:lnTo>
                <a:lnTo>
                  <a:pt x="1396365" y="715010"/>
                </a:lnTo>
                <a:lnTo>
                  <a:pt x="1585849" y="710438"/>
                </a:lnTo>
                <a:lnTo>
                  <a:pt x="1675256" y="705992"/>
                </a:lnTo>
                <a:lnTo>
                  <a:pt x="1845564" y="692657"/>
                </a:lnTo>
                <a:lnTo>
                  <a:pt x="1928495" y="683640"/>
                </a:lnTo>
                <a:lnTo>
                  <a:pt x="2086102" y="661288"/>
                </a:lnTo>
                <a:lnTo>
                  <a:pt x="2235073" y="634491"/>
                </a:lnTo>
                <a:lnTo>
                  <a:pt x="2375535" y="603250"/>
                </a:lnTo>
                <a:lnTo>
                  <a:pt x="2509647" y="567436"/>
                </a:lnTo>
                <a:lnTo>
                  <a:pt x="2637409" y="527303"/>
                </a:lnTo>
                <a:lnTo>
                  <a:pt x="2758694" y="482600"/>
                </a:lnTo>
                <a:lnTo>
                  <a:pt x="2875788" y="435610"/>
                </a:lnTo>
                <a:lnTo>
                  <a:pt x="2880105" y="433450"/>
                </a:lnTo>
                <a:lnTo>
                  <a:pt x="2880105" y="0"/>
                </a:lnTo>
                <a:close/>
              </a:path>
            </a:pathLst>
          </a:custGeom>
          <a:solidFill>
            <a:srgbClr val="C5E7FB">
              <a:alpha val="2901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2622423" y="730884"/>
            <a:ext cx="5551805" cy="851535"/>
          </a:xfrm>
          <a:custGeom>
            <a:avLst/>
            <a:gdLst/>
            <a:ahLst/>
            <a:cxnLst/>
            <a:rect l="l" t="t" r="r" b="b"/>
            <a:pathLst>
              <a:path w="5551805" h="851535">
                <a:moveTo>
                  <a:pt x="853566" y="0"/>
                </a:moveTo>
                <a:lnTo>
                  <a:pt x="685418" y="0"/>
                </a:lnTo>
                <a:lnTo>
                  <a:pt x="527938" y="4572"/>
                </a:lnTo>
                <a:lnTo>
                  <a:pt x="381000" y="11175"/>
                </a:lnTo>
                <a:lnTo>
                  <a:pt x="244728" y="22351"/>
                </a:lnTo>
                <a:lnTo>
                  <a:pt x="117093" y="35813"/>
                </a:lnTo>
                <a:lnTo>
                  <a:pt x="0" y="53720"/>
                </a:lnTo>
                <a:lnTo>
                  <a:pt x="334137" y="96138"/>
                </a:lnTo>
                <a:lnTo>
                  <a:pt x="693927" y="156463"/>
                </a:lnTo>
                <a:lnTo>
                  <a:pt x="1079246" y="234695"/>
                </a:lnTo>
                <a:lnTo>
                  <a:pt x="1283589" y="279273"/>
                </a:lnTo>
                <a:lnTo>
                  <a:pt x="1868931" y="422275"/>
                </a:lnTo>
                <a:lnTo>
                  <a:pt x="2562987" y="576452"/>
                </a:lnTo>
                <a:lnTo>
                  <a:pt x="2882265" y="639063"/>
                </a:lnTo>
                <a:lnTo>
                  <a:pt x="3035554" y="668147"/>
                </a:lnTo>
                <a:lnTo>
                  <a:pt x="3329304" y="717295"/>
                </a:lnTo>
                <a:lnTo>
                  <a:pt x="3469766" y="739520"/>
                </a:lnTo>
                <a:lnTo>
                  <a:pt x="3737991" y="775335"/>
                </a:lnTo>
                <a:lnTo>
                  <a:pt x="3991229" y="806576"/>
                </a:lnTo>
                <a:lnTo>
                  <a:pt x="4112641" y="817752"/>
                </a:lnTo>
                <a:lnTo>
                  <a:pt x="4342510" y="835660"/>
                </a:lnTo>
                <a:lnTo>
                  <a:pt x="4453255" y="842390"/>
                </a:lnTo>
                <a:lnTo>
                  <a:pt x="4666107" y="851280"/>
                </a:lnTo>
                <a:lnTo>
                  <a:pt x="4864100" y="851280"/>
                </a:lnTo>
                <a:lnTo>
                  <a:pt x="5051425" y="846836"/>
                </a:lnTo>
                <a:lnTo>
                  <a:pt x="5140833" y="842390"/>
                </a:lnTo>
                <a:lnTo>
                  <a:pt x="5228082" y="835660"/>
                </a:lnTo>
                <a:lnTo>
                  <a:pt x="5474970" y="808863"/>
                </a:lnTo>
                <a:lnTo>
                  <a:pt x="5551551" y="797687"/>
                </a:lnTo>
                <a:lnTo>
                  <a:pt x="5304662" y="766444"/>
                </a:lnTo>
                <a:lnTo>
                  <a:pt x="5042916" y="728472"/>
                </a:lnTo>
                <a:lnTo>
                  <a:pt x="4474463" y="630047"/>
                </a:lnTo>
                <a:lnTo>
                  <a:pt x="4165854" y="567563"/>
                </a:lnTo>
                <a:lnTo>
                  <a:pt x="3840099" y="498348"/>
                </a:lnTo>
                <a:lnTo>
                  <a:pt x="2854579" y="263651"/>
                </a:lnTo>
                <a:lnTo>
                  <a:pt x="2586354" y="205612"/>
                </a:lnTo>
                <a:lnTo>
                  <a:pt x="2330957" y="156463"/>
                </a:lnTo>
                <a:lnTo>
                  <a:pt x="2207387" y="134112"/>
                </a:lnTo>
                <a:lnTo>
                  <a:pt x="2086102" y="114045"/>
                </a:lnTo>
                <a:lnTo>
                  <a:pt x="1969007" y="96138"/>
                </a:lnTo>
                <a:lnTo>
                  <a:pt x="1630552" y="51435"/>
                </a:lnTo>
                <a:lnTo>
                  <a:pt x="1419860" y="31368"/>
                </a:lnTo>
                <a:lnTo>
                  <a:pt x="1221866" y="15748"/>
                </a:lnTo>
                <a:lnTo>
                  <a:pt x="1032382" y="4572"/>
                </a:lnTo>
                <a:lnTo>
                  <a:pt x="853566" y="0"/>
                </a:lnTo>
                <a:close/>
              </a:path>
            </a:pathLst>
          </a:custGeom>
          <a:solidFill>
            <a:srgbClr val="C5E7FB">
              <a:alpha val="3999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2832100" y="743204"/>
            <a:ext cx="5474970" cy="775335"/>
          </a:xfrm>
          <a:custGeom>
            <a:avLst/>
            <a:gdLst/>
            <a:ahLst/>
            <a:cxnLst/>
            <a:rect l="l" t="t" r="r" b="b"/>
            <a:pathLst>
              <a:path w="5474970" h="775335">
                <a:moveTo>
                  <a:pt x="0" y="78232"/>
                </a:moveTo>
                <a:lnTo>
                  <a:pt x="19176" y="73787"/>
                </a:lnTo>
                <a:lnTo>
                  <a:pt x="76581" y="62611"/>
                </a:lnTo>
                <a:lnTo>
                  <a:pt x="174498" y="46990"/>
                </a:lnTo>
                <a:lnTo>
                  <a:pt x="238379" y="37973"/>
                </a:lnTo>
                <a:lnTo>
                  <a:pt x="312927" y="29083"/>
                </a:lnTo>
                <a:lnTo>
                  <a:pt x="395858" y="22351"/>
                </a:lnTo>
                <a:lnTo>
                  <a:pt x="491744" y="15621"/>
                </a:lnTo>
                <a:lnTo>
                  <a:pt x="596011" y="9017"/>
                </a:lnTo>
                <a:lnTo>
                  <a:pt x="713104" y="4445"/>
                </a:lnTo>
                <a:lnTo>
                  <a:pt x="840866" y="2286"/>
                </a:lnTo>
                <a:lnTo>
                  <a:pt x="979170" y="0"/>
                </a:lnTo>
                <a:lnTo>
                  <a:pt x="1128140" y="2286"/>
                </a:lnTo>
                <a:lnTo>
                  <a:pt x="1287779" y="6731"/>
                </a:lnTo>
                <a:lnTo>
                  <a:pt x="1460246" y="15621"/>
                </a:lnTo>
                <a:lnTo>
                  <a:pt x="1643379" y="26797"/>
                </a:lnTo>
                <a:lnTo>
                  <a:pt x="1837054" y="44704"/>
                </a:lnTo>
                <a:lnTo>
                  <a:pt x="2043557" y="64770"/>
                </a:lnTo>
                <a:lnTo>
                  <a:pt x="2262759" y="89408"/>
                </a:lnTo>
                <a:lnTo>
                  <a:pt x="2492629" y="118491"/>
                </a:lnTo>
                <a:lnTo>
                  <a:pt x="2735326" y="154178"/>
                </a:lnTo>
                <a:lnTo>
                  <a:pt x="2988691" y="194437"/>
                </a:lnTo>
                <a:lnTo>
                  <a:pt x="3254755" y="241300"/>
                </a:lnTo>
                <a:lnTo>
                  <a:pt x="3533648" y="297180"/>
                </a:lnTo>
                <a:lnTo>
                  <a:pt x="3825240" y="357505"/>
                </a:lnTo>
                <a:lnTo>
                  <a:pt x="4129658" y="424561"/>
                </a:lnTo>
                <a:lnTo>
                  <a:pt x="4446778" y="500507"/>
                </a:lnTo>
                <a:lnTo>
                  <a:pt x="4776724" y="583184"/>
                </a:lnTo>
                <a:lnTo>
                  <a:pt x="5119497" y="674751"/>
                </a:lnTo>
                <a:lnTo>
                  <a:pt x="5474970" y="775335"/>
                </a:lnTo>
              </a:path>
            </a:pathLst>
          </a:custGeom>
          <a:ln w="31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5616447" y="729869"/>
            <a:ext cx="3312160" cy="652780"/>
          </a:xfrm>
          <a:custGeom>
            <a:avLst/>
            <a:gdLst/>
            <a:ahLst/>
            <a:cxnLst/>
            <a:rect l="l" t="t" r="r" b="b"/>
            <a:pathLst>
              <a:path w="3312159" h="652780">
                <a:moveTo>
                  <a:pt x="0" y="652398"/>
                </a:moveTo>
                <a:lnTo>
                  <a:pt x="95757" y="625475"/>
                </a:lnTo>
                <a:lnTo>
                  <a:pt x="357631" y="556259"/>
                </a:lnTo>
                <a:lnTo>
                  <a:pt x="538479" y="509396"/>
                </a:lnTo>
                <a:lnTo>
                  <a:pt x="747140" y="457961"/>
                </a:lnTo>
                <a:lnTo>
                  <a:pt x="979170" y="402081"/>
                </a:lnTo>
                <a:lnTo>
                  <a:pt x="1228217" y="341756"/>
                </a:lnTo>
                <a:lnTo>
                  <a:pt x="1492123" y="283717"/>
                </a:lnTo>
                <a:lnTo>
                  <a:pt x="1762505" y="225551"/>
                </a:lnTo>
                <a:lnTo>
                  <a:pt x="2039238" y="171957"/>
                </a:lnTo>
                <a:lnTo>
                  <a:pt x="2313812" y="120650"/>
                </a:lnTo>
                <a:lnTo>
                  <a:pt x="2450083" y="98297"/>
                </a:lnTo>
                <a:lnTo>
                  <a:pt x="2582036" y="75945"/>
                </a:lnTo>
                <a:lnTo>
                  <a:pt x="2713990" y="58038"/>
                </a:lnTo>
                <a:lnTo>
                  <a:pt x="2841752" y="40131"/>
                </a:lnTo>
                <a:lnTo>
                  <a:pt x="2967354" y="26796"/>
                </a:lnTo>
                <a:lnTo>
                  <a:pt x="3086607" y="15620"/>
                </a:lnTo>
                <a:lnTo>
                  <a:pt x="3201543" y="6603"/>
                </a:lnTo>
                <a:lnTo>
                  <a:pt x="3312159" y="0"/>
                </a:lnTo>
              </a:path>
            </a:pathLst>
          </a:custGeom>
          <a:ln w="31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211670" y="714248"/>
            <a:ext cx="8723630" cy="1331595"/>
          </a:xfrm>
          <a:custGeom>
            <a:avLst/>
            <a:gdLst/>
            <a:ahLst/>
            <a:cxnLst/>
            <a:rect l="l" t="t" r="r" b="b"/>
            <a:pathLst>
              <a:path w="8723630" h="1331595">
                <a:moveTo>
                  <a:pt x="1556042" y="0"/>
                </a:moveTo>
                <a:lnTo>
                  <a:pt x="1402753" y="0"/>
                </a:lnTo>
                <a:lnTo>
                  <a:pt x="1258100" y="4444"/>
                </a:lnTo>
                <a:lnTo>
                  <a:pt x="1121829" y="11175"/>
                </a:lnTo>
                <a:lnTo>
                  <a:pt x="874890" y="33400"/>
                </a:lnTo>
                <a:lnTo>
                  <a:pt x="762063" y="49149"/>
                </a:lnTo>
                <a:lnTo>
                  <a:pt x="659891" y="64769"/>
                </a:lnTo>
                <a:lnTo>
                  <a:pt x="564095" y="82550"/>
                </a:lnTo>
                <a:lnTo>
                  <a:pt x="478955" y="102742"/>
                </a:lnTo>
                <a:lnTo>
                  <a:pt x="398056" y="120650"/>
                </a:lnTo>
                <a:lnTo>
                  <a:pt x="327812" y="140715"/>
                </a:lnTo>
                <a:lnTo>
                  <a:pt x="206476" y="178688"/>
                </a:lnTo>
                <a:lnTo>
                  <a:pt x="157518" y="196596"/>
                </a:lnTo>
                <a:lnTo>
                  <a:pt x="51079" y="241173"/>
                </a:lnTo>
                <a:lnTo>
                  <a:pt x="0" y="268097"/>
                </a:lnTo>
                <a:lnTo>
                  <a:pt x="0" y="1331467"/>
                </a:lnTo>
                <a:lnTo>
                  <a:pt x="8719096" y="1331467"/>
                </a:lnTo>
                <a:lnTo>
                  <a:pt x="8723414" y="1324864"/>
                </a:lnTo>
                <a:lnTo>
                  <a:pt x="8723414" y="851153"/>
                </a:lnTo>
                <a:lnTo>
                  <a:pt x="7182142" y="851153"/>
                </a:lnTo>
                <a:lnTo>
                  <a:pt x="7043839" y="848994"/>
                </a:lnTo>
                <a:lnTo>
                  <a:pt x="6899059" y="844423"/>
                </a:lnTo>
                <a:lnTo>
                  <a:pt x="6750088" y="837818"/>
                </a:lnTo>
                <a:lnTo>
                  <a:pt x="6594640" y="826642"/>
                </a:lnTo>
                <a:lnTo>
                  <a:pt x="6260503" y="793114"/>
                </a:lnTo>
                <a:lnTo>
                  <a:pt x="5900712" y="746125"/>
                </a:lnTo>
                <a:lnTo>
                  <a:pt x="5709196" y="717168"/>
                </a:lnTo>
                <a:lnTo>
                  <a:pt x="5509044" y="683640"/>
                </a:lnTo>
                <a:lnTo>
                  <a:pt x="5302542" y="645667"/>
                </a:lnTo>
                <a:lnTo>
                  <a:pt x="4861979" y="558546"/>
                </a:lnTo>
                <a:lnTo>
                  <a:pt x="4387253" y="453516"/>
                </a:lnTo>
                <a:lnTo>
                  <a:pt x="4136047" y="395350"/>
                </a:lnTo>
                <a:lnTo>
                  <a:pt x="3614458" y="268097"/>
                </a:lnTo>
                <a:lnTo>
                  <a:pt x="3122841" y="165226"/>
                </a:lnTo>
                <a:lnTo>
                  <a:pt x="2892844" y="125094"/>
                </a:lnTo>
                <a:lnTo>
                  <a:pt x="2673642" y="91566"/>
                </a:lnTo>
                <a:lnTo>
                  <a:pt x="2462949" y="62484"/>
                </a:lnTo>
                <a:lnTo>
                  <a:pt x="2262797" y="40131"/>
                </a:lnTo>
                <a:lnTo>
                  <a:pt x="2073313" y="22225"/>
                </a:lnTo>
                <a:lnTo>
                  <a:pt x="1719999" y="2159"/>
                </a:lnTo>
                <a:lnTo>
                  <a:pt x="1556042" y="0"/>
                </a:lnTo>
                <a:close/>
              </a:path>
              <a:path w="8723630" h="1331595">
                <a:moveTo>
                  <a:pt x="8723414" y="569722"/>
                </a:moveTo>
                <a:lnTo>
                  <a:pt x="8638197" y="605409"/>
                </a:lnTo>
                <a:lnTo>
                  <a:pt x="8557298" y="636651"/>
                </a:lnTo>
                <a:lnTo>
                  <a:pt x="8472208" y="665734"/>
                </a:lnTo>
                <a:lnTo>
                  <a:pt x="8295551" y="719327"/>
                </a:lnTo>
                <a:lnTo>
                  <a:pt x="8201825" y="743965"/>
                </a:lnTo>
                <a:lnTo>
                  <a:pt x="8005991" y="784098"/>
                </a:lnTo>
                <a:lnTo>
                  <a:pt x="7901724" y="802004"/>
                </a:lnTo>
                <a:lnTo>
                  <a:pt x="7680363" y="828801"/>
                </a:lnTo>
                <a:lnTo>
                  <a:pt x="7441857" y="846709"/>
                </a:lnTo>
                <a:lnTo>
                  <a:pt x="7314222" y="851153"/>
                </a:lnTo>
                <a:lnTo>
                  <a:pt x="8723414" y="851153"/>
                </a:lnTo>
                <a:lnTo>
                  <a:pt x="8723414" y="56972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 txBox="1"/>
          <p:nvPr/>
        </p:nvSpPr>
        <p:spPr>
          <a:xfrm>
            <a:off x="330200" y="1282090"/>
            <a:ext cx="4994275" cy="5406390"/>
          </a:xfrm>
          <a:prstGeom prst="rect">
            <a:avLst/>
          </a:prstGeom>
        </p:spPr>
        <p:txBody>
          <a:bodyPr vert="horz" wrap="square" lIns="0" tIns="889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00"/>
              </a:spcBef>
            </a:pP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技术文件：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  <a:p>
            <a:pPr marL="490220" indent="-478155">
              <a:lnSpc>
                <a:spcPct val="100000"/>
              </a:lnSpc>
              <a:spcBef>
                <a:spcPts val="600"/>
              </a:spcBef>
              <a:buSzPct val="94000"/>
              <a:buAutoNum type="arabicPlain"/>
              <a:tabLst>
                <a:tab pos="490855" algn="l"/>
              </a:tabLst>
            </a:pP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电梯厂家的定期检验报告；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  <a:p>
            <a:pPr marL="511810" indent="-499745">
              <a:lnSpc>
                <a:spcPct val="100000"/>
              </a:lnSpc>
              <a:spcBef>
                <a:spcPts val="600"/>
              </a:spcBef>
              <a:buSzPct val="94000"/>
              <a:buAutoNum type="arabicPlain"/>
              <a:tabLst>
                <a:tab pos="512445" algn="l"/>
              </a:tabLst>
            </a:pPr>
            <a:r>
              <a:rPr sz="1600" spc="-1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使用单位使用记录（包括日</a:t>
            </a:r>
            <a:r>
              <a:rPr sz="160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常</a:t>
            </a:r>
            <a:r>
              <a:rPr sz="1600" spc="-1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使用</a:t>
            </a:r>
            <a:r>
              <a:rPr sz="160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状</a:t>
            </a:r>
            <a:r>
              <a:rPr sz="1600" spc="-1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况记</a:t>
            </a:r>
            <a:r>
              <a:rPr sz="160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录</a:t>
            </a:r>
            <a:r>
              <a:rPr sz="1600" spc="-1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、自行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  <a:p>
            <a:pPr marL="12700">
              <a:lnSpc>
                <a:spcPct val="100000"/>
              </a:lnSpc>
            </a:pP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检查记录、日常维护保养记录等）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以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及安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全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教育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记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录；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  <a:p>
            <a:pPr marL="12700" marR="614680">
              <a:lnSpc>
                <a:spcPct val="131000"/>
              </a:lnSpc>
              <a:buSzPct val="94000"/>
              <a:buAutoNum type="arabicPlain" startAt="3"/>
              <a:tabLst>
                <a:tab pos="517525" algn="l"/>
              </a:tabLst>
            </a:pP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电梯操作人员的上岗证书必须在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有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效期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内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； 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作业环境和外观：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  <a:p>
            <a:pPr marL="490220" indent="-478155">
              <a:lnSpc>
                <a:spcPct val="100000"/>
              </a:lnSpc>
              <a:spcBef>
                <a:spcPts val="600"/>
              </a:spcBef>
              <a:buSzPct val="94000"/>
              <a:buAutoNum type="arabicPlain"/>
              <a:tabLst>
                <a:tab pos="490855" algn="l"/>
              </a:tabLst>
            </a:pP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施工电梯明显部位标注额定起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重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标志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和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安全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检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验合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600" spc="-1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格标识；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  <a:p>
            <a:pPr marL="12700" marR="11430">
              <a:lnSpc>
                <a:spcPct val="100000"/>
              </a:lnSpc>
              <a:spcBef>
                <a:spcPts val="600"/>
              </a:spcBef>
              <a:buSzPct val="94000"/>
              <a:buAutoNum type="arabicPlain" startAt="2"/>
              <a:tabLst>
                <a:tab pos="512445" algn="l"/>
              </a:tabLst>
            </a:pP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施工电梯运动部分与建筑物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、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设施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、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输电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线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的安全 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距离符合安全标准；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  <a:p>
            <a:pPr marL="12700">
              <a:lnSpc>
                <a:spcPct val="100000"/>
              </a:lnSpc>
              <a:spcBef>
                <a:spcPts val="600"/>
              </a:spcBef>
            </a:pP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安全保护和防护装置：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  <a:p>
            <a:pPr marL="12700" marR="1659255">
              <a:lnSpc>
                <a:spcPts val="2520"/>
              </a:lnSpc>
              <a:spcBef>
                <a:spcPts val="180"/>
              </a:spcBef>
            </a:pP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（</a:t>
            </a:r>
            <a:r>
              <a:rPr sz="1600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1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）应满足安全规范的要求和规定； 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操作使用：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  <a:p>
            <a:pPr marL="12700" marR="32385">
              <a:lnSpc>
                <a:spcPct val="100000"/>
              </a:lnSpc>
              <a:spcBef>
                <a:spcPts val="420"/>
              </a:spcBef>
              <a:buSzPct val="94000"/>
              <a:buAutoNum type="arabicPlain"/>
              <a:tabLst>
                <a:tab pos="490855" algn="l"/>
              </a:tabLst>
            </a:pP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施工使用过程中应严格按照安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全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规范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所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规定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的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要求 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执行；不得违规作业；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  <a:p>
            <a:pPr marL="511810" indent="-499745">
              <a:lnSpc>
                <a:spcPct val="100000"/>
              </a:lnSpc>
              <a:spcBef>
                <a:spcPts val="600"/>
              </a:spcBef>
              <a:buSzPct val="94000"/>
              <a:buAutoNum type="arabicPlain"/>
              <a:tabLst>
                <a:tab pos="512445" algn="l"/>
              </a:tabLst>
            </a:pP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钥匙管理：司机临时离岗时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，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电梯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必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须锁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闭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；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  <a:p>
            <a:pPr marL="518160" indent="-506095">
              <a:lnSpc>
                <a:spcPct val="100000"/>
              </a:lnSpc>
              <a:spcBef>
                <a:spcPts val="605"/>
              </a:spcBef>
              <a:buSzPct val="94000"/>
              <a:buAutoNum type="arabicPlain"/>
              <a:tabLst>
                <a:tab pos="518795" algn="l"/>
              </a:tabLst>
            </a:pPr>
            <a:r>
              <a:rPr sz="1600" spc="-1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应委托第三方专业机构进行复检</a:t>
            </a:r>
            <a:r>
              <a:rPr sz="160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（</a:t>
            </a:r>
            <a:r>
              <a:rPr sz="1600" spc="-1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正常</a:t>
            </a:r>
            <a:r>
              <a:rPr sz="160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年</a:t>
            </a:r>
            <a:r>
              <a:rPr sz="1600" spc="-1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检合</a:t>
            </a:r>
            <a:r>
              <a:rPr sz="160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格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后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  <a:p>
            <a:pPr marL="12700">
              <a:lnSpc>
                <a:spcPct val="100000"/>
              </a:lnSpc>
            </a:pPr>
            <a:r>
              <a:rPr sz="1600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1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个月内）；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330200" y="830072"/>
            <a:ext cx="162115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15" dirty="0">
                <a:latin typeface="Candara" panose="020E0502030303020204"/>
                <a:cs typeface="Candara" panose="020E0502030303020204"/>
              </a:rPr>
              <a:t>5</a:t>
            </a:r>
            <a:r>
              <a:rPr sz="2800" spc="-5" dirty="0"/>
              <a:t>施工电梯</a:t>
            </a:r>
            <a:endParaRPr sz="2800">
              <a:latin typeface="Candara" panose="020E0502030303020204"/>
              <a:cs typeface="Candara" panose="020E0502030303020204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5508116" y="1628863"/>
            <a:ext cx="3442842" cy="4680458"/>
          </a:xfrm>
          <a:prstGeom prst="rect">
            <a:avLst/>
          </a:prstGeom>
          <a:blipFill>
            <a:blip r:embed="rId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1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054978" y="859408"/>
            <a:ext cx="2880360" cy="715010"/>
          </a:xfrm>
          <a:custGeom>
            <a:avLst/>
            <a:gdLst/>
            <a:ahLst/>
            <a:cxnLst/>
            <a:rect l="l" t="t" r="r" b="b"/>
            <a:pathLst>
              <a:path w="2880359" h="715010">
                <a:moveTo>
                  <a:pt x="2880105" y="0"/>
                </a:moveTo>
                <a:lnTo>
                  <a:pt x="2873629" y="0"/>
                </a:lnTo>
                <a:lnTo>
                  <a:pt x="2752344" y="20065"/>
                </a:lnTo>
                <a:lnTo>
                  <a:pt x="2628900" y="42417"/>
                </a:lnTo>
                <a:lnTo>
                  <a:pt x="2373376" y="91566"/>
                </a:lnTo>
                <a:lnTo>
                  <a:pt x="2105279" y="149732"/>
                </a:lnTo>
                <a:lnTo>
                  <a:pt x="1824227" y="216662"/>
                </a:lnTo>
                <a:lnTo>
                  <a:pt x="1566672" y="281558"/>
                </a:lnTo>
                <a:lnTo>
                  <a:pt x="842899" y="444626"/>
                </a:lnTo>
                <a:lnTo>
                  <a:pt x="621538" y="489330"/>
                </a:lnTo>
                <a:lnTo>
                  <a:pt x="200025" y="567436"/>
                </a:lnTo>
                <a:lnTo>
                  <a:pt x="0" y="600963"/>
                </a:lnTo>
                <a:lnTo>
                  <a:pt x="138303" y="621156"/>
                </a:lnTo>
                <a:lnTo>
                  <a:pt x="270256" y="638937"/>
                </a:lnTo>
                <a:lnTo>
                  <a:pt x="398018" y="654685"/>
                </a:lnTo>
                <a:lnTo>
                  <a:pt x="644905" y="681481"/>
                </a:lnTo>
                <a:lnTo>
                  <a:pt x="874776" y="699262"/>
                </a:lnTo>
                <a:lnTo>
                  <a:pt x="985520" y="705992"/>
                </a:lnTo>
                <a:lnTo>
                  <a:pt x="1094104" y="710438"/>
                </a:lnTo>
                <a:lnTo>
                  <a:pt x="1298448" y="715010"/>
                </a:lnTo>
                <a:lnTo>
                  <a:pt x="1396365" y="715010"/>
                </a:lnTo>
                <a:lnTo>
                  <a:pt x="1585849" y="710438"/>
                </a:lnTo>
                <a:lnTo>
                  <a:pt x="1675256" y="705992"/>
                </a:lnTo>
                <a:lnTo>
                  <a:pt x="1845564" y="692657"/>
                </a:lnTo>
                <a:lnTo>
                  <a:pt x="1928495" y="683640"/>
                </a:lnTo>
                <a:lnTo>
                  <a:pt x="2086102" y="661288"/>
                </a:lnTo>
                <a:lnTo>
                  <a:pt x="2235073" y="634491"/>
                </a:lnTo>
                <a:lnTo>
                  <a:pt x="2375535" y="603250"/>
                </a:lnTo>
                <a:lnTo>
                  <a:pt x="2509647" y="567436"/>
                </a:lnTo>
                <a:lnTo>
                  <a:pt x="2637409" y="527303"/>
                </a:lnTo>
                <a:lnTo>
                  <a:pt x="2758694" y="482600"/>
                </a:lnTo>
                <a:lnTo>
                  <a:pt x="2875788" y="435610"/>
                </a:lnTo>
                <a:lnTo>
                  <a:pt x="2880105" y="433450"/>
                </a:lnTo>
                <a:lnTo>
                  <a:pt x="2880105" y="0"/>
                </a:lnTo>
                <a:close/>
              </a:path>
            </a:pathLst>
          </a:custGeom>
          <a:solidFill>
            <a:srgbClr val="C5E7FB">
              <a:alpha val="2901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2622423" y="730884"/>
            <a:ext cx="5551805" cy="851535"/>
          </a:xfrm>
          <a:custGeom>
            <a:avLst/>
            <a:gdLst/>
            <a:ahLst/>
            <a:cxnLst/>
            <a:rect l="l" t="t" r="r" b="b"/>
            <a:pathLst>
              <a:path w="5551805" h="851535">
                <a:moveTo>
                  <a:pt x="853566" y="0"/>
                </a:moveTo>
                <a:lnTo>
                  <a:pt x="685418" y="0"/>
                </a:lnTo>
                <a:lnTo>
                  <a:pt x="527938" y="4572"/>
                </a:lnTo>
                <a:lnTo>
                  <a:pt x="381000" y="11175"/>
                </a:lnTo>
                <a:lnTo>
                  <a:pt x="244728" y="22351"/>
                </a:lnTo>
                <a:lnTo>
                  <a:pt x="117093" y="35813"/>
                </a:lnTo>
                <a:lnTo>
                  <a:pt x="0" y="53720"/>
                </a:lnTo>
                <a:lnTo>
                  <a:pt x="334137" y="96138"/>
                </a:lnTo>
                <a:lnTo>
                  <a:pt x="693927" y="156463"/>
                </a:lnTo>
                <a:lnTo>
                  <a:pt x="1079246" y="234695"/>
                </a:lnTo>
                <a:lnTo>
                  <a:pt x="1283589" y="279273"/>
                </a:lnTo>
                <a:lnTo>
                  <a:pt x="1868931" y="422275"/>
                </a:lnTo>
                <a:lnTo>
                  <a:pt x="2562987" y="576452"/>
                </a:lnTo>
                <a:lnTo>
                  <a:pt x="2882265" y="639063"/>
                </a:lnTo>
                <a:lnTo>
                  <a:pt x="3035554" y="668147"/>
                </a:lnTo>
                <a:lnTo>
                  <a:pt x="3329304" y="717295"/>
                </a:lnTo>
                <a:lnTo>
                  <a:pt x="3469766" y="739520"/>
                </a:lnTo>
                <a:lnTo>
                  <a:pt x="3737991" y="775335"/>
                </a:lnTo>
                <a:lnTo>
                  <a:pt x="3991229" y="806576"/>
                </a:lnTo>
                <a:lnTo>
                  <a:pt x="4112641" y="817752"/>
                </a:lnTo>
                <a:lnTo>
                  <a:pt x="4342510" y="835660"/>
                </a:lnTo>
                <a:lnTo>
                  <a:pt x="4453255" y="842390"/>
                </a:lnTo>
                <a:lnTo>
                  <a:pt x="4666107" y="851280"/>
                </a:lnTo>
                <a:lnTo>
                  <a:pt x="4864100" y="851280"/>
                </a:lnTo>
                <a:lnTo>
                  <a:pt x="5051425" y="846836"/>
                </a:lnTo>
                <a:lnTo>
                  <a:pt x="5140833" y="842390"/>
                </a:lnTo>
                <a:lnTo>
                  <a:pt x="5228082" y="835660"/>
                </a:lnTo>
                <a:lnTo>
                  <a:pt x="5474970" y="808863"/>
                </a:lnTo>
                <a:lnTo>
                  <a:pt x="5551551" y="797687"/>
                </a:lnTo>
                <a:lnTo>
                  <a:pt x="5304662" y="766444"/>
                </a:lnTo>
                <a:lnTo>
                  <a:pt x="5042916" y="728472"/>
                </a:lnTo>
                <a:lnTo>
                  <a:pt x="4474463" y="630047"/>
                </a:lnTo>
                <a:lnTo>
                  <a:pt x="4165854" y="567563"/>
                </a:lnTo>
                <a:lnTo>
                  <a:pt x="3840099" y="498348"/>
                </a:lnTo>
                <a:lnTo>
                  <a:pt x="2854579" y="263651"/>
                </a:lnTo>
                <a:lnTo>
                  <a:pt x="2586354" y="205612"/>
                </a:lnTo>
                <a:lnTo>
                  <a:pt x="2330957" y="156463"/>
                </a:lnTo>
                <a:lnTo>
                  <a:pt x="2207387" y="134112"/>
                </a:lnTo>
                <a:lnTo>
                  <a:pt x="2086102" y="114045"/>
                </a:lnTo>
                <a:lnTo>
                  <a:pt x="1969007" y="96138"/>
                </a:lnTo>
                <a:lnTo>
                  <a:pt x="1630552" y="51435"/>
                </a:lnTo>
                <a:lnTo>
                  <a:pt x="1419860" y="31368"/>
                </a:lnTo>
                <a:lnTo>
                  <a:pt x="1221866" y="15748"/>
                </a:lnTo>
                <a:lnTo>
                  <a:pt x="1032382" y="4572"/>
                </a:lnTo>
                <a:lnTo>
                  <a:pt x="853566" y="0"/>
                </a:lnTo>
                <a:close/>
              </a:path>
            </a:pathLst>
          </a:custGeom>
          <a:solidFill>
            <a:srgbClr val="C5E7FB">
              <a:alpha val="3999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2832100" y="743204"/>
            <a:ext cx="5474970" cy="775335"/>
          </a:xfrm>
          <a:custGeom>
            <a:avLst/>
            <a:gdLst/>
            <a:ahLst/>
            <a:cxnLst/>
            <a:rect l="l" t="t" r="r" b="b"/>
            <a:pathLst>
              <a:path w="5474970" h="775335">
                <a:moveTo>
                  <a:pt x="0" y="78232"/>
                </a:moveTo>
                <a:lnTo>
                  <a:pt x="19176" y="73787"/>
                </a:lnTo>
                <a:lnTo>
                  <a:pt x="76581" y="62611"/>
                </a:lnTo>
                <a:lnTo>
                  <a:pt x="174498" y="46990"/>
                </a:lnTo>
                <a:lnTo>
                  <a:pt x="238379" y="37973"/>
                </a:lnTo>
                <a:lnTo>
                  <a:pt x="312927" y="29083"/>
                </a:lnTo>
                <a:lnTo>
                  <a:pt x="395858" y="22351"/>
                </a:lnTo>
                <a:lnTo>
                  <a:pt x="491744" y="15621"/>
                </a:lnTo>
                <a:lnTo>
                  <a:pt x="596011" y="9017"/>
                </a:lnTo>
                <a:lnTo>
                  <a:pt x="713104" y="4445"/>
                </a:lnTo>
                <a:lnTo>
                  <a:pt x="840866" y="2286"/>
                </a:lnTo>
                <a:lnTo>
                  <a:pt x="979170" y="0"/>
                </a:lnTo>
                <a:lnTo>
                  <a:pt x="1128140" y="2286"/>
                </a:lnTo>
                <a:lnTo>
                  <a:pt x="1287779" y="6731"/>
                </a:lnTo>
                <a:lnTo>
                  <a:pt x="1460246" y="15621"/>
                </a:lnTo>
                <a:lnTo>
                  <a:pt x="1643379" y="26797"/>
                </a:lnTo>
                <a:lnTo>
                  <a:pt x="1837054" y="44704"/>
                </a:lnTo>
                <a:lnTo>
                  <a:pt x="2043557" y="64770"/>
                </a:lnTo>
                <a:lnTo>
                  <a:pt x="2262759" y="89408"/>
                </a:lnTo>
                <a:lnTo>
                  <a:pt x="2492629" y="118491"/>
                </a:lnTo>
                <a:lnTo>
                  <a:pt x="2735326" y="154178"/>
                </a:lnTo>
                <a:lnTo>
                  <a:pt x="2988691" y="194437"/>
                </a:lnTo>
                <a:lnTo>
                  <a:pt x="3254755" y="241300"/>
                </a:lnTo>
                <a:lnTo>
                  <a:pt x="3533648" y="297180"/>
                </a:lnTo>
                <a:lnTo>
                  <a:pt x="3825240" y="357505"/>
                </a:lnTo>
                <a:lnTo>
                  <a:pt x="4129658" y="424561"/>
                </a:lnTo>
                <a:lnTo>
                  <a:pt x="4446778" y="500507"/>
                </a:lnTo>
                <a:lnTo>
                  <a:pt x="4776724" y="583184"/>
                </a:lnTo>
                <a:lnTo>
                  <a:pt x="5119497" y="674751"/>
                </a:lnTo>
                <a:lnTo>
                  <a:pt x="5474970" y="775335"/>
                </a:lnTo>
              </a:path>
            </a:pathLst>
          </a:custGeom>
          <a:ln w="31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5616447" y="729869"/>
            <a:ext cx="3312160" cy="652780"/>
          </a:xfrm>
          <a:custGeom>
            <a:avLst/>
            <a:gdLst/>
            <a:ahLst/>
            <a:cxnLst/>
            <a:rect l="l" t="t" r="r" b="b"/>
            <a:pathLst>
              <a:path w="3312159" h="652780">
                <a:moveTo>
                  <a:pt x="0" y="652398"/>
                </a:moveTo>
                <a:lnTo>
                  <a:pt x="95757" y="625475"/>
                </a:lnTo>
                <a:lnTo>
                  <a:pt x="357631" y="556259"/>
                </a:lnTo>
                <a:lnTo>
                  <a:pt x="538479" y="509396"/>
                </a:lnTo>
                <a:lnTo>
                  <a:pt x="747140" y="457961"/>
                </a:lnTo>
                <a:lnTo>
                  <a:pt x="979170" y="402081"/>
                </a:lnTo>
                <a:lnTo>
                  <a:pt x="1228217" y="341756"/>
                </a:lnTo>
                <a:lnTo>
                  <a:pt x="1492123" y="283717"/>
                </a:lnTo>
                <a:lnTo>
                  <a:pt x="1762505" y="225551"/>
                </a:lnTo>
                <a:lnTo>
                  <a:pt x="2039238" y="171957"/>
                </a:lnTo>
                <a:lnTo>
                  <a:pt x="2313812" y="120650"/>
                </a:lnTo>
                <a:lnTo>
                  <a:pt x="2450083" y="98297"/>
                </a:lnTo>
                <a:lnTo>
                  <a:pt x="2582036" y="75945"/>
                </a:lnTo>
                <a:lnTo>
                  <a:pt x="2713990" y="58038"/>
                </a:lnTo>
                <a:lnTo>
                  <a:pt x="2841752" y="40131"/>
                </a:lnTo>
                <a:lnTo>
                  <a:pt x="2967354" y="26796"/>
                </a:lnTo>
                <a:lnTo>
                  <a:pt x="3086607" y="15620"/>
                </a:lnTo>
                <a:lnTo>
                  <a:pt x="3201543" y="6603"/>
                </a:lnTo>
                <a:lnTo>
                  <a:pt x="3312159" y="0"/>
                </a:lnTo>
              </a:path>
            </a:pathLst>
          </a:custGeom>
          <a:ln w="31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211670" y="714248"/>
            <a:ext cx="8723630" cy="1331595"/>
          </a:xfrm>
          <a:custGeom>
            <a:avLst/>
            <a:gdLst/>
            <a:ahLst/>
            <a:cxnLst/>
            <a:rect l="l" t="t" r="r" b="b"/>
            <a:pathLst>
              <a:path w="8723630" h="1331595">
                <a:moveTo>
                  <a:pt x="1556042" y="0"/>
                </a:moveTo>
                <a:lnTo>
                  <a:pt x="1402753" y="0"/>
                </a:lnTo>
                <a:lnTo>
                  <a:pt x="1258100" y="4444"/>
                </a:lnTo>
                <a:lnTo>
                  <a:pt x="1121829" y="11175"/>
                </a:lnTo>
                <a:lnTo>
                  <a:pt x="874890" y="33400"/>
                </a:lnTo>
                <a:lnTo>
                  <a:pt x="762063" y="49149"/>
                </a:lnTo>
                <a:lnTo>
                  <a:pt x="659891" y="64769"/>
                </a:lnTo>
                <a:lnTo>
                  <a:pt x="564095" y="82550"/>
                </a:lnTo>
                <a:lnTo>
                  <a:pt x="478955" y="102742"/>
                </a:lnTo>
                <a:lnTo>
                  <a:pt x="398056" y="120650"/>
                </a:lnTo>
                <a:lnTo>
                  <a:pt x="327812" y="140715"/>
                </a:lnTo>
                <a:lnTo>
                  <a:pt x="206476" y="178688"/>
                </a:lnTo>
                <a:lnTo>
                  <a:pt x="157518" y="196596"/>
                </a:lnTo>
                <a:lnTo>
                  <a:pt x="51079" y="241173"/>
                </a:lnTo>
                <a:lnTo>
                  <a:pt x="0" y="268097"/>
                </a:lnTo>
                <a:lnTo>
                  <a:pt x="0" y="1331467"/>
                </a:lnTo>
                <a:lnTo>
                  <a:pt x="8719096" y="1331467"/>
                </a:lnTo>
                <a:lnTo>
                  <a:pt x="8723414" y="1324864"/>
                </a:lnTo>
                <a:lnTo>
                  <a:pt x="8723414" y="851153"/>
                </a:lnTo>
                <a:lnTo>
                  <a:pt x="7182142" y="851153"/>
                </a:lnTo>
                <a:lnTo>
                  <a:pt x="7043839" y="848994"/>
                </a:lnTo>
                <a:lnTo>
                  <a:pt x="6899059" y="844423"/>
                </a:lnTo>
                <a:lnTo>
                  <a:pt x="6750088" y="837818"/>
                </a:lnTo>
                <a:lnTo>
                  <a:pt x="6594640" y="826642"/>
                </a:lnTo>
                <a:lnTo>
                  <a:pt x="6260503" y="793114"/>
                </a:lnTo>
                <a:lnTo>
                  <a:pt x="5900712" y="746125"/>
                </a:lnTo>
                <a:lnTo>
                  <a:pt x="5709196" y="717168"/>
                </a:lnTo>
                <a:lnTo>
                  <a:pt x="5509044" y="683640"/>
                </a:lnTo>
                <a:lnTo>
                  <a:pt x="5302542" y="645667"/>
                </a:lnTo>
                <a:lnTo>
                  <a:pt x="4861979" y="558546"/>
                </a:lnTo>
                <a:lnTo>
                  <a:pt x="4387253" y="453516"/>
                </a:lnTo>
                <a:lnTo>
                  <a:pt x="4136047" y="395350"/>
                </a:lnTo>
                <a:lnTo>
                  <a:pt x="3614458" y="268097"/>
                </a:lnTo>
                <a:lnTo>
                  <a:pt x="3122841" y="165226"/>
                </a:lnTo>
                <a:lnTo>
                  <a:pt x="2892844" y="125094"/>
                </a:lnTo>
                <a:lnTo>
                  <a:pt x="2673642" y="91566"/>
                </a:lnTo>
                <a:lnTo>
                  <a:pt x="2462949" y="62484"/>
                </a:lnTo>
                <a:lnTo>
                  <a:pt x="2262797" y="40131"/>
                </a:lnTo>
                <a:lnTo>
                  <a:pt x="2073313" y="22225"/>
                </a:lnTo>
                <a:lnTo>
                  <a:pt x="1719999" y="2159"/>
                </a:lnTo>
                <a:lnTo>
                  <a:pt x="1556042" y="0"/>
                </a:lnTo>
                <a:close/>
              </a:path>
              <a:path w="8723630" h="1331595">
                <a:moveTo>
                  <a:pt x="8723414" y="569722"/>
                </a:moveTo>
                <a:lnTo>
                  <a:pt x="8638197" y="605409"/>
                </a:lnTo>
                <a:lnTo>
                  <a:pt x="8557298" y="636651"/>
                </a:lnTo>
                <a:lnTo>
                  <a:pt x="8472208" y="665734"/>
                </a:lnTo>
                <a:lnTo>
                  <a:pt x="8295551" y="719327"/>
                </a:lnTo>
                <a:lnTo>
                  <a:pt x="8201825" y="743965"/>
                </a:lnTo>
                <a:lnTo>
                  <a:pt x="8005991" y="784098"/>
                </a:lnTo>
                <a:lnTo>
                  <a:pt x="7901724" y="802004"/>
                </a:lnTo>
                <a:lnTo>
                  <a:pt x="7680363" y="828801"/>
                </a:lnTo>
                <a:lnTo>
                  <a:pt x="7441857" y="846709"/>
                </a:lnTo>
                <a:lnTo>
                  <a:pt x="7314222" y="851153"/>
                </a:lnTo>
                <a:lnTo>
                  <a:pt x="8723414" y="851153"/>
                </a:lnTo>
                <a:lnTo>
                  <a:pt x="8723414" y="56972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 txBox="1"/>
          <p:nvPr/>
        </p:nvSpPr>
        <p:spPr>
          <a:xfrm>
            <a:off x="402437" y="1503044"/>
            <a:ext cx="3274695" cy="350075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344170">
              <a:lnSpc>
                <a:spcPct val="100000"/>
              </a:lnSpc>
              <a:spcBef>
                <a:spcPts val="95"/>
              </a:spcBef>
              <a:buSzPct val="94000"/>
              <a:buAutoNum type="arabicPlain"/>
              <a:tabLst>
                <a:tab pos="490855" algn="l"/>
              </a:tabLst>
            </a:pP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基础座或基础预埋件应全部 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埋入混凝土基础板内。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  <a:p>
            <a:pPr marL="12700" marR="113030">
              <a:lnSpc>
                <a:spcPct val="100000"/>
              </a:lnSpc>
              <a:spcBef>
                <a:spcPts val="600"/>
              </a:spcBef>
              <a:buSzPct val="94000"/>
              <a:buAutoNum type="arabicPlain"/>
              <a:tabLst>
                <a:tab pos="511175" algn="l"/>
              </a:tabLst>
            </a:pP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对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于基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础设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置在地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下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室顶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板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、 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楼面或其他下部悬空结构上的施工 升降机，应对基础支撑结构进行承 </a:t>
            </a:r>
            <a:r>
              <a:rPr sz="1600" spc="-1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载力验算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。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  <a:p>
            <a:pPr marL="12700" marR="316865">
              <a:lnSpc>
                <a:spcPct val="100000"/>
              </a:lnSpc>
              <a:spcBef>
                <a:spcPts val="605"/>
              </a:spcBef>
              <a:buSzPct val="94000"/>
              <a:buAutoNum type="arabicPlain"/>
              <a:tabLst>
                <a:tab pos="517525" algn="l"/>
              </a:tabLst>
            </a:pP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施工升降机基础应设置排水 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措施，保证排水通畅。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  <a:p>
            <a:pPr marL="12700" marR="139700">
              <a:lnSpc>
                <a:spcPct val="100000"/>
              </a:lnSpc>
              <a:spcBef>
                <a:spcPts val="600"/>
              </a:spcBef>
              <a:buSzPct val="94000"/>
              <a:buAutoNum type="arabicPlain"/>
              <a:tabLst>
                <a:tab pos="527050" algn="l"/>
              </a:tabLst>
            </a:pP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验收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：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混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凝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土强度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等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级</a:t>
            </a:r>
            <a:r>
              <a:rPr sz="1600" spc="-13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 </a:t>
            </a:r>
            <a:r>
              <a:rPr sz="1600" spc="-10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C30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、 强度检测报告。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  <a:p>
            <a:pPr marL="12700" marR="5080">
              <a:lnSpc>
                <a:spcPct val="100000"/>
              </a:lnSpc>
              <a:spcBef>
                <a:spcPts val="600"/>
              </a:spcBef>
              <a:buSzPct val="94000"/>
              <a:buAutoNum type="arabicPlain"/>
              <a:tabLst>
                <a:tab pos="517525" algn="l"/>
              </a:tabLst>
            </a:pP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地面围栏高度</a:t>
            </a:r>
            <a:r>
              <a:rPr sz="1600" spc="-5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2m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，围栏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门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机 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械联动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锁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、机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电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限位器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灵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敏、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可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靠、 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有效。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330200" y="901954"/>
            <a:ext cx="112395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10" dirty="0">
                <a:latin typeface="Candara" panose="020E0502030303020204"/>
                <a:cs typeface="Candara" panose="020E0502030303020204"/>
              </a:rPr>
              <a:t>5.1</a:t>
            </a:r>
            <a:r>
              <a:rPr sz="2800" spc="-5" dirty="0"/>
              <a:t>基础</a:t>
            </a:r>
            <a:endParaRPr sz="2800">
              <a:latin typeface="Candara" panose="020E0502030303020204"/>
              <a:cs typeface="Candara" panose="020E0502030303020204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6156197" y="1628901"/>
            <a:ext cx="2753105" cy="2148713"/>
          </a:xfrm>
          <a:prstGeom prst="rect">
            <a:avLst/>
          </a:prstGeom>
          <a:blipFill>
            <a:blip r:embed="rId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3703446" y="1700783"/>
            <a:ext cx="2437638" cy="201625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3703446" y="3933025"/>
            <a:ext cx="2437638" cy="216027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6141084" y="3781259"/>
            <a:ext cx="2751328" cy="231203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971600" y="5146624"/>
            <a:ext cx="2304288" cy="1423796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1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054978" y="859408"/>
            <a:ext cx="2880360" cy="715010"/>
          </a:xfrm>
          <a:custGeom>
            <a:avLst/>
            <a:gdLst/>
            <a:ahLst/>
            <a:cxnLst/>
            <a:rect l="l" t="t" r="r" b="b"/>
            <a:pathLst>
              <a:path w="2880359" h="715010">
                <a:moveTo>
                  <a:pt x="2880105" y="0"/>
                </a:moveTo>
                <a:lnTo>
                  <a:pt x="2873629" y="0"/>
                </a:lnTo>
                <a:lnTo>
                  <a:pt x="2752344" y="20065"/>
                </a:lnTo>
                <a:lnTo>
                  <a:pt x="2628900" y="42417"/>
                </a:lnTo>
                <a:lnTo>
                  <a:pt x="2373376" y="91566"/>
                </a:lnTo>
                <a:lnTo>
                  <a:pt x="2105279" y="149732"/>
                </a:lnTo>
                <a:lnTo>
                  <a:pt x="1824227" y="216662"/>
                </a:lnTo>
                <a:lnTo>
                  <a:pt x="1566672" y="281558"/>
                </a:lnTo>
                <a:lnTo>
                  <a:pt x="842899" y="444626"/>
                </a:lnTo>
                <a:lnTo>
                  <a:pt x="621538" y="489330"/>
                </a:lnTo>
                <a:lnTo>
                  <a:pt x="200025" y="567436"/>
                </a:lnTo>
                <a:lnTo>
                  <a:pt x="0" y="600963"/>
                </a:lnTo>
                <a:lnTo>
                  <a:pt x="138303" y="621156"/>
                </a:lnTo>
                <a:lnTo>
                  <a:pt x="270256" y="638937"/>
                </a:lnTo>
                <a:lnTo>
                  <a:pt x="398018" y="654685"/>
                </a:lnTo>
                <a:lnTo>
                  <a:pt x="644905" y="681481"/>
                </a:lnTo>
                <a:lnTo>
                  <a:pt x="874776" y="699262"/>
                </a:lnTo>
                <a:lnTo>
                  <a:pt x="985520" y="705992"/>
                </a:lnTo>
                <a:lnTo>
                  <a:pt x="1094104" y="710438"/>
                </a:lnTo>
                <a:lnTo>
                  <a:pt x="1298448" y="715010"/>
                </a:lnTo>
                <a:lnTo>
                  <a:pt x="1396365" y="715010"/>
                </a:lnTo>
                <a:lnTo>
                  <a:pt x="1585849" y="710438"/>
                </a:lnTo>
                <a:lnTo>
                  <a:pt x="1675256" y="705992"/>
                </a:lnTo>
                <a:lnTo>
                  <a:pt x="1845564" y="692657"/>
                </a:lnTo>
                <a:lnTo>
                  <a:pt x="1928495" y="683640"/>
                </a:lnTo>
                <a:lnTo>
                  <a:pt x="2086102" y="661288"/>
                </a:lnTo>
                <a:lnTo>
                  <a:pt x="2235073" y="634491"/>
                </a:lnTo>
                <a:lnTo>
                  <a:pt x="2375535" y="603250"/>
                </a:lnTo>
                <a:lnTo>
                  <a:pt x="2509647" y="567436"/>
                </a:lnTo>
                <a:lnTo>
                  <a:pt x="2637409" y="527303"/>
                </a:lnTo>
                <a:lnTo>
                  <a:pt x="2758694" y="482600"/>
                </a:lnTo>
                <a:lnTo>
                  <a:pt x="2875788" y="435610"/>
                </a:lnTo>
                <a:lnTo>
                  <a:pt x="2880105" y="433450"/>
                </a:lnTo>
                <a:lnTo>
                  <a:pt x="2880105" y="0"/>
                </a:lnTo>
                <a:close/>
              </a:path>
            </a:pathLst>
          </a:custGeom>
          <a:solidFill>
            <a:srgbClr val="C5E7FB">
              <a:alpha val="2901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2622423" y="730884"/>
            <a:ext cx="5551805" cy="851535"/>
          </a:xfrm>
          <a:custGeom>
            <a:avLst/>
            <a:gdLst/>
            <a:ahLst/>
            <a:cxnLst/>
            <a:rect l="l" t="t" r="r" b="b"/>
            <a:pathLst>
              <a:path w="5551805" h="851535">
                <a:moveTo>
                  <a:pt x="853566" y="0"/>
                </a:moveTo>
                <a:lnTo>
                  <a:pt x="685418" y="0"/>
                </a:lnTo>
                <a:lnTo>
                  <a:pt x="527938" y="4572"/>
                </a:lnTo>
                <a:lnTo>
                  <a:pt x="381000" y="11175"/>
                </a:lnTo>
                <a:lnTo>
                  <a:pt x="244728" y="22351"/>
                </a:lnTo>
                <a:lnTo>
                  <a:pt x="117093" y="35813"/>
                </a:lnTo>
                <a:lnTo>
                  <a:pt x="0" y="53720"/>
                </a:lnTo>
                <a:lnTo>
                  <a:pt x="334137" y="96138"/>
                </a:lnTo>
                <a:lnTo>
                  <a:pt x="693927" y="156463"/>
                </a:lnTo>
                <a:lnTo>
                  <a:pt x="1079246" y="234695"/>
                </a:lnTo>
                <a:lnTo>
                  <a:pt x="1283589" y="279273"/>
                </a:lnTo>
                <a:lnTo>
                  <a:pt x="1868931" y="422275"/>
                </a:lnTo>
                <a:lnTo>
                  <a:pt x="2562987" y="576452"/>
                </a:lnTo>
                <a:lnTo>
                  <a:pt x="2882265" y="639063"/>
                </a:lnTo>
                <a:lnTo>
                  <a:pt x="3035554" y="668147"/>
                </a:lnTo>
                <a:lnTo>
                  <a:pt x="3329304" y="717295"/>
                </a:lnTo>
                <a:lnTo>
                  <a:pt x="3469766" y="739520"/>
                </a:lnTo>
                <a:lnTo>
                  <a:pt x="3737991" y="775335"/>
                </a:lnTo>
                <a:lnTo>
                  <a:pt x="3991229" y="806576"/>
                </a:lnTo>
                <a:lnTo>
                  <a:pt x="4112641" y="817752"/>
                </a:lnTo>
                <a:lnTo>
                  <a:pt x="4342510" y="835660"/>
                </a:lnTo>
                <a:lnTo>
                  <a:pt x="4453255" y="842390"/>
                </a:lnTo>
                <a:lnTo>
                  <a:pt x="4666107" y="851280"/>
                </a:lnTo>
                <a:lnTo>
                  <a:pt x="4864100" y="851280"/>
                </a:lnTo>
                <a:lnTo>
                  <a:pt x="5051425" y="846836"/>
                </a:lnTo>
                <a:lnTo>
                  <a:pt x="5140833" y="842390"/>
                </a:lnTo>
                <a:lnTo>
                  <a:pt x="5228082" y="835660"/>
                </a:lnTo>
                <a:lnTo>
                  <a:pt x="5474970" y="808863"/>
                </a:lnTo>
                <a:lnTo>
                  <a:pt x="5551551" y="797687"/>
                </a:lnTo>
                <a:lnTo>
                  <a:pt x="5304662" y="766444"/>
                </a:lnTo>
                <a:lnTo>
                  <a:pt x="5042916" y="728472"/>
                </a:lnTo>
                <a:lnTo>
                  <a:pt x="4474463" y="630047"/>
                </a:lnTo>
                <a:lnTo>
                  <a:pt x="4165854" y="567563"/>
                </a:lnTo>
                <a:lnTo>
                  <a:pt x="3840099" y="498348"/>
                </a:lnTo>
                <a:lnTo>
                  <a:pt x="2854579" y="263651"/>
                </a:lnTo>
                <a:lnTo>
                  <a:pt x="2586354" y="205612"/>
                </a:lnTo>
                <a:lnTo>
                  <a:pt x="2330957" y="156463"/>
                </a:lnTo>
                <a:lnTo>
                  <a:pt x="2207387" y="134112"/>
                </a:lnTo>
                <a:lnTo>
                  <a:pt x="2086102" y="114045"/>
                </a:lnTo>
                <a:lnTo>
                  <a:pt x="1969007" y="96138"/>
                </a:lnTo>
                <a:lnTo>
                  <a:pt x="1630552" y="51435"/>
                </a:lnTo>
                <a:lnTo>
                  <a:pt x="1419860" y="31368"/>
                </a:lnTo>
                <a:lnTo>
                  <a:pt x="1221866" y="15748"/>
                </a:lnTo>
                <a:lnTo>
                  <a:pt x="1032382" y="4572"/>
                </a:lnTo>
                <a:lnTo>
                  <a:pt x="853566" y="0"/>
                </a:lnTo>
                <a:close/>
              </a:path>
            </a:pathLst>
          </a:custGeom>
          <a:solidFill>
            <a:srgbClr val="C5E7FB">
              <a:alpha val="3999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2832100" y="743204"/>
            <a:ext cx="5474970" cy="775335"/>
          </a:xfrm>
          <a:custGeom>
            <a:avLst/>
            <a:gdLst/>
            <a:ahLst/>
            <a:cxnLst/>
            <a:rect l="l" t="t" r="r" b="b"/>
            <a:pathLst>
              <a:path w="5474970" h="775335">
                <a:moveTo>
                  <a:pt x="0" y="78232"/>
                </a:moveTo>
                <a:lnTo>
                  <a:pt x="19176" y="73787"/>
                </a:lnTo>
                <a:lnTo>
                  <a:pt x="76581" y="62611"/>
                </a:lnTo>
                <a:lnTo>
                  <a:pt x="174498" y="46990"/>
                </a:lnTo>
                <a:lnTo>
                  <a:pt x="238379" y="37973"/>
                </a:lnTo>
                <a:lnTo>
                  <a:pt x="312927" y="29083"/>
                </a:lnTo>
                <a:lnTo>
                  <a:pt x="395858" y="22351"/>
                </a:lnTo>
                <a:lnTo>
                  <a:pt x="491744" y="15621"/>
                </a:lnTo>
                <a:lnTo>
                  <a:pt x="596011" y="9017"/>
                </a:lnTo>
                <a:lnTo>
                  <a:pt x="713104" y="4445"/>
                </a:lnTo>
                <a:lnTo>
                  <a:pt x="840866" y="2286"/>
                </a:lnTo>
                <a:lnTo>
                  <a:pt x="979170" y="0"/>
                </a:lnTo>
                <a:lnTo>
                  <a:pt x="1128140" y="2286"/>
                </a:lnTo>
                <a:lnTo>
                  <a:pt x="1287779" y="6731"/>
                </a:lnTo>
                <a:lnTo>
                  <a:pt x="1460246" y="15621"/>
                </a:lnTo>
                <a:lnTo>
                  <a:pt x="1643379" y="26797"/>
                </a:lnTo>
                <a:lnTo>
                  <a:pt x="1837054" y="44704"/>
                </a:lnTo>
                <a:lnTo>
                  <a:pt x="2043557" y="64770"/>
                </a:lnTo>
                <a:lnTo>
                  <a:pt x="2262759" y="89408"/>
                </a:lnTo>
                <a:lnTo>
                  <a:pt x="2492629" y="118491"/>
                </a:lnTo>
                <a:lnTo>
                  <a:pt x="2735326" y="154178"/>
                </a:lnTo>
                <a:lnTo>
                  <a:pt x="2988691" y="194437"/>
                </a:lnTo>
                <a:lnTo>
                  <a:pt x="3254755" y="241300"/>
                </a:lnTo>
                <a:lnTo>
                  <a:pt x="3533648" y="297180"/>
                </a:lnTo>
                <a:lnTo>
                  <a:pt x="3825240" y="357505"/>
                </a:lnTo>
                <a:lnTo>
                  <a:pt x="4129658" y="424561"/>
                </a:lnTo>
                <a:lnTo>
                  <a:pt x="4446778" y="500507"/>
                </a:lnTo>
                <a:lnTo>
                  <a:pt x="4776724" y="583184"/>
                </a:lnTo>
                <a:lnTo>
                  <a:pt x="5119497" y="674751"/>
                </a:lnTo>
                <a:lnTo>
                  <a:pt x="5474970" y="775335"/>
                </a:lnTo>
              </a:path>
            </a:pathLst>
          </a:custGeom>
          <a:ln w="31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5616447" y="729869"/>
            <a:ext cx="3312160" cy="652780"/>
          </a:xfrm>
          <a:custGeom>
            <a:avLst/>
            <a:gdLst/>
            <a:ahLst/>
            <a:cxnLst/>
            <a:rect l="l" t="t" r="r" b="b"/>
            <a:pathLst>
              <a:path w="3312159" h="652780">
                <a:moveTo>
                  <a:pt x="0" y="652398"/>
                </a:moveTo>
                <a:lnTo>
                  <a:pt x="95757" y="625475"/>
                </a:lnTo>
                <a:lnTo>
                  <a:pt x="357631" y="556259"/>
                </a:lnTo>
                <a:lnTo>
                  <a:pt x="538479" y="509396"/>
                </a:lnTo>
                <a:lnTo>
                  <a:pt x="747140" y="457961"/>
                </a:lnTo>
                <a:lnTo>
                  <a:pt x="979170" y="402081"/>
                </a:lnTo>
                <a:lnTo>
                  <a:pt x="1228217" y="341756"/>
                </a:lnTo>
                <a:lnTo>
                  <a:pt x="1492123" y="283717"/>
                </a:lnTo>
                <a:lnTo>
                  <a:pt x="1762505" y="225551"/>
                </a:lnTo>
                <a:lnTo>
                  <a:pt x="2039238" y="171957"/>
                </a:lnTo>
                <a:lnTo>
                  <a:pt x="2313812" y="120650"/>
                </a:lnTo>
                <a:lnTo>
                  <a:pt x="2450083" y="98297"/>
                </a:lnTo>
                <a:lnTo>
                  <a:pt x="2582036" y="75945"/>
                </a:lnTo>
                <a:lnTo>
                  <a:pt x="2713990" y="58038"/>
                </a:lnTo>
                <a:lnTo>
                  <a:pt x="2841752" y="40131"/>
                </a:lnTo>
                <a:lnTo>
                  <a:pt x="2967354" y="26796"/>
                </a:lnTo>
                <a:lnTo>
                  <a:pt x="3086607" y="15620"/>
                </a:lnTo>
                <a:lnTo>
                  <a:pt x="3201543" y="6603"/>
                </a:lnTo>
                <a:lnTo>
                  <a:pt x="3312159" y="0"/>
                </a:lnTo>
              </a:path>
            </a:pathLst>
          </a:custGeom>
          <a:ln w="31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211670" y="714248"/>
            <a:ext cx="8723630" cy="1331595"/>
          </a:xfrm>
          <a:custGeom>
            <a:avLst/>
            <a:gdLst/>
            <a:ahLst/>
            <a:cxnLst/>
            <a:rect l="l" t="t" r="r" b="b"/>
            <a:pathLst>
              <a:path w="8723630" h="1331595">
                <a:moveTo>
                  <a:pt x="1556042" y="0"/>
                </a:moveTo>
                <a:lnTo>
                  <a:pt x="1402753" y="0"/>
                </a:lnTo>
                <a:lnTo>
                  <a:pt x="1258100" y="4444"/>
                </a:lnTo>
                <a:lnTo>
                  <a:pt x="1121829" y="11175"/>
                </a:lnTo>
                <a:lnTo>
                  <a:pt x="874890" y="33400"/>
                </a:lnTo>
                <a:lnTo>
                  <a:pt x="762063" y="49149"/>
                </a:lnTo>
                <a:lnTo>
                  <a:pt x="659891" y="64769"/>
                </a:lnTo>
                <a:lnTo>
                  <a:pt x="564095" y="82550"/>
                </a:lnTo>
                <a:lnTo>
                  <a:pt x="478955" y="102742"/>
                </a:lnTo>
                <a:lnTo>
                  <a:pt x="398056" y="120650"/>
                </a:lnTo>
                <a:lnTo>
                  <a:pt x="327812" y="140715"/>
                </a:lnTo>
                <a:lnTo>
                  <a:pt x="206476" y="178688"/>
                </a:lnTo>
                <a:lnTo>
                  <a:pt x="157518" y="196596"/>
                </a:lnTo>
                <a:lnTo>
                  <a:pt x="51079" y="241173"/>
                </a:lnTo>
                <a:lnTo>
                  <a:pt x="0" y="268097"/>
                </a:lnTo>
                <a:lnTo>
                  <a:pt x="0" y="1331467"/>
                </a:lnTo>
                <a:lnTo>
                  <a:pt x="8719096" y="1331467"/>
                </a:lnTo>
                <a:lnTo>
                  <a:pt x="8723414" y="1324864"/>
                </a:lnTo>
                <a:lnTo>
                  <a:pt x="8723414" y="851153"/>
                </a:lnTo>
                <a:lnTo>
                  <a:pt x="7182142" y="851153"/>
                </a:lnTo>
                <a:lnTo>
                  <a:pt x="7043839" y="848994"/>
                </a:lnTo>
                <a:lnTo>
                  <a:pt x="6899059" y="844423"/>
                </a:lnTo>
                <a:lnTo>
                  <a:pt x="6750088" y="837818"/>
                </a:lnTo>
                <a:lnTo>
                  <a:pt x="6594640" y="826642"/>
                </a:lnTo>
                <a:lnTo>
                  <a:pt x="6260503" y="793114"/>
                </a:lnTo>
                <a:lnTo>
                  <a:pt x="5900712" y="746125"/>
                </a:lnTo>
                <a:lnTo>
                  <a:pt x="5709196" y="717168"/>
                </a:lnTo>
                <a:lnTo>
                  <a:pt x="5509044" y="683640"/>
                </a:lnTo>
                <a:lnTo>
                  <a:pt x="5302542" y="645667"/>
                </a:lnTo>
                <a:lnTo>
                  <a:pt x="4861979" y="558546"/>
                </a:lnTo>
                <a:lnTo>
                  <a:pt x="4387253" y="453516"/>
                </a:lnTo>
                <a:lnTo>
                  <a:pt x="4136047" y="395350"/>
                </a:lnTo>
                <a:lnTo>
                  <a:pt x="3614458" y="268097"/>
                </a:lnTo>
                <a:lnTo>
                  <a:pt x="3122841" y="165226"/>
                </a:lnTo>
                <a:lnTo>
                  <a:pt x="2892844" y="125094"/>
                </a:lnTo>
                <a:lnTo>
                  <a:pt x="2673642" y="91566"/>
                </a:lnTo>
                <a:lnTo>
                  <a:pt x="2462949" y="62484"/>
                </a:lnTo>
                <a:lnTo>
                  <a:pt x="2262797" y="40131"/>
                </a:lnTo>
                <a:lnTo>
                  <a:pt x="2073313" y="22225"/>
                </a:lnTo>
                <a:lnTo>
                  <a:pt x="1719999" y="2159"/>
                </a:lnTo>
                <a:lnTo>
                  <a:pt x="1556042" y="0"/>
                </a:lnTo>
                <a:close/>
              </a:path>
              <a:path w="8723630" h="1331595">
                <a:moveTo>
                  <a:pt x="8723414" y="569722"/>
                </a:moveTo>
                <a:lnTo>
                  <a:pt x="8638197" y="605409"/>
                </a:lnTo>
                <a:lnTo>
                  <a:pt x="8557298" y="636651"/>
                </a:lnTo>
                <a:lnTo>
                  <a:pt x="8472208" y="665734"/>
                </a:lnTo>
                <a:lnTo>
                  <a:pt x="8295551" y="719327"/>
                </a:lnTo>
                <a:lnTo>
                  <a:pt x="8201825" y="743965"/>
                </a:lnTo>
                <a:lnTo>
                  <a:pt x="8005991" y="784098"/>
                </a:lnTo>
                <a:lnTo>
                  <a:pt x="7901724" y="802004"/>
                </a:lnTo>
                <a:lnTo>
                  <a:pt x="7680363" y="828801"/>
                </a:lnTo>
                <a:lnTo>
                  <a:pt x="7441857" y="846709"/>
                </a:lnTo>
                <a:lnTo>
                  <a:pt x="7314222" y="851153"/>
                </a:lnTo>
                <a:lnTo>
                  <a:pt x="8723414" y="851153"/>
                </a:lnTo>
                <a:lnTo>
                  <a:pt x="8723414" y="56972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 txBox="1"/>
          <p:nvPr/>
        </p:nvSpPr>
        <p:spPr>
          <a:xfrm>
            <a:off x="330200" y="1557680"/>
            <a:ext cx="4993640" cy="47967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99060">
              <a:lnSpc>
                <a:spcPct val="120000"/>
              </a:lnSpc>
              <a:spcBef>
                <a:spcPts val="100"/>
              </a:spcBef>
              <a:buSzPct val="94000"/>
              <a:buAutoNum type="arabicPlain"/>
              <a:tabLst>
                <a:tab pos="490855" algn="l"/>
              </a:tabLst>
            </a:pP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施工升降机防坠安全器是齿轮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齿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条施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工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升降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机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上 极其重要的安全装置，它能限制吊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笼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超速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下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行，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有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效 地防止和消除吊笼坠落事故的发生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。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安全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器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主要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由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外 </a:t>
            </a:r>
            <a:r>
              <a:rPr sz="1600" spc="-1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壳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、制</a:t>
            </a:r>
            <a:r>
              <a:rPr sz="160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动</a:t>
            </a:r>
            <a:r>
              <a:rPr sz="1600" spc="-1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椎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鼓</a:t>
            </a:r>
            <a:r>
              <a:rPr sz="160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、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离</a:t>
            </a:r>
            <a:r>
              <a:rPr sz="1600" spc="-1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心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块</a:t>
            </a:r>
            <a:r>
              <a:rPr sz="160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、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弹</a:t>
            </a:r>
            <a:r>
              <a:rPr sz="1600" spc="-1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簧</a:t>
            </a:r>
            <a:r>
              <a:rPr sz="160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等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组</a:t>
            </a:r>
            <a:r>
              <a:rPr sz="1600" spc="-1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成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（</a:t>
            </a:r>
            <a:r>
              <a:rPr sz="160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如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右</a:t>
            </a:r>
            <a:r>
              <a:rPr sz="1600" spc="-1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图</a:t>
            </a:r>
            <a:r>
              <a:rPr sz="160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所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示</a:t>
            </a:r>
            <a:r>
              <a:rPr sz="1600" spc="-1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）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。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  <a:p>
            <a:pPr marL="511810" indent="-499745">
              <a:lnSpc>
                <a:spcPct val="100000"/>
              </a:lnSpc>
              <a:spcBef>
                <a:spcPts val="985"/>
              </a:spcBef>
              <a:buSzPct val="94000"/>
              <a:buAutoNum type="arabicPlain"/>
              <a:tabLst>
                <a:tab pos="512445" algn="l"/>
              </a:tabLst>
            </a:pP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严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禁施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工升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降机使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用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超过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有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效标定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期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的防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坠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安全。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  <a:p>
            <a:pPr marL="12700" marR="304165" algn="just">
              <a:lnSpc>
                <a:spcPct val="120000"/>
              </a:lnSpc>
              <a:spcBef>
                <a:spcPts val="600"/>
              </a:spcBef>
              <a:buSzPct val="94000"/>
              <a:buAutoNum type="arabicPlain"/>
              <a:tabLst>
                <a:tab pos="517525" algn="l"/>
              </a:tabLst>
            </a:pP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施工升降机使用期间，每</a:t>
            </a:r>
            <a:r>
              <a:rPr sz="1600" spc="-5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3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个月应进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行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不少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于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一 次额定载重量坠落试验。坠落试验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的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方法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、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时间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间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隔 </a:t>
            </a:r>
            <a:r>
              <a:rPr sz="1600" spc="-1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及评定标准应符合使用说明书和现</a:t>
            </a:r>
            <a:r>
              <a:rPr sz="160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行</a:t>
            </a:r>
            <a:r>
              <a:rPr sz="1600" spc="-1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国家</a:t>
            </a:r>
            <a:r>
              <a:rPr sz="160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标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准</a:t>
            </a:r>
            <a:r>
              <a:rPr sz="1600" spc="-1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《</a:t>
            </a:r>
            <a:r>
              <a:rPr sz="160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施工 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升降机》</a:t>
            </a:r>
            <a:r>
              <a:rPr sz="1600" spc="-5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GB/T</a:t>
            </a:r>
            <a:r>
              <a:rPr sz="1600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 </a:t>
            </a:r>
            <a:r>
              <a:rPr sz="1600" spc="-10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10054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的有关要求。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  <a:p>
            <a:pPr marL="12700" marR="198120">
              <a:lnSpc>
                <a:spcPct val="120000"/>
              </a:lnSpc>
              <a:spcBef>
                <a:spcPts val="600"/>
              </a:spcBef>
              <a:buSzPct val="94000"/>
              <a:buAutoNum type="arabicPlain"/>
              <a:tabLst>
                <a:tab pos="527685" algn="l"/>
              </a:tabLst>
            </a:pP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防坠安全器不管使用与否都应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送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原单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位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进行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每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年 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一次的年检，只有在年检合格的有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效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期内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才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能使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用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。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  <a:p>
            <a:pPr marL="518160" indent="-506095">
              <a:lnSpc>
                <a:spcPct val="100000"/>
              </a:lnSpc>
              <a:spcBef>
                <a:spcPts val="985"/>
              </a:spcBef>
              <a:buSzPct val="94000"/>
              <a:buAutoNum type="arabicPlain"/>
              <a:tabLst>
                <a:tab pos="518795" algn="l"/>
              </a:tabLst>
            </a:pPr>
            <a:r>
              <a:rPr sz="1600" spc="-1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防坠安全器属升降机重要</a:t>
            </a:r>
            <a:r>
              <a:rPr sz="160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保</a:t>
            </a:r>
            <a:r>
              <a:rPr sz="1600" spc="-1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护装</a:t>
            </a:r>
            <a:r>
              <a:rPr sz="160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置</a:t>
            </a:r>
            <a:r>
              <a:rPr sz="1600" spc="-1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，按</a:t>
            </a:r>
            <a:r>
              <a:rPr sz="160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标</a:t>
            </a:r>
            <a:r>
              <a:rPr sz="1600" spc="-1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准规定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  <a:p>
            <a:pPr marL="12700">
              <a:lnSpc>
                <a:spcPct val="100000"/>
              </a:lnSpc>
              <a:spcBef>
                <a:spcPts val="385"/>
              </a:spcBef>
            </a:pP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有效使用期限</a:t>
            </a:r>
            <a:r>
              <a:rPr sz="1600" spc="-1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为</a:t>
            </a:r>
            <a:r>
              <a:rPr sz="1600" spc="-10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5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年。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  <a:p>
            <a:pPr marL="12700" marR="294640">
              <a:lnSpc>
                <a:spcPct val="120000"/>
              </a:lnSpc>
              <a:spcBef>
                <a:spcPts val="600"/>
              </a:spcBef>
              <a:buSzPct val="94000"/>
              <a:buAutoNum type="arabicPlain" startAt="6"/>
              <a:tabLst>
                <a:tab pos="530860" algn="l"/>
              </a:tabLst>
            </a:pP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各限位器要加强检查</a:t>
            </a:r>
            <a:r>
              <a:rPr sz="1600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,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确保限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位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器灵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敏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可靠</a:t>
            </a:r>
            <a:r>
              <a:rPr sz="1600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,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应在 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有效的标定期内使</a:t>
            </a:r>
            <a:r>
              <a:rPr sz="1600" spc="-1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用</a:t>
            </a:r>
            <a:r>
              <a:rPr sz="1600" spc="-5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.</a:t>
            </a:r>
            <a:endParaRPr sz="1600">
              <a:latin typeface="Candara" panose="020E0502030303020204"/>
              <a:cs typeface="Candara" panose="020E0502030303020204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330200" y="1036777"/>
            <a:ext cx="294195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5" dirty="0">
                <a:latin typeface="Candara" panose="020E0502030303020204"/>
                <a:cs typeface="Candara" panose="020E0502030303020204"/>
              </a:rPr>
              <a:t>5.2</a:t>
            </a:r>
            <a:r>
              <a:rPr sz="2800" spc="-5" dirty="0"/>
              <a:t>安全装置（一）</a:t>
            </a:r>
            <a:endParaRPr sz="2800">
              <a:latin typeface="Candara" panose="020E0502030303020204"/>
              <a:cs typeface="Candara" panose="020E0502030303020204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5344540" y="1484757"/>
            <a:ext cx="3498088" cy="3376549"/>
          </a:xfrm>
          <a:prstGeom prst="rect">
            <a:avLst/>
          </a:prstGeom>
          <a:blipFill>
            <a:blip r:embed="rId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1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054978" y="859408"/>
            <a:ext cx="2880360" cy="715010"/>
          </a:xfrm>
          <a:custGeom>
            <a:avLst/>
            <a:gdLst/>
            <a:ahLst/>
            <a:cxnLst/>
            <a:rect l="l" t="t" r="r" b="b"/>
            <a:pathLst>
              <a:path w="2880359" h="715010">
                <a:moveTo>
                  <a:pt x="2880105" y="0"/>
                </a:moveTo>
                <a:lnTo>
                  <a:pt x="2873629" y="0"/>
                </a:lnTo>
                <a:lnTo>
                  <a:pt x="2752344" y="20065"/>
                </a:lnTo>
                <a:lnTo>
                  <a:pt x="2628900" y="42417"/>
                </a:lnTo>
                <a:lnTo>
                  <a:pt x="2373376" y="91566"/>
                </a:lnTo>
                <a:lnTo>
                  <a:pt x="2105279" y="149732"/>
                </a:lnTo>
                <a:lnTo>
                  <a:pt x="1824227" y="216662"/>
                </a:lnTo>
                <a:lnTo>
                  <a:pt x="1566672" y="281558"/>
                </a:lnTo>
                <a:lnTo>
                  <a:pt x="842899" y="444626"/>
                </a:lnTo>
                <a:lnTo>
                  <a:pt x="621538" y="489330"/>
                </a:lnTo>
                <a:lnTo>
                  <a:pt x="200025" y="567436"/>
                </a:lnTo>
                <a:lnTo>
                  <a:pt x="0" y="600963"/>
                </a:lnTo>
                <a:lnTo>
                  <a:pt x="138303" y="621156"/>
                </a:lnTo>
                <a:lnTo>
                  <a:pt x="270256" y="638937"/>
                </a:lnTo>
                <a:lnTo>
                  <a:pt x="398018" y="654685"/>
                </a:lnTo>
                <a:lnTo>
                  <a:pt x="644905" y="681481"/>
                </a:lnTo>
                <a:lnTo>
                  <a:pt x="874776" y="699262"/>
                </a:lnTo>
                <a:lnTo>
                  <a:pt x="985520" y="705992"/>
                </a:lnTo>
                <a:lnTo>
                  <a:pt x="1094104" y="710438"/>
                </a:lnTo>
                <a:lnTo>
                  <a:pt x="1298448" y="715010"/>
                </a:lnTo>
                <a:lnTo>
                  <a:pt x="1396365" y="715010"/>
                </a:lnTo>
                <a:lnTo>
                  <a:pt x="1585849" y="710438"/>
                </a:lnTo>
                <a:lnTo>
                  <a:pt x="1675256" y="705992"/>
                </a:lnTo>
                <a:lnTo>
                  <a:pt x="1845564" y="692657"/>
                </a:lnTo>
                <a:lnTo>
                  <a:pt x="1928495" y="683640"/>
                </a:lnTo>
                <a:lnTo>
                  <a:pt x="2086102" y="661288"/>
                </a:lnTo>
                <a:lnTo>
                  <a:pt x="2235073" y="634491"/>
                </a:lnTo>
                <a:lnTo>
                  <a:pt x="2375535" y="603250"/>
                </a:lnTo>
                <a:lnTo>
                  <a:pt x="2509647" y="567436"/>
                </a:lnTo>
                <a:lnTo>
                  <a:pt x="2637409" y="527303"/>
                </a:lnTo>
                <a:lnTo>
                  <a:pt x="2758694" y="482600"/>
                </a:lnTo>
                <a:lnTo>
                  <a:pt x="2875788" y="435610"/>
                </a:lnTo>
                <a:lnTo>
                  <a:pt x="2880105" y="433450"/>
                </a:lnTo>
                <a:lnTo>
                  <a:pt x="2880105" y="0"/>
                </a:lnTo>
                <a:close/>
              </a:path>
            </a:pathLst>
          </a:custGeom>
          <a:solidFill>
            <a:srgbClr val="C5E7FB">
              <a:alpha val="2901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2622423" y="730884"/>
            <a:ext cx="5551805" cy="851535"/>
          </a:xfrm>
          <a:custGeom>
            <a:avLst/>
            <a:gdLst/>
            <a:ahLst/>
            <a:cxnLst/>
            <a:rect l="l" t="t" r="r" b="b"/>
            <a:pathLst>
              <a:path w="5551805" h="851535">
                <a:moveTo>
                  <a:pt x="853566" y="0"/>
                </a:moveTo>
                <a:lnTo>
                  <a:pt x="685418" y="0"/>
                </a:lnTo>
                <a:lnTo>
                  <a:pt x="527938" y="4572"/>
                </a:lnTo>
                <a:lnTo>
                  <a:pt x="381000" y="11175"/>
                </a:lnTo>
                <a:lnTo>
                  <a:pt x="244728" y="22351"/>
                </a:lnTo>
                <a:lnTo>
                  <a:pt x="117093" y="35813"/>
                </a:lnTo>
                <a:lnTo>
                  <a:pt x="0" y="53720"/>
                </a:lnTo>
                <a:lnTo>
                  <a:pt x="334137" y="96138"/>
                </a:lnTo>
                <a:lnTo>
                  <a:pt x="693927" y="156463"/>
                </a:lnTo>
                <a:lnTo>
                  <a:pt x="1079246" y="234695"/>
                </a:lnTo>
                <a:lnTo>
                  <a:pt x="1283589" y="279273"/>
                </a:lnTo>
                <a:lnTo>
                  <a:pt x="1868931" y="422275"/>
                </a:lnTo>
                <a:lnTo>
                  <a:pt x="2562987" y="576452"/>
                </a:lnTo>
                <a:lnTo>
                  <a:pt x="2882265" y="639063"/>
                </a:lnTo>
                <a:lnTo>
                  <a:pt x="3035554" y="668147"/>
                </a:lnTo>
                <a:lnTo>
                  <a:pt x="3329304" y="717295"/>
                </a:lnTo>
                <a:lnTo>
                  <a:pt x="3469766" y="739520"/>
                </a:lnTo>
                <a:lnTo>
                  <a:pt x="3737991" y="775335"/>
                </a:lnTo>
                <a:lnTo>
                  <a:pt x="3991229" y="806576"/>
                </a:lnTo>
                <a:lnTo>
                  <a:pt x="4112641" y="817752"/>
                </a:lnTo>
                <a:lnTo>
                  <a:pt x="4342510" y="835660"/>
                </a:lnTo>
                <a:lnTo>
                  <a:pt x="4453255" y="842390"/>
                </a:lnTo>
                <a:lnTo>
                  <a:pt x="4666107" y="851280"/>
                </a:lnTo>
                <a:lnTo>
                  <a:pt x="4864100" y="851280"/>
                </a:lnTo>
                <a:lnTo>
                  <a:pt x="5051425" y="846836"/>
                </a:lnTo>
                <a:lnTo>
                  <a:pt x="5140833" y="842390"/>
                </a:lnTo>
                <a:lnTo>
                  <a:pt x="5228082" y="835660"/>
                </a:lnTo>
                <a:lnTo>
                  <a:pt x="5474970" y="808863"/>
                </a:lnTo>
                <a:lnTo>
                  <a:pt x="5551551" y="797687"/>
                </a:lnTo>
                <a:lnTo>
                  <a:pt x="5304662" y="766444"/>
                </a:lnTo>
                <a:lnTo>
                  <a:pt x="5042916" y="728472"/>
                </a:lnTo>
                <a:lnTo>
                  <a:pt x="4474463" y="630047"/>
                </a:lnTo>
                <a:lnTo>
                  <a:pt x="4165854" y="567563"/>
                </a:lnTo>
                <a:lnTo>
                  <a:pt x="3840099" y="498348"/>
                </a:lnTo>
                <a:lnTo>
                  <a:pt x="2854579" y="263651"/>
                </a:lnTo>
                <a:lnTo>
                  <a:pt x="2586354" y="205612"/>
                </a:lnTo>
                <a:lnTo>
                  <a:pt x="2330957" y="156463"/>
                </a:lnTo>
                <a:lnTo>
                  <a:pt x="2207387" y="134112"/>
                </a:lnTo>
                <a:lnTo>
                  <a:pt x="2086102" y="114045"/>
                </a:lnTo>
                <a:lnTo>
                  <a:pt x="1969007" y="96138"/>
                </a:lnTo>
                <a:lnTo>
                  <a:pt x="1630552" y="51435"/>
                </a:lnTo>
                <a:lnTo>
                  <a:pt x="1419860" y="31368"/>
                </a:lnTo>
                <a:lnTo>
                  <a:pt x="1221866" y="15748"/>
                </a:lnTo>
                <a:lnTo>
                  <a:pt x="1032382" y="4572"/>
                </a:lnTo>
                <a:lnTo>
                  <a:pt x="853566" y="0"/>
                </a:lnTo>
                <a:close/>
              </a:path>
            </a:pathLst>
          </a:custGeom>
          <a:solidFill>
            <a:srgbClr val="C5E7FB">
              <a:alpha val="3999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2832100" y="743204"/>
            <a:ext cx="5474970" cy="775335"/>
          </a:xfrm>
          <a:custGeom>
            <a:avLst/>
            <a:gdLst/>
            <a:ahLst/>
            <a:cxnLst/>
            <a:rect l="l" t="t" r="r" b="b"/>
            <a:pathLst>
              <a:path w="5474970" h="775335">
                <a:moveTo>
                  <a:pt x="0" y="78232"/>
                </a:moveTo>
                <a:lnTo>
                  <a:pt x="19176" y="73787"/>
                </a:lnTo>
                <a:lnTo>
                  <a:pt x="76581" y="62611"/>
                </a:lnTo>
                <a:lnTo>
                  <a:pt x="174498" y="46990"/>
                </a:lnTo>
                <a:lnTo>
                  <a:pt x="238379" y="37973"/>
                </a:lnTo>
                <a:lnTo>
                  <a:pt x="312927" y="29083"/>
                </a:lnTo>
                <a:lnTo>
                  <a:pt x="395858" y="22351"/>
                </a:lnTo>
                <a:lnTo>
                  <a:pt x="491744" y="15621"/>
                </a:lnTo>
                <a:lnTo>
                  <a:pt x="596011" y="9017"/>
                </a:lnTo>
                <a:lnTo>
                  <a:pt x="713104" y="4445"/>
                </a:lnTo>
                <a:lnTo>
                  <a:pt x="840866" y="2286"/>
                </a:lnTo>
                <a:lnTo>
                  <a:pt x="979170" y="0"/>
                </a:lnTo>
                <a:lnTo>
                  <a:pt x="1128140" y="2286"/>
                </a:lnTo>
                <a:lnTo>
                  <a:pt x="1287779" y="6731"/>
                </a:lnTo>
                <a:lnTo>
                  <a:pt x="1460246" y="15621"/>
                </a:lnTo>
                <a:lnTo>
                  <a:pt x="1643379" y="26797"/>
                </a:lnTo>
                <a:lnTo>
                  <a:pt x="1837054" y="44704"/>
                </a:lnTo>
                <a:lnTo>
                  <a:pt x="2043557" y="64770"/>
                </a:lnTo>
                <a:lnTo>
                  <a:pt x="2262759" y="89408"/>
                </a:lnTo>
                <a:lnTo>
                  <a:pt x="2492629" y="118491"/>
                </a:lnTo>
                <a:lnTo>
                  <a:pt x="2735326" y="154178"/>
                </a:lnTo>
                <a:lnTo>
                  <a:pt x="2988691" y="194437"/>
                </a:lnTo>
                <a:lnTo>
                  <a:pt x="3254755" y="241300"/>
                </a:lnTo>
                <a:lnTo>
                  <a:pt x="3533648" y="297180"/>
                </a:lnTo>
                <a:lnTo>
                  <a:pt x="3825240" y="357505"/>
                </a:lnTo>
                <a:lnTo>
                  <a:pt x="4129658" y="424561"/>
                </a:lnTo>
                <a:lnTo>
                  <a:pt x="4446778" y="500507"/>
                </a:lnTo>
                <a:lnTo>
                  <a:pt x="4776724" y="583184"/>
                </a:lnTo>
                <a:lnTo>
                  <a:pt x="5119497" y="674751"/>
                </a:lnTo>
                <a:lnTo>
                  <a:pt x="5474970" y="775335"/>
                </a:lnTo>
              </a:path>
            </a:pathLst>
          </a:custGeom>
          <a:ln w="31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5616447" y="729869"/>
            <a:ext cx="3312160" cy="652780"/>
          </a:xfrm>
          <a:custGeom>
            <a:avLst/>
            <a:gdLst/>
            <a:ahLst/>
            <a:cxnLst/>
            <a:rect l="l" t="t" r="r" b="b"/>
            <a:pathLst>
              <a:path w="3312159" h="652780">
                <a:moveTo>
                  <a:pt x="0" y="652398"/>
                </a:moveTo>
                <a:lnTo>
                  <a:pt x="95757" y="625475"/>
                </a:lnTo>
                <a:lnTo>
                  <a:pt x="357631" y="556259"/>
                </a:lnTo>
                <a:lnTo>
                  <a:pt x="538479" y="509396"/>
                </a:lnTo>
                <a:lnTo>
                  <a:pt x="747140" y="457961"/>
                </a:lnTo>
                <a:lnTo>
                  <a:pt x="979170" y="402081"/>
                </a:lnTo>
                <a:lnTo>
                  <a:pt x="1228217" y="341756"/>
                </a:lnTo>
                <a:lnTo>
                  <a:pt x="1492123" y="283717"/>
                </a:lnTo>
                <a:lnTo>
                  <a:pt x="1762505" y="225551"/>
                </a:lnTo>
                <a:lnTo>
                  <a:pt x="2039238" y="171957"/>
                </a:lnTo>
                <a:lnTo>
                  <a:pt x="2313812" y="120650"/>
                </a:lnTo>
                <a:lnTo>
                  <a:pt x="2450083" y="98297"/>
                </a:lnTo>
                <a:lnTo>
                  <a:pt x="2582036" y="75945"/>
                </a:lnTo>
                <a:lnTo>
                  <a:pt x="2713990" y="58038"/>
                </a:lnTo>
                <a:lnTo>
                  <a:pt x="2841752" y="40131"/>
                </a:lnTo>
                <a:lnTo>
                  <a:pt x="2967354" y="26796"/>
                </a:lnTo>
                <a:lnTo>
                  <a:pt x="3086607" y="15620"/>
                </a:lnTo>
                <a:lnTo>
                  <a:pt x="3201543" y="6603"/>
                </a:lnTo>
                <a:lnTo>
                  <a:pt x="3312159" y="0"/>
                </a:lnTo>
              </a:path>
            </a:pathLst>
          </a:custGeom>
          <a:ln w="31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211670" y="714248"/>
            <a:ext cx="8723630" cy="1331595"/>
          </a:xfrm>
          <a:custGeom>
            <a:avLst/>
            <a:gdLst/>
            <a:ahLst/>
            <a:cxnLst/>
            <a:rect l="l" t="t" r="r" b="b"/>
            <a:pathLst>
              <a:path w="8723630" h="1331595">
                <a:moveTo>
                  <a:pt x="1556042" y="0"/>
                </a:moveTo>
                <a:lnTo>
                  <a:pt x="1402753" y="0"/>
                </a:lnTo>
                <a:lnTo>
                  <a:pt x="1258100" y="4444"/>
                </a:lnTo>
                <a:lnTo>
                  <a:pt x="1121829" y="11175"/>
                </a:lnTo>
                <a:lnTo>
                  <a:pt x="874890" y="33400"/>
                </a:lnTo>
                <a:lnTo>
                  <a:pt x="762063" y="49149"/>
                </a:lnTo>
                <a:lnTo>
                  <a:pt x="659891" y="64769"/>
                </a:lnTo>
                <a:lnTo>
                  <a:pt x="564095" y="82550"/>
                </a:lnTo>
                <a:lnTo>
                  <a:pt x="478955" y="102742"/>
                </a:lnTo>
                <a:lnTo>
                  <a:pt x="398056" y="120650"/>
                </a:lnTo>
                <a:lnTo>
                  <a:pt x="327812" y="140715"/>
                </a:lnTo>
                <a:lnTo>
                  <a:pt x="206476" y="178688"/>
                </a:lnTo>
                <a:lnTo>
                  <a:pt x="157518" y="196596"/>
                </a:lnTo>
                <a:lnTo>
                  <a:pt x="51079" y="241173"/>
                </a:lnTo>
                <a:lnTo>
                  <a:pt x="0" y="268097"/>
                </a:lnTo>
                <a:lnTo>
                  <a:pt x="0" y="1331467"/>
                </a:lnTo>
                <a:lnTo>
                  <a:pt x="8719096" y="1331467"/>
                </a:lnTo>
                <a:lnTo>
                  <a:pt x="8723414" y="1324864"/>
                </a:lnTo>
                <a:lnTo>
                  <a:pt x="8723414" y="851153"/>
                </a:lnTo>
                <a:lnTo>
                  <a:pt x="7182142" y="851153"/>
                </a:lnTo>
                <a:lnTo>
                  <a:pt x="7043839" y="848994"/>
                </a:lnTo>
                <a:lnTo>
                  <a:pt x="6899059" y="844423"/>
                </a:lnTo>
                <a:lnTo>
                  <a:pt x="6750088" y="837818"/>
                </a:lnTo>
                <a:lnTo>
                  <a:pt x="6594640" y="826642"/>
                </a:lnTo>
                <a:lnTo>
                  <a:pt x="6260503" y="793114"/>
                </a:lnTo>
                <a:lnTo>
                  <a:pt x="5900712" y="746125"/>
                </a:lnTo>
                <a:lnTo>
                  <a:pt x="5709196" y="717168"/>
                </a:lnTo>
                <a:lnTo>
                  <a:pt x="5509044" y="683640"/>
                </a:lnTo>
                <a:lnTo>
                  <a:pt x="5302542" y="645667"/>
                </a:lnTo>
                <a:lnTo>
                  <a:pt x="4861979" y="558546"/>
                </a:lnTo>
                <a:lnTo>
                  <a:pt x="4387253" y="453516"/>
                </a:lnTo>
                <a:lnTo>
                  <a:pt x="4136047" y="395350"/>
                </a:lnTo>
                <a:lnTo>
                  <a:pt x="3614458" y="268097"/>
                </a:lnTo>
                <a:lnTo>
                  <a:pt x="3122841" y="165226"/>
                </a:lnTo>
                <a:lnTo>
                  <a:pt x="2892844" y="125094"/>
                </a:lnTo>
                <a:lnTo>
                  <a:pt x="2673642" y="91566"/>
                </a:lnTo>
                <a:lnTo>
                  <a:pt x="2462949" y="62484"/>
                </a:lnTo>
                <a:lnTo>
                  <a:pt x="2262797" y="40131"/>
                </a:lnTo>
                <a:lnTo>
                  <a:pt x="2073313" y="22225"/>
                </a:lnTo>
                <a:lnTo>
                  <a:pt x="1719999" y="2159"/>
                </a:lnTo>
                <a:lnTo>
                  <a:pt x="1556042" y="0"/>
                </a:lnTo>
                <a:close/>
              </a:path>
              <a:path w="8723630" h="1331595">
                <a:moveTo>
                  <a:pt x="8723414" y="569722"/>
                </a:moveTo>
                <a:lnTo>
                  <a:pt x="8638197" y="605409"/>
                </a:lnTo>
                <a:lnTo>
                  <a:pt x="8557298" y="636651"/>
                </a:lnTo>
                <a:lnTo>
                  <a:pt x="8472208" y="665734"/>
                </a:lnTo>
                <a:lnTo>
                  <a:pt x="8295551" y="719327"/>
                </a:lnTo>
                <a:lnTo>
                  <a:pt x="8201825" y="743965"/>
                </a:lnTo>
                <a:lnTo>
                  <a:pt x="8005991" y="784098"/>
                </a:lnTo>
                <a:lnTo>
                  <a:pt x="7901724" y="802004"/>
                </a:lnTo>
                <a:lnTo>
                  <a:pt x="7680363" y="828801"/>
                </a:lnTo>
                <a:lnTo>
                  <a:pt x="7441857" y="846709"/>
                </a:lnTo>
                <a:lnTo>
                  <a:pt x="7314222" y="851153"/>
                </a:lnTo>
                <a:lnTo>
                  <a:pt x="8723414" y="851153"/>
                </a:lnTo>
                <a:lnTo>
                  <a:pt x="8723414" y="56972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 txBox="1"/>
          <p:nvPr/>
        </p:nvSpPr>
        <p:spPr>
          <a:xfrm>
            <a:off x="330200" y="1503044"/>
            <a:ext cx="4088129" cy="293687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116840">
              <a:lnSpc>
                <a:spcPct val="100000"/>
              </a:lnSpc>
              <a:spcBef>
                <a:spcPts val="95"/>
              </a:spcBef>
              <a:buSzPct val="94000"/>
              <a:buAutoNum type="arabicPlain" startAt="7"/>
              <a:tabLst>
                <a:tab pos="515620" algn="l"/>
              </a:tabLst>
            </a:pP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两台以上制动器同步制动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，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制动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力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矩相 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同；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  <a:p>
            <a:pPr marL="12700" marR="5080">
              <a:lnSpc>
                <a:spcPct val="100000"/>
              </a:lnSpc>
              <a:spcBef>
                <a:spcPts val="600"/>
              </a:spcBef>
              <a:buSzPct val="94000"/>
              <a:buAutoNum type="arabicPlain" startAt="7"/>
              <a:tabLst>
                <a:tab pos="530860" algn="l"/>
              </a:tabLst>
            </a:pP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重量限制器超载检测应至少在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吊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笼静止 时进行。在吊笼内载荷超过额定载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重</a:t>
            </a:r>
            <a:r>
              <a:rPr sz="160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量</a:t>
            </a:r>
            <a:r>
              <a:rPr sz="1600" spc="-5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10%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以 上时，超载检测装置（起重量限制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器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）在吊 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笼</a:t>
            </a:r>
            <a:r>
              <a:rPr sz="1600" spc="-1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内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应</a:t>
            </a:r>
            <a:r>
              <a:rPr sz="160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给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出</a:t>
            </a:r>
            <a:r>
              <a:rPr sz="1600" spc="-1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清</a:t>
            </a:r>
            <a:r>
              <a:rPr sz="160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晰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的</a:t>
            </a:r>
            <a:r>
              <a:rPr sz="1600" spc="-1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信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号</a:t>
            </a:r>
            <a:r>
              <a:rPr sz="160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，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并</a:t>
            </a:r>
            <a:r>
              <a:rPr sz="1600" spc="-1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阻</a:t>
            </a:r>
            <a:r>
              <a:rPr sz="160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止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其</a:t>
            </a:r>
            <a:r>
              <a:rPr sz="1600" spc="-1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正</a:t>
            </a:r>
            <a:r>
              <a:rPr sz="160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常启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动；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  <a:p>
            <a:pPr marL="12700" marR="102870">
              <a:lnSpc>
                <a:spcPct val="100000"/>
              </a:lnSpc>
              <a:spcBef>
                <a:spcPts val="605"/>
              </a:spcBef>
              <a:buSzPct val="94000"/>
              <a:buAutoNum type="arabicPlain" startAt="7"/>
              <a:tabLst>
                <a:tab pos="530860" algn="l"/>
              </a:tabLst>
            </a:pP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上限位器撞板与极限位开关撞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板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安全距 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离</a:t>
            </a:r>
            <a:r>
              <a:rPr sz="1600" spc="-10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150mm</a:t>
            </a:r>
            <a:r>
              <a:rPr sz="1600" spc="-1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；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  <a:p>
            <a:pPr marL="12700" marR="214630" algn="just">
              <a:lnSpc>
                <a:spcPct val="100000"/>
              </a:lnSpc>
              <a:spcBef>
                <a:spcPts val="600"/>
              </a:spcBef>
              <a:buSzPct val="94000"/>
              <a:buAutoNum type="arabicPlain" startAt="7"/>
              <a:tabLst>
                <a:tab pos="601980" algn="l"/>
              </a:tabLst>
            </a:pP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各层站处联络装置与操作司机之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间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的 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联系呼叫器应通畅、清晰，严禁楼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层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呼叫器 </a:t>
            </a:r>
            <a:r>
              <a:rPr sz="1600" spc="-1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缺失；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330200" y="901954"/>
            <a:ext cx="294957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10" dirty="0">
                <a:latin typeface="Candara" panose="020E0502030303020204"/>
                <a:cs typeface="Candara" panose="020E0502030303020204"/>
              </a:rPr>
              <a:t>5.3</a:t>
            </a:r>
            <a:r>
              <a:rPr sz="2800" spc="-5" dirty="0"/>
              <a:t>安全装置（二）</a:t>
            </a:r>
            <a:endParaRPr sz="2800">
              <a:latin typeface="Candara" panose="020E0502030303020204"/>
              <a:cs typeface="Candara" panose="020E0502030303020204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5104891" y="1560067"/>
            <a:ext cx="1892173" cy="1907539"/>
          </a:xfrm>
          <a:prstGeom prst="rect">
            <a:avLst/>
          </a:prstGeom>
          <a:blipFill>
            <a:blip r:embed="rId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7025258" y="1589277"/>
            <a:ext cx="1887981" cy="191173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2771775" y="4477791"/>
            <a:ext cx="2170176" cy="187553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5104891" y="3501009"/>
            <a:ext cx="3776725" cy="190500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1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054978" y="859408"/>
            <a:ext cx="2880360" cy="715010"/>
          </a:xfrm>
          <a:custGeom>
            <a:avLst/>
            <a:gdLst/>
            <a:ahLst/>
            <a:cxnLst/>
            <a:rect l="l" t="t" r="r" b="b"/>
            <a:pathLst>
              <a:path w="2880359" h="715010">
                <a:moveTo>
                  <a:pt x="2880105" y="0"/>
                </a:moveTo>
                <a:lnTo>
                  <a:pt x="2873629" y="0"/>
                </a:lnTo>
                <a:lnTo>
                  <a:pt x="2752344" y="20065"/>
                </a:lnTo>
                <a:lnTo>
                  <a:pt x="2628900" y="42417"/>
                </a:lnTo>
                <a:lnTo>
                  <a:pt x="2373376" y="91566"/>
                </a:lnTo>
                <a:lnTo>
                  <a:pt x="2105279" y="149732"/>
                </a:lnTo>
                <a:lnTo>
                  <a:pt x="1824227" y="216662"/>
                </a:lnTo>
                <a:lnTo>
                  <a:pt x="1566672" y="281558"/>
                </a:lnTo>
                <a:lnTo>
                  <a:pt x="842899" y="444626"/>
                </a:lnTo>
                <a:lnTo>
                  <a:pt x="621538" y="489330"/>
                </a:lnTo>
                <a:lnTo>
                  <a:pt x="200025" y="567436"/>
                </a:lnTo>
                <a:lnTo>
                  <a:pt x="0" y="600963"/>
                </a:lnTo>
                <a:lnTo>
                  <a:pt x="138303" y="621156"/>
                </a:lnTo>
                <a:lnTo>
                  <a:pt x="270256" y="638937"/>
                </a:lnTo>
                <a:lnTo>
                  <a:pt x="398018" y="654685"/>
                </a:lnTo>
                <a:lnTo>
                  <a:pt x="644905" y="681481"/>
                </a:lnTo>
                <a:lnTo>
                  <a:pt x="874776" y="699262"/>
                </a:lnTo>
                <a:lnTo>
                  <a:pt x="985520" y="705992"/>
                </a:lnTo>
                <a:lnTo>
                  <a:pt x="1094104" y="710438"/>
                </a:lnTo>
                <a:lnTo>
                  <a:pt x="1298448" y="715010"/>
                </a:lnTo>
                <a:lnTo>
                  <a:pt x="1396365" y="715010"/>
                </a:lnTo>
                <a:lnTo>
                  <a:pt x="1585849" y="710438"/>
                </a:lnTo>
                <a:lnTo>
                  <a:pt x="1675256" y="705992"/>
                </a:lnTo>
                <a:lnTo>
                  <a:pt x="1845564" y="692657"/>
                </a:lnTo>
                <a:lnTo>
                  <a:pt x="1928495" y="683640"/>
                </a:lnTo>
                <a:lnTo>
                  <a:pt x="2086102" y="661288"/>
                </a:lnTo>
                <a:lnTo>
                  <a:pt x="2235073" y="634491"/>
                </a:lnTo>
                <a:lnTo>
                  <a:pt x="2375535" y="603250"/>
                </a:lnTo>
                <a:lnTo>
                  <a:pt x="2509647" y="567436"/>
                </a:lnTo>
                <a:lnTo>
                  <a:pt x="2637409" y="527303"/>
                </a:lnTo>
                <a:lnTo>
                  <a:pt x="2758694" y="482600"/>
                </a:lnTo>
                <a:lnTo>
                  <a:pt x="2875788" y="435610"/>
                </a:lnTo>
                <a:lnTo>
                  <a:pt x="2880105" y="433450"/>
                </a:lnTo>
                <a:lnTo>
                  <a:pt x="2880105" y="0"/>
                </a:lnTo>
                <a:close/>
              </a:path>
            </a:pathLst>
          </a:custGeom>
          <a:solidFill>
            <a:srgbClr val="C5E7FB">
              <a:alpha val="2901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2622423" y="730884"/>
            <a:ext cx="5551805" cy="851535"/>
          </a:xfrm>
          <a:custGeom>
            <a:avLst/>
            <a:gdLst/>
            <a:ahLst/>
            <a:cxnLst/>
            <a:rect l="l" t="t" r="r" b="b"/>
            <a:pathLst>
              <a:path w="5551805" h="851535">
                <a:moveTo>
                  <a:pt x="853566" y="0"/>
                </a:moveTo>
                <a:lnTo>
                  <a:pt x="685418" y="0"/>
                </a:lnTo>
                <a:lnTo>
                  <a:pt x="527938" y="4572"/>
                </a:lnTo>
                <a:lnTo>
                  <a:pt x="381000" y="11175"/>
                </a:lnTo>
                <a:lnTo>
                  <a:pt x="244728" y="22351"/>
                </a:lnTo>
                <a:lnTo>
                  <a:pt x="117093" y="35813"/>
                </a:lnTo>
                <a:lnTo>
                  <a:pt x="0" y="53720"/>
                </a:lnTo>
                <a:lnTo>
                  <a:pt x="334137" y="96138"/>
                </a:lnTo>
                <a:lnTo>
                  <a:pt x="693927" y="156463"/>
                </a:lnTo>
                <a:lnTo>
                  <a:pt x="1079246" y="234695"/>
                </a:lnTo>
                <a:lnTo>
                  <a:pt x="1283589" y="279273"/>
                </a:lnTo>
                <a:lnTo>
                  <a:pt x="1868931" y="422275"/>
                </a:lnTo>
                <a:lnTo>
                  <a:pt x="2562987" y="576452"/>
                </a:lnTo>
                <a:lnTo>
                  <a:pt x="2882265" y="639063"/>
                </a:lnTo>
                <a:lnTo>
                  <a:pt x="3035554" y="668147"/>
                </a:lnTo>
                <a:lnTo>
                  <a:pt x="3329304" y="717295"/>
                </a:lnTo>
                <a:lnTo>
                  <a:pt x="3469766" y="739520"/>
                </a:lnTo>
                <a:lnTo>
                  <a:pt x="3737991" y="775335"/>
                </a:lnTo>
                <a:lnTo>
                  <a:pt x="3991229" y="806576"/>
                </a:lnTo>
                <a:lnTo>
                  <a:pt x="4112641" y="817752"/>
                </a:lnTo>
                <a:lnTo>
                  <a:pt x="4342510" y="835660"/>
                </a:lnTo>
                <a:lnTo>
                  <a:pt x="4453255" y="842390"/>
                </a:lnTo>
                <a:lnTo>
                  <a:pt x="4666107" y="851280"/>
                </a:lnTo>
                <a:lnTo>
                  <a:pt x="4864100" y="851280"/>
                </a:lnTo>
                <a:lnTo>
                  <a:pt x="5051425" y="846836"/>
                </a:lnTo>
                <a:lnTo>
                  <a:pt x="5140833" y="842390"/>
                </a:lnTo>
                <a:lnTo>
                  <a:pt x="5228082" y="835660"/>
                </a:lnTo>
                <a:lnTo>
                  <a:pt x="5474970" y="808863"/>
                </a:lnTo>
                <a:lnTo>
                  <a:pt x="5551551" y="797687"/>
                </a:lnTo>
                <a:lnTo>
                  <a:pt x="5304662" y="766444"/>
                </a:lnTo>
                <a:lnTo>
                  <a:pt x="5042916" y="728472"/>
                </a:lnTo>
                <a:lnTo>
                  <a:pt x="4474463" y="630047"/>
                </a:lnTo>
                <a:lnTo>
                  <a:pt x="4165854" y="567563"/>
                </a:lnTo>
                <a:lnTo>
                  <a:pt x="3840099" y="498348"/>
                </a:lnTo>
                <a:lnTo>
                  <a:pt x="2854579" y="263651"/>
                </a:lnTo>
                <a:lnTo>
                  <a:pt x="2586354" y="205612"/>
                </a:lnTo>
                <a:lnTo>
                  <a:pt x="2330957" y="156463"/>
                </a:lnTo>
                <a:lnTo>
                  <a:pt x="2207387" y="134112"/>
                </a:lnTo>
                <a:lnTo>
                  <a:pt x="2086102" y="114045"/>
                </a:lnTo>
                <a:lnTo>
                  <a:pt x="1969007" y="96138"/>
                </a:lnTo>
                <a:lnTo>
                  <a:pt x="1630552" y="51435"/>
                </a:lnTo>
                <a:lnTo>
                  <a:pt x="1419860" y="31368"/>
                </a:lnTo>
                <a:lnTo>
                  <a:pt x="1221866" y="15748"/>
                </a:lnTo>
                <a:lnTo>
                  <a:pt x="1032382" y="4572"/>
                </a:lnTo>
                <a:lnTo>
                  <a:pt x="853566" y="0"/>
                </a:lnTo>
                <a:close/>
              </a:path>
            </a:pathLst>
          </a:custGeom>
          <a:solidFill>
            <a:srgbClr val="C5E7FB">
              <a:alpha val="3999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2832100" y="743204"/>
            <a:ext cx="5474970" cy="775335"/>
          </a:xfrm>
          <a:custGeom>
            <a:avLst/>
            <a:gdLst/>
            <a:ahLst/>
            <a:cxnLst/>
            <a:rect l="l" t="t" r="r" b="b"/>
            <a:pathLst>
              <a:path w="5474970" h="775335">
                <a:moveTo>
                  <a:pt x="0" y="78232"/>
                </a:moveTo>
                <a:lnTo>
                  <a:pt x="19176" y="73787"/>
                </a:lnTo>
                <a:lnTo>
                  <a:pt x="76581" y="62611"/>
                </a:lnTo>
                <a:lnTo>
                  <a:pt x="174498" y="46990"/>
                </a:lnTo>
                <a:lnTo>
                  <a:pt x="238379" y="37973"/>
                </a:lnTo>
                <a:lnTo>
                  <a:pt x="312927" y="29083"/>
                </a:lnTo>
                <a:lnTo>
                  <a:pt x="395858" y="22351"/>
                </a:lnTo>
                <a:lnTo>
                  <a:pt x="491744" y="15621"/>
                </a:lnTo>
                <a:lnTo>
                  <a:pt x="596011" y="9017"/>
                </a:lnTo>
                <a:lnTo>
                  <a:pt x="713104" y="4445"/>
                </a:lnTo>
                <a:lnTo>
                  <a:pt x="840866" y="2286"/>
                </a:lnTo>
                <a:lnTo>
                  <a:pt x="979170" y="0"/>
                </a:lnTo>
                <a:lnTo>
                  <a:pt x="1128140" y="2286"/>
                </a:lnTo>
                <a:lnTo>
                  <a:pt x="1287779" y="6731"/>
                </a:lnTo>
                <a:lnTo>
                  <a:pt x="1460246" y="15621"/>
                </a:lnTo>
                <a:lnTo>
                  <a:pt x="1643379" y="26797"/>
                </a:lnTo>
                <a:lnTo>
                  <a:pt x="1837054" y="44704"/>
                </a:lnTo>
                <a:lnTo>
                  <a:pt x="2043557" y="64770"/>
                </a:lnTo>
                <a:lnTo>
                  <a:pt x="2262759" y="89408"/>
                </a:lnTo>
                <a:lnTo>
                  <a:pt x="2492629" y="118491"/>
                </a:lnTo>
                <a:lnTo>
                  <a:pt x="2735326" y="154178"/>
                </a:lnTo>
                <a:lnTo>
                  <a:pt x="2988691" y="194437"/>
                </a:lnTo>
                <a:lnTo>
                  <a:pt x="3254755" y="241300"/>
                </a:lnTo>
                <a:lnTo>
                  <a:pt x="3533648" y="297180"/>
                </a:lnTo>
                <a:lnTo>
                  <a:pt x="3825240" y="357505"/>
                </a:lnTo>
                <a:lnTo>
                  <a:pt x="4129658" y="424561"/>
                </a:lnTo>
                <a:lnTo>
                  <a:pt x="4446778" y="500507"/>
                </a:lnTo>
                <a:lnTo>
                  <a:pt x="4776724" y="583184"/>
                </a:lnTo>
                <a:lnTo>
                  <a:pt x="5119497" y="674751"/>
                </a:lnTo>
                <a:lnTo>
                  <a:pt x="5474970" y="775335"/>
                </a:lnTo>
              </a:path>
            </a:pathLst>
          </a:custGeom>
          <a:ln w="31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5616447" y="729869"/>
            <a:ext cx="3312160" cy="652780"/>
          </a:xfrm>
          <a:custGeom>
            <a:avLst/>
            <a:gdLst/>
            <a:ahLst/>
            <a:cxnLst/>
            <a:rect l="l" t="t" r="r" b="b"/>
            <a:pathLst>
              <a:path w="3312159" h="652780">
                <a:moveTo>
                  <a:pt x="0" y="652398"/>
                </a:moveTo>
                <a:lnTo>
                  <a:pt x="95757" y="625475"/>
                </a:lnTo>
                <a:lnTo>
                  <a:pt x="357631" y="556259"/>
                </a:lnTo>
                <a:lnTo>
                  <a:pt x="538479" y="509396"/>
                </a:lnTo>
                <a:lnTo>
                  <a:pt x="747140" y="457961"/>
                </a:lnTo>
                <a:lnTo>
                  <a:pt x="979170" y="402081"/>
                </a:lnTo>
                <a:lnTo>
                  <a:pt x="1228217" y="341756"/>
                </a:lnTo>
                <a:lnTo>
                  <a:pt x="1492123" y="283717"/>
                </a:lnTo>
                <a:lnTo>
                  <a:pt x="1762505" y="225551"/>
                </a:lnTo>
                <a:lnTo>
                  <a:pt x="2039238" y="171957"/>
                </a:lnTo>
                <a:lnTo>
                  <a:pt x="2313812" y="120650"/>
                </a:lnTo>
                <a:lnTo>
                  <a:pt x="2450083" y="98297"/>
                </a:lnTo>
                <a:lnTo>
                  <a:pt x="2582036" y="75945"/>
                </a:lnTo>
                <a:lnTo>
                  <a:pt x="2713990" y="58038"/>
                </a:lnTo>
                <a:lnTo>
                  <a:pt x="2841752" y="40131"/>
                </a:lnTo>
                <a:lnTo>
                  <a:pt x="2967354" y="26796"/>
                </a:lnTo>
                <a:lnTo>
                  <a:pt x="3086607" y="15620"/>
                </a:lnTo>
                <a:lnTo>
                  <a:pt x="3201543" y="6603"/>
                </a:lnTo>
                <a:lnTo>
                  <a:pt x="3312159" y="0"/>
                </a:lnTo>
              </a:path>
            </a:pathLst>
          </a:custGeom>
          <a:ln w="31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211670" y="714248"/>
            <a:ext cx="8723630" cy="1331595"/>
          </a:xfrm>
          <a:custGeom>
            <a:avLst/>
            <a:gdLst/>
            <a:ahLst/>
            <a:cxnLst/>
            <a:rect l="l" t="t" r="r" b="b"/>
            <a:pathLst>
              <a:path w="8723630" h="1331595">
                <a:moveTo>
                  <a:pt x="1556042" y="0"/>
                </a:moveTo>
                <a:lnTo>
                  <a:pt x="1402753" y="0"/>
                </a:lnTo>
                <a:lnTo>
                  <a:pt x="1258100" y="4444"/>
                </a:lnTo>
                <a:lnTo>
                  <a:pt x="1121829" y="11175"/>
                </a:lnTo>
                <a:lnTo>
                  <a:pt x="874890" y="33400"/>
                </a:lnTo>
                <a:lnTo>
                  <a:pt x="762063" y="49149"/>
                </a:lnTo>
                <a:lnTo>
                  <a:pt x="659891" y="64769"/>
                </a:lnTo>
                <a:lnTo>
                  <a:pt x="564095" y="82550"/>
                </a:lnTo>
                <a:lnTo>
                  <a:pt x="478955" y="102742"/>
                </a:lnTo>
                <a:lnTo>
                  <a:pt x="398056" y="120650"/>
                </a:lnTo>
                <a:lnTo>
                  <a:pt x="327812" y="140715"/>
                </a:lnTo>
                <a:lnTo>
                  <a:pt x="206476" y="178688"/>
                </a:lnTo>
                <a:lnTo>
                  <a:pt x="157518" y="196596"/>
                </a:lnTo>
                <a:lnTo>
                  <a:pt x="51079" y="241173"/>
                </a:lnTo>
                <a:lnTo>
                  <a:pt x="0" y="268097"/>
                </a:lnTo>
                <a:lnTo>
                  <a:pt x="0" y="1331467"/>
                </a:lnTo>
                <a:lnTo>
                  <a:pt x="8719096" y="1331467"/>
                </a:lnTo>
                <a:lnTo>
                  <a:pt x="8723414" y="1324864"/>
                </a:lnTo>
                <a:lnTo>
                  <a:pt x="8723414" y="851153"/>
                </a:lnTo>
                <a:lnTo>
                  <a:pt x="7182142" y="851153"/>
                </a:lnTo>
                <a:lnTo>
                  <a:pt x="7043839" y="848994"/>
                </a:lnTo>
                <a:lnTo>
                  <a:pt x="6899059" y="844423"/>
                </a:lnTo>
                <a:lnTo>
                  <a:pt x="6750088" y="837818"/>
                </a:lnTo>
                <a:lnTo>
                  <a:pt x="6594640" y="826642"/>
                </a:lnTo>
                <a:lnTo>
                  <a:pt x="6260503" y="793114"/>
                </a:lnTo>
                <a:lnTo>
                  <a:pt x="5900712" y="746125"/>
                </a:lnTo>
                <a:lnTo>
                  <a:pt x="5709196" y="717168"/>
                </a:lnTo>
                <a:lnTo>
                  <a:pt x="5509044" y="683640"/>
                </a:lnTo>
                <a:lnTo>
                  <a:pt x="5302542" y="645667"/>
                </a:lnTo>
                <a:lnTo>
                  <a:pt x="4861979" y="558546"/>
                </a:lnTo>
                <a:lnTo>
                  <a:pt x="4387253" y="453516"/>
                </a:lnTo>
                <a:lnTo>
                  <a:pt x="4136047" y="395350"/>
                </a:lnTo>
                <a:lnTo>
                  <a:pt x="3614458" y="268097"/>
                </a:lnTo>
                <a:lnTo>
                  <a:pt x="3122841" y="165226"/>
                </a:lnTo>
                <a:lnTo>
                  <a:pt x="2892844" y="125094"/>
                </a:lnTo>
                <a:lnTo>
                  <a:pt x="2673642" y="91566"/>
                </a:lnTo>
                <a:lnTo>
                  <a:pt x="2462949" y="62484"/>
                </a:lnTo>
                <a:lnTo>
                  <a:pt x="2262797" y="40131"/>
                </a:lnTo>
                <a:lnTo>
                  <a:pt x="2073313" y="22225"/>
                </a:lnTo>
                <a:lnTo>
                  <a:pt x="1719999" y="2159"/>
                </a:lnTo>
                <a:lnTo>
                  <a:pt x="1556042" y="0"/>
                </a:lnTo>
                <a:close/>
              </a:path>
              <a:path w="8723630" h="1331595">
                <a:moveTo>
                  <a:pt x="8723414" y="569722"/>
                </a:moveTo>
                <a:lnTo>
                  <a:pt x="8638197" y="605409"/>
                </a:lnTo>
                <a:lnTo>
                  <a:pt x="8557298" y="636651"/>
                </a:lnTo>
                <a:lnTo>
                  <a:pt x="8472208" y="665734"/>
                </a:lnTo>
                <a:lnTo>
                  <a:pt x="8295551" y="719327"/>
                </a:lnTo>
                <a:lnTo>
                  <a:pt x="8201825" y="743965"/>
                </a:lnTo>
                <a:lnTo>
                  <a:pt x="8005991" y="784098"/>
                </a:lnTo>
                <a:lnTo>
                  <a:pt x="7901724" y="802004"/>
                </a:lnTo>
                <a:lnTo>
                  <a:pt x="7680363" y="828801"/>
                </a:lnTo>
                <a:lnTo>
                  <a:pt x="7441857" y="846709"/>
                </a:lnTo>
                <a:lnTo>
                  <a:pt x="7314222" y="851153"/>
                </a:lnTo>
                <a:lnTo>
                  <a:pt x="8723414" y="851153"/>
                </a:lnTo>
                <a:lnTo>
                  <a:pt x="8723414" y="56972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 txBox="1"/>
          <p:nvPr/>
        </p:nvSpPr>
        <p:spPr>
          <a:xfrm>
            <a:off x="330200" y="1501521"/>
            <a:ext cx="3225800" cy="26473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153670">
              <a:lnSpc>
                <a:spcPct val="100000"/>
              </a:lnSpc>
              <a:spcBef>
                <a:spcPts val="100"/>
              </a:spcBef>
              <a:buSzPct val="94000"/>
              <a:buAutoNum type="arabicPlain"/>
              <a:tabLst>
                <a:tab pos="550545" algn="l"/>
              </a:tabLst>
            </a:pPr>
            <a:r>
              <a:rPr sz="180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停机装置（急停开关）应 是非自动复位型的；</a:t>
            </a:r>
            <a:endParaRPr sz="1800">
              <a:latin typeface="PMingLiU" panose="02020500000000000000" charset="-120"/>
              <a:cs typeface="PMingLiU" panose="02020500000000000000" charset="-120"/>
            </a:endParaRPr>
          </a:p>
          <a:p>
            <a:pPr marL="12700" marR="127635">
              <a:lnSpc>
                <a:spcPct val="100000"/>
              </a:lnSpc>
              <a:spcBef>
                <a:spcPts val="600"/>
              </a:spcBef>
              <a:buSzPct val="94000"/>
              <a:buAutoNum type="arabicPlain"/>
              <a:tabLst>
                <a:tab pos="576580" algn="l"/>
              </a:tabLst>
            </a:pPr>
            <a:r>
              <a:rPr sz="180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应在吊笼和对重运行通道 的最下方安装缓冲器。</a:t>
            </a:r>
            <a:endParaRPr sz="1800">
              <a:latin typeface="PMingLiU" panose="02020500000000000000" charset="-120"/>
              <a:cs typeface="PMingLiU" panose="02020500000000000000" charset="-120"/>
            </a:endParaRPr>
          </a:p>
          <a:p>
            <a:pPr marL="12700" marR="5080">
              <a:lnSpc>
                <a:spcPct val="100000"/>
              </a:lnSpc>
              <a:spcBef>
                <a:spcPts val="600"/>
              </a:spcBef>
              <a:buSzPct val="94000"/>
              <a:buAutoNum type="arabicPlain"/>
              <a:tabLst>
                <a:tab pos="582930" algn="l"/>
              </a:tabLst>
            </a:pPr>
            <a:r>
              <a:rPr sz="18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吊笼在导靴或滚轮失效时 </a:t>
            </a:r>
            <a:r>
              <a:rPr sz="180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仍能保持在导轨上，吊笼上应 安装安全钩。当采用安全钩时， 最高一对应处于最低驱动齿轮 之下</a:t>
            </a:r>
            <a:endParaRPr sz="1800">
              <a:latin typeface="PMingLiU" panose="02020500000000000000" charset="-120"/>
              <a:cs typeface="PMingLiU" panose="02020500000000000000" charset="-120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330200" y="964818"/>
            <a:ext cx="259334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10" dirty="0">
                <a:latin typeface="Candara" panose="020E0502030303020204"/>
                <a:cs typeface="Candara" panose="020E0502030303020204"/>
              </a:rPr>
              <a:t>5.3</a:t>
            </a:r>
            <a:r>
              <a:rPr sz="2800" spc="-5" dirty="0"/>
              <a:t>安</a:t>
            </a:r>
            <a:r>
              <a:rPr sz="2800" spc="-10" dirty="0"/>
              <a:t>全</a:t>
            </a:r>
            <a:r>
              <a:rPr sz="2800" spc="-5" dirty="0"/>
              <a:t>钩、急停</a:t>
            </a:r>
            <a:endParaRPr sz="2800">
              <a:latin typeface="Candara" panose="020E0502030303020204"/>
              <a:cs typeface="Candara" panose="020E0502030303020204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5300090" y="3518408"/>
            <a:ext cx="3600449" cy="1845944"/>
          </a:xfrm>
          <a:prstGeom prst="rect">
            <a:avLst/>
          </a:prstGeom>
          <a:blipFill>
            <a:blip r:embed="rId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1010564" y="4221098"/>
            <a:ext cx="4256532" cy="202958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5300090" y="1628775"/>
            <a:ext cx="3600449" cy="18288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1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054978" y="859408"/>
            <a:ext cx="2880360" cy="715010"/>
          </a:xfrm>
          <a:custGeom>
            <a:avLst/>
            <a:gdLst/>
            <a:ahLst/>
            <a:cxnLst/>
            <a:rect l="l" t="t" r="r" b="b"/>
            <a:pathLst>
              <a:path w="2880359" h="715010">
                <a:moveTo>
                  <a:pt x="2880105" y="0"/>
                </a:moveTo>
                <a:lnTo>
                  <a:pt x="2873629" y="0"/>
                </a:lnTo>
                <a:lnTo>
                  <a:pt x="2752344" y="20065"/>
                </a:lnTo>
                <a:lnTo>
                  <a:pt x="2628900" y="42417"/>
                </a:lnTo>
                <a:lnTo>
                  <a:pt x="2373376" y="91566"/>
                </a:lnTo>
                <a:lnTo>
                  <a:pt x="2105279" y="149732"/>
                </a:lnTo>
                <a:lnTo>
                  <a:pt x="1824227" y="216662"/>
                </a:lnTo>
                <a:lnTo>
                  <a:pt x="1566672" y="281558"/>
                </a:lnTo>
                <a:lnTo>
                  <a:pt x="842899" y="444626"/>
                </a:lnTo>
                <a:lnTo>
                  <a:pt x="621538" y="489330"/>
                </a:lnTo>
                <a:lnTo>
                  <a:pt x="200025" y="567436"/>
                </a:lnTo>
                <a:lnTo>
                  <a:pt x="0" y="600963"/>
                </a:lnTo>
                <a:lnTo>
                  <a:pt x="138303" y="621156"/>
                </a:lnTo>
                <a:lnTo>
                  <a:pt x="270256" y="638937"/>
                </a:lnTo>
                <a:lnTo>
                  <a:pt x="398018" y="654685"/>
                </a:lnTo>
                <a:lnTo>
                  <a:pt x="644905" y="681481"/>
                </a:lnTo>
                <a:lnTo>
                  <a:pt x="874776" y="699262"/>
                </a:lnTo>
                <a:lnTo>
                  <a:pt x="985520" y="705992"/>
                </a:lnTo>
                <a:lnTo>
                  <a:pt x="1094104" y="710438"/>
                </a:lnTo>
                <a:lnTo>
                  <a:pt x="1298448" y="715010"/>
                </a:lnTo>
                <a:lnTo>
                  <a:pt x="1396365" y="715010"/>
                </a:lnTo>
                <a:lnTo>
                  <a:pt x="1585849" y="710438"/>
                </a:lnTo>
                <a:lnTo>
                  <a:pt x="1675256" y="705992"/>
                </a:lnTo>
                <a:lnTo>
                  <a:pt x="1845564" y="692657"/>
                </a:lnTo>
                <a:lnTo>
                  <a:pt x="1928495" y="683640"/>
                </a:lnTo>
                <a:lnTo>
                  <a:pt x="2086102" y="661288"/>
                </a:lnTo>
                <a:lnTo>
                  <a:pt x="2235073" y="634491"/>
                </a:lnTo>
                <a:lnTo>
                  <a:pt x="2375535" y="603250"/>
                </a:lnTo>
                <a:lnTo>
                  <a:pt x="2509647" y="567436"/>
                </a:lnTo>
                <a:lnTo>
                  <a:pt x="2637409" y="527303"/>
                </a:lnTo>
                <a:lnTo>
                  <a:pt x="2758694" y="482600"/>
                </a:lnTo>
                <a:lnTo>
                  <a:pt x="2875788" y="435610"/>
                </a:lnTo>
                <a:lnTo>
                  <a:pt x="2880105" y="433450"/>
                </a:lnTo>
                <a:lnTo>
                  <a:pt x="2880105" y="0"/>
                </a:lnTo>
                <a:close/>
              </a:path>
            </a:pathLst>
          </a:custGeom>
          <a:solidFill>
            <a:srgbClr val="C5E7FB">
              <a:alpha val="2901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2622423" y="730884"/>
            <a:ext cx="5551805" cy="851535"/>
          </a:xfrm>
          <a:custGeom>
            <a:avLst/>
            <a:gdLst/>
            <a:ahLst/>
            <a:cxnLst/>
            <a:rect l="l" t="t" r="r" b="b"/>
            <a:pathLst>
              <a:path w="5551805" h="851535">
                <a:moveTo>
                  <a:pt x="853566" y="0"/>
                </a:moveTo>
                <a:lnTo>
                  <a:pt x="685418" y="0"/>
                </a:lnTo>
                <a:lnTo>
                  <a:pt x="527938" y="4572"/>
                </a:lnTo>
                <a:lnTo>
                  <a:pt x="381000" y="11175"/>
                </a:lnTo>
                <a:lnTo>
                  <a:pt x="244728" y="22351"/>
                </a:lnTo>
                <a:lnTo>
                  <a:pt x="117093" y="35813"/>
                </a:lnTo>
                <a:lnTo>
                  <a:pt x="0" y="53720"/>
                </a:lnTo>
                <a:lnTo>
                  <a:pt x="334137" y="96138"/>
                </a:lnTo>
                <a:lnTo>
                  <a:pt x="693927" y="156463"/>
                </a:lnTo>
                <a:lnTo>
                  <a:pt x="1079246" y="234695"/>
                </a:lnTo>
                <a:lnTo>
                  <a:pt x="1283589" y="279273"/>
                </a:lnTo>
                <a:lnTo>
                  <a:pt x="1868931" y="422275"/>
                </a:lnTo>
                <a:lnTo>
                  <a:pt x="2562987" y="576452"/>
                </a:lnTo>
                <a:lnTo>
                  <a:pt x="2882265" y="639063"/>
                </a:lnTo>
                <a:lnTo>
                  <a:pt x="3035554" y="668147"/>
                </a:lnTo>
                <a:lnTo>
                  <a:pt x="3329304" y="717295"/>
                </a:lnTo>
                <a:lnTo>
                  <a:pt x="3469766" y="739520"/>
                </a:lnTo>
                <a:lnTo>
                  <a:pt x="3737991" y="775335"/>
                </a:lnTo>
                <a:lnTo>
                  <a:pt x="3991229" y="806576"/>
                </a:lnTo>
                <a:lnTo>
                  <a:pt x="4112641" y="817752"/>
                </a:lnTo>
                <a:lnTo>
                  <a:pt x="4342510" y="835660"/>
                </a:lnTo>
                <a:lnTo>
                  <a:pt x="4453255" y="842390"/>
                </a:lnTo>
                <a:lnTo>
                  <a:pt x="4666107" y="851280"/>
                </a:lnTo>
                <a:lnTo>
                  <a:pt x="4864100" y="851280"/>
                </a:lnTo>
                <a:lnTo>
                  <a:pt x="5051425" y="846836"/>
                </a:lnTo>
                <a:lnTo>
                  <a:pt x="5140833" y="842390"/>
                </a:lnTo>
                <a:lnTo>
                  <a:pt x="5228082" y="835660"/>
                </a:lnTo>
                <a:lnTo>
                  <a:pt x="5474970" y="808863"/>
                </a:lnTo>
                <a:lnTo>
                  <a:pt x="5551551" y="797687"/>
                </a:lnTo>
                <a:lnTo>
                  <a:pt x="5304662" y="766444"/>
                </a:lnTo>
                <a:lnTo>
                  <a:pt x="5042916" y="728472"/>
                </a:lnTo>
                <a:lnTo>
                  <a:pt x="4474463" y="630047"/>
                </a:lnTo>
                <a:lnTo>
                  <a:pt x="4165854" y="567563"/>
                </a:lnTo>
                <a:lnTo>
                  <a:pt x="3840099" y="498348"/>
                </a:lnTo>
                <a:lnTo>
                  <a:pt x="2854579" y="263651"/>
                </a:lnTo>
                <a:lnTo>
                  <a:pt x="2586354" y="205612"/>
                </a:lnTo>
                <a:lnTo>
                  <a:pt x="2330957" y="156463"/>
                </a:lnTo>
                <a:lnTo>
                  <a:pt x="2207387" y="134112"/>
                </a:lnTo>
                <a:lnTo>
                  <a:pt x="2086102" y="114045"/>
                </a:lnTo>
                <a:lnTo>
                  <a:pt x="1969007" y="96138"/>
                </a:lnTo>
                <a:lnTo>
                  <a:pt x="1630552" y="51435"/>
                </a:lnTo>
                <a:lnTo>
                  <a:pt x="1419860" y="31368"/>
                </a:lnTo>
                <a:lnTo>
                  <a:pt x="1221866" y="15748"/>
                </a:lnTo>
                <a:lnTo>
                  <a:pt x="1032382" y="4572"/>
                </a:lnTo>
                <a:lnTo>
                  <a:pt x="853566" y="0"/>
                </a:lnTo>
                <a:close/>
              </a:path>
            </a:pathLst>
          </a:custGeom>
          <a:solidFill>
            <a:srgbClr val="C5E7FB">
              <a:alpha val="3999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2832100" y="743204"/>
            <a:ext cx="5474970" cy="775335"/>
          </a:xfrm>
          <a:custGeom>
            <a:avLst/>
            <a:gdLst/>
            <a:ahLst/>
            <a:cxnLst/>
            <a:rect l="l" t="t" r="r" b="b"/>
            <a:pathLst>
              <a:path w="5474970" h="775335">
                <a:moveTo>
                  <a:pt x="0" y="78232"/>
                </a:moveTo>
                <a:lnTo>
                  <a:pt x="19176" y="73787"/>
                </a:lnTo>
                <a:lnTo>
                  <a:pt x="76581" y="62611"/>
                </a:lnTo>
                <a:lnTo>
                  <a:pt x="174498" y="46990"/>
                </a:lnTo>
                <a:lnTo>
                  <a:pt x="238379" y="37973"/>
                </a:lnTo>
                <a:lnTo>
                  <a:pt x="312927" y="29083"/>
                </a:lnTo>
                <a:lnTo>
                  <a:pt x="395858" y="22351"/>
                </a:lnTo>
                <a:lnTo>
                  <a:pt x="491744" y="15621"/>
                </a:lnTo>
                <a:lnTo>
                  <a:pt x="596011" y="9017"/>
                </a:lnTo>
                <a:lnTo>
                  <a:pt x="713104" y="4445"/>
                </a:lnTo>
                <a:lnTo>
                  <a:pt x="840866" y="2286"/>
                </a:lnTo>
                <a:lnTo>
                  <a:pt x="979170" y="0"/>
                </a:lnTo>
                <a:lnTo>
                  <a:pt x="1128140" y="2286"/>
                </a:lnTo>
                <a:lnTo>
                  <a:pt x="1287779" y="6731"/>
                </a:lnTo>
                <a:lnTo>
                  <a:pt x="1460246" y="15621"/>
                </a:lnTo>
                <a:lnTo>
                  <a:pt x="1643379" y="26797"/>
                </a:lnTo>
                <a:lnTo>
                  <a:pt x="1837054" y="44704"/>
                </a:lnTo>
                <a:lnTo>
                  <a:pt x="2043557" y="64770"/>
                </a:lnTo>
                <a:lnTo>
                  <a:pt x="2262759" y="89408"/>
                </a:lnTo>
                <a:lnTo>
                  <a:pt x="2492629" y="118491"/>
                </a:lnTo>
                <a:lnTo>
                  <a:pt x="2735326" y="154178"/>
                </a:lnTo>
                <a:lnTo>
                  <a:pt x="2988691" y="194437"/>
                </a:lnTo>
                <a:lnTo>
                  <a:pt x="3254755" y="241300"/>
                </a:lnTo>
                <a:lnTo>
                  <a:pt x="3533648" y="297180"/>
                </a:lnTo>
                <a:lnTo>
                  <a:pt x="3825240" y="357505"/>
                </a:lnTo>
                <a:lnTo>
                  <a:pt x="4129658" y="424561"/>
                </a:lnTo>
                <a:lnTo>
                  <a:pt x="4446778" y="500507"/>
                </a:lnTo>
                <a:lnTo>
                  <a:pt x="4776724" y="583184"/>
                </a:lnTo>
                <a:lnTo>
                  <a:pt x="5119497" y="674751"/>
                </a:lnTo>
                <a:lnTo>
                  <a:pt x="5474970" y="775335"/>
                </a:lnTo>
              </a:path>
            </a:pathLst>
          </a:custGeom>
          <a:ln w="31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5616447" y="729869"/>
            <a:ext cx="3312160" cy="652780"/>
          </a:xfrm>
          <a:custGeom>
            <a:avLst/>
            <a:gdLst/>
            <a:ahLst/>
            <a:cxnLst/>
            <a:rect l="l" t="t" r="r" b="b"/>
            <a:pathLst>
              <a:path w="3312159" h="652780">
                <a:moveTo>
                  <a:pt x="0" y="652398"/>
                </a:moveTo>
                <a:lnTo>
                  <a:pt x="95757" y="625475"/>
                </a:lnTo>
                <a:lnTo>
                  <a:pt x="357631" y="556259"/>
                </a:lnTo>
                <a:lnTo>
                  <a:pt x="538479" y="509396"/>
                </a:lnTo>
                <a:lnTo>
                  <a:pt x="747140" y="457961"/>
                </a:lnTo>
                <a:lnTo>
                  <a:pt x="979170" y="402081"/>
                </a:lnTo>
                <a:lnTo>
                  <a:pt x="1228217" y="341756"/>
                </a:lnTo>
                <a:lnTo>
                  <a:pt x="1492123" y="283717"/>
                </a:lnTo>
                <a:lnTo>
                  <a:pt x="1762505" y="225551"/>
                </a:lnTo>
                <a:lnTo>
                  <a:pt x="2039238" y="171957"/>
                </a:lnTo>
                <a:lnTo>
                  <a:pt x="2313812" y="120650"/>
                </a:lnTo>
                <a:lnTo>
                  <a:pt x="2450083" y="98297"/>
                </a:lnTo>
                <a:lnTo>
                  <a:pt x="2582036" y="75945"/>
                </a:lnTo>
                <a:lnTo>
                  <a:pt x="2713990" y="58038"/>
                </a:lnTo>
                <a:lnTo>
                  <a:pt x="2841752" y="40131"/>
                </a:lnTo>
                <a:lnTo>
                  <a:pt x="2967354" y="26796"/>
                </a:lnTo>
                <a:lnTo>
                  <a:pt x="3086607" y="15620"/>
                </a:lnTo>
                <a:lnTo>
                  <a:pt x="3201543" y="6603"/>
                </a:lnTo>
                <a:lnTo>
                  <a:pt x="3312159" y="0"/>
                </a:lnTo>
              </a:path>
            </a:pathLst>
          </a:custGeom>
          <a:ln w="31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211670" y="714248"/>
            <a:ext cx="8723630" cy="1331595"/>
          </a:xfrm>
          <a:custGeom>
            <a:avLst/>
            <a:gdLst/>
            <a:ahLst/>
            <a:cxnLst/>
            <a:rect l="l" t="t" r="r" b="b"/>
            <a:pathLst>
              <a:path w="8723630" h="1331595">
                <a:moveTo>
                  <a:pt x="1556042" y="0"/>
                </a:moveTo>
                <a:lnTo>
                  <a:pt x="1402753" y="0"/>
                </a:lnTo>
                <a:lnTo>
                  <a:pt x="1258100" y="4444"/>
                </a:lnTo>
                <a:lnTo>
                  <a:pt x="1121829" y="11175"/>
                </a:lnTo>
                <a:lnTo>
                  <a:pt x="874890" y="33400"/>
                </a:lnTo>
                <a:lnTo>
                  <a:pt x="762063" y="49149"/>
                </a:lnTo>
                <a:lnTo>
                  <a:pt x="659891" y="64769"/>
                </a:lnTo>
                <a:lnTo>
                  <a:pt x="564095" y="82550"/>
                </a:lnTo>
                <a:lnTo>
                  <a:pt x="478955" y="102742"/>
                </a:lnTo>
                <a:lnTo>
                  <a:pt x="398056" y="120650"/>
                </a:lnTo>
                <a:lnTo>
                  <a:pt x="327812" y="140715"/>
                </a:lnTo>
                <a:lnTo>
                  <a:pt x="206476" y="178688"/>
                </a:lnTo>
                <a:lnTo>
                  <a:pt x="157518" y="196596"/>
                </a:lnTo>
                <a:lnTo>
                  <a:pt x="51079" y="241173"/>
                </a:lnTo>
                <a:lnTo>
                  <a:pt x="0" y="268097"/>
                </a:lnTo>
                <a:lnTo>
                  <a:pt x="0" y="1331467"/>
                </a:lnTo>
                <a:lnTo>
                  <a:pt x="8719096" y="1331467"/>
                </a:lnTo>
                <a:lnTo>
                  <a:pt x="8723414" y="1324864"/>
                </a:lnTo>
                <a:lnTo>
                  <a:pt x="8723414" y="851153"/>
                </a:lnTo>
                <a:lnTo>
                  <a:pt x="7182142" y="851153"/>
                </a:lnTo>
                <a:lnTo>
                  <a:pt x="7043839" y="848994"/>
                </a:lnTo>
                <a:lnTo>
                  <a:pt x="6899059" y="844423"/>
                </a:lnTo>
                <a:lnTo>
                  <a:pt x="6750088" y="837818"/>
                </a:lnTo>
                <a:lnTo>
                  <a:pt x="6594640" y="826642"/>
                </a:lnTo>
                <a:lnTo>
                  <a:pt x="6260503" y="793114"/>
                </a:lnTo>
                <a:lnTo>
                  <a:pt x="5900712" y="746125"/>
                </a:lnTo>
                <a:lnTo>
                  <a:pt x="5709196" y="717168"/>
                </a:lnTo>
                <a:lnTo>
                  <a:pt x="5509044" y="683640"/>
                </a:lnTo>
                <a:lnTo>
                  <a:pt x="5302542" y="645667"/>
                </a:lnTo>
                <a:lnTo>
                  <a:pt x="4861979" y="558546"/>
                </a:lnTo>
                <a:lnTo>
                  <a:pt x="4387253" y="453516"/>
                </a:lnTo>
                <a:lnTo>
                  <a:pt x="4136047" y="395350"/>
                </a:lnTo>
                <a:lnTo>
                  <a:pt x="3614458" y="268097"/>
                </a:lnTo>
                <a:lnTo>
                  <a:pt x="3122841" y="165226"/>
                </a:lnTo>
                <a:lnTo>
                  <a:pt x="2892844" y="125094"/>
                </a:lnTo>
                <a:lnTo>
                  <a:pt x="2673642" y="91566"/>
                </a:lnTo>
                <a:lnTo>
                  <a:pt x="2462949" y="62484"/>
                </a:lnTo>
                <a:lnTo>
                  <a:pt x="2262797" y="40131"/>
                </a:lnTo>
                <a:lnTo>
                  <a:pt x="2073313" y="22225"/>
                </a:lnTo>
                <a:lnTo>
                  <a:pt x="1719999" y="2159"/>
                </a:lnTo>
                <a:lnTo>
                  <a:pt x="1556042" y="0"/>
                </a:lnTo>
                <a:close/>
              </a:path>
              <a:path w="8723630" h="1331595">
                <a:moveTo>
                  <a:pt x="8723414" y="569722"/>
                </a:moveTo>
                <a:lnTo>
                  <a:pt x="8638197" y="605409"/>
                </a:lnTo>
                <a:lnTo>
                  <a:pt x="8557298" y="636651"/>
                </a:lnTo>
                <a:lnTo>
                  <a:pt x="8472208" y="665734"/>
                </a:lnTo>
                <a:lnTo>
                  <a:pt x="8295551" y="719327"/>
                </a:lnTo>
                <a:lnTo>
                  <a:pt x="8201825" y="743965"/>
                </a:lnTo>
                <a:lnTo>
                  <a:pt x="8005991" y="784098"/>
                </a:lnTo>
                <a:lnTo>
                  <a:pt x="7901724" y="802004"/>
                </a:lnTo>
                <a:lnTo>
                  <a:pt x="7680363" y="828801"/>
                </a:lnTo>
                <a:lnTo>
                  <a:pt x="7441857" y="846709"/>
                </a:lnTo>
                <a:lnTo>
                  <a:pt x="7314222" y="851153"/>
                </a:lnTo>
                <a:lnTo>
                  <a:pt x="8723414" y="851153"/>
                </a:lnTo>
                <a:lnTo>
                  <a:pt x="8723414" y="56972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 txBox="1"/>
          <p:nvPr/>
        </p:nvSpPr>
        <p:spPr>
          <a:xfrm>
            <a:off x="330200" y="1501521"/>
            <a:ext cx="3225800" cy="34702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  <a:buSzPct val="94000"/>
              <a:buAutoNum type="arabicPlain"/>
              <a:tabLst>
                <a:tab pos="550545" algn="l"/>
              </a:tabLst>
            </a:pPr>
            <a:r>
              <a:rPr sz="180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附墙架与建筑</a:t>
            </a:r>
            <a:r>
              <a:rPr sz="18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物</a:t>
            </a:r>
            <a:r>
              <a:rPr sz="180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连接螺栓 双螺帽紧固，穿墙螺栓两边加 </a:t>
            </a:r>
            <a:r>
              <a:rPr sz="1800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5mm</a:t>
            </a:r>
            <a:r>
              <a:rPr sz="180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钢板垫片；非原厂附着方 案经设计单位审批，方可使用；</a:t>
            </a:r>
            <a:endParaRPr sz="1800">
              <a:latin typeface="PMingLiU" panose="02020500000000000000" charset="-120"/>
              <a:cs typeface="PMingLiU" panose="02020500000000000000" charset="-120"/>
            </a:endParaRPr>
          </a:p>
          <a:p>
            <a:pPr marL="12700" marR="127000">
              <a:lnSpc>
                <a:spcPct val="100000"/>
              </a:lnSpc>
              <a:spcBef>
                <a:spcPts val="600"/>
              </a:spcBef>
              <a:buSzPct val="94000"/>
              <a:buAutoNum type="arabicPlain"/>
              <a:tabLst>
                <a:tab pos="576580" algn="l"/>
              </a:tabLst>
            </a:pPr>
            <a:r>
              <a:rPr sz="18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施工升降机的主要受</a:t>
            </a:r>
            <a:r>
              <a:rPr sz="180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力构 </a:t>
            </a:r>
            <a:r>
              <a:rPr sz="180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件禁止有塑性变形、严重锈蚀 和明显可见裂纹；各部位焊缝 完好无裂纹；</a:t>
            </a:r>
            <a:endParaRPr sz="1800">
              <a:latin typeface="PMingLiU" panose="02020500000000000000" charset="-120"/>
              <a:cs typeface="PMingLiU" panose="02020500000000000000" charset="-120"/>
            </a:endParaRPr>
          </a:p>
          <a:p>
            <a:pPr marL="12700" marR="121920">
              <a:lnSpc>
                <a:spcPct val="101000"/>
              </a:lnSpc>
              <a:spcBef>
                <a:spcPts val="580"/>
              </a:spcBef>
              <a:buSzPct val="94000"/>
              <a:buAutoNum type="arabicPlain"/>
              <a:tabLst>
                <a:tab pos="582295" algn="l"/>
              </a:tabLst>
            </a:pPr>
            <a:r>
              <a:rPr sz="180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安装标准节连接螺栓时， </a:t>
            </a:r>
            <a:r>
              <a:rPr sz="18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宜螺杆在下，螺母在上。 </a:t>
            </a:r>
            <a:r>
              <a:rPr sz="1800" spc="-5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(JGJ215</a:t>
            </a:r>
            <a:r>
              <a:rPr sz="1800" spc="-5" dirty="0">
                <a:solidFill>
                  <a:srgbClr val="073D86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─</a:t>
            </a:r>
            <a:r>
              <a:rPr sz="1800" spc="-5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2010</a:t>
            </a:r>
            <a:r>
              <a:rPr sz="180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第</a:t>
            </a:r>
            <a:r>
              <a:rPr sz="1800" spc="-7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 </a:t>
            </a:r>
            <a:r>
              <a:rPr sz="1800" spc="-10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4.2.21</a:t>
            </a:r>
            <a:r>
              <a:rPr sz="180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条</a:t>
            </a:r>
            <a:r>
              <a:rPr sz="1800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) </a:t>
            </a:r>
            <a:r>
              <a:rPr sz="180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螺栓</a:t>
            </a:r>
            <a:endParaRPr sz="1800">
              <a:latin typeface="PMingLiU" panose="02020500000000000000" charset="-120"/>
              <a:cs typeface="PMingLiU" panose="02020500000000000000" charset="-120"/>
            </a:endParaRPr>
          </a:p>
          <a:p>
            <a:pPr marL="12700">
              <a:lnSpc>
                <a:spcPts val="2125"/>
              </a:lnSpc>
            </a:pPr>
            <a:r>
              <a:rPr sz="180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装防松动垫片或双螺帽紧固；</a:t>
            </a:r>
            <a:endParaRPr sz="1800">
              <a:latin typeface="PMingLiU" panose="02020500000000000000" charset="-120"/>
              <a:cs typeface="PMingLiU" panose="02020500000000000000" charset="-120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330200" y="964818"/>
            <a:ext cx="225552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10" dirty="0">
                <a:latin typeface="Candara" panose="020E0502030303020204"/>
                <a:cs typeface="Candara" panose="020E0502030303020204"/>
              </a:rPr>
              <a:t>5.4</a:t>
            </a:r>
            <a:r>
              <a:rPr sz="2800" spc="-5" dirty="0"/>
              <a:t>导轨、附着</a:t>
            </a:r>
            <a:endParaRPr sz="2800">
              <a:latin typeface="Candara" panose="020E0502030303020204"/>
              <a:cs typeface="Candara" panose="020E0502030303020204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323532" y="4941227"/>
            <a:ext cx="8442325" cy="354965"/>
          </a:xfrm>
          <a:custGeom>
            <a:avLst/>
            <a:gdLst/>
            <a:ahLst/>
            <a:cxnLst/>
            <a:rect l="l" t="t" r="r" b="b"/>
            <a:pathLst>
              <a:path w="8442325" h="354964">
                <a:moveTo>
                  <a:pt x="0" y="354799"/>
                </a:moveTo>
                <a:lnTo>
                  <a:pt x="8441817" y="354799"/>
                </a:lnTo>
                <a:lnTo>
                  <a:pt x="8441817" y="0"/>
                </a:lnTo>
                <a:lnTo>
                  <a:pt x="0" y="0"/>
                </a:lnTo>
                <a:lnTo>
                  <a:pt x="0" y="354799"/>
                </a:lnTo>
                <a:close/>
              </a:path>
            </a:pathLst>
          </a:custGeom>
          <a:solidFill>
            <a:srgbClr val="30B6FC"/>
          </a:solidFill>
        </p:spPr>
        <p:txBody>
          <a:bodyPr wrap="square" lIns="0" tIns="0" rIns="0" bIns="0" rtlCol="0"/>
          <a:lstStyle/>
          <a:p/>
        </p:txBody>
      </p:sp>
      <p:graphicFrame>
        <p:nvGraphicFramePr>
          <p:cNvPr id="10" name="object 10"/>
          <p:cNvGraphicFramePr>
            <a:graphicFrameLocks noGrp="1"/>
          </p:cNvGraphicFramePr>
          <p:nvPr/>
        </p:nvGraphicFramePr>
        <p:xfrm>
          <a:off x="317182" y="4934839"/>
          <a:ext cx="8461375" cy="168846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107565"/>
                <a:gridCol w="1270000"/>
                <a:gridCol w="1266825"/>
                <a:gridCol w="1266825"/>
                <a:gridCol w="1266825"/>
                <a:gridCol w="1266825"/>
              </a:tblGrid>
              <a:tr h="354838">
                <a:tc gridSpan="6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sz="1600" b="1" spc="5" dirty="0">
                          <a:solidFill>
                            <a:srgbClr val="FFFFFF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导轨安装垂</a:t>
                      </a:r>
                      <a:r>
                        <a:rPr sz="1600" b="1" spc="-5" dirty="0">
                          <a:solidFill>
                            <a:srgbClr val="FFFFFF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直度</a:t>
                      </a:r>
                      <a:r>
                        <a:rPr sz="1600" b="1" spc="5" dirty="0">
                          <a:solidFill>
                            <a:srgbClr val="FFFFFF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偏</a:t>
                      </a:r>
                      <a:r>
                        <a:rPr sz="1600" b="1" spc="-5" dirty="0">
                          <a:solidFill>
                            <a:srgbClr val="FFFFFF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差</a:t>
                      </a:r>
                      <a:endParaRPr sz="16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4064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</a:tcPr>
                </a:tc>
                <a:tc hMerge="1">
                  <a:tcPr marL="0" marR="0" marT="0" marB="0"/>
                </a:tc>
                <a:tc hMerge="1">
                  <a:tcPr marL="0" marR="0" marT="0" marB="0"/>
                </a:tc>
                <a:tc hMerge="1">
                  <a:tcPr marL="0" marR="0" marT="0" marB="0"/>
                </a:tc>
                <a:tc hMerge="1">
                  <a:tcPr marL="0" marR="0" marT="0" marB="0"/>
                </a:tc>
                <a:tc hMerge="1">
                  <a:tcPr marL="0" marR="0" marT="0" marB="0"/>
                </a:tc>
              </a:tr>
              <a:tr h="536435">
                <a:tc>
                  <a:txBody>
                    <a:bodyPr/>
                    <a:lstStyle/>
                    <a:p>
                      <a:pPr marL="72390">
                        <a:lnSpc>
                          <a:spcPct val="100000"/>
                        </a:lnSpc>
                        <a:spcBef>
                          <a:spcPts val="1040"/>
                        </a:spcBef>
                      </a:pPr>
                      <a:r>
                        <a:rPr sz="1600" b="1" dirty="0">
                          <a:solidFill>
                            <a:srgbClr val="FFFFFF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导轨架架设</a:t>
                      </a:r>
                      <a:r>
                        <a:rPr sz="1600" b="1" spc="-5" dirty="0">
                          <a:solidFill>
                            <a:srgbClr val="FFFFFF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高</a:t>
                      </a:r>
                      <a:r>
                        <a:rPr sz="1600" b="1" spc="-10" dirty="0">
                          <a:solidFill>
                            <a:srgbClr val="FFFFFF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度</a:t>
                      </a:r>
                      <a:r>
                        <a:rPr sz="1600" b="1" dirty="0">
                          <a:solidFill>
                            <a:srgbClr val="FFFFFF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，</a:t>
                      </a:r>
                      <a:r>
                        <a:rPr sz="1600" b="1" dirty="0">
                          <a:solidFill>
                            <a:srgbClr val="FFFFFF"/>
                          </a:solidFill>
                          <a:latin typeface="Candara" panose="020E0502030303020204"/>
                          <a:cs typeface="Candara" panose="020E0502030303020204"/>
                        </a:rPr>
                        <a:t>h/m</a:t>
                      </a:r>
                      <a:endParaRPr sz="1600">
                        <a:latin typeface="Candara" panose="020E0502030303020204"/>
                        <a:cs typeface="Candara" panose="020E0502030303020204"/>
                      </a:endParaRPr>
                    </a:p>
                  </a:txBody>
                  <a:tcPr marL="0" marR="0" marT="1320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30B6FC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1060"/>
                        </a:spcBef>
                      </a:pPr>
                      <a:r>
                        <a:rPr sz="1600" spc="-5" dirty="0">
                          <a:latin typeface="Candara" panose="020E0502030303020204"/>
                          <a:cs typeface="Candara" panose="020E0502030303020204"/>
                        </a:rPr>
                        <a:t>H≤70</a:t>
                      </a:r>
                      <a:endParaRPr sz="1600">
                        <a:latin typeface="Candara" panose="020E0502030303020204"/>
                        <a:cs typeface="Candara" panose="020E0502030303020204"/>
                      </a:endParaRPr>
                    </a:p>
                  </a:txBody>
                  <a:tcPr marL="0" marR="0" marT="13462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DE4F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r>
                        <a:rPr sz="1600" spc="-5" dirty="0">
                          <a:latin typeface="Candara" panose="020E0502030303020204"/>
                          <a:cs typeface="Candara" panose="020E0502030303020204"/>
                        </a:rPr>
                        <a:t>70&lt;H&lt;100&lt;</a:t>
                      </a:r>
                      <a:endParaRPr sz="1600">
                        <a:latin typeface="Candara" panose="020E0502030303020204"/>
                        <a:cs typeface="Candara" panose="020E0502030303020204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</a:pPr>
                      <a:r>
                        <a:rPr sz="1600" spc="-5" dirty="0">
                          <a:latin typeface="Candara" panose="020E0502030303020204"/>
                          <a:cs typeface="Candara" panose="020E0502030303020204"/>
                        </a:rPr>
                        <a:t>td&gt;</a:t>
                      </a:r>
                      <a:endParaRPr sz="1600">
                        <a:latin typeface="Candara" panose="020E0502030303020204"/>
                        <a:cs typeface="Candara" panose="020E0502030303020204"/>
                      </a:endParaRPr>
                    </a:p>
                  </a:txBody>
                  <a:tcPr marL="0" marR="0" marT="1270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DE4FD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r>
                        <a:rPr sz="1600" spc="-10" dirty="0">
                          <a:latin typeface="Candara" panose="020E0502030303020204"/>
                          <a:cs typeface="Candara" panose="020E0502030303020204"/>
                        </a:rPr>
                        <a:t>100&lt;H&lt;150&lt;</a:t>
                      </a:r>
                      <a:endParaRPr sz="1600">
                        <a:latin typeface="Candara" panose="020E0502030303020204"/>
                        <a:cs typeface="Candara" panose="020E0502030303020204"/>
                      </a:endParaRPr>
                    </a:p>
                    <a:p>
                      <a:pPr marL="1905" algn="ctr">
                        <a:lnSpc>
                          <a:spcPct val="100000"/>
                        </a:lnSpc>
                      </a:pPr>
                      <a:r>
                        <a:rPr sz="1600" spc="-5" dirty="0">
                          <a:latin typeface="Candara" panose="020E0502030303020204"/>
                          <a:cs typeface="Candara" panose="020E0502030303020204"/>
                        </a:rPr>
                        <a:t>td&gt;</a:t>
                      </a:r>
                      <a:endParaRPr sz="1600">
                        <a:latin typeface="Candara" panose="020E0502030303020204"/>
                        <a:cs typeface="Candara" panose="020E0502030303020204"/>
                      </a:endParaRPr>
                    </a:p>
                  </a:txBody>
                  <a:tcPr marL="0" marR="0" marT="1270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DE4FD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r>
                        <a:rPr sz="1600" spc="-10" dirty="0">
                          <a:latin typeface="Candara" panose="020E0502030303020204"/>
                          <a:cs typeface="Candara" panose="020E0502030303020204"/>
                        </a:rPr>
                        <a:t>150&lt;H≤200&lt;</a:t>
                      </a:r>
                      <a:endParaRPr sz="1600">
                        <a:latin typeface="Candara" panose="020E0502030303020204"/>
                        <a:cs typeface="Candara" panose="020E0502030303020204"/>
                      </a:endParaRPr>
                    </a:p>
                    <a:p>
                      <a:pPr marL="2540" algn="ctr">
                        <a:lnSpc>
                          <a:spcPct val="100000"/>
                        </a:lnSpc>
                      </a:pPr>
                      <a:r>
                        <a:rPr sz="1600" spc="-5" dirty="0">
                          <a:latin typeface="Candara" panose="020E0502030303020204"/>
                          <a:cs typeface="Candara" panose="020E0502030303020204"/>
                        </a:rPr>
                        <a:t>td&gt;</a:t>
                      </a:r>
                      <a:endParaRPr sz="1600">
                        <a:latin typeface="Candara" panose="020E0502030303020204"/>
                        <a:cs typeface="Candara" panose="020E0502030303020204"/>
                      </a:endParaRPr>
                    </a:p>
                  </a:txBody>
                  <a:tcPr marL="0" marR="0" marT="1270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DE4FD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1060"/>
                        </a:spcBef>
                      </a:pPr>
                      <a:r>
                        <a:rPr sz="1600" spc="-5" dirty="0">
                          <a:latin typeface="Candara" panose="020E0502030303020204"/>
                          <a:cs typeface="Candara" panose="020E0502030303020204"/>
                        </a:rPr>
                        <a:t>H&gt;200</a:t>
                      </a:r>
                      <a:endParaRPr sz="1600">
                        <a:latin typeface="Candara" panose="020E0502030303020204"/>
                        <a:cs typeface="Candara" panose="020E0502030303020204"/>
                      </a:endParaRPr>
                    </a:p>
                  </a:txBody>
                  <a:tcPr marL="0" marR="0" marT="13462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DE4FD"/>
                    </a:solidFill>
                  </a:tcPr>
                </a:tc>
              </a:tr>
              <a:tr h="391947"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50">
                        <a:latin typeface="Times New Roman" panose="02020603050405020304"/>
                        <a:cs typeface="Times New Roman" panose="02020603050405020304"/>
                      </a:endParaRPr>
                    </a:p>
                    <a:p>
                      <a:pPr marL="347980">
                        <a:lnSpc>
                          <a:spcPct val="100000"/>
                        </a:lnSpc>
                      </a:pPr>
                      <a:r>
                        <a:rPr sz="1600" b="1" spc="5" dirty="0">
                          <a:solidFill>
                            <a:srgbClr val="FFFFFF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垂直度偏</a:t>
                      </a:r>
                      <a:r>
                        <a:rPr sz="1600" b="1" spc="-5" dirty="0">
                          <a:solidFill>
                            <a:srgbClr val="FFFFFF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差</a:t>
                      </a:r>
                      <a:r>
                        <a:rPr sz="1600" b="1" spc="-10" dirty="0">
                          <a:solidFill>
                            <a:srgbClr val="FFFFFF"/>
                          </a:solidFill>
                          <a:latin typeface="Candara" panose="020E0502030303020204"/>
                          <a:cs typeface="Candara" panose="020E0502030303020204"/>
                        </a:rPr>
                        <a:t>/mm</a:t>
                      </a:r>
                      <a:endParaRPr sz="1600">
                        <a:latin typeface="Candara" panose="020E0502030303020204"/>
                        <a:cs typeface="Candara" panose="020E0502030303020204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30B6F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95"/>
                        </a:spcBef>
                      </a:pPr>
                      <a:r>
                        <a:rPr sz="1600" spc="-10" dirty="0">
                          <a:latin typeface="Candara" panose="020E0502030303020204"/>
                          <a:cs typeface="Candara" panose="020E0502030303020204"/>
                        </a:rPr>
                        <a:t>≤(1/1000)h</a:t>
                      </a:r>
                      <a:endParaRPr sz="1600">
                        <a:latin typeface="Candara" panose="020E0502030303020204"/>
                        <a:cs typeface="Candara" panose="020E0502030303020204"/>
                      </a:endParaRPr>
                    </a:p>
                  </a:txBody>
                  <a:tcPr marL="0" marR="0" marT="6286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8F3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95"/>
                        </a:spcBef>
                      </a:pPr>
                      <a:r>
                        <a:rPr sz="1600" spc="-10" dirty="0">
                          <a:latin typeface="Candara" panose="020E0502030303020204"/>
                          <a:cs typeface="Candara" panose="020E0502030303020204"/>
                        </a:rPr>
                        <a:t>≤70</a:t>
                      </a:r>
                      <a:endParaRPr sz="1600">
                        <a:latin typeface="Candara" panose="020E0502030303020204"/>
                        <a:cs typeface="Candara" panose="020E0502030303020204"/>
                      </a:endParaRPr>
                    </a:p>
                  </a:txBody>
                  <a:tcPr marL="0" marR="0" marT="6286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8F3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95"/>
                        </a:spcBef>
                      </a:pPr>
                      <a:r>
                        <a:rPr sz="1600" spc="-10" dirty="0">
                          <a:latin typeface="Candara" panose="020E0502030303020204"/>
                          <a:cs typeface="Candara" panose="020E0502030303020204"/>
                        </a:rPr>
                        <a:t>≤90</a:t>
                      </a:r>
                      <a:endParaRPr sz="1600">
                        <a:latin typeface="Candara" panose="020E0502030303020204"/>
                        <a:cs typeface="Candara" panose="020E0502030303020204"/>
                      </a:endParaRPr>
                    </a:p>
                  </a:txBody>
                  <a:tcPr marL="0" marR="0" marT="6286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8F3FF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495"/>
                        </a:spcBef>
                      </a:pPr>
                      <a:r>
                        <a:rPr sz="1600" spc="-5" dirty="0">
                          <a:latin typeface="Candara" panose="020E0502030303020204"/>
                          <a:cs typeface="Candara" panose="020E0502030303020204"/>
                        </a:rPr>
                        <a:t>≤110</a:t>
                      </a:r>
                      <a:endParaRPr sz="1600">
                        <a:latin typeface="Candara" panose="020E0502030303020204"/>
                        <a:cs typeface="Candara" panose="020E0502030303020204"/>
                      </a:endParaRPr>
                    </a:p>
                  </a:txBody>
                  <a:tcPr marL="0" marR="0" marT="6286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8F3FF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495"/>
                        </a:spcBef>
                      </a:pPr>
                      <a:r>
                        <a:rPr sz="1600" spc="-5" dirty="0">
                          <a:latin typeface="Candara" panose="020E0502030303020204"/>
                          <a:cs typeface="Candara" panose="020E0502030303020204"/>
                        </a:rPr>
                        <a:t>≤130</a:t>
                      </a:r>
                      <a:endParaRPr sz="1600">
                        <a:latin typeface="Candara" panose="020E0502030303020204"/>
                        <a:cs typeface="Candara" panose="020E0502030303020204"/>
                      </a:endParaRPr>
                    </a:p>
                  </a:txBody>
                  <a:tcPr marL="0" marR="0" marT="6286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8F3FF"/>
                    </a:solidFill>
                  </a:tcPr>
                </a:tc>
              </a:tr>
              <a:tr h="391960">
                <a:tc vMerge="1"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30B6FC"/>
                    </a:solidFill>
                  </a:tcPr>
                </a:tc>
                <a:tc gridSpan="5">
                  <a:txBody>
                    <a:bodyPr/>
                    <a:lstStyle/>
                    <a:p>
                      <a:pPr marL="24765">
                        <a:lnSpc>
                          <a:spcPct val="100000"/>
                        </a:lnSpc>
                        <a:spcBef>
                          <a:spcPts val="470"/>
                        </a:spcBef>
                      </a:pPr>
                      <a:r>
                        <a:rPr sz="1600" spc="-5" dirty="0">
                          <a:latin typeface="PMingLiU" panose="02020500000000000000" charset="-120"/>
                          <a:cs typeface="PMingLiU" panose="02020500000000000000" charset="-120"/>
                        </a:rPr>
                        <a:t>对钢丝绳式施工升降机，导轨架垂</a:t>
                      </a:r>
                      <a:r>
                        <a:rPr sz="1600" spc="5" dirty="0">
                          <a:latin typeface="PMingLiU" panose="02020500000000000000" charset="-120"/>
                          <a:cs typeface="PMingLiU" panose="02020500000000000000" charset="-120"/>
                        </a:rPr>
                        <a:t>直</a:t>
                      </a:r>
                      <a:r>
                        <a:rPr sz="1600" spc="-5" dirty="0">
                          <a:latin typeface="PMingLiU" panose="02020500000000000000" charset="-120"/>
                          <a:cs typeface="PMingLiU" panose="02020500000000000000" charset="-120"/>
                        </a:rPr>
                        <a:t>度偏</a:t>
                      </a:r>
                      <a:r>
                        <a:rPr sz="1600" spc="5" dirty="0">
                          <a:latin typeface="PMingLiU" panose="02020500000000000000" charset="-120"/>
                          <a:cs typeface="PMingLiU" panose="02020500000000000000" charset="-120"/>
                        </a:rPr>
                        <a:t>差</a:t>
                      </a:r>
                      <a:r>
                        <a:rPr sz="1600" spc="-5" dirty="0">
                          <a:latin typeface="PMingLiU" panose="02020500000000000000" charset="-120"/>
                          <a:cs typeface="PMingLiU" panose="02020500000000000000" charset="-120"/>
                        </a:rPr>
                        <a:t>应不</a:t>
                      </a:r>
                      <a:r>
                        <a:rPr sz="1600" spc="5" dirty="0">
                          <a:latin typeface="PMingLiU" panose="02020500000000000000" charset="-120"/>
                          <a:cs typeface="PMingLiU" panose="02020500000000000000" charset="-120"/>
                        </a:rPr>
                        <a:t>大</a:t>
                      </a:r>
                      <a:r>
                        <a:rPr sz="1600" dirty="0">
                          <a:latin typeface="PMingLiU" panose="02020500000000000000" charset="-120"/>
                          <a:cs typeface="PMingLiU" panose="02020500000000000000" charset="-120"/>
                        </a:rPr>
                        <a:t>于</a:t>
                      </a:r>
                      <a:r>
                        <a:rPr sz="1600" spc="-5" dirty="0">
                          <a:latin typeface="PMingLiU" panose="02020500000000000000" charset="-120"/>
                          <a:cs typeface="PMingLiU" panose="02020500000000000000" charset="-120"/>
                        </a:rPr>
                        <a:t>（</a:t>
                      </a:r>
                      <a:r>
                        <a:rPr sz="1600" spc="-5" dirty="0">
                          <a:latin typeface="Candara" panose="020E0502030303020204"/>
                          <a:cs typeface="Candara" panose="020E0502030303020204"/>
                        </a:rPr>
                        <a:t>1.5/1000</a:t>
                      </a:r>
                      <a:r>
                        <a:rPr sz="1600" spc="-5" dirty="0">
                          <a:latin typeface="PMingLiU" panose="02020500000000000000" charset="-120"/>
                          <a:cs typeface="PMingLiU" panose="02020500000000000000" charset="-120"/>
                        </a:rPr>
                        <a:t>）</a:t>
                      </a:r>
                      <a:r>
                        <a:rPr sz="1600" spc="-5" dirty="0">
                          <a:latin typeface="Candara" panose="020E0502030303020204"/>
                          <a:cs typeface="Candara" panose="020E0502030303020204"/>
                        </a:rPr>
                        <a:t>h</a:t>
                      </a:r>
                      <a:r>
                        <a:rPr sz="1600" spc="-5" dirty="0">
                          <a:latin typeface="PMingLiU" panose="02020500000000000000" charset="-120"/>
                          <a:cs typeface="PMingLiU" panose="02020500000000000000" charset="-120"/>
                        </a:rPr>
                        <a:t>。</a:t>
                      </a:r>
                      <a:endParaRPr sz="1600">
                        <a:latin typeface="PMingLiU" panose="02020500000000000000" charset="-120"/>
                        <a:cs typeface="PMingLiU" panose="02020500000000000000" charset="-120"/>
                      </a:endParaRPr>
                    </a:p>
                  </a:txBody>
                  <a:tcPr marL="0" marR="0" marT="5969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DE4FD"/>
                    </a:solidFill>
                  </a:tcPr>
                </a:tc>
                <a:tc hMerge="1">
                  <a:tcPr marL="0" marR="0" marT="0" marB="0"/>
                </a:tc>
                <a:tc hMerge="1">
                  <a:tcPr marL="0" marR="0" marT="0" marB="0"/>
                </a:tc>
                <a:tc hMerge="1">
                  <a:tcPr marL="0" marR="0" marT="0" marB="0"/>
                </a:tc>
                <a:tc hMerge="1">
                  <a:tcPr marL="0" marR="0" marT="0" marB="0"/>
                </a:tc>
              </a:tr>
            </a:tbl>
          </a:graphicData>
        </a:graphic>
      </p:graphicFrame>
      <p:sp>
        <p:nvSpPr>
          <p:cNvPr id="11" name="object 11"/>
          <p:cNvSpPr/>
          <p:nvPr/>
        </p:nvSpPr>
        <p:spPr>
          <a:xfrm>
            <a:off x="6868032" y="1576450"/>
            <a:ext cx="2091181" cy="3608451"/>
          </a:xfrm>
          <a:prstGeom prst="rect">
            <a:avLst/>
          </a:prstGeom>
          <a:blipFill>
            <a:blip r:embed="rId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4337430" y="1576324"/>
            <a:ext cx="2530602" cy="336486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4135754" y="2200148"/>
            <a:ext cx="1551305" cy="1402715"/>
          </a:xfrm>
          <a:custGeom>
            <a:avLst/>
            <a:gdLst/>
            <a:ahLst/>
            <a:cxnLst/>
            <a:rect l="l" t="t" r="r" b="b"/>
            <a:pathLst>
              <a:path w="1551304" h="1402714">
                <a:moveTo>
                  <a:pt x="1453261" y="1369314"/>
                </a:moveTo>
                <a:lnTo>
                  <a:pt x="1449832" y="1371473"/>
                </a:lnTo>
                <a:lnTo>
                  <a:pt x="1449197" y="1374902"/>
                </a:lnTo>
                <a:lnTo>
                  <a:pt x="1448435" y="1378330"/>
                </a:lnTo>
                <a:lnTo>
                  <a:pt x="1450594" y="1381760"/>
                </a:lnTo>
                <a:lnTo>
                  <a:pt x="1454023" y="1382394"/>
                </a:lnTo>
                <a:lnTo>
                  <a:pt x="1551051" y="1402714"/>
                </a:lnTo>
                <a:lnTo>
                  <a:pt x="1549881" y="1399031"/>
                </a:lnTo>
                <a:lnTo>
                  <a:pt x="1537462" y="1399031"/>
                </a:lnTo>
                <a:lnTo>
                  <a:pt x="1520019" y="1383266"/>
                </a:lnTo>
                <a:lnTo>
                  <a:pt x="1456690" y="1369949"/>
                </a:lnTo>
                <a:lnTo>
                  <a:pt x="1453261" y="1369314"/>
                </a:lnTo>
                <a:close/>
              </a:path>
              <a:path w="1551304" h="1402714">
                <a:moveTo>
                  <a:pt x="1520019" y="1383266"/>
                </a:moveTo>
                <a:lnTo>
                  <a:pt x="1537462" y="1399031"/>
                </a:lnTo>
                <a:lnTo>
                  <a:pt x="1539991" y="1396238"/>
                </a:lnTo>
                <a:lnTo>
                  <a:pt x="1535684" y="1396238"/>
                </a:lnTo>
                <a:lnTo>
                  <a:pt x="1532378" y="1385865"/>
                </a:lnTo>
                <a:lnTo>
                  <a:pt x="1520019" y="1383266"/>
                </a:lnTo>
                <a:close/>
              </a:path>
              <a:path w="1551304" h="1402714">
                <a:moveTo>
                  <a:pt x="1516380" y="1303147"/>
                </a:moveTo>
                <a:lnTo>
                  <a:pt x="1513078" y="1304163"/>
                </a:lnTo>
                <a:lnTo>
                  <a:pt x="1509649" y="1305305"/>
                </a:lnTo>
                <a:lnTo>
                  <a:pt x="1507871" y="1308862"/>
                </a:lnTo>
                <a:lnTo>
                  <a:pt x="1508887" y="1312164"/>
                </a:lnTo>
                <a:lnTo>
                  <a:pt x="1528564" y="1373901"/>
                </a:lnTo>
                <a:lnTo>
                  <a:pt x="1545971" y="1389634"/>
                </a:lnTo>
                <a:lnTo>
                  <a:pt x="1537462" y="1399031"/>
                </a:lnTo>
                <a:lnTo>
                  <a:pt x="1549881" y="1399031"/>
                </a:lnTo>
                <a:lnTo>
                  <a:pt x="1521079" y="1308353"/>
                </a:lnTo>
                <a:lnTo>
                  <a:pt x="1519936" y="1304925"/>
                </a:lnTo>
                <a:lnTo>
                  <a:pt x="1516380" y="1303147"/>
                </a:lnTo>
                <a:close/>
              </a:path>
              <a:path w="1551304" h="1402714">
                <a:moveTo>
                  <a:pt x="1532378" y="1385865"/>
                </a:moveTo>
                <a:lnTo>
                  <a:pt x="1535684" y="1396238"/>
                </a:lnTo>
                <a:lnTo>
                  <a:pt x="1543050" y="1388110"/>
                </a:lnTo>
                <a:lnTo>
                  <a:pt x="1532378" y="1385865"/>
                </a:lnTo>
                <a:close/>
              </a:path>
              <a:path w="1551304" h="1402714">
                <a:moveTo>
                  <a:pt x="1528564" y="1373901"/>
                </a:moveTo>
                <a:lnTo>
                  <a:pt x="1532378" y="1385865"/>
                </a:lnTo>
                <a:lnTo>
                  <a:pt x="1543050" y="1388110"/>
                </a:lnTo>
                <a:lnTo>
                  <a:pt x="1535684" y="1396238"/>
                </a:lnTo>
                <a:lnTo>
                  <a:pt x="1539991" y="1396238"/>
                </a:lnTo>
                <a:lnTo>
                  <a:pt x="1545971" y="1389634"/>
                </a:lnTo>
                <a:lnTo>
                  <a:pt x="1528564" y="1373901"/>
                </a:lnTo>
                <a:close/>
              </a:path>
              <a:path w="1551304" h="1402714">
                <a:moveTo>
                  <a:pt x="8509" y="0"/>
                </a:moveTo>
                <a:lnTo>
                  <a:pt x="0" y="9398"/>
                </a:lnTo>
                <a:lnTo>
                  <a:pt x="1520019" y="1383266"/>
                </a:lnTo>
                <a:lnTo>
                  <a:pt x="1532378" y="1385865"/>
                </a:lnTo>
                <a:lnTo>
                  <a:pt x="1528564" y="1373901"/>
                </a:lnTo>
                <a:lnTo>
                  <a:pt x="8509" y="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/>
          <p:nvPr/>
        </p:nvSpPr>
        <p:spPr>
          <a:xfrm>
            <a:off x="4333621" y="3647821"/>
            <a:ext cx="605155" cy="454659"/>
          </a:xfrm>
          <a:custGeom>
            <a:avLst/>
            <a:gdLst/>
            <a:ahLst/>
            <a:cxnLst/>
            <a:rect l="l" t="t" r="r" b="b"/>
            <a:pathLst>
              <a:path w="605154" h="454660">
                <a:moveTo>
                  <a:pt x="504316" y="430148"/>
                </a:moveTo>
                <a:lnTo>
                  <a:pt x="501141" y="432688"/>
                </a:lnTo>
                <a:lnTo>
                  <a:pt x="500379" y="439673"/>
                </a:lnTo>
                <a:lnTo>
                  <a:pt x="502792" y="442848"/>
                </a:lnTo>
                <a:lnTo>
                  <a:pt x="604774" y="454532"/>
                </a:lnTo>
                <a:lnTo>
                  <a:pt x="603700" y="451992"/>
                </a:lnTo>
                <a:lnTo>
                  <a:pt x="590930" y="451992"/>
                </a:lnTo>
                <a:lnTo>
                  <a:pt x="572080" y="437898"/>
                </a:lnTo>
                <a:lnTo>
                  <a:pt x="504316" y="430148"/>
                </a:lnTo>
                <a:close/>
              </a:path>
              <a:path w="605154" h="454660">
                <a:moveTo>
                  <a:pt x="572080" y="437898"/>
                </a:moveTo>
                <a:lnTo>
                  <a:pt x="590930" y="451992"/>
                </a:lnTo>
                <a:lnTo>
                  <a:pt x="592804" y="449452"/>
                </a:lnTo>
                <a:lnTo>
                  <a:pt x="588771" y="449452"/>
                </a:lnTo>
                <a:lnTo>
                  <a:pt x="584496" y="439318"/>
                </a:lnTo>
                <a:lnTo>
                  <a:pt x="572080" y="437898"/>
                </a:lnTo>
                <a:close/>
              </a:path>
              <a:path w="605154" h="454660">
                <a:moveTo>
                  <a:pt x="561086" y="358520"/>
                </a:moveTo>
                <a:lnTo>
                  <a:pt x="557783" y="359790"/>
                </a:lnTo>
                <a:lnTo>
                  <a:pt x="554608" y="361187"/>
                </a:lnTo>
                <a:lnTo>
                  <a:pt x="553084" y="364997"/>
                </a:lnTo>
                <a:lnTo>
                  <a:pt x="554481" y="368172"/>
                </a:lnTo>
                <a:lnTo>
                  <a:pt x="579626" y="427775"/>
                </a:lnTo>
                <a:lnTo>
                  <a:pt x="598424" y="441832"/>
                </a:lnTo>
                <a:lnTo>
                  <a:pt x="590930" y="451992"/>
                </a:lnTo>
                <a:lnTo>
                  <a:pt x="603700" y="451992"/>
                </a:lnTo>
                <a:lnTo>
                  <a:pt x="566165" y="363219"/>
                </a:lnTo>
                <a:lnTo>
                  <a:pt x="564768" y="360044"/>
                </a:lnTo>
                <a:lnTo>
                  <a:pt x="561086" y="358520"/>
                </a:lnTo>
                <a:close/>
              </a:path>
              <a:path w="605154" h="454660">
                <a:moveTo>
                  <a:pt x="584496" y="439318"/>
                </a:moveTo>
                <a:lnTo>
                  <a:pt x="588771" y="449452"/>
                </a:lnTo>
                <a:lnTo>
                  <a:pt x="595376" y="440562"/>
                </a:lnTo>
                <a:lnTo>
                  <a:pt x="584496" y="439318"/>
                </a:lnTo>
                <a:close/>
              </a:path>
              <a:path w="605154" h="454660">
                <a:moveTo>
                  <a:pt x="579626" y="427775"/>
                </a:moveTo>
                <a:lnTo>
                  <a:pt x="584496" y="439318"/>
                </a:lnTo>
                <a:lnTo>
                  <a:pt x="595376" y="440562"/>
                </a:lnTo>
                <a:lnTo>
                  <a:pt x="588771" y="449452"/>
                </a:lnTo>
                <a:lnTo>
                  <a:pt x="592804" y="449452"/>
                </a:lnTo>
                <a:lnTo>
                  <a:pt x="598424" y="441832"/>
                </a:lnTo>
                <a:lnTo>
                  <a:pt x="579626" y="427775"/>
                </a:lnTo>
                <a:close/>
              </a:path>
              <a:path w="605154" h="454660">
                <a:moveTo>
                  <a:pt x="7619" y="0"/>
                </a:moveTo>
                <a:lnTo>
                  <a:pt x="0" y="10159"/>
                </a:lnTo>
                <a:lnTo>
                  <a:pt x="572080" y="437898"/>
                </a:lnTo>
                <a:lnTo>
                  <a:pt x="584496" y="439318"/>
                </a:lnTo>
                <a:lnTo>
                  <a:pt x="579626" y="427775"/>
                </a:lnTo>
                <a:lnTo>
                  <a:pt x="7619" y="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/>
          <p:nvPr/>
        </p:nvSpPr>
        <p:spPr>
          <a:xfrm>
            <a:off x="4368419" y="1570355"/>
            <a:ext cx="1932305" cy="656590"/>
          </a:xfrm>
          <a:custGeom>
            <a:avLst/>
            <a:gdLst/>
            <a:ahLst/>
            <a:cxnLst/>
            <a:rect l="l" t="t" r="r" b="b"/>
            <a:pathLst>
              <a:path w="1932304" h="656589">
                <a:moveTo>
                  <a:pt x="1895668" y="629393"/>
                </a:moveTo>
                <a:lnTo>
                  <a:pt x="1832228" y="643128"/>
                </a:lnTo>
                <a:lnTo>
                  <a:pt x="1828800" y="643763"/>
                </a:lnTo>
                <a:lnTo>
                  <a:pt x="1826640" y="647192"/>
                </a:lnTo>
                <a:lnTo>
                  <a:pt x="1828164" y="654050"/>
                </a:lnTo>
                <a:lnTo>
                  <a:pt x="1831466" y="656209"/>
                </a:lnTo>
                <a:lnTo>
                  <a:pt x="1921813" y="636651"/>
                </a:lnTo>
                <a:lnTo>
                  <a:pt x="1917953" y="636651"/>
                </a:lnTo>
                <a:lnTo>
                  <a:pt x="1895668" y="629393"/>
                </a:lnTo>
                <a:close/>
              </a:path>
              <a:path w="1932304" h="656589">
                <a:moveTo>
                  <a:pt x="1907814" y="626764"/>
                </a:moveTo>
                <a:lnTo>
                  <a:pt x="1895668" y="629393"/>
                </a:lnTo>
                <a:lnTo>
                  <a:pt x="1917953" y="636651"/>
                </a:lnTo>
                <a:lnTo>
                  <a:pt x="1918534" y="634873"/>
                </a:lnTo>
                <a:lnTo>
                  <a:pt x="1915032" y="634873"/>
                </a:lnTo>
                <a:lnTo>
                  <a:pt x="1907814" y="626764"/>
                </a:lnTo>
                <a:close/>
              </a:path>
              <a:path w="1932304" h="656589">
                <a:moveTo>
                  <a:pt x="1859533" y="557657"/>
                </a:moveTo>
                <a:lnTo>
                  <a:pt x="1854327" y="562356"/>
                </a:lnTo>
                <a:lnTo>
                  <a:pt x="1854072" y="566420"/>
                </a:lnTo>
                <a:lnTo>
                  <a:pt x="1856358" y="568960"/>
                </a:lnTo>
                <a:lnTo>
                  <a:pt x="1899337" y="617241"/>
                </a:lnTo>
                <a:lnTo>
                  <a:pt x="1921890" y="624586"/>
                </a:lnTo>
                <a:lnTo>
                  <a:pt x="1917953" y="636651"/>
                </a:lnTo>
                <a:lnTo>
                  <a:pt x="1921813" y="636651"/>
                </a:lnTo>
                <a:lnTo>
                  <a:pt x="1931796" y="634492"/>
                </a:lnTo>
                <a:lnTo>
                  <a:pt x="1865883" y="560578"/>
                </a:lnTo>
                <a:lnTo>
                  <a:pt x="1863597" y="557911"/>
                </a:lnTo>
                <a:lnTo>
                  <a:pt x="1859533" y="557657"/>
                </a:lnTo>
                <a:close/>
              </a:path>
              <a:path w="1932304" h="656589">
                <a:moveTo>
                  <a:pt x="1918461" y="624459"/>
                </a:moveTo>
                <a:lnTo>
                  <a:pt x="1907814" y="626764"/>
                </a:lnTo>
                <a:lnTo>
                  <a:pt x="1915032" y="634873"/>
                </a:lnTo>
                <a:lnTo>
                  <a:pt x="1918461" y="624459"/>
                </a:lnTo>
                <a:close/>
              </a:path>
              <a:path w="1932304" h="656589">
                <a:moveTo>
                  <a:pt x="1921501" y="624459"/>
                </a:moveTo>
                <a:lnTo>
                  <a:pt x="1918461" y="624459"/>
                </a:lnTo>
                <a:lnTo>
                  <a:pt x="1915032" y="634873"/>
                </a:lnTo>
                <a:lnTo>
                  <a:pt x="1918534" y="634873"/>
                </a:lnTo>
                <a:lnTo>
                  <a:pt x="1921890" y="624586"/>
                </a:lnTo>
                <a:lnTo>
                  <a:pt x="1921501" y="624459"/>
                </a:lnTo>
                <a:close/>
              </a:path>
              <a:path w="1932304" h="656589">
                <a:moveTo>
                  <a:pt x="3936" y="0"/>
                </a:moveTo>
                <a:lnTo>
                  <a:pt x="0" y="12065"/>
                </a:lnTo>
                <a:lnTo>
                  <a:pt x="1895668" y="629393"/>
                </a:lnTo>
                <a:lnTo>
                  <a:pt x="1907814" y="626764"/>
                </a:lnTo>
                <a:lnTo>
                  <a:pt x="1899337" y="617241"/>
                </a:lnTo>
                <a:lnTo>
                  <a:pt x="3936" y="0"/>
                </a:lnTo>
                <a:close/>
              </a:path>
              <a:path w="1932304" h="656589">
                <a:moveTo>
                  <a:pt x="1899337" y="617241"/>
                </a:moveTo>
                <a:lnTo>
                  <a:pt x="1907814" y="626764"/>
                </a:lnTo>
                <a:lnTo>
                  <a:pt x="1918461" y="624459"/>
                </a:lnTo>
                <a:lnTo>
                  <a:pt x="1921501" y="624459"/>
                </a:lnTo>
                <a:lnTo>
                  <a:pt x="1899337" y="617241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 txBox="1"/>
          <p:nvPr/>
        </p:nvSpPr>
        <p:spPr>
          <a:xfrm>
            <a:off x="3596894" y="3283559"/>
            <a:ext cx="741045" cy="646430"/>
          </a:xfrm>
          <a:prstGeom prst="rect">
            <a:avLst/>
          </a:prstGeom>
          <a:ln w="9525">
            <a:solidFill>
              <a:srgbClr val="30B6FC"/>
            </a:solidFill>
          </a:ln>
        </p:spPr>
        <p:txBody>
          <a:bodyPr vert="horz" wrap="square" lIns="0" tIns="27940" rIns="0" bIns="0" rtlCol="0">
            <a:spAutoFit/>
          </a:bodyPr>
          <a:lstStyle/>
          <a:p>
            <a:pPr marL="92075">
              <a:lnSpc>
                <a:spcPct val="100000"/>
              </a:lnSpc>
              <a:spcBef>
                <a:spcPts val="220"/>
              </a:spcBef>
            </a:pPr>
            <a:r>
              <a:rPr sz="1800" dirty="0">
                <a:latin typeface="PMingLiU" panose="02020500000000000000" charset="-120"/>
                <a:cs typeface="PMingLiU" panose="02020500000000000000" charset="-120"/>
              </a:rPr>
              <a:t>连接</a:t>
            </a:r>
            <a:endParaRPr sz="1800">
              <a:latin typeface="PMingLiU" panose="02020500000000000000" charset="-120"/>
              <a:cs typeface="PMingLiU" panose="02020500000000000000" charset="-120"/>
            </a:endParaRPr>
          </a:p>
          <a:p>
            <a:pPr marL="92075">
              <a:lnSpc>
                <a:spcPct val="100000"/>
              </a:lnSpc>
              <a:spcBef>
                <a:spcPts val="15"/>
              </a:spcBef>
            </a:pPr>
            <a:r>
              <a:rPr sz="1800" spc="-5" dirty="0">
                <a:latin typeface="PMingLiU" panose="02020500000000000000" charset="-120"/>
                <a:cs typeface="PMingLiU" panose="02020500000000000000" charset="-120"/>
              </a:rPr>
              <a:t>螺栓</a:t>
            </a:r>
            <a:endParaRPr sz="1800">
              <a:latin typeface="PMingLiU" panose="02020500000000000000" charset="-120"/>
              <a:cs typeface="PMingLiU" panose="02020500000000000000" charset="-120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3596894" y="2174722"/>
            <a:ext cx="774065" cy="646430"/>
          </a:xfrm>
          <a:prstGeom prst="rect">
            <a:avLst/>
          </a:prstGeom>
          <a:ln w="9525">
            <a:solidFill>
              <a:srgbClr val="30B6FC"/>
            </a:solidFill>
          </a:ln>
        </p:spPr>
        <p:txBody>
          <a:bodyPr vert="horz" wrap="square" lIns="0" tIns="27940" rIns="0" bIns="0" rtlCol="0">
            <a:spAutoFit/>
          </a:bodyPr>
          <a:lstStyle/>
          <a:p>
            <a:pPr marL="92075">
              <a:lnSpc>
                <a:spcPct val="100000"/>
              </a:lnSpc>
              <a:spcBef>
                <a:spcPts val="220"/>
              </a:spcBef>
            </a:pPr>
            <a:r>
              <a:rPr sz="1800" spc="-5" dirty="0">
                <a:latin typeface="PMingLiU" panose="02020500000000000000" charset="-120"/>
                <a:cs typeface="PMingLiU" panose="02020500000000000000" charset="-120"/>
              </a:rPr>
              <a:t>限位</a:t>
            </a:r>
            <a:endParaRPr sz="1800">
              <a:latin typeface="PMingLiU" panose="02020500000000000000" charset="-120"/>
              <a:cs typeface="PMingLiU" panose="02020500000000000000" charset="-120"/>
            </a:endParaRPr>
          </a:p>
          <a:p>
            <a:pPr marL="92075">
              <a:lnSpc>
                <a:spcPct val="100000"/>
              </a:lnSpc>
              <a:spcBef>
                <a:spcPts val="10"/>
              </a:spcBef>
            </a:pPr>
            <a:r>
              <a:rPr sz="1800" dirty="0">
                <a:latin typeface="PMingLiU" panose="02020500000000000000" charset="-120"/>
                <a:cs typeface="PMingLiU" panose="02020500000000000000" charset="-120"/>
              </a:rPr>
              <a:t>撞板</a:t>
            </a:r>
            <a:endParaRPr sz="1800">
              <a:latin typeface="PMingLiU" panose="02020500000000000000" charset="-120"/>
              <a:cs typeface="PMingLiU" panose="02020500000000000000" charset="-120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3596894" y="1253223"/>
            <a:ext cx="774065" cy="369570"/>
          </a:xfrm>
          <a:prstGeom prst="rect">
            <a:avLst/>
          </a:prstGeom>
          <a:ln w="9525">
            <a:solidFill>
              <a:srgbClr val="30B6FC"/>
            </a:solidFill>
          </a:ln>
        </p:spPr>
        <p:txBody>
          <a:bodyPr vert="horz" wrap="square" lIns="0" tIns="29209" rIns="0" bIns="0" rtlCol="0">
            <a:spAutoFit/>
          </a:bodyPr>
          <a:lstStyle/>
          <a:p>
            <a:pPr marL="92075">
              <a:lnSpc>
                <a:spcPct val="100000"/>
              </a:lnSpc>
              <a:spcBef>
                <a:spcPts val="230"/>
              </a:spcBef>
            </a:pPr>
            <a:r>
              <a:rPr sz="1800" dirty="0">
                <a:latin typeface="PMingLiU" panose="02020500000000000000" charset="-120"/>
                <a:cs typeface="PMingLiU" panose="02020500000000000000" charset="-120"/>
              </a:rPr>
              <a:t>附着</a:t>
            </a:r>
            <a:endParaRPr sz="1800">
              <a:latin typeface="PMingLiU" panose="02020500000000000000" charset="-120"/>
              <a:cs typeface="PMingLiU" panose="02020500000000000000" charset="-120"/>
            </a:endParaRPr>
          </a:p>
        </p:txBody>
      </p:sp>
    </p:spTree>
  </p:cSld>
  <p:clrMapOvr>
    <a:masterClrMapping/>
  </p:clrMapOvr>
</p:sld>
</file>

<file path=ppt/slides/slide1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054978" y="859408"/>
            <a:ext cx="2880360" cy="715010"/>
          </a:xfrm>
          <a:custGeom>
            <a:avLst/>
            <a:gdLst/>
            <a:ahLst/>
            <a:cxnLst/>
            <a:rect l="l" t="t" r="r" b="b"/>
            <a:pathLst>
              <a:path w="2880359" h="715010">
                <a:moveTo>
                  <a:pt x="2880105" y="0"/>
                </a:moveTo>
                <a:lnTo>
                  <a:pt x="2873629" y="0"/>
                </a:lnTo>
                <a:lnTo>
                  <a:pt x="2752344" y="20065"/>
                </a:lnTo>
                <a:lnTo>
                  <a:pt x="2628900" y="42417"/>
                </a:lnTo>
                <a:lnTo>
                  <a:pt x="2373376" y="91566"/>
                </a:lnTo>
                <a:lnTo>
                  <a:pt x="2105279" y="149732"/>
                </a:lnTo>
                <a:lnTo>
                  <a:pt x="1824227" y="216662"/>
                </a:lnTo>
                <a:lnTo>
                  <a:pt x="1566672" y="281558"/>
                </a:lnTo>
                <a:lnTo>
                  <a:pt x="842899" y="444626"/>
                </a:lnTo>
                <a:lnTo>
                  <a:pt x="621538" y="489330"/>
                </a:lnTo>
                <a:lnTo>
                  <a:pt x="200025" y="567436"/>
                </a:lnTo>
                <a:lnTo>
                  <a:pt x="0" y="600963"/>
                </a:lnTo>
                <a:lnTo>
                  <a:pt x="138303" y="621156"/>
                </a:lnTo>
                <a:lnTo>
                  <a:pt x="270256" y="638937"/>
                </a:lnTo>
                <a:lnTo>
                  <a:pt x="398018" y="654685"/>
                </a:lnTo>
                <a:lnTo>
                  <a:pt x="644905" y="681481"/>
                </a:lnTo>
                <a:lnTo>
                  <a:pt x="874776" y="699262"/>
                </a:lnTo>
                <a:lnTo>
                  <a:pt x="985520" y="705992"/>
                </a:lnTo>
                <a:lnTo>
                  <a:pt x="1094104" y="710438"/>
                </a:lnTo>
                <a:lnTo>
                  <a:pt x="1298448" y="715010"/>
                </a:lnTo>
                <a:lnTo>
                  <a:pt x="1396365" y="715010"/>
                </a:lnTo>
                <a:lnTo>
                  <a:pt x="1585849" y="710438"/>
                </a:lnTo>
                <a:lnTo>
                  <a:pt x="1675256" y="705992"/>
                </a:lnTo>
                <a:lnTo>
                  <a:pt x="1845564" y="692657"/>
                </a:lnTo>
                <a:lnTo>
                  <a:pt x="1928495" y="683640"/>
                </a:lnTo>
                <a:lnTo>
                  <a:pt x="2086102" y="661288"/>
                </a:lnTo>
                <a:lnTo>
                  <a:pt x="2235073" y="634491"/>
                </a:lnTo>
                <a:lnTo>
                  <a:pt x="2375535" y="603250"/>
                </a:lnTo>
                <a:lnTo>
                  <a:pt x="2509647" y="567436"/>
                </a:lnTo>
                <a:lnTo>
                  <a:pt x="2637409" y="527303"/>
                </a:lnTo>
                <a:lnTo>
                  <a:pt x="2758694" y="482600"/>
                </a:lnTo>
                <a:lnTo>
                  <a:pt x="2875788" y="435610"/>
                </a:lnTo>
                <a:lnTo>
                  <a:pt x="2880105" y="433450"/>
                </a:lnTo>
                <a:lnTo>
                  <a:pt x="2880105" y="0"/>
                </a:lnTo>
                <a:close/>
              </a:path>
            </a:pathLst>
          </a:custGeom>
          <a:solidFill>
            <a:srgbClr val="C5E7FB">
              <a:alpha val="2901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2622423" y="730884"/>
            <a:ext cx="5551805" cy="851535"/>
          </a:xfrm>
          <a:custGeom>
            <a:avLst/>
            <a:gdLst/>
            <a:ahLst/>
            <a:cxnLst/>
            <a:rect l="l" t="t" r="r" b="b"/>
            <a:pathLst>
              <a:path w="5551805" h="851535">
                <a:moveTo>
                  <a:pt x="853566" y="0"/>
                </a:moveTo>
                <a:lnTo>
                  <a:pt x="685418" y="0"/>
                </a:lnTo>
                <a:lnTo>
                  <a:pt x="527938" y="4572"/>
                </a:lnTo>
                <a:lnTo>
                  <a:pt x="381000" y="11175"/>
                </a:lnTo>
                <a:lnTo>
                  <a:pt x="244728" y="22351"/>
                </a:lnTo>
                <a:lnTo>
                  <a:pt x="117093" y="35813"/>
                </a:lnTo>
                <a:lnTo>
                  <a:pt x="0" y="53720"/>
                </a:lnTo>
                <a:lnTo>
                  <a:pt x="334137" y="96138"/>
                </a:lnTo>
                <a:lnTo>
                  <a:pt x="693927" y="156463"/>
                </a:lnTo>
                <a:lnTo>
                  <a:pt x="1079246" y="234695"/>
                </a:lnTo>
                <a:lnTo>
                  <a:pt x="1283589" y="279273"/>
                </a:lnTo>
                <a:lnTo>
                  <a:pt x="1868931" y="422275"/>
                </a:lnTo>
                <a:lnTo>
                  <a:pt x="2562987" y="576452"/>
                </a:lnTo>
                <a:lnTo>
                  <a:pt x="2882265" y="639063"/>
                </a:lnTo>
                <a:lnTo>
                  <a:pt x="3035554" y="668147"/>
                </a:lnTo>
                <a:lnTo>
                  <a:pt x="3329304" y="717295"/>
                </a:lnTo>
                <a:lnTo>
                  <a:pt x="3469766" y="739520"/>
                </a:lnTo>
                <a:lnTo>
                  <a:pt x="3737991" y="775335"/>
                </a:lnTo>
                <a:lnTo>
                  <a:pt x="3991229" y="806576"/>
                </a:lnTo>
                <a:lnTo>
                  <a:pt x="4112641" y="817752"/>
                </a:lnTo>
                <a:lnTo>
                  <a:pt x="4342510" y="835660"/>
                </a:lnTo>
                <a:lnTo>
                  <a:pt x="4453255" y="842390"/>
                </a:lnTo>
                <a:lnTo>
                  <a:pt x="4666107" y="851280"/>
                </a:lnTo>
                <a:lnTo>
                  <a:pt x="4864100" y="851280"/>
                </a:lnTo>
                <a:lnTo>
                  <a:pt x="5051425" y="846836"/>
                </a:lnTo>
                <a:lnTo>
                  <a:pt x="5140833" y="842390"/>
                </a:lnTo>
                <a:lnTo>
                  <a:pt x="5228082" y="835660"/>
                </a:lnTo>
                <a:lnTo>
                  <a:pt x="5474970" y="808863"/>
                </a:lnTo>
                <a:lnTo>
                  <a:pt x="5551551" y="797687"/>
                </a:lnTo>
                <a:lnTo>
                  <a:pt x="5304662" y="766444"/>
                </a:lnTo>
                <a:lnTo>
                  <a:pt x="5042916" y="728472"/>
                </a:lnTo>
                <a:lnTo>
                  <a:pt x="4474463" y="630047"/>
                </a:lnTo>
                <a:lnTo>
                  <a:pt x="4165854" y="567563"/>
                </a:lnTo>
                <a:lnTo>
                  <a:pt x="3840099" y="498348"/>
                </a:lnTo>
                <a:lnTo>
                  <a:pt x="2854579" y="263651"/>
                </a:lnTo>
                <a:lnTo>
                  <a:pt x="2586354" y="205612"/>
                </a:lnTo>
                <a:lnTo>
                  <a:pt x="2330957" y="156463"/>
                </a:lnTo>
                <a:lnTo>
                  <a:pt x="2207387" y="134112"/>
                </a:lnTo>
                <a:lnTo>
                  <a:pt x="2086102" y="114045"/>
                </a:lnTo>
                <a:lnTo>
                  <a:pt x="1969007" y="96138"/>
                </a:lnTo>
                <a:lnTo>
                  <a:pt x="1630552" y="51435"/>
                </a:lnTo>
                <a:lnTo>
                  <a:pt x="1419860" y="31368"/>
                </a:lnTo>
                <a:lnTo>
                  <a:pt x="1221866" y="15748"/>
                </a:lnTo>
                <a:lnTo>
                  <a:pt x="1032382" y="4572"/>
                </a:lnTo>
                <a:lnTo>
                  <a:pt x="853566" y="0"/>
                </a:lnTo>
                <a:close/>
              </a:path>
            </a:pathLst>
          </a:custGeom>
          <a:solidFill>
            <a:srgbClr val="C5E7FB">
              <a:alpha val="3999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2832100" y="743204"/>
            <a:ext cx="5474970" cy="775335"/>
          </a:xfrm>
          <a:custGeom>
            <a:avLst/>
            <a:gdLst/>
            <a:ahLst/>
            <a:cxnLst/>
            <a:rect l="l" t="t" r="r" b="b"/>
            <a:pathLst>
              <a:path w="5474970" h="775335">
                <a:moveTo>
                  <a:pt x="0" y="78232"/>
                </a:moveTo>
                <a:lnTo>
                  <a:pt x="19176" y="73787"/>
                </a:lnTo>
                <a:lnTo>
                  <a:pt x="76581" y="62611"/>
                </a:lnTo>
                <a:lnTo>
                  <a:pt x="174498" y="46990"/>
                </a:lnTo>
                <a:lnTo>
                  <a:pt x="238379" y="37973"/>
                </a:lnTo>
                <a:lnTo>
                  <a:pt x="312927" y="29083"/>
                </a:lnTo>
                <a:lnTo>
                  <a:pt x="395858" y="22351"/>
                </a:lnTo>
                <a:lnTo>
                  <a:pt x="491744" y="15621"/>
                </a:lnTo>
                <a:lnTo>
                  <a:pt x="596011" y="9017"/>
                </a:lnTo>
                <a:lnTo>
                  <a:pt x="713104" y="4445"/>
                </a:lnTo>
                <a:lnTo>
                  <a:pt x="840866" y="2286"/>
                </a:lnTo>
                <a:lnTo>
                  <a:pt x="979170" y="0"/>
                </a:lnTo>
                <a:lnTo>
                  <a:pt x="1128140" y="2286"/>
                </a:lnTo>
                <a:lnTo>
                  <a:pt x="1287779" y="6731"/>
                </a:lnTo>
                <a:lnTo>
                  <a:pt x="1460246" y="15621"/>
                </a:lnTo>
                <a:lnTo>
                  <a:pt x="1643379" y="26797"/>
                </a:lnTo>
                <a:lnTo>
                  <a:pt x="1837054" y="44704"/>
                </a:lnTo>
                <a:lnTo>
                  <a:pt x="2043557" y="64770"/>
                </a:lnTo>
                <a:lnTo>
                  <a:pt x="2262759" y="89408"/>
                </a:lnTo>
                <a:lnTo>
                  <a:pt x="2492629" y="118491"/>
                </a:lnTo>
                <a:lnTo>
                  <a:pt x="2735326" y="154178"/>
                </a:lnTo>
                <a:lnTo>
                  <a:pt x="2988691" y="194437"/>
                </a:lnTo>
                <a:lnTo>
                  <a:pt x="3254755" y="241300"/>
                </a:lnTo>
                <a:lnTo>
                  <a:pt x="3533648" y="297180"/>
                </a:lnTo>
                <a:lnTo>
                  <a:pt x="3825240" y="357505"/>
                </a:lnTo>
                <a:lnTo>
                  <a:pt x="4129658" y="424561"/>
                </a:lnTo>
                <a:lnTo>
                  <a:pt x="4446778" y="500507"/>
                </a:lnTo>
                <a:lnTo>
                  <a:pt x="4776724" y="583184"/>
                </a:lnTo>
                <a:lnTo>
                  <a:pt x="5119497" y="674751"/>
                </a:lnTo>
                <a:lnTo>
                  <a:pt x="5474970" y="775335"/>
                </a:lnTo>
              </a:path>
            </a:pathLst>
          </a:custGeom>
          <a:ln w="31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5616447" y="729869"/>
            <a:ext cx="3312160" cy="652780"/>
          </a:xfrm>
          <a:custGeom>
            <a:avLst/>
            <a:gdLst/>
            <a:ahLst/>
            <a:cxnLst/>
            <a:rect l="l" t="t" r="r" b="b"/>
            <a:pathLst>
              <a:path w="3312159" h="652780">
                <a:moveTo>
                  <a:pt x="0" y="652398"/>
                </a:moveTo>
                <a:lnTo>
                  <a:pt x="95757" y="625475"/>
                </a:lnTo>
                <a:lnTo>
                  <a:pt x="357631" y="556259"/>
                </a:lnTo>
                <a:lnTo>
                  <a:pt x="538479" y="509396"/>
                </a:lnTo>
                <a:lnTo>
                  <a:pt x="747140" y="457961"/>
                </a:lnTo>
                <a:lnTo>
                  <a:pt x="979170" y="402081"/>
                </a:lnTo>
                <a:lnTo>
                  <a:pt x="1228217" y="341756"/>
                </a:lnTo>
                <a:lnTo>
                  <a:pt x="1492123" y="283717"/>
                </a:lnTo>
                <a:lnTo>
                  <a:pt x="1762505" y="225551"/>
                </a:lnTo>
                <a:lnTo>
                  <a:pt x="2039238" y="171957"/>
                </a:lnTo>
                <a:lnTo>
                  <a:pt x="2313812" y="120650"/>
                </a:lnTo>
                <a:lnTo>
                  <a:pt x="2450083" y="98297"/>
                </a:lnTo>
                <a:lnTo>
                  <a:pt x="2582036" y="75945"/>
                </a:lnTo>
                <a:lnTo>
                  <a:pt x="2713990" y="58038"/>
                </a:lnTo>
                <a:lnTo>
                  <a:pt x="2841752" y="40131"/>
                </a:lnTo>
                <a:lnTo>
                  <a:pt x="2967354" y="26796"/>
                </a:lnTo>
                <a:lnTo>
                  <a:pt x="3086607" y="15620"/>
                </a:lnTo>
                <a:lnTo>
                  <a:pt x="3201543" y="6603"/>
                </a:lnTo>
                <a:lnTo>
                  <a:pt x="3312159" y="0"/>
                </a:lnTo>
              </a:path>
            </a:pathLst>
          </a:custGeom>
          <a:ln w="31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211670" y="714248"/>
            <a:ext cx="8723630" cy="1331595"/>
          </a:xfrm>
          <a:custGeom>
            <a:avLst/>
            <a:gdLst/>
            <a:ahLst/>
            <a:cxnLst/>
            <a:rect l="l" t="t" r="r" b="b"/>
            <a:pathLst>
              <a:path w="8723630" h="1331595">
                <a:moveTo>
                  <a:pt x="1556042" y="0"/>
                </a:moveTo>
                <a:lnTo>
                  <a:pt x="1402753" y="0"/>
                </a:lnTo>
                <a:lnTo>
                  <a:pt x="1258100" y="4444"/>
                </a:lnTo>
                <a:lnTo>
                  <a:pt x="1121829" y="11175"/>
                </a:lnTo>
                <a:lnTo>
                  <a:pt x="874890" y="33400"/>
                </a:lnTo>
                <a:lnTo>
                  <a:pt x="762063" y="49149"/>
                </a:lnTo>
                <a:lnTo>
                  <a:pt x="659891" y="64769"/>
                </a:lnTo>
                <a:lnTo>
                  <a:pt x="564095" y="82550"/>
                </a:lnTo>
                <a:lnTo>
                  <a:pt x="478955" y="102742"/>
                </a:lnTo>
                <a:lnTo>
                  <a:pt x="398056" y="120650"/>
                </a:lnTo>
                <a:lnTo>
                  <a:pt x="327812" y="140715"/>
                </a:lnTo>
                <a:lnTo>
                  <a:pt x="206476" y="178688"/>
                </a:lnTo>
                <a:lnTo>
                  <a:pt x="157518" y="196596"/>
                </a:lnTo>
                <a:lnTo>
                  <a:pt x="51079" y="241173"/>
                </a:lnTo>
                <a:lnTo>
                  <a:pt x="0" y="268097"/>
                </a:lnTo>
                <a:lnTo>
                  <a:pt x="0" y="1331467"/>
                </a:lnTo>
                <a:lnTo>
                  <a:pt x="8719096" y="1331467"/>
                </a:lnTo>
                <a:lnTo>
                  <a:pt x="8723414" y="1324864"/>
                </a:lnTo>
                <a:lnTo>
                  <a:pt x="8723414" y="851153"/>
                </a:lnTo>
                <a:lnTo>
                  <a:pt x="7182142" y="851153"/>
                </a:lnTo>
                <a:lnTo>
                  <a:pt x="7043839" y="848994"/>
                </a:lnTo>
                <a:lnTo>
                  <a:pt x="6899059" y="844423"/>
                </a:lnTo>
                <a:lnTo>
                  <a:pt x="6750088" y="837818"/>
                </a:lnTo>
                <a:lnTo>
                  <a:pt x="6594640" y="826642"/>
                </a:lnTo>
                <a:lnTo>
                  <a:pt x="6260503" y="793114"/>
                </a:lnTo>
                <a:lnTo>
                  <a:pt x="5900712" y="746125"/>
                </a:lnTo>
                <a:lnTo>
                  <a:pt x="5709196" y="717168"/>
                </a:lnTo>
                <a:lnTo>
                  <a:pt x="5509044" y="683640"/>
                </a:lnTo>
                <a:lnTo>
                  <a:pt x="5302542" y="645667"/>
                </a:lnTo>
                <a:lnTo>
                  <a:pt x="4861979" y="558546"/>
                </a:lnTo>
                <a:lnTo>
                  <a:pt x="4387253" y="453516"/>
                </a:lnTo>
                <a:lnTo>
                  <a:pt x="4136047" y="395350"/>
                </a:lnTo>
                <a:lnTo>
                  <a:pt x="3614458" y="268097"/>
                </a:lnTo>
                <a:lnTo>
                  <a:pt x="3122841" y="165226"/>
                </a:lnTo>
                <a:lnTo>
                  <a:pt x="2892844" y="125094"/>
                </a:lnTo>
                <a:lnTo>
                  <a:pt x="2673642" y="91566"/>
                </a:lnTo>
                <a:lnTo>
                  <a:pt x="2462949" y="62484"/>
                </a:lnTo>
                <a:lnTo>
                  <a:pt x="2262797" y="40131"/>
                </a:lnTo>
                <a:lnTo>
                  <a:pt x="2073313" y="22225"/>
                </a:lnTo>
                <a:lnTo>
                  <a:pt x="1719999" y="2159"/>
                </a:lnTo>
                <a:lnTo>
                  <a:pt x="1556042" y="0"/>
                </a:lnTo>
                <a:close/>
              </a:path>
              <a:path w="8723630" h="1331595">
                <a:moveTo>
                  <a:pt x="8723414" y="569722"/>
                </a:moveTo>
                <a:lnTo>
                  <a:pt x="8638197" y="605409"/>
                </a:lnTo>
                <a:lnTo>
                  <a:pt x="8557298" y="636651"/>
                </a:lnTo>
                <a:lnTo>
                  <a:pt x="8472208" y="665734"/>
                </a:lnTo>
                <a:lnTo>
                  <a:pt x="8295551" y="719327"/>
                </a:lnTo>
                <a:lnTo>
                  <a:pt x="8201825" y="743965"/>
                </a:lnTo>
                <a:lnTo>
                  <a:pt x="8005991" y="784098"/>
                </a:lnTo>
                <a:lnTo>
                  <a:pt x="7901724" y="802004"/>
                </a:lnTo>
                <a:lnTo>
                  <a:pt x="7680363" y="828801"/>
                </a:lnTo>
                <a:lnTo>
                  <a:pt x="7441857" y="846709"/>
                </a:lnTo>
                <a:lnTo>
                  <a:pt x="7314222" y="851153"/>
                </a:lnTo>
                <a:lnTo>
                  <a:pt x="8723414" y="851153"/>
                </a:lnTo>
                <a:lnTo>
                  <a:pt x="8723414" y="56972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 txBox="1"/>
          <p:nvPr/>
        </p:nvSpPr>
        <p:spPr>
          <a:xfrm>
            <a:off x="330200" y="1357376"/>
            <a:ext cx="3128645" cy="36233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6515">
              <a:lnSpc>
                <a:spcPct val="100000"/>
              </a:lnSpc>
              <a:spcBef>
                <a:spcPts val="100"/>
              </a:spcBef>
              <a:buSzPct val="94000"/>
              <a:buAutoNum type="arabicPlain"/>
              <a:tabLst>
                <a:tab pos="550545" algn="l"/>
              </a:tabLst>
            </a:pPr>
            <a:r>
              <a:rPr sz="180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施</a:t>
            </a:r>
            <a:r>
              <a:rPr sz="18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工</a:t>
            </a:r>
            <a:r>
              <a:rPr sz="180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升降机一个梯笼配置 一个三级开关箱；</a:t>
            </a:r>
            <a:endParaRPr sz="1800">
              <a:latin typeface="PMingLiU" panose="02020500000000000000" charset="-120"/>
              <a:cs typeface="PMingLiU" panose="02020500000000000000" charset="-120"/>
            </a:endParaRPr>
          </a:p>
          <a:p>
            <a:pPr marL="12700" marR="5080" algn="just">
              <a:lnSpc>
                <a:spcPct val="100000"/>
              </a:lnSpc>
              <a:spcBef>
                <a:spcPts val="600"/>
              </a:spcBef>
              <a:buSzPct val="94000"/>
              <a:buAutoNum type="arabicPlain"/>
              <a:tabLst>
                <a:tab pos="576580" algn="l"/>
              </a:tabLst>
            </a:pPr>
            <a:r>
              <a:rPr sz="180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供给电源为三相五线制，  工作接地不大于</a:t>
            </a:r>
            <a:r>
              <a:rPr sz="1800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4Ω</a:t>
            </a:r>
            <a:r>
              <a:rPr sz="180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，重复接地 电阻不得大</a:t>
            </a:r>
            <a:r>
              <a:rPr sz="18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于</a:t>
            </a:r>
            <a:r>
              <a:rPr sz="1800" spc="-5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10Ω</a:t>
            </a:r>
            <a:r>
              <a:rPr sz="180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，防雷接地不 得大于</a:t>
            </a:r>
            <a:r>
              <a:rPr sz="1800" spc="-5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30Ω</a:t>
            </a:r>
            <a:r>
              <a:rPr sz="180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。</a:t>
            </a:r>
            <a:endParaRPr sz="1800">
              <a:latin typeface="PMingLiU" panose="02020500000000000000" charset="-120"/>
              <a:cs typeface="PMingLiU" panose="02020500000000000000" charset="-120"/>
            </a:endParaRPr>
          </a:p>
          <a:p>
            <a:pPr marL="581660" indent="-569595">
              <a:lnSpc>
                <a:spcPct val="100000"/>
              </a:lnSpc>
              <a:spcBef>
                <a:spcPts val="600"/>
              </a:spcBef>
              <a:buSzPct val="94000"/>
              <a:buAutoNum type="arabicPlain"/>
              <a:tabLst>
                <a:tab pos="582295" algn="l"/>
              </a:tabLst>
            </a:pPr>
            <a:r>
              <a:rPr sz="180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接地线不得用保险丝或开</a:t>
            </a:r>
            <a:endParaRPr sz="1800">
              <a:latin typeface="PMingLiU" panose="02020500000000000000" charset="-120"/>
              <a:cs typeface="PMingLiU" panose="02020500000000000000" charset="-120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8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关及电缆线芯代替；</a:t>
            </a:r>
            <a:endParaRPr sz="1800">
              <a:latin typeface="PMingLiU" panose="02020500000000000000" charset="-120"/>
              <a:cs typeface="PMingLiU" panose="02020500000000000000" charset="-120"/>
            </a:endParaRPr>
          </a:p>
          <a:p>
            <a:pPr marL="12700" marR="13970">
              <a:lnSpc>
                <a:spcPct val="100000"/>
              </a:lnSpc>
              <a:spcBef>
                <a:spcPts val="600"/>
              </a:spcBef>
              <a:buSzPct val="94000"/>
              <a:buAutoNum type="arabicPlain" startAt="4"/>
              <a:tabLst>
                <a:tab pos="593090" algn="l"/>
              </a:tabLst>
            </a:pPr>
            <a:r>
              <a:rPr sz="180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起重设备</a:t>
            </a:r>
            <a:r>
              <a:rPr sz="18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与</a:t>
            </a:r>
            <a:r>
              <a:rPr sz="180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架空线路边线 的最小安全距离（下图）</a:t>
            </a:r>
            <a:endParaRPr sz="1800">
              <a:latin typeface="PMingLiU" panose="02020500000000000000" charset="-120"/>
              <a:cs typeface="PMingLiU" panose="02020500000000000000" charset="-120"/>
            </a:endParaRPr>
          </a:p>
          <a:p>
            <a:pPr marL="583565" indent="-571500">
              <a:lnSpc>
                <a:spcPct val="100000"/>
              </a:lnSpc>
              <a:spcBef>
                <a:spcPts val="600"/>
              </a:spcBef>
              <a:buSzPct val="94000"/>
              <a:buAutoNum type="arabicPlain" startAt="4"/>
              <a:tabLst>
                <a:tab pos="584200" algn="l"/>
              </a:tabLst>
            </a:pPr>
            <a:r>
              <a:rPr sz="180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开关箱上锁</a:t>
            </a:r>
            <a:r>
              <a:rPr sz="18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；</a:t>
            </a:r>
            <a:r>
              <a:rPr sz="180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开关箱标识</a:t>
            </a:r>
            <a:endParaRPr sz="1800">
              <a:latin typeface="PMingLiU" panose="02020500000000000000" charset="-120"/>
              <a:cs typeface="PMingLiU" panose="02020500000000000000" charset="-120"/>
            </a:endParaRPr>
          </a:p>
          <a:p>
            <a:pPr marL="12700">
              <a:lnSpc>
                <a:spcPct val="100000"/>
              </a:lnSpc>
            </a:pPr>
            <a:r>
              <a:rPr sz="18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正确；</a:t>
            </a:r>
            <a:endParaRPr sz="1800">
              <a:latin typeface="PMingLiU" panose="02020500000000000000" charset="-120"/>
              <a:cs typeface="PMingLiU" panose="02020500000000000000" charset="-120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330200" y="892810"/>
            <a:ext cx="188468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10" dirty="0">
                <a:latin typeface="Candara" panose="020E0502030303020204"/>
                <a:cs typeface="Candara" panose="020E0502030303020204"/>
              </a:rPr>
              <a:t>5.5</a:t>
            </a:r>
            <a:r>
              <a:rPr sz="2800" spc="-5" dirty="0"/>
              <a:t>安全用电</a:t>
            </a:r>
            <a:endParaRPr sz="2800">
              <a:latin typeface="Candara" panose="020E0502030303020204"/>
              <a:cs typeface="Candara" panose="020E0502030303020204"/>
            </a:endParaRPr>
          </a:p>
        </p:txBody>
      </p:sp>
      <p:graphicFrame>
        <p:nvGraphicFramePr>
          <p:cNvPr id="9" name="object 9"/>
          <p:cNvGraphicFramePr>
            <a:graphicFrameLocks noGrp="1"/>
          </p:cNvGraphicFramePr>
          <p:nvPr/>
        </p:nvGraphicFramePr>
        <p:xfrm>
          <a:off x="3629533" y="1550416"/>
          <a:ext cx="5347970" cy="219138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031240"/>
                <a:gridCol w="859155"/>
                <a:gridCol w="859155"/>
                <a:gridCol w="859155"/>
                <a:gridCol w="859155"/>
                <a:gridCol w="859154"/>
              </a:tblGrid>
              <a:tr h="611378">
                <a:tc gridSpan="6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25"/>
                        </a:spcBef>
                      </a:pPr>
                      <a:r>
                        <a:rPr sz="1600" b="1" spc="5" dirty="0">
                          <a:solidFill>
                            <a:srgbClr val="FFFFFF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表</a:t>
                      </a:r>
                      <a:r>
                        <a:rPr sz="1600" b="1" spc="-5" dirty="0">
                          <a:solidFill>
                            <a:srgbClr val="FFFFFF"/>
                          </a:solidFill>
                          <a:latin typeface="Candara" panose="020E0502030303020204"/>
                          <a:cs typeface="Candara" panose="020E0502030303020204"/>
                        </a:rPr>
                        <a:t>B.16.9</a:t>
                      </a:r>
                      <a:r>
                        <a:rPr sz="1600" b="1" spc="15" dirty="0">
                          <a:solidFill>
                            <a:srgbClr val="FFFFFF"/>
                          </a:solidFill>
                          <a:latin typeface="Candara" panose="020E0502030303020204"/>
                          <a:cs typeface="Candara" panose="020E0502030303020204"/>
                        </a:rPr>
                        <a:t> </a:t>
                      </a:r>
                      <a:r>
                        <a:rPr sz="1600" b="1" spc="5" dirty="0">
                          <a:solidFill>
                            <a:srgbClr val="FFFFFF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最小安全操</a:t>
                      </a:r>
                      <a:r>
                        <a:rPr sz="1600" b="1" spc="-5" dirty="0">
                          <a:solidFill>
                            <a:srgbClr val="FFFFFF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作距离</a:t>
                      </a:r>
                      <a:endParaRPr sz="16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16827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30B6FC"/>
                    </a:solidFill>
                  </a:tcPr>
                </a:tc>
                <a:tc hMerge="1">
                  <a:tcPr marL="0" marR="0" marT="0" marB="0"/>
                </a:tc>
                <a:tc hMerge="1">
                  <a:tcPr marL="0" marR="0" marT="0" marB="0"/>
                </a:tc>
                <a:tc hMerge="1">
                  <a:tcPr marL="0" marR="0" marT="0" marB="0"/>
                </a:tc>
                <a:tc hMerge="1">
                  <a:tcPr marL="0" marR="0" marT="0" marB="0"/>
                </a:tc>
                <a:tc hMerge="1">
                  <a:tcPr marL="0" marR="0" marT="0" marB="0"/>
                </a:tc>
              </a:tr>
              <a:tr h="793495">
                <a:tc>
                  <a:txBody>
                    <a:bodyPr/>
                    <a:lstStyle/>
                    <a:p>
                      <a:pPr marL="27305" marR="20320" indent="78740">
                        <a:lnSpc>
                          <a:spcPct val="100000"/>
                        </a:lnSpc>
                        <a:spcBef>
                          <a:spcPts val="1085"/>
                        </a:spcBef>
                      </a:pPr>
                      <a:r>
                        <a:rPr sz="1600" b="1" spc="5" dirty="0">
                          <a:solidFill>
                            <a:srgbClr val="FFFFFF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外电线电 </a:t>
                      </a:r>
                      <a:r>
                        <a:rPr sz="1600" b="1" spc="10" dirty="0">
                          <a:solidFill>
                            <a:srgbClr val="FFFFFF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路电压</a:t>
                      </a:r>
                      <a:r>
                        <a:rPr sz="1600" b="1" dirty="0">
                          <a:solidFill>
                            <a:srgbClr val="FFFFFF"/>
                          </a:solidFill>
                          <a:latin typeface="Candara" panose="020E0502030303020204"/>
                          <a:cs typeface="Candara" panose="020E0502030303020204"/>
                        </a:rPr>
                        <a:t>(kV)</a:t>
                      </a:r>
                      <a:endParaRPr sz="1600">
                        <a:latin typeface="Candara" panose="020E0502030303020204"/>
                        <a:cs typeface="Candara" panose="020E0502030303020204"/>
                      </a:endParaRPr>
                    </a:p>
                  </a:txBody>
                  <a:tcPr marL="0" marR="0" marT="1377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30B6F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sz="1750">
                        <a:latin typeface="Times New Roman" panose="02020603050405020304"/>
                        <a:cs typeface="Times New Roman" panose="02020603050405020304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600" spc="-5" dirty="0">
                          <a:latin typeface="PMingLiU" panose="02020500000000000000" charset="-120"/>
                          <a:cs typeface="PMingLiU" panose="02020500000000000000" charset="-120"/>
                        </a:rPr>
                        <a:t>＜</a:t>
                      </a:r>
                      <a:r>
                        <a:rPr sz="1600" spc="-5" dirty="0">
                          <a:latin typeface="Candara" panose="020E0502030303020204"/>
                          <a:cs typeface="Candara" panose="020E0502030303020204"/>
                        </a:rPr>
                        <a:t>1</a:t>
                      </a:r>
                      <a:endParaRPr sz="1600">
                        <a:latin typeface="Candara" panose="020E0502030303020204"/>
                        <a:cs typeface="Candara" panose="020E0502030303020204"/>
                      </a:endParaRPr>
                    </a:p>
                  </a:txBody>
                  <a:tcPr marL="0" marR="0" marT="381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DE4F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sz="1750">
                        <a:latin typeface="Times New Roman" panose="02020603050405020304"/>
                        <a:cs typeface="Times New Roman" panose="02020603050405020304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600" dirty="0">
                          <a:latin typeface="Candara" panose="020E0502030303020204"/>
                          <a:cs typeface="Candara" panose="020E0502030303020204"/>
                        </a:rPr>
                        <a:t>1</a:t>
                      </a:r>
                      <a:r>
                        <a:rPr sz="1600" dirty="0">
                          <a:latin typeface="PMingLiU" panose="02020500000000000000" charset="-120"/>
                          <a:cs typeface="PMingLiU" panose="02020500000000000000" charset="-120"/>
                        </a:rPr>
                        <a:t>～</a:t>
                      </a:r>
                      <a:r>
                        <a:rPr sz="1600" dirty="0">
                          <a:latin typeface="Candara" panose="020E0502030303020204"/>
                          <a:cs typeface="Candara" panose="020E0502030303020204"/>
                        </a:rPr>
                        <a:t>10</a:t>
                      </a:r>
                      <a:endParaRPr sz="1600">
                        <a:latin typeface="Candara" panose="020E0502030303020204"/>
                        <a:cs typeface="Candara" panose="020E0502030303020204"/>
                      </a:endParaRPr>
                    </a:p>
                  </a:txBody>
                  <a:tcPr marL="0" marR="0" marT="381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DE4F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sz="1750">
                        <a:latin typeface="Times New Roman" panose="02020603050405020304"/>
                        <a:cs typeface="Times New Roman" panose="02020603050405020304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600" spc="-5" dirty="0">
                          <a:latin typeface="Candara" panose="020E0502030303020204"/>
                          <a:cs typeface="Candara" panose="020E0502030303020204"/>
                        </a:rPr>
                        <a:t>35</a:t>
                      </a:r>
                      <a:r>
                        <a:rPr sz="1600" spc="-5" dirty="0">
                          <a:latin typeface="PMingLiU" panose="02020500000000000000" charset="-120"/>
                          <a:cs typeface="PMingLiU" panose="02020500000000000000" charset="-120"/>
                        </a:rPr>
                        <a:t>～</a:t>
                      </a:r>
                      <a:r>
                        <a:rPr sz="1600" spc="-5" dirty="0">
                          <a:latin typeface="Candara" panose="020E0502030303020204"/>
                          <a:cs typeface="Candara" panose="020E0502030303020204"/>
                        </a:rPr>
                        <a:t>110</a:t>
                      </a:r>
                      <a:endParaRPr sz="1600">
                        <a:latin typeface="Candara" panose="020E0502030303020204"/>
                        <a:cs typeface="Candara" panose="020E0502030303020204"/>
                      </a:endParaRPr>
                    </a:p>
                  </a:txBody>
                  <a:tcPr marL="0" marR="0" marT="381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DE4F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endParaRPr sz="1750">
                        <a:latin typeface="Times New Roman" panose="02020603050405020304"/>
                        <a:cs typeface="Times New Roman" panose="02020603050405020304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</a:pPr>
                      <a:r>
                        <a:rPr sz="1600" spc="-15" dirty="0">
                          <a:latin typeface="Candara" panose="020E0502030303020204"/>
                          <a:cs typeface="Candara" panose="020E0502030303020204"/>
                        </a:rPr>
                        <a:t>220</a:t>
                      </a:r>
                      <a:endParaRPr sz="1600">
                        <a:latin typeface="Candara" panose="020E0502030303020204"/>
                        <a:cs typeface="Candara" panose="020E0502030303020204"/>
                      </a:endParaRPr>
                    </a:p>
                  </a:txBody>
                  <a:tcPr marL="0" marR="0" marT="698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DE4FD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1085"/>
                        </a:spcBef>
                      </a:pPr>
                      <a:r>
                        <a:rPr sz="1600" spc="-5" dirty="0">
                          <a:latin typeface="Candara" panose="020E0502030303020204"/>
                          <a:cs typeface="Candara" panose="020E0502030303020204"/>
                        </a:rPr>
                        <a:t>330</a:t>
                      </a:r>
                      <a:r>
                        <a:rPr sz="1600" spc="-5" dirty="0">
                          <a:latin typeface="PMingLiU" panose="02020500000000000000" charset="-120"/>
                          <a:cs typeface="PMingLiU" panose="02020500000000000000" charset="-120"/>
                        </a:rPr>
                        <a:t>～</a:t>
                      </a:r>
                      <a:endParaRPr sz="1600">
                        <a:latin typeface="PMingLiU" panose="02020500000000000000" charset="-120"/>
                        <a:cs typeface="PMingLiU" panose="02020500000000000000" charset="-120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r>
                        <a:rPr sz="1600" spc="-10" dirty="0">
                          <a:latin typeface="Candara" panose="020E0502030303020204"/>
                          <a:cs typeface="Candara" panose="020E0502030303020204"/>
                        </a:rPr>
                        <a:t>550</a:t>
                      </a:r>
                      <a:endParaRPr sz="1600">
                        <a:latin typeface="Candara" panose="020E0502030303020204"/>
                        <a:cs typeface="Candara" panose="020E0502030303020204"/>
                      </a:endParaRPr>
                    </a:p>
                  </a:txBody>
                  <a:tcPr marL="0" marR="0" marT="1377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DE4FD"/>
                    </a:solidFill>
                  </a:tcPr>
                </a:tc>
              </a:tr>
              <a:tr h="773557">
                <a:tc>
                  <a:txBody>
                    <a:bodyPr/>
                    <a:lstStyle/>
                    <a:p>
                      <a:pPr marL="106680" marR="99695" algn="ctr">
                        <a:lnSpc>
                          <a:spcPct val="101000"/>
                        </a:lnSpc>
                        <a:spcBef>
                          <a:spcPts val="35"/>
                        </a:spcBef>
                      </a:pPr>
                      <a:r>
                        <a:rPr sz="1600" b="1" spc="10" dirty="0">
                          <a:solidFill>
                            <a:srgbClr val="FFFFFF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最小安全 操作距离  </a:t>
                      </a:r>
                      <a:r>
                        <a:rPr sz="1600" b="1" spc="-5" dirty="0">
                          <a:solidFill>
                            <a:srgbClr val="FFFFFF"/>
                          </a:solidFill>
                          <a:latin typeface="Candara" panose="020E0502030303020204"/>
                          <a:cs typeface="Candara" panose="020E0502030303020204"/>
                        </a:rPr>
                        <a:t>(m)</a:t>
                      </a:r>
                      <a:endParaRPr sz="1600">
                        <a:latin typeface="Candara" panose="020E0502030303020204"/>
                        <a:cs typeface="Candara" panose="020E0502030303020204"/>
                      </a:endParaRPr>
                    </a:p>
                  </a:txBody>
                  <a:tcPr marL="0" marR="0" marT="444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30B6F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endParaRPr sz="1700">
                        <a:latin typeface="Times New Roman" panose="02020603050405020304"/>
                        <a:cs typeface="Times New Roman" panose="02020603050405020304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600" dirty="0">
                          <a:latin typeface="Candara" panose="020E0502030303020204"/>
                          <a:cs typeface="Candara" panose="020E0502030303020204"/>
                        </a:rPr>
                        <a:t>4</a:t>
                      </a:r>
                      <a:endParaRPr sz="1600">
                        <a:latin typeface="Candara" panose="020E0502030303020204"/>
                        <a:cs typeface="Candara" panose="020E0502030303020204"/>
                      </a:endParaRPr>
                    </a:p>
                  </a:txBody>
                  <a:tcPr marL="0" marR="0" marT="444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8F3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endParaRPr sz="1700">
                        <a:latin typeface="Times New Roman" panose="02020603050405020304"/>
                        <a:cs typeface="Times New Roman" panose="02020603050405020304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</a:pPr>
                      <a:r>
                        <a:rPr sz="1600" dirty="0">
                          <a:latin typeface="Candara" panose="020E0502030303020204"/>
                          <a:cs typeface="Candara" panose="020E0502030303020204"/>
                        </a:rPr>
                        <a:t>6</a:t>
                      </a:r>
                      <a:endParaRPr sz="1600">
                        <a:latin typeface="Candara" panose="020E0502030303020204"/>
                        <a:cs typeface="Candara" panose="020E0502030303020204"/>
                      </a:endParaRPr>
                    </a:p>
                  </a:txBody>
                  <a:tcPr marL="0" marR="0" marT="444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8F3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endParaRPr sz="1700">
                        <a:latin typeface="Times New Roman" panose="02020603050405020304"/>
                        <a:cs typeface="Times New Roman" panose="02020603050405020304"/>
                      </a:endParaRPr>
                    </a:p>
                    <a:p>
                      <a:pPr marL="1905" algn="ctr">
                        <a:lnSpc>
                          <a:spcPct val="100000"/>
                        </a:lnSpc>
                      </a:pPr>
                      <a:r>
                        <a:rPr sz="1600" dirty="0">
                          <a:latin typeface="Candara" panose="020E0502030303020204"/>
                          <a:cs typeface="Candara" panose="020E0502030303020204"/>
                        </a:rPr>
                        <a:t>8</a:t>
                      </a:r>
                      <a:endParaRPr sz="1600">
                        <a:latin typeface="Candara" panose="020E0502030303020204"/>
                        <a:cs typeface="Candara" panose="020E0502030303020204"/>
                      </a:endParaRPr>
                    </a:p>
                  </a:txBody>
                  <a:tcPr marL="0" marR="0" marT="444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8F3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endParaRPr sz="1700">
                        <a:latin typeface="Times New Roman" panose="02020603050405020304"/>
                        <a:cs typeface="Times New Roman" panose="02020603050405020304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sz="1600" dirty="0">
                          <a:latin typeface="Candara" panose="020E0502030303020204"/>
                          <a:cs typeface="Candara" panose="020E0502030303020204"/>
                        </a:rPr>
                        <a:t>10</a:t>
                      </a:r>
                      <a:endParaRPr sz="1600">
                        <a:latin typeface="Candara" panose="020E0502030303020204"/>
                        <a:cs typeface="Candara" panose="020E0502030303020204"/>
                      </a:endParaRPr>
                    </a:p>
                  </a:txBody>
                  <a:tcPr marL="0" marR="0" marT="444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8F3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endParaRPr sz="1700">
                        <a:latin typeface="Times New Roman" panose="02020603050405020304"/>
                        <a:cs typeface="Times New Roman" panose="02020603050405020304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</a:pPr>
                      <a:r>
                        <a:rPr sz="1600" dirty="0">
                          <a:latin typeface="Candara" panose="020E0502030303020204"/>
                          <a:cs typeface="Candara" panose="020E0502030303020204"/>
                        </a:rPr>
                        <a:t>15</a:t>
                      </a:r>
                      <a:endParaRPr sz="1600">
                        <a:latin typeface="Candara" panose="020E0502030303020204"/>
                        <a:cs typeface="Candara" panose="020E0502030303020204"/>
                      </a:endParaRPr>
                    </a:p>
                  </a:txBody>
                  <a:tcPr marL="0" marR="0" marT="444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8F3FF"/>
                    </a:solidFill>
                  </a:tcPr>
                </a:tc>
              </a:tr>
            </a:tbl>
          </a:graphicData>
        </a:graphic>
      </p:graphicFrame>
      <p:sp>
        <p:nvSpPr>
          <p:cNvPr id="10" name="object 10"/>
          <p:cNvSpPr/>
          <p:nvPr/>
        </p:nvSpPr>
        <p:spPr>
          <a:xfrm>
            <a:off x="4283964" y="3789045"/>
            <a:ext cx="3971924" cy="2600325"/>
          </a:xfrm>
          <a:prstGeom prst="rect">
            <a:avLst/>
          </a:prstGeom>
          <a:blipFill>
            <a:blip r:embed="rId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1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054978" y="859408"/>
            <a:ext cx="2880360" cy="715010"/>
          </a:xfrm>
          <a:custGeom>
            <a:avLst/>
            <a:gdLst/>
            <a:ahLst/>
            <a:cxnLst/>
            <a:rect l="l" t="t" r="r" b="b"/>
            <a:pathLst>
              <a:path w="2880359" h="715010">
                <a:moveTo>
                  <a:pt x="2880105" y="0"/>
                </a:moveTo>
                <a:lnTo>
                  <a:pt x="2873629" y="0"/>
                </a:lnTo>
                <a:lnTo>
                  <a:pt x="2752344" y="20065"/>
                </a:lnTo>
                <a:lnTo>
                  <a:pt x="2628900" y="42417"/>
                </a:lnTo>
                <a:lnTo>
                  <a:pt x="2373376" y="91566"/>
                </a:lnTo>
                <a:lnTo>
                  <a:pt x="2105279" y="149732"/>
                </a:lnTo>
                <a:lnTo>
                  <a:pt x="1824227" y="216662"/>
                </a:lnTo>
                <a:lnTo>
                  <a:pt x="1566672" y="281558"/>
                </a:lnTo>
                <a:lnTo>
                  <a:pt x="842899" y="444626"/>
                </a:lnTo>
                <a:lnTo>
                  <a:pt x="621538" y="489330"/>
                </a:lnTo>
                <a:lnTo>
                  <a:pt x="200025" y="567436"/>
                </a:lnTo>
                <a:lnTo>
                  <a:pt x="0" y="600963"/>
                </a:lnTo>
                <a:lnTo>
                  <a:pt x="138303" y="621156"/>
                </a:lnTo>
                <a:lnTo>
                  <a:pt x="270256" y="638937"/>
                </a:lnTo>
                <a:lnTo>
                  <a:pt x="398018" y="654685"/>
                </a:lnTo>
                <a:lnTo>
                  <a:pt x="644905" y="681481"/>
                </a:lnTo>
                <a:lnTo>
                  <a:pt x="874776" y="699262"/>
                </a:lnTo>
                <a:lnTo>
                  <a:pt x="985520" y="705992"/>
                </a:lnTo>
                <a:lnTo>
                  <a:pt x="1094104" y="710438"/>
                </a:lnTo>
                <a:lnTo>
                  <a:pt x="1298448" y="715010"/>
                </a:lnTo>
                <a:lnTo>
                  <a:pt x="1396365" y="715010"/>
                </a:lnTo>
                <a:lnTo>
                  <a:pt x="1585849" y="710438"/>
                </a:lnTo>
                <a:lnTo>
                  <a:pt x="1675256" y="705992"/>
                </a:lnTo>
                <a:lnTo>
                  <a:pt x="1845564" y="692657"/>
                </a:lnTo>
                <a:lnTo>
                  <a:pt x="1928495" y="683640"/>
                </a:lnTo>
                <a:lnTo>
                  <a:pt x="2086102" y="661288"/>
                </a:lnTo>
                <a:lnTo>
                  <a:pt x="2235073" y="634491"/>
                </a:lnTo>
                <a:lnTo>
                  <a:pt x="2375535" y="603250"/>
                </a:lnTo>
                <a:lnTo>
                  <a:pt x="2509647" y="567436"/>
                </a:lnTo>
                <a:lnTo>
                  <a:pt x="2637409" y="527303"/>
                </a:lnTo>
                <a:lnTo>
                  <a:pt x="2758694" y="482600"/>
                </a:lnTo>
                <a:lnTo>
                  <a:pt x="2875788" y="435610"/>
                </a:lnTo>
                <a:lnTo>
                  <a:pt x="2880105" y="433450"/>
                </a:lnTo>
                <a:lnTo>
                  <a:pt x="2880105" y="0"/>
                </a:lnTo>
                <a:close/>
              </a:path>
            </a:pathLst>
          </a:custGeom>
          <a:solidFill>
            <a:srgbClr val="C5E7FB">
              <a:alpha val="2901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2622423" y="730884"/>
            <a:ext cx="5551805" cy="851535"/>
          </a:xfrm>
          <a:custGeom>
            <a:avLst/>
            <a:gdLst/>
            <a:ahLst/>
            <a:cxnLst/>
            <a:rect l="l" t="t" r="r" b="b"/>
            <a:pathLst>
              <a:path w="5551805" h="851535">
                <a:moveTo>
                  <a:pt x="853566" y="0"/>
                </a:moveTo>
                <a:lnTo>
                  <a:pt x="685418" y="0"/>
                </a:lnTo>
                <a:lnTo>
                  <a:pt x="527938" y="4572"/>
                </a:lnTo>
                <a:lnTo>
                  <a:pt x="381000" y="11175"/>
                </a:lnTo>
                <a:lnTo>
                  <a:pt x="244728" y="22351"/>
                </a:lnTo>
                <a:lnTo>
                  <a:pt x="117093" y="35813"/>
                </a:lnTo>
                <a:lnTo>
                  <a:pt x="0" y="53720"/>
                </a:lnTo>
                <a:lnTo>
                  <a:pt x="334137" y="96138"/>
                </a:lnTo>
                <a:lnTo>
                  <a:pt x="693927" y="156463"/>
                </a:lnTo>
                <a:lnTo>
                  <a:pt x="1079246" y="234695"/>
                </a:lnTo>
                <a:lnTo>
                  <a:pt x="1283589" y="279273"/>
                </a:lnTo>
                <a:lnTo>
                  <a:pt x="1868931" y="422275"/>
                </a:lnTo>
                <a:lnTo>
                  <a:pt x="2562987" y="576452"/>
                </a:lnTo>
                <a:lnTo>
                  <a:pt x="2882265" y="639063"/>
                </a:lnTo>
                <a:lnTo>
                  <a:pt x="3035554" y="668147"/>
                </a:lnTo>
                <a:lnTo>
                  <a:pt x="3329304" y="717295"/>
                </a:lnTo>
                <a:lnTo>
                  <a:pt x="3469766" y="739520"/>
                </a:lnTo>
                <a:lnTo>
                  <a:pt x="3737991" y="775335"/>
                </a:lnTo>
                <a:lnTo>
                  <a:pt x="3991229" y="806576"/>
                </a:lnTo>
                <a:lnTo>
                  <a:pt x="4112641" y="817752"/>
                </a:lnTo>
                <a:lnTo>
                  <a:pt x="4342510" y="835660"/>
                </a:lnTo>
                <a:lnTo>
                  <a:pt x="4453255" y="842390"/>
                </a:lnTo>
                <a:lnTo>
                  <a:pt x="4666107" y="851280"/>
                </a:lnTo>
                <a:lnTo>
                  <a:pt x="4864100" y="851280"/>
                </a:lnTo>
                <a:lnTo>
                  <a:pt x="5051425" y="846836"/>
                </a:lnTo>
                <a:lnTo>
                  <a:pt x="5140833" y="842390"/>
                </a:lnTo>
                <a:lnTo>
                  <a:pt x="5228082" y="835660"/>
                </a:lnTo>
                <a:lnTo>
                  <a:pt x="5474970" y="808863"/>
                </a:lnTo>
                <a:lnTo>
                  <a:pt x="5551551" y="797687"/>
                </a:lnTo>
                <a:lnTo>
                  <a:pt x="5304662" y="766444"/>
                </a:lnTo>
                <a:lnTo>
                  <a:pt x="5042916" y="728472"/>
                </a:lnTo>
                <a:lnTo>
                  <a:pt x="4474463" y="630047"/>
                </a:lnTo>
                <a:lnTo>
                  <a:pt x="4165854" y="567563"/>
                </a:lnTo>
                <a:lnTo>
                  <a:pt x="3840099" y="498348"/>
                </a:lnTo>
                <a:lnTo>
                  <a:pt x="2854579" y="263651"/>
                </a:lnTo>
                <a:lnTo>
                  <a:pt x="2586354" y="205612"/>
                </a:lnTo>
                <a:lnTo>
                  <a:pt x="2330957" y="156463"/>
                </a:lnTo>
                <a:lnTo>
                  <a:pt x="2207387" y="134112"/>
                </a:lnTo>
                <a:lnTo>
                  <a:pt x="2086102" y="114045"/>
                </a:lnTo>
                <a:lnTo>
                  <a:pt x="1969007" y="96138"/>
                </a:lnTo>
                <a:lnTo>
                  <a:pt x="1630552" y="51435"/>
                </a:lnTo>
                <a:lnTo>
                  <a:pt x="1419860" y="31368"/>
                </a:lnTo>
                <a:lnTo>
                  <a:pt x="1221866" y="15748"/>
                </a:lnTo>
                <a:lnTo>
                  <a:pt x="1032382" y="4572"/>
                </a:lnTo>
                <a:lnTo>
                  <a:pt x="853566" y="0"/>
                </a:lnTo>
                <a:close/>
              </a:path>
            </a:pathLst>
          </a:custGeom>
          <a:solidFill>
            <a:srgbClr val="C5E7FB">
              <a:alpha val="3999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2832100" y="743204"/>
            <a:ext cx="5474970" cy="775335"/>
          </a:xfrm>
          <a:custGeom>
            <a:avLst/>
            <a:gdLst/>
            <a:ahLst/>
            <a:cxnLst/>
            <a:rect l="l" t="t" r="r" b="b"/>
            <a:pathLst>
              <a:path w="5474970" h="775335">
                <a:moveTo>
                  <a:pt x="0" y="78232"/>
                </a:moveTo>
                <a:lnTo>
                  <a:pt x="19176" y="73787"/>
                </a:lnTo>
                <a:lnTo>
                  <a:pt x="76581" y="62611"/>
                </a:lnTo>
                <a:lnTo>
                  <a:pt x="174498" y="46990"/>
                </a:lnTo>
                <a:lnTo>
                  <a:pt x="238379" y="37973"/>
                </a:lnTo>
                <a:lnTo>
                  <a:pt x="312927" y="29083"/>
                </a:lnTo>
                <a:lnTo>
                  <a:pt x="395858" y="22351"/>
                </a:lnTo>
                <a:lnTo>
                  <a:pt x="491744" y="15621"/>
                </a:lnTo>
                <a:lnTo>
                  <a:pt x="596011" y="9017"/>
                </a:lnTo>
                <a:lnTo>
                  <a:pt x="713104" y="4445"/>
                </a:lnTo>
                <a:lnTo>
                  <a:pt x="840866" y="2286"/>
                </a:lnTo>
                <a:lnTo>
                  <a:pt x="979170" y="0"/>
                </a:lnTo>
                <a:lnTo>
                  <a:pt x="1128140" y="2286"/>
                </a:lnTo>
                <a:lnTo>
                  <a:pt x="1287779" y="6731"/>
                </a:lnTo>
                <a:lnTo>
                  <a:pt x="1460246" y="15621"/>
                </a:lnTo>
                <a:lnTo>
                  <a:pt x="1643379" y="26797"/>
                </a:lnTo>
                <a:lnTo>
                  <a:pt x="1837054" y="44704"/>
                </a:lnTo>
                <a:lnTo>
                  <a:pt x="2043557" y="64770"/>
                </a:lnTo>
                <a:lnTo>
                  <a:pt x="2262759" y="89408"/>
                </a:lnTo>
                <a:lnTo>
                  <a:pt x="2492629" y="118491"/>
                </a:lnTo>
                <a:lnTo>
                  <a:pt x="2735326" y="154178"/>
                </a:lnTo>
                <a:lnTo>
                  <a:pt x="2988691" y="194437"/>
                </a:lnTo>
                <a:lnTo>
                  <a:pt x="3254755" y="241300"/>
                </a:lnTo>
                <a:lnTo>
                  <a:pt x="3533648" y="297180"/>
                </a:lnTo>
                <a:lnTo>
                  <a:pt x="3825240" y="357505"/>
                </a:lnTo>
                <a:lnTo>
                  <a:pt x="4129658" y="424561"/>
                </a:lnTo>
                <a:lnTo>
                  <a:pt x="4446778" y="500507"/>
                </a:lnTo>
                <a:lnTo>
                  <a:pt x="4776724" y="583184"/>
                </a:lnTo>
                <a:lnTo>
                  <a:pt x="5119497" y="674751"/>
                </a:lnTo>
                <a:lnTo>
                  <a:pt x="5474970" y="775335"/>
                </a:lnTo>
              </a:path>
            </a:pathLst>
          </a:custGeom>
          <a:ln w="31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5616447" y="729869"/>
            <a:ext cx="3312160" cy="652780"/>
          </a:xfrm>
          <a:custGeom>
            <a:avLst/>
            <a:gdLst/>
            <a:ahLst/>
            <a:cxnLst/>
            <a:rect l="l" t="t" r="r" b="b"/>
            <a:pathLst>
              <a:path w="3312159" h="652780">
                <a:moveTo>
                  <a:pt x="0" y="652398"/>
                </a:moveTo>
                <a:lnTo>
                  <a:pt x="95757" y="625475"/>
                </a:lnTo>
                <a:lnTo>
                  <a:pt x="357631" y="556259"/>
                </a:lnTo>
                <a:lnTo>
                  <a:pt x="538479" y="509396"/>
                </a:lnTo>
                <a:lnTo>
                  <a:pt x="747140" y="457961"/>
                </a:lnTo>
                <a:lnTo>
                  <a:pt x="979170" y="402081"/>
                </a:lnTo>
                <a:lnTo>
                  <a:pt x="1228217" y="341756"/>
                </a:lnTo>
                <a:lnTo>
                  <a:pt x="1492123" y="283717"/>
                </a:lnTo>
                <a:lnTo>
                  <a:pt x="1762505" y="225551"/>
                </a:lnTo>
                <a:lnTo>
                  <a:pt x="2039238" y="171957"/>
                </a:lnTo>
                <a:lnTo>
                  <a:pt x="2313812" y="120650"/>
                </a:lnTo>
                <a:lnTo>
                  <a:pt x="2450083" y="98297"/>
                </a:lnTo>
                <a:lnTo>
                  <a:pt x="2582036" y="75945"/>
                </a:lnTo>
                <a:lnTo>
                  <a:pt x="2713990" y="58038"/>
                </a:lnTo>
                <a:lnTo>
                  <a:pt x="2841752" y="40131"/>
                </a:lnTo>
                <a:lnTo>
                  <a:pt x="2967354" y="26796"/>
                </a:lnTo>
                <a:lnTo>
                  <a:pt x="3086607" y="15620"/>
                </a:lnTo>
                <a:lnTo>
                  <a:pt x="3201543" y="6603"/>
                </a:lnTo>
                <a:lnTo>
                  <a:pt x="3312159" y="0"/>
                </a:lnTo>
              </a:path>
            </a:pathLst>
          </a:custGeom>
          <a:ln w="31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211670" y="714248"/>
            <a:ext cx="8723630" cy="1331595"/>
          </a:xfrm>
          <a:custGeom>
            <a:avLst/>
            <a:gdLst/>
            <a:ahLst/>
            <a:cxnLst/>
            <a:rect l="l" t="t" r="r" b="b"/>
            <a:pathLst>
              <a:path w="8723630" h="1331595">
                <a:moveTo>
                  <a:pt x="1556042" y="0"/>
                </a:moveTo>
                <a:lnTo>
                  <a:pt x="1402753" y="0"/>
                </a:lnTo>
                <a:lnTo>
                  <a:pt x="1258100" y="4444"/>
                </a:lnTo>
                <a:lnTo>
                  <a:pt x="1121829" y="11175"/>
                </a:lnTo>
                <a:lnTo>
                  <a:pt x="874890" y="33400"/>
                </a:lnTo>
                <a:lnTo>
                  <a:pt x="762063" y="49149"/>
                </a:lnTo>
                <a:lnTo>
                  <a:pt x="659891" y="64769"/>
                </a:lnTo>
                <a:lnTo>
                  <a:pt x="564095" y="82550"/>
                </a:lnTo>
                <a:lnTo>
                  <a:pt x="478955" y="102742"/>
                </a:lnTo>
                <a:lnTo>
                  <a:pt x="398056" y="120650"/>
                </a:lnTo>
                <a:lnTo>
                  <a:pt x="327812" y="140715"/>
                </a:lnTo>
                <a:lnTo>
                  <a:pt x="206476" y="178688"/>
                </a:lnTo>
                <a:lnTo>
                  <a:pt x="157518" y="196596"/>
                </a:lnTo>
                <a:lnTo>
                  <a:pt x="51079" y="241173"/>
                </a:lnTo>
                <a:lnTo>
                  <a:pt x="0" y="268097"/>
                </a:lnTo>
                <a:lnTo>
                  <a:pt x="0" y="1331467"/>
                </a:lnTo>
                <a:lnTo>
                  <a:pt x="8719096" y="1331467"/>
                </a:lnTo>
                <a:lnTo>
                  <a:pt x="8723414" y="1324864"/>
                </a:lnTo>
                <a:lnTo>
                  <a:pt x="8723414" y="851153"/>
                </a:lnTo>
                <a:lnTo>
                  <a:pt x="7182142" y="851153"/>
                </a:lnTo>
                <a:lnTo>
                  <a:pt x="7043839" y="848994"/>
                </a:lnTo>
                <a:lnTo>
                  <a:pt x="6899059" y="844423"/>
                </a:lnTo>
                <a:lnTo>
                  <a:pt x="6750088" y="837818"/>
                </a:lnTo>
                <a:lnTo>
                  <a:pt x="6594640" y="826642"/>
                </a:lnTo>
                <a:lnTo>
                  <a:pt x="6260503" y="793114"/>
                </a:lnTo>
                <a:lnTo>
                  <a:pt x="5900712" y="746125"/>
                </a:lnTo>
                <a:lnTo>
                  <a:pt x="5709196" y="717168"/>
                </a:lnTo>
                <a:lnTo>
                  <a:pt x="5509044" y="683640"/>
                </a:lnTo>
                <a:lnTo>
                  <a:pt x="5302542" y="645667"/>
                </a:lnTo>
                <a:lnTo>
                  <a:pt x="4861979" y="558546"/>
                </a:lnTo>
                <a:lnTo>
                  <a:pt x="4387253" y="453516"/>
                </a:lnTo>
                <a:lnTo>
                  <a:pt x="4136047" y="395350"/>
                </a:lnTo>
                <a:lnTo>
                  <a:pt x="3614458" y="268097"/>
                </a:lnTo>
                <a:lnTo>
                  <a:pt x="3122841" y="165226"/>
                </a:lnTo>
                <a:lnTo>
                  <a:pt x="2892844" y="125094"/>
                </a:lnTo>
                <a:lnTo>
                  <a:pt x="2673642" y="91566"/>
                </a:lnTo>
                <a:lnTo>
                  <a:pt x="2462949" y="62484"/>
                </a:lnTo>
                <a:lnTo>
                  <a:pt x="2262797" y="40131"/>
                </a:lnTo>
                <a:lnTo>
                  <a:pt x="2073313" y="22225"/>
                </a:lnTo>
                <a:lnTo>
                  <a:pt x="1719999" y="2159"/>
                </a:lnTo>
                <a:lnTo>
                  <a:pt x="1556042" y="0"/>
                </a:lnTo>
                <a:close/>
              </a:path>
              <a:path w="8723630" h="1331595">
                <a:moveTo>
                  <a:pt x="8723414" y="569722"/>
                </a:moveTo>
                <a:lnTo>
                  <a:pt x="8638197" y="605409"/>
                </a:lnTo>
                <a:lnTo>
                  <a:pt x="8557298" y="636651"/>
                </a:lnTo>
                <a:lnTo>
                  <a:pt x="8472208" y="665734"/>
                </a:lnTo>
                <a:lnTo>
                  <a:pt x="8295551" y="719327"/>
                </a:lnTo>
                <a:lnTo>
                  <a:pt x="8201825" y="743965"/>
                </a:lnTo>
                <a:lnTo>
                  <a:pt x="8005991" y="784098"/>
                </a:lnTo>
                <a:lnTo>
                  <a:pt x="7901724" y="802004"/>
                </a:lnTo>
                <a:lnTo>
                  <a:pt x="7680363" y="828801"/>
                </a:lnTo>
                <a:lnTo>
                  <a:pt x="7441857" y="846709"/>
                </a:lnTo>
                <a:lnTo>
                  <a:pt x="7314222" y="851153"/>
                </a:lnTo>
                <a:lnTo>
                  <a:pt x="8723414" y="851153"/>
                </a:lnTo>
                <a:lnTo>
                  <a:pt x="8723414" y="56972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 txBox="1"/>
          <p:nvPr/>
        </p:nvSpPr>
        <p:spPr>
          <a:xfrm>
            <a:off x="330200" y="1575054"/>
            <a:ext cx="3688715" cy="438467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148590">
              <a:lnSpc>
                <a:spcPct val="100000"/>
              </a:lnSpc>
              <a:spcBef>
                <a:spcPts val="95"/>
              </a:spcBef>
              <a:buSzPct val="94000"/>
              <a:buAutoNum type="arabicPlain"/>
              <a:tabLst>
                <a:tab pos="490855" algn="l"/>
              </a:tabLst>
            </a:pP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停层平台应为独立受力体系，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不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得 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搭设在施工升降机附墙架的立杆</a:t>
            </a:r>
            <a:r>
              <a:rPr sz="160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上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。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  <a:p>
            <a:pPr marL="511810" indent="-499745">
              <a:lnSpc>
                <a:spcPct val="100000"/>
              </a:lnSpc>
              <a:spcBef>
                <a:spcPts val="600"/>
              </a:spcBef>
              <a:buSzPct val="94000"/>
              <a:buAutoNum type="arabicPlain"/>
              <a:tabLst>
                <a:tab pos="512445" algn="l"/>
              </a:tabLst>
            </a:pP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停层平台的脚手板铺设应严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密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、牢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  <a:p>
            <a:pPr marL="12700">
              <a:lnSpc>
                <a:spcPct val="100000"/>
              </a:lnSpc>
            </a:pPr>
            <a:r>
              <a:rPr sz="1600" spc="-1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固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。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  <a:p>
            <a:pPr marL="12700" marR="122555">
              <a:lnSpc>
                <a:spcPct val="100000"/>
              </a:lnSpc>
              <a:spcBef>
                <a:spcPts val="600"/>
              </a:spcBef>
              <a:buSzPct val="94000"/>
              <a:buAutoNum type="arabicPlain" startAt="3"/>
              <a:tabLst>
                <a:tab pos="517525" algn="l"/>
              </a:tabLst>
            </a:pP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装载和卸载时，吊笼门边缘与层站 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边缘的水平距离应不大于</a:t>
            </a:r>
            <a:r>
              <a:rPr sz="1600" spc="-10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50mm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。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  <a:p>
            <a:pPr marL="527050" indent="-514985">
              <a:lnSpc>
                <a:spcPct val="100000"/>
              </a:lnSpc>
              <a:spcBef>
                <a:spcPts val="600"/>
              </a:spcBef>
              <a:buSzPct val="94000"/>
              <a:buAutoNum type="arabicPlain" startAt="3"/>
              <a:tabLst>
                <a:tab pos="527685" algn="l"/>
              </a:tabLst>
            </a:pP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门关闭</a:t>
            </a:r>
            <a:r>
              <a:rPr sz="1600" spc="-1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时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，门下部间隙应不大于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  <a:p>
            <a:pPr marL="12700">
              <a:lnSpc>
                <a:spcPct val="100000"/>
              </a:lnSpc>
            </a:pPr>
            <a:r>
              <a:rPr sz="1600" spc="-5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35mm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。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  <a:p>
            <a:pPr marL="12700" marR="95885">
              <a:lnSpc>
                <a:spcPct val="100000"/>
              </a:lnSpc>
              <a:spcBef>
                <a:spcPts val="605"/>
              </a:spcBef>
              <a:buSzPct val="94000"/>
              <a:buAutoNum type="arabicPlain" startAt="5"/>
              <a:tabLst>
                <a:tab pos="518795" algn="l"/>
              </a:tabLst>
            </a:pP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层</a:t>
            </a:r>
            <a:r>
              <a:rPr sz="1600" spc="-1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门</a:t>
            </a:r>
            <a:r>
              <a:rPr sz="160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开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口</a:t>
            </a:r>
            <a:r>
              <a:rPr sz="160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的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净</a:t>
            </a:r>
            <a:r>
              <a:rPr sz="1600" spc="-1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高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度</a:t>
            </a:r>
            <a:r>
              <a:rPr sz="160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应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不</a:t>
            </a:r>
            <a:r>
              <a:rPr sz="1600" spc="-1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小</a:t>
            </a:r>
            <a:r>
              <a:rPr sz="1600" spc="1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于</a:t>
            </a:r>
            <a:r>
              <a:rPr sz="1600" spc="-5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2.</a:t>
            </a:r>
            <a:r>
              <a:rPr sz="1600" spc="-10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0</a:t>
            </a:r>
            <a:r>
              <a:rPr sz="1600" spc="-5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m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。 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在特殊情况下，当建筑物入口的净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高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度 小于</a:t>
            </a:r>
            <a:r>
              <a:rPr sz="1600" spc="-5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2.0m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时，则允许降低层门开口的高 度，但任何情况下层门开口的净高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度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均 为不小于</a:t>
            </a:r>
            <a:r>
              <a:rPr sz="1600" spc="-5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1.8m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。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  <a:p>
            <a:pPr marL="530225" indent="-518160">
              <a:lnSpc>
                <a:spcPct val="100000"/>
              </a:lnSpc>
              <a:spcBef>
                <a:spcPts val="600"/>
              </a:spcBef>
              <a:buSzPct val="94000"/>
              <a:buAutoNum type="arabicPlain" startAt="5"/>
              <a:tabLst>
                <a:tab pos="530860" algn="l"/>
              </a:tabLst>
            </a:pPr>
            <a:r>
              <a:rPr sz="1600" spc="-1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正常作业时，关闭的吊</a:t>
            </a:r>
            <a:r>
              <a:rPr sz="160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笼</a:t>
            </a:r>
            <a:r>
              <a:rPr sz="1600" spc="-1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门与关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  <a:p>
            <a:pPr marL="12700">
              <a:lnSpc>
                <a:spcPct val="100000"/>
              </a:lnSpc>
            </a:pP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闭的层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门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间的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水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平距离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应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不大</a:t>
            </a:r>
            <a:r>
              <a:rPr sz="160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于</a:t>
            </a:r>
            <a:r>
              <a:rPr sz="1600" spc="-5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150mm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。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  <a:p>
            <a:pPr marL="514985" indent="-502920">
              <a:lnSpc>
                <a:spcPct val="100000"/>
              </a:lnSpc>
              <a:spcBef>
                <a:spcPts val="600"/>
              </a:spcBef>
              <a:buSzPct val="94000"/>
              <a:buAutoNum type="arabicPlain" startAt="7"/>
              <a:tabLst>
                <a:tab pos="515620" algn="l"/>
              </a:tabLst>
            </a:pP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层门材料采</a:t>
            </a:r>
            <a:r>
              <a:rPr sz="1600" spc="-1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用</a:t>
            </a:r>
            <a:r>
              <a:rPr sz="1600" spc="-5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1.2mm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钢板冲孔；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330200" y="964818"/>
            <a:ext cx="226314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10" dirty="0">
                <a:latin typeface="Candara" panose="020E0502030303020204"/>
                <a:cs typeface="Candara" panose="020E0502030303020204"/>
              </a:rPr>
              <a:t>5.</a:t>
            </a:r>
            <a:r>
              <a:rPr sz="2800" dirty="0">
                <a:latin typeface="Candara" panose="020E0502030303020204"/>
                <a:cs typeface="Candara" panose="020E0502030303020204"/>
              </a:rPr>
              <a:t>6</a:t>
            </a:r>
            <a:r>
              <a:rPr sz="2800" spc="-5" dirty="0"/>
              <a:t>平台、层门</a:t>
            </a:r>
            <a:endParaRPr sz="2800">
              <a:latin typeface="Candara" panose="020E0502030303020204"/>
              <a:cs typeface="Candara" panose="020E0502030303020204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5364098" y="1549095"/>
            <a:ext cx="3528441" cy="4956429"/>
          </a:xfrm>
          <a:prstGeom prst="rect">
            <a:avLst/>
          </a:prstGeom>
          <a:blipFill>
            <a:blip r:embed="rId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3995928" y="2135504"/>
            <a:ext cx="2296668" cy="363020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1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054978" y="859408"/>
            <a:ext cx="2880360" cy="715010"/>
          </a:xfrm>
          <a:custGeom>
            <a:avLst/>
            <a:gdLst/>
            <a:ahLst/>
            <a:cxnLst/>
            <a:rect l="l" t="t" r="r" b="b"/>
            <a:pathLst>
              <a:path w="2880359" h="715010">
                <a:moveTo>
                  <a:pt x="2880105" y="0"/>
                </a:moveTo>
                <a:lnTo>
                  <a:pt x="2873629" y="0"/>
                </a:lnTo>
                <a:lnTo>
                  <a:pt x="2752344" y="20065"/>
                </a:lnTo>
                <a:lnTo>
                  <a:pt x="2628900" y="42417"/>
                </a:lnTo>
                <a:lnTo>
                  <a:pt x="2373376" y="91566"/>
                </a:lnTo>
                <a:lnTo>
                  <a:pt x="2105279" y="149732"/>
                </a:lnTo>
                <a:lnTo>
                  <a:pt x="1824227" y="216662"/>
                </a:lnTo>
                <a:lnTo>
                  <a:pt x="1566672" y="281558"/>
                </a:lnTo>
                <a:lnTo>
                  <a:pt x="842899" y="444626"/>
                </a:lnTo>
                <a:lnTo>
                  <a:pt x="621538" y="489330"/>
                </a:lnTo>
                <a:lnTo>
                  <a:pt x="200025" y="567436"/>
                </a:lnTo>
                <a:lnTo>
                  <a:pt x="0" y="600963"/>
                </a:lnTo>
                <a:lnTo>
                  <a:pt x="138303" y="621156"/>
                </a:lnTo>
                <a:lnTo>
                  <a:pt x="270256" y="638937"/>
                </a:lnTo>
                <a:lnTo>
                  <a:pt x="398018" y="654685"/>
                </a:lnTo>
                <a:lnTo>
                  <a:pt x="644905" y="681481"/>
                </a:lnTo>
                <a:lnTo>
                  <a:pt x="874776" y="699262"/>
                </a:lnTo>
                <a:lnTo>
                  <a:pt x="985520" y="705992"/>
                </a:lnTo>
                <a:lnTo>
                  <a:pt x="1094104" y="710438"/>
                </a:lnTo>
                <a:lnTo>
                  <a:pt x="1298448" y="715010"/>
                </a:lnTo>
                <a:lnTo>
                  <a:pt x="1396365" y="715010"/>
                </a:lnTo>
                <a:lnTo>
                  <a:pt x="1585849" y="710438"/>
                </a:lnTo>
                <a:lnTo>
                  <a:pt x="1675256" y="705992"/>
                </a:lnTo>
                <a:lnTo>
                  <a:pt x="1845564" y="692657"/>
                </a:lnTo>
                <a:lnTo>
                  <a:pt x="1928495" y="683640"/>
                </a:lnTo>
                <a:lnTo>
                  <a:pt x="2086102" y="661288"/>
                </a:lnTo>
                <a:lnTo>
                  <a:pt x="2235073" y="634491"/>
                </a:lnTo>
                <a:lnTo>
                  <a:pt x="2375535" y="603250"/>
                </a:lnTo>
                <a:lnTo>
                  <a:pt x="2509647" y="567436"/>
                </a:lnTo>
                <a:lnTo>
                  <a:pt x="2637409" y="527303"/>
                </a:lnTo>
                <a:lnTo>
                  <a:pt x="2758694" y="482600"/>
                </a:lnTo>
                <a:lnTo>
                  <a:pt x="2875788" y="435610"/>
                </a:lnTo>
                <a:lnTo>
                  <a:pt x="2880105" y="433450"/>
                </a:lnTo>
                <a:lnTo>
                  <a:pt x="2880105" y="0"/>
                </a:lnTo>
                <a:close/>
              </a:path>
            </a:pathLst>
          </a:custGeom>
          <a:solidFill>
            <a:srgbClr val="C5E7FB">
              <a:alpha val="2901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2622423" y="730884"/>
            <a:ext cx="5551805" cy="851535"/>
          </a:xfrm>
          <a:custGeom>
            <a:avLst/>
            <a:gdLst/>
            <a:ahLst/>
            <a:cxnLst/>
            <a:rect l="l" t="t" r="r" b="b"/>
            <a:pathLst>
              <a:path w="5551805" h="851535">
                <a:moveTo>
                  <a:pt x="853566" y="0"/>
                </a:moveTo>
                <a:lnTo>
                  <a:pt x="685418" y="0"/>
                </a:lnTo>
                <a:lnTo>
                  <a:pt x="527938" y="4572"/>
                </a:lnTo>
                <a:lnTo>
                  <a:pt x="381000" y="11175"/>
                </a:lnTo>
                <a:lnTo>
                  <a:pt x="244728" y="22351"/>
                </a:lnTo>
                <a:lnTo>
                  <a:pt x="117093" y="35813"/>
                </a:lnTo>
                <a:lnTo>
                  <a:pt x="0" y="53720"/>
                </a:lnTo>
                <a:lnTo>
                  <a:pt x="334137" y="96138"/>
                </a:lnTo>
                <a:lnTo>
                  <a:pt x="693927" y="156463"/>
                </a:lnTo>
                <a:lnTo>
                  <a:pt x="1079246" y="234695"/>
                </a:lnTo>
                <a:lnTo>
                  <a:pt x="1283589" y="279273"/>
                </a:lnTo>
                <a:lnTo>
                  <a:pt x="1868931" y="422275"/>
                </a:lnTo>
                <a:lnTo>
                  <a:pt x="2562987" y="576452"/>
                </a:lnTo>
                <a:lnTo>
                  <a:pt x="2882265" y="639063"/>
                </a:lnTo>
                <a:lnTo>
                  <a:pt x="3035554" y="668147"/>
                </a:lnTo>
                <a:lnTo>
                  <a:pt x="3329304" y="717295"/>
                </a:lnTo>
                <a:lnTo>
                  <a:pt x="3469766" y="739520"/>
                </a:lnTo>
                <a:lnTo>
                  <a:pt x="3737991" y="775335"/>
                </a:lnTo>
                <a:lnTo>
                  <a:pt x="3991229" y="806576"/>
                </a:lnTo>
                <a:lnTo>
                  <a:pt x="4112641" y="817752"/>
                </a:lnTo>
                <a:lnTo>
                  <a:pt x="4342510" y="835660"/>
                </a:lnTo>
                <a:lnTo>
                  <a:pt x="4453255" y="842390"/>
                </a:lnTo>
                <a:lnTo>
                  <a:pt x="4666107" y="851280"/>
                </a:lnTo>
                <a:lnTo>
                  <a:pt x="4864100" y="851280"/>
                </a:lnTo>
                <a:lnTo>
                  <a:pt x="5051425" y="846836"/>
                </a:lnTo>
                <a:lnTo>
                  <a:pt x="5140833" y="842390"/>
                </a:lnTo>
                <a:lnTo>
                  <a:pt x="5228082" y="835660"/>
                </a:lnTo>
                <a:lnTo>
                  <a:pt x="5474970" y="808863"/>
                </a:lnTo>
                <a:lnTo>
                  <a:pt x="5551551" y="797687"/>
                </a:lnTo>
                <a:lnTo>
                  <a:pt x="5304662" y="766444"/>
                </a:lnTo>
                <a:lnTo>
                  <a:pt x="5042916" y="728472"/>
                </a:lnTo>
                <a:lnTo>
                  <a:pt x="4474463" y="630047"/>
                </a:lnTo>
                <a:lnTo>
                  <a:pt x="4165854" y="567563"/>
                </a:lnTo>
                <a:lnTo>
                  <a:pt x="3840099" y="498348"/>
                </a:lnTo>
                <a:lnTo>
                  <a:pt x="2854579" y="263651"/>
                </a:lnTo>
                <a:lnTo>
                  <a:pt x="2586354" y="205612"/>
                </a:lnTo>
                <a:lnTo>
                  <a:pt x="2330957" y="156463"/>
                </a:lnTo>
                <a:lnTo>
                  <a:pt x="2207387" y="134112"/>
                </a:lnTo>
                <a:lnTo>
                  <a:pt x="2086102" y="114045"/>
                </a:lnTo>
                <a:lnTo>
                  <a:pt x="1969007" y="96138"/>
                </a:lnTo>
                <a:lnTo>
                  <a:pt x="1630552" y="51435"/>
                </a:lnTo>
                <a:lnTo>
                  <a:pt x="1419860" y="31368"/>
                </a:lnTo>
                <a:lnTo>
                  <a:pt x="1221866" y="15748"/>
                </a:lnTo>
                <a:lnTo>
                  <a:pt x="1032382" y="4572"/>
                </a:lnTo>
                <a:lnTo>
                  <a:pt x="853566" y="0"/>
                </a:lnTo>
                <a:close/>
              </a:path>
            </a:pathLst>
          </a:custGeom>
          <a:solidFill>
            <a:srgbClr val="C5E7FB">
              <a:alpha val="3999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2832100" y="743204"/>
            <a:ext cx="5474970" cy="775335"/>
          </a:xfrm>
          <a:custGeom>
            <a:avLst/>
            <a:gdLst/>
            <a:ahLst/>
            <a:cxnLst/>
            <a:rect l="l" t="t" r="r" b="b"/>
            <a:pathLst>
              <a:path w="5474970" h="775335">
                <a:moveTo>
                  <a:pt x="0" y="78232"/>
                </a:moveTo>
                <a:lnTo>
                  <a:pt x="19176" y="73787"/>
                </a:lnTo>
                <a:lnTo>
                  <a:pt x="76581" y="62611"/>
                </a:lnTo>
                <a:lnTo>
                  <a:pt x="174498" y="46990"/>
                </a:lnTo>
                <a:lnTo>
                  <a:pt x="238379" y="37973"/>
                </a:lnTo>
                <a:lnTo>
                  <a:pt x="312927" y="29083"/>
                </a:lnTo>
                <a:lnTo>
                  <a:pt x="395858" y="22351"/>
                </a:lnTo>
                <a:lnTo>
                  <a:pt x="491744" y="15621"/>
                </a:lnTo>
                <a:lnTo>
                  <a:pt x="596011" y="9017"/>
                </a:lnTo>
                <a:lnTo>
                  <a:pt x="713104" y="4445"/>
                </a:lnTo>
                <a:lnTo>
                  <a:pt x="840866" y="2286"/>
                </a:lnTo>
                <a:lnTo>
                  <a:pt x="979170" y="0"/>
                </a:lnTo>
                <a:lnTo>
                  <a:pt x="1128140" y="2286"/>
                </a:lnTo>
                <a:lnTo>
                  <a:pt x="1287779" y="6731"/>
                </a:lnTo>
                <a:lnTo>
                  <a:pt x="1460246" y="15621"/>
                </a:lnTo>
                <a:lnTo>
                  <a:pt x="1643379" y="26797"/>
                </a:lnTo>
                <a:lnTo>
                  <a:pt x="1837054" y="44704"/>
                </a:lnTo>
                <a:lnTo>
                  <a:pt x="2043557" y="64770"/>
                </a:lnTo>
                <a:lnTo>
                  <a:pt x="2262759" y="89408"/>
                </a:lnTo>
                <a:lnTo>
                  <a:pt x="2492629" y="118491"/>
                </a:lnTo>
                <a:lnTo>
                  <a:pt x="2735326" y="154178"/>
                </a:lnTo>
                <a:lnTo>
                  <a:pt x="2988691" y="194437"/>
                </a:lnTo>
                <a:lnTo>
                  <a:pt x="3254755" y="241300"/>
                </a:lnTo>
                <a:lnTo>
                  <a:pt x="3533648" y="297180"/>
                </a:lnTo>
                <a:lnTo>
                  <a:pt x="3825240" y="357505"/>
                </a:lnTo>
                <a:lnTo>
                  <a:pt x="4129658" y="424561"/>
                </a:lnTo>
                <a:lnTo>
                  <a:pt x="4446778" y="500507"/>
                </a:lnTo>
                <a:lnTo>
                  <a:pt x="4776724" y="583184"/>
                </a:lnTo>
                <a:lnTo>
                  <a:pt x="5119497" y="674751"/>
                </a:lnTo>
                <a:lnTo>
                  <a:pt x="5474970" y="775335"/>
                </a:lnTo>
              </a:path>
            </a:pathLst>
          </a:custGeom>
          <a:ln w="31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5616447" y="729869"/>
            <a:ext cx="3312160" cy="652780"/>
          </a:xfrm>
          <a:custGeom>
            <a:avLst/>
            <a:gdLst/>
            <a:ahLst/>
            <a:cxnLst/>
            <a:rect l="l" t="t" r="r" b="b"/>
            <a:pathLst>
              <a:path w="3312159" h="652780">
                <a:moveTo>
                  <a:pt x="0" y="652398"/>
                </a:moveTo>
                <a:lnTo>
                  <a:pt x="95757" y="625475"/>
                </a:lnTo>
                <a:lnTo>
                  <a:pt x="357631" y="556259"/>
                </a:lnTo>
                <a:lnTo>
                  <a:pt x="538479" y="509396"/>
                </a:lnTo>
                <a:lnTo>
                  <a:pt x="747140" y="457961"/>
                </a:lnTo>
                <a:lnTo>
                  <a:pt x="979170" y="402081"/>
                </a:lnTo>
                <a:lnTo>
                  <a:pt x="1228217" y="341756"/>
                </a:lnTo>
                <a:lnTo>
                  <a:pt x="1492123" y="283717"/>
                </a:lnTo>
                <a:lnTo>
                  <a:pt x="1762505" y="225551"/>
                </a:lnTo>
                <a:lnTo>
                  <a:pt x="2039238" y="171957"/>
                </a:lnTo>
                <a:lnTo>
                  <a:pt x="2313812" y="120650"/>
                </a:lnTo>
                <a:lnTo>
                  <a:pt x="2450083" y="98297"/>
                </a:lnTo>
                <a:lnTo>
                  <a:pt x="2582036" y="75945"/>
                </a:lnTo>
                <a:lnTo>
                  <a:pt x="2713990" y="58038"/>
                </a:lnTo>
                <a:lnTo>
                  <a:pt x="2841752" y="40131"/>
                </a:lnTo>
                <a:lnTo>
                  <a:pt x="2967354" y="26796"/>
                </a:lnTo>
                <a:lnTo>
                  <a:pt x="3086607" y="15620"/>
                </a:lnTo>
                <a:lnTo>
                  <a:pt x="3201543" y="6603"/>
                </a:lnTo>
                <a:lnTo>
                  <a:pt x="3312159" y="0"/>
                </a:lnTo>
              </a:path>
            </a:pathLst>
          </a:custGeom>
          <a:ln w="31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211670" y="714248"/>
            <a:ext cx="8723630" cy="1331595"/>
          </a:xfrm>
          <a:custGeom>
            <a:avLst/>
            <a:gdLst/>
            <a:ahLst/>
            <a:cxnLst/>
            <a:rect l="l" t="t" r="r" b="b"/>
            <a:pathLst>
              <a:path w="8723630" h="1331595">
                <a:moveTo>
                  <a:pt x="1556042" y="0"/>
                </a:moveTo>
                <a:lnTo>
                  <a:pt x="1402753" y="0"/>
                </a:lnTo>
                <a:lnTo>
                  <a:pt x="1258100" y="4444"/>
                </a:lnTo>
                <a:lnTo>
                  <a:pt x="1121829" y="11175"/>
                </a:lnTo>
                <a:lnTo>
                  <a:pt x="874890" y="33400"/>
                </a:lnTo>
                <a:lnTo>
                  <a:pt x="762063" y="49149"/>
                </a:lnTo>
                <a:lnTo>
                  <a:pt x="659891" y="64769"/>
                </a:lnTo>
                <a:lnTo>
                  <a:pt x="564095" y="82550"/>
                </a:lnTo>
                <a:lnTo>
                  <a:pt x="478955" y="102742"/>
                </a:lnTo>
                <a:lnTo>
                  <a:pt x="398056" y="120650"/>
                </a:lnTo>
                <a:lnTo>
                  <a:pt x="327812" y="140715"/>
                </a:lnTo>
                <a:lnTo>
                  <a:pt x="206476" y="178688"/>
                </a:lnTo>
                <a:lnTo>
                  <a:pt x="157518" y="196596"/>
                </a:lnTo>
                <a:lnTo>
                  <a:pt x="51079" y="241173"/>
                </a:lnTo>
                <a:lnTo>
                  <a:pt x="0" y="268097"/>
                </a:lnTo>
                <a:lnTo>
                  <a:pt x="0" y="1331467"/>
                </a:lnTo>
                <a:lnTo>
                  <a:pt x="8719096" y="1331467"/>
                </a:lnTo>
                <a:lnTo>
                  <a:pt x="8723414" y="1324864"/>
                </a:lnTo>
                <a:lnTo>
                  <a:pt x="8723414" y="851153"/>
                </a:lnTo>
                <a:lnTo>
                  <a:pt x="7182142" y="851153"/>
                </a:lnTo>
                <a:lnTo>
                  <a:pt x="7043839" y="848994"/>
                </a:lnTo>
                <a:lnTo>
                  <a:pt x="6899059" y="844423"/>
                </a:lnTo>
                <a:lnTo>
                  <a:pt x="6750088" y="837818"/>
                </a:lnTo>
                <a:lnTo>
                  <a:pt x="6594640" y="826642"/>
                </a:lnTo>
                <a:lnTo>
                  <a:pt x="6260503" y="793114"/>
                </a:lnTo>
                <a:lnTo>
                  <a:pt x="5900712" y="746125"/>
                </a:lnTo>
                <a:lnTo>
                  <a:pt x="5709196" y="717168"/>
                </a:lnTo>
                <a:lnTo>
                  <a:pt x="5509044" y="683640"/>
                </a:lnTo>
                <a:lnTo>
                  <a:pt x="5302542" y="645667"/>
                </a:lnTo>
                <a:lnTo>
                  <a:pt x="4861979" y="558546"/>
                </a:lnTo>
                <a:lnTo>
                  <a:pt x="4387253" y="453516"/>
                </a:lnTo>
                <a:lnTo>
                  <a:pt x="4136047" y="395350"/>
                </a:lnTo>
                <a:lnTo>
                  <a:pt x="3614458" y="268097"/>
                </a:lnTo>
                <a:lnTo>
                  <a:pt x="3122841" y="165226"/>
                </a:lnTo>
                <a:lnTo>
                  <a:pt x="2892844" y="125094"/>
                </a:lnTo>
                <a:lnTo>
                  <a:pt x="2673642" y="91566"/>
                </a:lnTo>
                <a:lnTo>
                  <a:pt x="2462949" y="62484"/>
                </a:lnTo>
                <a:lnTo>
                  <a:pt x="2262797" y="40131"/>
                </a:lnTo>
                <a:lnTo>
                  <a:pt x="2073313" y="22225"/>
                </a:lnTo>
                <a:lnTo>
                  <a:pt x="1719999" y="2159"/>
                </a:lnTo>
                <a:lnTo>
                  <a:pt x="1556042" y="0"/>
                </a:lnTo>
                <a:close/>
              </a:path>
              <a:path w="8723630" h="1331595">
                <a:moveTo>
                  <a:pt x="8723414" y="569722"/>
                </a:moveTo>
                <a:lnTo>
                  <a:pt x="8638197" y="605409"/>
                </a:lnTo>
                <a:lnTo>
                  <a:pt x="8557298" y="636651"/>
                </a:lnTo>
                <a:lnTo>
                  <a:pt x="8472208" y="665734"/>
                </a:lnTo>
                <a:lnTo>
                  <a:pt x="8295551" y="719327"/>
                </a:lnTo>
                <a:lnTo>
                  <a:pt x="8201825" y="743965"/>
                </a:lnTo>
                <a:lnTo>
                  <a:pt x="8005991" y="784098"/>
                </a:lnTo>
                <a:lnTo>
                  <a:pt x="7901724" y="802004"/>
                </a:lnTo>
                <a:lnTo>
                  <a:pt x="7680363" y="828801"/>
                </a:lnTo>
                <a:lnTo>
                  <a:pt x="7441857" y="846709"/>
                </a:lnTo>
                <a:lnTo>
                  <a:pt x="7314222" y="851153"/>
                </a:lnTo>
                <a:lnTo>
                  <a:pt x="8723414" y="851153"/>
                </a:lnTo>
                <a:lnTo>
                  <a:pt x="8723414" y="56972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 txBox="1"/>
          <p:nvPr/>
        </p:nvSpPr>
        <p:spPr>
          <a:xfrm>
            <a:off x="330200" y="1354011"/>
            <a:ext cx="3383279" cy="3973829"/>
          </a:xfrm>
          <a:prstGeom prst="rect">
            <a:avLst/>
          </a:prstGeom>
        </p:spPr>
        <p:txBody>
          <a:bodyPr vert="horz" wrap="square" lIns="0" tIns="889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00"/>
              </a:spcBef>
            </a:pP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制度、文件：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  <a:p>
            <a:pPr marL="490855" indent="-478790">
              <a:lnSpc>
                <a:spcPct val="100000"/>
              </a:lnSpc>
              <a:spcBef>
                <a:spcPts val="600"/>
              </a:spcBef>
              <a:buSzPct val="94000"/>
              <a:buAutoNum type="arabicPlain"/>
              <a:tabLst>
                <a:tab pos="491490" algn="l"/>
              </a:tabLst>
            </a:pPr>
            <a:r>
              <a:rPr sz="1600" spc="-1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场区内要有《水平运输机械管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  <a:p>
            <a:pPr marL="12700">
              <a:lnSpc>
                <a:spcPct val="100000"/>
              </a:lnSpc>
            </a:pP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理制度》；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  <a:p>
            <a:pPr marL="12700" marR="836295">
              <a:lnSpc>
                <a:spcPct val="131000"/>
              </a:lnSpc>
              <a:buSzPct val="94000"/>
              <a:buAutoNum type="arabicPlain" startAt="2"/>
              <a:tabLst>
                <a:tab pos="512445" algn="l"/>
              </a:tabLst>
            </a:pP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车辆进出工地登记表； 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操作使用：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  <a:p>
            <a:pPr marL="12700" marR="249555">
              <a:lnSpc>
                <a:spcPct val="100000"/>
              </a:lnSpc>
              <a:spcBef>
                <a:spcPts val="600"/>
              </a:spcBef>
              <a:buSzPct val="94000"/>
              <a:buAutoNum type="arabicPlain"/>
              <a:tabLst>
                <a:tab pos="490855" algn="l"/>
              </a:tabLst>
            </a:pP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随车进入施工场地的所有人员 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必须佩戴安全帽；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  <a:p>
            <a:pPr marL="12700" marR="222250">
              <a:lnSpc>
                <a:spcPct val="100000"/>
              </a:lnSpc>
              <a:spcBef>
                <a:spcPts val="605"/>
              </a:spcBef>
              <a:buSzPct val="94000"/>
              <a:buAutoNum type="arabicPlain"/>
              <a:tabLst>
                <a:tab pos="512445" algn="l"/>
              </a:tabLst>
            </a:pP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机械车辆操作人员应有相应机 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械的操作证书，熟知机械车辆的操 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作规程，规范操作；（</a:t>
            </a:r>
            <a:r>
              <a:rPr sz="1600" spc="-5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3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）进出工地 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要对车辆底部进行清洗，按照指定 </a:t>
            </a:r>
            <a:r>
              <a:rPr sz="1600" spc="-1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行驶路线驶入作业指定作业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点；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  <a:p>
            <a:pPr marL="12700" marR="5080">
              <a:lnSpc>
                <a:spcPct val="100000"/>
              </a:lnSpc>
              <a:spcBef>
                <a:spcPts val="600"/>
              </a:spcBef>
            </a:pP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（</a:t>
            </a:r>
            <a:r>
              <a:rPr sz="1600" spc="-5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4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）大型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机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械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作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业时应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设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置警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示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带， 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在倒车时必须有专人指挥；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330200" y="901954"/>
            <a:ext cx="235458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dirty="0">
                <a:latin typeface="Candara" panose="020E0502030303020204"/>
                <a:cs typeface="Candara" panose="020E0502030303020204"/>
              </a:rPr>
              <a:t>6</a:t>
            </a:r>
            <a:r>
              <a:rPr sz="2800" spc="-5" dirty="0"/>
              <a:t>水平运输机械</a:t>
            </a:r>
            <a:endParaRPr sz="2800">
              <a:latin typeface="Candara" panose="020E0502030303020204"/>
              <a:cs typeface="Candara" panose="020E0502030303020204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4103623" y="1772792"/>
            <a:ext cx="4782693" cy="3168395"/>
          </a:xfrm>
          <a:prstGeom prst="rect">
            <a:avLst/>
          </a:prstGeom>
          <a:blipFill>
            <a:blip r:embed="rId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054978" y="859408"/>
            <a:ext cx="2880360" cy="715010"/>
          </a:xfrm>
          <a:custGeom>
            <a:avLst/>
            <a:gdLst/>
            <a:ahLst/>
            <a:cxnLst/>
            <a:rect l="l" t="t" r="r" b="b"/>
            <a:pathLst>
              <a:path w="2880359" h="715010">
                <a:moveTo>
                  <a:pt x="2880105" y="0"/>
                </a:moveTo>
                <a:lnTo>
                  <a:pt x="2873629" y="0"/>
                </a:lnTo>
                <a:lnTo>
                  <a:pt x="2752344" y="20065"/>
                </a:lnTo>
                <a:lnTo>
                  <a:pt x="2628900" y="42417"/>
                </a:lnTo>
                <a:lnTo>
                  <a:pt x="2373376" y="91566"/>
                </a:lnTo>
                <a:lnTo>
                  <a:pt x="2105279" y="149732"/>
                </a:lnTo>
                <a:lnTo>
                  <a:pt x="1824227" y="216662"/>
                </a:lnTo>
                <a:lnTo>
                  <a:pt x="1566672" y="281558"/>
                </a:lnTo>
                <a:lnTo>
                  <a:pt x="842899" y="444626"/>
                </a:lnTo>
                <a:lnTo>
                  <a:pt x="621538" y="489330"/>
                </a:lnTo>
                <a:lnTo>
                  <a:pt x="200025" y="567436"/>
                </a:lnTo>
                <a:lnTo>
                  <a:pt x="0" y="600963"/>
                </a:lnTo>
                <a:lnTo>
                  <a:pt x="138303" y="621156"/>
                </a:lnTo>
                <a:lnTo>
                  <a:pt x="270256" y="638937"/>
                </a:lnTo>
                <a:lnTo>
                  <a:pt x="398018" y="654685"/>
                </a:lnTo>
                <a:lnTo>
                  <a:pt x="644905" y="681481"/>
                </a:lnTo>
                <a:lnTo>
                  <a:pt x="874776" y="699262"/>
                </a:lnTo>
                <a:lnTo>
                  <a:pt x="985520" y="705992"/>
                </a:lnTo>
                <a:lnTo>
                  <a:pt x="1094104" y="710438"/>
                </a:lnTo>
                <a:lnTo>
                  <a:pt x="1298448" y="715010"/>
                </a:lnTo>
                <a:lnTo>
                  <a:pt x="1396365" y="715010"/>
                </a:lnTo>
                <a:lnTo>
                  <a:pt x="1585849" y="710438"/>
                </a:lnTo>
                <a:lnTo>
                  <a:pt x="1675256" y="705992"/>
                </a:lnTo>
                <a:lnTo>
                  <a:pt x="1845564" y="692657"/>
                </a:lnTo>
                <a:lnTo>
                  <a:pt x="1928495" y="683640"/>
                </a:lnTo>
                <a:lnTo>
                  <a:pt x="2086102" y="661288"/>
                </a:lnTo>
                <a:lnTo>
                  <a:pt x="2235073" y="634491"/>
                </a:lnTo>
                <a:lnTo>
                  <a:pt x="2375535" y="603250"/>
                </a:lnTo>
                <a:lnTo>
                  <a:pt x="2509647" y="567436"/>
                </a:lnTo>
                <a:lnTo>
                  <a:pt x="2637409" y="527303"/>
                </a:lnTo>
                <a:lnTo>
                  <a:pt x="2758694" y="482600"/>
                </a:lnTo>
                <a:lnTo>
                  <a:pt x="2875788" y="435610"/>
                </a:lnTo>
                <a:lnTo>
                  <a:pt x="2880105" y="433450"/>
                </a:lnTo>
                <a:lnTo>
                  <a:pt x="2880105" y="0"/>
                </a:lnTo>
                <a:close/>
              </a:path>
            </a:pathLst>
          </a:custGeom>
          <a:solidFill>
            <a:srgbClr val="C5E7FB">
              <a:alpha val="2901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2622423" y="730884"/>
            <a:ext cx="5551805" cy="851535"/>
          </a:xfrm>
          <a:custGeom>
            <a:avLst/>
            <a:gdLst/>
            <a:ahLst/>
            <a:cxnLst/>
            <a:rect l="l" t="t" r="r" b="b"/>
            <a:pathLst>
              <a:path w="5551805" h="851535">
                <a:moveTo>
                  <a:pt x="853566" y="0"/>
                </a:moveTo>
                <a:lnTo>
                  <a:pt x="685418" y="0"/>
                </a:lnTo>
                <a:lnTo>
                  <a:pt x="527938" y="4572"/>
                </a:lnTo>
                <a:lnTo>
                  <a:pt x="381000" y="11175"/>
                </a:lnTo>
                <a:lnTo>
                  <a:pt x="244728" y="22351"/>
                </a:lnTo>
                <a:lnTo>
                  <a:pt x="117093" y="35813"/>
                </a:lnTo>
                <a:lnTo>
                  <a:pt x="0" y="53720"/>
                </a:lnTo>
                <a:lnTo>
                  <a:pt x="334137" y="96138"/>
                </a:lnTo>
                <a:lnTo>
                  <a:pt x="693927" y="156463"/>
                </a:lnTo>
                <a:lnTo>
                  <a:pt x="1079246" y="234695"/>
                </a:lnTo>
                <a:lnTo>
                  <a:pt x="1283589" y="279273"/>
                </a:lnTo>
                <a:lnTo>
                  <a:pt x="1868931" y="422275"/>
                </a:lnTo>
                <a:lnTo>
                  <a:pt x="2562987" y="576452"/>
                </a:lnTo>
                <a:lnTo>
                  <a:pt x="2882265" y="639063"/>
                </a:lnTo>
                <a:lnTo>
                  <a:pt x="3035554" y="668147"/>
                </a:lnTo>
                <a:lnTo>
                  <a:pt x="3329304" y="717295"/>
                </a:lnTo>
                <a:lnTo>
                  <a:pt x="3469766" y="739520"/>
                </a:lnTo>
                <a:lnTo>
                  <a:pt x="3737991" y="775335"/>
                </a:lnTo>
                <a:lnTo>
                  <a:pt x="3991229" y="806576"/>
                </a:lnTo>
                <a:lnTo>
                  <a:pt x="4112641" y="817752"/>
                </a:lnTo>
                <a:lnTo>
                  <a:pt x="4342510" y="835660"/>
                </a:lnTo>
                <a:lnTo>
                  <a:pt x="4453255" y="842390"/>
                </a:lnTo>
                <a:lnTo>
                  <a:pt x="4666107" y="851280"/>
                </a:lnTo>
                <a:lnTo>
                  <a:pt x="4864100" y="851280"/>
                </a:lnTo>
                <a:lnTo>
                  <a:pt x="5051425" y="846836"/>
                </a:lnTo>
                <a:lnTo>
                  <a:pt x="5140833" y="842390"/>
                </a:lnTo>
                <a:lnTo>
                  <a:pt x="5228082" y="835660"/>
                </a:lnTo>
                <a:lnTo>
                  <a:pt x="5474970" y="808863"/>
                </a:lnTo>
                <a:lnTo>
                  <a:pt x="5551551" y="797687"/>
                </a:lnTo>
                <a:lnTo>
                  <a:pt x="5304662" y="766444"/>
                </a:lnTo>
                <a:lnTo>
                  <a:pt x="5042916" y="728472"/>
                </a:lnTo>
                <a:lnTo>
                  <a:pt x="4474463" y="630047"/>
                </a:lnTo>
                <a:lnTo>
                  <a:pt x="4165854" y="567563"/>
                </a:lnTo>
                <a:lnTo>
                  <a:pt x="3840099" y="498348"/>
                </a:lnTo>
                <a:lnTo>
                  <a:pt x="2854579" y="263651"/>
                </a:lnTo>
                <a:lnTo>
                  <a:pt x="2586354" y="205612"/>
                </a:lnTo>
                <a:lnTo>
                  <a:pt x="2330957" y="156463"/>
                </a:lnTo>
                <a:lnTo>
                  <a:pt x="2207387" y="134112"/>
                </a:lnTo>
                <a:lnTo>
                  <a:pt x="2086102" y="114045"/>
                </a:lnTo>
                <a:lnTo>
                  <a:pt x="1969007" y="96138"/>
                </a:lnTo>
                <a:lnTo>
                  <a:pt x="1630552" y="51435"/>
                </a:lnTo>
                <a:lnTo>
                  <a:pt x="1419860" y="31368"/>
                </a:lnTo>
                <a:lnTo>
                  <a:pt x="1221866" y="15748"/>
                </a:lnTo>
                <a:lnTo>
                  <a:pt x="1032382" y="4572"/>
                </a:lnTo>
                <a:lnTo>
                  <a:pt x="853566" y="0"/>
                </a:lnTo>
                <a:close/>
              </a:path>
            </a:pathLst>
          </a:custGeom>
          <a:solidFill>
            <a:srgbClr val="C5E7FB">
              <a:alpha val="3999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2832100" y="743204"/>
            <a:ext cx="5474970" cy="775335"/>
          </a:xfrm>
          <a:custGeom>
            <a:avLst/>
            <a:gdLst/>
            <a:ahLst/>
            <a:cxnLst/>
            <a:rect l="l" t="t" r="r" b="b"/>
            <a:pathLst>
              <a:path w="5474970" h="775335">
                <a:moveTo>
                  <a:pt x="0" y="78232"/>
                </a:moveTo>
                <a:lnTo>
                  <a:pt x="19176" y="73787"/>
                </a:lnTo>
                <a:lnTo>
                  <a:pt x="76581" y="62611"/>
                </a:lnTo>
                <a:lnTo>
                  <a:pt x="174498" y="46990"/>
                </a:lnTo>
                <a:lnTo>
                  <a:pt x="238379" y="37973"/>
                </a:lnTo>
                <a:lnTo>
                  <a:pt x="312927" y="29083"/>
                </a:lnTo>
                <a:lnTo>
                  <a:pt x="395858" y="22351"/>
                </a:lnTo>
                <a:lnTo>
                  <a:pt x="491744" y="15621"/>
                </a:lnTo>
                <a:lnTo>
                  <a:pt x="596011" y="9017"/>
                </a:lnTo>
                <a:lnTo>
                  <a:pt x="713104" y="4445"/>
                </a:lnTo>
                <a:lnTo>
                  <a:pt x="840866" y="2286"/>
                </a:lnTo>
                <a:lnTo>
                  <a:pt x="979170" y="0"/>
                </a:lnTo>
                <a:lnTo>
                  <a:pt x="1128140" y="2286"/>
                </a:lnTo>
                <a:lnTo>
                  <a:pt x="1287779" y="6731"/>
                </a:lnTo>
                <a:lnTo>
                  <a:pt x="1460246" y="15621"/>
                </a:lnTo>
                <a:lnTo>
                  <a:pt x="1643379" y="26797"/>
                </a:lnTo>
                <a:lnTo>
                  <a:pt x="1837054" y="44704"/>
                </a:lnTo>
                <a:lnTo>
                  <a:pt x="2043557" y="64770"/>
                </a:lnTo>
                <a:lnTo>
                  <a:pt x="2262759" y="89408"/>
                </a:lnTo>
                <a:lnTo>
                  <a:pt x="2492629" y="118491"/>
                </a:lnTo>
                <a:lnTo>
                  <a:pt x="2735326" y="154178"/>
                </a:lnTo>
                <a:lnTo>
                  <a:pt x="2988691" y="194437"/>
                </a:lnTo>
                <a:lnTo>
                  <a:pt x="3254755" y="241300"/>
                </a:lnTo>
                <a:lnTo>
                  <a:pt x="3533648" y="297180"/>
                </a:lnTo>
                <a:lnTo>
                  <a:pt x="3825240" y="357505"/>
                </a:lnTo>
                <a:lnTo>
                  <a:pt x="4129658" y="424561"/>
                </a:lnTo>
                <a:lnTo>
                  <a:pt x="4446778" y="500507"/>
                </a:lnTo>
                <a:lnTo>
                  <a:pt x="4776724" y="583184"/>
                </a:lnTo>
                <a:lnTo>
                  <a:pt x="5119497" y="674751"/>
                </a:lnTo>
                <a:lnTo>
                  <a:pt x="5474970" y="775335"/>
                </a:lnTo>
              </a:path>
            </a:pathLst>
          </a:custGeom>
          <a:ln w="31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5616447" y="729869"/>
            <a:ext cx="3312160" cy="652780"/>
          </a:xfrm>
          <a:custGeom>
            <a:avLst/>
            <a:gdLst/>
            <a:ahLst/>
            <a:cxnLst/>
            <a:rect l="l" t="t" r="r" b="b"/>
            <a:pathLst>
              <a:path w="3312159" h="652780">
                <a:moveTo>
                  <a:pt x="0" y="652398"/>
                </a:moveTo>
                <a:lnTo>
                  <a:pt x="95757" y="625475"/>
                </a:lnTo>
                <a:lnTo>
                  <a:pt x="357631" y="556259"/>
                </a:lnTo>
                <a:lnTo>
                  <a:pt x="538479" y="509396"/>
                </a:lnTo>
                <a:lnTo>
                  <a:pt x="747140" y="457961"/>
                </a:lnTo>
                <a:lnTo>
                  <a:pt x="979170" y="402081"/>
                </a:lnTo>
                <a:lnTo>
                  <a:pt x="1228217" y="341756"/>
                </a:lnTo>
                <a:lnTo>
                  <a:pt x="1492123" y="283717"/>
                </a:lnTo>
                <a:lnTo>
                  <a:pt x="1762505" y="225551"/>
                </a:lnTo>
                <a:lnTo>
                  <a:pt x="2039238" y="171957"/>
                </a:lnTo>
                <a:lnTo>
                  <a:pt x="2313812" y="120650"/>
                </a:lnTo>
                <a:lnTo>
                  <a:pt x="2450083" y="98297"/>
                </a:lnTo>
                <a:lnTo>
                  <a:pt x="2582036" y="75945"/>
                </a:lnTo>
                <a:lnTo>
                  <a:pt x="2713990" y="58038"/>
                </a:lnTo>
                <a:lnTo>
                  <a:pt x="2841752" y="40131"/>
                </a:lnTo>
                <a:lnTo>
                  <a:pt x="2967354" y="26796"/>
                </a:lnTo>
                <a:lnTo>
                  <a:pt x="3086607" y="15620"/>
                </a:lnTo>
                <a:lnTo>
                  <a:pt x="3201543" y="6603"/>
                </a:lnTo>
                <a:lnTo>
                  <a:pt x="3312159" y="0"/>
                </a:lnTo>
              </a:path>
            </a:pathLst>
          </a:custGeom>
          <a:ln w="31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211670" y="714248"/>
            <a:ext cx="8723630" cy="1331595"/>
          </a:xfrm>
          <a:custGeom>
            <a:avLst/>
            <a:gdLst/>
            <a:ahLst/>
            <a:cxnLst/>
            <a:rect l="l" t="t" r="r" b="b"/>
            <a:pathLst>
              <a:path w="8723630" h="1331595">
                <a:moveTo>
                  <a:pt x="1556042" y="0"/>
                </a:moveTo>
                <a:lnTo>
                  <a:pt x="1402753" y="0"/>
                </a:lnTo>
                <a:lnTo>
                  <a:pt x="1258100" y="4444"/>
                </a:lnTo>
                <a:lnTo>
                  <a:pt x="1121829" y="11175"/>
                </a:lnTo>
                <a:lnTo>
                  <a:pt x="874890" y="33400"/>
                </a:lnTo>
                <a:lnTo>
                  <a:pt x="762063" y="49149"/>
                </a:lnTo>
                <a:lnTo>
                  <a:pt x="659891" y="64769"/>
                </a:lnTo>
                <a:lnTo>
                  <a:pt x="564095" y="82550"/>
                </a:lnTo>
                <a:lnTo>
                  <a:pt x="478955" y="102742"/>
                </a:lnTo>
                <a:lnTo>
                  <a:pt x="398056" y="120650"/>
                </a:lnTo>
                <a:lnTo>
                  <a:pt x="327812" y="140715"/>
                </a:lnTo>
                <a:lnTo>
                  <a:pt x="206476" y="178688"/>
                </a:lnTo>
                <a:lnTo>
                  <a:pt x="157518" y="196596"/>
                </a:lnTo>
                <a:lnTo>
                  <a:pt x="51079" y="241173"/>
                </a:lnTo>
                <a:lnTo>
                  <a:pt x="0" y="268097"/>
                </a:lnTo>
                <a:lnTo>
                  <a:pt x="0" y="1331467"/>
                </a:lnTo>
                <a:lnTo>
                  <a:pt x="8719096" y="1331467"/>
                </a:lnTo>
                <a:lnTo>
                  <a:pt x="8723414" y="1324864"/>
                </a:lnTo>
                <a:lnTo>
                  <a:pt x="8723414" y="851153"/>
                </a:lnTo>
                <a:lnTo>
                  <a:pt x="7182142" y="851153"/>
                </a:lnTo>
                <a:lnTo>
                  <a:pt x="7043839" y="848994"/>
                </a:lnTo>
                <a:lnTo>
                  <a:pt x="6899059" y="844423"/>
                </a:lnTo>
                <a:lnTo>
                  <a:pt x="6750088" y="837818"/>
                </a:lnTo>
                <a:lnTo>
                  <a:pt x="6594640" y="826642"/>
                </a:lnTo>
                <a:lnTo>
                  <a:pt x="6260503" y="793114"/>
                </a:lnTo>
                <a:lnTo>
                  <a:pt x="5900712" y="746125"/>
                </a:lnTo>
                <a:lnTo>
                  <a:pt x="5709196" y="717168"/>
                </a:lnTo>
                <a:lnTo>
                  <a:pt x="5509044" y="683640"/>
                </a:lnTo>
                <a:lnTo>
                  <a:pt x="5302542" y="645667"/>
                </a:lnTo>
                <a:lnTo>
                  <a:pt x="4861979" y="558546"/>
                </a:lnTo>
                <a:lnTo>
                  <a:pt x="4387253" y="453516"/>
                </a:lnTo>
                <a:lnTo>
                  <a:pt x="4136047" y="395350"/>
                </a:lnTo>
                <a:lnTo>
                  <a:pt x="3614458" y="268097"/>
                </a:lnTo>
                <a:lnTo>
                  <a:pt x="3122841" y="165226"/>
                </a:lnTo>
                <a:lnTo>
                  <a:pt x="2892844" y="125094"/>
                </a:lnTo>
                <a:lnTo>
                  <a:pt x="2673642" y="91566"/>
                </a:lnTo>
                <a:lnTo>
                  <a:pt x="2462949" y="62484"/>
                </a:lnTo>
                <a:lnTo>
                  <a:pt x="2262797" y="40131"/>
                </a:lnTo>
                <a:lnTo>
                  <a:pt x="2073313" y="22225"/>
                </a:lnTo>
                <a:lnTo>
                  <a:pt x="1719999" y="2159"/>
                </a:lnTo>
                <a:lnTo>
                  <a:pt x="1556042" y="0"/>
                </a:lnTo>
                <a:close/>
              </a:path>
              <a:path w="8723630" h="1331595">
                <a:moveTo>
                  <a:pt x="8723414" y="569722"/>
                </a:moveTo>
                <a:lnTo>
                  <a:pt x="8638197" y="605409"/>
                </a:lnTo>
                <a:lnTo>
                  <a:pt x="8557298" y="636651"/>
                </a:lnTo>
                <a:lnTo>
                  <a:pt x="8472208" y="665734"/>
                </a:lnTo>
                <a:lnTo>
                  <a:pt x="8295551" y="719327"/>
                </a:lnTo>
                <a:lnTo>
                  <a:pt x="8201825" y="743965"/>
                </a:lnTo>
                <a:lnTo>
                  <a:pt x="8005991" y="784098"/>
                </a:lnTo>
                <a:lnTo>
                  <a:pt x="7901724" y="802004"/>
                </a:lnTo>
                <a:lnTo>
                  <a:pt x="7680363" y="828801"/>
                </a:lnTo>
                <a:lnTo>
                  <a:pt x="7441857" y="846709"/>
                </a:lnTo>
                <a:lnTo>
                  <a:pt x="7314222" y="851153"/>
                </a:lnTo>
                <a:lnTo>
                  <a:pt x="8723414" y="851153"/>
                </a:lnTo>
                <a:lnTo>
                  <a:pt x="8723414" y="56972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330200" y="731265"/>
            <a:ext cx="2780030" cy="4679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>
                <a:latin typeface="Candara" panose="020E0502030303020204"/>
                <a:cs typeface="Candara" panose="020E0502030303020204"/>
              </a:rPr>
              <a:t>2</a:t>
            </a:r>
            <a:r>
              <a:rPr dirty="0"/>
              <a:t>、人员进场管理</a:t>
            </a:r>
            <a:endParaRPr dirty="0"/>
          </a:p>
        </p:txBody>
      </p:sp>
      <p:sp>
        <p:nvSpPr>
          <p:cNvPr id="8" name="object 8"/>
          <p:cNvSpPr txBox="1"/>
          <p:nvPr/>
        </p:nvSpPr>
        <p:spPr>
          <a:xfrm>
            <a:off x="330200" y="1173226"/>
            <a:ext cx="5319395" cy="534225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900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2.1</a:t>
            </a:r>
            <a:r>
              <a:rPr sz="2900" spc="-25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 </a:t>
            </a:r>
            <a:r>
              <a:rPr sz="290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安全教育</a:t>
            </a:r>
            <a:endParaRPr sz="2900">
              <a:latin typeface="PMingLiU" panose="02020500000000000000" charset="-120"/>
              <a:cs typeface="PMingLiU" panose="02020500000000000000" charset="-120"/>
            </a:endParaRPr>
          </a:p>
          <a:p>
            <a:pPr marL="12700">
              <a:lnSpc>
                <a:spcPct val="100000"/>
              </a:lnSpc>
              <a:spcBef>
                <a:spcPts val="65"/>
              </a:spcBef>
            </a:pP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（</a:t>
            </a:r>
            <a:r>
              <a:rPr sz="1600" spc="-5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1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）集中培训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  <a:p>
            <a:pPr marL="12700" marR="22860" lvl="1">
              <a:lnSpc>
                <a:spcPct val="80000"/>
              </a:lnSpc>
              <a:spcBef>
                <a:spcPts val="600"/>
              </a:spcBef>
              <a:buSzPct val="94000"/>
              <a:buFont typeface="Candara" panose="020E0502030303020204"/>
              <a:buAutoNum type="arabicPeriod"/>
              <a:tabLst>
                <a:tab pos="207645" algn="l"/>
              </a:tabLst>
            </a:pP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在土方开挖、主体施工、装修施工正式开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始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前分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别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进行安 全施工动员大会，对当前阶段的安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全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施工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工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作做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系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统交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底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；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  <a:p>
            <a:pPr marL="229870" lvl="1" indent="-217805">
              <a:lnSpc>
                <a:spcPct val="100000"/>
              </a:lnSpc>
              <a:spcBef>
                <a:spcPts val="215"/>
              </a:spcBef>
              <a:buSzPct val="94000"/>
              <a:buFont typeface="Candara" panose="020E0502030303020204"/>
              <a:buAutoNum type="arabicPeriod"/>
              <a:tabLst>
                <a:tab pos="229870" algn="l"/>
              </a:tabLst>
            </a:pP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新班组进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场时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针对该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班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组施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工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特点进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行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本专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业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安全培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训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；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  <a:p>
            <a:pPr marL="12700" marR="208280" lvl="1">
              <a:lnSpc>
                <a:spcPct val="80000"/>
              </a:lnSpc>
              <a:spcBef>
                <a:spcPts val="605"/>
              </a:spcBef>
              <a:buSzPct val="94000"/>
              <a:buFont typeface="Candara" panose="020E0502030303020204"/>
              <a:buAutoNum type="arabicPeriod"/>
              <a:tabLst>
                <a:tab pos="235585" algn="l"/>
              </a:tabLst>
            </a:pP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以上交底和培训时均须安全监理工程师参加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，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交底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和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培 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训记录须交一份给监理存档；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  <a:p>
            <a:pPr marL="12700">
              <a:lnSpc>
                <a:spcPct val="100000"/>
              </a:lnSpc>
              <a:spcBef>
                <a:spcPts val="215"/>
              </a:spcBef>
            </a:pP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（</a:t>
            </a:r>
            <a:r>
              <a:rPr sz="1600" spc="-5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2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）视频播放（可选项）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  <a:p>
            <a:pPr marL="12700" marR="213360">
              <a:lnSpc>
                <a:spcPts val="1540"/>
              </a:lnSpc>
              <a:spcBef>
                <a:spcPts val="585"/>
              </a:spcBef>
            </a:pPr>
            <a:r>
              <a:rPr sz="1600" spc="-10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2</a:t>
            </a:r>
            <a:r>
              <a:rPr sz="1600" spc="-5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.</a:t>
            </a:r>
            <a:r>
              <a:rPr sz="1600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1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在主要入口滚动播放安全主题的视频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短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片，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可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结合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项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目 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各阶段不同防护要点选择适合的视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频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；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  <a:p>
            <a:pPr marL="12700">
              <a:lnSpc>
                <a:spcPct val="100000"/>
              </a:lnSpc>
              <a:spcBef>
                <a:spcPts val="220"/>
              </a:spcBef>
            </a:pP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（</a:t>
            </a:r>
            <a:r>
              <a:rPr sz="1600" spc="-5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3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）</a:t>
            </a:r>
            <a:r>
              <a:rPr sz="1600" spc="-1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演练、体验、活动（可选项）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  <a:p>
            <a:pPr marL="12700" marR="22860" lvl="1">
              <a:lnSpc>
                <a:spcPts val="1540"/>
              </a:lnSpc>
              <a:spcBef>
                <a:spcPts val="590"/>
              </a:spcBef>
              <a:buSzPct val="94000"/>
              <a:buFont typeface="Candara" panose="020E0502030303020204"/>
              <a:buAutoNum type="arabicPeriod"/>
              <a:tabLst>
                <a:tab pos="235585" algn="l"/>
              </a:tabLst>
            </a:pP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为了更直观有效的教育工人，各公司可建立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体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验中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心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，  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所有工人进场前体验各种常见险情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，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做到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心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理重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视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及险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情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预 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判；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  <a:p>
            <a:pPr marL="12700" marR="187325" lvl="1">
              <a:lnSpc>
                <a:spcPts val="1540"/>
              </a:lnSpc>
              <a:spcBef>
                <a:spcPts val="585"/>
              </a:spcBef>
              <a:buSzPct val="94000"/>
              <a:buFont typeface="Candara" panose="020E0502030303020204"/>
              <a:buAutoNum type="arabicPeriod"/>
              <a:tabLst>
                <a:tab pos="257810" algn="l"/>
              </a:tabLst>
            </a:pP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通过演讲、实操演练、拓展等形式开展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以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安全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为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主题的 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活动，强化安全意识；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  <a:p>
            <a:pPr marL="12700">
              <a:lnSpc>
                <a:spcPct val="100000"/>
              </a:lnSpc>
              <a:spcBef>
                <a:spcPts val="230"/>
              </a:spcBef>
            </a:pP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（</a:t>
            </a:r>
            <a:r>
              <a:rPr sz="1600" spc="-5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4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）</a:t>
            </a:r>
            <a:r>
              <a:rPr sz="1600" spc="-1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准入考试认证制度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  <a:p>
            <a:pPr marL="12700" marR="199390" lvl="1">
              <a:lnSpc>
                <a:spcPts val="1540"/>
              </a:lnSpc>
              <a:spcBef>
                <a:spcPts val="580"/>
              </a:spcBef>
              <a:buSzPct val="94000"/>
              <a:buFont typeface="Candara" panose="020E0502030303020204"/>
              <a:buAutoNum type="arabicPeriod"/>
              <a:tabLst>
                <a:tab pos="244475" algn="l"/>
              </a:tabLst>
            </a:pP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所有进场工人施工前必须通过安全认证考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试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；考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试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须由 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安全监理工程师主持；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  <a:p>
            <a:pPr marL="309880" lvl="1" indent="-297815">
              <a:lnSpc>
                <a:spcPct val="100000"/>
              </a:lnSpc>
              <a:spcBef>
                <a:spcPts val="225"/>
              </a:spcBef>
              <a:buSzPct val="94000"/>
              <a:buFont typeface="Candara" panose="020E0502030303020204"/>
              <a:buAutoNum type="arabicPeriod"/>
              <a:tabLst>
                <a:tab pos="310515" algn="l"/>
              </a:tabLst>
            </a:pP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合作方安全员须通过万科安全认证考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试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；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  <a:p>
            <a:pPr marL="271780" lvl="1" indent="-259715">
              <a:lnSpc>
                <a:spcPct val="100000"/>
              </a:lnSpc>
              <a:spcBef>
                <a:spcPts val="215"/>
              </a:spcBef>
              <a:buSzPct val="94000"/>
              <a:buFont typeface="Candara" panose="020E0502030303020204"/>
              <a:buAutoNum type="arabicPeriod"/>
              <a:tabLst>
                <a:tab pos="272415" algn="l"/>
              </a:tabLst>
            </a:pP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安全员和工人考试通过后发上岗证。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6228207" y="1628775"/>
            <a:ext cx="2693923" cy="3598799"/>
          </a:xfrm>
          <a:prstGeom prst="rect">
            <a:avLst/>
          </a:prstGeom>
          <a:blipFill>
            <a:blip r:embed="rId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1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054978" y="859408"/>
            <a:ext cx="2880360" cy="715010"/>
          </a:xfrm>
          <a:custGeom>
            <a:avLst/>
            <a:gdLst/>
            <a:ahLst/>
            <a:cxnLst/>
            <a:rect l="l" t="t" r="r" b="b"/>
            <a:pathLst>
              <a:path w="2880359" h="715010">
                <a:moveTo>
                  <a:pt x="2880105" y="0"/>
                </a:moveTo>
                <a:lnTo>
                  <a:pt x="2873629" y="0"/>
                </a:lnTo>
                <a:lnTo>
                  <a:pt x="2752344" y="20065"/>
                </a:lnTo>
                <a:lnTo>
                  <a:pt x="2628900" y="42417"/>
                </a:lnTo>
                <a:lnTo>
                  <a:pt x="2373376" y="91566"/>
                </a:lnTo>
                <a:lnTo>
                  <a:pt x="2105279" y="149732"/>
                </a:lnTo>
                <a:lnTo>
                  <a:pt x="1824227" y="216662"/>
                </a:lnTo>
                <a:lnTo>
                  <a:pt x="1566672" y="281558"/>
                </a:lnTo>
                <a:lnTo>
                  <a:pt x="842899" y="444626"/>
                </a:lnTo>
                <a:lnTo>
                  <a:pt x="621538" y="489330"/>
                </a:lnTo>
                <a:lnTo>
                  <a:pt x="200025" y="567436"/>
                </a:lnTo>
                <a:lnTo>
                  <a:pt x="0" y="600963"/>
                </a:lnTo>
                <a:lnTo>
                  <a:pt x="138303" y="621156"/>
                </a:lnTo>
                <a:lnTo>
                  <a:pt x="270256" y="638937"/>
                </a:lnTo>
                <a:lnTo>
                  <a:pt x="398018" y="654685"/>
                </a:lnTo>
                <a:lnTo>
                  <a:pt x="644905" y="681481"/>
                </a:lnTo>
                <a:lnTo>
                  <a:pt x="874776" y="699262"/>
                </a:lnTo>
                <a:lnTo>
                  <a:pt x="985520" y="705992"/>
                </a:lnTo>
                <a:lnTo>
                  <a:pt x="1094104" y="710438"/>
                </a:lnTo>
                <a:lnTo>
                  <a:pt x="1298448" y="715010"/>
                </a:lnTo>
                <a:lnTo>
                  <a:pt x="1396365" y="715010"/>
                </a:lnTo>
                <a:lnTo>
                  <a:pt x="1585849" y="710438"/>
                </a:lnTo>
                <a:lnTo>
                  <a:pt x="1675256" y="705992"/>
                </a:lnTo>
                <a:lnTo>
                  <a:pt x="1845564" y="692657"/>
                </a:lnTo>
                <a:lnTo>
                  <a:pt x="1928495" y="683640"/>
                </a:lnTo>
                <a:lnTo>
                  <a:pt x="2086102" y="661288"/>
                </a:lnTo>
                <a:lnTo>
                  <a:pt x="2235073" y="634491"/>
                </a:lnTo>
                <a:lnTo>
                  <a:pt x="2375535" y="603250"/>
                </a:lnTo>
                <a:lnTo>
                  <a:pt x="2509647" y="567436"/>
                </a:lnTo>
                <a:lnTo>
                  <a:pt x="2637409" y="527303"/>
                </a:lnTo>
                <a:lnTo>
                  <a:pt x="2758694" y="482600"/>
                </a:lnTo>
                <a:lnTo>
                  <a:pt x="2875788" y="435610"/>
                </a:lnTo>
                <a:lnTo>
                  <a:pt x="2880105" y="433450"/>
                </a:lnTo>
                <a:lnTo>
                  <a:pt x="2880105" y="0"/>
                </a:lnTo>
                <a:close/>
              </a:path>
            </a:pathLst>
          </a:custGeom>
          <a:solidFill>
            <a:srgbClr val="C5E7FB">
              <a:alpha val="2901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2622423" y="730884"/>
            <a:ext cx="5551805" cy="851535"/>
          </a:xfrm>
          <a:custGeom>
            <a:avLst/>
            <a:gdLst/>
            <a:ahLst/>
            <a:cxnLst/>
            <a:rect l="l" t="t" r="r" b="b"/>
            <a:pathLst>
              <a:path w="5551805" h="851535">
                <a:moveTo>
                  <a:pt x="853566" y="0"/>
                </a:moveTo>
                <a:lnTo>
                  <a:pt x="685418" y="0"/>
                </a:lnTo>
                <a:lnTo>
                  <a:pt x="527938" y="4572"/>
                </a:lnTo>
                <a:lnTo>
                  <a:pt x="381000" y="11175"/>
                </a:lnTo>
                <a:lnTo>
                  <a:pt x="244728" y="22351"/>
                </a:lnTo>
                <a:lnTo>
                  <a:pt x="117093" y="35813"/>
                </a:lnTo>
                <a:lnTo>
                  <a:pt x="0" y="53720"/>
                </a:lnTo>
                <a:lnTo>
                  <a:pt x="334137" y="96138"/>
                </a:lnTo>
                <a:lnTo>
                  <a:pt x="693927" y="156463"/>
                </a:lnTo>
                <a:lnTo>
                  <a:pt x="1079246" y="234695"/>
                </a:lnTo>
                <a:lnTo>
                  <a:pt x="1283589" y="279273"/>
                </a:lnTo>
                <a:lnTo>
                  <a:pt x="1868931" y="422275"/>
                </a:lnTo>
                <a:lnTo>
                  <a:pt x="2562987" y="576452"/>
                </a:lnTo>
                <a:lnTo>
                  <a:pt x="2882265" y="639063"/>
                </a:lnTo>
                <a:lnTo>
                  <a:pt x="3035554" y="668147"/>
                </a:lnTo>
                <a:lnTo>
                  <a:pt x="3329304" y="717295"/>
                </a:lnTo>
                <a:lnTo>
                  <a:pt x="3469766" y="739520"/>
                </a:lnTo>
                <a:lnTo>
                  <a:pt x="3737991" y="775335"/>
                </a:lnTo>
                <a:lnTo>
                  <a:pt x="3991229" y="806576"/>
                </a:lnTo>
                <a:lnTo>
                  <a:pt x="4112641" y="817752"/>
                </a:lnTo>
                <a:lnTo>
                  <a:pt x="4342510" y="835660"/>
                </a:lnTo>
                <a:lnTo>
                  <a:pt x="4453255" y="842390"/>
                </a:lnTo>
                <a:lnTo>
                  <a:pt x="4666107" y="851280"/>
                </a:lnTo>
                <a:lnTo>
                  <a:pt x="4864100" y="851280"/>
                </a:lnTo>
                <a:lnTo>
                  <a:pt x="5051425" y="846836"/>
                </a:lnTo>
                <a:lnTo>
                  <a:pt x="5140833" y="842390"/>
                </a:lnTo>
                <a:lnTo>
                  <a:pt x="5228082" y="835660"/>
                </a:lnTo>
                <a:lnTo>
                  <a:pt x="5474970" y="808863"/>
                </a:lnTo>
                <a:lnTo>
                  <a:pt x="5551551" y="797687"/>
                </a:lnTo>
                <a:lnTo>
                  <a:pt x="5304662" y="766444"/>
                </a:lnTo>
                <a:lnTo>
                  <a:pt x="5042916" y="728472"/>
                </a:lnTo>
                <a:lnTo>
                  <a:pt x="4474463" y="630047"/>
                </a:lnTo>
                <a:lnTo>
                  <a:pt x="4165854" y="567563"/>
                </a:lnTo>
                <a:lnTo>
                  <a:pt x="3840099" y="498348"/>
                </a:lnTo>
                <a:lnTo>
                  <a:pt x="2854579" y="263651"/>
                </a:lnTo>
                <a:lnTo>
                  <a:pt x="2586354" y="205612"/>
                </a:lnTo>
                <a:lnTo>
                  <a:pt x="2330957" y="156463"/>
                </a:lnTo>
                <a:lnTo>
                  <a:pt x="2207387" y="134112"/>
                </a:lnTo>
                <a:lnTo>
                  <a:pt x="2086102" y="114045"/>
                </a:lnTo>
                <a:lnTo>
                  <a:pt x="1969007" y="96138"/>
                </a:lnTo>
                <a:lnTo>
                  <a:pt x="1630552" y="51435"/>
                </a:lnTo>
                <a:lnTo>
                  <a:pt x="1419860" y="31368"/>
                </a:lnTo>
                <a:lnTo>
                  <a:pt x="1221866" y="15748"/>
                </a:lnTo>
                <a:lnTo>
                  <a:pt x="1032382" y="4572"/>
                </a:lnTo>
                <a:lnTo>
                  <a:pt x="853566" y="0"/>
                </a:lnTo>
                <a:close/>
              </a:path>
            </a:pathLst>
          </a:custGeom>
          <a:solidFill>
            <a:srgbClr val="C5E7FB">
              <a:alpha val="3999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2832100" y="743204"/>
            <a:ext cx="5474970" cy="775335"/>
          </a:xfrm>
          <a:custGeom>
            <a:avLst/>
            <a:gdLst/>
            <a:ahLst/>
            <a:cxnLst/>
            <a:rect l="l" t="t" r="r" b="b"/>
            <a:pathLst>
              <a:path w="5474970" h="775335">
                <a:moveTo>
                  <a:pt x="0" y="78232"/>
                </a:moveTo>
                <a:lnTo>
                  <a:pt x="19176" y="73787"/>
                </a:lnTo>
                <a:lnTo>
                  <a:pt x="76581" y="62611"/>
                </a:lnTo>
                <a:lnTo>
                  <a:pt x="174498" y="46990"/>
                </a:lnTo>
                <a:lnTo>
                  <a:pt x="238379" y="37973"/>
                </a:lnTo>
                <a:lnTo>
                  <a:pt x="312927" y="29083"/>
                </a:lnTo>
                <a:lnTo>
                  <a:pt x="395858" y="22351"/>
                </a:lnTo>
                <a:lnTo>
                  <a:pt x="491744" y="15621"/>
                </a:lnTo>
                <a:lnTo>
                  <a:pt x="596011" y="9017"/>
                </a:lnTo>
                <a:lnTo>
                  <a:pt x="713104" y="4445"/>
                </a:lnTo>
                <a:lnTo>
                  <a:pt x="840866" y="2286"/>
                </a:lnTo>
                <a:lnTo>
                  <a:pt x="979170" y="0"/>
                </a:lnTo>
                <a:lnTo>
                  <a:pt x="1128140" y="2286"/>
                </a:lnTo>
                <a:lnTo>
                  <a:pt x="1287779" y="6731"/>
                </a:lnTo>
                <a:lnTo>
                  <a:pt x="1460246" y="15621"/>
                </a:lnTo>
                <a:lnTo>
                  <a:pt x="1643379" y="26797"/>
                </a:lnTo>
                <a:lnTo>
                  <a:pt x="1837054" y="44704"/>
                </a:lnTo>
                <a:lnTo>
                  <a:pt x="2043557" y="64770"/>
                </a:lnTo>
                <a:lnTo>
                  <a:pt x="2262759" y="89408"/>
                </a:lnTo>
                <a:lnTo>
                  <a:pt x="2492629" y="118491"/>
                </a:lnTo>
                <a:lnTo>
                  <a:pt x="2735326" y="154178"/>
                </a:lnTo>
                <a:lnTo>
                  <a:pt x="2988691" y="194437"/>
                </a:lnTo>
                <a:lnTo>
                  <a:pt x="3254755" y="241300"/>
                </a:lnTo>
                <a:lnTo>
                  <a:pt x="3533648" y="297180"/>
                </a:lnTo>
                <a:lnTo>
                  <a:pt x="3825240" y="357505"/>
                </a:lnTo>
                <a:lnTo>
                  <a:pt x="4129658" y="424561"/>
                </a:lnTo>
                <a:lnTo>
                  <a:pt x="4446778" y="500507"/>
                </a:lnTo>
                <a:lnTo>
                  <a:pt x="4776724" y="583184"/>
                </a:lnTo>
                <a:lnTo>
                  <a:pt x="5119497" y="674751"/>
                </a:lnTo>
                <a:lnTo>
                  <a:pt x="5474970" y="775335"/>
                </a:lnTo>
              </a:path>
            </a:pathLst>
          </a:custGeom>
          <a:ln w="31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5616447" y="729869"/>
            <a:ext cx="3312160" cy="652780"/>
          </a:xfrm>
          <a:custGeom>
            <a:avLst/>
            <a:gdLst/>
            <a:ahLst/>
            <a:cxnLst/>
            <a:rect l="l" t="t" r="r" b="b"/>
            <a:pathLst>
              <a:path w="3312159" h="652780">
                <a:moveTo>
                  <a:pt x="0" y="652398"/>
                </a:moveTo>
                <a:lnTo>
                  <a:pt x="95757" y="625475"/>
                </a:lnTo>
                <a:lnTo>
                  <a:pt x="357631" y="556259"/>
                </a:lnTo>
                <a:lnTo>
                  <a:pt x="538479" y="509396"/>
                </a:lnTo>
                <a:lnTo>
                  <a:pt x="747140" y="457961"/>
                </a:lnTo>
                <a:lnTo>
                  <a:pt x="979170" y="402081"/>
                </a:lnTo>
                <a:lnTo>
                  <a:pt x="1228217" y="341756"/>
                </a:lnTo>
                <a:lnTo>
                  <a:pt x="1492123" y="283717"/>
                </a:lnTo>
                <a:lnTo>
                  <a:pt x="1762505" y="225551"/>
                </a:lnTo>
                <a:lnTo>
                  <a:pt x="2039238" y="171957"/>
                </a:lnTo>
                <a:lnTo>
                  <a:pt x="2313812" y="120650"/>
                </a:lnTo>
                <a:lnTo>
                  <a:pt x="2450083" y="98297"/>
                </a:lnTo>
                <a:lnTo>
                  <a:pt x="2582036" y="75945"/>
                </a:lnTo>
                <a:lnTo>
                  <a:pt x="2713990" y="58038"/>
                </a:lnTo>
                <a:lnTo>
                  <a:pt x="2841752" y="40131"/>
                </a:lnTo>
                <a:lnTo>
                  <a:pt x="2967354" y="26796"/>
                </a:lnTo>
                <a:lnTo>
                  <a:pt x="3086607" y="15620"/>
                </a:lnTo>
                <a:lnTo>
                  <a:pt x="3201543" y="6603"/>
                </a:lnTo>
                <a:lnTo>
                  <a:pt x="3312159" y="0"/>
                </a:lnTo>
              </a:path>
            </a:pathLst>
          </a:custGeom>
          <a:ln w="31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211670" y="714248"/>
            <a:ext cx="8723630" cy="1331595"/>
          </a:xfrm>
          <a:custGeom>
            <a:avLst/>
            <a:gdLst/>
            <a:ahLst/>
            <a:cxnLst/>
            <a:rect l="l" t="t" r="r" b="b"/>
            <a:pathLst>
              <a:path w="8723630" h="1331595">
                <a:moveTo>
                  <a:pt x="1556042" y="0"/>
                </a:moveTo>
                <a:lnTo>
                  <a:pt x="1402753" y="0"/>
                </a:lnTo>
                <a:lnTo>
                  <a:pt x="1258100" y="4444"/>
                </a:lnTo>
                <a:lnTo>
                  <a:pt x="1121829" y="11175"/>
                </a:lnTo>
                <a:lnTo>
                  <a:pt x="874890" y="33400"/>
                </a:lnTo>
                <a:lnTo>
                  <a:pt x="762063" y="49149"/>
                </a:lnTo>
                <a:lnTo>
                  <a:pt x="659891" y="64769"/>
                </a:lnTo>
                <a:lnTo>
                  <a:pt x="564095" y="82550"/>
                </a:lnTo>
                <a:lnTo>
                  <a:pt x="478955" y="102742"/>
                </a:lnTo>
                <a:lnTo>
                  <a:pt x="398056" y="120650"/>
                </a:lnTo>
                <a:lnTo>
                  <a:pt x="327812" y="140715"/>
                </a:lnTo>
                <a:lnTo>
                  <a:pt x="206476" y="178688"/>
                </a:lnTo>
                <a:lnTo>
                  <a:pt x="157518" y="196596"/>
                </a:lnTo>
                <a:lnTo>
                  <a:pt x="51079" y="241173"/>
                </a:lnTo>
                <a:lnTo>
                  <a:pt x="0" y="268097"/>
                </a:lnTo>
                <a:lnTo>
                  <a:pt x="0" y="1331467"/>
                </a:lnTo>
                <a:lnTo>
                  <a:pt x="8719096" y="1331467"/>
                </a:lnTo>
                <a:lnTo>
                  <a:pt x="8723414" y="1324864"/>
                </a:lnTo>
                <a:lnTo>
                  <a:pt x="8723414" y="851153"/>
                </a:lnTo>
                <a:lnTo>
                  <a:pt x="7182142" y="851153"/>
                </a:lnTo>
                <a:lnTo>
                  <a:pt x="7043839" y="848994"/>
                </a:lnTo>
                <a:lnTo>
                  <a:pt x="6899059" y="844423"/>
                </a:lnTo>
                <a:lnTo>
                  <a:pt x="6750088" y="837818"/>
                </a:lnTo>
                <a:lnTo>
                  <a:pt x="6594640" y="826642"/>
                </a:lnTo>
                <a:lnTo>
                  <a:pt x="6260503" y="793114"/>
                </a:lnTo>
                <a:lnTo>
                  <a:pt x="5900712" y="746125"/>
                </a:lnTo>
                <a:lnTo>
                  <a:pt x="5709196" y="717168"/>
                </a:lnTo>
                <a:lnTo>
                  <a:pt x="5509044" y="683640"/>
                </a:lnTo>
                <a:lnTo>
                  <a:pt x="5302542" y="645667"/>
                </a:lnTo>
                <a:lnTo>
                  <a:pt x="4861979" y="558546"/>
                </a:lnTo>
                <a:lnTo>
                  <a:pt x="4387253" y="453516"/>
                </a:lnTo>
                <a:lnTo>
                  <a:pt x="4136047" y="395350"/>
                </a:lnTo>
                <a:lnTo>
                  <a:pt x="3614458" y="268097"/>
                </a:lnTo>
                <a:lnTo>
                  <a:pt x="3122841" y="165226"/>
                </a:lnTo>
                <a:lnTo>
                  <a:pt x="2892844" y="125094"/>
                </a:lnTo>
                <a:lnTo>
                  <a:pt x="2673642" y="91566"/>
                </a:lnTo>
                <a:lnTo>
                  <a:pt x="2462949" y="62484"/>
                </a:lnTo>
                <a:lnTo>
                  <a:pt x="2262797" y="40131"/>
                </a:lnTo>
                <a:lnTo>
                  <a:pt x="2073313" y="22225"/>
                </a:lnTo>
                <a:lnTo>
                  <a:pt x="1719999" y="2159"/>
                </a:lnTo>
                <a:lnTo>
                  <a:pt x="1556042" y="0"/>
                </a:lnTo>
                <a:close/>
              </a:path>
              <a:path w="8723630" h="1331595">
                <a:moveTo>
                  <a:pt x="8723414" y="569722"/>
                </a:moveTo>
                <a:lnTo>
                  <a:pt x="8638197" y="605409"/>
                </a:lnTo>
                <a:lnTo>
                  <a:pt x="8557298" y="636651"/>
                </a:lnTo>
                <a:lnTo>
                  <a:pt x="8472208" y="665734"/>
                </a:lnTo>
                <a:lnTo>
                  <a:pt x="8295551" y="719327"/>
                </a:lnTo>
                <a:lnTo>
                  <a:pt x="8201825" y="743965"/>
                </a:lnTo>
                <a:lnTo>
                  <a:pt x="8005991" y="784098"/>
                </a:lnTo>
                <a:lnTo>
                  <a:pt x="7901724" y="802004"/>
                </a:lnTo>
                <a:lnTo>
                  <a:pt x="7680363" y="828801"/>
                </a:lnTo>
                <a:lnTo>
                  <a:pt x="7441857" y="846709"/>
                </a:lnTo>
                <a:lnTo>
                  <a:pt x="7314222" y="851153"/>
                </a:lnTo>
                <a:lnTo>
                  <a:pt x="8723414" y="851153"/>
                </a:lnTo>
                <a:lnTo>
                  <a:pt x="8723414" y="56972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 txBox="1"/>
          <p:nvPr/>
        </p:nvSpPr>
        <p:spPr>
          <a:xfrm>
            <a:off x="330200" y="1501520"/>
            <a:ext cx="3366770" cy="29984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106045">
              <a:lnSpc>
                <a:spcPct val="100000"/>
              </a:lnSpc>
              <a:spcBef>
                <a:spcPts val="105"/>
              </a:spcBef>
            </a:pPr>
            <a:r>
              <a:rPr sz="170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使用前验收：布料机限</a:t>
            </a:r>
            <a:r>
              <a:rPr sz="1700" spc="-1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位</a:t>
            </a:r>
            <a:r>
              <a:rPr sz="170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，螺栓 </a:t>
            </a:r>
            <a:r>
              <a:rPr sz="170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及制动</a:t>
            </a:r>
            <a:r>
              <a:rPr sz="1700" spc="-1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装</a:t>
            </a:r>
            <a:r>
              <a:rPr sz="170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置符</a:t>
            </a:r>
            <a:r>
              <a:rPr sz="1700" spc="-1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合</a:t>
            </a:r>
            <a:r>
              <a:rPr sz="170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产品说</a:t>
            </a:r>
            <a:r>
              <a:rPr sz="1700" spc="-1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明</a:t>
            </a:r>
            <a:r>
              <a:rPr sz="170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书要</a:t>
            </a:r>
            <a:r>
              <a:rPr sz="1700" spc="-1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求</a:t>
            </a:r>
            <a:r>
              <a:rPr sz="170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；</a:t>
            </a:r>
            <a:endParaRPr sz="1700">
              <a:latin typeface="PMingLiU" panose="02020500000000000000" charset="-120"/>
              <a:cs typeface="PMingLiU" panose="02020500000000000000" charset="-120"/>
            </a:endParaRPr>
          </a:p>
          <a:p>
            <a:pPr marL="12700" marR="52070">
              <a:lnSpc>
                <a:spcPct val="100000"/>
              </a:lnSpc>
              <a:spcBef>
                <a:spcPts val="600"/>
              </a:spcBef>
            </a:pPr>
            <a:r>
              <a:rPr sz="170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交底</a:t>
            </a:r>
            <a:r>
              <a:rPr sz="1700" spc="-10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:</a:t>
            </a:r>
            <a:r>
              <a:rPr sz="170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使用</a:t>
            </a:r>
            <a:r>
              <a:rPr sz="1700" spc="-1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前对</a:t>
            </a:r>
            <a:r>
              <a:rPr sz="170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操作人</a:t>
            </a:r>
            <a:r>
              <a:rPr sz="1700" spc="-1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员</a:t>
            </a:r>
            <a:r>
              <a:rPr sz="170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进行</a:t>
            </a:r>
            <a:r>
              <a:rPr sz="1700" spc="-1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培</a:t>
            </a:r>
            <a:r>
              <a:rPr sz="170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训， </a:t>
            </a:r>
            <a:r>
              <a:rPr sz="170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有交底记录；</a:t>
            </a:r>
            <a:endParaRPr sz="1700">
              <a:latin typeface="PMingLiU" panose="02020500000000000000" charset="-120"/>
              <a:cs typeface="PMingLiU" panose="02020500000000000000" charset="-120"/>
            </a:endParaRPr>
          </a:p>
          <a:p>
            <a:pPr marL="12700">
              <a:lnSpc>
                <a:spcPct val="100000"/>
              </a:lnSpc>
              <a:spcBef>
                <a:spcPts val="600"/>
              </a:spcBef>
            </a:pPr>
            <a:r>
              <a:rPr sz="170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操</a:t>
            </a:r>
            <a:r>
              <a:rPr sz="17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作</a:t>
            </a:r>
            <a:r>
              <a:rPr sz="170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使用：</a:t>
            </a:r>
            <a:endParaRPr sz="1700">
              <a:latin typeface="PMingLiU" panose="02020500000000000000" charset="-120"/>
              <a:cs typeface="PMingLiU" panose="02020500000000000000" charset="-120"/>
            </a:endParaRPr>
          </a:p>
          <a:p>
            <a:pPr marL="12700" marR="339090">
              <a:lnSpc>
                <a:spcPct val="100000"/>
              </a:lnSpc>
              <a:spcBef>
                <a:spcPts val="600"/>
              </a:spcBef>
              <a:buSzPct val="94000"/>
              <a:buAutoNum type="arabicPlain"/>
              <a:tabLst>
                <a:tab pos="523240" algn="l"/>
              </a:tabLst>
            </a:pPr>
            <a:r>
              <a:rPr sz="170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风</a:t>
            </a:r>
            <a:r>
              <a:rPr sz="17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力</a:t>
            </a:r>
            <a:r>
              <a:rPr sz="170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超过</a:t>
            </a:r>
            <a:r>
              <a:rPr sz="1700" spc="-5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6</a:t>
            </a:r>
            <a:r>
              <a:rPr sz="170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级，严禁</a:t>
            </a:r>
            <a:r>
              <a:rPr sz="1700" spc="-1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布</a:t>
            </a:r>
            <a:r>
              <a:rPr sz="170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料机 </a:t>
            </a:r>
            <a:r>
              <a:rPr sz="170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作业；</a:t>
            </a:r>
            <a:endParaRPr sz="1700">
              <a:latin typeface="PMingLiU" panose="02020500000000000000" charset="-120"/>
              <a:cs typeface="PMingLiU" panose="02020500000000000000" charset="-120"/>
            </a:endParaRPr>
          </a:p>
          <a:p>
            <a:pPr marL="546735" indent="-534670">
              <a:lnSpc>
                <a:spcPct val="100000"/>
              </a:lnSpc>
              <a:spcBef>
                <a:spcPts val="600"/>
              </a:spcBef>
              <a:buSzPct val="94000"/>
              <a:buAutoNum type="arabicPlain"/>
              <a:tabLst>
                <a:tab pos="547370" algn="l"/>
              </a:tabLst>
            </a:pPr>
            <a:r>
              <a:rPr sz="1700" spc="-1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布</a:t>
            </a:r>
            <a:r>
              <a:rPr sz="17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料</a:t>
            </a:r>
            <a:r>
              <a:rPr sz="170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机</a:t>
            </a:r>
            <a:r>
              <a:rPr sz="1700" spc="-1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在</a:t>
            </a:r>
            <a:r>
              <a:rPr sz="170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作业面</a:t>
            </a:r>
            <a:r>
              <a:rPr sz="1700" spc="-1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需</a:t>
            </a:r>
            <a:r>
              <a:rPr sz="170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固定</a:t>
            </a:r>
            <a:r>
              <a:rPr sz="1700" spc="-1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牢</a:t>
            </a:r>
            <a:r>
              <a:rPr sz="170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固；</a:t>
            </a:r>
            <a:endParaRPr sz="1700">
              <a:latin typeface="PMingLiU" panose="02020500000000000000" charset="-120"/>
              <a:cs typeface="PMingLiU" panose="02020500000000000000" charset="-120"/>
            </a:endParaRPr>
          </a:p>
          <a:p>
            <a:pPr marL="12700" marR="213995">
              <a:lnSpc>
                <a:spcPct val="100000"/>
              </a:lnSpc>
              <a:spcBef>
                <a:spcPts val="600"/>
              </a:spcBef>
              <a:buSzPct val="94000"/>
              <a:buAutoNum type="arabicPlain"/>
              <a:tabLst>
                <a:tab pos="551815" algn="l"/>
              </a:tabLst>
            </a:pPr>
            <a:r>
              <a:rPr sz="170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布</a:t>
            </a:r>
            <a:r>
              <a:rPr sz="17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料</a:t>
            </a:r>
            <a:r>
              <a:rPr sz="170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机严禁未停</a:t>
            </a:r>
            <a:r>
              <a:rPr sz="1700" spc="-1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稳</a:t>
            </a:r>
            <a:r>
              <a:rPr sz="170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时回</a:t>
            </a:r>
            <a:r>
              <a:rPr sz="1700" spc="-1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转</a:t>
            </a:r>
            <a:r>
              <a:rPr sz="170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或 </a:t>
            </a:r>
            <a:r>
              <a:rPr sz="170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紧急制动；</a:t>
            </a:r>
            <a:endParaRPr sz="1700">
              <a:latin typeface="PMingLiU" panose="02020500000000000000" charset="-120"/>
              <a:cs typeface="PMingLiU" panose="02020500000000000000" charset="-120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330200" y="930655"/>
            <a:ext cx="125984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10" dirty="0">
                <a:latin typeface="Candara" panose="020E0502030303020204"/>
                <a:cs typeface="Candara" panose="020E0502030303020204"/>
              </a:rPr>
              <a:t>7</a:t>
            </a:r>
            <a:r>
              <a:rPr sz="2800" spc="-5" dirty="0"/>
              <a:t>布料机</a:t>
            </a:r>
            <a:endParaRPr sz="2800">
              <a:latin typeface="Candara" panose="020E0502030303020204"/>
              <a:cs typeface="Candara" panose="020E0502030303020204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3906520" y="2209038"/>
            <a:ext cx="4985893" cy="3092196"/>
          </a:xfrm>
          <a:prstGeom prst="rect">
            <a:avLst/>
          </a:prstGeom>
          <a:blipFill>
            <a:blip r:embed="rId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1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054978" y="859408"/>
            <a:ext cx="2880360" cy="715010"/>
          </a:xfrm>
          <a:custGeom>
            <a:avLst/>
            <a:gdLst/>
            <a:ahLst/>
            <a:cxnLst/>
            <a:rect l="l" t="t" r="r" b="b"/>
            <a:pathLst>
              <a:path w="2880359" h="715010">
                <a:moveTo>
                  <a:pt x="2880105" y="0"/>
                </a:moveTo>
                <a:lnTo>
                  <a:pt x="2873629" y="0"/>
                </a:lnTo>
                <a:lnTo>
                  <a:pt x="2752344" y="20065"/>
                </a:lnTo>
                <a:lnTo>
                  <a:pt x="2628900" y="42417"/>
                </a:lnTo>
                <a:lnTo>
                  <a:pt x="2373376" y="91566"/>
                </a:lnTo>
                <a:lnTo>
                  <a:pt x="2105279" y="149732"/>
                </a:lnTo>
                <a:lnTo>
                  <a:pt x="1824227" y="216662"/>
                </a:lnTo>
                <a:lnTo>
                  <a:pt x="1566672" y="281558"/>
                </a:lnTo>
                <a:lnTo>
                  <a:pt x="842899" y="444626"/>
                </a:lnTo>
                <a:lnTo>
                  <a:pt x="621538" y="489330"/>
                </a:lnTo>
                <a:lnTo>
                  <a:pt x="200025" y="567436"/>
                </a:lnTo>
                <a:lnTo>
                  <a:pt x="0" y="600963"/>
                </a:lnTo>
                <a:lnTo>
                  <a:pt x="138303" y="621156"/>
                </a:lnTo>
                <a:lnTo>
                  <a:pt x="270256" y="638937"/>
                </a:lnTo>
                <a:lnTo>
                  <a:pt x="398018" y="654685"/>
                </a:lnTo>
                <a:lnTo>
                  <a:pt x="644905" y="681481"/>
                </a:lnTo>
                <a:lnTo>
                  <a:pt x="874776" y="699262"/>
                </a:lnTo>
                <a:lnTo>
                  <a:pt x="985520" y="705992"/>
                </a:lnTo>
                <a:lnTo>
                  <a:pt x="1094104" y="710438"/>
                </a:lnTo>
                <a:lnTo>
                  <a:pt x="1298448" y="715010"/>
                </a:lnTo>
                <a:lnTo>
                  <a:pt x="1396365" y="715010"/>
                </a:lnTo>
                <a:lnTo>
                  <a:pt x="1585849" y="710438"/>
                </a:lnTo>
                <a:lnTo>
                  <a:pt x="1675256" y="705992"/>
                </a:lnTo>
                <a:lnTo>
                  <a:pt x="1845564" y="692657"/>
                </a:lnTo>
                <a:lnTo>
                  <a:pt x="1928495" y="683640"/>
                </a:lnTo>
                <a:lnTo>
                  <a:pt x="2086102" y="661288"/>
                </a:lnTo>
                <a:lnTo>
                  <a:pt x="2235073" y="634491"/>
                </a:lnTo>
                <a:lnTo>
                  <a:pt x="2375535" y="603250"/>
                </a:lnTo>
                <a:lnTo>
                  <a:pt x="2509647" y="567436"/>
                </a:lnTo>
                <a:lnTo>
                  <a:pt x="2637409" y="527303"/>
                </a:lnTo>
                <a:lnTo>
                  <a:pt x="2758694" y="482600"/>
                </a:lnTo>
                <a:lnTo>
                  <a:pt x="2875788" y="435610"/>
                </a:lnTo>
                <a:lnTo>
                  <a:pt x="2880105" y="433450"/>
                </a:lnTo>
                <a:lnTo>
                  <a:pt x="2880105" y="0"/>
                </a:lnTo>
                <a:close/>
              </a:path>
            </a:pathLst>
          </a:custGeom>
          <a:solidFill>
            <a:srgbClr val="C5E7FB">
              <a:alpha val="2901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2622423" y="730884"/>
            <a:ext cx="5551805" cy="851535"/>
          </a:xfrm>
          <a:custGeom>
            <a:avLst/>
            <a:gdLst/>
            <a:ahLst/>
            <a:cxnLst/>
            <a:rect l="l" t="t" r="r" b="b"/>
            <a:pathLst>
              <a:path w="5551805" h="851535">
                <a:moveTo>
                  <a:pt x="853566" y="0"/>
                </a:moveTo>
                <a:lnTo>
                  <a:pt x="685418" y="0"/>
                </a:lnTo>
                <a:lnTo>
                  <a:pt x="527938" y="4572"/>
                </a:lnTo>
                <a:lnTo>
                  <a:pt x="381000" y="11175"/>
                </a:lnTo>
                <a:lnTo>
                  <a:pt x="244728" y="22351"/>
                </a:lnTo>
                <a:lnTo>
                  <a:pt x="117093" y="35813"/>
                </a:lnTo>
                <a:lnTo>
                  <a:pt x="0" y="53720"/>
                </a:lnTo>
                <a:lnTo>
                  <a:pt x="334137" y="96138"/>
                </a:lnTo>
                <a:lnTo>
                  <a:pt x="693927" y="156463"/>
                </a:lnTo>
                <a:lnTo>
                  <a:pt x="1079246" y="234695"/>
                </a:lnTo>
                <a:lnTo>
                  <a:pt x="1283589" y="279273"/>
                </a:lnTo>
                <a:lnTo>
                  <a:pt x="1868931" y="422275"/>
                </a:lnTo>
                <a:lnTo>
                  <a:pt x="2562987" y="576452"/>
                </a:lnTo>
                <a:lnTo>
                  <a:pt x="2882265" y="639063"/>
                </a:lnTo>
                <a:lnTo>
                  <a:pt x="3035554" y="668147"/>
                </a:lnTo>
                <a:lnTo>
                  <a:pt x="3329304" y="717295"/>
                </a:lnTo>
                <a:lnTo>
                  <a:pt x="3469766" y="739520"/>
                </a:lnTo>
                <a:lnTo>
                  <a:pt x="3737991" y="775335"/>
                </a:lnTo>
                <a:lnTo>
                  <a:pt x="3991229" y="806576"/>
                </a:lnTo>
                <a:lnTo>
                  <a:pt x="4112641" y="817752"/>
                </a:lnTo>
                <a:lnTo>
                  <a:pt x="4342510" y="835660"/>
                </a:lnTo>
                <a:lnTo>
                  <a:pt x="4453255" y="842390"/>
                </a:lnTo>
                <a:lnTo>
                  <a:pt x="4666107" y="851280"/>
                </a:lnTo>
                <a:lnTo>
                  <a:pt x="4864100" y="851280"/>
                </a:lnTo>
                <a:lnTo>
                  <a:pt x="5051425" y="846836"/>
                </a:lnTo>
                <a:lnTo>
                  <a:pt x="5140833" y="842390"/>
                </a:lnTo>
                <a:lnTo>
                  <a:pt x="5228082" y="835660"/>
                </a:lnTo>
                <a:lnTo>
                  <a:pt x="5474970" y="808863"/>
                </a:lnTo>
                <a:lnTo>
                  <a:pt x="5551551" y="797687"/>
                </a:lnTo>
                <a:lnTo>
                  <a:pt x="5304662" y="766444"/>
                </a:lnTo>
                <a:lnTo>
                  <a:pt x="5042916" y="728472"/>
                </a:lnTo>
                <a:lnTo>
                  <a:pt x="4474463" y="630047"/>
                </a:lnTo>
                <a:lnTo>
                  <a:pt x="4165854" y="567563"/>
                </a:lnTo>
                <a:lnTo>
                  <a:pt x="3840099" y="498348"/>
                </a:lnTo>
                <a:lnTo>
                  <a:pt x="2854579" y="263651"/>
                </a:lnTo>
                <a:lnTo>
                  <a:pt x="2586354" y="205612"/>
                </a:lnTo>
                <a:lnTo>
                  <a:pt x="2330957" y="156463"/>
                </a:lnTo>
                <a:lnTo>
                  <a:pt x="2207387" y="134112"/>
                </a:lnTo>
                <a:lnTo>
                  <a:pt x="2086102" y="114045"/>
                </a:lnTo>
                <a:lnTo>
                  <a:pt x="1969007" y="96138"/>
                </a:lnTo>
                <a:lnTo>
                  <a:pt x="1630552" y="51435"/>
                </a:lnTo>
                <a:lnTo>
                  <a:pt x="1419860" y="31368"/>
                </a:lnTo>
                <a:lnTo>
                  <a:pt x="1221866" y="15748"/>
                </a:lnTo>
                <a:lnTo>
                  <a:pt x="1032382" y="4572"/>
                </a:lnTo>
                <a:lnTo>
                  <a:pt x="853566" y="0"/>
                </a:lnTo>
                <a:close/>
              </a:path>
            </a:pathLst>
          </a:custGeom>
          <a:solidFill>
            <a:srgbClr val="C5E7FB">
              <a:alpha val="3999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2832100" y="743204"/>
            <a:ext cx="5474970" cy="775335"/>
          </a:xfrm>
          <a:custGeom>
            <a:avLst/>
            <a:gdLst/>
            <a:ahLst/>
            <a:cxnLst/>
            <a:rect l="l" t="t" r="r" b="b"/>
            <a:pathLst>
              <a:path w="5474970" h="775335">
                <a:moveTo>
                  <a:pt x="0" y="78232"/>
                </a:moveTo>
                <a:lnTo>
                  <a:pt x="19176" y="73787"/>
                </a:lnTo>
                <a:lnTo>
                  <a:pt x="76581" y="62611"/>
                </a:lnTo>
                <a:lnTo>
                  <a:pt x="174498" y="46990"/>
                </a:lnTo>
                <a:lnTo>
                  <a:pt x="238379" y="37973"/>
                </a:lnTo>
                <a:lnTo>
                  <a:pt x="312927" y="29083"/>
                </a:lnTo>
                <a:lnTo>
                  <a:pt x="395858" y="22351"/>
                </a:lnTo>
                <a:lnTo>
                  <a:pt x="491744" y="15621"/>
                </a:lnTo>
                <a:lnTo>
                  <a:pt x="596011" y="9017"/>
                </a:lnTo>
                <a:lnTo>
                  <a:pt x="713104" y="4445"/>
                </a:lnTo>
                <a:lnTo>
                  <a:pt x="840866" y="2286"/>
                </a:lnTo>
                <a:lnTo>
                  <a:pt x="979170" y="0"/>
                </a:lnTo>
                <a:lnTo>
                  <a:pt x="1128140" y="2286"/>
                </a:lnTo>
                <a:lnTo>
                  <a:pt x="1287779" y="6731"/>
                </a:lnTo>
                <a:lnTo>
                  <a:pt x="1460246" y="15621"/>
                </a:lnTo>
                <a:lnTo>
                  <a:pt x="1643379" y="26797"/>
                </a:lnTo>
                <a:lnTo>
                  <a:pt x="1837054" y="44704"/>
                </a:lnTo>
                <a:lnTo>
                  <a:pt x="2043557" y="64770"/>
                </a:lnTo>
                <a:lnTo>
                  <a:pt x="2262759" y="89408"/>
                </a:lnTo>
                <a:lnTo>
                  <a:pt x="2492629" y="118491"/>
                </a:lnTo>
                <a:lnTo>
                  <a:pt x="2735326" y="154178"/>
                </a:lnTo>
                <a:lnTo>
                  <a:pt x="2988691" y="194437"/>
                </a:lnTo>
                <a:lnTo>
                  <a:pt x="3254755" y="241300"/>
                </a:lnTo>
                <a:lnTo>
                  <a:pt x="3533648" y="297180"/>
                </a:lnTo>
                <a:lnTo>
                  <a:pt x="3825240" y="357505"/>
                </a:lnTo>
                <a:lnTo>
                  <a:pt x="4129658" y="424561"/>
                </a:lnTo>
                <a:lnTo>
                  <a:pt x="4446778" y="500507"/>
                </a:lnTo>
                <a:lnTo>
                  <a:pt x="4776724" y="583184"/>
                </a:lnTo>
                <a:lnTo>
                  <a:pt x="5119497" y="674751"/>
                </a:lnTo>
                <a:lnTo>
                  <a:pt x="5474970" y="775335"/>
                </a:lnTo>
              </a:path>
            </a:pathLst>
          </a:custGeom>
          <a:ln w="31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5616447" y="729869"/>
            <a:ext cx="3312160" cy="652780"/>
          </a:xfrm>
          <a:custGeom>
            <a:avLst/>
            <a:gdLst/>
            <a:ahLst/>
            <a:cxnLst/>
            <a:rect l="l" t="t" r="r" b="b"/>
            <a:pathLst>
              <a:path w="3312159" h="652780">
                <a:moveTo>
                  <a:pt x="0" y="652398"/>
                </a:moveTo>
                <a:lnTo>
                  <a:pt x="95757" y="625475"/>
                </a:lnTo>
                <a:lnTo>
                  <a:pt x="357631" y="556259"/>
                </a:lnTo>
                <a:lnTo>
                  <a:pt x="538479" y="509396"/>
                </a:lnTo>
                <a:lnTo>
                  <a:pt x="747140" y="457961"/>
                </a:lnTo>
                <a:lnTo>
                  <a:pt x="979170" y="402081"/>
                </a:lnTo>
                <a:lnTo>
                  <a:pt x="1228217" y="341756"/>
                </a:lnTo>
                <a:lnTo>
                  <a:pt x="1492123" y="283717"/>
                </a:lnTo>
                <a:lnTo>
                  <a:pt x="1762505" y="225551"/>
                </a:lnTo>
                <a:lnTo>
                  <a:pt x="2039238" y="171957"/>
                </a:lnTo>
                <a:lnTo>
                  <a:pt x="2313812" y="120650"/>
                </a:lnTo>
                <a:lnTo>
                  <a:pt x="2450083" y="98297"/>
                </a:lnTo>
                <a:lnTo>
                  <a:pt x="2582036" y="75945"/>
                </a:lnTo>
                <a:lnTo>
                  <a:pt x="2713990" y="58038"/>
                </a:lnTo>
                <a:lnTo>
                  <a:pt x="2841752" y="40131"/>
                </a:lnTo>
                <a:lnTo>
                  <a:pt x="2967354" y="26796"/>
                </a:lnTo>
                <a:lnTo>
                  <a:pt x="3086607" y="15620"/>
                </a:lnTo>
                <a:lnTo>
                  <a:pt x="3201543" y="6603"/>
                </a:lnTo>
                <a:lnTo>
                  <a:pt x="3312159" y="0"/>
                </a:lnTo>
              </a:path>
            </a:pathLst>
          </a:custGeom>
          <a:ln w="31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211670" y="714248"/>
            <a:ext cx="8723630" cy="1331595"/>
          </a:xfrm>
          <a:custGeom>
            <a:avLst/>
            <a:gdLst/>
            <a:ahLst/>
            <a:cxnLst/>
            <a:rect l="l" t="t" r="r" b="b"/>
            <a:pathLst>
              <a:path w="8723630" h="1331595">
                <a:moveTo>
                  <a:pt x="1556042" y="0"/>
                </a:moveTo>
                <a:lnTo>
                  <a:pt x="1402753" y="0"/>
                </a:lnTo>
                <a:lnTo>
                  <a:pt x="1258100" y="4444"/>
                </a:lnTo>
                <a:lnTo>
                  <a:pt x="1121829" y="11175"/>
                </a:lnTo>
                <a:lnTo>
                  <a:pt x="874890" y="33400"/>
                </a:lnTo>
                <a:lnTo>
                  <a:pt x="762063" y="49149"/>
                </a:lnTo>
                <a:lnTo>
                  <a:pt x="659891" y="64769"/>
                </a:lnTo>
                <a:lnTo>
                  <a:pt x="564095" y="82550"/>
                </a:lnTo>
                <a:lnTo>
                  <a:pt x="478955" y="102742"/>
                </a:lnTo>
                <a:lnTo>
                  <a:pt x="398056" y="120650"/>
                </a:lnTo>
                <a:lnTo>
                  <a:pt x="327812" y="140715"/>
                </a:lnTo>
                <a:lnTo>
                  <a:pt x="206476" y="178688"/>
                </a:lnTo>
                <a:lnTo>
                  <a:pt x="157518" y="196596"/>
                </a:lnTo>
                <a:lnTo>
                  <a:pt x="51079" y="241173"/>
                </a:lnTo>
                <a:lnTo>
                  <a:pt x="0" y="268097"/>
                </a:lnTo>
                <a:lnTo>
                  <a:pt x="0" y="1331467"/>
                </a:lnTo>
                <a:lnTo>
                  <a:pt x="8719096" y="1331467"/>
                </a:lnTo>
                <a:lnTo>
                  <a:pt x="8723414" y="1324864"/>
                </a:lnTo>
                <a:lnTo>
                  <a:pt x="8723414" y="851153"/>
                </a:lnTo>
                <a:lnTo>
                  <a:pt x="7182142" y="851153"/>
                </a:lnTo>
                <a:lnTo>
                  <a:pt x="7043839" y="848994"/>
                </a:lnTo>
                <a:lnTo>
                  <a:pt x="6899059" y="844423"/>
                </a:lnTo>
                <a:lnTo>
                  <a:pt x="6750088" y="837818"/>
                </a:lnTo>
                <a:lnTo>
                  <a:pt x="6594640" y="826642"/>
                </a:lnTo>
                <a:lnTo>
                  <a:pt x="6260503" y="793114"/>
                </a:lnTo>
                <a:lnTo>
                  <a:pt x="5900712" y="746125"/>
                </a:lnTo>
                <a:lnTo>
                  <a:pt x="5709196" y="717168"/>
                </a:lnTo>
                <a:lnTo>
                  <a:pt x="5509044" y="683640"/>
                </a:lnTo>
                <a:lnTo>
                  <a:pt x="5302542" y="645667"/>
                </a:lnTo>
                <a:lnTo>
                  <a:pt x="4861979" y="558546"/>
                </a:lnTo>
                <a:lnTo>
                  <a:pt x="4387253" y="453516"/>
                </a:lnTo>
                <a:lnTo>
                  <a:pt x="4136047" y="395350"/>
                </a:lnTo>
                <a:lnTo>
                  <a:pt x="3614458" y="268097"/>
                </a:lnTo>
                <a:lnTo>
                  <a:pt x="3122841" y="165226"/>
                </a:lnTo>
                <a:lnTo>
                  <a:pt x="2892844" y="125094"/>
                </a:lnTo>
                <a:lnTo>
                  <a:pt x="2673642" y="91566"/>
                </a:lnTo>
                <a:lnTo>
                  <a:pt x="2462949" y="62484"/>
                </a:lnTo>
                <a:lnTo>
                  <a:pt x="2262797" y="40131"/>
                </a:lnTo>
                <a:lnTo>
                  <a:pt x="2073313" y="22225"/>
                </a:lnTo>
                <a:lnTo>
                  <a:pt x="1719999" y="2159"/>
                </a:lnTo>
                <a:lnTo>
                  <a:pt x="1556042" y="0"/>
                </a:lnTo>
                <a:close/>
              </a:path>
              <a:path w="8723630" h="1331595">
                <a:moveTo>
                  <a:pt x="8723414" y="569722"/>
                </a:moveTo>
                <a:lnTo>
                  <a:pt x="8638197" y="605409"/>
                </a:lnTo>
                <a:lnTo>
                  <a:pt x="8557298" y="636651"/>
                </a:lnTo>
                <a:lnTo>
                  <a:pt x="8472208" y="665734"/>
                </a:lnTo>
                <a:lnTo>
                  <a:pt x="8295551" y="719327"/>
                </a:lnTo>
                <a:lnTo>
                  <a:pt x="8201825" y="743965"/>
                </a:lnTo>
                <a:lnTo>
                  <a:pt x="8005991" y="784098"/>
                </a:lnTo>
                <a:lnTo>
                  <a:pt x="7901724" y="802004"/>
                </a:lnTo>
                <a:lnTo>
                  <a:pt x="7680363" y="828801"/>
                </a:lnTo>
                <a:lnTo>
                  <a:pt x="7441857" y="846709"/>
                </a:lnTo>
                <a:lnTo>
                  <a:pt x="7314222" y="851153"/>
                </a:lnTo>
                <a:lnTo>
                  <a:pt x="8723414" y="851153"/>
                </a:lnTo>
                <a:lnTo>
                  <a:pt x="8723414" y="56972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 txBox="1"/>
          <p:nvPr/>
        </p:nvSpPr>
        <p:spPr>
          <a:xfrm>
            <a:off x="330200" y="699556"/>
            <a:ext cx="3165475" cy="3892550"/>
          </a:xfrm>
          <a:prstGeom prst="rect">
            <a:avLst/>
          </a:prstGeom>
        </p:spPr>
        <p:txBody>
          <a:bodyPr vert="horz" wrap="square" lIns="0" tIns="25209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985"/>
              </a:spcBef>
            </a:pPr>
            <a:r>
              <a:rPr sz="2800" spc="-10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8</a:t>
            </a:r>
            <a:r>
              <a:rPr sz="28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桩机</a:t>
            </a:r>
            <a:endParaRPr sz="2800">
              <a:latin typeface="PMingLiU" panose="02020500000000000000" charset="-120"/>
              <a:cs typeface="PMingLiU" panose="02020500000000000000" charset="-120"/>
            </a:endParaRPr>
          </a:p>
          <a:p>
            <a:pPr marL="12700" marR="104140">
              <a:lnSpc>
                <a:spcPct val="100000"/>
              </a:lnSpc>
              <a:spcBef>
                <a:spcPts val="1075"/>
              </a:spcBef>
            </a:pP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安装验收：安装完毕投入使用前有 相关责任人签字确认的验收文件；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  <a:p>
            <a:pPr marL="12700">
              <a:lnSpc>
                <a:spcPct val="100000"/>
              </a:lnSpc>
              <a:spcBef>
                <a:spcPts val="600"/>
              </a:spcBef>
            </a:pP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方案及交</a:t>
            </a:r>
            <a:r>
              <a:rPr sz="1600" spc="-1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底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：（</a:t>
            </a:r>
            <a:r>
              <a:rPr sz="1600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1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）有专项施工方案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  <a:p>
            <a:pPr marL="12700">
              <a:lnSpc>
                <a:spcPct val="100000"/>
              </a:lnSpc>
            </a:pP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（</a:t>
            </a:r>
            <a:r>
              <a:rPr sz="1600" spc="-5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2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）有安全技术交底；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  <a:p>
            <a:pPr marL="12700">
              <a:lnSpc>
                <a:spcPct val="100000"/>
              </a:lnSpc>
              <a:spcBef>
                <a:spcPts val="600"/>
              </a:spcBef>
            </a:pP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机械使用：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  <a:p>
            <a:pPr marL="12700" marR="32385">
              <a:lnSpc>
                <a:spcPct val="100000"/>
              </a:lnSpc>
              <a:spcBef>
                <a:spcPts val="605"/>
              </a:spcBef>
              <a:buSzPct val="94000"/>
              <a:buAutoNum type="arabicPlain"/>
              <a:tabLst>
                <a:tab pos="490855" algn="l"/>
              </a:tabLst>
            </a:pP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安全装</a:t>
            </a:r>
            <a:r>
              <a:rPr sz="1600" spc="-1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置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与说明书相符，并灵 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敏可靠；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  <a:p>
            <a:pPr marL="12700" marR="10795">
              <a:lnSpc>
                <a:spcPct val="100000"/>
              </a:lnSpc>
              <a:spcBef>
                <a:spcPts val="600"/>
              </a:spcBef>
              <a:buSzPct val="94000"/>
              <a:buAutoNum type="arabicPlain"/>
              <a:tabLst>
                <a:tab pos="512445" algn="l"/>
              </a:tabLst>
            </a:pP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作业区域地面承载力符合机械 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说明书要求；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  <a:p>
            <a:pPr marL="518160" indent="-506095">
              <a:lnSpc>
                <a:spcPct val="100000"/>
              </a:lnSpc>
              <a:spcBef>
                <a:spcPts val="600"/>
              </a:spcBef>
              <a:buSzPct val="94000"/>
              <a:buAutoNum type="arabicPlain"/>
              <a:tabLst>
                <a:tab pos="518795" algn="l"/>
              </a:tabLst>
            </a:pPr>
            <a:r>
              <a:rPr sz="1600" spc="-1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机械与输电线路安全距离符合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  <a:p>
            <a:pPr marL="12700">
              <a:lnSpc>
                <a:spcPct val="100000"/>
              </a:lnSpc>
            </a:pP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如下要求：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4624032" y="4437088"/>
            <a:ext cx="3954455" cy="2050425"/>
          </a:xfrm>
          <a:prstGeom prst="rect">
            <a:avLst/>
          </a:prstGeom>
          <a:blipFill>
            <a:blip r:embed="rId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5292090" y="1700910"/>
            <a:ext cx="3624071" cy="248183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1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054978" y="859408"/>
            <a:ext cx="2880360" cy="715010"/>
          </a:xfrm>
          <a:custGeom>
            <a:avLst/>
            <a:gdLst/>
            <a:ahLst/>
            <a:cxnLst/>
            <a:rect l="l" t="t" r="r" b="b"/>
            <a:pathLst>
              <a:path w="2880359" h="715010">
                <a:moveTo>
                  <a:pt x="2880105" y="0"/>
                </a:moveTo>
                <a:lnTo>
                  <a:pt x="2873629" y="0"/>
                </a:lnTo>
                <a:lnTo>
                  <a:pt x="2752344" y="20065"/>
                </a:lnTo>
                <a:lnTo>
                  <a:pt x="2628900" y="42417"/>
                </a:lnTo>
                <a:lnTo>
                  <a:pt x="2373376" y="91566"/>
                </a:lnTo>
                <a:lnTo>
                  <a:pt x="2105279" y="149732"/>
                </a:lnTo>
                <a:lnTo>
                  <a:pt x="1824227" y="216662"/>
                </a:lnTo>
                <a:lnTo>
                  <a:pt x="1566672" y="281558"/>
                </a:lnTo>
                <a:lnTo>
                  <a:pt x="842899" y="444626"/>
                </a:lnTo>
                <a:lnTo>
                  <a:pt x="621538" y="489330"/>
                </a:lnTo>
                <a:lnTo>
                  <a:pt x="200025" y="567436"/>
                </a:lnTo>
                <a:lnTo>
                  <a:pt x="0" y="600963"/>
                </a:lnTo>
                <a:lnTo>
                  <a:pt x="138303" y="621156"/>
                </a:lnTo>
                <a:lnTo>
                  <a:pt x="270256" y="638937"/>
                </a:lnTo>
                <a:lnTo>
                  <a:pt x="398018" y="654685"/>
                </a:lnTo>
                <a:lnTo>
                  <a:pt x="644905" y="681481"/>
                </a:lnTo>
                <a:lnTo>
                  <a:pt x="874776" y="699262"/>
                </a:lnTo>
                <a:lnTo>
                  <a:pt x="985520" y="705992"/>
                </a:lnTo>
                <a:lnTo>
                  <a:pt x="1094104" y="710438"/>
                </a:lnTo>
                <a:lnTo>
                  <a:pt x="1298448" y="715010"/>
                </a:lnTo>
                <a:lnTo>
                  <a:pt x="1396365" y="715010"/>
                </a:lnTo>
                <a:lnTo>
                  <a:pt x="1585849" y="710438"/>
                </a:lnTo>
                <a:lnTo>
                  <a:pt x="1675256" y="705992"/>
                </a:lnTo>
                <a:lnTo>
                  <a:pt x="1845564" y="692657"/>
                </a:lnTo>
                <a:lnTo>
                  <a:pt x="1928495" y="683640"/>
                </a:lnTo>
                <a:lnTo>
                  <a:pt x="2086102" y="661288"/>
                </a:lnTo>
                <a:lnTo>
                  <a:pt x="2235073" y="634491"/>
                </a:lnTo>
                <a:lnTo>
                  <a:pt x="2375535" y="603250"/>
                </a:lnTo>
                <a:lnTo>
                  <a:pt x="2509647" y="567436"/>
                </a:lnTo>
                <a:lnTo>
                  <a:pt x="2637409" y="527303"/>
                </a:lnTo>
                <a:lnTo>
                  <a:pt x="2758694" y="482600"/>
                </a:lnTo>
                <a:lnTo>
                  <a:pt x="2875788" y="435610"/>
                </a:lnTo>
                <a:lnTo>
                  <a:pt x="2880105" y="433450"/>
                </a:lnTo>
                <a:lnTo>
                  <a:pt x="2880105" y="0"/>
                </a:lnTo>
                <a:close/>
              </a:path>
            </a:pathLst>
          </a:custGeom>
          <a:solidFill>
            <a:srgbClr val="C5E7FB">
              <a:alpha val="2901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2622423" y="730884"/>
            <a:ext cx="5551805" cy="851535"/>
          </a:xfrm>
          <a:custGeom>
            <a:avLst/>
            <a:gdLst/>
            <a:ahLst/>
            <a:cxnLst/>
            <a:rect l="l" t="t" r="r" b="b"/>
            <a:pathLst>
              <a:path w="5551805" h="851535">
                <a:moveTo>
                  <a:pt x="853566" y="0"/>
                </a:moveTo>
                <a:lnTo>
                  <a:pt x="685418" y="0"/>
                </a:lnTo>
                <a:lnTo>
                  <a:pt x="527938" y="4572"/>
                </a:lnTo>
                <a:lnTo>
                  <a:pt x="381000" y="11175"/>
                </a:lnTo>
                <a:lnTo>
                  <a:pt x="244728" y="22351"/>
                </a:lnTo>
                <a:lnTo>
                  <a:pt x="117093" y="35813"/>
                </a:lnTo>
                <a:lnTo>
                  <a:pt x="0" y="53720"/>
                </a:lnTo>
                <a:lnTo>
                  <a:pt x="334137" y="96138"/>
                </a:lnTo>
                <a:lnTo>
                  <a:pt x="693927" y="156463"/>
                </a:lnTo>
                <a:lnTo>
                  <a:pt x="1079246" y="234695"/>
                </a:lnTo>
                <a:lnTo>
                  <a:pt x="1283589" y="279273"/>
                </a:lnTo>
                <a:lnTo>
                  <a:pt x="1868931" y="422275"/>
                </a:lnTo>
                <a:lnTo>
                  <a:pt x="2562987" y="576452"/>
                </a:lnTo>
                <a:lnTo>
                  <a:pt x="2882265" y="639063"/>
                </a:lnTo>
                <a:lnTo>
                  <a:pt x="3035554" y="668147"/>
                </a:lnTo>
                <a:lnTo>
                  <a:pt x="3329304" y="717295"/>
                </a:lnTo>
                <a:lnTo>
                  <a:pt x="3469766" y="739520"/>
                </a:lnTo>
                <a:lnTo>
                  <a:pt x="3737991" y="775335"/>
                </a:lnTo>
                <a:lnTo>
                  <a:pt x="3991229" y="806576"/>
                </a:lnTo>
                <a:lnTo>
                  <a:pt x="4112641" y="817752"/>
                </a:lnTo>
                <a:lnTo>
                  <a:pt x="4342510" y="835660"/>
                </a:lnTo>
                <a:lnTo>
                  <a:pt x="4453255" y="842390"/>
                </a:lnTo>
                <a:lnTo>
                  <a:pt x="4666107" y="851280"/>
                </a:lnTo>
                <a:lnTo>
                  <a:pt x="4864100" y="851280"/>
                </a:lnTo>
                <a:lnTo>
                  <a:pt x="5051425" y="846836"/>
                </a:lnTo>
                <a:lnTo>
                  <a:pt x="5140833" y="842390"/>
                </a:lnTo>
                <a:lnTo>
                  <a:pt x="5228082" y="835660"/>
                </a:lnTo>
                <a:lnTo>
                  <a:pt x="5474970" y="808863"/>
                </a:lnTo>
                <a:lnTo>
                  <a:pt x="5551551" y="797687"/>
                </a:lnTo>
                <a:lnTo>
                  <a:pt x="5304662" y="766444"/>
                </a:lnTo>
                <a:lnTo>
                  <a:pt x="5042916" y="728472"/>
                </a:lnTo>
                <a:lnTo>
                  <a:pt x="4474463" y="630047"/>
                </a:lnTo>
                <a:lnTo>
                  <a:pt x="4165854" y="567563"/>
                </a:lnTo>
                <a:lnTo>
                  <a:pt x="3840099" y="498348"/>
                </a:lnTo>
                <a:lnTo>
                  <a:pt x="2854579" y="263651"/>
                </a:lnTo>
                <a:lnTo>
                  <a:pt x="2586354" y="205612"/>
                </a:lnTo>
                <a:lnTo>
                  <a:pt x="2330957" y="156463"/>
                </a:lnTo>
                <a:lnTo>
                  <a:pt x="2207387" y="134112"/>
                </a:lnTo>
                <a:lnTo>
                  <a:pt x="2086102" y="114045"/>
                </a:lnTo>
                <a:lnTo>
                  <a:pt x="1969007" y="96138"/>
                </a:lnTo>
                <a:lnTo>
                  <a:pt x="1630552" y="51435"/>
                </a:lnTo>
                <a:lnTo>
                  <a:pt x="1419860" y="31368"/>
                </a:lnTo>
                <a:lnTo>
                  <a:pt x="1221866" y="15748"/>
                </a:lnTo>
                <a:lnTo>
                  <a:pt x="1032382" y="4572"/>
                </a:lnTo>
                <a:lnTo>
                  <a:pt x="853566" y="0"/>
                </a:lnTo>
                <a:close/>
              </a:path>
            </a:pathLst>
          </a:custGeom>
          <a:solidFill>
            <a:srgbClr val="C5E7FB">
              <a:alpha val="3999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2832100" y="743204"/>
            <a:ext cx="5474970" cy="775335"/>
          </a:xfrm>
          <a:custGeom>
            <a:avLst/>
            <a:gdLst/>
            <a:ahLst/>
            <a:cxnLst/>
            <a:rect l="l" t="t" r="r" b="b"/>
            <a:pathLst>
              <a:path w="5474970" h="775335">
                <a:moveTo>
                  <a:pt x="0" y="78232"/>
                </a:moveTo>
                <a:lnTo>
                  <a:pt x="19176" y="73787"/>
                </a:lnTo>
                <a:lnTo>
                  <a:pt x="76581" y="62611"/>
                </a:lnTo>
                <a:lnTo>
                  <a:pt x="174498" y="46990"/>
                </a:lnTo>
                <a:lnTo>
                  <a:pt x="238379" y="37973"/>
                </a:lnTo>
                <a:lnTo>
                  <a:pt x="312927" y="29083"/>
                </a:lnTo>
                <a:lnTo>
                  <a:pt x="395858" y="22351"/>
                </a:lnTo>
                <a:lnTo>
                  <a:pt x="491744" y="15621"/>
                </a:lnTo>
                <a:lnTo>
                  <a:pt x="596011" y="9017"/>
                </a:lnTo>
                <a:lnTo>
                  <a:pt x="713104" y="4445"/>
                </a:lnTo>
                <a:lnTo>
                  <a:pt x="840866" y="2286"/>
                </a:lnTo>
                <a:lnTo>
                  <a:pt x="979170" y="0"/>
                </a:lnTo>
                <a:lnTo>
                  <a:pt x="1128140" y="2286"/>
                </a:lnTo>
                <a:lnTo>
                  <a:pt x="1287779" y="6731"/>
                </a:lnTo>
                <a:lnTo>
                  <a:pt x="1460246" y="15621"/>
                </a:lnTo>
                <a:lnTo>
                  <a:pt x="1643379" y="26797"/>
                </a:lnTo>
                <a:lnTo>
                  <a:pt x="1837054" y="44704"/>
                </a:lnTo>
                <a:lnTo>
                  <a:pt x="2043557" y="64770"/>
                </a:lnTo>
                <a:lnTo>
                  <a:pt x="2262759" y="89408"/>
                </a:lnTo>
                <a:lnTo>
                  <a:pt x="2492629" y="118491"/>
                </a:lnTo>
                <a:lnTo>
                  <a:pt x="2735326" y="154178"/>
                </a:lnTo>
                <a:lnTo>
                  <a:pt x="2988691" y="194437"/>
                </a:lnTo>
                <a:lnTo>
                  <a:pt x="3254755" y="241300"/>
                </a:lnTo>
                <a:lnTo>
                  <a:pt x="3533648" y="297180"/>
                </a:lnTo>
                <a:lnTo>
                  <a:pt x="3825240" y="357505"/>
                </a:lnTo>
                <a:lnTo>
                  <a:pt x="4129658" y="424561"/>
                </a:lnTo>
                <a:lnTo>
                  <a:pt x="4446778" y="500507"/>
                </a:lnTo>
                <a:lnTo>
                  <a:pt x="4776724" y="583184"/>
                </a:lnTo>
                <a:lnTo>
                  <a:pt x="5119497" y="674751"/>
                </a:lnTo>
                <a:lnTo>
                  <a:pt x="5474970" y="775335"/>
                </a:lnTo>
              </a:path>
            </a:pathLst>
          </a:custGeom>
          <a:ln w="31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5616447" y="729869"/>
            <a:ext cx="3312160" cy="652780"/>
          </a:xfrm>
          <a:custGeom>
            <a:avLst/>
            <a:gdLst/>
            <a:ahLst/>
            <a:cxnLst/>
            <a:rect l="l" t="t" r="r" b="b"/>
            <a:pathLst>
              <a:path w="3312159" h="652780">
                <a:moveTo>
                  <a:pt x="0" y="652398"/>
                </a:moveTo>
                <a:lnTo>
                  <a:pt x="95757" y="625475"/>
                </a:lnTo>
                <a:lnTo>
                  <a:pt x="357631" y="556259"/>
                </a:lnTo>
                <a:lnTo>
                  <a:pt x="538479" y="509396"/>
                </a:lnTo>
                <a:lnTo>
                  <a:pt x="747140" y="457961"/>
                </a:lnTo>
                <a:lnTo>
                  <a:pt x="979170" y="402081"/>
                </a:lnTo>
                <a:lnTo>
                  <a:pt x="1228217" y="341756"/>
                </a:lnTo>
                <a:lnTo>
                  <a:pt x="1492123" y="283717"/>
                </a:lnTo>
                <a:lnTo>
                  <a:pt x="1762505" y="225551"/>
                </a:lnTo>
                <a:lnTo>
                  <a:pt x="2039238" y="171957"/>
                </a:lnTo>
                <a:lnTo>
                  <a:pt x="2313812" y="120650"/>
                </a:lnTo>
                <a:lnTo>
                  <a:pt x="2450083" y="98297"/>
                </a:lnTo>
                <a:lnTo>
                  <a:pt x="2582036" y="75945"/>
                </a:lnTo>
                <a:lnTo>
                  <a:pt x="2713990" y="58038"/>
                </a:lnTo>
                <a:lnTo>
                  <a:pt x="2841752" y="40131"/>
                </a:lnTo>
                <a:lnTo>
                  <a:pt x="2967354" y="26796"/>
                </a:lnTo>
                <a:lnTo>
                  <a:pt x="3086607" y="15620"/>
                </a:lnTo>
                <a:lnTo>
                  <a:pt x="3201543" y="6603"/>
                </a:lnTo>
                <a:lnTo>
                  <a:pt x="3312159" y="0"/>
                </a:lnTo>
              </a:path>
            </a:pathLst>
          </a:custGeom>
          <a:ln w="31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211670" y="714248"/>
            <a:ext cx="8723630" cy="1331595"/>
          </a:xfrm>
          <a:custGeom>
            <a:avLst/>
            <a:gdLst/>
            <a:ahLst/>
            <a:cxnLst/>
            <a:rect l="l" t="t" r="r" b="b"/>
            <a:pathLst>
              <a:path w="8723630" h="1331595">
                <a:moveTo>
                  <a:pt x="1556042" y="0"/>
                </a:moveTo>
                <a:lnTo>
                  <a:pt x="1402753" y="0"/>
                </a:lnTo>
                <a:lnTo>
                  <a:pt x="1258100" y="4444"/>
                </a:lnTo>
                <a:lnTo>
                  <a:pt x="1121829" y="11175"/>
                </a:lnTo>
                <a:lnTo>
                  <a:pt x="874890" y="33400"/>
                </a:lnTo>
                <a:lnTo>
                  <a:pt x="762063" y="49149"/>
                </a:lnTo>
                <a:lnTo>
                  <a:pt x="659891" y="64769"/>
                </a:lnTo>
                <a:lnTo>
                  <a:pt x="564095" y="82550"/>
                </a:lnTo>
                <a:lnTo>
                  <a:pt x="478955" y="102742"/>
                </a:lnTo>
                <a:lnTo>
                  <a:pt x="398056" y="120650"/>
                </a:lnTo>
                <a:lnTo>
                  <a:pt x="327812" y="140715"/>
                </a:lnTo>
                <a:lnTo>
                  <a:pt x="206476" y="178688"/>
                </a:lnTo>
                <a:lnTo>
                  <a:pt x="157518" y="196596"/>
                </a:lnTo>
                <a:lnTo>
                  <a:pt x="51079" y="241173"/>
                </a:lnTo>
                <a:lnTo>
                  <a:pt x="0" y="268097"/>
                </a:lnTo>
                <a:lnTo>
                  <a:pt x="0" y="1331467"/>
                </a:lnTo>
                <a:lnTo>
                  <a:pt x="8719096" y="1331467"/>
                </a:lnTo>
                <a:lnTo>
                  <a:pt x="8723414" y="1324864"/>
                </a:lnTo>
                <a:lnTo>
                  <a:pt x="8723414" y="851153"/>
                </a:lnTo>
                <a:lnTo>
                  <a:pt x="7182142" y="851153"/>
                </a:lnTo>
                <a:lnTo>
                  <a:pt x="7043839" y="848994"/>
                </a:lnTo>
                <a:lnTo>
                  <a:pt x="6899059" y="844423"/>
                </a:lnTo>
                <a:lnTo>
                  <a:pt x="6750088" y="837818"/>
                </a:lnTo>
                <a:lnTo>
                  <a:pt x="6594640" y="826642"/>
                </a:lnTo>
                <a:lnTo>
                  <a:pt x="6260503" y="793114"/>
                </a:lnTo>
                <a:lnTo>
                  <a:pt x="5900712" y="746125"/>
                </a:lnTo>
                <a:lnTo>
                  <a:pt x="5709196" y="717168"/>
                </a:lnTo>
                <a:lnTo>
                  <a:pt x="5509044" y="683640"/>
                </a:lnTo>
                <a:lnTo>
                  <a:pt x="5302542" y="645667"/>
                </a:lnTo>
                <a:lnTo>
                  <a:pt x="4861979" y="558546"/>
                </a:lnTo>
                <a:lnTo>
                  <a:pt x="4387253" y="453516"/>
                </a:lnTo>
                <a:lnTo>
                  <a:pt x="4136047" y="395350"/>
                </a:lnTo>
                <a:lnTo>
                  <a:pt x="3614458" y="268097"/>
                </a:lnTo>
                <a:lnTo>
                  <a:pt x="3122841" y="165226"/>
                </a:lnTo>
                <a:lnTo>
                  <a:pt x="2892844" y="125094"/>
                </a:lnTo>
                <a:lnTo>
                  <a:pt x="2673642" y="91566"/>
                </a:lnTo>
                <a:lnTo>
                  <a:pt x="2462949" y="62484"/>
                </a:lnTo>
                <a:lnTo>
                  <a:pt x="2262797" y="40131"/>
                </a:lnTo>
                <a:lnTo>
                  <a:pt x="2073313" y="22225"/>
                </a:lnTo>
                <a:lnTo>
                  <a:pt x="1719999" y="2159"/>
                </a:lnTo>
                <a:lnTo>
                  <a:pt x="1556042" y="0"/>
                </a:lnTo>
                <a:close/>
              </a:path>
              <a:path w="8723630" h="1331595">
                <a:moveTo>
                  <a:pt x="8723414" y="569722"/>
                </a:moveTo>
                <a:lnTo>
                  <a:pt x="8638197" y="605409"/>
                </a:lnTo>
                <a:lnTo>
                  <a:pt x="8557298" y="636651"/>
                </a:lnTo>
                <a:lnTo>
                  <a:pt x="8472208" y="665734"/>
                </a:lnTo>
                <a:lnTo>
                  <a:pt x="8295551" y="719327"/>
                </a:lnTo>
                <a:lnTo>
                  <a:pt x="8201825" y="743965"/>
                </a:lnTo>
                <a:lnTo>
                  <a:pt x="8005991" y="784098"/>
                </a:lnTo>
                <a:lnTo>
                  <a:pt x="7901724" y="802004"/>
                </a:lnTo>
                <a:lnTo>
                  <a:pt x="7680363" y="828801"/>
                </a:lnTo>
                <a:lnTo>
                  <a:pt x="7441857" y="846709"/>
                </a:lnTo>
                <a:lnTo>
                  <a:pt x="7314222" y="851153"/>
                </a:lnTo>
                <a:lnTo>
                  <a:pt x="8723414" y="851153"/>
                </a:lnTo>
                <a:lnTo>
                  <a:pt x="8723414" y="56972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 txBox="1"/>
          <p:nvPr/>
        </p:nvSpPr>
        <p:spPr>
          <a:xfrm>
            <a:off x="330200" y="1645411"/>
            <a:ext cx="3333115" cy="1824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260985">
              <a:lnSpc>
                <a:spcPct val="100000"/>
              </a:lnSpc>
              <a:spcBef>
                <a:spcPts val="100"/>
              </a:spcBef>
              <a:buSzPct val="94000"/>
              <a:buAutoNum type="arabicPlain"/>
              <a:tabLst>
                <a:tab pos="550545" algn="l"/>
              </a:tabLst>
            </a:pPr>
            <a:r>
              <a:rPr sz="180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使</a:t>
            </a:r>
            <a:r>
              <a:rPr sz="18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用</a:t>
            </a:r>
            <a:r>
              <a:rPr sz="180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夯土机械应穿戴绝缘 用品，使用过程应有人调整电 缆，电缆长度不应大于</a:t>
            </a:r>
            <a:r>
              <a:rPr sz="1800" spc="-5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50</a:t>
            </a:r>
            <a:r>
              <a:rPr sz="180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米。</a:t>
            </a:r>
            <a:endParaRPr sz="1800">
              <a:latin typeface="PMingLiU" panose="02020500000000000000" charset="-120"/>
              <a:cs typeface="PMingLiU" panose="02020500000000000000" charset="-120"/>
            </a:endParaRPr>
          </a:p>
          <a:p>
            <a:pPr marL="575945" indent="-563880">
              <a:lnSpc>
                <a:spcPct val="100000"/>
              </a:lnSpc>
              <a:spcBef>
                <a:spcPts val="600"/>
              </a:spcBef>
              <a:buSzPct val="94000"/>
              <a:buAutoNum type="arabicPlain"/>
              <a:tabLst>
                <a:tab pos="576580" algn="l"/>
              </a:tabLst>
            </a:pPr>
            <a:r>
              <a:rPr sz="180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打夯机</a:t>
            </a:r>
            <a:r>
              <a:rPr sz="1800" spc="1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严</a:t>
            </a:r>
            <a:r>
              <a:rPr sz="180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禁使用到顺开关；</a:t>
            </a:r>
            <a:endParaRPr sz="1800">
              <a:latin typeface="PMingLiU" panose="02020500000000000000" charset="-120"/>
              <a:cs typeface="PMingLiU" panose="02020500000000000000" charset="-120"/>
            </a:endParaRPr>
          </a:p>
          <a:p>
            <a:pPr marL="12700" marR="228600">
              <a:lnSpc>
                <a:spcPct val="100000"/>
              </a:lnSpc>
              <a:spcBef>
                <a:spcPts val="600"/>
              </a:spcBef>
              <a:buSzPct val="94000"/>
              <a:buAutoNum type="arabicPlain"/>
              <a:tabLst>
                <a:tab pos="582295" algn="l"/>
              </a:tabLst>
            </a:pPr>
            <a:r>
              <a:rPr sz="180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电源线使用四芯电线，保 护接地可靠；</a:t>
            </a:r>
            <a:endParaRPr sz="1800">
              <a:latin typeface="PMingLiU" panose="02020500000000000000" charset="-120"/>
              <a:cs typeface="PMingLiU" panose="02020500000000000000" charset="-120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330200" y="1108963"/>
            <a:ext cx="128714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5" dirty="0">
                <a:latin typeface="Candara" panose="020E0502030303020204"/>
                <a:cs typeface="Candara" panose="020E0502030303020204"/>
              </a:rPr>
              <a:t>9</a:t>
            </a:r>
            <a:r>
              <a:rPr sz="2800" spc="-5" dirty="0"/>
              <a:t>打夯机</a:t>
            </a:r>
            <a:endParaRPr sz="2800">
              <a:latin typeface="Candara" panose="020E0502030303020204"/>
              <a:cs typeface="Candara" panose="020E0502030303020204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4396359" y="1628775"/>
            <a:ext cx="4504817" cy="3096387"/>
          </a:xfrm>
          <a:prstGeom prst="rect">
            <a:avLst/>
          </a:prstGeom>
          <a:blipFill>
            <a:blip r:embed="rId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1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054978" y="859408"/>
            <a:ext cx="2880360" cy="715010"/>
          </a:xfrm>
          <a:custGeom>
            <a:avLst/>
            <a:gdLst/>
            <a:ahLst/>
            <a:cxnLst/>
            <a:rect l="l" t="t" r="r" b="b"/>
            <a:pathLst>
              <a:path w="2880359" h="715010">
                <a:moveTo>
                  <a:pt x="2880105" y="0"/>
                </a:moveTo>
                <a:lnTo>
                  <a:pt x="2873629" y="0"/>
                </a:lnTo>
                <a:lnTo>
                  <a:pt x="2752344" y="20065"/>
                </a:lnTo>
                <a:lnTo>
                  <a:pt x="2628900" y="42417"/>
                </a:lnTo>
                <a:lnTo>
                  <a:pt x="2373376" y="91566"/>
                </a:lnTo>
                <a:lnTo>
                  <a:pt x="2105279" y="149732"/>
                </a:lnTo>
                <a:lnTo>
                  <a:pt x="1824227" y="216662"/>
                </a:lnTo>
                <a:lnTo>
                  <a:pt x="1566672" y="281558"/>
                </a:lnTo>
                <a:lnTo>
                  <a:pt x="842899" y="444626"/>
                </a:lnTo>
                <a:lnTo>
                  <a:pt x="621538" y="489330"/>
                </a:lnTo>
                <a:lnTo>
                  <a:pt x="200025" y="567436"/>
                </a:lnTo>
                <a:lnTo>
                  <a:pt x="0" y="600963"/>
                </a:lnTo>
                <a:lnTo>
                  <a:pt x="138303" y="621156"/>
                </a:lnTo>
                <a:lnTo>
                  <a:pt x="270256" y="638937"/>
                </a:lnTo>
                <a:lnTo>
                  <a:pt x="398018" y="654685"/>
                </a:lnTo>
                <a:lnTo>
                  <a:pt x="644905" y="681481"/>
                </a:lnTo>
                <a:lnTo>
                  <a:pt x="874776" y="699262"/>
                </a:lnTo>
                <a:lnTo>
                  <a:pt x="985520" y="705992"/>
                </a:lnTo>
                <a:lnTo>
                  <a:pt x="1094104" y="710438"/>
                </a:lnTo>
                <a:lnTo>
                  <a:pt x="1298448" y="715010"/>
                </a:lnTo>
                <a:lnTo>
                  <a:pt x="1396365" y="715010"/>
                </a:lnTo>
                <a:lnTo>
                  <a:pt x="1585849" y="710438"/>
                </a:lnTo>
                <a:lnTo>
                  <a:pt x="1675256" y="705992"/>
                </a:lnTo>
                <a:lnTo>
                  <a:pt x="1845564" y="692657"/>
                </a:lnTo>
                <a:lnTo>
                  <a:pt x="1928495" y="683640"/>
                </a:lnTo>
                <a:lnTo>
                  <a:pt x="2086102" y="661288"/>
                </a:lnTo>
                <a:lnTo>
                  <a:pt x="2235073" y="634491"/>
                </a:lnTo>
                <a:lnTo>
                  <a:pt x="2375535" y="603250"/>
                </a:lnTo>
                <a:lnTo>
                  <a:pt x="2509647" y="567436"/>
                </a:lnTo>
                <a:lnTo>
                  <a:pt x="2637409" y="527303"/>
                </a:lnTo>
                <a:lnTo>
                  <a:pt x="2758694" y="482600"/>
                </a:lnTo>
                <a:lnTo>
                  <a:pt x="2875788" y="435610"/>
                </a:lnTo>
                <a:lnTo>
                  <a:pt x="2880105" y="433450"/>
                </a:lnTo>
                <a:lnTo>
                  <a:pt x="2880105" y="0"/>
                </a:lnTo>
                <a:close/>
              </a:path>
            </a:pathLst>
          </a:custGeom>
          <a:solidFill>
            <a:srgbClr val="C5E7FB">
              <a:alpha val="2901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2622423" y="730884"/>
            <a:ext cx="5551805" cy="851535"/>
          </a:xfrm>
          <a:custGeom>
            <a:avLst/>
            <a:gdLst/>
            <a:ahLst/>
            <a:cxnLst/>
            <a:rect l="l" t="t" r="r" b="b"/>
            <a:pathLst>
              <a:path w="5551805" h="851535">
                <a:moveTo>
                  <a:pt x="853566" y="0"/>
                </a:moveTo>
                <a:lnTo>
                  <a:pt x="685418" y="0"/>
                </a:lnTo>
                <a:lnTo>
                  <a:pt x="527938" y="4572"/>
                </a:lnTo>
                <a:lnTo>
                  <a:pt x="381000" y="11175"/>
                </a:lnTo>
                <a:lnTo>
                  <a:pt x="244728" y="22351"/>
                </a:lnTo>
                <a:lnTo>
                  <a:pt x="117093" y="35813"/>
                </a:lnTo>
                <a:lnTo>
                  <a:pt x="0" y="53720"/>
                </a:lnTo>
                <a:lnTo>
                  <a:pt x="334137" y="96138"/>
                </a:lnTo>
                <a:lnTo>
                  <a:pt x="693927" y="156463"/>
                </a:lnTo>
                <a:lnTo>
                  <a:pt x="1079246" y="234695"/>
                </a:lnTo>
                <a:lnTo>
                  <a:pt x="1283589" y="279273"/>
                </a:lnTo>
                <a:lnTo>
                  <a:pt x="1868931" y="422275"/>
                </a:lnTo>
                <a:lnTo>
                  <a:pt x="2562987" y="576452"/>
                </a:lnTo>
                <a:lnTo>
                  <a:pt x="2882265" y="639063"/>
                </a:lnTo>
                <a:lnTo>
                  <a:pt x="3035554" y="668147"/>
                </a:lnTo>
                <a:lnTo>
                  <a:pt x="3329304" y="717295"/>
                </a:lnTo>
                <a:lnTo>
                  <a:pt x="3469766" y="739520"/>
                </a:lnTo>
                <a:lnTo>
                  <a:pt x="3737991" y="775335"/>
                </a:lnTo>
                <a:lnTo>
                  <a:pt x="3991229" y="806576"/>
                </a:lnTo>
                <a:lnTo>
                  <a:pt x="4112641" y="817752"/>
                </a:lnTo>
                <a:lnTo>
                  <a:pt x="4342510" y="835660"/>
                </a:lnTo>
                <a:lnTo>
                  <a:pt x="4453255" y="842390"/>
                </a:lnTo>
                <a:lnTo>
                  <a:pt x="4666107" y="851280"/>
                </a:lnTo>
                <a:lnTo>
                  <a:pt x="4864100" y="851280"/>
                </a:lnTo>
                <a:lnTo>
                  <a:pt x="5051425" y="846836"/>
                </a:lnTo>
                <a:lnTo>
                  <a:pt x="5140833" y="842390"/>
                </a:lnTo>
                <a:lnTo>
                  <a:pt x="5228082" y="835660"/>
                </a:lnTo>
                <a:lnTo>
                  <a:pt x="5474970" y="808863"/>
                </a:lnTo>
                <a:lnTo>
                  <a:pt x="5551551" y="797687"/>
                </a:lnTo>
                <a:lnTo>
                  <a:pt x="5304662" y="766444"/>
                </a:lnTo>
                <a:lnTo>
                  <a:pt x="5042916" y="728472"/>
                </a:lnTo>
                <a:lnTo>
                  <a:pt x="4474463" y="630047"/>
                </a:lnTo>
                <a:lnTo>
                  <a:pt x="4165854" y="567563"/>
                </a:lnTo>
                <a:lnTo>
                  <a:pt x="3840099" y="498348"/>
                </a:lnTo>
                <a:lnTo>
                  <a:pt x="2854579" y="263651"/>
                </a:lnTo>
                <a:lnTo>
                  <a:pt x="2586354" y="205612"/>
                </a:lnTo>
                <a:lnTo>
                  <a:pt x="2330957" y="156463"/>
                </a:lnTo>
                <a:lnTo>
                  <a:pt x="2207387" y="134112"/>
                </a:lnTo>
                <a:lnTo>
                  <a:pt x="2086102" y="114045"/>
                </a:lnTo>
                <a:lnTo>
                  <a:pt x="1969007" y="96138"/>
                </a:lnTo>
                <a:lnTo>
                  <a:pt x="1630552" y="51435"/>
                </a:lnTo>
                <a:lnTo>
                  <a:pt x="1419860" y="31368"/>
                </a:lnTo>
                <a:lnTo>
                  <a:pt x="1221866" y="15748"/>
                </a:lnTo>
                <a:lnTo>
                  <a:pt x="1032382" y="4572"/>
                </a:lnTo>
                <a:lnTo>
                  <a:pt x="853566" y="0"/>
                </a:lnTo>
                <a:close/>
              </a:path>
            </a:pathLst>
          </a:custGeom>
          <a:solidFill>
            <a:srgbClr val="C5E7FB">
              <a:alpha val="3999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2832100" y="743204"/>
            <a:ext cx="5474970" cy="775335"/>
          </a:xfrm>
          <a:custGeom>
            <a:avLst/>
            <a:gdLst/>
            <a:ahLst/>
            <a:cxnLst/>
            <a:rect l="l" t="t" r="r" b="b"/>
            <a:pathLst>
              <a:path w="5474970" h="775335">
                <a:moveTo>
                  <a:pt x="0" y="78232"/>
                </a:moveTo>
                <a:lnTo>
                  <a:pt x="19176" y="73787"/>
                </a:lnTo>
                <a:lnTo>
                  <a:pt x="76581" y="62611"/>
                </a:lnTo>
                <a:lnTo>
                  <a:pt x="174498" y="46990"/>
                </a:lnTo>
                <a:lnTo>
                  <a:pt x="238379" y="37973"/>
                </a:lnTo>
                <a:lnTo>
                  <a:pt x="312927" y="29083"/>
                </a:lnTo>
                <a:lnTo>
                  <a:pt x="395858" y="22351"/>
                </a:lnTo>
                <a:lnTo>
                  <a:pt x="491744" y="15621"/>
                </a:lnTo>
                <a:lnTo>
                  <a:pt x="596011" y="9017"/>
                </a:lnTo>
                <a:lnTo>
                  <a:pt x="713104" y="4445"/>
                </a:lnTo>
                <a:lnTo>
                  <a:pt x="840866" y="2286"/>
                </a:lnTo>
                <a:lnTo>
                  <a:pt x="979170" y="0"/>
                </a:lnTo>
                <a:lnTo>
                  <a:pt x="1128140" y="2286"/>
                </a:lnTo>
                <a:lnTo>
                  <a:pt x="1287779" y="6731"/>
                </a:lnTo>
                <a:lnTo>
                  <a:pt x="1460246" y="15621"/>
                </a:lnTo>
                <a:lnTo>
                  <a:pt x="1643379" y="26797"/>
                </a:lnTo>
                <a:lnTo>
                  <a:pt x="1837054" y="44704"/>
                </a:lnTo>
                <a:lnTo>
                  <a:pt x="2043557" y="64770"/>
                </a:lnTo>
                <a:lnTo>
                  <a:pt x="2262759" y="89408"/>
                </a:lnTo>
                <a:lnTo>
                  <a:pt x="2492629" y="118491"/>
                </a:lnTo>
                <a:lnTo>
                  <a:pt x="2735326" y="154178"/>
                </a:lnTo>
                <a:lnTo>
                  <a:pt x="2988691" y="194437"/>
                </a:lnTo>
                <a:lnTo>
                  <a:pt x="3254755" y="241300"/>
                </a:lnTo>
                <a:lnTo>
                  <a:pt x="3533648" y="297180"/>
                </a:lnTo>
                <a:lnTo>
                  <a:pt x="3825240" y="357505"/>
                </a:lnTo>
                <a:lnTo>
                  <a:pt x="4129658" y="424561"/>
                </a:lnTo>
                <a:lnTo>
                  <a:pt x="4446778" y="500507"/>
                </a:lnTo>
                <a:lnTo>
                  <a:pt x="4776724" y="583184"/>
                </a:lnTo>
                <a:lnTo>
                  <a:pt x="5119497" y="674751"/>
                </a:lnTo>
                <a:lnTo>
                  <a:pt x="5474970" y="775335"/>
                </a:lnTo>
              </a:path>
            </a:pathLst>
          </a:custGeom>
          <a:ln w="31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5616447" y="729869"/>
            <a:ext cx="3312160" cy="652780"/>
          </a:xfrm>
          <a:custGeom>
            <a:avLst/>
            <a:gdLst/>
            <a:ahLst/>
            <a:cxnLst/>
            <a:rect l="l" t="t" r="r" b="b"/>
            <a:pathLst>
              <a:path w="3312159" h="652780">
                <a:moveTo>
                  <a:pt x="0" y="652398"/>
                </a:moveTo>
                <a:lnTo>
                  <a:pt x="95757" y="625475"/>
                </a:lnTo>
                <a:lnTo>
                  <a:pt x="357631" y="556259"/>
                </a:lnTo>
                <a:lnTo>
                  <a:pt x="538479" y="509396"/>
                </a:lnTo>
                <a:lnTo>
                  <a:pt x="747140" y="457961"/>
                </a:lnTo>
                <a:lnTo>
                  <a:pt x="979170" y="402081"/>
                </a:lnTo>
                <a:lnTo>
                  <a:pt x="1228217" y="341756"/>
                </a:lnTo>
                <a:lnTo>
                  <a:pt x="1492123" y="283717"/>
                </a:lnTo>
                <a:lnTo>
                  <a:pt x="1762505" y="225551"/>
                </a:lnTo>
                <a:lnTo>
                  <a:pt x="2039238" y="171957"/>
                </a:lnTo>
                <a:lnTo>
                  <a:pt x="2313812" y="120650"/>
                </a:lnTo>
                <a:lnTo>
                  <a:pt x="2450083" y="98297"/>
                </a:lnTo>
                <a:lnTo>
                  <a:pt x="2582036" y="75945"/>
                </a:lnTo>
                <a:lnTo>
                  <a:pt x="2713990" y="58038"/>
                </a:lnTo>
                <a:lnTo>
                  <a:pt x="2841752" y="40131"/>
                </a:lnTo>
                <a:lnTo>
                  <a:pt x="2967354" y="26796"/>
                </a:lnTo>
                <a:lnTo>
                  <a:pt x="3086607" y="15620"/>
                </a:lnTo>
                <a:lnTo>
                  <a:pt x="3201543" y="6603"/>
                </a:lnTo>
                <a:lnTo>
                  <a:pt x="3312159" y="0"/>
                </a:lnTo>
              </a:path>
            </a:pathLst>
          </a:custGeom>
          <a:ln w="31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211670" y="714248"/>
            <a:ext cx="8723630" cy="1331595"/>
          </a:xfrm>
          <a:custGeom>
            <a:avLst/>
            <a:gdLst/>
            <a:ahLst/>
            <a:cxnLst/>
            <a:rect l="l" t="t" r="r" b="b"/>
            <a:pathLst>
              <a:path w="8723630" h="1331595">
                <a:moveTo>
                  <a:pt x="1556042" y="0"/>
                </a:moveTo>
                <a:lnTo>
                  <a:pt x="1402753" y="0"/>
                </a:lnTo>
                <a:lnTo>
                  <a:pt x="1258100" y="4444"/>
                </a:lnTo>
                <a:lnTo>
                  <a:pt x="1121829" y="11175"/>
                </a:lnTo>
                <a:lnTo>
                  <a:pt x="874890" y="33400"/>
                </a:lnTo>
                <a:lnTo>
                  <a:pt x="762063" y="49149"/>
                </a:lnTo>
                <a:lnTo>
                  <a:pt x="659891" y="64769"/>
                </a:lnTo>
                <a:lnTo>
                  <a:pt x="564095" y="82550"/>
                </a:lnTo>
                <a:lnTo>
                  <a:pt x="478955" y="102742"/>
                </a:lnTo>
                <a:lnTo>
                  <a:pt x="398056" y="120650"/>
                </a:lnTo>
                <a:lnTo>
                  <a:pt x="327812" y="140715"/>
                </a:lnTo>
                <a:lnTo>
                  <a:pt x="206476" y="178688"/>
                </a:lnTo>
                <a:lnTo>
                  <a:pt x="157518" y="196596"/>
                </a:lnTo>
                <a:lnTo>
                  <a:pt x="51079" y="241173"/>
                </a:lnTo>
                <a:lnTo>
                  <a:pt x="0" y="268097"/>
                </a:lnTo>
                <a:lnTo>
                  <a:pt x="0" y="1331467"/>
                </a:lnTo>
                <a:lnTo>
                  <a:pt x="8719096" y="1331467"/>
                </a:lnTo>
                <a:lnTo>
                  <a:pt x="8723414" y="1324864"/>
                </a:lnTo>
                <a:lnTo>
                  <a:pt x="8723414" y="851153"/>
                </a:lnTo>
                <a:lnTo>
                  <a:pt x="7182142" y="851153"/>
                </a:lnTo>
                <a:lnTo>
                  <a:pt x="7043839" y="848994"/>
                </a:lnTo>
                <a:lnTo>
                  <a:pt x="6899059" y="844423"/>
                </a:lnTo>
                <a:lnTo>
                  <a:pt x="6750088" y="837818"/>
                </a:lnTo>
                <a:lnTo>
                  <a:pt x="6594640" y="826642"/>
                </a:lnTo>
                <a:lnTo>
                  <a:pt x="6260503" y="793114"/>
                </a:lnTo>
                <a:lnTo>
                  <a:pt x="5900712" y="746125"/>
                </a:lnTo>
                <a:lnTo>
                  <a:pt x="5709196" y="717168"/>
                </a:lnTo>
                <a:lnTo>
                  <a:pt x="5509044" y="683640"/>
                </a:lnTo>
                <a:lnTo>
                  <a:pt x="5302542" y="645667"/>
                </a:lnTo>
                <a:lnTo>
                  <a:pt x="4861979" y="558546"/>
                </a:lnTo>
                <a:lnTo>
                  <a:pt x="4387253" y="453516"/>
                </a:lnTo>
                <a:lnTo>
                  <a:pt x="4136047" y="395350"/>
                </a:lnTo>
                <a:lnTo>
                  <a:pt x="3614458" y="268097"/>
                </a:lnTo>
                <a:lnTo>
                  <a:pt x="3122841" y="165226"/>
                </a:lnTo>
                <a:lnTo>
                  <a:pt x="2892844" y="125094"/>
                </a:lnTo>
                <a:lnTo>
                  <a:pt x="2673642" y="91566"/>
                </a:lnTo>
                <a:lnTo>
                  <a:pt x="2462949" y="62484"/>
                </a:lnTo>
                <a:lnTo>
                  <a:pt x="2262797" y="40131"/>
                </a:lnTo>
                <a:lnTo>
                  <a:pt x="2073313" y="22225"/>
                </a:lnTo>
                <a:lnTo>
                  <a:pt x="1719999" y="2159"/>
                </a:lnTo>
                <a:lnTo>
                  <a:pt x="1556042" y="0"/>
                </a:lnTo>
                <a:close/>
              </a:path>
              <a:path w="8723630" h="1331595">
                <a:moveTo>
                  <a:pt x="8723414" y="569722"/>
                </a:moveTo>
                <a:lnTo>
                  <a:pt x="8638197" y="605409"/>
                </a:lnTo>
                <a:lnTo>
                  <a:pt x="8557298" y="636651"/>
                </a:lnTo>
                <a:lnTo>
                  <a:pt x="8472208" y="665734"/>
                </a:lnTo>
                <a:lnTo>
                  <a:pt x="8295551" y="719327"/>
                </a:lnTo>
                <a:lnTo>
                  <a:pt x="8201825" y="743965"/>
                </a:lnTo>
                <a:lnTo>
                  <a:pt x="8005991" y="784098"/>
                </a:lnTo>
                <a:lnTo>
                  <a:pt x="7901724" y="802004"/>
                </a:lnTo>
                <a:lnTo>
                  <a:pt x="7680363" y="828801"/>
                </a:lnTo>
                <a:lnTo>
                  <a:pt x="7441857" y="846709"/>
                </a:lnTo>
                <a:lnTo>
                  <a:pt x="7314222" y="851153"/>
                </a:lnTo>
                <a:lnTo>
                  <a:pt x="8723414" y="851153"/>
                </a:lnTo>
                <a:lnTo>
                  <a:pt x="8723414" y="56972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 txBox="1"/>
          <p:nvPr/>
        </p:nvSpPr>
        <p:spPr>
          <a:xfrm>
            <a:off x="258267" y="1358899"/>
            <a:ext cx="4372610" cy="511619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223520">
              <a:lnSpc>
                <a:spcPct val="100000"/>
              </a:lnSpc>
              <a:spcBef>
                <a:spcPts val="95"/>
              </a:spcBef>
              <a:buSzPct val="94000"/>
              <a:buAutoNum type="arabicPlain"/>
              <a:tabLst>
                <a:tab pos="490855" algn="l"/>
              </a:tabLst>
            </a:pP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防护棚两侧应有效防护，宽度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必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须大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于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通 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道口宽度，长度必须符合坠落半径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要</a:t>
            </a:r>
            <a:r>
              <a:rPr sz="160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求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。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  <a:p>
            <a:pPr marL="12700" marR="203200">
              <a:lnSpc>
                <a:spcPct val="100000"/>
              </a:lnSpc>
              <a:spcBef>
                <a:spcPts val="600"/>
              </a:spcBef>
              <a:buSzPct val="94000"/>
              <a:buAutoNum type="arabicPlain"/>
              <a:tabLst>
                <a:tab pos="511175" algn="l"/>
              </a:tabLst>
            </a:pP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建筑物高度超过</a:t>
            </a:r>
            <a:r>
              <a:rPr sz="1600" spc="-15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2</a:t>
            </a:r>
            <a:r>
              <a:rPr sz="1600" spc="-5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4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米，防护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棚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应采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用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双层 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防护设置。两层防护棚间距</a:t>
            </a:r>
            <a:r>
              <a:rPr sz="1600" spc="-5" dirty="0">
                <a:solidFill>
                  <a:srgbClr val="073D86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≥700mm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（</a:t>
            </a:r>
            <a:r>
              <a:rPr sz="1600" spc="-5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JGJ80-  </a:t>
            </a:r>
            <a:r>
              <a:rPr sz="1600" spc="-10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2016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第</a:t>
            </a:r>
            <a:r>
              <a:rPr sz="1600" spc="-5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7.0.6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条）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  <a:p>
            <a:pPr marL="12700" marR="5080">
              <a:lnSpc>
                <a:spcPct val="100000"/>
              </a:lnSpc>
              <a:spcBef>
                <a:spcPts val="600"/>
              </a:spcBef>
              <a:buSzPct val="94000"/>
              <a:buAutoNum type="arabicPlain"/>
              <a:tabLst>
                <a:tab pos="517525" algn="l"/>
              </a:tabLst>
            </a:pP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防护棚顶棚材料采用胶合板搭设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双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层，采 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用</a:t>
            </a:r>
            <a:r>
              <a:rPr sz="1600" spc="-10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50</a:t>
            </a:r>
            <a:r>
              <a:rPr sz="1600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m</a:t>
            </a:r>
            <a:r>
              <a:rPr sz="1600" spc="-5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m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木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板单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层防护</a:t>
            </a:r>
            <a:r>
              <a:rPr sz="1600" spc="1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。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（</a:t>
            </a:r>
            <a:r>
              <a:rPr sz="1600" spc="-5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JGJ</a:t>
            </a:r>
            <a:r>
              <a:rPr sz="1600" spc="-10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80</a:t>
            </a:r>
            <a:r>
              <a:rPr sz="1600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-</a:t>
            </a:r>
            <a:r>
              <a:rPr sz="1600" spc="-10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20</a:t>
            </a:r>
            <a:r>
              <a:rPr sz="1600" spc="-5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1</a:t>
            </a:r>
            <a:r>
              <a:rPr sz="1600" spc="-10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6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第</a:t>
            </a:r>
            <a:r>
              <a:rPr sz="1600" spc="-5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7</a:t>
            </a:r>
            <a:r>
              <a:rPr sz="1600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.</a:t>
            </a:r>
            <a:r>
              <a:rPr sz="1600" spc="-10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0</a:t>
            </a:r>
            <a:r>
              <a:rPr sz="1600" spc="-5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.</a:t>
            </a:r>
            <a:r>
              <a:rPr sz="1600" spc="-10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5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条）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  <a:p>
            <a:pPr marL="12700" marR="186690">
              <a:lnSpc>
                <a:spcPct val="100000"/>
              </a:lnSpc>
              <a:spcBef>
                <a:spcPts val="600"/>
              </a:spcBef>
              <a:buSzPct val="94000"/>
              <a:buAutoNum type="arabicPlain"/>
              <a:tabLst>
                <a:tab pos="527050" algn="l"/>
              </a:tabLst>
            </a:pP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冷拉场地应在两端地锚外侧设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置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警戒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区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， 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并应安装防护栏及警告标志，操作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人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员在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作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业 时必须离开钢筋</a:t>
            </a:r>
            <a:r>
              <a:rPr sz="1600" spc="-10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2m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以外。（</a:t>
            </a:r>
            <a:r>
              <a:rPr sz="1600" spc="-5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JGJ33-2012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第</a:t>
            </a:r>
            <a:r>
              <a:rPr sz="1600" spc="-5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9.5.2  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条）</a:t>
            </a:r>
            <a:r>
              <a:rPr sz="1600" spc="-6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 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。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  <a:p>
            <a:pPr marL="517525" indent="-505460">
              <a:lnSpc>
                <a:spcPct val="100000"/>
              </a:lnSpc>
              <a:spcBef>
                <a:spcPts val="600"/>
              </a:spcBef>
              <a:buSzPct val="94000"/>
              <a:buAutoNum type="arabicPlain"/>
              <a:tabLst>
                <a:tab pos="517525" algn="l"/>
              </a:tabLst>
            </a:pP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钢筋对焊时应采取防止火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花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飞溅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措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施。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  <a:p>
            <a:pPr marL="12700" marR="182245">
              <a:lnSpc>
                <a:spcPct val="100000"/>
              </a:lnSpc>
              <a:spcBef>
                <a:spcPts val="600"/>
              </a:spcBef>
              <a:buSzPct val="94000"/>
              <a:buAutoNum type="arabicPlain"/>
              <a:tabLst>
                <a:tab pos="530225" algn="l"/>
              </a:tabLst>
            </a:pP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防护压板、护罩等安全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防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护装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置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应齐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全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、 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可靠，指示标志应醒目有效。（</a:t>
            </a:r>
            <a:r>
              <a:rPr sz="1600" spc="-5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JGJ160-2008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第 </a:t>
            </a:r>
            <a:r>
              <a:rPr sz="1600" spc="-5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10.1.3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第</a:t>
            </a:r>
            <a:r>
              <a:rPr sz="1600" spc="-10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5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条）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  <a:p>
            <a:pPr marL="12700" marR="198120">
              <a:lnSpc>
                <a:spcPct val="100000"/>
              </a:lnSpc>
              <a:spcBef>
                <a:spcPts val="605"/>
              </a:spcBef>
              <a:buSzPct val="94000"/>
              <a:buAutoNum type="arabicPlain"/>
              <a:tabLst>
                <a:tab pos="514350" algn="l"/>
              </a:tabLst>
            </a:pP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漏电保护器参数应与设备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功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率匹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配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，安装 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应正确，动作应灵敏可靠。（</a:t>
            </a:r>
            <a:r>
              <a:rPr sz="1600" spc="-5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JGJ160-2008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第 </a:t>
            </a:r>
            <a:r>
              <a:rPr sz="1600" spc="-5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10.1.3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第</a:t>
            </a:r>
            <a:r>
              <a:rPr sz="1600" spc="-5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3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条）</a:t>
            </a:r>
            <a:r>
              <a:rPr sz="1600" spc="-9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 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保护零线应专用，不得做工作零 线使用。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330200" y="892810"/>
            <a:ext cx="176593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15" dirty="0">
                <a:latin typeface="Candara" panose="020E0502030303020204"/>
                <a:cs typeface="Candara" panose="020E0502030303020204"/>
              </a:rPr>
              <a:t>1</a:t>
            </a:r>
            <a:r>
              <a:rPr sz="2800" spc="-5" dirty="0">
                <a:latin typeface="Candara" panose="020E0502030303020204"/>
                <a:cs typeface="Candara" panose="020E0502030303020204"/>
              </a:rPr>
              <a:t>0</a:t>
            </a:r>
            <a:r>
              <a:rPr sz="2800" spc="-5" dirty="0"/>
              <a:t>钢筋机械</a:t>
            </a:r>
            <a:endParaRPr sz="2800">
              <a:latin typeface="Candara" panose="020E0502030303020204"/>
              <a:cs typeface="Candara" panose="020E0502030303020204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6876288" y="1556892"/>
            <a:ext cx="2072767" cy="1367916"/>
          </a:xfrm>
          <a:prstGeom prst="rect">
            <a:avLst/>
          </a:prstGeom>
          <a:blipFill>
            <a:blip r:embed="rId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4572000" y="1484757"/>
            <a:ext cx="2327402" cy="160197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6489827" y="3284982"/>
            <a:ext cx="2293271" cy="144018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4745863" y="3284092"/>
            <a:ext cx="1704213" cy="141452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1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171825" y="2801188"/>
            <a:ext cx="2823845" cy="6972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spc="5" dirty="0">
                <a:solidFill>
                  <a:srgbClr val="000000"/>
                </a:solidFill>
              </a:rPr>
              <a:t>第六章坍塌</a:t>
            </a:r>
            <a:endParaRPr sz="4400"/>
          </a:p>
        </p:txBody>
      </p:sp>
    </p:spTree>
  </p:cSld>
  <p:clrMapOvr>
    <a:masterClrMapping/>
  </p:clrMapOvr>
</p:sld>
</file>

<file path=ppt/slides/slide1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054978" y="859408"/>
            <a:ext cx="2880360" cy="715010"/>
          </a:xfrm>
          <a:custGeom>
            <a:avLst/>
            <a:gdLst/>
            <a:ahLst/>
            <a:cxnLst/>
            <a:rect l="l" t="t" r="r" b="b"/>
            <a:pathLst>
              <a:path w="2880359" h="715010">
                <a:moveTo>
                  <a:pt x="2880105" y="0"/>
                </a:moveTo>
                <a:lnTo>
                  <a:pt x="2873629" y="0"/>
                </a:lnTo>
                <a:lnTo>
                  <a:pt x="2752344" y="20065"/>
                </a:lnTo>
                <a:lnTo>
                  <a:pt x="2628900" y="42417"/>
                </a:lnTo>
                <a:lnTo>
                  <a:pt x="2373376" y="91566"/>
                </a:lnTo>
                <a:lnTo>
                  <a:pt x="2105279" y="149732"/>
                </a:lnTo>
                <a:lnTo>
                  <a:pt x="1824227" y="216662"/>
                </a:lnTo>
                <a:lnTo>
                  <a:pt x="1566672" y="281558"/>
                </a:lnTo>
                <a:lnTo>
                  <a:pt x="842899" y="444626"/>
                </a:lnTo>
                <a:lnTo>
                  <a:pt x="621538" y="489330"/>
                </a:lnTo>
                <a:lnTo>
                  <a:pt x="200025" y="567436"/>
                </a:lnTo>
                <a:lnTo>
                  <a:pt x="0" y="600963"/>
                </a:lnTo>
                <a:lnTo>
                  <a:pt x="138303" y="621156"/>
                </a:lnTo>
                <a:lnTo>
                  <a:pt x="270256" y="638937"/>
                </a:lnTo>
                <a:lnTo>
                  <a:pt x="398018" y="654685"/>
                </a:lnTo>
                <a:lnTo>
                  <a:pt x="644905" y="681481"/>
                </a:lnTo>
                <a:lnTo>
                  <a:pt x="874776" y="699262"/>
                </a:lnTo>
                <a:lnTo>
                  <a:pt x="985520" y="705992"/>
                </a:lnTo>
                <a:lnTo>
                  <a:pt x="1094104" y="710438"/>
                </a:lnTo>
                <a:lnTo>
                  <a:pt x="1298448" y="715010"/>
                </a:lnTo>
                <a:lnTo>
                  <a:pt x="1396365" y="715010"/>
                </a:lnTo>
                <a:lnTo>
                  <a:pt x="1585849" y="710438"/>
                </a:lnTo>
                <a:lnTo>
                  <a:pt x="1675256" y="705992"/>
                </a:lnTo>
                <a:lnTo>
                  <a:pt x="1845564" y="692657"/>
                </a:lnTo>
                <a:lnTo>
                  <a:pt x="1928495" y="683640"/>
                </a:lnTo>
                <a:lnTo>
                  <a:pt x="2086102" y="661288"/>
                </a:lnTo>
                <a:lnTo>
                  <a:pt x="2235073" y="634491"/>
                </a:lnTo>
                <a:lnTo>
                  <a:pt x="2375535" y="603250"/>
                </a:lnTo>
                <a:lnTo>
                  <a:pt x="2509647" y="567436"/>
                </a:lnTo>
                <a:lnTo>
                  <a:pt x="2637409" y="527303"/>
                </a:lnTo>
                <a:lnTo>
                  <a:pt x="2758694" y="482600"/>
                </a:lnTo>
                <a:lnTo>
                  <a:pt x="2875788" y="435610"/>
                </a:lnTo>
                <a:lnTo>
                  <a:pt x="2880105" y="433450"/>
                </a:lnTo>
                <a:lnTo>
                  <a:pt x="2880105" y="0"/>
                </a:lnTo>
                <a:close/>
              </a:path>
            </a:pathLst>
          </a:custGeom>
          <a:solidFill>
            <a:srgbClr val="C5E7FB">
              <a:alpha val="2901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2622423" y="730884"/>
            <a:ext cx="5551805" cy="851535"/>
          </a:xfrm>
          <a:custGeom>
            <a:avLst/>
            <a:gdLst/>
            <a:ahLst/>
            <a:cxnLst/>
            <a:rect l="l" t="t" r="r" b="b"/>
            <a:pathLst>
              <a:path w="5551805" h="851535">
                <a:moveTo>
                  <a:pt x="853566" y="0"/>
                </a:moveTo>
                <a:lnTo>
                  <a:pt x="685418" y="0"/>
                </a:lnTo>
                <a:lnTo>
                  <a:pt x="527938" y="4572"/>
                </a:lnTo>
                <a:lnTo>
                  <a:pt x="381000" y="11175"/>
                </a:lnTo>
                <a:lnTo>
                  <a:pt x="244728" y="22351"/>
                </a:lnTo>
                <a:lnTo>
                  <a:pt x="117093" y="35813"/>
                </a:lnTo>
                <a:lnTo>
                  <a:pt x="0" y="53720"/>
                </a:lnTo>
                <a:lnTo>
                  <a:pt x="334137" y="96138"/>
                </a:lnTo>
                <a:lnTo>
                  <a:pt x="693927" y="156463"/>
                </a:lnTo>
                <a:lnTo>
                  <a:pt x="1079246" y="234695"/>
                </a:lnTo>
                <a:lnTo>
                  <a:pt x="1283589" y="279273"/>
                </a:lnTo>
                <a:lnTo>
                  <a:pt x="1868931" y="422275"/>
                </a:lnTo>
                <a:lnTo>
                  <a:pt x="2562987" y="576452"/>
                </a:lnTo>
                <a:lnTo>
                  <a:pt x="2882265" y="639063"/>
                </a:lnTo>
                <a:lnTo>
                  <a:pt x="3035554" y="668147"/>
                </a:lnTo>
                <a:lnTo>
                  <a:pt x="3329304" y="717295"/>
                </a:lnTo>
                <a:lnTo>
                  <a:pt x="3469766" y="739520"/>
                </a:lnTo>
                <a:lnTo>
                  <a:pt x="3737991" y="775335"/>
                </a:lnTo>
                <a:lnTo>
                  <a:pt x="3991229" y="806576"/>
                </a:lnTo>
                <a:lnTo>
                  <a:pt x="4112641" y="817752"/>
                </a:lnTo>
                <a:lnTo>
                  <a:pt x="4342510" y="835660"/>
                </a:lnTo>
                <a:lnTo>
                  <a:pt x="4453255" y="842390"/>
                </a:lnTo>
                <a:lnTo>
                  <a:pt x="4666107" y="851280"/>
                </a:lnTo>
                <a:lnTo>
                  <a:pt x="4864100" y="851280"/>
                </a:lnTo>
                <a:lnTo>
                  <a:pt x="5051425" y="846836"/>
                </a:lnTo>
                <a:lnTo>
                  <a:pt x="5140833" y="842390"/>
                </a:lnTo>
                <a:lnTo>
                  <a:pt x="5228082" y="835660"/>
                </a:lnTo>
                <a:lnTo>
                  <a:pt x="5474970" y="808863"/>
                </a:lnTo>
                <a:lnTo>
                  <a:pt x="5551551" y="797687"/>
                </a:lnTo>
                <a:lnTo>
                  <a:pt x="5304662" y="766444"/>
                </a:lnTo>
                <a:lnTo>
                  <a:pt x="5042916" y="728472"/>
                </a:lnTo>
                <a:lnTo>
                  <a:pt x="4474463" y="630047"/>
                </a:lnTo>
                <a:lnTo>
                  <a:pt x="4165854" y="567563"/>
                </a:lnTo>
                <a:lnTo>
                  <a:pt x="3840099" y="498348"/>
                </a:lnTo>
                <a:lnTo>
                  <a:pt x="2854579" y="263651"/>
                </a:lnTo>
                <a:lnTo>
                  <a:pt x="2586354" y="205612"/>
                </a:lnTo>
                <a:lnTo>
                  <a:pt x="2330957" y="156463"/>
                </a:lnTo>
                <a:lnTo>
                  <a:pt x="2207387" y="134112"/>
                </a:lnTo>
                <a:lnTo>
                  <a:pt x="2086102" y="114045"/>
                </a:lnTo>
                <a:lnTo>
                  <a:pt x="1969007" y="96138"/>
                </a:lnTo>
                <a:lnTo>
                  <a:pt x="1630552" y="51435"/>
                </a:lnTo>
                <a:lnTo>
                  <a:pt x="1419860" y="31368"/>
                </a:lnTo>
                <a:lnTo>
                  <a:pt x="1221866" y="15748"/>
                </a:lnTo>
                <a:lnTo>
                  <a:pt x="1032382" y="4572"/>
                </a:lnTo>
                <a:lnTo>
                  <a:pt x="853566" y="0"/>
                </a:lnTo>
                <a:close/>
              </a:path>
            </a:pathLst>
          </a:custGeom>
          <a:solidFill>
            <a:srgbClr val="C5E7FB">
              <a:alpha val="3999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2832100" y="743204"/>
            <a:ext cx="5474970" cy="775335"/>
          </a:xfrm>
          <a:custGeom>
            <a:avLst/>
            <a:gdLst/>
            <a:ahLst/>
            <a:cxnLst/>
            <a:rect l="l" t="t" r="r" b="b"/>
            <a:pathLst>
              <a:path w="5474970" h="775335">
                <a:moveTo>
                  <a:pt x="0" y="78232"/>
                </a:moveTo>
                <a:lnTo>
                  <a:pt x="19176" y="73787"/>
                </a:lnTo>
                <a:lnTo>
                  <a:pt x="76581" y="62611"/>
                </a:lnTo>
                <a:lnTo>
                  <a:pt x="174498" y="46990"/>
                </a:lnTo>
                <a:lnTo>
                  <a:pt x="238379" y="37973"/>
                </a:lnTo>
                <a:lnTo>
                  <a:pt x="312927" y="29083"/>
                </a:lnTo>
                <a:lnTo>
                  <a:pt x="395858" y="22351"/>
                </a:lnTo>
                <a:lnTo>
                  <a:pt x="491744" y="15621"/>
                </a:lnTo>
                <a:lnTo>
                  <a:pt x="596011" y="9017"/>
                </a:lnTo>
                <a:lnTo>
                  <a:pt x="713104" y="4445"/>
                </a:lnTo>
                <a:lnTo>
                  <a:pt x="840866" y="2286"/>
                </a:lnTo>
                <a:lnTo>
                  <a:pt x="979170" y="0"/>
                </a:lnTo>
                <a:lnTo>
                  <a:pt x="1128140" y="2286"/>
                </a:lnTo>
                <a:lnTo>
                  <a:pt x="1287779" y="6731"/>
                </a:lnTo>
                <a:lnTo>
                  <a:pt x="1460246" y="15621"/>
                </a:lnTo>
                <a:lnTo>
                  <a:pt x="1643379" y="26797"/>
                </a:lnTo>
                <a:lnTo>
                  <a:pt x="1837054" y="44704"/>
                </a:lnTo>
                <a:lnTo>
                  <a:pt x="2043557" y="64770"/>
                </a:lnTo>
                <a:lnTo>
                  <a:pt x="2262759" y="89408"/>
                </a:lnTo>
                <a:lnTo>
                  <a:pt x="2492629" y="118491"/>
                </a:lnTo>
                <a:lnTo>
                  <a:pt x="2735326" y="154178"/>
                </a:lnTo>
                <a:lnTo>
                  <a:pt x="2988691" y="194437"/>
                </a:lnTo>
                <a:lnTo>
                  <a:pt x="3254755" y="241300"/>
                </a:lnTo>
                <a:lnTo>
                  <a:pt x="3533648" y="297180"/>
                </a:lnTo>
                <a:lnTo>
                  <a:pt x="3825240" y="357505"/>
                </a:lnTo>
                <a:lnTo>
                  <a:pt x="4129658" y="424561"/>
                </a:lnTo>
                <a:lnTo>
                  <a:pt x="4446778" y="500507"/>
                </a:lnTo>
                <a:lnTo>
                  <a:pt x="4776724" y="583184"/>
                </a:lnTo>
                <a:lnTo>
                  <a:pt x="5119497" y="674751"/>
                </a:lnTo>
                <a:lnTo>
                  <a:pt x="5474970" y="775335"/>
                </a:lnTo>
              </a:path>
            </a:pathLst>
          </a:custGeom>
          <a:ln w="31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5616447" y="729869"/>
            <a:ext cx="3312160" cy="652780"/>
          </a:xfrm>
          <a:custGeom>
            <a:avLst/>
            <a:gdLst/>
            <a:ahLst/>
            <a:cxnLst/>
            <a:rect l="l" t="t" r="r" b="b"/>
            <a:pathLst>
              <a:path w="3312159" h="652780">
                <a:moveTo>
                  <a:pt x="0" y="652398"/>
                </a:moveTo>
                <a:lnTo>
                  <a:pt x="95757" y="625475"/>
                </a:lnTo>
                <a:lnTo>
                  <a:pt x="357631" y="556259"/>
                </a:lnTo>
                <a:lnTo>
                  <a:pt x="538479" y="509396"/>
                </a:lnTo>
                <a:lnTo>
                  <a:pt x="747140" y="457961"/>
                </a:lnTo>
                <a:lnTo>
                  <a:pt x="979170" y="402081"/>
                </a:lnTo>
                <a:lnTo>
                  <a:pt x="1228217" y="341756"/>
                </a:lnTo>
                <a:lnTo>
                  <a:pt x="1492123" y="283717"/>
                </a:lnTo>
                <a:lnTo>
                  <a:pt x="1762505" y="225551"/>
                </a:lnTo>
                <a:lnTo>
                  <a:pt x="2039238" y="171957"/>
                </a:lnTo>
                <a:lnTo>
                  <a:pt x="2313812" y="120650"/>
                </a:lnTo>
                <a:lnTo>
                  <a:pt x="2450083" y="98297"/>
                </a:lnTo>
                <a:lnTo>
                  <a:pt x="2582036" y="75945"/>
                </a:lnTo>
                <a:lnTo>
                  <a:pt x="2713990" y="58038"/>
                </a:lnTo>
                <a:lnTo>
                  <a:pt x="2841752" y="40131"/>
                </a:lnTo>
                <a:lnTo>
                  <a:pt x="2967354" y="26796"/>
                </a:lnTo>
                <a:lnTo>
                  <a:pt x="3086607" y="15620"/>
                </a:lnTo>
                <a:lnTo>
                  <a:pt x="3201543" y="6603"/>
                </a:lnTo>
                <a:lnTo>
                  <a:pt x="3312159" y="0"/>
                </a:lnTo>
              </a:path>
            </a:pathLst>
          </a:custGeom>
          <a:ln w="31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211670" y="714248"/>
            <a:ext cx="8723630" cy="1331595"/>
          </a:xfrm>
          <a:custGeom>
            <a:avLst/>
            <a:gdLst/>
            <a:ahLst/>
            <a:cxnLst/>
            <a:rect l="l" t="t" r="r" b="b"/>
            <a:pathLst>
              <a:path w="8723630" h="1331595">
                <a:moveTo>
                  <a:pt x="1556042" y="0"/>
                </a:moveTo>
                <a:lnTo>
                  <a:pt x="1402753" y="0"/>
                </a:lnTo>
                <a:lnTo>
                  <a:pt x="1258100" y="4444"/>
                </a:lnTo>
                <a:lnTo>
                  <a:pt x="1121829" y="11175"/>
                </a:lnTo>
                <a:lnTo>
                  <a:pt x="874890" y="33400"/>
                </a:lnTo>
                <a:lnTo>
                  <a:pt x="762063" y="49149"/>
                </a:lnTo>
                <a:lnTo>
                  <a:pt x="659891" y="64769"/>
                </a:lnTo>
                <a:lnTo>
                  <a:pt x="564095" y="82550"/>
                </a:lnTo>
                <a:lnTo>
                  <a:pt x="478955" y="102742"/>
                </a:lnTo>
                <a:lnTo>
                  <a:pt x="398056" y="120650"/>
                </a:lnTo>
                <a:lnTo>
                  <a:pt x="327812" y="140715"/>
                </a:lnTo>
                <a:lnTo>
                  <a:pt x="206476" y="178688"/>
                </a:lnTo>
                <a:lnTo>
                  <a:pt x="157518" y="196596"/>
                </a:lnTo>
                <a:lnTo>
                  <a:pt x="51079" y="241173"/>
                </a:lnTo>
                <a:lnTo>
                  <a:pt x="0" y="268097"/>
                </a:lnTo>
                <a:lnTo>
                  <a:pt x="0" y="1331467"/>
                </a:lnTo>
                <a:lnTo>
                  <a:pt x="8719096" y="1331467"/>
                </a:lnTo>
                <a:lnTo>
                  <a:pt x="8723414" y="1324864"/>
                </a:lnTo>
                <a:lnTo>
                  <a:pt x="8723414" y="851153"/>
                </a:lnTo>
                <a:lnTo>
                  <a:pt x="7182142" y="851153"/>
                </a:lnTo>
                <a:lnTo>
                  <a:pt x="7043839" y="848994"/>
                </a:lnTo>
                <a:lnTo>
                  <a:pt x="6899059" y="844423"/>
                </a:lnTo>
                <a:lnTo>
                  <a:pt x="6750088" y="837818"/>
                </a:lnTo>
                <a:lnTo>
                  <a:pt x="6594640" y="826642"/>
                </a:lnTo>
                <a:lnTo>
                  <a:pt x="6260503" y="793114"/>
                </a:lnTo>
                <a:lnTo>
                  <a:pt x="5900712" y="746125"/>
                </a:lnTo>
                <a:lnTo>
                  <a:pt x="5709196" y="717168"/>
                </a:lnTo>
                <a:lnTo>
                  <a:pt x="5509044" y="683640"/>
                </a:lnTo>
                <a:lnTo>
                  <a:pt x="5302542" y="645667"/>
                </a:lnTo>
                <a:lnTo>
                  <a:pt x="4861979" y="558546"/>
                </a:lnTo>
                <a:lnTo>
                  <a:pt x="4387253" y="453516"/>
                </a:lnTo>
                <a:lnTo>
                  <a:pt x="4136047" y="395350"/>
                </a:lnTo>
                <a:lnTo>
                  <a:pt x="3614458" y="268097"/>
                </a:lnTo>
                <a:lnTo>
                  <a:pt x="3122841" y="165226"/>
                </a:lnTo>
                <a:lnTo>
                  <a:pt x="2892844" y="125094"/>
                </a:lnTo>
                <a:lnTo>
                  <a:pt x="2673642" y="91566"/>
                </a:lnTo>
                <a:lnTo>
                  <a:pt x="2462949" y="62484"/>
                </a:lnTo>
                <a:lnTo>
                  <a:pt x="2262797" y="40131"/>
                </a:lnTo>
                <a:lnTo>
                  <a:pt x="2073313" y="22225"/>
                </a:lnTo>
                <a:lnTo>
                  <a:pt x="1719999" y="2159"/>
                </a:lnTo>
                <a:lnTo>
                  <a:pt x="1556042" y="0"/>
                </a:lnTo>
                <a:close/>
              </a:path>
              <a:path w="8723630" h="1331595">
                <a:moveTo>
                  <a:pt x="8723414" y="569722"/>
                </a:moveTo>
                <a:lnTo>
                  <a:pt x="8638197" y="605409"/>
                </a:lnTo>
                <a:lnTo>
                  <a:pt x="8557298" y="636651"/>
                </a:lnTo>
                <a:lnTo>
                  <a:pt x="8472208" y="665734"/>
                </a:lnTo>
                <a:lnTo>
                  <a:pt x="8295551" y="719327"/>
                </a:lnTo>
                <a:lnTo>
                  <a:pt x="8201825" y="743965"/>
                </a:lnTo>
                <a:lnTo>
                  <a:pt x="8005991" y="784098"/>
                </a:lnTo>
                <a:lnTo>
                  <a:pt x="7901724" y="802004"/>
                </a:lnTo>
                <a:lnTo>
                  <a:pt x="7680363" y="828801"/>
                </a:lnTo>
                <a:lnTo>
                  <a:pt x="7441857" y="846709"/>
                </a:lnTo>
                <a:lnTo>
                  <a:pt x="7314222" y="851153"/>
                </a:lnTo>
                <a:lnTo>
                  <a:pt x="8723414" y="851153"/>
                </a:lnTo>
                <a:lnTo>
                  <a:pt x="8723414" y="56972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330200" y="1697177"/>
            <a:ext cx="1930400" cy="254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500" spc="-5" dirty="0"/>
              <a:t>危险性较大的高支模：</a:t>
            </a:r>
            <a:endParaRPr sz="1500"/>
          </a:p>
        </p:txBody>
      </p:sp>
      <p:sp>
        <p:nvSpPr>
          <p:cNvPr id="8" name="object 8"/>
          <p:cNvSpPr txBox="1"/>
          <p:nvPr/>
        </p:nvSpPr>
        <p:spPr>
          <a:xfrm>
            <a:off x="330200" y="1979803"/>
            <a:ext cx="3162300" cy="2822575"/>
          </a:xfrm>
          <a:prstGeom prst="rect">
            <a:avLst/>
          </a:prstGeom>
        </p:spPr>
        <p:txBody>
          <a:bodyPr vert="horz" wrap="square" lIns="0" tIns="38735" rIns="0" bIns="0" rtlCol="0">
            <a:spAutoFit/>
          </a:bodyPr>
          <a:lstStyle/>
          <a:p>
            <a:pPr marL="12700" marR="26035">
              <a:lnSpc>
                <a:spcPts val="1620"/>
              </a:lnSpc>
              <a:spcBef>
                <a:spcPts val="305"/>
              </a:spcBef>
              <a:buSzPct val="93000"/>
              <a:buAutoNum type="arabicPlain"/>
              <a:tabLst>
                <a:tab pos="462280" algn="l"/>
              </a:tabLst>
            </a:pPr>
            <a:r>
              <a:rPr sz="150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对于危险性较大的高支模工程， 施工前由总包单位编制专项方案；</a:t>
            </a:r>
            <a:endParaRPr sz="1500">
              <a:latin typeface="PMingLiU" panose="02020500000000000000" charset="-120"/>
              <a:cs typeface="PMingLiU" panose="02020500000000000000" charset="-120"/>
            </a:endParaRPr>
          </a:p>
          <a:p>
            <a:pPr marL="12700" marR="5080">
              <a:lnSpc>
                <a:spcPts val="1620"/>
              </a:lnSpc>
              <a:spcBef>
                <a:spcPts val="595"/>
              </a:spcBef>
              <a:buSzPct val="93000"/>
              <a:buAutoNum type="arabicPlain"/>
              <a:tabLst>
                <a:tab pos="482600" algn="l"/>
              </a:tabLst>
            </a:pPr>
            <a:r>
              <a:rPr sz="150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专项方案经总包单位审核合格后 报监理单位，由项目总监理工程师审 核签字；</a:t>
            </a:r>
            <a:endParaRPr sz="1500">
              <a:latin typeface="PMingLiU" panose="02020500000000000000" charset="-120"/>
              <a:cs typeface="PMingLiU" panose="02020500000000000000" charset="-120"/>
            </a:endParaRPr>
          </a:p>
          <a:p>
            <a:pPr marL="12700">
              <a:lnSpc>
                <a:spcPct val="100000"/>
              </a:lnSpc>
              <a:spcBef>
                <a:spcPts val="400"/>
              </a:spcBef>
            </a:pPr>
            <a:r>
              <a:rPr sz="150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超过一定规模的危险性较大高支模：</a:t>
            </a:r>
            <a:endParaRPr sz="1500">
              <a:latin typeface="PMingLiU" panose="02020500000000000000" charset="-120"/>
              <a:cs typeface="PMingLiU" panose="02020500000000000000" charset="-120"/>
            </a:endParaRPr>
          </a:p>
          <a:p>
            <a:pPr marL="12700" marR="26035">
              <a:lnSpc>
                <a:spcPts val="1620"/>
              </a:lnSpc>
              <a:spcBef>
                <a:spcPts val="625"/>
              </a:spcBef>
              <a:buSzPct val="93000"/>
              <a:buAutoNum type="arabicPlain"/>
              <a:tabLst>
                <a:tab pos="462280" algn="l"/>
              </a:tabLst>
            </a:pPr>
            <a:r>
              <a:rPr sz="150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超过一定规模的危险性较大的高 支模工程，初了按照危险性较大的高 支模编制专项方案外，专项方案应当 由总包单位组织召开专家论证</a:t>
            </a:r>
            <a:r>
              <a:rPr sz="15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会</a:t>
            </a:r>
            <a:r>
              <a:rPr sz="150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；</a:t>
            </a:r>
            <a:endParaRPr sz="1500">
              <a:latin typeface="PMingLiU" panose="02020500000000000000" charset="-120"/>
              <a:cs typeface="PMingLiU" panose="02020500000000000000" charset="-120"/>
            </a:endParaRPr>
          </a:p>
          <a:p>
            <a:pPr marL="483235" indent="-471170">
              <a:lnSpc>
                <a:spcPts val="1710"/>
              </a:lnSpc>
              <a:spcBef>
                <a:spcPts val="395"/>
              </a:spcBef>
              <a:buSzPct val="93000"/>
              <a:buAutoNum type="arabicPlain"/>
              <a:tabLst>
                <a:tab pos="483870" algn="l"/>
              </a:tabLst>
            </a:pPr>
            <a:r>
              <a:rPr sz="15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高支模施工做好安全交底和验收</a:t>
            </a:r>
            <a:endParaRPr sz="1500">
              <a:latin typeface="PMingLiU" panose="02020500000000000000" charset="-120"/>
              <a:cs typeface="PMingLiU" panose="02020500000000000000" charset="-120"/>
            </a:endParaRPr>
          </a:p>
          <a:p>
            <a:pPr marL="12700">
              <a:lnSpc>
                <a:spcPts val="1710"/>
              </a:lnSpc>
            </a:pPr>
            <a:r>
              <a:rPr sz="150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记录，并留存影像资料；</a:t>
            </a:r>
            <a:endParaRPr sz="1500">
              <a:latin typeface="PMingLiU" panose="02020500000000000000" charset="-120"/>
              <a:cs typeface="PMingLiU" panose="02020500000000000000" charset="-120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330200" y="1118108"/>
            <a:ext cx="109220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高支模</a:t>
            </a:r>
            <a:endParaRPr sz="2800">
              <a:latin typeface="PMingLiU" panose="02020500000000000000" charset="-120"/>
              <a:cs typeface="PMingLiU" panose="02020500000000000000" charset="-120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4970145" y="2541904"/>
            <a:ext cx="3267710" cy="2383790"/>
          </a:xfrm>
          <a:prstGeom prst="rect">
            <a:avLst/>
          </a:prstGeom>
          <a:blipFill>
            <a:blip r:embed="rId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1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054978" y="859408"/>
            <a:ext cx="2880360" cy="715010"/>
          </a:xfrm>
          <a:custGeom>
            <a:avLst/>
            <a:gdLst/>
            <a:ahLst/>
            <a:cxnLst/>
            <a:rect l="l" t="t" r="r" b="b"/>
            <a:pathLst>
              <a:path w="2880359" h="715010">
                <a:moveTo>
                  <a:pt x="2880105" y="0"/>
                </a:moveTo>
                <a:lnTo>
                  <a:pt x="2873629" y="0"/>
                </a:lnTo>
                <a:lnTo>
                  <a:pt x="2752344" y="20065"/>
                </a:lnTo>
                <a:lnTo>
                  <a:pt x="2628900" y="42417"/>
                </a:lnTo>
                <a:lnTo>
                  <a:pt x="2373376" y="91566"/>
                </a:lnTo>
                <a:lnTo>
                  <a:pt x="2105279" y="149732"/>
                </a:lnTo>
                <a:lnTo>
                  <a:pt x="1824227" y="216662"/>
                </a:lnTo>
                <a:lnTo>
                  <a:pt x="1566672" y="281558"/>
                </a:lnTo>
                <a:lnTo>
                  <a:pt x="842899" y="444626"/>
                </a:lnTo>
                <a:lnTo>
                  <a:pt x="621538" y="489330"/>
                </a:lnTo>
                <a:lnTo>
                  <a:pt x="200025" y="567436"/>
                </a:lnTo>
                <a:lnTo>
                  <a:pt x="0" y="600963"/>
                </a:lnTo>
                <a:lnTo>
                  <a:pt x="138303" y="621156"/>
                </a:lnTo>
                <a:lnTo>
                  <a:pt x="270256" y="638937"/>
                </a:lnTo>
                <a:lnTo>
                  <a:pt x="398018" y="654685"/>
                </a:lnTo>
                <a:lnTo>
                  <a:pt x="644905" y="681481"/>
                </a:lnTo>
                <a:lnTo>
                  <a:pt x="874776" y="699262"/>
                </a:lnTo>
                <a:lnTo>
                  <a:pt x="985520" y="705992"/>
                </a:lnTo>
                <a:lnTo>
                  <a:pt x="1094104" y="710438"/>
                </a:lnTo>
                <a:lnTo>
                  <a:pt x="1298448" y="715010"/>
                </a:lnTo>
                <a:lnTo>
                  <a:pt x="1396365" y="715010"/>
                </a:lnTo>
                <a:lnTo>
                  <a:pt x="1585849" y="710438"/>
                </a:lnTo>
                <a:lnTo>
                  <a:pt x="1675256" y="705992"/>
                </a:lnTo>
                <a:lnTo>
                  <a:pt x="1845564" y="692657"/>
                </a:lnTo>
                <a:lnTo>
                  <a:pt x="1928495" y="683640"/>
                </a:lnTo>
                <a:lnTo>
                  <a:pt x="2086102" y="661288"/>
                </a:lnTo>
                <a:lnTo>
                  <a:pt x="2235073" y="634491"/>
                </a:lnTo>
                <a:lnTo>
                  <a:pt x="2375535" y="603250"/>
                </a:lnTo>
                <a:lnTo>
                  <a:pt x="2509647" y="567436"/>
                </a:lnTo>
                <a:lnTo>
                  <a:pt x="2637409" y="527303"/>
                </a:lnTo>
                <a:lnTo>
                  <a:pt x="2758694" y="482600"/>
                </a:lnTo>
                <a:lnTo>
                  <a:pt x="2875788" y="435610"/>
                </a:lnTo>
                <a:lnTo>
                  <a:pt x="2880105" y="433450"/>
                </a:lnTo>
                <a:lnTo>
                  <a:pt x="2880105" y="0"/>
                </a:lnTo>
                <a:close/>
              </a:path>
            </a:pathLst>
          </a:custGeom>
          <a:solidFill>
            <a:srgbClr val="C5E7FB">
              <a:alpha val="2901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2622423" y="730884"/>
            <a:ext cx="5551805" cy="851535"/>
          </a:xfrm>
          <a:custGeom>
            <a:avLst/>
            <a:gdLst/>
            <a:ahLst/>
            <a:cxnLst/>
            <a:rect l="l" t="t" r="r" b="b"/>
            <a:pathLst>
              <a:path w="5551805" h="851535">
                <a:moveTo>
                  <a:pt x="853566" y="0"/>
                </a:moveTo>
                <a:lnTo>
                  <a:pt x="685418" y="0"/>
                </a:lnTo>
                <a:lnTo>
                  <a:pt x="527938" y="4572"/>
                </a:lnTo>
                <a:lnTo>
                  <a:pt x="381000" y="11175"/>
                </a:lnTo>
                <a:lnTo>
                  <a:pt x="244728" y="22351"/>
                </a:lnTo>
                <a:lnTo>
                  <a:pt x="117093" y="35813"/>
                </a:lnTo>
                <a:lnTo>
                  <a:pt x="0" y="53720"/>
                </a:lnTo>
                <a:lnTo>
                  <a:pt x="334137" y="96138"/>
                </a:lnTo>
                <a:lnTo>
                  <a:pt x="693927" y="156463"/>
                </a:lnTo>
                <a:lnTo>
                  <a:pt x="1079246" y="234695"/>
                </a:lnTo>
                <a:lnTo>
                  <a:pt x="1283589" y="279273"/>
                </a:lnTo>
                <a:lnTo>
                  <a:pt x="1868931" y="422275"/>
                </a:lnTo>
                <a:lnTo>
                  <a:pt x="2562987" y="576452"/>
                </a:lnTo>
                <a:lnTo>
                  <a:pt x="2882265" y="639063"/>
                </a:lnTo>
                <a:lnTo>
                  <a:pt x="3035554" y="668147"/>
                </a:lnTo>
                <a:lnTo>
                  <a:pt x="3329304" y="717295"/>
                </a:lnTo>
                <a:lnTo>
                  <a:pt x="3469766" y="739520"/>
                </a:lnTo>
                <a:lnTo>
                  <a:pt x="3737991" y="775335"/>
                </a:lnTo>
                <a:lnTo>
                  <a:pt x="3991229" y="806576"/>
                </a:lnTo>
                <a:lnTo>
                  <a:pt x="4112641" y="817752"/>
                </a:lnTo>
                <a:lnTo>
                  <a:pt x="4342510" y="835660"/>
                </a:lnTo>
                <a:lnTo>
                  <a:pt x="4453255" y="842390"/>
                </a:lnTo>
                <a:lnTo>
                  <a:pt x="4666107" y="851280"/>
                </a:lnTo>
                <a:lnTo>
                  <a:pt x="4864100" y="851280"/>
                </a:lnTo>
                <a:lnTo>
                  <a:pt x="5051425" y="846836"/>
                </a:lnTo>
                <a:lnTo>
                  <a:pt x="5140833" y="842390"/>
                </a:lnTo>
                <a:lnTo>
                  <a:pt x="5228082" y="835660"/>
                </a:lnTo>
                <a:lnTo>
                  <a:pt x="5474970" y="808863"/>
                </a:lnTo>
                <a:lnTo>
                  <a:pt x="5551551" y="797687"/>
                </a:lnTo>
                <a:lnTo>
                  <a:pt x="5304662" y="766444"/>
                </a:lnTo>
                <a:lnTo>
                  <a:pt x="5042916" y="728472"/>
                </a:lnTo>
                <a:lnTo>
                  <a:pt x="4474463" y="630047"/>
                </a:lnTo>
                <a:lnTo>
                  <a:pt x="4165854" y="567563"/>
                </a:lnTo>
                <a:lnTo>
                  <a:pt x="3840099" y="498348"/>
                </a:lnTo>
                <a:lnTo>
                  <a:pt x="2854579" y="263651"/>
                </a:lnTo>
                <a:lnTo>
                  <a:pt x="2586354" y="205612"/>
                </a:lnTo>
                <a:lnTo>
                  <a:pt x="2330957" y="156463"/>
                </a:lnTo>
                <a:lnTo>
                  <a:pt x="2207387" y="134112"/>
                </a:lnTo>
                <a:lnTo>
                  <a:pt x="2086102" y="114045"/>
                </a:lnTo>
                <a:lnTo>
                  <a:pt x="1969007" y="96138"/>
                </a:lnTo>
                <a:lnTo>
                  <a:pt x="1630552" y="51435"/>
                </a:lnTo>
                <a:lnTo>
                  <a:pt x="1419860" y="31368"/>
                </a:lnTo>
                <a:lnTo>
                  <a:pt x="1221866" y="15748"/>
                </a:lnTo>
                <a:lnTo>
                  <a:pt x="1032382" y="4572"/>
                </a:lnTo>
                <a:lnTo>
                  <a:pt x="853566" y="0"/>
                </a:lnTo>
                <a:close/>
              </a:path>
            </a:pathLst>
          </a:custGeom>
          <a:solidFill>
            <a:srgbClr val="C5E7FB">
              <a:alpha val="3999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2832100" y="743204"/>
            <a:ext cx="5474970" cy="775335"/>
          </a:xfrm>
          <a:custGeom>
            <a:avLst/>
            <a:gdLst/>
            <a:ahLst/>
            <a:cxnLst/>
            <a:rect l="l" t="t" r="r" b="b"/>
            <a:pathLst>
              <a:path w="5474970" h="775335">
                <a:moveTo>
                  <a:pt x="0" y="78232"/>
                </a:moveTo>
                <a:lnTo>
                  <a:pt x="19176" y="73787"/>
                </a:lnTo>
                <a:lnTo>
                  <a:pt x="76581" y="62611"/>
                </a:lnTo>
                <a:lnTo>
                  <a:pt x="174498" y="46990"/>
                </a:lnTo>
                <a:lnTo>
                  <a:pt x="238379" y="37973"/>
                </a:lnTo>
                <a:lnTo>
                  <a:pt x="312927" y="29083"/>
                </a:lnTo>
                <a:lnTo>
                  <a:pt x="395858" y="22351"/>
                </a:lnTo>
                <a:lnTo>
                  <a:pt x="491744" y="15621"/>
                </a:lnTo>
                <a:lnTo>
                  <a:pt x="596011" y="9017"/>
                </a:lnTo>
                <a:lnTo>
                  <a:pt x="713104" y="4445"/>
                </a:lnTo>
                <a:lnTo>
                  <a:pt x="840866" y="2286"/>
                </a:lnTo>
                <a:lnTo>
                  <a:pt x="979170" y="0"/>
                </a:lnTo>
                <a:lnTo>
                  <a:pt x="1128140" y="2286"/>
                </a:lnTo>
                <a:lnTo>
                  <a:pt x="1287779" y="6731"/>
                </a:lnTo>
                <a:lnTo>
                  <a:pt x="1460246" y="15621"/>
                </a:lnTo>
                <a:lnTo>
                  <a:pt x="1643379" y="26797"/>
                </a:lnTo>
                <a:lnTo>
                  <a:pt x="1837054" y="44704"/>
                </a:lnTo>
                <a:lnTo>
                  <a:pt x="2043557" y="64770"/>
                </a:lnTo>
                <a:lnTo>
                  <a:pt x="2262759" y="89408"/>
                </a:lnTo>
                <a:lnTo>
                  <a:pt x="2492629" y="118491"/>
                </a:lnTo>
                <a:lnTo>
                  <a:pt x="2735326" y="154178"/>
                </a:lnTo>
                <a:lnTo>
                  <a:pt x="2988691" y="194437"/>
                </a:lnTo>
                <a:lnTo>
                  <a:pt x="3254755" y="241300"/>
                </a:lnTo>
                <a:lnTo>
                  <a:pt x="3533648" y="297180"/>
                </a:lnTo>
                <a:lnTo>
                  <a:pt x="3825240" y="357505"/>
                </a:lnTo>
                <a:lnTo>
                  <a:pt x="4129658" y="424561"/>
                </a:lnTo>
                <a:lnTo>
                  <a:pt x="4446778" y="500507"/>
                </a:lnTo>
                <a:lnTo>
                  <a:pt x="4776724" y="583184"/>
                </a:lnTo>
                <a:lnTo>
                  <a:pt x="5119497" y="674751"/>
                </a:lnTo>
                <a:lnTo>
                  <a:pt x="5474970" y="775335"/>
                </a:lnTo>
              </a:path>
            </a:pathLst>
          </a:custGeom>
          <a:ln w="31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5616447" y="729869"/>
            <a:ext cx="3312160" cy="652780"/>
          </a:xfrm>
          <a:custGeom>
            <a:avLst/>
            <a:gdLst/>
            <a:ahLst/>
            <a:cxnLst/>
            <a:rect l="l" t="t" r="r" b="b"/>
            <a:pathLst>
              <a:path w="3312159" h="652780">
                <a:moveTo>
                  <a:pt x="0" y="652398"/>
                </a:moveTo>
                <a:lnTo>
                  <a:pt x="95757" y="625475"/>
                </a:lnTo>
                <a:lnTo>
                  <a:pt x="357631" y="556259"/>
                </a:lnTo>
                <a:lnTo>
                  <a:pt x="538479" y="509396"/>
                </a:lnTo>
                <a:lnTo>
                  <a:pt x="747140" y="457961"/>
                </a:lnTo>
                <a:lnTo>
                  <a:pt x="979170" y="402081"/>
                </a:lnTo>
                <a:lnTo>
                  <a:pt x="1228217" y="341756"/>
                </a:lnTo>
                <a:lnTo>
                  <a:pt x="1492123" y="283717"/>
                </a:lnTo>
                <a:lnTo>
                  <a:pt x="1762505" y="225551"/>
                </a:lnTo>
                <a:lnTo>
                  <a:pt x="2039238" y="171957"/>
                </a:lnTo>
                <a:lnTo>
                  <a:pt x="2313812" y="120650"/>
                </a:lnTo>
                <a:lnTo>
                  <a:pt x="2450083" y="98297"/>
                </a:lnTo>
                <a:lnTo>
                  <a:pt x="2582036" y="75945"/>
                </a:lnTo>
                <a:lnTo>
                  <a:pt x="2713990" y="58038"/>
                </a:lnTo>
                <a:lnTo>
                  <a:pt x="2841752" y="40131"/>
                </a:lnTo>
                <a:lnTo>
                  <a:pt x="2967354" y="26796"/>
                </a:lnTo>
                <a:lnTo>
                  <a:pt x="3086607" y="15620"/>
                </a:lnTo>
                <a:lnTo>
                  <a:pt x="3201543" y="6603"/>
                </a:lnTo>
                <a:lnTo>
                  <a:pt x="3312159" y="0"/>
                </a:lnTo>
              </a:path>
            </a:pathLst>
          </a:custGeom>
          <a:ln w="31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211670" y="714248"/>
            <a:ext cx="8723630" cy="1331595"/>
          </a:xfrm>
          <a:custGeom>
            <a:avLst/>
            <a:gdLst/>
            <a:ahLst/>
            <a:cxnLst/>
            <a:rect l="l" t="t" r="r" b="b"/>
            <a:pathLst>
              <a:path w="8723630" h="1331595">
                <a:moveTo>
                  <a:pt x="1556042" y="0"/>
                </a:moveTo>
                <a:lnTo>
                  <a:pt x="1402753" y="0"/>
                </a:lnTo>
                <a:lnTo>
                  <a:pt x="1258100" y="4444"/>
                </a:lnTo>
                <a:lnTo>
                  <a:pt x="1121829" y="11175"/>
                </a:lnTo>
                <a:lnTo>
                  <a:pt x="874890" y="33400"/>
                </a:lnTo>
                <a:lnTo>
                  <a:pt x="762063" y="49149"/>
                </a:lnTo>
                <a:lnTo>
                  <a:pt x="659891" y="64769"/>
                </a:lnTo>
                <a:lnTo>
                  <a:pt x="564095" y="82550"/>
                </a:lnTo>
                <a:lnTo>
                  <a:pt x="478955" y="102742"/>
                </a:lnTo>
                <a:lnTo>
                  <a:pt x="398056" y="120650"/>
                </a:lnTo>
                <a:lnTo>
                  <a:pt x="327812" y="140715"/>
                </a:lnTo>
                <a:lnTo>
                  <a:pt x="206476" y="178688"/>
                </a:lnTo>
                <a:lnTo>
                  <a:pt x="157518" y="196596"/>
                </a:lnTo>
                <a:lnTo>
                  <a:pt x="51079" y="241173"/>
                </a:lnTo>
                <a:lnTo>
                  <a:pt x="0" y="268097"/>
                </a:lnTo>
                <a:lnTo>
                  <a:pt x="0" y="1331467"/>
                </a:lnTo>
                <a:lnTo>
                  <a:pt x="8719096" y="1331467"/>
                </a:lnTo>
                <a:lnTo>
                  <a:pt x="8723414" y="1324864"/>
                </a:lnTo>
                <a:lnTo>
                  <a:pt x="8723414" y="851153"/>
                </a:lnTo>
                <a:lnTo>
                  <a:pt x="7182142" y="851153"/>
                </a:lnTo>
                <a:lnTo>
                  <a:pt x="7043839" y="848994"/>
                </a:lnTo>
                <a:lnTo>
                  <a:pt x="6899059" y="844423"/>
                </a:lnTo>
                <a:lnTo>
                  <a:pt x="6750088" y="837818"/>
                </a:lnTo>
                <a:lnTo>
                  <a:pt x="6594640" y="826642"/>
                </a:lnTo>
                <a:lnTo>
                  <a:pt x="6260503" y="793114"/>
                </a:lnTo>
                <a:lnTo>
                  <a:pt x="5900712" y="746125"/>
                </a:lnTo>
                <a:lnTo>
                  <a:pt x="5709196" y="717168"/>
                </a:lnTo>
                <a:lnTo>
                  <a:pt x="5509044" y="683640"/>
                </a:lnTo>
                <a:lnTo>
                  <a:pt x="5302542" y="645667"/>
                </a:lnTo>
                <a:lnTo>
                  <a:pt x="4861979" y="558546"/>
                </a:lnTo>
                <a:lnTo>
                  <a:pt x="4387253" y="453516"/>
                </a:lnTo>
                <a:lnTo>
                  <a:pt x="4136047" y="395350"/>
                </a:lnTo>
                <a:lnTo>
                  <a:pt x="3614458" y="268097"/>
                </a:lnTo>
                <a:lnTo>
                  <a:pt x="3122841" y="165226"/>
                </a:lnTo>
                <a:lnTo>
                  <a:pt x="2892844" y="125094"/>
                </a:lnTo>
                <a:lnTo>
                  <a:pt x="2673642" y="91566"/>
                </a:lnTo>
                <a:lnTo>
                  <a:pt x="2462949" y="62484"/>
                </a:lnTo>
                <a:lnTo>
                  <a:pt x="2262797" y="40131"/>
                </a:lnTo>
                <a:lnTo>
                  <a:pt x="2073313" y="22225"/>
                </a:lnTo>
                <a:lnTo>
                  <a:pt x="1719999" y="2159"/>
                </a:lnTo>
                <a:lnTo>
                  <a:pt x="1556042" y="0"/>
                </a:lnTo>
                <a:close/>
              </a:path>
              <a:path w="8723630" h="1331595">
                <a:moveTo>
                  <a:pt x="8723414" y="569722"/>
                </a:moveTo>
                <a:lnTo>
                  <a:pt x="8638197" y="605409"/>
                </a:lnTo>
                <a:lnTo>
                  <a:pt x="8557298" y="636651"/>
                </a:lnTo>
                <a:lnTo>
                  <a:pt x="8472208" y="665734"/>
                </a:lnTo>
                <a:lnTo>
                  <a:pt x="8295551" y="719327"/>
                </a:lnTo>
                <a:lnTo>
                  <a:pt x="8201825" y="743965"/>
                </a:lnTo>
                <a:lnTo>
                  <a:pt x="8005991" y="784098"/>
                </a:lnTo>
                <a:lnTo>
                  <a:pt x="7901724" y="802004"/>
                </a:lnTo>
                <a:lnTo>
                  <a:pt x="7680363" y="828801"/>
                </a:lnTo>
                <a:lnTo>
                  <a:pt x="7441857" y="846709"/>
                </a:lnTo>
                <a:lnTo>
                  <a:pt x="7314222" y="851153"/>
                </a:lnTo>
                <a:lnTo>
                  <a:pt x="8723414" y="851153"/>
                </a:lnTo>
                <a:lnTo>
                  <a:pt x="8723414" y="56972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 txBox="1"/>
          <p:nvPr/>
        </p:nvSpPr>
        <p:spPr>
          <a:xfrm>
            <a:off x="330200" y="903632"/>
            <a:ext cx="3940810" cy="5275580"/>
          </a:xfrm>
          <a:prstGeom prst="rect">
            <a:avLst/>
          </a:prstGeom>
        </p:spPr>
        <p:txBody>
          <a:bodyPr vert="horz" wrap="square" lIns="0" tIns="1111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875"/>
              </a:spcBef>
            </a:pPr>
            <a:r>
              <a:rPr sz="28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管沟</a:t>
            </a:r>
            <a:endParaRPr sz="2800">
              <a:latin typeface="PMingLiU" panose="02020500000000000000" charset="-120"/>
              <a:cs typeface="PMingLiU" panose="02020500000000000000" charset="-120"/>
            </a:endParaRPr>
          </a:p>
          <a:p>
            <a:pPr marL="12700">
              <a:lnSpc>
                <a:spcPct val="100000"/>
              </a:lnSpc>
              <a:spcBef>
                <a:spcPts val="415"/>
              </a:spcBef>
            </a:pPr>
            <a:r>
              <a:rPr sz="150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管沟槽开挖：</a:t>
            </a:r>
            <a:endParaRPr sz="1500">
              <a:latin typeface="PMingLiU" panose="02020500000000000000" charset="-120"/>
              <a:cs typeface="PMingLiU" panose="02020500000000000000" charset="-120"/>
            </a:endParaRPr>
          </a:p>
          <a:p>
            <a:pPr marL="12700" marR="42545">
              <a:lnSpc>
                <a:spcPts val="1620"/>
              </a:lnSpc>
              <a:spcBef>
                <a:spcPts val="625"/>
              </a:spcBef>
              <a:buSzPct val="93000"/>
              <a:buAutoNum type="arabicPlain"/>
              <a:tabLst>
                <a:tab pos="462280" algn="l"/>
              </a:tabLst>
            </a:pPr>
            <a:r>
              <a:rPr sz="150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管沟开挖时必须严格按照设计和规范要求 进行放坡，保证其坡比要求；</a:t>
            </a:r>
            <a:endParaRPr sz="1500">
              <a:latin typeface="PMingLiU" panose="02020500000000000000" charset="-120"/>
              <a:cs typeface="PMingLiU" panose="02020500000000000000" charset="-120"/>
            </a:endParaRPr>
          </a:p>
          <a:p>
            <a:pPr marL="12700" marR="126365" algn="just">
              <a:lnSpc>
                <a:spcPts val="1620"/>
              </a:lnSpc>
              <a:spcBef>
                <a:spcPts val="600"/>
              </a:spcBef>
              <a:buSzPct val="93000"/>
              <a:buAutoNum type="arabicPlain"/>
              <a:tabLst>
                <a:tab pos="482600" algn="l"/>
              </a:tabLst>
            </a:pPr>
            <a:r>
              <a:rPr sz="150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沟边堆土要求：开挖深度超过</a:t>
            </a:r>
            <a:r>
              <a:rPr sz="1500" spc="-5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1m</a:t>
            </a:r>
            <a:r>
              <a:rPr sz="150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的管沟 沟边</a:t>
            </a:r>
            <a:r>
              <a:rPr sz="1500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1</a:t>
            </a:r>
            <a:r>
              <a:rPr sz="1500" spc="5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.</a:t>
            </a:r>
            <a:r>
              <a:rPr sz="1500" spc="-5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5</a:t>
            </a:r>
            <a:r>
              <a:rPr sz="1500" spc="-10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m</a:t>
            </a:r>
            <a:r>
              <a:rPr sz="150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范围内不得堆土，因场地限制等特殊 </a:t>
            </a:r>
            <a:r>
              <a:rPr sz="15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原因需要堆土的，必须经过荷载安全计</a:t>
            </a:r>
            <a:r>
              <a:rPr sz="150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算；</a:t>
            </a:r>
            <a:endParaRPr sz="1500">
              <a:latin typeface="PMingLiU" panose="02020500000000000000" charset="-120"/>
              <a:cs typeface="PMingLiU" panose="02020500000000000000" charset="-120"/>
            </a:endParaRPr>
          </a:p>
          <a:p>
            <a:pPr marL="12700">
              <a:lnSpc>
                <a:spcPct val="100000"/>
              </a:lnSpc>
              <a:spcBef>
                <a:spcPts val="400"/>
              </a:spcBef>
            </a:pPr>
            <a:r>
              <a:rPr sz="150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特殊地段：</a:t>
            </a:r>
            <a:endParaRPr sz="1500">
              <a:latin typeface="PMingLiU" panose="02020500000000000000" charset="-120"/>
              <a:cs typeface="PMingLiU" panose="02020500000000000000" charset="-120"/>
            </a:endParaRPr>
          </a:p>
          <a:p>
            <a:pPr marL="12700" marR="111125">
              <a:lnSpc>
                <a:spcPct val="90000"/>
              </a:lnSpc>
              <a:spcBef>
                <a:spcPts val="600"/>
              </a:spcBef>
            </a:pPr>
            <a:r>
              <a:rPr sz="150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特殊地段由于地理条件制约而无法达到放坡要 求的，沟下作业时必须采取满足要求的安全防 护技术措施（如沟壁支护、挡板、防护铁笼 等），沟顶、沟壁不得有欲坠的石头。管沟附 </a:t>
            </a:r>
            <a:r>
              <a:rPr sz="15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近有凸出物或其它易脱落滚动的物体时，要采 </a:t>
            </a:r>
            <a:r>
              <a:rPr sz="150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取相应的安全措施；</a:t>
            </a:r>
            <a:endParaRPr sz="1500">
              <a:latin typeface="PMingLiU" panose="02020500000000000000" charset="-120"/>
              <a:cs typeface="PMingLiU" panose="02020500000000000000" charset="-120"/>
            </a:endParaRPr>
          </a:p>
          <a:p>
            <a:pPr marL="12700">
              <a:lnSpc>
                <a:spcPct val="100000"/>
              </a:lnSpc>
              <a:spcBef>
                <a:spcPts val="420"/>
              </a:spcBef>
            </a:pPr>
            <a:r>
              <a:rPr sz="150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安全防护：</a:t>
            </a:r>
            <a:endParaRPr sz="1500">
              <a:latin typeface="PMingLiU" panose="02020500000000000000" charset="-120"/>
              <a:cs typeface="PMingLiU" panose="02020500000000000000" charset="-120"/>
            </a:endParaRPr>
          </a:p>
          <a:p>
            <a:pPr marL="12700" marR="111125" algn="just">
              <a:lnSpc>
                <a:spcPts val="1620"/>
              </a:lnSpc>
              <a:spcBef>
                <a:spcPts val="620"/>
              </a:spcBef>
              <a:buSzPct val="93000"/>
              <a:buAutoNum type="arabicPlain"/>
              <a:tabLst>
                <a:tab pos="462280" algn="l"/>
              </a:tabLst>
            </a:pPr>
            <a:r>
              <a:rPr sz="150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开挖深度</a:t>
            </a:r>
            <a:r>
              <a:rPr sz="15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在</a:t>
            </a:r>
            <a:r>
              <a:rPr sz="1500" spc="-5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0.5</a:t>
            </a:r>
            <a:r>
              <a:rPr sz="15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～</a:t>
            </a:r>
            <a:r>
              <a:rPr sz="1500" spc="-5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2.0m</a:t>
            </a:r>
            <a:r>
              <a:rPr sz="150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之间的管沟，采用 设立安全警戒带方式进行防护，并在明显位置 设置安全提醒标志；</a:t>
            </a:r>
            <a:endParaRPr sz="1500">
              <a:latin typeface="PMingLiU" panose="02020500000000000000" charset="-120"/>
              <a:cs typeface="PMingLiU" panose="02020500000000000000" charset="-120"/>
            </a:endParaRPr>
          </a:p>
          <a:p>
            <a:pPr marL="12700" marR="5080">
              <a:lnSpc>
                <a:spcPts val="1620"/>
              </a:lnSpc>
              <a:spcBef>
                <a:spcPts val="605"/>
              </a:spcBef>
              <a:buSzPct val="93000"/>
              <a:buAutoNum type="arabicPlain"/>
              <a:tabLst>
                <a:tab pos="482600" algn="l"/>
              </a:tabLst>
            </a:pPr>
            <a:r>
              <a:rPr sz="150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开挖深度超</a:t>
            </a:r>
            <a:r>
              <a:rPr sz="15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过</a:t>
            </a:r>
            <a:r>
              <a:rPr sz="1500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2</a:t>
            </a:r>
            <a:r>
              <a:rPr sz="1500" spc="5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.</a:t>
            </a:r>
            <a:r>
              <a:rPr sz="1500" spc="-5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0</a:t>
            </a:r>
            <a:r>
              <a:rPr sz="1500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m</a:t>
            </a:r>
            <a:r>
              <a:rPr sz="150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的管沟，须采用钢管架 进行安全围护，防止意外跌落管沟，并在明显 位置设置安全提醒标志；</a:t>
            </a:r>
            <a:endParaRPr sz="1500">
              <a:latin typeface="PMingLiU" panose="02020500000000000000" charset="-120"/>
              <a:cs typeface="PMingLiU" panose="02020500000000000000" charset="-120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5352160" y="2060829"/>
            <a:ext cx="2670302" cy="1585087"/>
          </a:xfrm>
          <a:prstGeom prst="rect">
            <a:avLst/>
          </a:prstGeom>
          <a:blipFill>
            <a:blip r:embed="rId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5364098" y="3573017"/>
            <a:ext cx="2646299" cy="180492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1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054978" y="859408"/>
            <a:ext cx="2880360" cy="715010"/>
          </a:xfrm>
          <a:custGeom>
            <a:avLst/>
            <a:gdLst/>
            <a:ahLst/>
            <a:cxnLst/>
            <a:rect l="l" t="t" r="r" b="b"/>
            <a:pathLst>
              <a:path w="2880359" h="715010">
                <a:moveTo>
                  <a:pt x="2880105" y="0"/>
                </a:moveTo>
                <a:lnTo>
                  <a:pt x="2873629" y="0"/>
                </a:lnTo>
                <a:lnTo>
                  <a:pt x="2752344" y="20065"/>
                </a:lnTo>
                <a:lnTo>
                  <a:pt x="2628900" y="42417"/>
                </a:lnTo>
                <a:lnTo>
                  <a:pt x="2373376" y="91566"/>
                </a:lnTo>
                <a:lnTo>
                  <a:pt x="2105279" y="149732"/>
                </a:lnTo>
                <a:lnTo>
                  <a:pt x="1824227" y="216662"/>
                </a:lnTo>
                <a:lnTo>
                  <a:pt x="1566672" y="281558"/>
                </a:lnTo>
                <a:lnTo>
                  <a:pt x="842899" y="444626"/>
                </a:lnTo>
                <a:lnTo>
                  <a:pt x="621538" y="489330"/>
                </a:lnTo>
                <a:lnTo>
                  <a:pt x="200025" y="567436"/>
                </a:lnTo>
                <a:lnTo>
                  <a:pt x="0" y="600963"/>
                </a:lnTo>
                <a:lnTo>
                  <a:pt x="138303" y="621156"/>
                </a:lnTo>
                <a:lnTo>
                  <a:pt x="270256" y="638937"/>
                </a:lnTo>
                <a:lnTo>
                  <a:pt x="398018" y="654685"/>
                </a:lnTo>
                <a:lnTo>
                  <a:pt x="644905" y="681481"/>
                </a:lnTo>
                <a:lnTo>
                  <a:pt x="874776" y="699262"/>
                </a:lnTo>
                <a:lnTo>
                  <a:pt x="985520" y="705992"/>
                </a:lnTo>
                <a:lnTo>
                  <a:pt x="1094104" y="710438"/>
                </a:lnTo>
                <a:lnTo>
                  <a:pt x="1298448" y="715010"/>
                </a:lnTo>
                <a:lnTo>
                  <a:pt x="1396365" y="715010"/>
                </a:lnTo>
                <a:lnTo>
                  <a:pt x="1585849" y="710438"/>
                </a:lnTo>
                <a:lnTo>
                  <a:pt x="1675256" y="705992"/>
                </a:lnTo>
                <a:lnTo>
                  <a:pt x="1845564" y="692657"/>
                </a:lnTo>
                <a:lnTo>
                  <a:pt x="1928495" y="683640"/>
                </a:lnTo>
                <a:lnTo>
                  <a:pt x="2086102" y="661288"/>
                </a:lnTo>
                <a:lnTo>
                  <a:pt x="2235073" y="634491"/>
                </a:lnTo>
                <a:lnTo>
                  <a:pt x="2375535" y="603250"/>
                </a:lnTo>
                <a:lnTo>
                  <a:pt x="2509647" y="567436"/>
                </a:lnTo>
                <a:lnTo>
                  <a:pt x="2637409" y="527303"/>
                </a:lnTo>
                <a:lnTo>
                  <a:pt x="2758694" y="482600"/>
                </a:lnTo>
                <a:lnTo>
                  <a:pt x="2875788" y="435610"/>
                </a:lnTo>
                <a:lnTo>
                  <a:pt x="2880105" y="433450"/>
                </a:lnTo>
                <a:lnTo>
                  <a:pt x="2880105" y="0"/>
                </a:lnTo>
                <a:close/>
              </a:path>
            </a:pathLst>
          </a:custGeom>
          <a:solidFill>
            <a:srgbClr val="C5E7FB">
              <a:alpha val="2901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2622423" y="730884"/>
            <a:ext cx="5551805" cy="851535"/>
          </a:xfrm>
          <a:custGeom>
            <a:avLst/>
            <a:gdLst/>
            <a:ahLst/>
            <a:cxnLst/>
            <a:rect l="l" t="t" r="r" b="b"/>
            <a:pathLst>
              <a:path w="5551805" h="851535">
                <a:moveTo>
                  <a:pt x="853566" y="0"/>
                </a:moveTo>
                <a:lnTo>
                  <a:pt x="685418" y="0"/>
                </a:lnTo>
                <a:lnTo>
                  <a:pt x="527938" y="4572"/>
                </a:lnTo>
                <a:lnTo>
                  <a:pt x="381000" y="11175"/>
                </a:lnTo>
                <a:lnTo>
                  <a:pt x="244728" y="22351"/>
                </a:lnTo>
                <a:lnTo>
                  <a:pt x="117093" y="35813"/>
                </a:lnTo>
                <a:lnTo>
                  <a:pt x="0" y="53720"/>
                </a:lnTo>
                <a:lnTo>
                  <a:pt x="334137" y="96138"/>
                </a:lnTo>
                <a:lnTo>
                  <a:pt x="693927" y="156463"/>
                </a:lnTo>
                <a:lnTo>
                  <a:pt x="1079246" y="234695"/>
                </a:lnTo>
                <a:lnTo>
                  <a:pt x="1283589" y="279273"/>
                </a:lnTo>
                <a:lnTo>
                  <a:pt x="1868931" y="422275"/>
                </a:lnTo>
                <a:lnTo>
                  <a:pt x="2562987" y="576452"/>
                </a:lnTo>
                <a:lnTo>
                  <a:pt x="2882265" y="639063"/>
                </a:lnTo>
                <a:lnTo>
                  <a:pt x="3035554" y="668147"/>
                </a:lnTo>
                <a:lnTo>
                  <a:pt x="3329304" y="717295"/>
                </a:lnTo>
                <a:lnTo>
                  <a:pt x="3469766" y="739520"/>
                </a:lnTo>
                <a:lnTo>
                  <a:pt x="3737991" y="775335"/>
                </a:lnTo>
                <a:lnTo>
                  <a:pt x="3991229" y="806576"/>
                </a:lnTo>
                <a:lnTo>
                  <a:pt x="4112641" y="817752"/>
                </a:lnTo>
                <a:lnTo>
                  <a:pt x="4342510" y="835660"/>
                </a:lnTo>
                <a:lnTo>
                  <a:pt x="4453255" y="842390"/>
                </a:lnTo>
                <a:lnTo>
                  <a:pt x="4666107" y="851280"/>
                </a:lnTo>
                <a:lnTo>
                  <a:pt x="4864100" y="851280"/>
                </a:lnTo>
                <a:lnTo>
                  <a:pt x="5051425" y="846836"/>
                </a:lnTo>
                <a:lnTo>
                  <a:pt x="5140833" y="842390"/>
                </a:lnTo>
                <a:lnTo>
                  <a:pt x="5228082" y="835660"/>
                </a:lnTo>
                <a:lnTo>
                  <a:pt x="5474970" y="808863"/>
                </a:lnTo>
                <a:lnTo>
                  <a:pt x="5551551" y="797687"/>
                </a:lnTo>
                <a:lnTo>
                  <a:pt x="5304662" y="766444"/>
                </a:lnTo>
                <a:lnTo>
                  <a:pt x="5042916" y="728472"/>
                </a:lnTo>
                <a:lnTo>
                  <a:pt x="4474463" y="630047"/>
                </a:lnTo>
                <a:lnTo>
                  <a:pt x="4165854" y="567563"/>
                </a:lnTo>
                <a:lnTo>
                  <a:pt x="3840099" y="498348"/>
                </a:lnTo>
                <a:lnTo>
                  <a:pt x="2854579" y="263651"/>
                </a:lnTo>
                <a:lnTo>
                  <a:pt x="2586354" y="205612"/>
                </a:lnTo>
                <a:lnTo>
                  <a:pt x="2330957" y="156463"/>
                </a:lnTo>
                <a:lnTo>
                  <a:pt x="2207387" y="134112"/>
                </a:lnTo>
                <a:lnTo>
                  <a:pt x="2086102" y="114045"/>
                </a:lnTo>
                <a:lnTo>
                  <a:pt x="1969007" y="96138"/>
                </a:lnTo>
                <a:lnTo>
                  <a:pt x="1630552" y="51435"/>
                </a:lnTo>
                <a:lnTo>
                  <a:pt x="1419860" y="31368"/>
                </a:lnTo>
                <a:lnTo>
                  <a:pt x="1221866" y="15748"/>
                </a:lnTo>
                <a:lnTo>
                  <a:pt x="1032382" y="4572"/>
                </a:lnTo>
                <a:lnTo>
                  <a:pt x="853566" y="0"/>
                </a:lnTo>
                <a:close/>
              </a:path>
            </a:pathLst>
          </a:custGeom>
          <a:solidFill>
            <a:srgbClr val="C5E7FB">
              <a:alpha val="3999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2832100" y="743204"/>
            <a:ext cx="5474970" cy="775335"/>
          </a:xfrm>
          <a:custGeom>
            <a:avLst/>
            <a:gdLst/>
            <a:ahLst/>
            <a:cxnLst/>
            <a:rect l="l" t="t" r="r" b="b"/>
            <a:pathLst>
              <a:path w="5474970" h="775335">
                <a:moveTo>
                  <a:pt x="0" y="78232"/>
                </a:moveTo>
                <a:lnTo>
                  <a:pt x="19176" y="73787"/>
                </a:lnTo>
                <a:lnTo>
                  <a:pt x="76581" y="62611"/>
                </a:lnTo>
                <a:lnTo>
                  <a:pt x="174498" y="46990"/>
                </a:lnTo>
                <a:lnTo>
                  <a:pt x="238379" y="37973"/>
                </a:lnTo>
                <a:lnTo>
                  <a:pt x="312927" y="29083"/>
                </a:lnTo>
                <a:lnTo>
                  <a:pt x="395858" y="22351"/>
                </a:lnTo>
                <a:lnTo>
                  <a:pt x="491744" y="15621"/>
                </a:lnTo>
                <a:lnTo>
                  <a:pt x="596011" y="9017"/>
                </a:lnTo>
                <a:lnTo>
                  <a:pt x="713104" y="4445"/>
                </a:lnTo>
                <a:lnTo>
                  <a:pt x="840866" y="2286"/>
                </a:lnTo>
                <a:lnTo>
                  <a:pt x="979170" y="0"/>
                </a:lnTo>
                <a:lnTo>
                  <a:pt x="1128140" y="2286"/>
                </a:lnTo>
                <a:lnTo>
                  <a:pt x="1287779" y="6731"/>
                </a:lnTo>
                <a:lnTo>
                  <a:pt x="1460246" y="15621"/>
                </a:lnTo>
                <a:lnTo>
                  <a:pt x="1643379" y="26797"/>
                </a:lnTo>
                <a:lnTo>
                  <a:pt x="1837054" y="44704"/>
                </a:lnTo>
                <a:lnTo>
                  <a:pt x="2043557" y="64770"/>
                </a:lnTo>
                <a:lnTo>
                  <a:pt x="2262759" y="89408"/>
                </a:lnTo>
                <a:lnTo>
                  <a:pt x="2492629" y="118491"/>
                </a:lnTo>
                <a:lnTo>
                  <a:pt x="2735326" y="154178"/>
                </a:lnTo>
                <a:lnTo>
                  <a:pt x="2988691" y="194437"/>
                </a:lnTo>
                <a:lnTo>
                  <a:pt x="3254755" y="241300"/>
                </a:lnTo>
                <a:lnTo>
                  <a:pt x="3533648" y="297180"/>
                </a:lnTo>
                <a:lnTo>
                  <a:pt x="3825240" y="357505"/>
                </a:lnTo>
                <a:lnTo>
                  <a:pt x="4129658" y="424561"/>
                </a:lnTo>
                <a:lnTo>
                  <a:pt x="4446778" y="500507"/>
                </a:lnTo>
                <a:lnTo>
                  <a:pt x="4776724" y="583184"/>
                </a:lnTo>
                <a:lnTo>
                  <a:pt x="5119497" y="674751"/>
                </a:lnTo>
                <a:lnTo>
                  <a:pt x="5474970" y="775335"/>
                </a:lnTo>
              </a:path>
            </a:pathLst>
          </a:custGeom>
          <a:ln w="31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5616447" y="729869"/>
            <a:ext cx="3312160" cy="652780"/>
          </a:xfrm>
          <a:custGeom>
            <a:avLst/>
            <a:gdLst/>
            <a:ahLst/>
            <a:cxnLst/>
            <a:rect l="l" t="t" r="r" b="b"/>
            <a:pathLst>
              <a:path w="3312159" h="652780">
                <a:moveTo>
                  <a:pt x="0" y="652398"/>
                </a:moveTo>
                <a:lnTo>
                  <a:pt x="95757" y="625475"/>
                </a:lnTo>
                <a:lnTo>
                  <a:pt x="357631" y="556259"/>
                </a:lnTo>
                <a:lnTo>
                  <a:pt x="538479" y="509396"/>
                </a:lnTo>
                <a:lnTo>
                  <a:pt x="747140" y="457961"/>
                </a:lnTo>
                <a:lnTo>
                  <a:pt x="979170" y="402081"/>
                </a:lnTo>
                <a:lnTo>
                  <a:pt x="1228217" y="341756"/>
                </a:lnTo>
                <a:lnTo>
                  <a:pt x="1492123" y="283717"/>
                </a:lnTo>
                <a:lnTo>
                  <a:pt x="1762505" y="225551"/>
                </a:lnTo>
                <a:lnTo>
                  <a:pt x="2039238" y="171957"/>
                </a:lnTo>
                <a:lnTo>
                  <a:pt x="2313812" y="120650"/>
                </a:lnTo>
                <a:lnTo>
                  <a:pt x="2450083" y="98297"/>
                </a:lnTo>
                <a:lnTo>
                  <a:pt x="2582036" y="75945"/>
                </a:lnTo>
                <a:lnTo>
                  <a:pt x="2713990" y="58038"/>
                </a:lnTo>
                <a:lnTo>
                  <a:pt x="2841752" y="40131"/>
                </a:lnTo>
                <a:lnTo>
                  <a:pt x="2967354" y="26796"/>
                </a:lnTo>
                <a:lnTo>
                  <a:pt x="3086607" y="15620"/>
                </a:lnTo>
                <a:lnTo>
                  <a:pt x="3201543" y="6603"/>
                </a:lnTo>
                <a:lnTo>
                  <a:pt x="3312159" y="0"/>
                </a:lnTo>
              </a:path>
            </a:pathLst>
          </a:custGeom>
          <a:ln w="31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211670" y="714248"/>
            <a:ext cx="8723630" cy="1331595"/>
          </a:xfrm>
          <a:custGeom>
            <a:avLst/>
            <a:gdLst/>
            <a:ahLst/>
            <a:cxnLst/>
            <a:rect l="l" t="t" r="r" b="b"/>
            <a:pathLst>
              <a:path w="8723630" h="1331595">
                <a:moveTo>
                  <a:pt x="1556042" y="0"/>
                </a:moveTo>
                <a:lnTo>
                  <a:pt x="1402753" y="0"/>
                </a:lnTo>
                <a:lnTo>
                  <a:pt x="1258100" y="4444"/>
                </a:lnTo>
                <a:lnTo>
                  <a:pt x="1121829" y="11175"/>
                </a:lnTo>
                <a:lnTo>
                  <a:pt x="874890" y="33400"/>
                </a:lnTo>
                <a:lnTo>
                  <a:pt x="762063" y="49149"/>
                </a:lnTo>
                <a:lnTo>
                  <a:pt x="659891" y="64769"/>
                </a:lnTo>
                <a:lnTo>
                  <a:pt x="564095" y="82550"/>
                </a:lnTo>
                <a:lnTo>
                  <a:pt x="478955" y="102742"/>
                </a:lnTo>
                <a:lnTo>
                  <a:pt x="398056" y="120650"/>
                </a:lnTo>
                <a:lnTo>
                  <a:pt x="327812" y="140715"/>
                </a:lnTo>
                <a:lnTo>
                  <a:pt x="206476" y="178688"/>
                </a:lnTo>
                <a:lnTo>
                  <a:pt x="157518" y="196596"/>
                </a:lnTo>
                <a:lnTo>
                  <a:pt x="51079" y="241173"/>
                </a:lnTo>
                <a:lnTo>
                  <a:pt x="0" y="268097"/>
                </a:lnTo>
                <a:lnTo>
                  <a:pt x="0" y="1331467"/>
                </a:lnTo>
                <a:lnTo>
                  <a:pt x="8719096" y="1331467"/>
                </a:lnTo>
                <a:lnTo>
                  <a:pt x="8723414" y="1324864"/>
                </a:lnTo>
                <a:lnTo>
                  <a:pt x="8723414" y="851153"/>
                </a:lnTo>
                <a:lnTo>
                  <a:pt x="7182142" y="851153"/>
                </a:lnTo>
                <a:lnTo>
                  <a:pt x="7043839" y="848994"/>
                </a:lnTo>
                <a:lnTo>
                  <a:pt x="6899059" y="844423"/>
                </a:lnTo>
                <a:lnTo>
                  <a:pt x="6750088" y="837818"/>
                </a:lnTo>
                <a:lnTo>
                  <a:pt x="6594640" y="826642"/>
                </a:lnTo>
                <a:lnTo>
                  <a:pt x="6260503" y="793114"/>
                </a:lnTo>
                <a:lnTo>
                  <a:pt x="5900712" y="746125"/>
                </a:lnTo>
                <a:lnTo>
                  <a:pt x="5709196" y="717168"/>
                </a:lnTo>
                <a:lnTo>
                  <a:pt x="5509044" y="683640"/>
                </a:lnTo>
                <a:lnTo>
                  <a:pt x="5302542" y="645667"/>
                </a:lnTo>
                <a:lnTo>
                  <a:pt x="4861979" y="558546"/>
                </a:lnTo>
                <a:lnTo>
                  <a:pt x="4387253" y="453516"/>
                </a:lnTo>
                <a:lnTo>
                  <a:pt x="4136047" y="395350"/>
                </a:lnTo>
                <a:lnTo>
                  <a:pt x="3614458" y="268097"/>
                </a:lnTo>
                <a:lnTo>
                  <a:pt x="3122841" y="165226"/>
                </a:lnTo>
                <a:lnTo>
                  <a:pt x="2892844" y="125094"/>
                </a:lnTo>
                <a:lnTo>
                  <a:pt x="2673642" y="91566"/>
                </a:lnTo>
                <a:lnTo>
                  <a:pt x="2462949" y="62484"/>
                </a:lnTo>
                <a:lnTo>
                  <a:pt x="2262797" y="40131"/>
                </a:lnTo>
                <a:lnTo>
                  <a:pt x="2073313" y="22225"/>
                </a:lnTo>
                <a:lnTo>
                  <a:pt x="1719999" y="2159"/>
                </a:lnTo>
                <a:lnTo>
                  <a:pt x="1556042" y="0"/>
                </a:lnTo>
                <a:close/>
              </a:path>
              <a:path w="8723630" h="1331595">
                <a:moveTo>
                  <a:pt x="8723414" y="569722"/>
                </a:moveTo>
                <a:lnTo>
                  <a:pt x="8638197" y="605409"/>
                </a:lnTo>
                <a:lnTo>
                  <a:pt x="8557298" y="636651"/>
                </a:lnTo>
                <a:lnTo>
                  <a:pt x="8472208" y="665734"/>
                </a:lnTo>
                <a:lnTo>
                  <a:pt x="8295551" y="719327"/>
                </a:lnTo>
                <a:lnTo>
                  <a:pt x="8201825" y="743965"/>
                </a:lnTo>
                <a:lnTo>
                  <a:pt x="8005991" y="784098"/>
                </a:lnTo>
                <a:lnTo>
                  <a:pt x="7901724" y="802004"/>
                </a:lnTo>
                <a:lnTo>
                  <a:pt x="7680363" y="828801"/>
                </a:lnTo>
                <a:lnTo>
                  <a:pt x="7441857" y="846709"/>
                </a:lnTo>
                <a:lnTo>
                  <a:pt x="7314222" y="851153"/>
                </a:lnTo>
                <a:lnTo>
                  <a:pt x="8723414" y="851153"/>
                </a:lnTo>
                <a:lnTo>
                  <a:pt x="8723414" y="56972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 txBox="1"/>
          <p:nvPr/>
        </p:nvSpPr>
        <p:spPr>
          <a:xfrm>
            <a:off x="330200" y="1361939"/>
            <a:ext cx="3065780" cy="1738630"/>
          </a:xfrm>
          <a:prstGeom prst="rect">
            <a:avLst/>
          </a:prstGeom>
        </p:spPr>
        <p:txBody>
          <a:bodyPr vert="horz" wrap="square" lIns="0" tIns="400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15"/>
              </a:spcBef>
            </a:pP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大模板存放：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  <a:p>
            <a:pPr marL="12700" marR="5080">
              <a:lnSpc>
                <a:spcPct val="80000"/>
              </a:lnSpc>
              <a:spcBef>
                <a:spcPts val="600"/>
              </a:spcBef>
            </a:pPr>
            <a:r>
              <a:rPr sz="1600" spc="-1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必须确保安全，堆放形式、堆放高 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度等需严格按照国家有关规范、标 准执行，以防发生坍塌事故。有支 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撑模板必须对面码放整齐，保证 </a:t>
            </a:r>
            <a:r>
              <a:rPr sz="1600" spc="-5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70~80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度的自稳角支撑；没有支撑 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的大模板应存放在在专门设计的插 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放架内。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258267" y="973962"/>
            <a:ext cx="251142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5" dirty="0"/>
              <a:t>材料堆放（一）</a:t>
            </a:r>
            <a:endParaRPr sz="2800"/>
          </a:p>
        </p:txBody>
      </p:sp>
      <p:sp>
        <p:nvSpPr>
          <p:cNvPr id="9" name="object 9"/>
          <p:cNvSpPr/>
          <p:nvPr/>
        </p:nvSpPr>
        <p:spPr>
          <a:xfrm>
            <a:off x="5195442" y="1556766"/>
            <a:ext cx="3504691" cy="2160269"/>
          </a:xfrm>
          <a:prstGeom prst="rect">
            <a:avLst/>
          </a:prstGeom>
          <a:blipFill>
            <a:blip r:embed="rId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5364098" y="3788994"/>
            <a:ext cx="3239389" cy="24303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1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054978" y="859408"/>
            <a:ext cx="2880360" cy="715010"/>
          </a:xfrm>
          <a:custGeom>
            <a:avLst/>
            <a:gdLst/>
            <a:ahLst/>
            <a:cxnLst/>
            <a:rect l="l" t="t" r="r" b="b"/>
            <a:pathLst>
              <a:path w="2880359" h="715010">
                <a:moveTo>
                  <a:pt x="2880105" y="0"/>
                </a:moveTo>
                <a:lnTo>
                  <a:pt x="2873629" y="0"/>
                </a:lnTo>
                <a:lnTo>
                  <a:pt x="2752344" y="20065"/>
                </a:lnTo>
                <a:lnTo>
                  <a:pt x="2628900" y="42417"/>
                </a:lnTo>
                <a:lnTo>
                  <a:pt x="2373376" y="91566"/>
                </a:lnTo>
                <a:lnTo>
                  <a:pt x="2105279" y="149732"/>
                </a:lnTo>
                <a:lnTo>
                  <a:pt x="1824227" y="216662"/>
                </a:lnTo>
                <a:lnTo>
                  <a:pt x="1566672" y="281558"/>
                </a:lnTo>
                <a:lnTo>
                  <a:pt x="842899" y="444626"/>
                </a:lnTo>
                <a:lnTo>
                  <a:pt x="621538" y="489330"/>
                </a:lnTo>
                <a:lnTo>
                  <a:pt x="200025" y="567436"/>
                </a:lnTo>
                <a:lnTo>
                  <a:pt x="0" y="600963"/>
                </a:lnTo>
                <a:lnTo>
                  <a:pt x="138303" y="621156"/>
                </a:lnTo>
                <a:lnTo>
                  <a:pt x="270256" y="638937"/>
                </a:lnTo>
                <a:lnTo>
                  <a:pt x="398018" y="654685"/>
                </a:lnTo>
                <a:lnTo>
                  <a:pt x="644905" y="681481"/>
                </a:lnTo>
                <a:lnTo>
                  <a:pt x="874776" y="699262"/>
                </a:lnTo>
                <a:lnTo>
                  <a:pt x="985520" y="705992"/>
                </a:lnTo>
                <a:lnTo>
                  <a:pt x="1094104" y="710438"/>
                </a:lnTo>
                <a:lnTo>
                  <a:pt x="1298448" y="715010"/>
                </a:lnTo>
                <a:lnTo>
                  <a:pt x="1396365" y="715010"/>
                </a:lnTo>
                <a:lnTo>
                  <a:pt x="1585849" y="710438"/>
                </a:lnTo>
                <a:lnTo>
                  <a:pt x="1675256" y="705992"/>
                </a:lnTo>
                <a:lnTo>
                  <a:pt x="1845564" y="692657"/>
                </a:lnTo>
                <a:lnTo>
                  <a:pt x="1928495" y="683640"/>
                </a:lnTo>
                <a:lnTo>
                  <a:pt x="2086102" y="661288"/>
                </a:lnTo>
                <a:lnTo>
                  <a:pt x="2235073" y="634491"/>
                </a:lnTo>
                <a:lnTo>
                  <a:pt x="2375535" y="603250"/>
                </a:lnTo>
                <a:lnTo>
                  <a:pt x="2509647" y="567436"/>
                </a:lnTo>
                <a:lnTo>
                  <a:pt x="2637409" y="527303"/>
                </a:lnTo>
                <a:lnTo>
                  <a:pt x="2758694" y="482600"/>
                </a:lnTo>
                <a:lnTo>
                  <a:pt x="2875788" y="435610"/>
                </a:lnTo>
                <a:lnTo>
                  <a:pt x="2880105" y="433450"/>
                </a:lnTo>
                <a:lnTo>
                  <a:pt x="2880105" y="0"/>
                </a:lnTo>
                <a:close/>
              </a:path>
            </a:pathLst>
          </a:custGeom>
          <a:solidFill>
            <a:srgbClr val="C5E7FB">
              <a:alpha val="2901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2622423" y="730884"/>
            <a:ext cx="5551805" cy="851535"/>
          </a:xfrm>
          <a:custGeom>
            <a:avLst/>
            <a:gdLst/>
            <a:ahLst/>
            <a:cxnLst/>
            <a:rect l="l" t="t" r="r" b="b"/>
            <a:pathLst>
              <a:path w="5551805" h="851535">
                <a:moveTo>
                  <a:pt x="853566" y="0"/>
                </a:moveTo>
                <a:lnTo>
                  <a:pt x="685418" y="0"/>
                </a:lnTo>
                <a:lnTo>
                  <a:pt x="527938" y="4572"/>
                </a:lnTo>
                <a:lnTo>
                  <a:pt x="381000" y="11175"/>
                </a:lnTo>
                <a:lnTo>
                  <a:pt x="244728" y="22351"/>
                </a:lnTo>
                <a:lnTo>
                  <a:pt x="117093" y="35813"/>
                </a:lnTo>
                <a:lnTo>
                  <a:pt x="0" y="53720"/>
                </a:lnTo>
                <a:lnTo>
                  <a:pt x="334137" y="96138"/>
                </a:lnTo>
                <a:lnTo>
                  <a:pt x="693927" y="156463"/>
                </a:lnTo>
                <a:lnTo>
                  <a:pt x="1079246" y="234695"/>
                </a:lnTo>
                <a:lnTo>
                  <a:pt x="1283589" y="279273"/>
                </a:lnTo>
                <a:lnTo>
                  <a:pt x="1868931" y="422275"/>
                </a:lnTo>
                <a:lnTo>
                  <a:pt x="2562987" y="576452"/>
                </a:lnTo>
                <a:lnTo>
                  <a:pt x="2882265" y="639063"/>
                </a:lnTo>
                <a:lnTo>
                  <a:pt x="3035554" y="668147"/>
                </a:lnTo>
                <a:lnTo>
                  <a:pt x="3329304" y="717295"/>
                </a:lnTo>
                <a:lnTo>
                  <a:pt x="3469766" y="739520"/>
                </a:lnTo>
                <a:lnTo>
                  <a:pt x="3737991" y="775335"/>
                </a:lnTo>
                <a:lnTo>
                  <a:pt x="3991229" y="806576"/>
                </a:lnTo>
                <a:lnTo>
                  <a:pt x="4112641" y="817752"/>
                </a:lnTo>
                <a:lnTo>
                  <a:pt x="4342510" y="835660"/>
                </a:lnTo>
                <a:lnTo>
                  <a:pt x="4453255" y="842390"/>
                </a:lnTo>
                <a:lnTo>
                  <a:pt x="4666107" y="851280"/>
                </a:lnTo>
                <a:lnTo>
                  <a:pt x="4864100" y="851280"/>
                </a:lnTo>
                <a:lnTo>
                  <a:pt x="5051425" y="846836"/>
                </a:lnTo>
                <a:lnTo>
                  <a:pt x="5140833" y="842390"/>
                </a:lnTo>
                <a:lnTo>
                  <a:pt x="5228082" y="835660"/>
                </a:lnTo>
                <a:lnTo>
                  <a:pt x="5474970" y="808863"/>
                </a:lnTo>
                <a:lnTo>
                  <a:pt x="5551551" y="797687"/>
                </a:lnTo>
                <a:lnTo>
                  <a:pt x="5304662" y="766444"/>
                </a:lnTo>
                <a:lnTo>
                  <a:pt x="5042916" y="728472"/>
                </a:lnTo>
                <a:lnTo>
                  <a:pt x="4474463" y="630047"/>
                </a:lnTo>
                <a:lnTo>
                  <a:pt x="4165854" y="567563"/>
                </a:lnTo>
                <a:lnTo>
                  <a:pt x="3840099" y="498348"/>
                </a:lnTo>
                <a:lnTo>
                  <a:pt x="2854579" y="263651"/>
                </a:lnTo>
                <a:lnTo>
                  <a:pt x="2586354" y="205612"/>
                </a:lnTo>
                <a:lnTo>
                  <a:pt x="2330957" y="156463"/>
                </a:lnTo>
                <a:lnTo>
                  <a:pt x="2207387" y="134112"/>
                </a:lnTo>
                <a:lnTo>
                  <a:pt x="2086102" y="114045"/>
                </a:lnTo>
                <a:lnTo>
                  <a:pt x="1969007" y="96138"/>
                </a:lnTo>
                <a:lnTo>
                  <a:pt x="1630552" y="51435"/>
                </a:lnTo>
                <a:lnTo>
                  <a:pt x="1419860" y="31368"/>
                </a:lnTo>
                <a:lnTo>
                  <a:pt x="1221866" y="15748"/>
                </a:lnTo>
                <a:lnTo>
                  <a:pt x="1032382" y="4572"/>
                </a:lnTo>
                <a:lnTo>
                  <a:pt x="853566" y="0"/>
                </a:lnTo>
                <a:close/>
              </a:path>
            </a:pathLst>
          </a:custGeom>
          <a:solidFill>
            <a:srgbClr val="C5E7FB">
              <a:alpha val="3999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2832100" y="743204"/>
            <a:ext cx="5474970" cy="775335"/>
          </a:xfrm>
          <a:custGeom>
            <a:avLst/>
            <a:gdLst/>
            <a:ahLst/>
            <a:cxnLst/>
            <a:rect l="l" t="t" r="r" b="b"/>
            <a:pathLst>
              <a:path w="5474970" h="775335">
                <a:moveTo>
                  <a:pt x="0" y="78232"/>
                </a:moveTo>
                <a:lnTo>
                  <a:pt x="19176" y="73787"/>
                </a:lnTo>
                <a:lnTo>
                  <a:pt x="76581" y="62611"/>
                </a:lnTo>
                <a:lnTo>
                  <a:pt x="174498" y="46990"/>
                </a:lnTo>
                <a:lnTo>
                  <a:pt x="238379" y="37973"/>
                </a:lnTo>
                <a:lnTo>
                  <a:pt x="312927" y="29083"/>
                </a:lnTo>
                <a:lnTo>
                  <a:pt x="395858" y="22351"/>
                </a:lnTo>
                <a:lnTo>
                  <a:pt x="491744" y="15621"/>
                </a:lnTo>
                <a:lnTo>
                  <a:pt x="596011" y="9017"/>
                </a:lnTo>
                <a:lnTo>
                  <a:pt x="713104" y="4445"/>
                </a:lnTo>
                <a:lnTo>
                  <a:pt x="840866" y="2286"/>
                </a:lnTo>
                <a:lnTo>
                  <a:pt x="979170" y="0"/>
                </a:lnTo>
                <a:lnTo>
                  <a:pt x="1128140" y="2286"/>
                </a:lnTo>
                <a:lnTo>
                  <a:pt x="1287779" y="6731"/>
                </a:lnTo>
                <a:lnTo>
                  <a:pt x="1460246" y="15621"/>
                </a:lnTo>
                <a:lnTo>
                  <a:pt x="1643379" y="26797"/>
                </a:lnTo>
                <a:lnTo>
                  <a:pt x="1837054" y="44704"/>
                </a:lnTo>
                <a:lnTo>
                  <a:pt x="2043557" y="64770"/>
                </a:lnTo>
                <a:lnTo>
                  <a:pt x="2262759" y="89408"/>
                </a:lnTo>
                <a:lnTo>
                  <a:pt x="2492629" y="118491"/>
                </a:lnTo>
                <a:lnTo>
                  <a:pt x="2735326" y="154178"/>
                </a:lnTo>
                <a:lnTo>
                  <a:pt x="2988691" y="194437"/>
                </a:lnTo>
                <a:lnTo>
                  <a:pt x="3254755" y="241300"/>
                </a:lnTo>
                <a:lnTo>
                  <a:pt x="3533648" y="297180"/>
                </a:lnTo>
                <a:lnTo>
                  <a:pt x="3825240" y="357505"/>
                </a:lnTo>
                <a:lnTo>
                  <a:pt x="4129658" y="424561"/>
                </a:lnTo>
                <a:lnTo>
                  <a:pt x="4446778" y="500507"/>
                </a:lnTo>
                <a:lnTo>
                  <a:pt x="4776724" y="583184"/>
                </a:lnTo>
                <a:lnTo>
                  <a:pt x="5119497" y="674751"/>
                </a:lnTo>
                <a:lnTo>
                  <a:pt x="5474970" y="775335"/>
                </a:lnTo>
              </a:path>
            </a:pathLst>
          </a:custGeom>
          <a:ln w="31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5616447" y="729869"/>
            <a:ext cx="3312160" cy="652780"/>
          </a:xfrm>
          <a:custGeom>
            <a:avLst/>
            <a:gdLst/>
            <a:ahLst/>
            <a:cxnLst/>
            <a:rect l="l" t="t" r="r" b="b"/>
            <a:pathLst>
              <a:path w="3312159" h="652780">
                <a:moveTo>
                  <a:pt x="0" y="652398"/>
                </a:moveTo>
                <a:lnTo>
                  <a:pt x="95757" y="625475"/>
                </a:lnTo>
                <a:lnTo>
                  <a:pt x="357631" y="556259"/>
                </a:lnTo>
                <a:lnTo>
                  <a:pt x="538479" y="509396"/>
                </a:lnTo>
                <a:lnTo>
                  <a:pt x="747140" y="457961"/>
                </a:lnTo>
                <a:lnTo>
                  <a:pt x="979170" y="402081"/>
                </a:lnTo>
                <a:lnTo>
                  <a:pt x="1228217" y="341756"/>
                </a:lnTo>
                <a:lnTo>
                  <a:pt x="1492123" y="283717"/>
                </a:lnTo>
                <a:lnTo>
                  <a:pt x="1762505" y="225551"/>
                </a:lnTo>
                <a:lnTo>
                  <a:pt x="2039238" y="171957"/>
                </a:lnTo>
                <a:lnTo>
                  <a:pt x="2313812" y="120650"/>
                </a:lnTo>
                <a:lnTo>
                  <a:pt x="2450083" y="98297"/>
                </a:lnTo>
                <a:lnTo>
                  <a:pt x="2582036" y="75945"/>
                </a:lnTo>
                <a:lnTo>
                  <a:pt x="2713990" y="58038"/>
                </a:lnTo>
                <a:lnTo>
                  <a:pt x="2841752" y="40131"/>
                </a:lnTo>
                <a:lnTo>
                  <a:pt x="2967354" y="26796"/>
                </a:lnTo>
                <a:lnTo>
                  <a:pt x="3086607" y="15620"/>
                </a:lnTo>
                <a:lnTo>
                  <a:pt x="3201543" y="6603"/>
                </a:lnTo>
                <a:lnTo>
                  <a:pt x="3312159" y="0"/>
                </a:lnTo>
              </a:path>
            </a:pathLst>
          </a:custGeom>
          <a:ln w="31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211670" y="714248"/>
            <a:ext cx="8723630" cy="1331595"/>
          </a:xfrm>
          <a:custGeom>
            <a:avLst/>
            <a:gdLst/>
            <a:ahLst/>
            <a:cxnLst/>
            <a:rect l="l" t="t" r="r" b="b"/>
            <a:pathLst>
              <a:path w="8723630" h="1331595">
                <a:moveTo>
                  <a:pt x="1556042" y="0"/>
                </a:moveTo>
                <a:lnTo>
                  <a:pt x="1402753" y="0"/>
                </a:lnTo>
                <a:lnTo>
                  <a:pt x="1258100" y="4444"/>
                </a:lnTo>
                <a:lnTo>
                  <a:pt x="1121829" y="11175"/>
                </a:lnTo>
                <a:lnTo>
                  <a:pt x="874890" y="33400"/>
                </a:lnTo>
                <a:lnTo>
                  <a:pt x="762063" y="49149"/>
                </a:lnTo>
                <a:lnTo>
                  <a:pt x="659891" y="64769"/>
                </a:lnTo>
                <a:lnTo>
                  <a:pt x="564095" y="82550"/>
                </a:lnTo>
                <a:lnTo>
                  <a:pt x="478955" y="102742"/>
                </a:lnTo>
                <a:lnTo>
                  <a:pt x="398056" y="120650"/>
                </a:lnTo>
                <a:lnTo>
                  <a:pt x="327812" y="140715"/>
                </a:lnTo>
                <a:lnTo>
                  <a:pt x="206476" y="178688"/>
                </a:lnTo>
                <a:lnTo>
                  <a:pt x="157518" y="196596"/>
                </a:lnTo>
                <a:lnTo>
                  <a:pt x="51079" y="241173"/>
                </a:lnTo>
                <a:lnTo>
                  <a:pt x="0" y="268097"/>
                </a:lnTo>
                <a:lnTo>
                  <a:pt x="0" y="1331467"/>
                </a:lnTo>
                <a:lnTo>
                  <a:pt x="8719096" y="1331467"/>
                </a:lnTo>
                <a:lnTo>
                  <a:pt x="8723414" y="1324864"/>
                </a:lnTo>
                <a:lnTo>
                  <a:pt x="8723414" y="851153"/>
                </a:lnTo>
                <a:lnTo>
                  <a:pt x="7182142" y="851153"/>
                </a:lnTo>
                <a:lnTo>
                  <a:pt x="7043839" y="848994"/>
                </a:lnTo>
                <a:lnTo>
                  <a:pt x="6899059" y="844423"/>
                </a:lnTo>
                <a:lnTo>
                  <a:pt x="6750088" y="837818"/>
                </a:lnTo>
                <a:lnTo>
                  <a:pt x="6594640" y="826642"/>
                </a:lnTo>
                <a:lnTo>
                  <a:pt x="6260503" y="793114"/>
                </a:lnTo>
                <a:lnTo>
                  <a:pt x="5900712" y="746125"/>
                </a:lnTo>
                <a:lnTo>
                  <a:pt x="5709196" y="717168"/>
                </a:lnTo>
                <a:lnTo>
                  <a:pt x="5509044" y="683640"/>
                </a:lnTo>
                <a:lnTo>
                  <a:pt x="5302542" y="645667"/>
                </a:lnTo>
                <a:lnTo>
                  <a:pt x="4861979" y="558546"/>
                </a:lnTo>
                <a:lnTo>
                  <a:pt x="4387253" y="453516"/>
                </a:lnTo>
                <a:lnTo>
                  <a:pt x="4136047" y="395350"/>
                </a:lnTo>
                <a:lnTo>
                  <a:pt x="3614458" y="268097"/>
                </a:lnTo>
                <a:lnTo>
                  <a:pt x="3122841" y="165226"/>
                </a:lnTo>
                <a:lnTo>
                  <a:pt x="2892844" y="125094"/>
                </a:lnTo>
                <a:lnTo>
                  <a:pt x="2673642" y="91566"/>
                </a:lnTo>
                <a:lnTo>
                  <a:pt x="2462949" y="62484"/>
                </a:lnTo>
                <a:lnTo>
                  <a:pt x="2262797" y="40131"/>
                </a:lnTo>
                <a:lnTo>
                  <a:pt x="2073313" y="22225"/>
                </a:lnTo>
                <a:lnTo>
                  <a:pt x="1719999" y="2159"/>
                </a:lnTo>
                <a:lnTo>
                  <a:pt x="1556042" y="0"/>
                </a:lnTo>
                <a:close/>
              </a:path>
              <a:path w="8723630" h="1331595">
                <a:moveTo>
                  <a:pt x="8723414" y="569722"/>
                </a:moveTo>
                <a:lnTo>
                  <a:pt x="8638197" y="605409"/>
                </a:lnTo>
                <a:lnTo>
                  <a:pt x="8557298" y="636651"/>
                </a:lnTo>
                <a:lnTo>
                  <a:pt x="8472208" y="665734"/>
                </a:lnTo>
                <a:lnTo>
                  <a:pt x="8295551" y="719327"/>
                </a:lnTo>
                <a:lnTo>
                  <a:pt x="8201825" y="743965"/>
                </a:lnTo>
                <a:lnTo>
                  <a:pt x="8005991" y="784098"/>
                </a:lnTo>
                <a:lnTo>
                  <a:pt x="7901724" y="802004"/>
                </a:lnTo>
                <a:lnTo>
                  <a:pt x="7680363" y="828801"/>
                </a:lnTo>
                <a:lnTo>
                  <a:pt x="7441857" y="846709"/>
                </a:lnTo>
                <a:lnTo>
                  <a:pt x="7314222" y="851153"/>
                </a:lnTo>
                <a:lnTo>
                  <a:pt x="8723414" y="851153"/>
                </a:lnTo>
                <a:lnTo>
                  <a:pt x="8723414" y="56972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 txBox="1"/>
          <p:nvPr/>
        </p:nvSpPr>
        <p:spPr>
          <a:xfrm>
            <a:off x="330200" y="1577441"/>
            <a:ext cx="3053715" cy="1836420"/>
          </a:xfrm>
          <a:prstGeom prst="rect">
            <a:avLst/>
          </a:prstGeom>
        </p:spPr>
        <p:txBody>
          <a:bodyPr vert="horz" wrap="square" lIns="0" tIns="368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90"/>
              </a:spcBef>
            </a:pPr>
            <a:r>
              <a:rPr sz="170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粉料存放：</a:t>
            </a:r>
            <a:endParaRPr sz="1700">
              <a:latin typeface="PMingLiU" panose="02020500000000000000" charset="-120"/>
              <a:cs typeface="PMingLiU" panose="02020500000000000000" charset="-120"/>
            </a:endParaRPr>
          </a:p>
          <a:p>
            <a:pPr marL="12700" marR="5080" indent="368935" algn="just">
              <a:lnSpc>
                <a:spcPct val="80000"/>
              </a:lnSpc>
              <a:spcBef>
                <a:spcPts val="600"/>
              </a:spcBef>
            </a:pPr>
            <a:r>
              <a:rPr sz="170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水泥、白灰等粉状材</a:t>
            </a:r>
            <a:r>
              <a:rPr sz="1700" spc="-1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料</a:t>
            </a:r>
            <a:r>
              <a:rPr sz="170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要分 </a:t>
            </a:r>
            <a:r>
              <a:rPr sz="170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期分批存放于干爽的室</a:t>
            </a:r>
            <a:r>
              <a:rPr sz="1700" spc="-1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内</a:t>
            </a:r>
            <a:r>
              <a:rPr sz="170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仓库。 </a:t>
            </a:r>
            <a:r>
              <a:rPr sz="170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仓库要有足够木枋承托</a:t>
            </a:r>
            <a:r>
              <a:rPr sz="1700" spc="-1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，</a:t>
            </a:r>
            <a:r>
              <a:rPr sz="170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再用夹 板或适当的物料铺面，</a:t>
            </a:r>
            <a:r>
              <a:rPr sz="1700" spc="-1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堆</a:t>
            </a:r>
            <a:r>
              <a:rPr sz="170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放高度</a:t>
            </a:r>
            <a:endParaRPr sz="1700">
              <a:latin typeface="PMingLiU" panose="02020500000000000000" charset="-120"/>
              <a:cs typeface="PMingLiU" panose="02020500000000000000" charset="-120"/>
            </a:endParaRPr>
          </a:p>
          <a:p>
            <a:pPr marL="12700" marR="51435" algn="just">
              <a:lnSpc>
                <a:spcPct val="80000"/>
              </a:lnSpc>
            </a:pPr>
            <a:r>
              <a:rPr sz="1700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&lt;2</a:t>
            </a:r>
            <a:r>
              <a:rPr sz="1700" spc="-5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m</a:t>
            </a:r>
            <a:r>
              <a:rPr sz="170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或根据材料特性</a:t>
            </a:r>
            <a:r>
              <a:rPr sz="1700" spc="-1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及</a:t>
            </a:r>
            <a:r>
              <a:rPr sz="170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楼面</a:t>
            </a:r>
            <a:r>
              <a:rPr sz="1700" spc="-1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承</a:t>
            </a:r>
            <a:r>
              <a:rPr sz="170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重 </a:t>
            </a:r>
            <a:r>
              <a:rPr sz="170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能力降低堆放高</a:t>
            </a:r>
            <a:r>
              <a:rPr sz="1700" spc="33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度</a:t>
            </a:r>
            <a:r>
              <a:rPr sz="1700" spc="-5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(</a:t>
            </a:r>
            <a:r>
              <a:rPr sz="170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以最低者为 准</a:t>
            </a:r>
            <a:r>
              <a:rPr sz="1700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)</a:t>
            </a:r>
            <a:r>
              <a:rPr sz="170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。</a:t>
            </a:r>
            <a:endParaRPr sz="1700">
              <a:latin typeface="PMingLiU" panose="02020500000000000000" charset="-120"/>
              <a:cs typeface="PMingLiU" panose="02020500000000000000" charset="-120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330200" y="1036777"/>
            <a:ext cx="251269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5" dirty="0"/>
              <a:t>材料堆</a:t>
            </a:r>
            <a:r>
              <a:rPr sz="2800" spc="-15" dirty="0"/>
              <a:t>放</a:t>
            </a:r>
            <a:r>
              <a:rPr sz="2800" spc="-5" dirty="0"/>
              <a:t>（二）</a:t>
            </a:r>
            <a:endParaRPr sz="2800"/>
          </a:p>
        </p:txBody>
      </p:sp>
      <p:sp>
        <p:nvSpPr>
          <p:cNvPr id="9" name="object 9"/>
          <p:cNvSpPr/>
          <p:nvPr/>
        </p:nvSpPr>
        <p:spPr>
          <a:xfrm>
            <a:off x="5061965" y="1954402"/>
            <a:ext cx="3133979" cy="1606169"/>
          </a:xfrm>
          <a:prstGeom prst="rect">
            <a:avLst/>
          </a:prstGeom>
          <a:blipFill>
            <a:blip r:embed="rId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5055870" y="3501009"/>
            <a:ext cx="3140075" cy="163982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1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054978" y="859408"/>
            <a:ext cx="2880360" cy="715010"/>
          </a:xfrm>
          <a:custGeom>
            <a:avLst/>
            <a:gdLst/>
            <a:ahLst/>
            <a:cxnLst/>
            <a:rect l="l" t="t" r="r" b="b"/>
            <a:pathLst>
              <a:path w="2880359" h="715010">
                <a:moveTo>
                  <a:pt x="2880105" y="0"/>
                </a:moveTo>
                <a:lnTo>
                  <a:pt x="2873629" y="0"/>
                </a:lnTo>
                <a:lnTo>
                  <a:pt x="2752344" y="20065"/>
                </a:lnTo>
                <a:lnTo>
                  <a:pt x="2628900" y="42417"/>
                </a:lnTo>
                <a:lnTo>
                  <a:pt x="2373376" y="91566"/>
                </a:lnTo>
                <a:lnTo>
                  <a:pt x="2105279" y="149732"/>
                </a:lnTo>
                <a:lnTo>
                  <a:pt x="1824227" y="216662"/>
                </a:lnTo>
                <a:lnTo>
                  <a:pt x="1566672" y="281558"/>
                </a:lnTo>
                <a:lnTo>
                  <a:pt x="842899" y="444626"/>
                </a:lnTo>
                <a:lnTo>
                  <a:pt x="621538" y="489330"/>
                </a:lnTo>
                <a:lnTo>
                  <a:pt x="200025" y="567436"/>
                </a:lnTo>
                <a:lnTo>
                  <a:pt x="0" y="600963"/>
                </a:lnTo>
                <a:lnTo>
                  <a:pt x="138303" y="621156"/>
                </a:lnTo>
                <a:lnTo>
                  <a:pt x="270256" y="638937"/>
                </a:lnTo>
                <a:lnTo>
                  <a:pt x="398018" y="654685"/>
                </a:lnTo>
                <a:lnTo>
                  <a:pt x="644905" y="681481"/>
                </a:lnTo>
                <a:lnTo>
                  <a:pt x="874776" y="699262"/>
                </a:lnTo>
                <a:lnTo>
                  <a:pt x="985520" y="705992"/>
                </a:lnTo>
                <a:lnTo>
                  <a:pt x="1094104" y="710438"/>
                </a:lnTo>
                <a:lnTo>
                  <a:pt x="1298448" y="715010"/>
                </a:lnTo>
                <a:lnTo>
                  <a:pt x="1396365" y="715010"/>
                </a:lnTo>
                <a:lnTo>
                  <a:pt x="1585849" y="710438"/>
                </a:lnTo>
                <a:lnTo>
                  <a:pt x="1675256" y="705992"/>
                </a:lnTo>
                <a:lnTo>
                  <a:pt x="1845564" y="692657"/>
                </a:lnTo>
                <a:lnTo>
                  <a:pt x="1928495" y="683640"/>
                </a:lnTo>
                <a:lnTo>
                  <a:pt x="2086102" y="661288"/>
                </a:lnTo>
                <a:lnTo>
                  <a:pt x="2235073" y="634491"/>
                </a:lnTo>
                <a:lnTo>
                  <a:pt x="2375535" y="603250"/>
                </a:lnTo>
                <a:lnTo>
                  <a:pt x="2509647" y="567436"/>
                </a:lnTo>
                <a:lnTo>
                  <a:pt x="2637409" y="527303"/>
                </a:lnTo>
                <a:lnTo>
                  <a:pt x="2758694" y="482600"/>
                </a:lnTo>
                <a:lnTo>
                  <a:pt x="2875788" y="435610"/>
                </a:lnTo>
                <a:lnTo>
                  <a:pt x="2880105" y="433450"/>
                </a:lnTo>
                <a:lnTo>
                  <a:pt x="2880105" y="0"/>
                </a:lnTo>
                <a:close/>
              </a:path>
            </a:pathLst>
          </a:custGeom>
          <a:solidFill>
            <a:srgbClr val="C5E7FB">
              <a:alpha val="2901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2622423" y="730884"/>
            <a:ext cx="5551805" cy="851535"/>
          </a:xfrm>
          <a:custGeom>
            <a:avLst/>
            <a:gdLst/>
            <a:ahLst/>
            <a:cxnLst/>
            <a:rect l="l" t="t" r="r" b="b"/>
            <a:pathLst>
              <a:path w="5551805" h="851535">
                <a:moveTo>
                  <a:pt x="853566" y="0"/>
                </a:moveTo>
                <a:lnTo>
                  <a:pt x="685418" y="0"/>
                </a:lnTo>
                <a:lnTo>
                  <a:pt x="527938" y="4572"/>
                </a:lnTo>
                <a:lnTo>
                  <a:pt x="381000" y="11175"/>
                </a:lnTo>
                <a:lnTo>
                  <a:pt x="244728" y="22351"/>
                </a:lnTo>
                <a:lnTo>
                  <a:pt x="117093" y="35813"/>
                </a:lnTo>
                <a:lnTo>
                  <a:pt x="0" y="53720"/>
                </a:lnTo>
                <a:lnTo>
                  <a:pt x="334137" y="96138"/>
                </a:lnTo>
                <a:lnTo>
                  <a:pt x="693927" y="156463"/>
                </a:lnTo>
                <a:lnTo>
                  <a:pt x="1079246" y="234695"/>
                </a:lnTo>
                <a:lnTo>
                  <a:pt x="1283589" y="279273"/>
                </a:lnTo>
                <a:lnTo>
                  <a:pt x="1868931" y="422275"/>
                </a:lnTo>
                <a:lnTo>
                  <a:pt x="2562987" y="576452"/>
                </a:lnTo>
                <a:lnTo>
                  <a:pt x="2882265" y="639063"/>
                </a:lnTo>
                <a:lnTo>
                  <a:pt x="3035554" y="668147"/>
                </a:lnTo>
                <a:lnTo>
                  <a:pt x="3329304" y="717295"/>
                </a:lnTo>
                <a:lnTo>
                  <a:pt x="3469766" y="739520"/>
                </a:lnTo>
                <a:lnTo>
                  <a:pt x="3737991" y="775335"/>
                </a:lnTo>
                <a:lnTo>
                  <a:pt x="3991229" y="806576"/>
                </a:lnTo>
                <a:lnTo>
                  <a:pt x="4112641" y="817752"/>
                </a:lnTo>
                <a:lnTo>
                  <a:pt x="4342510" y="835660"/>
                </a:lnTo>
                <a:lnTo>
                  <a:pt x="4453255" y="842390"/>
                </a:lnTo>
                <a:lnTo>
                  <a:pt x="4666107" y="851280"/>
                </a:lnTo>
                <a:lnTo>
                  <a:pt x="4864100" y="851280"/>
                </a:lnTo>
                <a:lnTo>
                  <a:pt x="5051425" y="846836"/>
                </a:lnTo>
                <a:lnTo>
                  <a:pt x="5140833" y="842390"/>
                </a:lnTo>
                <a:lnTo>
                  <a:pt x="5228082" y="835660"/>
                </a:lnTo>
                <a:lnTo>
                  <a:pt x="5474970" y="808863"/>
                </a:lnTo>
                <a:lnTo>
                  <a:pt x="5551551" y="797687"/>
                </a:lnTo>
                <a:lnTo>
                  <a:pt x="5304662" y="766444"/>
                </a:lnTo>
                <a:lnTo>
                  <a:pt x="5042916" y="728472"/>
                </a:lnTo>
                <a:lnTo>
                  <a:pt x="4474463" y="630047"/>
                </a:lnTo>
                <a:lnTo>
                  <a:pt x="4165854" y="567563"/>
                </a:lnTo>
                <a:lnTo>
                  <a:pt x="3840099" y="498348"/>
                </a:lnTo>
                <a:lnTo>
                  <a:pt x="2854579" y="263651"/>
                </a:lnTo>
                <a:lnTo>
                  <a:pt x="2586354" y="205612"/>
                </a:lnTo>
                <a:lnTo>
                  <a:pt x="2330957" y="156463"/>
                </a:lnTo>
                <a:lnTo>
                  <a:pt x="2207387" y="134112"/>
                </a:lnTo>
                <a:lnTo>
                  <a:pt x="2086102" y="114045"/>
                </a:lnTo>
                <a:lnTo>
                  <a:pt x="1969007" y="96138"/>
                </a:lnTo>
                <a:lnTo>
                  <a:pt x="1630552" y="51435"/>
                </a:lnTo>
                <a:lnTo>
                  <a:pt x="1419860" y="31368"/>
                </a:lnTo>
                <a:lnTo>
                  <a:pt x="1221866" y="15748"/>
                </a:lnTo>
                <a:lnTo>
                  <a:pt x="1032382" y="4572"/>
                </a:lnTo>
                <a:lnTo>
                  <a:pt x="853566" y="0"/>
                </a:lnTo>
                <a:close/>
              </a:path>
            </a:pathLst>
          </a:custGeom>
          <a:solidFill>
            <a:srgbClr val="C5E7FB">
              <a:alpha val="3999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2832100" y="743204"/>
            <a:ext cx="5474970" cy="775335"/>
          </a:xfrm>
          <a:custGeom>
            <a:avLst/>
            <a:gdLst/>
            <a:ahLst/>
            <a:cxnLst/>
            <a:rect l="l" t="t" r="r" b="b"/>
            <a:pathLst>
              <a:path w="5474970" h="775335">
                <a:moveTo>
                  <a:pt x="0" y="78232"/>
                </a:moveTo>
                <a:lnTo>
                  <a:pt x="19176" y="73787"/>
                </a:lnTo>
                <a:lnTo>
                  <a:pt x="76581" y="62611"/>
                </a:lnTo>
                <a:lnTo>
                  <a:pt x="174498" y="46990"/>
                </a:lnTo>
                <a:lnTo>
                  <a:pt x="238379" y="37973"/>
                </a:lnTo>
                <a:lnTo>
                  <a:pt x="312927" y="29083"/>
                </a:lnTo>
                <a:lnTo>
                  <a:pt x="395858" y="22351"/>
                </a:lnTo>
                <a:lnTo>
                  <a:pt x="491744" y="15621"/>
                </a:lnTo>
                <a:lnTo>
                  <a:pt x="596011" y="9017"/>
                </a:lnTo>
                <a:lnTo>
                  <a:pt x="713104" y="4445"/>
                </a:lnTo>
                <a:lnTo>
                  <a:pt x="840866" y="2286"/>
                </a:lnTo>
                <a:lnTo>
                  <a:pt x="979170" y="0"/>
                </a:lnTo>
                <a:lnTo>
                  <a:pt x="1128140" y="2286"/>
                </a:lnTo>
                <a:lnTo>
                  <a:pt x="1287779" y="6731"/>
                </a:lnTo>
                <a:lnTo>
                  <a:pt x="1460246" y="15621"/>
                </a:lnTo>
                <a:lnTo>
                  <a:pt x="1643379" y="26797"/>
                </a:lnTo>
                <a:lnTo>
                  <a:pt x="1837054" y="44704"/>
                </a:lnTo>
                <a:lnTo>
                  <a:pt x="2043557" y="64770"/>
                </a:lnTo>
                <a:lnTo>
                  <a:pt x="2262759" y="89408"/>
                </a:lnTo>
                <a:lnTo>
                  <a:pt x="2492629" y="118491"/>
                </a:lnTo>
                <a:lnTo>
                  <a:pt x="2735326" y="154178"/>
                </a:lnTo>
                <a:lnTo>
                  <a:pt x="2988691" y="194437"/>
                </a:lnTo>
                <a:lnTo>
                  <a:pt x="3254755" y="241300"/>
                </a:lnTo>
                <a:lnTo>
                  <a:pt x="3533648" y="297180"/>
                </a:lnTo>
                <a:lnTo>
                  <a:pt x="3825240" y="357505"/>
                </a:lnTo>
                <a:lnTo>
                  <a:pt x="4129658" y="424561"/>
                </a:lnTo>
                <a:lnTo>
                  <a:pt x="4446778" y="500507"/>
                </a:lnTo>
                <a:lnTo>
                  <a:pt x="4776724" y="583184"/>
                </a:lnTo>
                <a:lnTo>
                  <a:pt x="5119497" y="674751"/>
                </a:lnTo>
                <a:lnTo>
                  <a:pt x="5474970" y="775335"/>
                </a:lnTo>
              </a:path>
            </a:pathLst>
          </a:custGeom>
          <a:ln w="31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5616447" y="729869"/>
            <a:ext cx="3312160" cy="652780"/>
          </a:xfrm>
          <a:custGeom>
            <a:avLst/>
            <a:gdLst/>
            <a:ahLst/>
            <a:cxnLst/>
            <a:rect l="l" t="t" r="r" b="b"/>
            <a:pathLst>
              <a:path w="3312159" h="652780">
                <a:moveTo>
                  <a:pt x="0" y="652398"/>
                </a:moveTo>
                <a:lnTo>
                  <a:pt x="95757" y="625475"/>
                </a:lnTo>
                <a:lnTo>
                  <a:pt x="357631" y="556259"/>
                </a:lnTo>
                <a:lnTo>
                  <a:pt x="538479" y="509396"/>
                </a:lnTo>
                <a:lnTo>
                  <a:pt x="747140" y="457961"/>
                </a:lnTo>
                <a:lnTo>
                  <a:pt x="979170" y="402081"/>
                </a:lnTo>
                <a:lnTo>
                  <a:pt x="1228217" y="341756"/>
                </a:lnTo>
                <a:lnTo>
                  <a:pt x="1492123" y="283717"/>
                </a:lnTo>
                <a:lnTo>
                  <a:pt x="1762505" y="225551"/>
                </a:lnTo>
                <a:lnTo>
                  <a:pt x="2039238" y="171957"/>
                </a:lnTo>
                <a:lnTo>
                  <a:pt x="2313812" y="120650"/>
                </a:lnTo>
                <a:lnTo>
                  <a:pt x="2450083" y="98297"/>
                </a:lnTo>
                <a:lnTo>
                  <a:pt x="2582036" y="75945"/>
                </a:lnTo>
                <a:lnTo>
                  <a:pt x="2713990" y="58038"/>
                </a:lnTo>
                <a:lnTo>
                  <a:pt x="2841752" y="40131"/>
                </a:lnTo>
                <a:lnTo>
                  <a:pt x="2967354" y="26796"/>
                </a:lnTo>
                <a:lnTo>
                  <a:pt x="3086607" y="15620"/>
                </a:lnTo>
                <a:lnTo>
                  <a:pt x="3201543" y="6603"/>
                </a:lnTo>
                <a:lnTo>
                  <a:pt x="3312159" y="0"/>
                </a:lnTo>
              </a:path>
            </a:pathLst>
          </a:custGeom>
          <a:ln w="31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211670" y="714248"/>
            <a:ext cx="8723630" cy="1331595"/>
          </a:xfrm>
          <a:custGeom>
            <a:avLst/>
            <a:gdLst/>
            <a:ahLst/>
            <a:cxnLst/>
            <a:rect l="l" t="t" r="r" b="b"/>
            <a:pathLst>
              <a:path w="8723630" h="1331595">
                <a:moveTo>
                  <a:pt x="1556042" y="0"/>
                </a:moveTo>
                <a:lnTo>
                  <a:pt x="1402753" y="0"/>
                </a:lnTo>
                <a:lnTo>
                  <a:pt x="1258100" y="4444"/>
                </a:lnTo>
                <a:lnTo>
                  <a:pt x="1121829" y="11175"/>
                </a:lnTo>
                <a:lnTo>
                  <a:pt x="874890" y="33400"/>
                </a:lnTo>
                <a:lnTo>
                  <a:pt x="762063" y="49149"/>
                </a:lnTo>
                <a:lnTo>
                  <a:pt x="659891" y="64769"/>
                </a:lnTo>
                <a:lnTo>
                  <a:pt x="564095" y="82550"/>
                </a:lnTo>
                <a:lnTo>
                  <a:pt x="478955" y="102742"/>
                </a:lnTo>
                <a:lnTo>
                  <a:pt x="398056" y="120650"/>
                </a:lnTo>
                <a:lnTo>
                  <a:pt x="327812" y="140715"/>
                </a:lnTo>
                <a:lnTo>
                  <a:pt x="206476" y="178688"/>
                </a:lnTo>
                <a:lnTo>
                  <a:pt x="157518" y="196596"/>
                </a:lnTo>
                <a:lnTo>
                  <a:pt x="51079" y="241173"/>
                </a:lnTo>
                <a:lnTo>
                  <a:pt x="0" y="268097"/>
                </a:lnTo>
                <a:lnTo>
                  <a:pt x="0" y="1331467"/>
                </a:lnTo>
                <a:lnTo>
                  <a:pt x="8719096" y="1331467"/>
                </a:lnTo>
                <a:lnTo>
                  <a:pt x="8723414" y="1324864"/>
                </a:lnTo>
                <a:lnTo>
                  <a:pt x="8723414" y="851153"/>
                </a:lnTo>
                <a:lnTo>
                  <a:pt x="7182142" y="851153"/>
                </a:lnTo>
                <a:lnTo>
                  <a:pt x="7043839" y="848994"/>
                </a:lnTo>
                <a:lnTo>
                  <a:pt x="6899059" y="844423"/>
                </a:lnTo>
                <a:lnTo>
                  <a:pt x="6750088" y="837818"/>
                </a:lnTo>
                <a:lnTo>
                  <a:pt x="6594640" y="826642"/>
                </a:lnTo>
                <a:lnTo>
                  <a:pt x="6260503" y="793114"/>
                </a:lnTo>
                <a:lnTo>
                  <a:pt x="5900712" y="746125"/>
                </a:lnTo>
                <a:lnTo>
                  <a:pt x="5709196" y="717168"/>
                </a:lnTo>
                <a:lnTo>
                  <a:pt x="5509044" y="683640"/>
                </a:lnTo>
                <a:lnTo>
                  <a:pt x="5302542" y="645667"/>
                </a:lnTo>
                <a:lnTo>
                  <a:pt x="4861979" y="558546"/>
                </a:lnTo>
                <a:lnTo>
                  <a:pt x="4387253" y="453516"/>
                </a:lnTo>
                <a:lnTo>
                  <a:pt x="4136047" y="395350"/>
                </a:lnTo>
                <a:lnTo>
                  <a:pt x="3614458" y="268097"/>
                </a:lnTo>
                <a:lnTo>
                  <a:pt x="3122841" y="165226"/>
                </a:lnTo>
                <a:lnTo>
                  <a:pt x="2892844" y="125094"/>
                </a:lnTo>
                <a:lnTo>
                  <a:pt x="2673642" y="91566"/>
                </a:lnTo>
                <a:lnTo>
                  <a:pt x="2462949" y="62484"/>
                </a:lnTo>
                <a:lnTo>
                  <a:pt x="2262797" y="40131"/>
                </a:lnTo>
                <a:lnTo>
                  <a:pt x="2073313" y="22225"/>
                </a:lnTo>
                <a:lnTo>
                  <a:pt x="1719999" y="2159"/>
                </a:lnTo>
                <a:lnTo>
                  <a:pt x="1556042" y="0"/>
                </a:lnTo>
                <a:close/>
              </a:path>
              <a:path w="8723630" h="1331595">
                <a:moveTo>
                  <a:pt x="8723414" y="569722"/>
                </a:moveTo>
                <a:lnTo>
                  <a:pt x="8638197" y="605409"/>
                </a:lnTo>
                <a:lnTo>
                  <a:pt x="8557298" y="636651"/>
                </a:lnTo>
                <a:lnTo>
                  <a:pt x="8472208" y="665734"/>
                </a:lnTo>
                <a:lnTo>
                  <a:pt x="8295551" y="719327"/>
                </a:lnTo>
                <a:lnTo>
                  <a:pt x="8201825" y="743965"/>
                </a:lnTo>
                <a:lnTo>
                  <a:pt x="8005991" y="784098"/>
                </a:lnTo>
                <a:lnTo>
                  <a:pt x="7901724" y="802004"/>
                </a:lnTo>
                <a:lnTo>
                  <a:pt x="7680363" y="828801"/>
                </a:lnTo>
                <a:lnTo>
                  <a:pt x="7441857" y="846709"/>
                </a:lnTo>
                <a:lnTo>
                  <a:pt x="7314222" y="851153"/>
                </a:lnTo>
                <a:lnTo>
                  <a:pt x="8723414" y="851153"/>
                </a:lnTo>
                <a:lnTo>
                  <a:pt x="8723414" y="56972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 txBox="1"/>
          <p:nvPr/>
        </p:nvSpPr>
        <p:spPr>
          <a:xfrm>
            <a:off x="330200" y="1425930"/>
            <a:ext cx="3053715" cy="1732914"/>
          </a:xfrm>
          <a:prstGeom prst="rect">
            <a:avLst/>
          </a:prstGeom>
        </p:spPr>
        <p:txBody>
          <a:bodyPr vert="horz" wrap="square" lIns="0" tIns="889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00"/>
              </a:spcBef>
            </a:pPr>
            <a:r>
              <a:rPr sz="170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管材存放：</a:t>
            </a:r>
            <a:endParaRPr sz="1700">
              <a:latin typeface="PMingLiU" panose="02020500000000000000" charset="-120"/>
              <a:cs typeface="PMingLiU" panose="02020500000000000000" charset="-120"/>
            </a:endParaRPr>
          </a:p>
          <a:p>
            <a:pPr marL="12700" marR="5080" indent="414655" algn="just">
              <a:lnSpc>
                <a:spcPct val="100000"/>
              </a:lnSpc>
              <a:spcBef>
                <a:spcPts val="600"/>
              </a:spcBef>
            </a:pPr>
            <a:r>
              <a:rPr sz="170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应分类存放，堆放高度</a:t>
            </a:r>
            <a:r>
              <a:rPr sz="1700" spc="-5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&lt;2m  </a:t>
            </a:r>
            <a:r>
              <a:rPr sz="170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或根据管材特性及楼面</a:t>
            </a:r>
            <a:r>
              <a:rPr sz="1700" spc="-1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承</a:t>
            </a:r>
            <a:r>
              <a:rPr sz="170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重能力 </a:t>
            </a:r>
            <a:r>
              <a:rPr sz="170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降低堆放高</a:t>
            </a:r>
            <a:r>
              <a:rPr sz="1700" spc="33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度</a:t>
            </a:r>
            <a:r>
              <a:rPr sz="1700" spc="-5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(</a:t>
            </a:r>
            <a:r>
              <a:rPr sz="170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以最低者为准</a:t>
            </a:r>
            <a:r>
              <a:rPr sz="1700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)</a:t>
            </a:r>
            <a:r>
              <a:rPr sz="170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，  </a:t>
            </a:r>
            <a:r>
              <a:rPr sz="170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两边沿管材底部头、中</a:t>
            </a:r>
            <a:r>
              <a:rPr sz="1700" spc="-1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、</a:t>
            </a:r>
            <a:r>
              <a:rPr sz="170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尾处应 </a:t>
            </a:r>
            <a:r>
              <a:rPr sz="170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放置木楔，防止管材倾</a:t>
            </a:r>
            <a:r>
              <a:rPr sz="1700" spc="-1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泻</a:t>
            </a:r>
            <a:r>
              <a:rPr sz="170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；</a:t>
            </a:r>
            <a:endParaRPr sz="1700">
              <a:latin typeface="PMingLiU" panose="02020500000000000000" charset="-120"/>
              <a:cs typeface="PMingLiU" panose="02020500000000000000" charset="-120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330200" y="892810"/>
            <a:ext cx="251269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5" dirty="0"/>
              <a:t>材料堆</a:t>
            </a:r>
            <a:r>
              <a:rPr sz="2800" spc="-15" dirty="0"/>
              <a:t>放</a:t>
            </a:r>
            <a:r>
              <a:rPr sz="2800" spc="-5" dirty="0"/>
              <a:t>（三）</a:t>
            </a:r>
            <a:endParaRPr sz="2800"/>
          </a:p>
        </p:txBody>
      </p:sp>
      <p:sp>
        <p:nvSpPr>
          <p:cNvPr id="9" name="object 9"/>
          <p:cNvSpPr/>
          <p:nvPr/>
        </p:nvSpPr>
        <p:spPr>
          <a:xfrm>
            <a:off x="5469763" y="1628775"/>
            <a:ext cx="3196970" cy="2448306"/>
          </a:xfrm>
          <a:prstGeom prst="rect">
            <a:avLst/>
          </a:prstGeom>
          <a:blipFill>
            <a:blip r:embed="rId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5436108" y="4077043"/>
            <a:ext cx="3307841" cy="235686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1187627" y="3311487"/>
            <a:ext cx="3907790" cy="281800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054978" y="859408"/>
            <a:ext cx="2880360" cy="715010"/>
          </a:xfrm>
          <a:custGeom>
            <a:avLst/>
            <a:gdLst/>
            <a:ahLst/>
            <a:cxnLst/>
            <a:rect l="l" t="t" r="r" b="b"/>
            <a:pathLst>
              <a:path w="2880359" h="715010">
                <a:moveTo>
                  <a:pt x="2880105" y="0"/>
                </a:moveTo>
                <a:lnTo>
                  <a:pt x="2873629" y="0"/>
                </a:lnTo>
                <a:lnTo>
                  <a:pt x="2752344" y="20065"/>
                </a:lnTo>
                <a:lnTo>
                  <a:pt x="2628900" y="42417"/>
                </a:lnTo>
                <a:lnTo>
                  <a:pt x="2373376" y="91566"/>
                </a:lnTo>
                <a:lnTo>
                  <a:pt x="2105279" y="149732"/>
                </a:lnTo>
                <a:lnTo>
                  <a:pt x="1824227" y="216662"/>
                </a:lnTo>
                <a:lnTo>
                  <a:pt x="1566672" y="281558"/>
                </a:lnTo>
                <a:lnTo>
                  <a:pt x="842899" y="444626"/>
                </a:lnTo>
                <a:lnTo>
                  <a:pt x="621538" y="489330"/>
                </a:lnTo>
                <a:lnTo>
                  <a:pt x="200025" y="567436"/>
                </a:lnTo>
                <a:lnTo>
                  <a:pt x="0" y="600963"/>
                </a:lnTo>
                <a:lnTo>
                  <a:pt x="138303" y="621156"/>
                </a:lnTo>
                <a:lnTo>
                  <a:pt x="270256" y="638937"/>
                </a:lnTo>
                <a:lnTo>
                  <a:pt x="398018" y="654685"/>
                </a:lnTo>
                <a:lnTo>
                  <a:pt x="644905" y="681481"/>
                </a:lnTo>
                <a:lnTo>
                  <a:pt x="874776" y="699262"/>
                </a:lnTo>
                <a:lnTo>
                  <a:pt x="985520" y="705992"/>
                </a:lnTo>
                <a:lnTo>
                  <a:pt x="1094104" y="710438"/>
                </a:lnTo>
                <a:lnTo>
                  <a:pt x="1298448" y="715010"/>
                </a:lnTo>
                <a:lnTo>
                  <a:pt x="1396365" y="715010"/>
                </a:lnTo>
                <a:lnTo>
                  <a:pt x="1585849" y="710438"/>
                </a:lnTo>
                <a:lnTo>
                  <a:pt x="1675256" y="705992"/>
                </a:lnTo>
                <a:lnTo>
                  <a:pt x="1845564" y="692657"/>
                </a:lnTo>
                <a:lnTo>
                  <a:pt x="1928495" y="683640"/>
                </a:lnTo>
                <a:lnTo>
                  <a:pt x="2086102" y="661288"/>
                </a:lnTo>
                <a:lnTo>
                  <a:pt x="2235073" y="634491"/>
                </a:lnTo>
                <a:lnTo>
                  <a:pt x="2375535" y="603250"/>
                </a:lnTo>
                <a:lnTo>
                  <a:pt x="2509647" y="567436"/>
                </a:lnTo>
                <a:lnTo>
                  <a:pt x="2637409" y="527303"/>
                </a:lnTo>
                <a:lnTo>
                  <a:pt x="2758694" y="482600"/>
                </a:lnTo>
                <a:lnTo>
                  <a:pt x="2875788" y="435610"/>
                </a:lnTo>
                <a:lnTo>
                  <a:pt x="2880105" y="433450"/>
                </a:lnTo>
                <a:lnTo>
                  <a:pt x="2880105" y="0"/>
                </a:lnTo>
                <a:close/>
              </a:path>
            </a:pathLst>
          </a:custGeom>
          <a:solidFill>
            <a:srgbClr val="C5E7FB">
              <a:alpha val="2901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2622423" y="730884"/>
            <a:ext cx="5551805" cy="851535"/>
          </a:xfrm>
          <a:custGeom>
            <a:avLst/>
            <a:gdLst/>
            <a:ahLst/>
            <a:cxnLst/>
            <a:rect l="l" t="t" r="r" b="b"/>
            <a:pathLst>
              <a:path w="5551805" h="851535">
                <a:moveTo>
                  <a:pt x="853566" y="0"/>
                </a:moveTo>
                <a:lnTo>
                  <a:pt x="685418" y="0"/>
                </a:lnTo>
                <a:lnTo>
                  <a:pt x="527938" y="4572"/>
                </a:lnTo>
                <a:lnTo>
                  <a:pt x="381000" y="11175"/>
                </a:lnTo>
                <a:lnTo>
                  <a:pt x="244728" y="22351"/>
                </a:lnTo>
                <a:lnTo>
                  <a:pt x="117093" y="35813"/>
                </a:lnTo>
                <a:lnTo>
                  <a:pt x="0" y="53720"/>
                </a:lnTo>
                <a:lnTo>
                  <a:pt x="334137" y="96138"/>
                </a:lnTo>
                <a:lnTo>
                  <a:pt x="693927" y="156463"/>
                </a:lnTo>
                <a:lnTo>
                  <a:pt x="1079246" y="234695"/>
                </a:lnTo>
                <a:lnTo>
                  <a:pt x="1283589" y="279273"/>
                </a:lnTo>
                <a:lnTo>
                  <a:pt x="1868931" y="422275"/>
                </a:lnTo>
                <a:lnTo>
                  <a:pt x="2562987" y="576452"/>
                </a:lnTo>
                <a:lnTo>
                  <a:pt x="2882265" y="639063"/>
                </a:lnTo>
                <a:lnTo>
                  <a:pt x="3035554" y="668147"/>
                </a:lnTo>
                <a:lnTo>
                  <a:pt x="3329304" y="717295"/>
                </a:lnTo>
                <a:lnTo>
                  <a:pt x="3469766" y="739520"/>
                </a:lnTo>
                <a:lnTo>
                  <a:pt x="3737991" y="775335"/>
                </a:lnTo>
                <a:lnTo>
                  <a:pt x="3991229" y="806576"/>
                </a:lnTo>
                <a:lnTo>
                  <a:pt x="4112641" y="817752"/>
                </a:lnTo>
                <a:lnTo>
                  <a:pt x="4342510" y="835660"/>
                </a:lnTo>
                <a:lnTo>
                  <a:pt x="4453255" y="842390"/>
                </a:lnTo>
                <a:lnTo>
                  <a:pt x="4666107" y="851280"/>
                </a:lnTo>
                <a:lnTo>
                  <a:pt x="4864100" y="851280"/>
                </a:lnTo>
                <a:lnTo>
                  <a:pt x="5051425" y="846836"/>
                </a:lnTo>
                <a:lnTo>
                  <a:pt x="5140833" y="842390"/>
                </a:lnTo>
                <a:lnTo>
                  <a:pt x="5228082" y="835660"/>
                </a:lnTo>
                <a:lnTo>
                  <a:pt x="5474970" y="808863"/>
                </a:lnTo>
                <a:lnTo>
                  <a:pt x="5551551" y="797687"/>
                </a:lnTo>
                <a:lnTo>
                  <a:pt x="5304662" y="766444"/>
                </a:lnTo>
                <a:lnTo>
                  <a:pt x="5042916" y="728472"/>
                </a:lnTo>
                <a:lnTo>
                  <a:pt x="4474463" y="630047"/>
                </a:lnTo>
                <a:lnTo>
                  <a:pt x="4165854" y="567563"/>
                </a:lnTo>
                <a:lnTo>
                  <a:pt x="3840099" y="498348"/>
                </a:lnTo>
                <a:lnTo>
                  <a:pt x="2854579" y="263651"/>
                </a:lnTo>
                <a:lnTo>
                  <a:pt x="2586354" y="205612"/>
                </a:lnTo>
                <a:lnTo>
                  <a:pt x="2330957" y="156463"/>
                </a:lnTo>
                <a:lnTo>
                  <a:pt x="2207387" y="134112"/>
                </a:lnTo>
                <a:lnTo>
                  <a:pt x="2086102" y="114045"/>
                </a:lnTo>
                <a:lnTo>
                  <a:pt x="1969007" y="96138"/>
                </a:lnTo>
                <a:lnTo>
                  <a:pt x="1630552" y="51435"/>
                </a:lnTo>
                <a:lnTo>
                  <a:pt x="1419860" y="31368"/>
                </a:lnTo>
                <a:lnTo>
                  <a:pt x="1221866" y="15748"/>
                </a:lnTo>
                <a:lnTo>
                  <a:pt x="1032382" y="4572"/>
                </a:lnTo>
                <a:lnTo>
                  <a:pt x="853566" y="0"/>
                </a:lnTo>
                <a:close/>
              </a:path>
            </a:pathLst>
          </a:custGeom>
          <a:solidFill>
            <a:srgbClr val="C5E7FB">
              <a:alpha val="3999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2832100" y="743204"/>
            <a:ext cx="5474970" cy="775335"/>
          </a:xfrm>
          <a:custGeom>
            <a:avLst/>
            <a:gdLst/>
            <a:ahLst/>
            <a:cxnLst/>
            <a:rect l="l" t="t" r="r" b="b"/>
            <a:pathLst>
              <a:path w="5474970" h="775335">
                <a:moveTo>
                  <a:pt x="0" y="78232"/>
                </a:moveTo>
                <a:lnTo>
                  <a:pt x="19176" y="73787"/>
                </a:lnTo>
                <a:lnTo>
                  <a:pt x="76581" y="62611"/>
                </a:lnTo>
                <a:lnTo>
                  <a:pt x="174498" y="46990"/>
                </a:lnTo>
                <a:lnTo>
                  <a:pt x="238379" y="37973"/>
                </a:lnTo>
                <a:lnTo>
                  <a:pt x="312927" y="29083"/>
                </a:lnTo>
                <a:lnTo>
                  <a:pt x="395858" y="22351"/>
                </a:lnTo>
                <a:lnTo>
                  <a:pt x="491744" y="15621"/>
                </a:lnTo>
                <a:lnTo>
                  <a:pt x="596011" y="9017"/>
                </a:lnTo>
                <a:lnTo>
                  <a:pt x="713104" y="4445"/>
                </a:lnTo>
                <a:lnTo>
                  <a:pt x="840866" y="2286"/>
                </a:lnTo>
                <a:lnTo>
                  <a:pt x="979170" y="0"/>
                </a:lnTo>
                <a:lnTo>
                  <a:pt x="1128140" y="2286"/>
                </a:lnTo>
                <a:lnTo>
                  <a:pt x="1287779" y="6731"/>
                </a:lnTo>
                <a:lnTo>
                  <a:pt x="1460246" y="15621"/>
                </a:lnTo>
                <a:lnTo>
                  <a:pt x="1643379" y="26797"/>
                </a:lnTo>
                <a:lnTo>
                  <a:pt x="1837054" y="44704"/>
                </a:lnTo>
                <a:lnTo>
                  <a:pt x="2043557" y="64770"/>
                </a:lnTo>
                <a:lnTo>
                  <a:pt x="2262759" y="89408"/>
                </a:lnTo>
                <a:lnTo>
                  <a:pt x="2492629" y="118491"/>
                </a:lnTo>
                <a:lnTo>
                  <a:pt x="2735326" y="154178"/>
                </a:lnTo>
                <a:lnTo>
                  <a:pt x="2988691" y="194437"/>
                </a:lnTo>
                <a:lnTo>
                  <a:pt x="3254755" y="241300"/>
                </a:lnTo>
                <a:lnTo>
                  <a:pt x="3533648" y="297180"/>
                </a:lnTo>
                <a:lnTo>
                  <a:pt x="3825240" y="357505"/>
                </a:lnTo>
                <a:lnTo>
                  <a:pt x="4129658" y="424561"/>
                </a:lnTo>
                <a:lnTo>
                  <a:pt x="4446778" y="500507"/>
                </a:lnTo>
                <a:lnTo>
                  <a:pt x="4776724" y="583184"/>
                </a:lnTo>
                <a:lnTo>
                  <a:pt x="5119497" y="674751"/>
                </a:lnTo>
                <a:lnTo>
                  <a:pt x="5474970" y="775335"/>
                </a:lnTo>
              </a:path>
            </a:pathLst>
          </a:custGeom>
          <a:ln w="31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5616447" y="729869"/>
            <a:ext cx="3312160" cy="652780"/>
          </a:xfrm>
          <a:custGeom>
            <a:avLst/>
            <a:gdLst/>
            <a:ahLst/>
            <a:cxnLst/>
            <a:rect l="l" t="t" r="r" b="b"/>
            <a:pathLst>
              <a:path w="3312159" h="652780">
                <a:moveTo>
                  <a:pt x="0" y="652398"/>
                </a:moveTo>
                <a:lnTo>
                  <a:pt x="95757" y="625475"/>
                </a:lnTo>
                <a:lnTo>
                  <a:pt x="357631" y="556259"/>
                </a:lnTo>
                <a:lnTo>
                  <a:pt x="538479" y="509396"/>
                </a:lnTo>
                <a:lnTo>
                  <a:pt x="747140" y="457961"/>
                </a:lnTo>
                <a:lnTo>
                  <a:pt x="979170" y="402081"/>
                </a:lnTo>
                <a:lnTo>
                  <a:pt x="1228217" y="341756"/>
                </a:lnTo>
                <a:lnTo>
                  <a:pt x="1492123" y="283717"/>
                </a:lnTo>
                <a:lnTo>
                  <a:pt x="1762505" y="225551"/>
                </a:lnTo>
                <a:lnTo>
                  <a:pt x="2039238" y="171957"/>
                </a:lnTo>
                <a:lnTo>
                  <a:pt x="2313812" y="120650"/>
                </a:lnTo>
                <a:lnTo>
                  <a:pt x="2450083" y="98297"/>
                </a:lnTo>
                <a:lnTo>
                  <a:pt x="2582036" y="75945"/>
                </a:lnTo>
                <a:lnTo>
                  <a:pt x="2713990" y="58038"/>
                </a:lnTo>
                <a:lnTo>
                  <a:pt x="2841752" y="40131"/>
                </a:lnTo>
                <a:lnTo>
                  <a:pt x="2967354" y="26796"/>
                </a:lnTo>
                <a:lnTo>
                  <a:pt x="3086607" y="15620"/>
                </a:lnTo>
                <a:lnTo>
                  <a:pt x="3201543" y="6603"/>
                </a:lnTo>
                <a:lnTo>
                  <a:pt x="3312159" y="0"/>
                </a:lnTo>
              </a:path>
            </a:pathLst>
          </a:custGeom>
          <a:ln w="31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211670" y="714248"/>
            <a:ext cx="8723630" cy="1331595"/>
          </a:xfrm>
          <a:custGeom>
            <a:avLst/>
            <a:gdLst/>
            <a:ahLst/>
            <a:cxnLst/>
            <a:rect l="l" t="t" r="r" b="b"/>
            <a:pathLst>
              <a:path w="8723630" h="1331595">
                <a:moveTo>
                  <a:pt x="1556042" y="0"/>
                </a:moveTo>
                <a:lnTo>
                  <a:pt x="1402753" y="0"/>
                </a:lnTo>
                <a:lnTo>
                  <a:pt x="1258100" y="4444"/>
                </a:lnTo>
                <a:lnTo>
                  <a:pt x="1121829" y="11175"/>
                </a:lnTo>
                <a:lnTo>
                  <a:pt x="874890" y="33400"/>
                </a:lnTo>
                <a:lnTo>
                  <a:pt x="762063" y="49149"/>
                </a:lnTo>
                <a:lnTo>
                  <a:pt x="659891" y="64769"/>
                </a:lnTo>
                <a:lnTo>
                  <a:pt x="564095" y="82550"/>
                </a:lnTo>
                <a:lnTo>
                  <a:pt x="478955" y="102742"/>
                </a:lnTo>
                <a:lnTo>
                  <a:pt x="398056" y="120650"/>
                </a:lnTo>
                <a:lnTo>
                  <a:pt x="327812" y="140715"/>
                </a:lnTo>
                <a:lnTo>
                  <a:pt x="206476" y="178688"/>
                </a:lnTo>
                <a:lnTo>
                  <a:pt x="157518" y="196596"/>
                </a:lnTo>
                <a:lnTo>
                  <a:pt x="51079" y="241173"/>
                </a:lnTo>
                <a:lnTo>
                  <a:pt x="0" y="268097"/>
                </a:lnTo>
                <a:lnTo>
                  <a:pt x="0" y="1331467"/>
                </a:lnTo>
                <a:lnTo>
                  <a:pt x="8719096" y="1331467"/>
                </a:lnTo>
                <a:lnTo>
                  <a:pt x="8723414" y="1324864"/>
                </a:lnTo>
                <a:lnTo>
                  <a:pt x="8723414" y="851153"/>
                </a:lnTo>
                <a:lnTo>
                  <a:pt x="7182142" y="851153"/>
                </a:lnTo>
                <a:lnTo>
                  <a:pt x="7043839" y="848994"/>
                </a:lnTo>
                <a:lnTo>
                  <a:pt x="6899059" y="844423"/>
                </a:lnTo>
                <a:lnTo>
                  <a:pt x="6750088" y="837818"/>
                </a:lnTo>
                <a:lnTo>
                  <a:pt x="6594640" y="826642"/>
                </a:lnTo>
                <a:lnTo>
                  <a:pt x="6260503" y="793114"/>
                </a:lnTo>
                <a:lnTo>
                  <a:pt x="5900712" y="746125"/>
                </a:lnTo>
                <a:lnTo>
                  <a:pt x="5709196" y="717168"/>
                </a:lnTo>
                <a:lnTo>
                  <a:pt x="5509044" y="683640"/>
                </a:lnTo>
                <a:lnTo>
                  <a:pt x="5302542" y="645667"/>
                </a:lnTo>
                <a:lnTo>
                  <a:pt x="4861979" y="558546"/>
                </a:lnTo>
                <a:lnTo>
                  <a:pt x="4387253" y="453516"/>
                </a:lnTo>
                <a:lnTo>
                  <a:pt x="4136047" y="395350"/>
                </a:lnTo>
                <a:lnTo>
                  <a:pt x="3614458" y="268097"/>
                </a:lnTo>
                <a:lnTo>
                  <a:pt x="3122841" y="165226"/>
                </a:lnTo>
                <a:lnTo>
                  <a:pt x="2892844" y="125094"/>
                </a:lnTo>
                <a:lnTo>
                  <a:pt x="2673642" y="91566"/>
                </a:lnTo>
                <a:lnTo>
                  <a:pt x="2462949" y="62484"/>
                </a:lnTo>
                <a:lnTo>
                  <a:pt x="2262797" y="40131"/>
                </a:lnTo>
                <a:lnTo>
                  <a:pt x="2073313" y="22225"/>
                </a:lnTo>
                <a:lnTo>
                  <a:pt x="1719999" y="2159"/>
                </a:lnTo>
                <a:lnTo>
                  <a:pt x="1556042" y="0"/>
                </a:lnTo>
                <a:close/>
              </a:path>
              <a:path w="8723630" h="1331595">
                <a:moveTo>
                  <a:pt x="8723414" y="569722"/>
                </a:moveTo>
                <a:lnTo>
                  <a:pt x="8638197" y="605409"/>
                </a:lnTo>
                <a:lnTo>
                  <a:pt x="8557298" y="636651"/>
                </a:lnTo>
                <a:lnTo>
                  <a:pt x="8472208" y="665734"/>
                </a:lnTo>
                <a:lnTo>
                  <a:pt x="8295551" y="719327"/>
                </a:lnTo>
                <a:lnTo>
                  <a:pt x="8201825" y="743965"/>
                </a:lnTo>
                <a:lnTo>
                  <a:pt x="8005991" y="784098"/>
                </a:lnTo>
                <a:lnTo>
                  <a:pt x="7901724" y="802004"/>
                </a:lnTo>
                <a:lnTo>
                  <a:pt x="7680363" y="828801"/>
                </a:lnTo>
                <a:lnTo>
                  <a:pt x="7441857" y="846709"/>
                </a:lnTo>
                <a:lnTo>
                  <a:pt x="7314222" y="851153"/>
                </a:lnTo>
                <a:lnTo>
                  <a:pt x="8723414" y="851153"/>
                </a:lnTo>
                <a:lnTo>
                  <a:pt x="8723414" y="56972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 txBox="1"/>
          <p:nvPr/>
        </p:nvSpPr>
        <p:spPr>
          <a:xfrm>
            <a:off x="330200" y="1576578"/>
            <a:ext cx="3388360" cy="36677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213995">
              <a:lnSpc>
                <a:spcPct val="100000"/>
              </a:lnSpc>
              <a:spcBef>
                <a:spcPts val="100"/>
              </a:spcBef>
              <a:buSzPct val="94000"/>
              <a:buAutoNum type="arabicPlain"/>
              <a:tabLst>
                <a:tab pos="532130" algn="l"/>
              </a:tabLst>
            </a:pP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施工现场作业人员在进场前须 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做好相关个人信息登记，并建立档 案；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  <a:p>
            <a:pPr marL="12700" marR="137795">
              <a:lnSpc>
                <a:spcPct val="100000"/>
              </a:lnSpc>
              <a:spcBef>
                <a:spcPts val="620"/>
              </a:spcBef>
              <a:buSzPct val="94000"/>
              <a:buAutoNum type="arabicPlain"/>
              <a:tabLst>
                <a:tab pos="532130" algn="l"/>
              </a:tabLst>
            </a:pPr>
            <a:r>
              <a:rPr sz="1600" spc="-1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并将相关信息在安全帽上进行 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粘贴明示；安全帽正面粘贴单位名 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称及</a:t>
            </a:r>
            <a:r>
              <a:rPr sz="1600" spc="5" dirty="0">
                <a:solidFill>
                  <a:srgbClr val="073D86"/>
                </a:solidFill>
                <a:latin typeface="Arial" panose="020B0604020202020204"/>
                <a:cs typeface="Arial" panose="020B0604020202020204"/>
              </a:rPr>
              <a:t>L</a:t>
            </a:r>
            <a:r>
              <a:rPr sz="1600" spc="-5" dirty="0">
                <a:solidFill>
                  <a:srgbClr val="073D86"/>
                </a:solidFill>
                <a:latin typeface="Arial" panose="020B0604020202020204"/>
                <a:cs typeface="Arial" panose="020B0604020202020204"/>
              </a:rPr>
              <a:t>OG</a:t>
            </a:r>
            <a:r>
              <a:rPr sz="1600" spc="-10" dirty="0">
                <a:solidFill>
                  <a:srgbClr val="073D86"/>
                </a:solidFill>
                <a:latin typeface="Arial" panose="020B0604020202020204"/>
                <a:cs typeface="Arial" panose="020B0604020202020204"/>
              </a:rPr>
              <a:t>O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，侧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面粘贴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信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息为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姓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名、 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工种、项目及标段名称和安全考试 认证标志；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  <a:p>
            <a:pPr marL="531495" indent="-519430">
              <a:lnSpc>
                <a:spcPct val="100000"/>
              </a:lnSpc>
              <a:spcBef>
                <a:spcPts val="610"/>
              </a:spcBef>
              <a:buSzPct val="94000"/>
              <a:buAutoNum type="arabicPlain"/>
              <a:tabLst>
                <a:tab pos="532130" algn="l"/>
              </a:tabLst>
            </a:pP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安</a:t>
            </a:r>
            <a:r>
              <a:rPr sz="160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全</a:t>
            </a:r>
            <a:r>
              <a:rPr sz="1600" spc="-1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帽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每</a:t>
            </a:r>
            <a:r>
              <a:rPr sz="160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家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单</a:t>
            </a:r>
            <a:r>
              <a:rPr sz="1600" spc="-1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位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使</a:t>
            </a:r>
            <a:r>
              <a:rPr sz="160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用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统</a:t>
            </a:r>
            <a:r>
              <a:rPr sz="1600" spc="-1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一</a:t>
            </a:r>
            <a:r>
              <a:rPr sz="160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颜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色，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  <a:p>
            <a:pPr marL="12700">
              <a:lnSpc>
                <a:spcPct val="100000"/>
              </a:lnSpc>
            </a:pP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高危工种使用特殊色；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  <a:p>
            <a:pPr marL="12700" marR="213995">
              <a:lnSpc>
                <a:spcPct val="100000"/>
              </a:lnSpc>
              <a:spcBef>
                <a:spcPts val="600"/>
              </a:spcBef>
              <a:buSzPct val="94000"/>
              <a:buAutoNum type="arabicPlain" startAt="4"/>
              <a:tabLst>
                <a:tab pos="532130" algn="l"/>
              </a:tabLst>
            </a:pP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安全帽植入芯片，芯片内储存 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有工人的公司信息及个人信息。进 出工地门禁系统需佩戴有本人植入 芯片的安全帽方能进入施工场地；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330200" y="939749"/>
            <a:ext cx="2539365" cy="514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dirty="0">
                <a:latin typeface="Candara" panose="020E0502030303020204"/>
                <a:cs typeface="Candara" panose="020E0502030303020204"/>
              </a:rPr>
              <a:t>2.</a:t>
            </a:r>
            <a:r>
              <a:rPr sz="3200" spc="-15" dirty="0">
                <a:latin typeface="Candara" panose="020E0502030303020204"/>
                <a:cs typeface="Candara" panose="020E0502030303020204"/>
              </a:rPr>
              <a:t>2</a:t>
            </a:r>
            <a:r>
              <a:rPr sz="3200" spc="5" dirty="0"/>
              <a:t>安全帽管理</a:t>
            </a:r>
            <a:endParaRPr sz="3200">
              <a:latin typeface="Candara" panose="020E0502030303020204"/>
              <a:cs typeface="Candara" panose="020E0502030303020204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5784977" y="1572386"/>
            <a:ext cx="1806067" cy="1352550"/>
          </a:xfrm>
          <a:prstGeom prst="rect">
            <a:avLst/>
          </a:prstGeom>
          <a:blipFill>
            <a:blip r:embed="rId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3978275" y="1556766"/>
            <a:ext cx="1806702" cy="136817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3978275" y="2889008"/>
            <a:ext cx="3617976" cy="271729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1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054978" y="859408"/>
            <a:ext cx="2880360" cy="715010"/>
          </a:xfrm>
          <a:custGeom>
            <a:avLst/>
            <a:gdLst/>
            <a:ahLst/>
            <a:cxnLst/>
            <a:rect l="l" t="t" r="r" b="b"/>
            <a:pathLst>
              <a:path w="2880359" h="715010">
                <a:moveTo>
                  <a:pt x="2880105" y="0"/>
                </a:moveTo>
                <a:lnTo>
                  <a:pt x="2873629" y="0"/>
                </a:lnTo>
                <a:lnTo>
                  <a:pt x="2752344" y="20065"/>
                </a:lnTo>
                <a:lnTo>
                  <a:pt x="2628900" y="42417"/>
                </a:lnTo>
                <a:lnTo>
                  <a:pt x="2373376" y="91566"/>
                </a:lnTo>
                <a:lnTo>
                  <a:pt x="2105279" y="149732"/>
                </a:lnTo>
                <a:lnTo>
                  <a:pt x="1824227" y="216662"/>
                </a:lnTo>
                <a:lnTo>
                  <a:pt x="1566672" y="281558"/>
                </a:lnTo>
                <a:lnTo>
                  <a:pt x="842899" y="444626"/>
                </a:lnTo>
                <a:lnTo>
                  <a:pt x="621538" y="489330"/>
                </a:lnTo>
                <a:lnTo>
                  <a:pt x="200025" y="567436"/>
                </a:lnTo>
                <a:lnTo>
                  <a:pt x="0" y="600963"/>
                </a:lnTo>
                <a:lnTo>
                  <a:pt x="138303" y="621156"/>
                </a:lnTo>
                <a:lnTo>
                  <a:pt x="270256" y="638937"/>
                </a:lnTo>
                <a:lnTo>
                  <a:pt x="398018" y="654685"/>
                </a:lnTo>
                <a:lnTo>
                  <a:pt x="644905" y="681481"/>
                </a:lnTo>
                <a:lnTo>
                  <a:pt x="874776" y="699262"/>
                </a:lnTo>
                <a:lnTo>
                  <a:pt x="985520" y="705992"/>
                </a:lnTo>
                <a:lnTo>
                  <a:pt x="1094104" y="710438"/>
                </a:lnTo>
                <a:lnTo>
                  <a:pt x="1298448" y="715010"/>
                </a:lnTo>
                <a:lnTo>
                  <a:pt x="1396365" y="715010"/>
                </a:lnTo>
                <a:lnTo>
                  <a:pt x="1585849" y="710438"/>
                </a:lnTo>
                <a:lnTo>
                  <a:pt x="1675256" y="705992"/>
                </a:lnTo>
                <a:lnTo>
                  <a:pt x="1845564" y="692657"/>
                </a:lnTo>
                <a:lnTo>
                  <a:pt x="1928495" y="683640"/>
                </a:lnTo>
                <a:lnTo>
                  <a:pt x="2086102" y="661288"/>
                </a:lnTo>
                <a:lnTo>
                  <a:pt x="2235073" y="634491"/>
                </a:lnTo>
                <a:lnTo>
                  <a:pt x="2375535" y="603250"/>
                </a:lnTo>
                <a:lnTo>
                  <a:pt x="2509647" y="567436"/>
                </a:lnTo>
                <a:lnTo>
                  <a:pt x="2637409" y="527303"/>
                </a:lnTo>
                <a:lnTo>
                  <a:pt x="2758694" y="482600"/>
                </a:lnTo>
                <a:lnTo>
                  <a:pt x="2875788" y="435610"/>
                </a:lnTo>
                <a:lnTo>
                  <a:pt x="2880105" y="433450"/>
                </a:lnTo>
                <a:lnTo>
                  <a:pt x="2880105" y="0"/>
                </a:lnTo>
                <a:close/>
              </a:path>
            </a:pathLst>
          </a:custGeom>
          <a:solidFill>
            <a:srgbClr val="C5E7FB">
              <a:alpha val="2901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2622423" y="730884"/>
            <a:ext cx="5551805" cy="851535"/>
          </a:xfrm>
          <a:custGeom>
            <a:avLst/>
            <a:gdLst/>
            <a:ahLst/>
            <a:cxnLst/>
            <a:rect l="l" t="t" r="r" b="b"/>
            <a:pathLst>
              <a:path w="5551805" h="851535">
                <a:moveTo>
                  <a:pt x="853566" y="0"/>
                </a:moveTo>
                <a:lnTo>
                  <a:pt x="685418" y="0"/>
                </a:lnTo>
                <a:lnTo>
                  <a:pt x="527938" y="4572"/>
                </a:lnTo>
                <a:lnTo>
                  <a:pt x="381000" y="11175"/>
                </a:lnTo>
                <a:lnTo>
                  <a:pt x="244728" y="22351"/>
                </a:lnTo>
                <a:lnTo>
                  <a:pt x="117093" y="35813"/>
                </a:lnTo>
                <a:lnTo>
                  <a:pt x="0" y="53720"/>
                </a:lnTo>
                <a:lnTo>
                  <a:pt x="334137" y="96138"/>
                </a:lnTo>
                <a:lnTo>
                  <a:pt x="693927" y="156463"/>
                </a:lnTo>
                <a:lnTo>
                  <a:pt x="1079246" y="234695"/>
                </a:lnTo>
                <a:lnTo>
                  <a:pt x="1283589" y="279273"/>
                </a:lnTo>
                <a:lnTo>
                  <a:pt x="1868931" y="422275"/>
                </a:lnTo>
                <a:lnTo>
                  <a:pt x="2562987" y="576452"/>
                </a:lnTo>
                <a:lnTo>
                  <a:pt x="2882265" y="639063"/>
                </a:lnTo>
                <a:lnTo>
                  <a:pt x="3035554" y="668147"/>
                </a:lnTo>
                <a:lnTo>
                  <a:pt x="3329304" y="717295"/>
                </a:lnTo>
                <a:lnTo>
                  <a:pt x="3469766" y="739520"/>
                </a:lnTo>
                <a:lnTo>
                  <a:pt x="3737991" y="775335"/>
                </a:lnTo>
                <a:lnTo>
                  <a:pt x="3991229" y="806576"/>
                </a:lnTo>
                <a:lnTo>
                  <a:pt x="4112641" y="817752"/>
                </a:lnTo>
                <a:lnTo>
                  <a:pt x="4342510" y="835660"/>
                </a:lnTo>
                <a:lnTo>
                  <a:pt x="4453255" y="842390"/>
                </a:lnTo>
                <a:lnTo>
                  <a:pt x="4666107" y="851280"/>
                </a:lnTo>
                <a:lnTo>
                  <a:pt x="4864100" y="851280"/>
                </a:lnTo>
                <a:lnTo>
                  <a:pt x="5051425" y="846836"/>
                </a:lnTo>
                <a:lnTo>
                  <a:pt x="5140833" y="842390"/>
                </a:lnTo>
                <a:lnTo>
                  <a:pt x="5228082" y="835660"/>
                </a:lnTo>
                <a:lnTo>
                  <a:pt x="5474970" y="808863"/>
                </a:lnTo>
                <a:lnTo>
                  <a:pt x="5551551" y="797687"/>
                </a:lnTo>
                <a:lnTo>
                  <a:pt x="5304662" y="766444"/>
                </a:lnTo>
                <a:lnTo>
                  <a:pt x="5042916" y="728472"/>
                </a:lnTo>
                <a:lnTo>
                  <a:pt x="4474463" y="630047"/>
                </a:lnTo>
                <a:lnTo>
                  <a:pt x="4165854" y="567563"/>
                </a:lnTo>
                <a:lnTo>
                  <a:pt x="3840099" y="498348"/>
                </a:lnTo>
                <a:lnTo>
                  <a:pt x="2854579" y="263651"/>
                </a:lnTo>
                <a:lnTo>
                  <a:pt x="2586354" y="205612"/>
                </a:lnTo>
                <a:lnTo>
                  <a:pt x="2330957" y="156463"/>
                </a:lnTo>
                <a:lnTo>
                  <a:pt x="2207387" y="134112"/>
                </a:lnTo>
                <a:lnTo>
                  <a:pt x="2086102" y="114045"/>
                </a:lnTo>
                <a:lnTo>
                  <a:pt x="1969007" y="96138"/>
                </a:lnTo>
                <a:lnTo>
                  <a:pt x="1630552" y="51435"/>
                </a:lnTo>
                <a:lnTo>
                  <a:pt x="1419860" y="31368"/>
                </a:lnTo>
                <a:lnTo>
                  <a:pt x="1221866" y="15748"/>
                </a:lnTo>
                <a:lnTo>
                  <a:pt x="1032382" y="4572"/>
                </a:lnTo>
                <a:lnTo>
                  <a:pt x="853566" y="0"/>
                </a:lnTo>
                <a:close/>
              </a:path>
            </a:pathLst>
          </a:custGeom>
          <a:solidFill>
            <a:srgbClr val="C5E7FB">
              <a:alpha val="3999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2832100" y="743204"/>
            <a:ext cx="5474970" cy="775335"/>
          </a:xfrm>
          <a:custGeom>
            <a:avLst/>
            <a:gdLst/>
            <a:ahLst/>
            <a:cxnLst/>
            <a:rect l="l" t="t" r="r" b="b"/>
            <a:pathLst>
              <a:path w="5474970" h="775335">
                <a:moveTo>
                  <a:pt x="0" y="78232"/>
                </a:moveTo>
                <a:lnTo>
                  <a:pt x="19176" y="73787"/>
                </a:lnTo>
                <a:lnTo>
                  <a:pt x="76581" y="62611"/>
                </a:lnTo>
                <a:lnTo>
                  <a:pt x="174498" y="46990"/>
                </a:lnTo>
                <a:lnTo>
                  <a:pt x="238379" y="37973"/>
                </a:lnTo>
                <a:lnTo>
                  <a:pt x="312927" y="29083"/>
                </a:lnTo>
                <a:lnTo>
                  <a:pt x="395858" y="22351"/>
                </a:lnTo>
                <a:lnTo>
                  <a:pt x="491744" y="15621"/>
                </a:lnTo>
                <a:lnTo>
                  <a:pt x="596011" y="9017"/>
                </a:lnTo>
                <a:lnTo>
                  <a:pt x="713104" y="4445"/>
                </a:lnTo>
                <a:lnTo>
                  <a:pt x="840866" y="2286"/>
                </a:lnTo>
                <a:lnTo>
                  <a:pt x="979170" y="0"/>
                </a:lnTo>
                <a:lnTo>
                  <a:pt x="1128140" y="2286"/>
                </a:lnTo>
                <a:lnTo>
                  <a:pt x="1287779" y="6731"/>
                </a:lnTo>
                <a:lnTo>
                  <a:pt x="1460246" y="15621"/>
                </a:lnTo>
                <a:lnTo>
                  <a:pt x="1643379" y="26797"/>
                </a:lnTo>
                <a:lnTo>
                  <a:pt x="1837054" y="44704"/>
                </a:lnTo>
                <a:lnTo>
                  <a:pt x="2043557" y="64770"/>
                </a:lnTo>
                <a:lnTo>
                  <a:pt x="2262759" y="89408"/>
                </a:lnTo>
                <a:lnTo>
                  <a:pt x="2492629" y="118491"/>
                </a:lnTo>
                <a:lnTo>
                  <a:pt x="2735326" y="154178"/>
                </a:lnTo>
                <a:lnTo>
                  <a:pt x="2988691" y="194437"/>
                </a:lnTo>
                <a:lnTo>
                  <a:pt x="3254755" y="241300"/>
                </a:lnTo>
                <a:lnTo>
                  <a:pt x="3533648" y="297180"/>
                </a:lnTo>
                <a:lnTo>
                  <a:pt x="3825240" y="357505"/>
                </a:lnTo>
                <a:lnTo>
                  <a:pt x="4129658" y="424561"/>
                </a:lnTo>
                <a:lnTo>
                  <a:pt x="4446778" y="500507"/>
                </a:lnTo>
                <a:lnTo>
                  <a:pt x="4776724" y="583184"/>
                </a:lnTo>
                <a:lnTo>
                  <a:pt x="5119497" y="674751"/>
                </a:lnTo>
                <a:lnTo>
                  <a:pt x="5474970" y="775335"/>
                </a:lnTo>
              </a:path>
            </a:pathLst>
          </a:custGeom>
          <a:ln w="31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5616447" y="729869"/>
            <a:ext cx="3312160" cy="652780"/>
          </a:xfrm>
          <a:custGeom>
            <a:avLst/>
            <a:gdLst/>
            <a:ahLst/>
            <a:cxnLst/>
            <a:rect l="l" t="t" r="r" b="b"/>
            <a:pathLst>
              <a:path w="3312159" h="652780">
                <a:moveTo>
                  <a:pt x="0" y="652398"/>
                </a:moveTo>
                <a:lnTo>
                  <a:pt x="95757" y="625475"/>
                </a:lnTo>
                <a:lnTo>
                  <a:pt x="357631" y="556259"/>
                </a:lnTo>
                <a:lnTo>
                  <a:pt x="538479" y="509396"/>
                </a:lnTo>
                <a:lnTo>
                  <a:pt x="747140" y="457961"/>
                </a:lnTo>
                <a:lnTo>
                  <a:pt x="979170" y="402081"/>
                </a:lnTo>
                <a:lnTo>
                  <a:pt x="1228217" y="341756"/>
                </a:lnTo>
                <a:lnTo>
                  <a:pt x="1492123" y="283717"/>
                </a:lnTo>
                <a:lnTo>
                  <a:pt x="1762505" y="225551"/>
                </a:lnTo>
                <a:lnTo>
                  <a:pt x="2039238" y="171957"/>
                </a:lnTo>
                <a:lnTo>
                  <a:pt x="2313812" y="120650"/>
                </a:lnTo>
                <a:lnTo>
                  <a:pt x="2450083" y="98297"/>
                </a:lnTo>
                <a:lnTo>
                  <a:pt x="2582036" y="75945"/>
                </a:lnTo>
                <a:lnTo>
                  <a:pt x="2713990" y="58038"/>
                </a:lnTo>
                <a:lnTo>
                  <a:pt x="2841752" y="40131"/>
                </a:lnTo>
                <a:lnTo>
                  <a:pt x="2967354" y="26796"/>
                </a:lnTo>
                <a:lnTo>
                  <a:pt x="3086607" y="15620"/>
                </a:lnTo>
                <a:lnTo>
                  <a:pt x="3201543" y="6603"/>
                </a:lnTo>
                <a:lnTo>
                  <a:pt x="3312159" y="0"/>
                </a:lnTo>
              </a:path>
            </a:pathLst>
          </a:custGeom>
          <a:ln w="31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211670" y="714248"/>
            <a:ext cx="8723630" cy="1331595"/>
          </a:xfrm>
          <a:custGeom>
            <a:avLst/>
            <a:gdLst/>
            <a:ahLst/>
            <a:cxnLst/>
            <a:rect l="l" t="t" r="r" b="b"/>
            <a:pathLst>
              <a:path w="8723630" h="1331595">
                <a:moveTo>
                  <a:pt x="1556042" y="0"/>
                </a:moveTo>
                <a:lnTo>
                  <a:pt x="1402753" y="0"/>
                </a:lnTo>
                <a:lnTo>
                  <a:pt x="1258100" y="4444"/>
                </a:lnTo>
                <a:lnTo>
                  <a:pt x="1121829" y="11175"/>
                </a:lnTo>
                <a:lnTo>
                  <a:pt x="874890" y="33400"/>
                </a:lnTo>
                <a:lnTo>
                  <a:pt x="762063" y="49149"/>
                </a:lnTo>
                <a:lnTo>
                  <a:pt x="659891" y="64769"/>
                </a:lnTo>
                <a:lnTo>
                  <a:pt x="564095" y="82550"/>
                </a:lnTo>
                <a:lnTo>
                  <a:pt x="478955" y="102742"/>
                </a:lnTo>
                <a:lnTo>
                  <a:pt x="398056" y="120650"/>
                </a:lnTo>
                <a:lnTo>
                  <a:pt x="327812" y="140715"/>
                </a:lnTo>
                <a:lnTo>
                  <a:pt x="206476" y="178688"/>
                </a:lnTo>
                <a:lnTo>
                  <a:pt x="157518" y="196596"/>
                </a:lnTo>
                <a:lnTo>
                  <a:pt x="51079" y="241173"/>
                </a:lnTo>
                <a:lnTo>
                  <a:pt x="0" y="268097"/>
                </a:lnTo>
                <a:lnTo>
                  <a:pt x="0" y="1331467"/>
                </a:lnTo>
                <a:lnTo>
                  <a:pt x="8719096" y="1331467"/>
                </a:lnTo>
                <a:lnTo>
                  <a:pt x="8723414" y="1324864"/>
                </a:lnTo>
                <a:lnTo>
                  <a:pt x="8723414" y="851153"/>
                </a:lnTo>
                <a:lnTo>
                  <a:pt x="7182142" y="851153"/>
                </a:lnTo>
                <a:lnTo>
                  <a:pt x="7043839" y="848994"/>
                </a:lnTo>
                <a:lnTo>
                  <a:pt x="6899059" y="844423"/>
                </a:lnTo>
                <a:lnTo>
                  <a:pt x="6750088" y="837818"/>
                </a:lnTo>
                <a:lnTo>
                  <a:pt x="6594640" y="826642"/>
                </a:lnTo>
                <a:lnTo>
                  <a:pt x="6260503" y="793114"/>
                </a:lnTo>
                <a:lnTo>
                  <a:pt x="5900712" y="746125"/>
                </a:lnTo>
                <a:lnTo>
                  <a:pt x="5709196" y="717168"/>
                </a:lnTo>
                <a:lnTo>
                  <a:pt x="5509044" y="683640"/>
                </a:lnTo>
                <a:lnTo>
                  <a:pt x="5302542" y="645667"/>
                </a:lnTo>
                <a:lnTo>
                  <a:pt x="4861979" y="558546"/>
                </a:lnTo>
                <a:lnTo>
                  <a:pt x="4387253" y="453516"/>
                </a:lnTo>
                <a:lnTo>
                  <a:pt x="4136047" y="395350"/>
                </a:lnTo>
                <a:lnTo>
                  <a:pt x="3614458" y="268097"/>
                </a:lnTo>
                <a:lnTo>
                  <a:pt x="3122841" y="165226"/>
                </a:lnTo>
                <a:lnTo>
                  <a:pt x="2892844" y="125094"/>
                </a:lnTo>
                <a:lnTo>
                  <a:pt x="2673642" y="91566"/>
                </a:lnTo>
                <a:lnTo>
                  <a:pt x="2462949" y="62484"/>
                </a:lnTo>
                <a:lnTo>
                  <a:pt x="2262797" y="40131"/>
                </a:lnTo>
                <a:lnTo>
                  <a:pt x="2073313" y="22225"/>
                </a:lnTo>
                <a:lnTo>
                  <a:pt x="1719999" y="2159"/>
                </a:lnTo>
                <a:lnTo>
                  <a:pt x="1556042" y="0"/>
                </a:lnTo>
                <a:close/>
              </a:path>
              <a:path w="8723630" h="1331595">
                <a:moveTo>
                  <a:pt x="8723414" y="569722"/>
                </a:moveTo>
                <a:lnTo>
                  <a:pt x="8638197" y="605409"/>
                </a:lnTo>
                <a:lnTo>
                  <a:pt x="8557298" y="636651"/>
                </a:lnTo>
                <a:lnTo>
                  <a:pt x="8472208" y="665734"/>
                </a:lnTo>
                <a:lnTo>
                  <a:pt x="8295551" y="719327"/>
                </a:lnTo>
                <a:lnTo>
                  <a:pt x="8201825" y="743965"/>
                </a:lnTo>
                <a:lnTo>
                  <a:pt x="8005991" y="784098"/>
                </a:lnTo>
                <a:lnTo>
                  <a:pt x="7901724" y="802004"/>
                </a:lnTo>
                <a:lnTo>
                  <a:pt x="7680363" y="828801"/>
                </a:lnTo>
                <a:lnTo>
                  <a:pt x="7441857" y="846709"/>
                </a:lnTo>
                <a:lnTo>
                  <a:pt x="7314222" y="851153"/>
                </a:lnTo>
                <a:lnTo>
                  <a:pt x="8723414" y="851153"/>
                </a:lnTo>
                <a:lnTo>
                  <a:pt x="8723414" y="56972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 txBox="1"/>
          <p:nvPr/>
        </p:nvSpPr>
        <p:spPr>
          <a:xfrm>
            <a:off x="330200" y="1498244"/>
            <a:ext cx="3065780" cy="1397635"/>
          </a:xfrm>
          <a:prstGeom prst="rect">
            <a:avLst/>
          </a:prstGeom>
        </p:spPr>
        <p:txBody>
          <a:bodyPr vert="horz" wrap="square" lIns="0" tIns="889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00"/>
              </a:spcBef>
            </a:pP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脚手架管：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  <a:p>
            <a:pPr marL="12700" marR="5080" indent="354965" algn="just">
              <a:lnSpc>
                <a:spcPct val="100000"/>
              </a:lnSpc>
              <a:spcBef>
                <a:spcPts val="600"/>
              </a:spcBef>
            </a:pP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脚手</a:t>
            </a:r>
            <a:r>
              <a:rPr sz="1600" spc="-1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架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及其它支承架存放要分 类平堆，并用方木垫好，高</a:t>
            </a:r>
            <a:r>
              <a:rPr sz="160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度</a:t>
            </a:r>
            <a:r>
              <a:rPr sz="1600" spc="-5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&lt;2m  </a:t>
            </a:r>
            <a:r>
              <a:rPr sz="1600" spc="-1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或根据该用品特性及楼面承重能力 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降低堆放高</a:t>
            </a:r>
            <a:r>
              <a:rPr sz="1600" spc="36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度</a:t>
            </a:r>
            <a:r>
              <a:rPr sz="1600" spc="-5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(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以最低者为准</a:t>
            </a:r>
            <a:r>
              <a:rPr sz="1600" spc="-5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)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；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330200" y="1011681"/>
            <a:ext cx="251333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5" dirty="0"/>
              <a:t>材料堆放（三）</a:t>
            </a:r>
            <a:endParaRPr sz="2800"/>
          </a:p>
        </p:txBody>
      </p:sp>
      <p:sp>
        <p:nvSpPr>
          <p:cNvPr id="9" name="object 9"/>
          <p:cNvSpPr/>
          <p:nvPr/>
        </p:nvSpPr>
        <p:spPr>
          <a:xfrm>
            <a:off x="4932045" y="1556892"/>
            <a:ext cx="3315080" cy="2887725"/>
          </a:xfrm>
          <a:prstGeom prst="rect">
            <a:avLst/>
          </a:prstGeom>
          <a:blipFill>
            <a:blip r:embed="rId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755573" y="3284956"/>
            <a:ext cx="3363849" cy="283972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1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054978" y="859408"/>
            <a:ext cx="2880360" cy="715010"/>
          </a:xfrm>
          <a:custGeom>
            <a:avLst/>
            <a:gdLst/>
            <a:ahLst/>
            <a:cxnLst/>
            <a:rect l="l" t="t" r="r" b="b"/>
            <a:pathLst>
              <a:path w="2880359" h="715010">
                <a:moveTo>
                  <a:pt x="2880105" y="0"/>
                </a:moveTo>
                <a:lnTo>
                  <a:pt x="2873629" y="0"/>
                </a:lnTo>
                <a:lnTo>
                  <a:pt x="2752344" y="20065"/>
                </a:lnTo>
                <a:lnTo>
                  <a:pt x="2628900" y="42417"/>
                </a:lnTo>
                <a:lnTo>
                  <a:pt x="2373376" y="91566"/>
                </a:lnTo>
                <a:lnTo>
                  <a:pt x="2105279" y="149732"/>
                </a:lnTo>
                <a:lnTo>
                  <a:pt x="1824227" y="216662"/>
                </a:lnTo>
                <a:lnTo>
                  <a:pt x="1566672" y="281558"/>
                </a:lnTo>
                <a:lnTo>
                  <a:pt x="842899" y="444626"/>
                </a:lnTo>
                <a:lnTo>
                  <a:pt x="621538" y="489330"/>
                </a:lnTo>
                <a:lnTo>
                  <a:pt x="200025" y="567436"/>
                </a:lnTo>
                <a:lnTo>
                  <a:pt x="0" y="600963"/>
                </a:lnTo>
                <a:lnTo>
                  <a:pt x="138303" y="621156"/>
                </a:lnTo>
                <a:lnTo>
                  <a:pt x="270256" y="638937"/>
                </a:lnTo>
                <a:lnTo>
                  <a:pt x="398018" y="654685"/>
                </a:lnTo>
                <a:lnTo>
                  <a:pt x="644905" y="681481"/>
                </a:lnTo>
                <a:lnTo>
                  <a:pt x="874776" y="699262"/>
                </a:lnTo>
                <a:lnTo>
                  <a:pt x="985520" y="705992"/>
                </a:lnTo>
                <a:lnTo>
                  <a:pt x="1094104" y="710438"/>
                </a:lnTo>
                <a:lnTo>
                  <a:pt x="1298448" y="715010"/>
                </a:lnTo>
                <a:lnTo>
                  <a:pt x="1396365" y="715010"/>
                </a:lnTo>
                <a:lnTo>
                  <a:pt x="1585849" y="710438"/>
                </a:lnTo>
                <a:lnTo>
                  <a:pt x="1675256" y="705992"/>
                </a:lnTo>
                <a:lnTo>
                  <a:pt x="1845564" y="692657"/>
                </a:lnTo>
                <a:lnTo>
                  <a:pt x="1928495" y="683640"/>
                </a:lnTo>
                <a:lnTo>
                  <a:pt x="2086102" y="661288"/>
                </a:lnTo>
                <a:lnTo>
                  <a:pt x="2235073" y="634491"/>
                </a:lnTo>
                <a:lnTo>
                  <a:pt x="2375535" y="603250"/>
                </a:lnTo>
                <a:lnTo>
                  <a:pt x="2509647" y="567436"/>
                </a:lnTo>
                <a:lnTo>
                  <a:pt x="2637409" y="527303"/>
                </a:lnTo>
                <a:lnTo>
                  <a:pt x="2758694" y="482600"/>
                </a:lnTo>
                <a:lnTo>
                  <a:pt x="2875788" y="435610"/>
                </a:lnTo>
                <a:lnTo>
                  <a:pt x="2880105" y="433450"/>
                </a:lnTo>
                <a:lnTo>
                  <a:pt x="2880105" y="0"/>
                </a:lnTo>
                <a:close/>
              </a:path>
            </a:pathLst>
          </a:custGeom>
          <a:solidFill>
            <a:srgbClr val="C5E7FB">
              <a:alpha val="2901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2622423" y="730884"/>
            <a:ext cx="5551805" cy="851535"/>
          </a:xfrm>
          <a:custGeom>
            <a:avLst/>
            <a:gdLst/>
            <a:ahLst/>
            <a:cxnLst/>
            <a:rect l="l" t="t" r="r" b="b"/>
            <a:pathLst>
              <a:path w="5551805" h="851535">
                <a:moveTo>
                  <a:pt x="853566" y="0"/>
                </a:moveTo>
                <a:lnTo>
                  <a:pt x="685418" y="0"/>
                </a:lnTo>
                <a:lnTo>
                  <a:pt x="527938" y="4572"/>
                </a:lnTo>
                <a:lnTo>
                  <a:pt x="381000" y="11175"/>
                </a:lnTo>
                <a:lnTo>
                  <a:pt x="244728" y="22351"/>
                </a:lnTo>
                <a:lnTo>
                  <a:pt x="117093" y="35813"/>
                </a:lnTo>
                <a:lnTo>
                  <a:pt x="0" y="53720"/>
                </a:lnTo>
                <a:lnTo>
                  <a:pt x="334137" y="96138"/>
                </a:lnTo>
                <a:lnTo>
                  <a:pt x="693927" y="156463"/>
                </a:lnTo>
                <a:lnTo>
                  <a:pt x="1079246" y="234695"/>
                </a:lnTo>
                <a:lnTo>
                  <a:pt x="1283589" y="279273"/>
                </a:lnTo>
                <a:lnTo>
                  <a:pt x="1868931" y="422275"/>
                </a:lnTo>
                <a:lnTo>
                  <a:pt x="2562987" y="576452"/>
                </a:lnTo>
                <a:lnTo>
                  <a:pt x="2882265" y="639063"/>
                </a:lnTo>
                <a:lnTo>
                  <a:pt x="3035554" y="668147"/>
                </a:lnTo>
                <a:lnTo>
                  <a:pt x="3329304" y="717295"/>
                </a:lnTo>
                <a:lnTo>
                  <a:pt x="3469766" y="739520"/>
                </a:lnTo>
                <a:lnTo>
                  <a:pt x="3737991" y="775335"/>
                </a:lnTo>
                <a:lnTo>
                  <a:pt x="3991229" y="806576"/>
                </a:lnTo>
                <a:lnTo>
                  <a:pt x="4112641" y="817752"/>
                </a:lnTo>
                <a:lnTo>
                  <a:pt x="4342510" y="835660"/>
                </a:lnTo>
                <a:lnTo>
                  <a:pt x="4453255" y="842390"/>
                </a:lnTo>
                <a:lnTo>
                  <a:pt x="4666107" y="851280"/>
                </a:lnTo>
                <a:lnTo>
                  <a:pt x="4864100" y="851280"/>
                </a:lnTo>
                <a:lnTo>
                  <a:pt x="5051425" y="846836"/>
                </a:lnTo>
                <a:lnTo>
                  <a:pt x="5140833" y="842390"/>
                </a:lnTo>
                <a:lnTo>
                  <a:pt x="5228082" y="835660"/>
                </a:lnTo>
                <a:lnTo>
                  <a:pt x="5474970" y="808863"/>
                </a:lnTo>
                <a:lnTo>
                  <a:pt x="5551551" y="797687"/>
                </a:lnTo>
                <a:lnTo>
                  <a:pt x="5304662" y="766444"/>
                </a:lnTo>
                <a:lnTo>
                  <a:pt x="5042916" y="728472"/>
                </a:lnTo>
                <a:lnTo>
                  <a:pt x="4474463" y="630047"/>
                </a:lnTo>
                <a:lnTo>
                  <a:pt x="4165854" y="567563"/>
                </a:lnTo>
                <a:lnTo>
                  <a:pt x="3840099" y="498348"/>
                </a:lnTo>
                <a:lnTo>
                  <a:pt x="2854579" y="263651"/>
                </a:lnTo>
                <a:lnTo>
                  <a:pt x="2586354" y="205612"/>
                </a:lnTo>
                <a:lnTo>
                  <a:pt x="2330957" y="156463"/>
                </a:lnTo>
                <a:lnTo>
                  <a:pt x="2207387" y="134112"/>
                </a:lnTo>
                <a:lnTo>
                  <a:pt x="2086102" y="114045"/>
                </a:lnTo>
                <a:lnTo>
                  <a:pt x="1969007" y="96138"/>
                </a:lnTo>
                <a:lnTo>
                  <a:pt x="1630552" y="51435"/>
                </a:lnTo>
                <a:lnTo>
                  <a:pt x="1419860" y="31368"/>
                </a:lnTo>
                <a:lnTo>
                  <a:pt x="1221866" y="15748"/>
                </a:lnTo>
                <a:lnTo>
                  <a:pt x="1032382" y="4572"/>
                </a:lnTo>
                <a:lnTo>
                  <a:pt x="853566" y="0"/>
                </a:lnTo>
                <a:close/>
              </a:path>
            </a:pathLst>
          </a:custGeom>
          <a:solidFill>
            <a:srgbClr val="C5E7FB">
              <a:alpha val="3999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2832100" y="743204"/>
            <a:ext cx="5474970" cy="775335"/>
          </a:xfrm>
          <a:custGeom>
            <a:avLst/>
            <a:gdLst/>
            <a:ahLst/>
            <a:cxnLst/>
            <a:rect l="l" t="t" r="r" b="b"/>
            <a:pathLst>
              <a:path w="5474970" h="775335">
                <a:moveTo>
                  <a:pt x="0" y="78232"/>
                </a:moveTo>
                <a:lnTo>
                  <a:pt x="19176" y="73787"/>
                </a:lnTo>
                <a:lnTo>
                  <a:pt x="76581" y="62611"/>
                </a:lnTo>
                <a:lnTo>
                  <a:pt x="174498" y="46990"/>
                </a:lnTo>
                <a:lnTo>
                  <a:pt x="238379" y="37973"/>
                </a:lnTo>
                <a:lnTo>
                  <a:pt x="312927" y="29083"/>
                </a:lnTo>
                <a:lnTo>
                  <a:pt x="395858" y="22351"/>
                </a:lnTo>
                <a:lnTo>
                  <a:pt x="491744" y="15621"/>
                </a:lnTo>
                <a:lnTo>
                  <a:pt x="596011" y="9017"/>
                </a:lnTo>
                <a:lnTo>
                  <a:pt x="713104" y="4445"/>
                </a:lnTo>
                <a:lnTo>
                  <a:pt x="840866" y="2286"/>
                </a:lnTo>
                <a:lnTo>
                  <a:pt x="979170" y="0"/>
                </a:lnTo>
                <a:lnTo>
                  <a:pt x="1128140" y="2286"/>
                </a:lnTo>
                <a:lnTo>
                  <a:pt x="1287779" y="6731"/>
                </a:lnTo>
                <a:lnTo>
                  <a:pt x="1460246" y="15621"/>
                </a:lnTo>
                <a:lnTo>
                  <a:pt x="1643379" y="26797"/>
                </a:lnTo>
                <a:lnTo>
                  <a:pt x="1837054" y="44704"/>
                </a:lnTo>
                <a:lnTo>
                  <a:pt x="2043557" y="64770"/>
                </a:lnTo>
                <a:lnTo>
                  <a:pt x="2262759" y="89408"/>
                </a:lnTo>
                <a:lnTo>
                  <a:pt x="2492629" y="118491"/>
                </a:lnTo>
                <a:lnTo>
                  <a:pt x="2735326" y="154178"/>
                </a:lnTo>
                <a:lnTo>
                  <a:pt x="2988691" y="194437"/>
                </a:lnTo>
                <a:lnTo>
                  <a:pt x="3254755" y="241300"/>
                </a:lnTo>
                <a:lnTo>
                  <a:pt x="3533648" y="297180"/>
                </a:lnTo>
                <a:lnTo>
                  <a:pt x="3825240" y="357505"/>
                </a:lnTo>
                <a:lnTo>
                  <a:pt x="4129658" y="424561"/>
                </a:lnTo>
                <a:lnTo>
                  <a:pt x="4446778" y="500507"/>
                </a:lnTo>
                <a:lnTo>
                  <a:pt x="4776724" y="583184"/>
                </a:lnTo>
                <a:lnTo>
                  <a:pt x="5119497" y="674751"/>
                </a:lnTo>
                <a:lnTo>
                  <a:pt x="5474970" y="775335"/>
                </a:lnTo>
              </a:path>
            </a:pathLst>
          </a:custGeom>
          <a:ln w="31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5616447" y="729869"/>
            <a:ext cx="3312160" cy="652780"/>
          </a:xfrm>
          <a:custGeom>
            <a:avLst/>
            <a:gdLst/>
            <a:ahLst/>
            <a:cxnLst/>
            <a:rect l="l" t="t" r="r" b="b"/>
            <a:pathLst>
              <a:path w="3312159" h="652780">
                <a:moveTo>
                  <a:pt x="0" y="652398"/>
                </a:moveTo>
                <a:lnTo>
                  <a:pt x="95757" y="625475"/>
                </a:lnTo>
                <a:lnTo>
                  <a:pt x="357631" y="556259"/>
                </a:lnTo>
                <a:lnTo>
                  <a:pt x="538479" y="509396"/>
                </a:lnTo>
                <a:lnTo>
                  <a:pt x="747140" y="457961"/>
                </a:lnTo>
                <a:lnTo>
                  <a:pt x="979170" y="402081"/>
                </a:lnTo>
                <a:lnTo>
                  <a:pt x="1228217" y="341756"/>
                </a:lnTo>
                <a:lnTo>
                  <a:pt x="1492123" y="283717"/>
                </a:lnTo>
                <a:lnTo>
                  <a:pt x="1762505" y="225551"/>
                </a:lnTo>
                <a:lnTo>
                  <a:pt x="2039238" y="171957"/>
                </a:lnTo>
                <a:lnTo>
                  <a:pt x="2313812" y="120650"/>
                </a:lnTo>
                <a:lnTo>
                  <a:pt x="2450083" y="98297"/>
                </a:lnTo>
                <a:lnTo>
                  <a:pt x="2582036" y="75945"/>
                </a:lnTo>
                <a:lnTo>
                  <a:pt x="2713990" y="58038"/>
                </a:lnTo>
                <a:lnTo>
                  <a:pt x="2841752" y="40131"/>
                </a:lnTo>
                <a:lnTo>
                  <a:pt x="2967354" y="26796"/>
                </a:lnTo>
                <a:lnTo>
                  <a:pt x="3086607" y="15620"/>
                </a:lnTo>
                <a:lnTo>
                  <a:pt x="3201543" y="6603"/>
                </a:lnTo>
                <a:lnTo>
                  <a:pt x="3312159" y="0"/>
                </a:lnTo>
              </a:path>
            </a:pathLst>
          </a:custGeom>
          <a:ln w="31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211670" y="714248"/>
            <a:ext cx="8723630" cy="1331595"/>
          </a:xfrm>
          <a:custGeom>
            <a:avLst/>
            <a:gdLst/>
            <a:ahLst/>
            <a:cxnLst/>
            <a:rect l="l" t="t" r="r" b="b"/>
            <a:pathLst>
              <a:path w="8723630" h="1331595">
                <a:moveTo>
                  <a:pt x="1556042" y="0"/>
                </a:moveTo>
                <a:lnTo>
                  <a:pt x="1402753" y="0"/>
                </a:lnTo>
                <a:lnTo>
                  <a:pt x="1258100" y="4444"/>
                </a:lnTo>
                <a:lnTo>
                  <a:pt x="1121829" y="11175"/>
                </a:lnTo>
                <a:lnTo>
                  <a:pt x="874890" y="33400"/>
                </a:lnTo>
                <a:lnTo>
                  <a:pt x="762063" y="49149"/>
                </a:lnTo>
                <a:lnTo>
                  <a:pt x="659891" y="64769"/>
                </a:lnTo>
                <a:lnTo>
                  <a:pt x="564095" y="82550"/>
                </a:lnTo>
                <a:lnTo>
                  <a:pt x="478955" y="102742"/>
                </a:lnTo>
                <a:lnTo>
                  <a:pt x="398056" y="120650"/>
                </a:lnTo>
                <a:lnTo>
                  <a:pt x="327812" y="140715"/>
                </a:lnTo>
                <a:lnTo>
                  <a:pt x="206476" y="178688"/>
                </a:lnTo>
                <a:lnTo>
                  <a:pt x="157518" y="196596"/>
                </a:lnTo>
                <a:lnTo>
                  <a:pt x="51079" y="241173"/>
                </a:lnTo>
                <a:lnTo>
                  <a:pt x="0" y="268097"/>
                </a:lnTo>
                <a:lnTo>
                  <a:pt x="0" y="1331467"/>
                </a:lnTo>
                <a:lnTo>
                  <a:pt x="8719096" y="1331467"/>
                </a:lnTo>
                <a:lnTo>
                  <a:pt x="8723414" y="1324864"/>
                </a:lnTo>
                <a:lnTo>
                  <a:pt x="8723414" y="851153"/>
                </a:lnTo>
                <a:lnTo>
                  <a:pt x="7182142" y="851153"/>
                </a:lnTo>
                <a:lnTo>
                  <a:pt x="7043839" y="848994"/>
                </a:lnTo>
                <a:lnTo>
                  <a:pt x="6899059" y="844423"/>
                </a:lnTo>
                <a:lnTo>
                  <a:pt x="6750088" y="837818"/>
                </a:lnTo>
                <a:lnTo>
                  <a:pt x="6594640" y="826642"/>
                </a:lnTo>
                <a:lnTo>
                  <a:pt x="6260503" y="793114"/>
                </a:lnTo>
                <a:lnTo>
                  <a:pt x="5900712" y="746125"/>
                </a:lnTo>
                <a:lnTo>
                  <a:pt x="5709196" y="717168"/>
                </a:lnTo>
                <a:lnTo>
                  <a:pt x="5509044" y="683640"/>
                </a:lnTo>
                <a:lnTo>
                  <a:pt x="5302542" y="645667"/>
                </a:lnTo>
                <a:lnTo>
                  <a:pt x="4861979" y="558546"/>
                </a:lnTo>
                <a:lnTo>
                  <a:pt x="4387253" y="453516"/>
                </a:lnTo>
                <a:lnTo>
                  <a:pt x="4136047" y="395350"/>
                </a:lnTo>
                <a:lnTo>
                  <a:pt x="3614458" y="268097"/>
                </a:lnTo>
                <a:lnTo>
                  <a:pt x="3122841" y="165226"/>
                </a:lnTo>
                <a:lnTo>
                  <a:pt x="2892844" y="125094"/>
                </a:lnTo>
                <a:lnTo>
                  <a:pt x="2673642" y="91566"/>
                </a:lnTo>
                <a:lnTo>
                  <a:pt x="2462949" y="62484"/>
                </a:lnTo>
                <a:lnTo>
                  <a:pt x="2262797" y="40131"/>
                </a:lnTo>
                <a:lnTo>
                  <a:pt x="2073313" y="22225"/>
                </a:lnTo>
                <a:lnTo>
                  <a:pt x="1719999" y="2159"/>
                </a:lnTo>
                <a:lnTo>
                  <a:pt x="1556042" y="0"/>
                </a:lnTo>
                <a:close/>
              </a:path>
              <a:path w="8723630" h="1331595">
                <a:moveTo>
                  <a:pt x="8723414" y="569722"/>
                </a:moveTo>
                <a:lnTo>
                  <a:pt x="8638197" y="605409"/>
                </a:lnTo>
                <a:lnTo>
                  <a:pt x="8557298" y="636651"/>
                </a:lnTo>
                <a:lnTo>
                  <a:pt x="8472208" y="665734"/>
                </a:lnTo>
                <a:lnTo>
                  <a:pt x="8295551" y="719327"/>
                </a:lnTo>
                <a:lnTo>
                  <a:pt x="8201825" y="743965"/>
                </a:lnTo>
                <a:lnTo>
                  <a:pt x="8005991" y="784098"/>
                </a:lnTo>
                <a:lnTo>
                  <a:pt x="7901724" y="802004"/>
                </a:lnTo>
                <a:lnTo>
                  <a:pt x="7680363" y="828801"/>
                </a:lnTo>
                <a:lnTo>
                  <a:pt x="7441857" y="846709"/>
                </a:lnTo>
                <a:lnTo>
                  <a:pt x="7314222" y="851153"/>
                </a:lnTo>
                <a:lnTo>
                  <a:pt x="8723414" y="851153"/>
                </a:lnTo>
                <a:lnTo>
                  <a:pt x="8723414" y="56972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 txBox="1"/>
          <p:nvPr/>
        </p:nvSpPr>
        <p:spPr>
          <a:xfrm>
            <a:off x="402437" y="1714880"/>
            <a:ext cx="3225800" cy="1812289"/>
          </a:xfrm>
          <a:prstGeom prst="rect">
            <a:avLst/>
          </a:prstGeom>
        </p:spPr>
        <p:txBody>
          <a:bodyPr vert="horz" wrap="square" lIns="0" tIns="6159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485"/>
              </a:spcBef>
            </a:pPr>
            <a:r>
              <a:rPr sz="180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砌体材料：</a:t>
            </a:r>
            <a:endParaRPr sz="1800">
              <a:latin typeface="PMingLiU" panose="02020500000000000000" charset="-120"/>
              <a:cs typeface="PMingLiU" panose="02020500000000000000" charset="-120"/>
            </a:endParaRPr>
          </a:p>
          <a:p>
            <a:pPr marL="12700" marR="67310" indent="394335">
              <a:lnSpc>
                <a:spcPts val="1940"/>
              </a:lnSpc>
              <a:spcBef>
                <a:spcPts val="630"/>
              </a:spcBef>
            </a:pPr>
            <a:r>
              <a:rPr sz="180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堆放时应有防雨措施，下垫 上盖，堆码高度不超过</a:t>
            </a:r>
            <a:r>
              <a:rPr sz="1800" spc="-5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2</a:t>
            </a:r>
            <a:r>
              <a:rPr sz="180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米；</a:t>
            </a:r>
            <a:endParaRPr sz="1800">
              <a:latin typeface="PMingLiU" panose="02020500000000000000" charset="-120"/>
              <a:cs typeface="PMingLiU" panose="02020500000000000000" charset="-120"/>
            </a:endParaRPr>
          </a:p>
          <a:p>
            <a:pPr marL="12700">
              <a:lnSpc>
                <a:spcPct val="100000"/>
              </a:lnSpc>
              <a:spcBef>
                <a:spcPts val="365"/>
              </a:spcBef>
            </a:pPr>
            <a:r>
              <a:rPr sz="18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钢材存放：</a:t>
            </a:r>
            <a:endParaRPr sz="1800">
              <a:latin typeface="PMingLiU" panose="02020500000000000000" charset="-120"/>
              <a:cs typeface="PMingLiU" panose="02020500000000000000" charset="-120"/>
            </a:endParaRPr>
          </a:p>
          <a:p>
            <a:pPr marL="12700" marR="5080">
              <a:lnSpc>
                <a:spcPts val="1940"/>
              </a:lnSpc>
              <a:spcBef>
                <a:spcPts val="630"/>
              </a:spcBef>
            </a:pPr>
            <a:r>
              <a:rPr sz="180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钢筋线材堆放严禁超过两层；  直条钢材下面垫起，下雨覆盖；</a:t>
            </a:r>
            <a:endParaRPr sz="1800">
              <a:latin typeface="PMingLiU" panose="02020500000000000000" charset="-120"/>
              <a:cs typeface="PMingLiU" panose="02020500000000000000" charset="-120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330200" y="1036777"/>
            <a:ext cx="251269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5" dirty="0"/>
              <a:t>材料堆</a:t>
            </a:r>
            <a:r>
              <a:rPr sz="2800" spc="-15" dirty="0"/>
              <a:t>放</a:t>
            </a:r>
            <a:r>
              <a:rPr sz="2800" spc="-5" dirty="0"/>
              <a:t>（四）</a:t>
            </a:r>
            <a:endParaRPr sz="2800"/>
          </a:p>
        </p:txBody>
      </p:sp>
      <p:sp>
        <p:nvSpPr>
          <p:cNvPr id="9" name="object 9"/>
          <p:cNvSpPr/>
          <p:nvPr/>
        </p:nvSpPr>
        <p:spPr>
          <a:xfrm>
            <a:off x="6111494" y="1844801"/>
            <a:ext cx="2493009" cy="1872234"/>
          </a:xfrm>
          <a:prstGeom prst="rect">
            <a:avLst/>
          </a:prstGeom>
          <a:blipFill>
            <a:blip r:embed="rId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6084189" y="4149102"/>
            <a:ext cx="2520441" cy="202311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3059810" y="4184040"/>
            <a:ext cx="2444495" cy="195326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1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054978" y="859408"/>
            <a:ext cx="2880360" cy="715010"/>
          </a:xfrm>
          <a:custGeom>
            <a:avLst/>
            <a:gdLst/>
            <a:ahLst/>
            <a:cxnLst/>
            <a:rect l="l" t="t" r="r" b="b"/>
            <a:pathLst>
              <a:path w="2880359" h="715010">
                <a:moveTo>
                  <a:pt x="2880105" y="0"/>
                </a:moveTo>
                <a:lnTo>
                  <a:pt x="2873629" y="0"/>
                </a:lnTo>
                <a:lnTo>
                  <a:pt x="2752344" y="20065"/>
                </a:lnTo>
                <a:lnTo>
                  <a:pt x="2628900" y="42417"/>
                </a:lnTo>
                <a:lnTo>
                  <a:pt x="2373376" y="91566"/>
                </a:lnTo>
                <a:lnTo>
                  <a:pt x="2105279" y="149732"/>
                </a:lnTo>
                <a:lnTo>
                  <a:pt x="1824227" y="216662"/>
                </a:lnTo>
                <a:lnTo>
                  <a:pt x="1566672" y="281558"/>
                </a:lnTo>
                <a:lnTo>
                  <a:pt x="842899" y="444626"/>
                </a:lnTo>
                <a:lnTo>
                  <a:pt x="621538" y="489330"/>
                </a:lnTo>
                <a:lnTo>
                  <a:pt x="200025" y="567436"/>
                </a:lnTo>
                <a:lnTo>
                  <a:pt x="0" y="600963"/>
                </a:lnTo>
                <a:lnTo>
                  <a:pt x="138303" y="621156"/>
                </a:lnTo>
                <a:lnTo>
                  <a:pt x="270256" y="638937"/>
                </a:lnTo>
                <a:lnTo>
                  <a:pt x="398018" y="654685"/>
                </a:lnTo>
                <a:lnTo>
                  <a:pt x="644905" y="681481"/>
                </a:lnTo>
                <a:lnTo>
                  <a:pt x="874776" y="699262"/>
                </a:lnTo>
                <a:lnTo>
                  <a:pt x="985520" y="705992"/>
                </a:lnTo>
                <a:lnTo>
                  <a:pt x="1094104" y="710438"/>
                </a:lnTo>
                <a:lnTo>
                  <a:pt x="1298448" y="715010"/>
                </a:lnTo>
                <a:lnTo>
                  <a:pt x="1396365" y="715010"/>
                </a:lnTo>
                <a:lnTo>
                  <a:pt x="1585849" y="710438"/>
                </a:lnTo>
                <a:lnTo>
                  <a:pt x="1675256" y="705992"/>
                </a:lnTo>
                <a:lnTo>
                  <a:pt x="1845564" y="692657"/>
                </a:lnTo>
                <a:lnTo>
                  <a:pt x="1928495" y="683640"/>
                </a:lnTo>
                <a:lnTo>
                  <a:pt x="2086102" y="661288"/>
                </a:lnTo>
                <a:lnTo>
                  <a:pt x="2235073" y="634491"/>
                </a:lnTo>
                <a:lnTo>
                  <a:pt x="2375535" y="603250"/>
                </a:lnTo>
                <a:lnTo>
                  <a:pt x="2509647" y="567436"/>
                </a:lnTo>
                <a:lnTo>
                  <a:pt x="2637409" y="527303"/>
                </a:lnTo>
                <a:lnTo>
                  <a:pt x="2758694" y="482600"/>
                </a:lnTo>
                <a:lnTo>
                  <a:pt x="2875788" y="435610"/>
                </a:lnTo>
                <a:lnTo>
                  <a:pt x="2880105" y="433450"/>
                </a:lnTo>
                <a:lnTo>
                  <a:pt x="2880105" y="0"/>
                </a:lnTo>
                <a:close/>
              </a:path>
            </a:pathLst>
          </a:custGeom>
          <a:solidFill>
            <a:srgbClr val="C5E7FB">
              <a:alpha val="2901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2622423" y="730884"/>
            <a:ext cx="5551805" cy="851535"/>
          </a:xfrm>
          <a:custGeom>
            <a:avLst/>
            <a:gdLst/>
            <a:ahLst/>
            <a:cxnLst/>
            <a:rect l="l" t="t" r="r" b="b"/>
            <a:pathLst>
              <a:path w="5551805" h="851535">
                <a:moveTo>
                  <a:pt x="853566" y="0"/>
                </a:moveTo>
                <a:lnTo>
                  <a:pt x="685418" y="0"/>
                </a:lnTo>
                <a:lnTo>
                  <a:pt x="527938" y="4572"/>
                </a:lnTo>
                <a:lnTo>
                  <a:pt x="381000" y="11175"/>
                </a:lnTo>
                <a:lnTo>
                  <a:pt x="244728" y="22351"/>
                </a:lnTo>
                <a:lnTo>
                  <a:pt x="117093" y="35813"/>
                </a:lnTo>
                <a:lnTo>
                  <a:pt x="0" y="53720"/>
                </a:lnTo>
                <a:lnTo>
                  <a:pt x="334137" y="96138"/>
                </a:lnTo>
                <a:lnTo>
                  <a:pt x="693927" y="156463"/>
                </a:lnTo>
                <a:lnTo>
                  <a:pt x="1079246" y="234695"/>
                </a:lnTo>
                <a:lnTo>
                  <a:pt x="1283589" y="279273"/>
                </a:lnTo>
                <a:lnTo>
                  <a:pt x="1868931" y="422275"/>
                </a:lnTo>
                <a:lnTo>
                  <a:pt x="2562987" y="576452"/>
                </a:lnTo>
                <a:lnTo>
                  <a:pt x="2882265" y="639063"/>
                </a:lnTo>
                <a:lnTo>
                  <a:pt x="3035554" y="668147"/>
                </a:lnTo>
                <a:lnTo>
                  <a:pt x="3329304" y="717295"/>
                </a:lnTo>
                <a:lnTo>
                  <a:pt x="3469766" y="739520"/>
                </a:lnTo>
                <a:lnTo>
                  <a:pt x="3737991" y="775335"/>
                </a:lnTo>
                <a:lnTo>
                  <a:pt x="3991229" y="806576"/>
                </a:lnTo>
                <a:lnTo>
                  <a:pt x="4112641" y="817752"/>
                </a:lnTo>
                <a:lnTo>
                  <a:pt x="4342510" y="835660"/>
                </a:lnTo>
                <a:lnTo>
                  <a:pt x="4453255" y="842390"/>
                </a:lnTo>
                <a:lnTo>
                  <a:pt x="4666107" y="851280"/>
                </a:lnTo>
                <a:lnTo>
                  <a:pt x="4864100" y="851280"/>
                </a:lnTo>
                <a:lnTo>
                  <a:pt x="5051425" y="846836"/>
                </a:lnTo>
                <a:lnTo>
                  <a:pt x="5140833" y="842390"/>
                </a:lnTo>
                <a:lnTo>
                  <a:pt x="5228082" y="835660"/>
                </a:lnTo>
                <a:lnTo>
                  <a:pt x="5474970" y="808863"/>
                </a:lnTo>
                <a:lnTo>
                  <a:pt x="5551551" y="797687"/>
                </a:lnTo>
                <a:lnTo>
                  <a:pt x="5304662" y="766444"/>
                </a:lnTo>
                <a:lnTo>
                  <a:pt x="5042916" y="728472"/>
                </a:lnTo>
                <a:lnTo>
                  <a:pt x="4474463" y="630047"/>
                </a:lnTo>
                <a:lnTo>
                  <a:pt x="4165854" y="567563"/>
                </a:lnTo>
                <a:lnTo>
                  <a:pt x="3840099" y="498348"/>
                </a:lnTo>
                <a:lnTo>
                  <a:pt x="2854579" y="263651"/>
                </a:lnTo>
                <a:lnTo>
                  <a:pt x="2586354" y="205612"/>
                </a:lnTo>
                <a:lnTo>
                  <a:pt x="2330957" y="156463"/>
                </a:lnTo>
                <a:lnTo>
                  <a:pt x="2207387" y="134112"/>
                </a:lnTo>
                <a:lnTo>
                  <a:pt x="2086102" y="114045"/>
                </a:lnTo>
                <a:lnTo>
                  <a:pt x="1969007" y="96138"/>
                </a:lnTo>
                <a:lnTo>
                  <a:pt x="1630552" y="51435"/>
                </a:lnTo>
                <a:lnTo>
                  <a:pt x="1419860" y="31368"/>
                </a:lnTo>
                <a:lnTo>
                  <a:pt x="1221866" y="15748"/>
                </a:lnTo>
                <a:lnTo>
                  <a:pt x="1032382" y="4572"/>
                </a:lnTo>
                <a:lnTo>
                  <a:pt x="853566" y="0"/>
                </a:lnTo>
                <a:close/>
              </a:path>
            </a:pathLst>
          </a:custGeom>
          <a:solidFill>
            <a:srgbClr val="C5E7FB">
              <a:alpha val="3999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2832100" y="743204"/>
            <a:ext cx="5474970" cy="775335"/>
          </a:xfrm>
          <a:custGeom>
            <a:avLst/>
            <a:gdLst/>
            <a:ahLst/>
            <a:cxnLst/>
            <a:rect l="l" t="t" r="r" b="b"/>
            <a:pathLst>
              <a:path w="5474970" h="775335">
                <a:moveTo>
                  <a:pt x="0" y="78232"/>
                </a:moveTo>
                <a:lnTo>
                  <a:pt x="19176" y="73787"/>
                </a:lnTo>
                <a:lnTo>
                  <a:pt x="76581" y="62611"/>
                </a:lnTo>
                <a:lnTo>
                  <a:pt x="174498" y="46990"/>
                </a:lnTo>
                <a:lnTo>
                  <a:pt x="238379" y="37973"/>
                </a:lnTo>
                <a:lnTo>
                  <a:pt x="312927" y="29083"/>
                </a:lnTo>
                <a:lnTo>
                  <a:pt x="395858" y="22351"/>
                </a:lnTo>
                <a:lnTo>
                  <a:pt x="491744" y="15621"/>
                </a:lnTo>
                <a:lnTo>
                  <a:pt x="596011" y="9017"/>
                </a:lnTo>
                <a:lnTo>
                  <a:pt x="713104" y="4445"/>
                </a:lnTo>
                <a:lnTo>
                  <a:pt x="840866" y="2286"/>
                </a:lnTo>
                <a:lnTo>
                  <a:pt x="979170" y="0"/>
                </a:lnTo>
                <a:lnTo>
                  <a:pt x="1128140" y="2286"/>
                </a:lnTo>
                <a:lnTo>
                  <a:pt x="1287779" y="6731"/>
                </a:lnTo>
                <a:lnTo>
                  <a:pt x="1460246" y="15621"/>
                </a:lnTo>
                <a:lnTo>
                  <a:pt x="1643379" y="26797"/>
                </a:lnTo>
                <a:lnTo>
                  <a:pt x="1837054" y="44704"/>
                </a:lnTo>
                <a:lnTo>
                  <a:pt x="2043557" y="64770"/>
                </a:lnTo>
                <a:lnTo>
                  <a:pt x="2262759" y="89408"/>
                </a:lnTo>
                <a:lnTo>
                  <a:pt x="2492629" y="118491"/>
                </a:lnTo>
                <a:lnTo>
                  <a:pt x="2735326" y="154178"/>
                </a:lnTo>
                <a:lnTo>
                  <a:pt x="2988691" y="194437"/>
                </a:lnTo>
                <a:lnTo>
                  <a:pt x="3254755" y="241300"/>
                </a:lnTo>
                <a:lnTo>
                  <a:pt x="3533648" y="297180"/>
                </a:lnTo>
                <a:lnTo>
                  <a:pt x="3825240" y="357505"/>
                </a:lnTo>
                <a:lnTo>
                  <a:pt x="4129658" y="424561"/>
                </a:lnTo>
                <a:lnTo>
                  <a:pt x="4446778" y="500507"/>
                </a:lnTo>
                <a:lnTo>
                  <a:pt x="4776724" y="583184"/>
                </a:lnTo>
                <a:lnTo>
                  <a:pt x="5119497" y="674751"/>
                </a:lnTo>
                <a:lnTo>
                  <a:pt x="5474970" y="775335"/>
                </a:lnTo>
              </a:path>
            </a:pathLst>
          </a:custGeom>
          <a:ln w="31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5616447" y="729869"/>
            <a:ext cx="3312160" cy="652780"/>
          </a:xfrm>
          <a:custGeom>
            <a:avLst/>
            <a:gdLst/>
            <a:ahLst/>
            <a:cxnLst/>
            <a:rect l="l" t="t" r="r" b="b"/>
            <a:pathLst>
              <a:path w="3312159" h="652780">
                <a:moveTo>
                  <a:pt x="0" y="652398"/>
                </a:moveTo>
                <a:lnTo>
                  <a:pt x="95757" y="625475"/>
                </a:lnTo>
                <a:lnTo>
                  <a:pt x="357631" y="556259"/>
                </a:lnTo>
                <a:lnTo>
                  <a:pt x="538479" y="509396"/>
                </a:lnTo>
                <a:lnTo>
                  <a:pt x="747140" y="457961"/>
                </a:lnTo>
                <a:lnTo>
                  <a:pt x="979170" y="402081"/>
                </a:lnTo>
                <a:lnTo>
                  <a:pt x="1228217" y="341756"/>
                </a:lnTo>
                <a:lnTo>
                  <a:pt x="1492123" y="283717"/>
                </a:lnTo>
                <a:lnTo>
                  <a:pt x="1762505" y="225551"/>
                </a:lnTo>
                <a:lnTo>
                  <a:pt x="2039238" y="171957"/>
                </a:lnTo>
                <a:lnTo>
                  <a:pt x="2313812" y="120650"/>
                </a:lnTo>
                <a:lnTo>
                  <a:pt x="2450083" y="98297"/>
                </a:lnTo>
                <a:lnTo>
                  <a:pt x="2582036" y="75945"/>
                </a:lnTo>
                <a:lnTo>
                  <a:pt x="2713990" y="58038"/>
                </a:lnTo>
                <a:lnTo>
                  <a:pt x="2841752" y="40131"/>
                </a:lnTo>
                <a:lnTo>
                  <a:pt x="2967354" y="26796"/>
                </a:lnTo>
                <a:lnTo>
                  <a:pt x="3086607" y="15620"/>
                </a:lnTo>
                <a:lnTo>
                  <a:pt x="3201543" y="6603"/>
                </a:lnTo>
                <a:lnTo>
                  <a:pt x="3312159" y="0"/>
                </a:lnTo>
              </a:path>
            </a:pathLst>
          </a:custGeom>
          <a:ln w="31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211670" y="714248"/>
            <a:ext cx="8723630" cy="1331595"/>
          </a:xfrm>
          <a:custGeom>
            <a:avLst/>
            <a:gdLst/>
            <a:ahLst/>
            <a:cxnLst/>
            <a:rect l="l" t="t" r="r" b="b"/>
            <a:pathLst>
              <a:path w="8723630" h="1331595">
                <a:moveTo>
                  <a:pt x="1556042" y="0"/>
                </a:moveTo>
                <a:lnTo>
                  <a:pt x="1402753" y="0"/>
                </a:lnTo>
                <a:lnTo>
                  <a:pt x="1258100" y="4444"/>
                </a:lnTo>
                <a:lnTo>
                  <a:pt x="1121829" y="11175"/>
                </a:lnTo>
                <a:lnTo>
                  <a:pt x="874890" y="33400"/>
                </a:lnTo>
                <a:lnTo>
                  <a:pt x="762063" y="49149"/>
                </a:lnTo>
                <a:lnTo>
                  <a:pt x="659891" y="64769"/>
                </a:lnTo>
                <a:lnTo>
                  <a:pt x="564095" y="82550"/>
                </a:lnTo>
                <a:lnTo>
                  <a:pt x="478955" y="102742"/>
                </a:lnTo>
                <a:lnTo>
                  <a:pt x="398056" y="120650"/>
                </a:lnTo>
                <a:lnTo>
                  <a:pt x="327812" y="140715"/>
                </a:lnTo>
                <a:lnTo>
                  <a:pt x="206476" y="178688"/>
                </a:lnTo>
                <a:lnTo>
                  <a:pt x="157518" y="196596"/>
                </a:lnTo>
                <a:lnTo>
                  <a:pt x="51079" y="241173"/>
                </a:lnTo>
                <a:lnTo>
                  <a:pt x="0" y="268097"/>
                </a:lnTo>
                <a:lnTo>
                  <a:pt x="0" y="1331467"/>
                </a:lnTo>
                <a:lnTo>
                  <a:pt x="8719096" y="1331467"/>
                </a:lnTo>
                <a:lnTo>
                  <a:pt x="8723414" y="1324864"/>
                </a:lnTo>
                <a:lnTo>
                  <a:pt x="8723414" y="851153"/>
                </a:lnTo>
                <a:lnTo>
                  <a:pt x="7182142" y="851153"/>
                </a:lnTo>
                <a:lnTo>
                  <a:pt x="7043839" y="848994"/>
                </a:lnTo>
                <a:lnTo>
                  <a:pt x="6899059" y="844423"/>
                </a:lnTo>
                <a:lnTo>
                  <a:pt x="6750088" y="837818"/>
                </a:lnTo>
                <a:lnTo>
                  <a:pt x="6594640" y="826642"/>
                </a:lnTo>
                <a:lnTo>
                  <a:pt x="6260503" y="793114"/>
                </a:lnTo>
                <a:lnTo>
                  <a:pt x="5900712" y="746125"/>
                </a:lnTo>
                <a:lnTo>
                  <a:pt x="5709196" y="717168"/>
                </a:lnTo>
                <a:lnTo>
                  <a:pt x="5509044" y="683640"/>
                </a:lnTo>
                <a:lnTo>
                  <a:pt x="5302542" y="645667"/>
                </a:lnTo>
                <a:lnTo>
                  <a:pt x="4861979" y="558546"/>
                </a:lnTo>
                <a:lnTo>
                  <a:pt x="4387253" y="453516"/>
                </a:lnTo>
                <a:lnTo>
                  <a:pt x="4136047" y="395350"/>
                </a:lnTo>
                <a:lnTo>
                  <a:pt x="3614458" y="268097"/>
                </a:lnTo>
                <a:lnTo>
                  <a:pt x="3122841" y="165226"/>
                </a:lnTo>
                <a:lnTo>
                  <a:pt x="2892844" y="125094"/>
                </a:lnTo>
                <a:lnTo>
                  <a:pt x="2673642" y="91566"/>
                </a:lnTo>
                <a:lnTo>
                  <a:pt x="2462949" y="62484"/>
                </a:lnTo>
                <a:lnTo>
                  <a:pt x="2262797" y="40131"/>
                </a:lnTo>
                <a:lnTo>
                  <a:pt x="2073313" y="22225"/>
                </a:lnTo>
                <a:lnTo>
                  <a:pt x="1719999" y="2159"/>
                </a:lnTo>
                <a:lnTo>
                  <a:pt x="1556042" y="0"/>
                </a:lnTo>
                <a:close/>
              </a:path>
              <a:path w="8723630" h="1331595">
                <a:moveTo>
                  <a:pt x="8723414" y="569722"/>
                </a:moveTo>
                <a:lnTo>
                  <a:pt x="8638197" y="605409"/>
                </a:lnTo>
                <a:lnTo>
                  <a:pt x="8557298" y="636651"/>
                </a:lnTo>
                <a:lnTo>
                  <a:pt x="8472208" y="665734"/>
                </a:lnTo>
                <a:lnTo>
                  <a:pt x="8295551" y="719327"/>
                </a:lnTo>
                <a:lnTo>
                  <a:pt x="8201825" y="743965"/>
                </a:lnTo>
                <a:lnTo>
                  <a:pt x="8005991" y="784098"/>
                </a:lnTo>
                <a:lnTo>
                  <a:pt x="7901724" y="802004"/>
                </a:lnTo>
                <a:lnTo>
                  <a:pt x="7680363" y="828801"/>
                </a:lnTo>
                <a:lnTo>
                  <a:pt x="7441857" y="846709"/>
                </a:lnTo>
                <a:lnTo>
                  <a:pt x="7314222" y="851153"/>
                </a:lnTo>
                <a:lnTo>
                  <a:pt x="8723414" y="851153"/>
                </a:lnTo>
                <a:lnTo>
                  <a:pt x="8723414" y="56972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 txBox="1"/>
          <p:nvPr/>
        </p:nvSpPr>
        <p:spPr>
          <a:xfrm>
            <a:off x="330200" y="1180846"/>
            <a:ext cx="3442970" cy="47447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基坑</a:t>
            </a:r>
            <a:endParaRPr sz="2800">
              <a:latin typeface="PMingLiU" panose="02020500000000000000" charset="-120"/>
              <a:cs typeface="PMingLiU" panose="02020500000000000000" charset="-120"/>
            </a:endParaRPr>
          </a:p>
          <a:p>
            <a:pPr marL="84455">
              <a:lnSpc>
                <a:spcPct val="100000"/>
              </a:lnSpc>
              <a:spcBef>
                <a:spcPts val="1250"/>
              </a:spcBef>
            </a:pPr>
            <a:r>
              <a:rPr sz="170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基坑监护</a:t>
            </a:r>
            <a:endParaRPr sz="1700">
              <a:latin typeface="PMingLiU" panose="02020500000000000000" charset="-120"/>
              <a:cs typeface="PMingLiU" panose="02020500000000000000" charset="-120"/>
            </a:endParaRPr>
          </a:p>
          <a:p>
            <a:pPr marL="84455" marR="245745">
              <a:lnSpc>
                <a:spcPts val="1840"/>
              </a:lnSpc>
              <a:spcBef>
                <a:spcPts val="625"/>
              </a:spcBef>
            </a:pPr>
            <a:r>
              <a:rPr sz="1700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1</a:t>
            </a:r>
            <a:r>
              <a:rPr sz="170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、基坑变形监测方案齐</a:t>
            </a:r>
            <a:r>
              <a:rPr sz="1700" spc="-1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全</a:t>
            </a:r>
            <a:r>
              <a:rPr sz="170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，监测 </a:t>
            </a:r>
            <a:r>
              <a:rPr sz="170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记录齐全无缺失</a:t>
            </a:r>
            <a:endParaRPr sz="1700">
              <a:latin typeface="PMingLiU" panose="02020500000000000000" charset="-120"/>
              <a:cs typeface="PMingLiU" panose="02020500000000000000" charset="-120"/>
            </a:endParaRPr>
          </a:p>
          <a:p>
            <a:pPr marL="84455" marR="222885">
              <a:lnSpc>
                <a:spcPts val="1840"/>
              </a:lnSpc>
              <a:spcBef>
                <a:spcPts val="590"/>
              </a:spcBef>
            </a:pPr>
            <a:r>
              <a:rPr sz="1700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2</a:t>
            </a:r>
            <a:r>
              <a:rPr sz="170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、监测点出现累计变</a:t>
            </a:r>
            <a:r>
              <a:rPr sz="1700" spc="-1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形</a:t>
            </a:r>
            <a:r>
              <a:rPr sz="170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量未</a:t>
            </a:r>
            <a:r>
              <a:rPr sz="1700" spc="-1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有</a:t>
            </a:r>
            <a:r>
              <a:rPr sz="170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效 </a:t>
            </a:r>
            <a:r>
              <a:rPr sz="170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整改</a:t>
            </a:r>
            <a:endParaRPr sz="1700">
              <a:latin typeface="PMingLiU" panose="02020500000000000000" charset="-120"/>
              <a:cs typeface="PMingLiU" panose="02020500000000000000" charset="-120"/>
            </a:endParaRPr>
          </a:p>
          <a:p>
            <a:pPr marL="84455" marR="5080">
              <a:lnSpc>
                <a:spcPts val="1840"/>
              </a:lnSpc>
              <a:spcBef>
                <a:spcPts val="595"/>
              </a:spcBef>
            </a:pPr>
            <a:r>
              <a:rPr sz="1700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3</a:t>
            </a:r>
            <a:r>
              <a:rPr sz="170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、基</a:t>
            </a:r>
            <a:r>
              <a:rPr sz="1700" spc="-1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坑</a:t>
            </a:r>
            <a:r>
              <a:rPr sz="170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高处</a:t>
            </a:r>
            <a:r>
              <a:rPr sz="1700" spc="-1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作</a:t>
            </a:r>
            <a:r>
              <a:rPr sz="170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业平台</a:t>
            </a:r>
            <a:r>
              <a:rPr sz="1700" spc="-1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（</a:t>
            </a:r>
            <a:r>
              <a:rPr sz="170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包括</a:t>
            </a:r>
            <a:r>
              <a:rPr sz="1700" spc="-1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架</a:t>
            </a:r>
            <a:r>
              <a:rPr sz="170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体） </a:t>
            </a:r>
            <a:r>
              <a:rPr sz="170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搭设牢固，支撑、防护</a:t>
            </a:r>
            <a:r>
              <a:rPr sz="1700" spc="-1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横</a:t>
            </a:r>
            <a:r>
              <a:rPr sz="170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杆设置</a:t>
            </a:r>
            <a:endParaRPr sz="1700">
              <a:latin typeface="PMingLiU" panose="02020500000000000000" charset="-120"/>
              <a:cs typeface="PMingLiU" panose="02020500000000000000" charset="-120"/>
            </a:endParaRPr>
          </a:p>
          <a:p>
            <a:pPr marL="84455">
              <a:lnSpc>
                <a:spcPts val="1805"/>
              </a:lnSpc>
            </a:pPr>
            <a:r>
              <a:rPr sz="170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到位，作业层跳板满铺</a:t>
            </a:r>
            <a:r>
              <a:rPr sz="1700" spc="-1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且</a:t>
            </a:r>
            <a:r>
              <a:rPr sz="170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稳固；</a:t>
            </a:r>
            <a:endParaRPr sz="1700">
              <a:latin typeface="PMingLiU" panose="02020500000000000000" charset="-120"/>
              <a:cs typeface="PMingLiU" panose="02020500000000000000" charset="-120"/>
            </a:endParaRPr>
          </a:p>
          <a:p>
            <a:pPr marL="84455">
              <a:lnSpc>
                <a:spcPts val="1940"/>
              </a:lnSpc>
              <a:spcBef>
                <a:spcPts val="395"/>
              </a:spcBef>
            </a:pPr>
            <a:r>
              <a:rPr sz="1700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4</a:t>
            </a:r>
            <a:r>
              <a:rPr sz="170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、工人系安全带作业，</a:t>
            </a:r>
            <a:r>
              <a:rPr sz="1700" spc="-1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夜</a:t>
            </a:r>
            <a:r>
              <a:rPr sz="170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间施工</a:t>
            </a:r>
            <a:endParaRPr sz="1700">
              <a:latin typeface="PMingLiU" panose="02020500000000000000" charset="-120"/>
              <a:cs typeface="PMingLiU" panose="02020500000000000000" charset="-120"/>
            </a:endParaRPr>
          </a:p>
          <a:p>
            <a:pPr marL="84455">
              <a:lnSpc>
                <a:spcPts val="1940"/>
              </a:lnSpc>
            </a:pPr>
            <a:r>
              <a:rPr sz="170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照明条件良好</a:t>
            </a:r>
            <a:r>
              <a:rPr sz="17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；</a:t>
            </a:r>
            <a:endParaRPr sz="1700">
              <a:latin typeface="PMingLiU" panose="02020500000000000000" charset="-120"/>
              <a:cs typeface="PMingLiU" panose="02020500000000000000" charset="-120"/>
            </a:endParaRPr>
          </a:p>
          <a:p>
            <a:pPr marL="84455">
              <a:lnSpc>
                <a:spcPct val="100000"/>
              </a:lnSpc>
              <a:spcBef>
                <a:spcPts val="395"/>
              </a:spcBef>
            </a:pPr>
            <a:r>
              <a:rPr sz="170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基坑周边材料</a:t>
            </a:r>
            <a:endParaRPr sz="1700">
              <a:latin typeface="PMingLiU" panose="02020500000000000000" charset="-120"/>
              <a:cs typeface="PMingLiU" panose="02020500000000000000" charset="-120"/>
            </a:endParaRPr>
          </a:p>
          <a:p>
            <a:pPr marL="84455" marR="186055">
              <a:lnSpc>
                <a:spcPts val="1840"/>
              </a:lnSpc>
              <a:spcBef>
                <a:spcPts val="625"/>
              </a:spcBef>
            </a:pPr>
            <a:r>
              <a:rPr sz="1700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1</a:t>
            </a:r>
            <a:r>
              <a:rPr sz="170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、材料堆放高度不高于</a:t>
            </a:r>
            <a:r>
              <a:rPr sz="1700" spc="-10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2</a:t>
            </a:r>
            <a:r>
              <a:rPr sz="1700" spc="-5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m</a:t>
            </a:r>
            <a:r>
              <a:rPr sz="170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（</a:t>
            </a:r>
            <a:r>
              <a:rPr sz="1700" spc="-1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有</a:t>
            </a:r>
            <a:r>
              <a:rPr sz="170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周 </a:t>
            </a:r>
            <a:r>
              <a:rPr sz="170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边稳定围护结构的除外）</a:t>
            </a:r>
            <a:endParaRPr sz="1700">
              <a:latin typeface="PMingLiU" panose="02020500000000000000" charset="-120"/>
              <a:cs typeface="PMingLiU" panose="02020500000000000000" charset="-120"/>
            </a:endParaRPr>
          </a:p>
          <a:p>
            <a:pPr marL="84455">
              <a:lnSpc>
                <a:spcPct val="100000"/>
              </a:lnSpc>
              <a:spcBef>
                <a:spcPts val="365"/>
              </a:spcBef>
            </a:pPr>
            <a:r>
              <a:rPr sz="1700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2</a:t>
            </a:r>
            <a:r>
              <a:rPr sz="170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、材料堆放结构稳定；</a:t>
            </a:r>
            <a:endParaRPr sz="1700">
              <a:latin typeface="PMingLiU" panose="02020500000000000000" charset="-120"/>
              <a:cs typeface="PMingLiU" panose="02020500000000000000" charset="-120"/>
            </a:endParaRPr>
          </a:p>
          <a:p>
            <a:pPr marL="84455">
              <a:lnSpc>
                <a:spcPct val="100000"/>
              </a:lnSpc>
              <a:spcBef>
                <a:spcPts val="400"/>
              </a:spcBef>
            </a:pPr>
            <a:r>
              <a:rPr sz="1700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3</a:t>
            </a:r>
            <a:r>
              <a:rPr sz="170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、基坑周边排水沟畅</a:t>
            </a:r>
            <a:r>
              <a:rPr sz="1700" spc="-1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通</a:t>
            </a:r>
            <a:r>
              <a:rPr sz="170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；</a:t>
            </a:r>
            <a:endParaRPr sz="1700">
              <a:latin typeface="PMingLiU" panose="02020500000000000000" charset="-120"/>
              <a:cs typeface="PMingLiU" panose="02020500000000000000" charset="-120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6300215" y="1556766"/>
            <a:ext cx="2544444" cy="1440179"/>
          </a:xfrm>
          <a:prstGeom prst="rect">
            <a:avLst/>
          </a:prstGeom>
          <a:blipFill>
            <a:blip r:embed="rId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4067936" y="1556892"/>
            <a:ext cx="2308098" cy="182321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6376034" y="3003042"/>
            <a:ext cx="2524124" cy="180124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4067936" y="3369690"/>
            <a:ext cx="2269236" cy="1434592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4067936" y="4810785"/>
            <a:ext cx="2308098" cy="1221041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6376034" y="4858664"/>
            <a:ext cx="2524124" cy="1173162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1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054978" y="859408"/>
            <a:ext cx="2880360" cy="715010"/>
          </a:xfrm>
          <a:custGeom>
            <a:avLst/>
            <a:gdLst/>
            <a:ahLst/>
            <a:cxnLst/>
            <a:rect l="l" t="t" r="r" b="b"/>
            <a:pathLst>
              <a:path w="2880359" h="715010">
                <a:moveTo>
                  <a:pt x="2880105" y="0"/>
                </a:moveTo>
                <a:lnTo>
                  <a:pt x="2873629" y="0"/>
                </a:lnTo>
                <a:lnTo>
                  <a:pt x="2752344" y="20065"/>
                </a:lnTo>
                <a:lnTo>
                  <a:pt x="2628900" y="42417"/>
                </a:lnTo>
                <a:lnTo>
                  <a:pt x="2373376" y="91566"/>
                </a:lnTo>
                <a:lnTo>
                  <a:pt x="2105279" y="149732"/>
                </a:lnTo>
                <a:lnTo>
                  <a:pt x="1824227" y="216662"/>
                </a:lnTo>
                <a:lnTo>
                  <a:pt x="1566672" y="281558"/>
                </a:lnTo>
                <a:lnTo>
                  <a:pt x="842899" y="444626"/>
                </a:lnTo>
                <a:lnTo>
                  <a:pt x="621538" y="489330"/>
                </a:lnTo>
                <a:lnTo>
                  <a:pt x="200025" y="567436"/>
                </a:lnTo>
                <a:lnTo>
                  <a:pt x="0" y="600963"/>
                </a:lnTo>
                <a:lnTo>
                  <a:pt x="138303" y="621156"/>
                </a:lnTo>
                <a:lnTo>
                  <a:pt x="270256" y="638937"/>
                </a:lnTo>
                <a:lnTo>
                  <a:pt x="398018" y="654685"/>
                </a:lnTo>
                <a:lnTo>
                  <a:pt x="644905" y="681481"/>
                </a:lnTo>
                <a:lnTo>
                  <a:pt x="874776" y="699262"/>
                </a:lnTo>
                <a:lnTo>
                  <a:pt x="985520" y="705992"/>
                </a:lnTo>
                <a:lnTo>
                  <a:pt x="1094104" y="710438"/>
                </a:lnTo>
                <a:lnTo>
                  <a:pt x="1298448" y="715010"/>
                </a:lnTo>
                <a:lnTo>
                  <a:pt x="1396365" y="715010"/>
                </a:lnTo>
                <a:lnTo>
                  <a:pt x="1585849" y="710438"/>
                </a:lnTo>
                <a:lnTo>
                  <a:pt x="1675256" y="705992"/>
                </a:lnTo>
                <a:lnTo>
                  <a:pt x="1845564" y="692657"/>
                </a:lnTo>
                <a:lnTo>
                  <a:pt x="1928495" y="683640"/>
                </a:lnTo>
                <a:lnTo>
                  <a:pt x="2086102" y="661288"/>
                </a:lnTo>
                <a:lnTo>
                  <a:pt x="2235073" y="634491"/>
                </a:lnTo>
                <a:lnTo>
                  <a:pt x="2375535" y="603250"/>
                </a:lnTo>
                <a:lnTo>
                  <a:pt x="2509647" y="567436"/>
                </a:lnTo>
                <a:lnTo>
                  <a:pt x="2637409" y="527303"/>
                </a:lnTo>
                <a:lnTo>
                  <a:pt x="2758694" y="482600"/>
                </a:lnTo>
                <a:lnTo>
                  <a:pt x="2875788" y="435610"/>
                </a:lnTo>
                <a:lnTo>
                  <a:pt x="2880105" y="433450"/>
                </a:lnTo>
                <a:lnTo>
                  <a:pt x="2880105" y="0"/>
                </a:lnTo>
                <a:close/>
              </a:path>
            </a:pathLst>
          </a:custGeom>
          <a:solidFill>
            <a:srgbClr val="C5E7FB">
              <a:alpha val="2901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2622423" y="730884"/>
            <a:ext cx="5551805" cy="851535"/>
          </a:xfrm>
          <a:custGeom>
            <a:avLst/>
            <a:gdLst/>
            <a:ahLst/>
            <a:cxnLst/>
            <a:rect l="l" t="t" r="r" b="b"/>
            <a:pathLst>
              <a:path w="5551805" h="851535">
                <a:moveTo>
                  <a:pt x="853566" y="0"/>
                </a:moveTo>
                <a:lnTo>
                  <a:pt x="685418" y="0"/>
                </a:lnTo>
                <a:lnTo>
                  <a:pt x="527938" y="4572"/>
                </a:lnTo>
                <a:lnTo>
                  <a:pt x="381000" y="11175"/>
                </a:lnTo>
                <a:lnTo>
                  <a:pt x="244728" y="22351"/>
                </a:lnTo>
                <a:lnTo>
                  <a:pt x="117093" y="35813"/>
                </a:lnTo>
                <a:lnTo>
                  <a:pt x="0" y="53720"/>
                </a:lnTo>
                <a:lnTo>
                  <a:pt x="334137" y="96138"/>
                </a:lnTo>
                <a:lnTo>
                  <a:pt x="693927" y="156463"/>
                </a:lnTo>
                <a:lnTo>
                  <a:pt x="1079246" y="234695"/>
                </a:lnTo>
                <a:lnTo>
                  <a:pt x="1283589" y="279273"/>
                </a:lnTo>
                <a:lnTo>
                  <a:pt x="1868931" y="422275"/>
                </a:lnTo>
                <a:lnTo>
                  <a:pt x="2562987" y="576452"/>
                </a:lnTo>
                <a:lnTo>
                  <a:pt x="2882265" y="639063"/>
                </a:lnTo>
                <a:lnTo>
                  <a:pt x="3035554" y="668147"/>
                </a:lnTo>
                <a:lnTo>
                  <a:pt x="3329304" y="717295"/>
                </a:lnTo>
                <a:lnTo>
                  <a:pt x="3469766" y="739520"/>
                </a:lnTo>
                <a:lnTo>
                  <a:pt x="3737991" y="775335"/>
                </a:lnTo>
                <a:lnTo>
                  <a:pt x="3991229" y="806576"/>
                </a:lnTo>
                <a:lnTo>
                  <a:pt x="4112641" y="817752"/>
                </a:lnTo>
                <a:lnTo>
                  <a:pt x="4342510" y="835660"/>
                </a:lnTo>
                <a:lnTo>
                  <a:pt x="4453255" y="842390"/>
                </a:lnTo>
                <a:lnTo>
                  <a:pt x="4666107" y="851280"/>
                </a:lnTo>
                <a:lnTo>
                  <a:pt x="4864100" y="851280"/>
                </a:lnTo>
                <a:lnTo>
                  <a:pt x="5051425" y="846836"/>
                </a:lnTo>
                <a:lnTo>
                  <a:pt x="5140833" y="842390"/>
                </a:lnTo>
                <a:lnTo>
                  <a:pt x="5228082" y="835660"/>
                </a:lnTo>
                <a:lnTo>
                  <a:pt x="5474970" y="808863"/>
                </a:lnTo>
                <a:lnTo>
                  <a:pt x="5551551" y="797687"/>
                </a:lnTo>
                <a:lnTo>
                  <a:pt x="5304662" y="766444"/>
                </a:lnTo>
                <a:lnTo>
                  <a:pt x="5042916" y="728472"/>
                </a:lnTo>
                <a:lnTo>
                  <a:pt x="4474463" y="630047"/>
                </a:lnTo>
                <a:lnTo>
                  <a:pt x="4165854" y="567563"/>
                </a:lnTo>
                <a:lnTo>
                  <a:pt x="3840099" y="498348"/>
                </a:lnTo>
                <a:lnTo>
                  <a:pt x="2854579" y="263651"/>
                </a:lnTo>
                <a:lnTo>
                  <a:pt x="2586354" y="205612"/>
                </a:lnTo>
                <a:lnTo>
                  <a:pt x="2330957" y="156463"/>
                </a:lnTo>
                <a:lnTo>
                  <a:pt x="2207387" y="134112"/>
                </a:lnTo>
                <a:lnTo>
                  <a:pt x="2086102" y="114045"/>
                </a:lnTo>
                <a:lnTo>
                  <a:pt x="1969007" y="96138"/>
                </a:lnTo>
                <a:lnTo>
                  <a:pt x="1630552" y="51435"/>
                </a:lnTo>
                <a:lnTo>
                  <a:pt x="1419860" y="31368"/>
                </a:lnTo>
                <a:lnTo>
                  <a:pt x="1221866" y="15748"/>
                </a:lnTo>
                <a:lnTo>
                  <a:pt x="1032382" y="4572"/>
                </a:lnTo>
                <a:lnTo>
                  <a:pt x="853566" y="0"/>
                </a:lnTo>
                <a:close/>
              </a:path>
            </a:pathLst>
          </a:custGeom>
          <a:solidFill>
            <a:srgbClr val="C5E7FB">
              <a:alpha val="3999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2832100" y="743204"/>
            <a:ext cx="5474970" cy="775335"/>
          </a:xfrm>
          <a:custGeom>
            <a:avLst/>
            <a:gdLst/>
            <a:ahLst/>
            <a:cxnLst/>
            <a:rect l="l" t="t" r="r" b="b"/>
            <a:pathLst>
              <a:path w="5474970" h="775335">
                <a:moveTo>
                  <a:pt x="0" y="78232"/>
                </a:moveTo>
                <a:lnTo>
                  <a:pt x="19176" y="73787"/>
                </a:lnTo>
                <a:lnTo>
                  <a:pt x="76581" y="62611"/>
                </a:lnTo>
                <a:lnTo>
                  <a:pt x="174498" y="46990"/>
                </a:lnTo>
                <a:lnTo>
                  <a:pt x="238379" y="37973"/>
                </a:lnTo>
                <a:lnTo>
                  <a:pt x="312927" y="29083"/>
                </a:lnTo>
                <a:lnTo>
                  <a:pt x="395858" y="22351"/>
                </a:lnTo>
                <a:lnTo>
                  <a:pt x="491744" y="15621"/>
                </a:lnTo>
                <a:lnTo>
                  <a:pt x="596011" y="9017"/>
                </a:lnTo>
                <a:lnTo>
                  <a:pt x="713104" y="4445"/>
                </a:lnTo>
                <a:lnTo>
                  <a:pt x="840866" y="2286"/>
                </a:lnTo>
                <a:lnTo>
                  <a:pt x="979170" y="0"/>
                </a:lnTo>
                <a:lnTo>
                  <a:pt x="1128140" y="2286"/>
                </a:lnTo>
                <a:lnTo>
                  <a:pt x="1287779" y="6731"/>
                </a:lnTo>
                <a:lnTo>
                  <a:pt x="1460246" y="15621"/>
                </a:lnTo>
                <a:lnTo>
                  <a:pt x="1643379" y="26797"/>
                </a:lnTo>
                <a:lnTo>
                  <a:pt x="1837054" y="44704"/>
                </a:lnTo>
                <a:lnTo>
                  <a:pt x="2043557" y="64770"/>
                </a:lnTo>
                <a:lnTo>
                  <a:pt x="2262759" y="89408"/>
                </a:lnTo>
                <a:lnTo>
                  <a:pt x="2492629" y="118491"/>
                </a:lnTo>
                <a:lnTo>
                  <a:pt x="2735326" y="154178"/>
                </a:lnTo>
                <a:lnTo>
                  <a:pt x="2988691" y="194437"/>
                </a:lnTo>
                <a:lnTo>
                  <a:pt x="3254755" y="241300"/>
                </a:lnTo>
                <a:lnTo>
                  <a:pt x="3533648" y="297180"/>
                </a:lnTo>
                <a:lnTo>
                  <a:pt x="3825240" y="357505"/>
                </a:lnTo>
                <a:lnTo>
                  <a:pt x="4129658" y="424561"/>
                </a:lnTo>
                <a:lnTo>
                  <a:pt x="4446778" y="500507"/>
                </a:lnTo>
                <a:lnTo>
                  <a:pt x="4776724" y="583184"/>
                </a:lnTo>
                <a:lnTo>
                  <a:pt x="5119497" y="674751"/>
                </a:lnTo>
                <a:lnTo>
                  <a:pt x="5474970" y="775335"/>
                </a:lnTo>
              </a:path>
            </a:pathLst>
          </a:custGeom>
          <a:ln w="31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5616447" y="729869"/>
            <a:ext cx="3312160" cy="652780"/>
          </a:xfrm>
          <a:custGeom>
            <a:avLst/>
            <a:gdLst/>
            <a:ahLst/>
            <a:cxnLst/>
            <a:rect l="l" t="t" r="r" b="b"/>
            <a:pathLst>
              <a:path w="3312159" h="652780">
                <a:moveTo>
                  <a:pt x="0" y="652398"/>
                </a:moveTo>
                <a:lnTo>
                  <a:pt x="95757" y="625475"/>
                </a:lnTo>
                <a:lnTo>
                  <a:pt x="357631" y="556259"/>
                </a:lnTo>
                <a:lnTo>
                  <a:pt x="538479" y="509396"/>
                </a:lnTo>
                <a:lnTo>
                  <a:pt x="747140" y="457961"/>
                </a:lnTo>
                <a:lnTo>
                  <a:pt x="979170" y="402081"/>
                </a:lnTo>
                <a:lnTo>
                  <a:pt x="1228217" y="341756"/>
                </a:lnTo>
                <a:lnTo>
                  <a:pt x="1492123" y="283717"/>
                </a:lnTo>
                <a:lnTo>
                  <a:pt x="1762505" y="225551"/>
                </a:lnTo>
                <a:lnTo>
                  <a:pt x="2039238" y="171957"/>
                </a:lnTo>
                <a:lnTo>
                  <a:pt x="2313812" y="120650"/>
                </a:lnTo>
                <a:lnTo>
                  <a:pt x="2450083" y="98297"/>
                </a:lnTo>
                <a:lnTo>
                  <a:pt x="2582036" y="75945"/>
                </a:lnTo>
                <a:lnTo>
                  <a:pt x="2713990" y="58038"/>
                </a:lnTo>
                <a:lnTo>
                  <a:pt x="2841752" y="40131"/>
                </a:lnTo>
                <a:lnTo>
                  <a:pt x="2967354" y="26796"/>
                </a:lnTo>
                <a:lnTo>
                  <a:pt x="3086607" y="15620"/>
                </a:lnTo>
                <a:lnTo>
                  <a:pt x="3201543" y="6603"/>
                </a:lnTo>
                <a:lnTo>
                  <a:pt x="3312159" y="0"/>
                </a:lnTo>
              </a:path>
            </a:pathLst>
          </a:custGeom>
          <a:ln w="31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211670" y="714248"/>
            <a:ext cx="8723630" cy="1331595"/>
          </a:xfrm>
          <a:custGeom>
            <a:avLst/>
            <a:gdLst/>
            <a:ahLst/>
            <a:cxnLst/>
            <a:rect l="l" t="t" r="r" b="b"/>
            <a:pathLst>
              <a:path w="8723630" h="1331595">
                <a:moveTo>
                  <a:pt x="1556042" y="0"/>
                </a:moveTo>
                <a:lnTo>
                  <a:pt x="1402753" y="0"/>
                </a:lnTo>
                <a:lnTo>
                  <a:pt x="1258100" y="4444"/>
                </a:lnTo>
                <a:lnTo>
                  <a:pt x="1121829" y="11175"/>
                </a:lnTo>
                <a:lnTo>
                  <a:pt x="874890" y="33400"/>
                </a:lnTo>
                <a:lnTo>
                  <a:pt x="762063" y="49149"/>
                </a:lnTo>
                <a:lnTo>
                  <a:pt x="659891" y="64769"/>
                </a:lnTo>
                <a:lnTo>
                  <a:pt x="564095" y="82550"/>
                </a:lnTo>
                <a:lnTo>
                  <a:pt x="478955" y="102742"/>
                </a:lnTo>
                <a:lnTo>
                  <a:pt x="398056" y="120650"/>
                </a:lnTo>
                <a:lnTo>
                  <a:pt x="327812" y="140715"/>
                </a:lnTo>
                <a:lnTo>
                  <a:pt x="206476" y="178688"/>
                </a:lnTo>
                <a:lnTo>
                  <a:pt x="157518" y="196596"/>
                </a:lnTo>
                <a:lnTo>
                  <a:pt x="51079" y="241173"/>
                </a:lnTo>
                <a:lnTo>
                  <a:pt x="0" y="268097"/>
                </a:lnTo>
                <a:lnTo>
                  <a:pt x="0" y="1331467"/>
                </a:lnTo>
                <a:lnTo>
                  <a:pt x="8719096" y="1331467"/>
                </a:lnTo>
                <a:lnTo>
                  <a:pt x="8723414" y="1324864"/>
                </a:lnTo>
                <a:lnTo>
                  <a:pt x="8723414" y="851153"/>
                </a:lnTo>
                <a:lnTo>
                  <a:pt x="7182142" y="851153"/>
                </a:lnTo>
                <a:lnTo>
                  <a:pt x="7043839" y="848994"/>
                </a:lnTo>
                <a:lnTo>
                  <a:pt x="6899059" y="844423"/>
                </a:lnTo>
                <a:lnTo>
                  <a:pt x="6750088" y="837818"/>
                </a:lnTo>
                <a:lnTo>
                  <a:pt x="6594640" y="826642"/>
                </a:lnTo>
                <a:lnTo>
                  <a:pt x="6260503" y="793114"/>
                </a:lnTo>
                <a:lnTo>
                  <a:pt x="5900712" y="746125"/>
                </a:lnTo>
                <a:lnTo>
                  <a:pt x="5709196" y="717168"/>
                </a:lnTo>
                <a:lnTo>
                  <a:pt x="5509044" y="683640"/>
                </a:lnTo>
                <a:lnTo>
                  <a:pt x="5302542" y="645667"/>
                </a:lnTo>
                <a:lnTo>
                  <a:pt x="4861979" y="558546"/>
                </a:lnTo>
                <a:lnTo>
                  <a:pt x="4387253" y="453516"/>
                </a:lnTo>
                <a:lnTo>
                  <a:pt x="4136047" y="395350"/>
                </a:lnTo>
                <a:lnTo>
                  <a:pt x="3614458" y="268097"/>
                </a:lnTo>
                <a:lnTo>
                  <a:pt x="3122841" y="165226"/>
                </a:lnTo>
                <a:lnTo>
                  <a:pt x="2892844" y="125094"/>
                </a:lnTo>
                <a:lnTo>
                  <a:pt x="2673642" y="91566"/>
                </a:lnTo>
                <a:lnTo>
                  <a:pt x="2462949" y="62484"/>
                </a:lnTo>
                <a:lnTo>
                  <a:pt x="2262797" y="40131"/>
                </a:lnTo>
                <a:lnTo>
                  <a:pt x="2073313" y="22225"/>
                </a:lnTo>
                <a:lnTo>
                  <a:pt x="1719999" y="2159"/>
                </a:lnTo>
                <a:lnTo>
                  <a:pt x="1556042" y="0"/>
                </a:lnTo>
                <a:close/>
              </a:path>
              <a:path w="8723630" h="1331595">
                <a:moveTo>
                  <a:pt x="8723414" y="569722"/>
                </a:moveTo>
                <a:lnTo>
                  <a:pt x="8638197" y="605409"/>
                </a:lnTo>
                <a:lnTo>
                  <a:pt x="8557298" y="636651"/>
                </a:lnTo>
                <a:lnTo>
                  <a:pt x="8472208" y="665734"/>
                </a:lnTo>
                <a:lnTo>
                  <a:pt x="8295551" y="719327"/>
                </a:lnTo>
                <a:lnTo>
                  <a:pt x="8201825" y="743965"/>
                </a:lnTo>
                <a:lnTo>
                  <a:pt x="8005991" y="784098"/>
                </a:lnTo>
                <a:lnTo>
                  <a:pt x="7901724" y="802004"/>
                </a:lnTo>
                <a:lnTo>
                  <a:pt x="7680363" y="828801"/>
                </a:lnTo>
                <a:lnTo>
                  <a:pt x="7441857" y="846709"/>
                </a:lnTo>
                <a:lnTo>
                  <a:pt x="7314222" y="851153"/>
                </a:lnTo>
                <a:lnTo>
                  <a:pt x="8723414" y="851153"/>
                </a:lnTo>
                <a:lnTo>
                  <a:pt x="8723414" y="56972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054978" y="859408"/>
            <a:ext cx="2880360" cy="715010"/>
          </a:xfrm>
          <a:custGeom>
            <a:avLst/>
            <a:gdLst/>
            <a:ahLst/>
            <a:cxnLst/>
            <a:rect l="l" t="t" r="r" b="b"/>
            <a:pathLst>
              <a:path w="2880359" h="715010">
                <a:moveTo>
                  <a:pt x="2880105" y="0"/>
                </a:moveTo>
                <a:lnTo>
                  <a:pt x="2873629" y="0"/>
                </a:lnTo>
                <a:lnTo>
                  <a:pt x="2752344" y="20065"/>
                </a:lnTo>
                <a:lnTo>
                  <a:pt x="2628900" y="42417"/>
                </a:lnTo>
                <a:lnTo>
                  <a:pt x="2373376" y="91566"/>
                </a:lnTo>
                <a:lnTo>
                  <a:pt x="2105279" y="149732"/>
                </a:lnTo>
                <a:lnTo>
                  <a:pt x="1824227" y="216662"/>
                </a:lnTo>
                <a:lnTo>
                  <a:pt x="1566672" y="281558"/>
                </a:lnTo>
                <a:lnTo>
                  <a:pt x="842899" y="444626"/>
                </a:lnTo>
                <a:lnTo>
                  <a:pt x="621538" y="489330"/>
                </a:lnTo>
                <a:lnTo>
                  <a:pt x="200025" y="567436"/>
                </a:lnTo>
                <a:lnTo>
                  <a:pt x="0" y="600963"/>
                </a:lnTo>
                <a:lnTo>
                  <a:pt x="138303" y="621156"/>
                </a:lnTo>
                <a:lnTo>
                  <a:pt x="270256" y="638937"/>
                </a:lnTo>
                <a:lnTo>
                  <a:pt x="398018" y="654685"/>
                </a:lnTo>
                <a:lnTo>
                  <a:pt x="644905" y="681481"/>
                </a:lnTo>
                <a:lnTo>
                  <a:pt x="874776" y="699262"/>
                </a:lnTo>
                <a:lnTo>
                  <a:pt x="985520" y="705992"/>
                </a:lnTo>
                <a:lnTo>
                  <a:pt x="1094104" y="710438"/>
                </a:lnTo>
                <a:lnTo>
                  <a:pt x="1298448" y="715010"/>
                </a:lnTo>
                <a:lnTo>
                  <a:pt x="1396365" y="715010"/>
                </a:lnTo>
                <a:lnTo>
                  <a:pt x="1585849" y="710438"/>
                </a:lnTo>
                <a:lnTo>
                  <a:pt x="1675256" y="705992"/>
                </a:lnTo>
                <a:lnTo>
                  <a:pt x="1845564" y="692657"/>
                </a:lnTo>
                <a:lnTo>
                  <a:pt x="1928495" y="683640"/>
                </a:lnTo>
                <a:lnTo>
                  <a:pt x="2086102" y="661288"/>
                </a:lnTo>
                <a:lnTo>
                  <a:pt x="2235073" y="634491"/>
                </a:lnTo>
                <a:lnTo>
                  <a:pt x="2375535" y="603250"/>
                </a:lnTo>
                <a:lnTo>
                  <a:pt x="2509647" y="567436"/>
                </a:lnTo>
                <a:lnTo>
                  <a:pt x="2637409" y="527303"/>
                </a:lnTo>
                <a:lnTo>
                  <a:pt x="2758694" y="482600"/>
                </a:lnTo>
                <a:lnTo>
                  <a:pt x="2875788" y="435610"/>
                </a:lnTo>
                <a:lnTo>
                  <a:pt x="2880105" y="433450"/>
                </a:lnTo>
                <a:lnTo>
                  <a:pt x="2880105" y="0"/>
                </a:lnTo>
                <a:close/>
              </a:path>
            </a:pathLst>
          </a:custGeom>
          <a:solidFill>
            <a:srgbClr val="C5E7FB">
              <a:alpha val="2901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2622423" y="730884"/>
            <a:ext cx="5551805" cy="851535"/>
          </a:xfrm>
          <a:custGeom>
            <a:avLst/>
            <a:gdLst/>
            <a:ahLst/>
            <a:cxnLst/>
            <a:rect l="l" t="t" r="r" b="b"/>
            <a:pathLst>
              <a:path w="5551805" h="851535">
                <a:moveTo>
                  <a:pt x="853566" y="0"/>
                </a:moveTo>
                <a:lnTo>
                  <a:pt x="685418" y="0"/>
                </a:lnTo>
                <a:lnTo>
                  <a:pt x="527938" y="4572"/>
                </a:lnTo>
                <a:lnTo>
                  <a:pt x="381000" y="11175"/>
                </a:lnTo>
                <a:lnTo>
                  <a:pt x="244728" y="22351"/>
                </a:lnTo>
                <a:lnTo>
                  <a:pt x="117093" y="35813"/>
                </a:lnTo>
                <a:lnTo>
                  <a:pt x="0" y="53720"/>
                </a:lnTo>
                <a:lnTo>
                  <a:pt x="334137" y="96138"/>
                </a:lnTo>
                <a:lnTo>
                  <a:pt x="693927" y="156463"/>
                </a:lnTo>
                <a:lnTo>
                  <a:pt x="1079246" y="234695"/>
                </a:lnTo>
                <a:lnTo>
                  <a:pt x="1283589" y="279273"/>
                </a:lnTo>
                <a:lnTo>
                  <a:pt x="1868931" y="422275"/>
                </a:lnTo>
                <a:lnTo>
                  <a:pt x="2562987" y="576452"/>
                </a:lnTo>
                <a:lnTo>
                  <a:pt x="2882265" y="639063"/>
                </a:lnTo>
                <a:lnTo>
                  <a:pt x="3035554" y="668147"/>
                </a:lnTo>
                <a:lnTo>
                  <a:pt x="3329304" y="717295"/>
                </a:lnTo>
                <a:lnTo>
                  <a:pt x="3469766" y="739520"/>
                </a:lnTo>
                <a:lnTo>
                  <a:pt x="3737991" y="775335"/>
                </a:lnTo>
                <a:lnTo>
                  <a:pt x="3991229" y="806576"/>
                </a:lnTo>
                <a:lnTo>
                  <a:pt x="4112641" y="817752"/>
                </a:lnTo>
                <a:lnTo>
                  <a:pt x="4342510" y="835660"/>
                </a:lnTo>
                <a:lnTo>
                  <a:pt x="4453255" y="842390"/>
                </a:lnTo>
                <a:lnTo>
                  <a:pt x="4666107" y="851280"/>
                </a:lnTo>
                <a:lnTo>
                  <a:pt x="4864100" y="851280"/>
                </a:lnTo>
                <a:lnTo>
                  <a:pt x="5051425" y="846836"/>
                </a:lnTo>
                <a:lnTo>
                  <a:pt x="5140833" y="842390"/>
                </a:lnTo>
                <a:lnTo>
                  <a:pt x="5228082" y="835660"/>
                </a:lnTo>
                <a:lnTo>
                  <a:pt x="5474970" y="808863"/>
                </a:lnTo>
                <a:lnTo>
                  <a:pt x="5551551" y="797687"/>
                </a:lnTo>
                <a:lnTo>
                  <a:pt x="5304662" y="766444"/>
                </a:lnTo>
                <a:lnTo>
                  <a:pt x="5042916" y="728472"/>
                </a:lnTo>
                <a:lnTo>
                  <a:pt x="4474463" y="630047"/>
                </a:lnTo>
                <a:lnTo>
                  <a:pt x="4165854" y="567563"/>
                </a:lnTo>
                <a:lnTo>
                  <a:pt x="3840099" y="498348"/>
                </a:lnTo>
                <a:lnTo>
                  <a:pt x="2854579" y="263651"/>
                </a:lnTo>
                <a:lnTo>
                  <a:pt x="2586354" y="205612"/>
                </a:lnTo>
                <a:lnTo>
                  <a:pt x="2330957" y="156463"/>
                </a:lnTo>
                <a:lnTo>
                  <a:pt x="2207387" y="134112"/>
                </a:lnTo>
                <a:lnTo>
                  <a:pt x="2086102" y="114045"/>
                </a:lnTo>
                <a:lnTo>
                  <a:pt x="1969007" y="96138"/>
                </a:lnTo>
                <a:lnTo>
                  <a:pt x="1630552" y="51435"/>
                </a:lnTo>
                <a:lnTo>
                  <a:pt x="1419860" y="31368"/>
                </a:lnTo>
                <a:lnTo>
                  <a:pt x="1221866" y="15748"/>
                </a:lnTo>
                <a:lnTo>
                  <a:pt x="1032382" y="4572"/>
                </a:lnTo>
                <a:lnTo>
                  <a:pt x="853566" y="0"/>
                </a:lnTo>
                <a:close/>
              </a:path>
            </a:pathLst>
          </a:custGeom>
          <a:solidFill>
            <a:srgbClr val="C5E7FB">
              <a:alpha val="3999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2832100" y="743204"/>
            <a:ext cx="5474970" cy="775335"/>
          </a:xfrm>
          <a:custGeom>
            <a:avLst/>
            <a:gdLst/>
            <a:ahLst/>
            <a:cxnLst/>
            <a:rect l="l" t="t" r="r" b="b"/>
            <a:pathLst>
              <a:path w="5474970" h="775335">
                <a:moveTo>
                  <a:pt x="0" y="78232"/>
                </a:moveTo>
                <a:lnTo>
                  <a:pt x="19176" y="73787"/>
                </a:lnTo>
                <a:lnTo>
                  <a:pt x="76581" y="62611"/>
                </a:lnTo>
                <a:lnTo>
                  <a:pt x="174498" y="46990"/>
                </a:lnTo>
                <a:lnTo>
                  <a:pt x="238379" y="37973"/>
                </a:lnTo>
                <a:lnTo>
                  <a:pt x="312927" y="29083"/>
                </a:lnTo>
                <a:lnTo>
                  <a:pt x="395858" y="22351"/>
                </a:lnTo>
                <a:lnTo>
                  <a:pt x="491744" y="15621"/>
                </a:lnTo>
                <a:lnTo>
                  <a:pt x="596011" y="9017"/>
                </a:lnTo>
                <a:lnTo>
                  <a:pt x="713104" y="4445"/>
                </a:lnTo>
                <a:lnTo>
                  <a:pt x="840866" y="2286"/>
                </a:lnTo>
                <a:lnTo>
                  <a:pt x="979170" y="0"/>
                </a:lnTo>
                <a:lnTo>
                  <a:pt x="1128140" y="2286"/>
                </a:lnTo>
                <a:lnTo>
                  <a:pt x="1287779" y="6731"/>
                </a:lnTo>
                <a:lnTo>
                  <a:pt x="1460246" y="15621"/>
                </a:lnTo>
                <a:lnTo>
                  <a:pt x="1643379" y="26797"/>
                </a:lnTo>
                <a:lnTo>
                  <a:pt x="1837054" y="44704"/>
                </a:lnTo>
                <a:lnTo>
                  <a:pt x="2043557" y="64770"/>
                </a:lnTo>
                <a:lnTo>
                  <a:pt x="2262759" y="89408"/>
                </a:lnTo>
                <a:lnTo>
                  <a:pt x="2492629" y="118491"/>
                </a:lnTo>
                <a:lnTo>
                  <a:pt x="2735326" y="154178"/>
                </a:lnTo>
                <a:lnTo>
                  <a:pt x="2988691" y="194437"/>
                </a:lnTo>
                <a:lnTo>
                  <a:pt x="3254755" y="241300"/>
                </a:lnTo>
                <a:lnTo>
                  <a:pt x="3533648" y="297180"/>
                </a:lnTo>
                <a:lnTo>
                  <a:pt x="3825240" y="357505"/>
                </a:lnTo>
                <a:lnTo>
                  <a:pt x="4129658" y="424561"/>
                </a:lnTo>
                <a:lnTo>
                  <a:pt x="4446778" y="500507"/>
                </a:lnTo>
                <a:lnTo>
                  <a:pt x="4776724" y="583184"/>
                </a:lnTo>
                <a:lnTo>
                  <a:pt x="5119497" y="674751"/>
                </a:lnTo>
                <a:lnTo>
                  <a:pt x="5474970" y="775335"/>
                </a:lnTo>
              </a:path>
            </a:pathLst>
          </a:custGeom>
          <a:ln w="31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5616447" y="729869"/>
            <a:ext cx="3312160" cy="652780"/>
          </a:xfrm>
          <a:custGeom>
            <a:avLst/>
            <a:gdLst/>
            <a:ahLst/>
            <a:cxnLst/>
            <a:rect l="l" t="t" r="r" b="b"/>
            <a:pathLst>
              <a:path w="3312159" h="652780">
                <a:moveTo>
                  <a:pt x="0" y="652398"/>
                </a:moveTo>
                <a:lnTo>
                  <a:pt x="95757" y="625475"/>
                </a:lnTo>
                <a:lnTo>
                  <a:pt x="357631" y="556259"/>
                </a:lnTo>
                <a:lnTo>
                  <a:pt x="538479" y="509396"/>
                </a:lnTo>
                <a:lnTo>
                  <a:pt x="747140" y="457961"/>
                </a:lnTo>
                <a:lnTo>
                  <a:pt x="979170" y="402081"/>
                </a:lnTo>
                <a:lnTo>
                  <a:pt x="1228217" y="341756"/>
                </a:lnTo>
                <a:lnTo>
                  <a:pt x="1492123" y="283717"/>
                </a:lnTo>
                <a:lnTo>
                  <a:pt x="1762505" y="225551"/>
                </a:lnTo>
                <a:lnTo>
                  <a:pt x="2039238" y="171957"/>
                </a:lnTo>
                <a:lnTo>
                  <a:pt x="2313812" y="120650"/>
                </a:lnTo>
                <a:lnTo>
                  <a:pt x="2450083" y="98297"/>
                </a:lnTo>
                <a:lnTo>
                  <a:pt x="2582036" y="75945"/>
                </a:lnTo>
                <a:lnTo>
                  <a:pt x="2713990" y="58038"/>
                </a:lnTo>
                <a:lnTo>
                  <a:pt x="2841752" y="40131"/>
                </a:lnTo>
                <a:lnTo>
                  <a:pt x="2967354" y="26796"/>
                </a:lnTo>
                <a:lnTo>
                  <a:pt x="3086607" y="15620"/>
                </a:lnTo>
                <a:lnTo>
                  <a:pt x="3201543" y="6603"/>
                </a:lnTo>
                <a:lnTo>
                  <a:pt x="3312159" y="0"/>
                </a:lnTo>
              </a:path>
            </a:pathLst>
          </a:custGeom>
          <a:ln w="31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211670" y="714248"/>
            <a:ext cx="8723630" cy="1331595"/>
          </a:xfrm>
          <a:custGeom>
            <a:avLst/>
            <a:gdLst/>
            <a:ahLst/>
            <a:cxnLst/>
            <a:rect l="l" t="t" r="r" b="b"/>
            <a:pathLst>
              <a:path w="8723630" h="1331595">
                <a:moveTo>
                  <a:pt x="1556042" y="0"/>
                </a:moveTo>
                <a:lnTo>
                  <a:pt x="1402753" y="0"/>
                </a:lnTo>
                <a:lnTo>
                  <a:pt x="1258100" y="4444"/>
                </a:lnTo>
                <a:lnTo>
                  <a:pt x="1121829" y="11175"/>
                </a:lnTo>
                <a:lnTo>
                  <a:pt x="874890" y="33400"/>
                </a:lnTo>
                <a:lnTo>
                  <a:pt x="762063" y="49149"/>
                </a:lnTo>
                <a:lnTo>
                  <a:pt x="659891" y="64769"/>
                </a:lnTo>
                <a:lnTo>
                  <a:pt x="564095" y="82550"/>
                </a:lnTo>
                <a:lnTo>
                  <a:pt x="478955" y="102742"/>
                </a:lnTo>
                <a:lnTo>
                  <a:pt x="398056" y="120650"/>
                </a:lnTo>
                <a:lnTo>
                  <a:pt x="327812" y="140715"/>
                </a:lnTo>
                <a:lnTo>
                  <a:pt x="206476" y="178688"/>
                </a:lnTo>
                <a:lnTo>
                  <a:pt x="157518" y="196596"/>
                </a:lnTo>
                <a:lnTo>
                  <a:pt x="51079" y="241173"/>
                </a:lnTo>
                <a:lnTo>
                  <a:pt x="0" y="268097"/>
                </a:lnTo>
                <a:lnTo>
                  <a:pt x="0" y="1331467"/>
                </a:lnTo>
                <a:lnTo>
                  <a:pt x="8719096" y="1331467"/>
                </a:lnTo>
                <a:lnTo>
                  <a:pt x="8723414" y="1324864"/>
                </a:lnTo>
                <a:lnTo>
                  <a:pt x="8723414" y="851153"/>
                </a:lnTo>
                <a:lnTo>
                  <a:pt x="7182142" y="851153"/>
                </a:lnTo>
                <a:lnTo>
                  <a:pt x="7043839" y="848994"/>
                </a:lnTo>
                <a:lnTo>
                  <a:pt x="6899059" y="844423"/>
                </a:lnTo>
                <a:lnTo>
                  <a:pt x="6750088" y="837818"/>
                </a:lnTo>
                <a:lnTo>
                  <a:pt x="6594640" y="826642"/>
                </a:lnTo>
                <a:lnTo>
                  <a:pt x="6260503" y="793114"/>
                </a:lnTo>
                <a:lnTo>
                  <a:pt x="5900712" y="746125"/>
                </a:lnTo>
                <a:lnTo>
                  <a:pt x="5709196" y="717168"/>
                </a:lnTo>
                <a:lnTo>
                  <a:pt x="5509044" y="683640"/>
                </a:lnTo>
                <a:lnTo>
                  <a:pt x="5302542" y="645667"/>
                </a:lnTo>
                <a:lnTo>
                  <a:pt x="4861979" y="558546"/>
                </a:lnTo>
                <a:lnTo>
                  <a:pt x="4387253" y="453516"/>
                </a:lnTo>
                <a:lnTo>
                  <a:pt x="4136047" y="395350"/>
                </a:lnTo>
                <a:lnTo>
                  <a:pt x="3614458" y="268097"/>
                </a:lnTo>
                <a:lnTo>
                  <a:pt x="3122841" y="165226"/>
                </a:lnTo>
                <a:lnTo>
                  <a:pt x="2892844" y="125094"/>
                </a:lnTo>
                <a:lnTo>
                  <a:pt x="2673642" y="91566"/>
                </a:lnTo>
                <a:lnTo>
                  <a:pt x="2462949" y="62484"/>
                </a:lnTo>
                <a:lnTo>
                  <a:pt x="2262797" y="40131"/>
                </a:lnTo>
                <a:lnTo>
                  <a:pt x="2073313" y="22225"/>
                </a:lnTo>
                <a:lnTo>
                  <a:pt x="1719999" y="2159"/>
                </a:lnTo>
                <a:lnTo>
                  <a:pt x="1556042" y="0"/>
                </a:lnTo>
                <a:close/>
              </a:path>
              <a:path w="8723630" h="1331595">
                <a:moveTo>
                  <a:pt x="8723414" y="569722"/>
                </a:moveTo>
                <a:lnTo>
                  <a:pt x="8638197" y="605409"/>
                </a:lnTo>
                <a:lnTo>
                  <a:pt x="8557298" y="636651"/>
                </a:lnTo>
                <a:lnTo>
                  <a:pt x="8472208" y="665734"/>
                </a:lnTo>
                <a:lnTo>
                  <a:pt x="8295551" y="719327"/>
                </a:lnTo>
                <a:lnTo>
                  <a:pt x="8201825" y="743965"/>
                </a:lnTo>
                <a:lnTo>
                  <a:pt x="8005991" y="784098"/>
                </a:lnTo>
                <a:lnTo>
                  <a:pt x="7901724" y="802004"/>
                </a:lnTo>
                <a:lnTo>
                  <a:pt x="7680363" y="828801"/>
                </a:lnTo>
                <a:lnTo>
                  <a:pt x="7441857" y="846709"/>
                </a:lnTo>
                <a:lnTo>
                  <a:pt x="7314222" y="851153"/>
                </a:lnTo>
                <a:lnTo>
                  <a:pt x="8723414" y="851153"/>
                </a:lnTo>
                <a:lnTo>
                  <a:pt x="8723414" y="56972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 txBox="1"/>
          <p:nvPr/>
        </p:nvSpPr>
        <p:spPr>
          <a:xfrm>
            <a:off x="330200" y="1560728"/>
            <a:ext cx="2952115" cy="3853179"/>
          </a:xfrm>
          <a:prstGeom prst="rect">
            <a:avLst/>
          </a:prstGeom>
        </p:spPr>
        <p:txBody>
          <a:bodyPr vert="horz" wrap="square" lIns="0" tIns="48895" rIns="0" bIns="0" rtlCol="0">
            <a:spAutoFit/>
          </a:bodyPr>
          <a:lstStyle/>
          <a:p>
            <a:pPr marL="535305" indent="-523240">
              <a:lnSpc>
                <a:spcPct val="100000"/>
              </a:lnSpc>
              <a:spcBef>
                <a:spcPts val="385"/>
              </a:spcBef>
              <a:buAutoNum type="arabicPlain"/>
              <a:tabLst>
                <a:tab pos="535940" algn="l"/>
              </a:tabLst>
            </a:pPr>
            <a:r>
              <a:rPr sz="1600" spc="12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建</a:t>
            </a:r>
            <a:r>
              <a:rPr sz="1600" spc="11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筑</a:t>
            </a:r>
            <a:r>
              <a:rPr sz="1600" spc="12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施工</a:t>
            </a:r>
            <a:r>
              <a:rPr sz="1600" spc="11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现场</a:t>
            </a:r>
            <a:r>
              <a:rPr sz="1600" spc="12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的</a:t>
            </a:r>
            <a:r>
              <a:rPr sz="1600" spc="11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项</a:t>
            </a:r>
            <a:r>
              <a:rPr sz="1600" spc="12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目</a:t>
            </a:r>
            <a:r>
              <a:rPr sz="1600" spc="11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经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理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  <a:p>
            <a:pPr marL="12700">
              <a:lnSpc>
                <a:spcPct val="100000"/>
              </a:lnSpc>
              <a:spcBef>
                <a:spcPts val="290"/>
              </a:spcBef>
            </a:pPr>
            <a:r>
              <a:rPr sz="1600" spc="4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（</a:t>
            </a:r>
            <a:r>
              <a:rPr sz="1600" spc="3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项</a:t>
            </a:r>
            <a:r>
              <a:rPr sz="1600" spc="4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目负责</a:t>
            </a:r>
            <a:r>
              <a:rPr sz="1600" spc="5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人</a:t>
            </a:r>
            <a:r>
              <a:rPr sz="1600" spc="4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）、</a:t>
            </a:r>
            <a:r>
              <a:rPr sz="1600" spc="3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专</a:t>
            </a:r>
            <a:r>
              <a:rPr sz="1600" spc="4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职安全</a:t>
            </a:r>
            <a:r>
              <a:rPr sz="1600" spc="3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员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及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  <a:p>
            <a:pPr marL="12700">
              <a:lnSpc>
                <a:spcPct val="100000"/>
              </a:lnSpc>
              <a:spcBef>
                <a:spcPts val="710"/>
              </a:spcBef>
            </a:pP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特种作业人员应持证上岗。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  <a:p>
            <a:pPr marL="552450" indent="-540385">
              <a:lnSpc>
                <a:spcPct val="100000"/>
              </a:lnSpc>
              <a:spcBef>
                <a:spcPts val="420"/>
              </a:spcBef>
              <a:buAutoNum type="arabicPlain" startAt="2"/>
              <a:tabLst>
                <a:tab pos="553085" algn="l"/>
              </a:tabLst>
            </a:pPr>
            <a:r>
              <a:rPr sz="1600" spc="11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项</a:t>
            </a:r>
            <a:r>
              <a:rPr sz="1600" spc="9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目</a:t>
            </a:r>
            <a:r>
              <a:rPr sz="1600" spc="10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经</a:t>
            </a:r>
            <a:r>
              <a:rPr sz="1600" spc="11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理</a:t>
            </a:r>
            <a:r>
              <a:rPr sz="1600" spc="10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（</a:t>
            </a:r>
            <a:r>
              <a:rPr sz="1600" spc="9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项目</a:t>
            </a:r>
            <a:r>
              <a:rPr sz="1600" spc="11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负</a:t>
            </a:r>
            <a:r>
              <a:rPr sz="1600" spc="9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责</a:t>
            </a:r>
            <a:r>
              <a:rPr sz="1600" spc="10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人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）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  <a:p>
            <a:pPr marL="12700" marR="19685" algn="just">
              <a:lnSpc>
                <a:spcPct val="115000"/>
              </a:lnSpc>
            </a:pPr>
            <a:r>
              <a:rPr sz="1600" spc="4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（</a:t>
            </a:r>
            <a:r>
              <a:rPr sz="1600" spc="3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建</a:t>
            </a:r>
            <a:r>
              <a:rPr sz="1600" spc="4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造</a:t>
            </a:r>
            <a:r>
              <a:rPr sz="1600" spc="4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师</a:t>
            </a:r>
            <a:r>
              <a:rPr sz="1600" spc="4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）、专职</a:t>
            </a:r>
            <a:r>
              <a:rPr sz="1600" spc="3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安</a:t>
            </a:r>
            <a:r>
              <a:rPr sz="1600" spc="4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全员还</a:t>
            </a:r>
            <a:r>
              <a:rPr sz="1600" spc="3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必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须 </a:t>
            </a:r>
            <a:r>
              <a:rPr sz="1600" spc="4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持</a:t>
            </a:r>
            <a:r>
              <a:rPr sz="1600" spc="3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省</a:t>
            </a:r>
            <a:r>
              <a:rPr sz="1600" spc="4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级建设行政主</a:t>
            </a:r>
            <a:r>
              <a:rPr sz="1600" spc="3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管</a:t>
            </a:r>
            <a:r>
              <a:rPr sz="1600" spc="4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部门颁</a:t>
            </a:r>
            <a:r>
              <a:rPr sz="1600" spc="3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发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的 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安全生产考核合格证书上</a:t>
            </a:r>
            <a:r>
              <a:rPr sz="160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岗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。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  <a:p>
            <a:pPr marL="12700" marR="5080">
              <a:lnSpc>
                <a:spcPts val="2210"/>
              </a:lnSpc>
              <a:spcBef>
                <a:spcPts val="120"/>
              </a:spcBef>
              <a:buAutoNum type="arabicPlain" startAt="3"/>
              <a:tabLst>
                <a:tab pos="558800" algn="l"/>
              </a:tabLst>
            </a:pPr>
            <a:r>
              <a:rPr sz="1600" spc="10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相关证件信息的真实性可 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到证书核发部门网站查验核</a:t>
            </a:r>
            <a:r>
              <a:rPr sz="160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实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。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  <a:p>
            <a:pPr marL="12700" marR="93345">
              <a:lnSpc>
                <a:spcPts val="1920"/>
              </a:lnSpc>
              <a:spcBef>
                <a:spcPts val="50"/>
              </a:spcBef>
              <a:buAutoNum type="arabicPlain" startAt="3"/>
              <a:tabLst>
                <a:tab pos="527685" algn="l"/>
              </a:tabLst>
            </a:pP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总包单位、监理单位对分 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包单位现场负责人、安全管理人 员、特种作业等相关人员证件要 履行查验手</a:t>
            </a:r>
            <a:r>
              <a:rPr sz="1600" spc="-1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续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；证件提前三个月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  <a:p>
            <a:pPr marL="12700">
              <a:lnSpc>
                <a:spcPts val="1860"/>
              </a:lnSpc>
            </a:pPr>
            <a:r>
              <a:rPr sz="1600" spc="-1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复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审。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258267" y="968120"/>
            <a:ext cx="2141220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spc="-5" dirty="0">
                <a:latin typeface="Candara" panose="020E0502030303020204"/>
                <a:cs typeface="Candara" panose="020E0502030303020204"/>
              </a:rPr>
              <a:t>2.</a:t>
            </a:r>
            <a:r>
              <a:rPr sz="3200" dirty="0">
                <a:latin typeface="Candara" panose="020E0502030303020204"/>
                <a:cs typeface="Candara" panose="020E0502030303020204"/>
              </a:rPr>
              <a:t>3</a:t>
            </a:r>
            <a:r>
              <a:rPr sz="3200" dirty="0"/>
              <a:t>持证上岗</a:t>
            </a:r>
            <a:endParaRPr sz="3200">
              <a:latin typeface="Candara" panose="020E0502030303020204"/>
              <a:cs typeface="Candara" panose="020E0502030303020204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3907535" y="1844929"/>
            <a:ext cx="2464562" cy="1800987"/>
          </a:xfrm>
          <a:prstGeom prst="rect">
            <a:avLst/>
          </a:prstGeom>
          <a:blipFill>
            <a:blip r:embed="rId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 txBox="1"/>
          <p:nvPr/>
        </p:nvSpPr>
        <p:spPr>
          <a:xfrm>
            <a:off x="5155438" y="4293467"/>
            <a:ext cx="2505710" cy="657225"/>
          </a:xfrm>
          <a:prstGeom prst="rect">
            <a:avLst/>
          </a:prstGeom>
        </p:spPr>
        <p:txBody>
          <a:bodyPr vert="horz" wrap="square" lIns="0" tIns="539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425"/>
              </a:spcBef>
            </a:pPr>
            <a:r>
              <a:rPr sz="1800" spc="165" dirty="0">
                <a:latin typeface="PMingLiU" panose="02020500000000000000" charset="-120"/>
                <a:cs typeface="PMingLiU" panose="02020500000000000000" charset="-120"/>
              </a:rPr>
              <a:t>陕西</a:t>
            </a:r>
            <a:r>
              <a:rPr sz="1800" spc="170" dirty="0">
                <a:latin typeface="PMingLiU" panose="02020500000000000000" charset="-120"/>
                <a:cs typeface="PMingLiU" panose="02020500000000000000" charset="-120"/>
              </a:rPr>
              <a:t>省</a:t>
            </a:r>
            <a:r>
              <a:rPr sz="1800" spc="165" dirty="0">
                <a:latin typeface="PMingLiU" panose="02020500000000000000" charset="-120"/>
                <a:cs typeface="PMingLiU" panose="02020500000000000000" charset="-120"/>
              </a:rPr>
              <a:t>特</a:t>
            </a:r>
            <a:r>
              <a:rPr sz="1800" spc="180" dirty="0">
                <a:latin typeface="PMingLiU" panose="02020500000000000000" charset="-120"/>
                <a:cs typeface="PMingLiU" panose="02020500000000000000" charset="-120"/>
              </a:rPr>
              <a:t>种</a:t>
            </a:r>
            <a:r>
              <a:rPr sz="1800" spc="175" dirty="0">
                <a:latin typeface="PMingLiU" panose="02020500000000000000" charset="-120"/>
                <a:cs typeface="PMingLiU" panose="02020500000000000000" charset="-120"/>
              </a:rPr>
              <a:t>作</a:t>
            </a:r>
            <a:r>
              <a:rPr sz="1800" spc="165" dirty="0">
                <a:latin typeface="PMingLiU" panose="02020500000000000000" charset="-120"/>
                <a:cs typeface="PMingLiU" panose="02020500000000000000" charset="-120"/>
              </a:rPr>
              <a:t>业操作</a:t>
            </a:r>
            <a:r>
              <a:rPr sz="1800" dirty="0">
                <a:latin typeface="PMingLiU" panose="02020500000000000000" charset="-120"/>
                <a:cs typeface="PMingLiU" panose="02020500000000000000" charset="-120"/>
              </a:rPr>
              <a:t>证</a:t>
            </a:r>
            <a:endParaRPr sz="1800">
              <a:latin typeface="PMingLiU" panose="02020500000000000000" charset="-120"/>
              <a:cs typeface="PMingLiU" panose="02020500000000000000" charset="-120"/>
            </a:endParaRPr>
          </a:p>
          <a:p>
            <a:pPr marL="12700">
              <a:lnSpc>
                <a:spcPct val="100000"/>
              </a:lnSpc>
              <a:spcBef>
                <a:spcPts val="325"/>
              </a:spcBef>
            </a:pPr>
            <a:r>
              <a:rPr sz="1800" spc="-5" dirty="0">
                <a:latin typeface="PMingLiU" panose="02020500000000000000" charset="-120"/>
                <a:cs typeface="PMingLiU" panose="02020500000000000000" charset="-120"/>
              </a:rPr>
              <a:t>查询</a:t>
            </a:r>
            <a:r>
              <a:rPr sz="1800" spc="-5" dirty="0">
                <a:latin typeface="Candara" panose="020E0502030303020204"/>
                <a:cs typeface="Candara" panose="020E0502030303020204"/>
              </a:rPr>
              <a:t>:</a:t>
            </a:r>
            <a:r>
              <a:rPr sz="1800" spc="-5" dirty="0">
                <a:latin typeface="Candara" panose="020E0502030303020204"/>
                <a:cs typeface="Candara" panose="020E0502030303020204"/>
                <a:hlinkClick r:id="rId2"/>
              </a:rPr>
              <a:t>www.jzgwpx.com</a:t>
            </a:r>
            <a:endParaRPr sz="1800">
              <a:latin typeface="Candara" panose="020E0502030303020204"/>
              <a:cs typeface="Candara" panose="020E0502030303020204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6372225" y="1844801"/>
            <a:ext cx="2448305" cy="169163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054978" y="859408"/>
            <a:ext cx="2880360" cy="715010"/>
          </a:xfrm>
          <a:custGeom>
            <a:avLst/>
            <a:gdLst/>
            <a:ahLst/>
            <a:cxnLst/>
            <a:rect l="l" t="t" r="r" b="b"/>
            <a:pathLst>
              <a:path w="2880359" h="715010">
                <a:moveTo>
                  <a:pt x="2880105" y="0"/>
                </a:moveTo>
                <a:lnTo>
                  <a:pt x="2873629" y="0"/>
                </a:lnTo>
                <a:lnTo>
                  <a:pt x="2752344" y="20065"/>
                </a:lnTo>
                <a:lnTo>
                  <a:pt x="2628900" y="42417"/>
                </a:lnTo>
                <a:lnTo>
                  <a:pt x="2373376" y="91566"/>
                </a:lnTo>
                <a:lnTo>
                  <a:pt x="2105279" y="149732"/>
                </a:lnTo>
                <a:lnTo>
                  <a:pt x="1824227" y="216662"/>
                </a:lnTo>
                <a:lnTo>
                  <a:pt x="1566672" y="281558"/>
                </a:lnTo>
                <a:lnTo>
                  <a:pt x="842899" y="444626"/>
                </a:lnTo>
                <a:lnTo>
                  <a:pt x="621538" y="489330"/>
                </a:lnTo>
                <a:lnTo>
                  <a:pt x="200025" y="567436"/>
                </a:lnTo>
                <a:lnTo>
                  <a:pt x="0" y="600963"/>
                </a:lnTo>
                <a:lnTo>
                  <a:pt x="138303" y="621156"/>
                </a:lnTo>
                <a:lnTo>
                  <a:pt x="270256" y="638937"/>
                </a:lnTo>
                <a:lnTo>
                  <a:pt x="398018" y="654685"/>
                </a:lnTo>
                <a:lnTo>
                  <a:pt x="644905" y="681481"/>
                </a:lnTo>
                <a:lnTo>
                  <a:pt x="874776" y="699262"/>
                </a:lnTo>
                <a:lnTo>
                  <a:pt x="985520" y="705992"/>
                </a:lnTo>
                <a:lnTo>
                  <a:pt x="1094104" y="710438"/>
                </a:lnTo>
                <a:lnTo>
                  <a:pt x="1298448" y="715010"/>
                </a:lnTo>
                <a:lnTo>
                  <a:pt x="1396365" y="715010"/>
                </a:lnTo>
                <a:lnTo>
                  <a:pt x="1585849" y="710438"/>
                </a:lnTo>
                <a:lnTo>
                  <a:pt x="1675256" y="705992"/>
                </a:lnTo>
                <a:lnTo>
                  <a:pt x="1845564" y="692657"/>
                </a:lnTo>
                <a:lnTo>
                  <a:pt x="1928495" y="683640"/>
                </a:lnTo>
                <a:lnTo>
                  <a:pt x="2086102" y="661288"/>
                </a:lnTo>
                <a:lnTo>
                  <a:pt x="2235073" y="634491"/>
                </a:lnTo>
                <a:lnTo>
                  <a:pt x="2375535" y="603250"/>
                </a:lnTo>
                <a:lnTo>
                  <a:pt x="2509647" y="567436"/>
                </a:lnTo>
                <a:lnTo>
                  <a:pt x="2637409" y="527303"/>
                </a:lnTo>
                <a:lnTo>
                  <a:pt x="2758694" y="482600"/>
                </a:lnTo>
                <a:lnTo>
                  <a:pt x="2875788" y="435610"/>
                </a:lnTo>
                <a:lnTo>
                  <a:pt x="2880105" y="433450"/>
                </a:lnTo>
                <a:lnTo>
                  <a:pt x="2880105" y="0"/>
                </a:lnTo>
                <a:close/>
              </a:path>
            </a:pathLst>
          </a:custGeom>
          <a:solidFill>
            <a:srgbClr val="C5E7FB">
              <a:alpha val="2901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2622423" y="730884"/>
            <a:ext cx="5551805" cy="851535"/>
          </a:xfrm>
          <a:custGeom>
            <a:avLst/>
            <a:gdLst/>
            <a:ahLst/>
            <a:cxnLst/>
            <a:rect l="l" t="t" r="r" b="b"/>
            <a:pathLst>
              <a:path w="5551805" h="851535">
                <a:moveTo>
                  <a:pt x="853566" y="0"/>
                </a:moveTo>
                <a:lnTo>
                  <a:pt x="685418" y="0"/>
                </a:lnTo>
                <a:lnTo>
                  <a:pt x="527938" y="4572"/>
                </a:lnTo>
                <a:lnTo>
                  <a:pt x="381000" y="11175"/>
                </a:lnTo>
                <a:lnTo>
                  <a:pt x="244728" y="22351"/>
                </a:lnTo>
                <a:lnTo>
                  <a:pt x="117093" y="35813"/>
                </a:lnTo>
                <a:lnTo>
                  <a:pt x="0" y="53720"/>
                </a:lnTo>
                <a:lnTo>
                  <a:pt x="334137" y="96138"/>
                </a:lnTo>
                <a:lnTo>
                  <a:pt x="693927" y="156463"/>
                </a:lnTo>
                <a:lnTo>
                  <a:pt x="1079246" y="234695"/>
                </a:lnTo>
                <a:lnTo>
                  <a:pt x="1283589" y="279273"/>
                </a:lnTo>
                <a:lnTo>
                  <a:pt x="1868931" y="422275"/>
                </a:lnTo>
                <a:lnTo>
                  <a:pt x="2562987" y="576452"/>
                </a:lnTo>
                <a:lnTo>
                  <a:pt x="2882265" y="639063"/>
                </a:lnTo>
                <a:lnTo>
                  <a:pt x="3035554" y="668147"/>
                </a:lnTo>
                <a:lnTo>
                  <a:pt x="3329304" y="717295"/>
                </a:lnTo>
                <a:lnTo>
                  <a:pt x="3469766" y="739520"/>
                </a:lnTo>
                <a:lnTo>
                  <a:pt x="3737991" y="775335"/>
                </a:lnTo>
                <a:lnTo>
                  <a:pt x="3991229" y="806576"/>
                </a:lnTo>
                <a:lnTo>
                  <a:pt x="4112641" y="817752"/>
                </a:lnTo>
                <a:lnTo>
                  <a:pt x="4342510" y="835660"/>
                </a:lnTo>
                <a:lnTo>
                  <a:pt x="4453255" y="842390"/>
                </a:lnTo>
                <a:lnTo>
                  <a:pt x="4666107" y="851280"/>
                </a:lnTo>
                <a:lnTo>
                  <a:pt x="4864100" y="851280"/>
                </a:lnTo>
                <a:lnTo>
                  <a:pt x="5051425" y="846836"/>
                </a:lnTo>
                <a:lnTo>
                  <a:pt x="5140833" y="842390"/>
                </a:lnTo>
                <a:lnTo>
                  <a:pt x="5228082" y="835660"/>
                </a:lnTo>
                <a:lnTo>
                  <a:pt x="5474970" y="808863"/>
                </a:lnTo>
                <a:lnTo>
                  <a:pt x="5551551" y="797687"/>
                </a:lnTo>
                <a:lnTo>
                  <a:pt x="5304662" y="766444"/>
                </a:lnTo>
                <a:lnTo>
                  <a:pt x="5042916" y="728472"/>
                </a:lnTo>
                <a:lnTo>
                  <a:pt x="4474463" y="630047"/>
                </a:lnTo>
                <a:lnTo>
                  <a:pt x="4165854" y="567563"/>
                </a:lnTo>
                <a:lnTo>
                  <a:pt x="3840099" y="498348"/>
                </a:lnTo>
                <a:lnTo>
                  <a:pt x="2854579" y="263651"/>
                </a:lnTo>
                <a:lnTo>
                  <a:pt x="2586354" y="205612"/>
                </a:lnTo>
                <a:lnTo>
                  <a:pt x="2330957" y="156463"/>
                </a:lnTo>
                <a:lnTo>
                  <a:pt x="2207387" y="134112"/>
                </a:lnTo>
                <a:lnTo>
                  <a:pt x="2086102" y="114045"/>
                </a:lnTo>
                <a:lnTo>
                  <a:pt x="1969007" y="96138"/>
                </a:lnTo>
                <a:lnTo>
                  <a:pt x="1630552" y="51435"/>
                </a:lnTo>
                <a:lnTo>
                  <a:pt x="1419860" y="31368"/>
                </a:lnTo>
                <a:lnTo>
                  <a:pt x="1221866" y="15748"/>
                </a:lnTo>
                <a:lnTo>
                  <a:pt x="1032382" y="4572"/>
                </a:lnTo>
                <a:lnTo>
                  <a:pt x="853566" y="0"/>
                </a:lnTo>
                <a:close/>
              </a:path>
            </a:pathLst>
          </a:custGeom>
          <a:solidFill>
            <a:srgbClr val="C5E7FB">
              <a:alpha val="3999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2832100" y="743204"/>
            <a:ext cx="5474970" cy="775335"/>
          </a:xfrm>
          <a:custGeom>
            <a:avLst/>
            <a:gdLst/>
            <a:ahLst/>
            <a:cxnLst/>
            <a:rect l="l" t="t" r="r" b="b"/>
            <a:pathLst>
              <a:path w="5474970" h="775335">
                <a:moveTo>
                  <a:pt x="0" y="78232"/>
                </a:moveTo>
                <a:lnTo>
                  <a:pt x="19176" y="73787"/>
                </a:lnTo>
                <a:lnTo>
                  <a:pt x="76581" y="62611"/>
                </a:lnTo>
                <a:lnTo>
                  <a:pt x="174498" y="46990"/>
                </a:lnTo>
                <a:lnTo>
                  <a:pt x="238379" y="37973"/>
                </a:lnTo>
                <a:lnTo>
                  <a:pt x="312927" y="29083"/>
                </a:lnTo>
                <a:lnTo>
                  <a:pt x="395858" y="22351"/>
                </a:lnTo>
                <a:lnTo>
                  <a:pt x="491744" y="15621"/>
                </a:lnTo>
                <a:lnTo>
                  <a:pt x="596011" y="9017"/>
                </a:lnTo>
                <a:lnTo>
                  <a:pt x="713104" y="4445"/>
                </a:lnTo>
                <a:lnTo>
                  <a:pt x="840866" y="2286"/>
                </a:lnTo>
                <a:lnTo>
                  <a:pt x="979170" y="0"/>
                </a:lnTo>
                <a:lnTo>
                  <a:pt x="1128140" y="2286"/>
                </a:lnTo>
                <a:lnTo>
                  <a:pt x="1287779" y="6731"/>
                </a:lnTo>
                <a:lnTo>
                  <a:pt x="1460246" y="15621"/>
                </a:lnTo>
                <a:lnTo>
                  <a:pt x="1643379" y="26797"/>
                </a:lnTo>
                <a:lnTo>
                  <a:pt x="1837054" y="44704"/>
                </a:lnTo>
                <a:lnTo>
                  <a:pt x="2043557" y="64770"/>
                </a:lnTo>
                <a:lnTo>
                  <a:pt x="2262759" y="89408"/>
                </a:lnTo>
                <a:lnTo>
                  <a:pt x="2492629" y="118491"/>
                </a:lnTo>
                <a:lnTo>
                  <a:pt x="2735326" y="154178"/>
                </a:lnTo>
                <a:lnTo>
                  <a:pt x="2988691" y="194437"/>
                </a:lnTo>
                <a:lnTo>
                  <a:pt x="3254755" y="241300"/>
                </a:lnTo>
                <a:lnTo>
                  <a:pt x="3533648" y="297180"/>
                </a:lnTo>
                <a:lnTo>
                  <a:pt x="3825240" y="357505"/>
                </a:lnTo>
                <a:lnTo>
                  <a:pt x="4129658" y="424561"/>
                </a:lnTo>
                <a:lnTo>
                  <a:pt x="4446778" y="500507"/>
                </a:lnTo>
                <a:lnTo>
                  <a:pt x="4776724" y="583184"/>
                </a:lnTo>
                <a:lnTo>
                  <a:pt x="5119497" y="674751"/>
                </a:lnTo>
                <a:lnTo>
                  <a:pt x="5474970" y="775335"/>
                </a:lnTo>
              </a:path>
            </a:pathLst>
          </a:custGeom>
          <a:ln w="31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5616447" y="729869"/>
            <a:ext cx="3312160" cy="652780"/>
          </a:xfrm>
          <a:custGeom>
            <a:avLst/>
            <a:gdLst/>
            <a:ahLst/>
            <a:cxnLst/>
            <a:rect l="l" t="t" r="r" b="b"/>
            <a:pathLst>
              <a:path w="3312159" h="652780">
                <a:moveTo>
                  <a:pt x="0" y="652398"/>
                </a:moveTo>
                <a:lnTo>
                  <a:pt x="95757" y="625475"/>
                </a:lnTo>
                <a:lnTo>
                  <a:pt x="357631" y="556259"/>
                </a:lnTo>
                <a:lnTo>
                  <a:pt x="538479" y="509396"/>
                </a:lnTo>
                <a:lnTo>
                  <a:pt x="747140" y="457961"/>
                </a:lnTo>
                <a:lnTo>
                  <a:pt x="979170" y="402081"/>
                </a:lnTo>
                <a:lnTo>
                  <a:pt x="1228217" y="341756"/>
                </a:lnTo>
                <a:lnTo>
                  <a:pt x="1492123" y="283717"/>
                </a:lnTo>
                <a:lnTo>
                  <a:pt x="1762505" y="225551"/>
                </a:lnTo>
                <a:lnTo>
                  <a:pt x="2039238" y="171957"/>
                </a:lnTo>
                <a:lnTo>
                  <a:pt x="2313812" y="120650"/>
                </a:lnTo>
                <a:lnTo>
                  <a:pt x="2450083" y="98297"/>
                </a:lnTo>
                <a:lnTo>
                  <a:pt x="2582036" y="75945"/>
                </a:lnTo>
                <a:lnTo>
                  <a:pt x="2713990" y="58038"/>
                </a:lnTo>
                <a:lnTo>
                  <a:pt x="2841752" y="40131"/>
                </a:lnTo>
                <a:lnTo>
                  <a:pt x="2967354" y="26796"/>
                </a:lnTo>
                <a:lnTo>
                  <a:pt x="3086607" y="15620"/>
                </a:lnTo>
                <a:lnTo>
                  <a:pt x="3201543" y="6603"/>
                </a:lnTo>
                <a:lnTo>
                  <a:pt x="3312159" y="0"/>
                </a:lnTo>
              </a:path>
            </a:pathLst>
          </a:custGeom>
          <a:ln w="31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211670" y="714248"/>
            <a:ext cx="8723630" cy="1331595"/>
          </a:xfrm>
          <a:custGeom>
            <a:avLst/>
            <a:gdLst/>
            <a:ahLst/>
            <a:cxnLst/>
            <a:rect l="l" t="t" r="r" b="b"/>
            <a:pathLst>
              <a:path w="8723630" h="1331595">
                <a:moveTo>
                  <a:pt x="1556042" y="0"/>
                </a:moveTo>
                <a:lnTo>
                  <a:pt x="1402753" y="0"/>
                </a:lnTo>
                <a:lnTo>
                  <a:pt x="1258100" y="4444"/>
                </a:lnTo>
                <a:lnTo>
                  <a:pt x="1121829" y="11175"/>
                </a:lnTo>
                <a:lnTo>
                  <a:pt x="874890" y="33400"/>
                </a:lnTo>
                <a:lnTo>
                  <a:pt x="762063" y="49149"/>
                </a:lnTo>
                <a:lnTo>
                  <a:pt x="659891" y="64769"/>
                </a:lnTo>
                <a:lnTo>
                  <a:pt x="564095" y="82550"/>
                </a:lnTo>
                <a:lnTo>
                  <a:pt x="478955" y="102742"/>
                </a:lnTo>
                <a:lnTo>
                  <a:pt x="398056" y="120650"/>
                </a:lnTo>
                <a:lnTo>
                  <a:pt x="327812" y="140715"/>
                </a:lnTo>
                <a:lnTo>
                  <a:pt x="206476" y="178688"/>
                </a:lnTo>
                <a:lnTo>
                  <a:pt x="157518" y="196596"/>
                </a:lnTo>
                <a:lnTo>
                  <a:pt x="51079" y="241173"/>
                </a:lnTo>
                <a:lnTo>
                  <a:pt x="0" y="268097"/>
                </a:lnTo>
                <a:lnTo>
                  <a:pt x="0" y="1331467"/>
                </a:lnTo>
                <a:lnTo>
                  <a:pt x="8719096" y="1331467"/>
                </a:lnTo>
                <a:lnTo>
                  <a:pt x="8723414" y="1324864"/>
                </a:lnTo>
                <a:lnTo>
                  <a:pt x="8723414" y="851153"/>
                </a:lnTo>
                <a:lnTo>
                  <a:pt x="7182142" y="851153"/>
                </a:lnTo>
                <a:lnTo>
                  <a:pt x="7043839" y="848994"/>
                </a:lnTo>
                <a:lnTo>
                  <a:pt x="6899059" y="844423"/>
                </a:lnTo>
                <a:lnTo>
                  <a:pt x="6750088" y="837818"/>
                </a:lnTo>
                <a:lnTo>
                  <a:pt x="6594640" y="826642"/>
                </a:lnTo>
                <a:lnTo>
                  <a:pt x="6260503" y="793114"/>
                </a:lnTo>
                <a:lnTo>
                  <a:pt x="5900712" y="746125"/>
                </a:lnTo>
                <a:lnTo>
                  <a:pt x="5709196" y="717168"/>
                </a:lnTo>
                <a:lnTo>
                  <a:pt x="5509044" y="683640"/>
                </a:lnTo>
                <a:lnTo>
                  <a:pt x="5302542" y="645667"/>
                </a:lnTo>
                <a:lnTo>
                  <a:pt x="4861979" y="558546"/>
                </a:lnTo>
                <a:lnTo>
                  <a:pt x="4387253" y="453516"/>
                </a:lnTo>
                <a:lnTo>
                  <a:pt x="4136047" y="395350"/>
                </a:lnTo>
                <a:lnTo>
                  <a:pt x="3614458" y="268097"/>
                </a:lnTo>
                <a:lnTo>
                  <a:pt x="3122841" y="165226"/>
                </a:lnTo>
                <a:lnTo>
                  <a:pt x="2892844" y="125094"/>
                </a:lnTo>
                <a:lnTo>
                  <a:pt x="2673642" y="91566"/>
                </a:lnTo>
                <a:lnTo>
                  <a:pt x="2462949" y="62484"/>
                </a:lnTo>
                <a:lnTo>
                  <a:pt x="2262797" y="40131"/>
                </a:lnTo>
                <a:lnTo>
                  <a:pt x="2073313" y="22225"/>
                </a:lnTo>
                <a:lnTo>
                  <a:pt x="1719999" y="2159"/>
                </a:lnTo>
                <a:lnTo>
                  <a:pt x="1556042" y="0"/>
                </a:lnTo>
                <a:close/>
              </a:path>
              <a:path w="8723630" h="1331595">
                <a:moveTo>
                  <a:pt x="8723414" y="569722"/>
                </a:moveTo>
                <a:lnTo>
                  <a:pt x="8638197" y="605409"/>
                </a:lnTo>
                <a:lnTo>
                  <a:pt x="8557298" y="636651"/>
                </a:lnTo>
                <a:lnTo>
                  <a:pt x="8472208" y="665734"/>
                </a:lnTo>
                <a:lnTo>
                  <a:pt x="8295551" y="719327"/>
                </a:lnTo>
                <a:lnTo>
                  <a:pt x="8201825" y="743965"/>
                </a:lnTo>
                <a:lnTo>
                  <a:pt x="8005991" y="784098"/>
                </a:lnTo>
                <a:lnTo>
                  <a:pt x="7901724" y="802004"/>
                </a:lnTo>
                <a:lnTo>
                  <a:pt x="7680363" y="828801"/>
                </a:lnTo>
                <a:lnTo>
                  <a:pt x="7441857" y="846709"/>
                </a:lnTo>
                <a:lnTo>
                  <a:pt x="7314222" y="851153"/>
                </a:lnTo>
                <a:lnTo>
                  <a:pt x="8723414" y="851153"/>
                </a:lnTo>
                <a:lnTo>
                  <a:pt x="8723414" y="56972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 txBox="1"/>
          <p:nvPr/>
        </p:nvSpPr>
        <p:spPr>
          <a:xfrm>
            <a:off x="402437" y="1566793"/>
            <a:ext cx="3263900" cy="1109345"/>
          </a:xfrm>
          <a:prstGeom prst="rect">
            <a:avLst/>
          </a:prstGeom>
        </p:spPr>
        <p:txBody>
          <a:bodyPr vert="horz" wrap="square" lIns="0" tIns="15811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45"/>
              </a:spcBef>
            </a:pPr>
            <a:r>
              <a:rPr sz="2600" dirty="0">
                <a:latin typeface="Candara" panose="020E0502030303020204"/>
                <a:cs typeface="Candara" panose="020E0502030303020204"/>
              </a:rPr>
              <a:t>3.1</a:t>
            </a:r>
            <a:r>
              <a:rPr sz="2600" dirty="0">
                <a:latin typeface="PMingLiU" panose="02020500000000000000" charset="-120"/>
                <a:cs typeface="PMingLiU" panose="02020500000000000000" charset="-120"/>
              </a:rPr>
              <a:t>架子工</a:t>
            </a:r>
            <a:endParaRPr sz="2600">
              <a:latin typeface="PMingLiU" panose="02020500000000000000" charset="-120"/>
              <a:cs typeface="PMingLiU" panose="02020500000000000000" charset="-120"/>
            </a:endParaRPr>
          </a:p>
          <a:p>
            <a:pPr marL="12700" marR="5080">
              <a:lnSpc>
                <a:spcPct val="101000"/>
              </a:lnSpc>
              <a:spcBef>
                <a:spcPts val="640"/>
              </a:spcBef>
            </a:pPr>
            <a:r>
              <a:rPr sz="1500" dirty="0">
                <a:latin typeface="PMingLiU" panose="02020500000000000000" charset="-120"/>
                <a:cs typeface="PMingLiU" panose="02020500000000000000" charset="-120"/>
              </a:rPr>
              <a:t>戴安全帽、系安全带、穿软底防滑鞋， 扳手应用细绳系挂在腰间安全带上。</a:t>
            </a:r>
            <a:endParaRPr sz="1500">
              <a:latin typeface="PMingLiU" panose="02020500000000000000" charset="-120"/>
              <a:cs typeface="PMingLiU" panose="02020500000000000000" charset="-120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330200" y="1029157"/>
            <a:ext cx="2051050" cy="4686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>
                <a:latin typeface="Candara" panose="020E0502030303020204"/>
                <a:cs typeface="Candara" panose="020E0502030303020204"/>
              </a:rPr>
              <a:t>3</a:t>
            </a:r>
            <a:r>
              <a:rPr spc="5" dirty="0"/>
              <a:t>、安全装备</a:t>
            </a:r>
            <a:endParaRPr spc="5" dirty="0"/>
          </a:p>
        </p:txBody>
      </p:sp>
      <p:sp>
        <p:nvSpPr>
          <p:cNvPr id="9" name="object 9"/>
          <p:cNvSpPr/>
          <p:nvPr/>
        </p:nvSpPr>
        <p:spPr>
          <a:xfrm>
            <a:off x="5076063" y="1616583"/>
            <a:ext cx="3096387" cy="2121535"/>
          </a:xfrm>
          <a:prstGeom prst="rect">
            <a:avLst/>
          </a:prstGeom>
          <a:blipFill>
            <a:blip r:embed="rId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 txBox="1"/>
          <p:nvPr/>
        </p:nvSpPr>
        <p:spPr>
          <a:xfrm>
            <a:off x="402437" y="4270959"/>
            <a:ext cx="3017520" cy="15589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b="1" spc="-5" dirty="0">
                <a:latin typeface="Candara" panose="020E0502030303020204"/>
                <a:cs typeface="Candara" panose="020E0502030303020204"/>
              </a:rPr>
              <a:t>3.2</a:t>
            </a:r>
            <a:r>
              <a:rPr sz="2800" b="1" dirty="0">
                <a:latin typeface="微软雅黑" panose="020B0503020204020204" charset="-122"/>
                <a:cs typeface="微软雅黑" panose="020B0503020204020204" charset="-122"/>
              </a:rPr>
              <a:t>电工</a:t>
            </a:r>
            <a:endParaRPr sz="2800">
              <a:latin typeface="微软雅黑" panose="020B0503020204020204" charset="-122"/>
              <a:cs typeface="微软雅黑" panose="020B0503020204020204" charset="-122"/>
            </a:endParaRPr>
          </a:p>
          <a:p>
            <a:pPr marL="12700" marR="5080" algn="just">
              <a:lnSpc>
                <a:spcPct val="100000"/>
              </a:lnSpc>
              <a:spcBef>
                <a:spcPts val="60"/>
              </a:spcBef>
            </a:pPr>
            <a:r>
              <a:rPr sz="1800" spc="10" dirty="0">
                <a:latin typeface="PMingLiU" panose="02020500000000000000" charset="-120"/>
                <a:cs typeface="PMingLiU" panose="02020500000000000000" charset="-120"/>
              </a:rPr>
              <a:t>戴安全帽、穿软底绝缘鞋、应 配置工具包，工具包内工具分 类，包内工具须有约束，不得 掉落；</a:t>
            </a:r>
            <a:endParaRPr sz="1800">
              <a:latin typeface="PMingLiU" panose="02020500000000000000" charset="-120"/>
              <a:cs typeface="PMingLiU" panose="02020500000000000000" charset="-120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5076063" y="4263021"/>
            <a:ext cx="3096387" cy="209638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054978" y="859408"/>
            <a:ext cx="2880360" cy="715010"/>
          </a:xfrm>
          <a:custGeom>
            <a:avLst/>
            <a:gdLst/>
            <a:ahLst/>
            <a:cxnLst/>
            <a:rect l="l" t="t" r="r" b="b"/>
            <a:pathLst>
              <a:path w="2880359" h="715010">
                <a:moveTo>
                  <a:pt x="2880105" y="0"/>
                </a:moveTo>
                <a:lnTo>
                  <a:pt x="2873629" y="0"/>
                </a:lnTo>
                <a:lnTo>
                  <a:pt x="2752344" y="20065"/>
                </a:lnTo>
                <a:lnTo>
                  <a:pt x="2628900" y="42417"/>
                </a:lnTo>
                <a:lnTo>
                  <a:pt x="2373376" y="91566"/>
                </a:lnTo>
                <a:lnTo>
                  <a:pt x="2105279" y="149732"/>
                </a:lnTo>
                <a:lnTo>
                  <a:pt x="1824227" y="216662"/>
                </a:lnTo>
                <a:lnTo>
                  <a:pt x="1566672" y="281558"/>
                </a:lnTo>
                <a:lnTo>
                  <a:pt x="842899" y="444626"/>
                </a:lnTo>
                <a:lnTo>
                  <a:pt x="621538" y="489330"/>
                </a:lnTo>
                <a:lnTo>
                  <a:pt x="200025" y="567436"/>
                </a:lnTo>
                <a:lnTo>
                  <a:pt x="0" y="600963"/>
                </a:lnTo>
                <a:lnTo>
                  <a:pt x="138303" y="621156"/>
                </a:lnTo>
                <a:lnTo>
                  <a:pt x="270256" y="638937"/>
                </a:lnTo>
                <a:lnTo>
                  <a:pt x="398018" y="654685"/>
                </a:lnTo>
                <a:lnTo>
                  <a:pt x="644905" y="681481"/>
                </a:lnTo>
                <a:lnTo>
                  <a:pt x="874776" y="699262"/>
                </a:lnTo>
                <a:lnTo>
                  <a:pt x="985520" y="705992"/>
                </a:lnTo>
                <a:lnTo>
                  <a:pt x="1094104" y="710438"/>
                </a:lnTo>
                <a:lnTo>
                  <a:pt x="1298448" y="715010"/>
                </a:lnTo>
                <a:lnTo>
                  <a:pt x="1396365" y="715010"/>
                </a:lnTo>
                <a:lnTo>
                  <a:pt x="1585849" y="710438"/>
                </a:lnTo>
                <a:lnTo>
                  <a:pt x="1675256" y="705992"/>
                </a:lnTo>
                <a:lnTo>
                  <a:pt x="1845564" y="692657"/>
                </a:lnTo>
                <a:lnTo>
                  <a:pt x="1928495" y="683640"/>
                </a:lnTo>
                <a:lnTo>
                  <a:pt x="2086102" y="661288"/>
                </a:lnTo>
                <a:lnTo>
                  <a:pt x="2235073" y="634491"/>
                </a:lnTo>
                <a:lnTo>
                  <a:pt x="2375535" y="603250"/>
                </a:lnTo>
                <a:lnTo>
                  <a:pt x="2509647" y="567436"/>
                </a:lnTo>
                <a:lnTo>
                  <a:pt x="2637409" y="527303"/>
                </a:lnTo>
                <a:lnTo>
                  <a:pt x="2758694" y="482600"/>
                </a:lnTo>
                <a:lnTo>
                  <a:pt x="2875788" y="435610"/>
                </a:lnTo>
                <a:lnTo>
                  <a:pt x="2880105" y="433450"/>
                </a:lnTo>
                <a:lnTo>
                  <a:pt x="2880105" y="0"/>
                </a:lnTo>
                <a:close/>
              </a:path>
            </a:pathLst>
          </a:custGeom>
          <a:solidFill>
            <a:srgbClr val="C5E7FB">
              <a:alpha val="2901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2622423" y="730884"/>
            <a:ext cx="5551805" cy="851535"/>
          </a:xfrm>
          <a:custGeom>
            <a:avLst/>
            <a:gdLst/>
            <a:ahLst/>
            <a:cxnLst/>
            <a:rect l="l" t="t" r="r" b="b"/>
            <a:pathLst>
              <a:path w="5551805" h="851535">
                <a:moveTo>
                  <a:pt x="853566" y="0"/>
                </a:moveTo>
                <a:lnTo>
                  <a:pt x="685418" y="0"/>
                </a:lnTo>
                <a:lnTo>
                  <a:pt x="527938" y="4572"/>
                </a:lnTo>
                <a:lnTo>
                  <a:pt x="381000" y="11175"/>
                </a:lnTo>
                <a:lnTo>
                  <a:pt x="244728" y="22351"/>
                </a:lnTo>
                <a:lnTo>
                  <a:pt x="117093" y="35813"/>
                </a:lnTo>
                <a:lnTo>
                  <a:pt x="0" y="53720"/>
                </a:lnTo>
                <a:lnTo>
                  <a:pt x="334137" y="96138"/>
                </a:lnTo>
                <a:lnTo>
                  <a:pt x="693927" y="156463"/>
                </a:lnTo>
                <a:lnTo>
                  <a:pt x="1079246" y="234695"/>
                </a:lnTo>
                <a:lnTo>
                  <a:pt x="1283589" y="279273"/>
                </a:lnTo>
                <a:lnTo>
                  <a:pt x="1868931" y="422275"/>
                </a:lnTo>
                <a:lnTo>
                  <a:pt x="2562987" y="576452"/>
                </a:lnTo>
                <a:lnTo>
                  <a:pt x="2882265" y="639063"/>
                </a:lnTo>
                <a:lnTo>
                  <a:pt x="3035554" y="668147"/>
                </a:lnTo>
                <a:lnTo>
                  <a:pt x="3329304" y="717295"/>
                </a:lnTo>
                <a:lnTo>
                  <a:pt x="3469766" y="739520"/>
                </a:lnTo>
                <a:lnTo>
                  <a:pt x="3737991" y="775335"/>
                </a:lnTo>
                <a:lnTo>
                  <a:pt x="3991229" y="806576"/>
                </a:lnTo>
                <a:lnTo>
                  <a:pt x="4112641" y="817752"/>
                </a:lnTo>
                <a:lnTo>
                  <a:pt x="4342510" y="835660"/>
                </a:lnTo>
                <a:lnTo>
                  <a:pt x="4453255" y="842390"/>
                </a:lnTo>
                <a:lnTo>
                  <a:pt x="4666107" y="851280"/>
                </a:lnTo>
                <a:lnTo>
                  <a:pt x="4864100" y="851280"/>
                </a:lnTo>
                <a:lnTo>
                  <a:pt x="5051425" y="846836"/>
                </a:lnTo>
                <a:lnTo>
                  <a:pt x="5140833" y="842390"/>
                </a:lnTo>
                <a:lnTo>
                  <a:pt x="5228082" y="835660"/>
                </a:lnTo>
                <a:lnTo>
                  <a:pt x="5474970" y="808863"/>
                </a:lnTo>
                <a:lnTo>
                  <a:pt x="5551551" y="797687"/>
                </a:lnTo>
                <a:lnTo>
                  <a:pt x="5304662" y="766444"/>
                </a:lnTo>
                <a:lnTo>
                  <a:pt x="5042916" y="728472"/>
                </a:lnTo>
                <a:lnTo>
                  <a:pt x="4474463" y="630047"/>
                </a:lnTo>
                <a:lnTo>
                  <a:pt x="4165854" y="567563"/>
                </a:lnTo>
                <a:lnTo>
                  <a:pt x="3840099" y="498348"/>
                </a:lnTo>
                <a:lnTo>
                  <a:pt x="2854579" y="263651"/>
                </a:lnTo>
                <a:lnTo>
                  <a:pt x="2586354" y="205612"/>
                </a:lnTo>
                <a:lnTo>
                  <a:pt x="2330957" y="156463"/>
                </a:lnTo>
                <a:lnTo>
                  <a:pt x="2207387" y="134112"/>
                </a:lnTo>
                <a:lnTo>
                  <a:pt x="2086102" y="114045"/>
                </a:lnTo>
                <a:lnTo>
                  <a:pt x="1969007" y="96138"/>
                </a:lnTo>
                <a:lnTo>
                  <a:pt x="1630552" y="51435"/>
                </a:lnTo>
                <a:lnTo>
                  <a:pt x="1419860" y="31368"/>
                </a:lnTo>
                <a:lnTo>
                  <a:pt x="1221866" y="15748"/>
                </a:lnTo>
                <a:lnTo>
                  <a:pt x="1032382" y="4572"/>
                </a:lnTo>
                <a:lnTo>
                  <a:pt x="853566" y="0"/>
                </a:lnTo>
                <a:close/>
              </a:path>
            </a:pathLst>
          </a:custGeom>
          <a:solidFill>
            <a:srgbClr val="C5E7FB">
              <a:alpha val="3999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2832100" y="743204"/>
            <a:ext cx="5474970" cy="775335"/>
          </a:xfrm>
          <a:custGeom>
            <a:avLst/>
            <a:gdLst/>
            <a:ahLst/>
            <a:cxnLst/>
            <a:rect l="l" t="t" r="r" b="b"/>
            <a:pathLst>
              <a:path w="5474970" h="775335">
                <a:moveTo>
                  <a:pt x="0" y="78232"/>
                </a:moveTo>
                <a:lnTo>
                  <a:pt x="19176" y="73787"/>
                </a:lnTo>
                <a:lnTo>
                  <a:pt x="76581" y="62611"/>
                </a:lnTo>
                <a:lnTo>
                  <a:pt x="174498" y="46990"/>
                </a:lnTo>
                <a:lnTo>
                  <a:pt x="238379" y="37973"/>
                </a:lnTo>
                <a:lnTo>
                  <a:pt x="312927" y="29083"/>
                </a:lnTo>
                <a:lnTo>
                  <a:pt x="395858" y="22351"/>
                </a:lnTo>
                <a:lnTo>
                  <a:pt x="491744" y="15621"/>
                </a:lnTo>
                <a:lnTo>
                  <a:pt x="596011" y="9017"/>
                </a:lnTo>
                <a:lnTo>
                  <a:pt x="713104" y="4445"/>
                </a:lnTo>
                <a:lnTo>
                  <a:pt x="840866" y="2286"/>
                </a:lnTo>
                <a:lnTo>
                  <a:pt x="979170" y="0"/>
                </a:lnTo>
                <a:lnTo>
                  <a:pt x="1128140" y="2286"/>
                </a:lnTo>
                <a:lnTo>
                  <a:pt x="1287779" y="6731"/>
                </a:lnTo>
                <a:lnTo>
                  <a:pt x="1460246" y="15621"/>
                </a:lnTo>
                <a:lnTo>
                  <a:pt x="1643379" y="26797"/>
                </a:lnTo>
                <a:lnTo>
                  <a:pt x="1837054" y="44704"/>
                </a:lnTo>
                <a:lnTo>
                  <a:pt x="2043557" y="64770"/>
                </a:lnTo>
                <a:lnTo>
                  <a:pt x="2262759" y="89408"/>
                </a:lnTo>
                <a:lnTo>
                  <a:pt x="2492629" y="118491"/>
                </a:lnTo>
                <a:lnTo>
                  <a:pt x="2735326" y="154178"/>
                </a:lnTo>
                <a:lnTo>
                  <a:pt x="2988691" y="194437"/>
                </a:lnTo>
                <a:lnTo>
                  <a:pt x="3254755" y="241300"/>
                </a:lnTo>
                <a:lnTo>
                  <a:pt x="3533648" y="297180"/>
                </a:lnTo>
                <a:lnTo>
                  <a:pt x="3825240" y="357505"/>
                </a:lnTo>
                <a:lnTo>
                  <a:pt x="4129658" y="424561"/>
                </a:lnTo>
                <a:lnTo>
                  <a:pt x="4446778" y="500507"/>
                </a:lnTo>
                <a:lnTo>
                  <a:pt x="4776724" y="583184"/>
                </a:lnTo>
                <a:lnTo>
                  <a:pt x="5119497" y="674751"/>
                </a:lnTo>
                <a:lnTo>
                  <a:pt x="5474970" y="775335"/>
                </a:lnTo>
              </a:path>
            </a:pathLst>
          </a:custGeom>
          <a:ln w="31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5616447" y="729869"/>
            <a:ext cx="3312160" cy="652780"/>
          </a:xfrm>
          <a:custGeom>
            <a:avLst/>
            <a:gdLst/>
            <a:ahLst/>
            <a:cxnLst/>
            <a:rect l="l" t="t" r="r" b="b"/>
            <a:pathLst>
              <a:path w="3312159" h="652780">
                <a:moveTo>
                  <a:pt x="0" y="652398"/>
                </a:moveTo>
                <a:lnTo>
                  <a:pt x="95757" y="625475"/>
                </a:lnTo>
                <a:lnTo>
                  <a:pt x="357631" y="556259"/>
                </a:lnTo>
                <a:lnTo>
                  <a:pt x="538479" y="509396"/>
                </a:lnTo>
                <a:lnTo>
                  <a:pt x="747140" y="457961"/>
                </a:lnTo>
                <a:lnTo>
                  <a:pt x="979170" y="402081"/>
                </a:lnTo>
                <a:lnTo>
                  <a:pt x="1228217" y="341756"/>
                </a:lnTo>
                <a:lnTo>
                  <a:pt x="1492123" y="283717"/>
                </a:lnTo>
                <a:lnTo>
                  <a:pt x="1762505" y="225551"/>
                </a:lnTo>
                <a:lnTo>
                  <a:pt x="2039238" y="171957"/>
                </a:lnTo>
                <a:lnTo>
                  <a:pt x="2313812" y="120650"/>
                </a:lnTo>
                <a:lnTo>
                  <a:pt x="2450083" y="98297"/>
                </a:lnTo>
                <a:lnTo>
                  <a:pt x="2582036" y="75945"/>
                </a:lnTo>
                <a:lnTo>
                  <a:pt x="2713990" y="58038"/>
                </a:lnTo>
                <a:lnTo>
                  <a:pt x="2841752" y="40131"/>
                </a:lnTo>
                <a:lnTo>
                  <a:pt x="2967354" y="26796"/>
                </a:lnTo>
                <a:lnTo>
                  <a:pt x="3086607" y="15620"/>
                </a:lnTo>
                <a:lnTo>
                  <a:pt x="3201543" y="6603"/>
                </a:lnTo>
                <a:lnTo>
                  <a:pt x="3312159" y="0"/>
                </a:lnTo>
              </a:path>
            </a:pathLst>
          </a:custGeom>
          <a:ln w="31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211670" y="714248"/>
            <a:ext cx="8723630" cy="1331595"/>
          </a:xfrm>
          <a:custGeom>
            <a:avLst/>
            <a:gdLst/>
            <a:ahLst/>
            <a:cxnLst/>
            <a:rect l="l" t="t" r="r" b="b"/>
            <a:pathLst>
              <a:path w="8723630" h="1331595">
                <a:moveTo>
                  <a:pt x="1556042" y="0"/>
                </a:moveTo>
                <a:lnTo>
                  <a:pt x="1402753" y="0"/>
                </a:lnTo>
                <a:lnTo>
                  <a:pt x="1258100" y="4444"/>
                </a:lnTo>
                <a:lnTo>
                  <a:pt x="1121829" y="11175"/>
                </a:lnTo>
                <a:lnTo>
                  <a:pt x="874890" y="33400"/>
                </a:lnTo>
                <a:lnTo>
                  <a:pt x="762063" y="49149"/>
                </a:lnTo>
                <a:lnTo>
                  <a:pt x="659891" y="64769"/>
                </a:lnTo>
                <a:lnTo>
                  <a:pt x="564095" y="82550"/>
                </a:lnTo>
                <a:lnTo>
                  <a:pt x="478955" y="102742"/>
                </a:lnTo>
                <a:lnTo>
                  <a:pt x="398056" y="120650"/>
                </a:lnTo>
                <a:lnTo>
                  <a:pt x="327812" y="140715"/>
                </a:lnTo>
                <a:lnTo>
                  <a:pt x="206476" y="178688"/>
                </a:lnTo>
                <a:lnTo>
                  <a:pt x="157518" y="196596"/>
                </a:lnTo>
                <a:lnTo>
                  <a:pt x="51079" y="241173"/>
                </a:lnTo>
                <a:lnTo>
                  <a:pt x="0" y="268097"/>
                </a:lnTo>
                <a:lnTo>
                  <a:pt x="0" y="1331467"/>
                </a:lnTo>
                <a:lnTo>
                  <a:pt x="8719096" y="1331467"/>
                </a:lnTo>
                <a:lnTo>
                  <a:pt x="8723414" y="1324864"/>
                </a:lnTo>
                <a:lnTo>
                  <a:pt x="8723414" y="851153"/>
                </a:lnTo>
                <a:lnTo>
                  <a:pt x="7182142" y="851153"/>
                </a:lnTo>
                <a:lnTo>
                  <a:pt x="7043839" y="848994"/>
                </a:lnTo>
                <a:lnTo>
                  <a:pt x="6899059" y="844423"/>
                </a:lnTo>
                <a:lnTo>
                  <a:pt x="6750088" y="837818"/>
                </a:lnTo>
                <a:lnTo>
                  <a:pt x="6594640" y="826642"/>
                </a:lnTo>
                <a:lnTo>
                  <a:pt x="6260503" y="793114"/>
                </a:lnTo>
                <a:lnTo>
                  <a:pt x="5900712" y="746125"/>
                </a:lnTo>
                <a:lnTo>
                  <a:pt x="5709196" y="717168"/>
                </a:lnTo>
                <a:lnTo>
                  <a:pt x="5509044" y="683640"/>
                </a:lnTo>
                <a:lnTo>
                  <a:pt x="5302542" y="645667"/>
                </a:lnTo>
                <a:lnTo>
                  <a:pt x="4861979" y="558546"/>
                </a:lnTo>
                <a:lnTo>
                  <a:pt x="4387253" y="453516"/>
                </a:lnTo>
                <a:lnTo>
                  <a:pt x="4136047" y="395350"/>
                </a:lnTo>
                <a:lnTo>
                  <a:pt x="3614458" y="268097"/>
                </a:lnTo>
                <a:lnTo>
                  <a:pt x="3122841" y="165226"/>
                </a:lnTo>
                <a:lnTo>
                  <a:pt x="2892844" y="125094"/>
                </a:lnTo>
                <a:lnTo>
                  <a:pt x="2673642" y="91566"/>
                </a:lnTo>
                <a:lnTo>
                  <a:pt x="2462949" y="62484"/>
                </a:lnTo>
                <a:lnTo>
                  <a:pt x="2262797" y="40131"/>
                </a:lnTo>
                <a:lnTo>
                  <a:pt x="2073313" y="22225"/>
                </a:lnTo>
                <a:lnTo>
                  <a:pt x="1719999" y="2159"/>
                </a:lnTo>
                <a:lnTo>
                  <a:pt x="1556042" y="0"/>
                </a:lnTo>
                <a:close/>
              </a:path>
              <a:path w="8723630" h="1331595">
                <a:moveTo>
                  <a:pt x="8723414" y="569722"/>
                </a:moveTo>
                <a:lnTo>
                  <a:pt x="8638197" y="605409"/>
                </a:lnTo>
                <a:lnTo>
                  <a:pt x="8557298" y="636651"/>
                </a:lnTo>
                <a:lnTo>
                  <a:pt x="8472208" y="665734"/>
                </a:lnTo>
                <a:lnTo>
                  <a:pt x="8295551" y="719327"/>
                </a:lnTo>
                <a:lnTo>
                  <a:pt x="8201825" y="743965"/>
                </a:lnTo>
                <a:lnTo>
                  <a:pt x="8005991" y="784098"/>
                </a:lnTo>
                <a:lnTo>
                  <a:pt x="7901724" y="802004"/>
                </a:lnTo>
                <a:lnTo>
                  <a:pt x="7680363" y="828801"/>
                </a:lnTo>
                <a:lnTo>
                  <a:pt x="7441857" y="846709"/>
                </a:lnTo>
                <a:lnTo>
                  <a:pt x="7314222" y="851153"/>
                </a:lnTo>
                <a:lnTo>
                  <a:pt x="8723414" y="851153"/>
                </a:lnTo>
                <a:lnTo>
                  <a:pt x="8723414" y="56972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 txBox="1"/>
          <p:nvPr/>
        </p:nvSpPr>
        <p:spPr>
          <a:xfrm>
            <a:off x="474370" y="2056256"/>
            <a:ext cx="3284854" cy="488315"/>
          </a:xfrm>
          <a:prstGeom prst="rect">
            <a:avLst/>
          </a:prstGeom>
        </p:spPr>
        <p:txBody>
          <a:bodyPr vert="horz" wrap="square" lIns="0" tIns="39370" rIns="0" bIns="0" rtlCol="0">
            <a:spAutoFit/>
          </a:bodyPr>
          <a:lstStyle/>
          <a:p>
            <a:pPr marL="12700" marR="5080">
              <a:lnSpc>
                <a:spcPts val="1730"/>
              </a:lnSpc>
              <a:spcBef>
                <a:spcPts val="310"/>
              </a:spcBef>
            </a:pP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作业时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正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确佩</a:t>
            </a:r>
            <a:r>
              <a:rPr sz="1600" spc="1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戴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安全帽、穿绝</a:t>
            </a:r>
            <a:r>
              <a:rPr sz="1600" spc="1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缘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鞋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、 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戴绝缘手套、戴护目镜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；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474370" y="3983278"/>
            <a:ext cx="3387090" cy="2181860"/>
          </a:xfrm>
          <a:prstGeom prst="rect">
            <a:avLst/>
          </a:prstGeom>
        </p:spPr>
        <p:txBody>
          <a:bodyPr vert="horz" wrap="square" lIns="0" tIns="12001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45"/>
              </a:spcBef>
            </a:pPr>
            <a:r>
              <a:rPr sz="2800" dirty="0">
                <a:solidFill>
                  <a:srgbClr val="073D86"/>
                </a:solidFill>
                <a:latin typeface="Arial" panose="020B0604020202020204"/>
                <a:cs typeface="Arial" panose="020B0604020202020204"/>
              </a:rPr>
              <a:t>3.4</a:t>
            </a:r>
            <a:r>
              <a:rPr sz="2800" b="1" dirty="0">
                <a:solidFill>
                  <a:srgbClr val="073D86"/>
                </a:solidFill>
                <a:latin typeface="微软雅黑" panose="020B0503020204020204" charset="-122"/>
                <a:cs typeface="微软雅黑" panose="020B0503020204020204" charset="-122"/>
              </a:rPr>
              <a:t>外</a:t>
            </a:r>
            <a:r>
              <a:rPr sz="2800" b="1" spc="5" dirty="0">
                <a:solidFill>
                  <a:srgbClr val="073D86"/>
                </a:solidFill>
                <a:latin typeface="微软雅黑" panose="020B0503020204020204" charset="-122"/>
                <a:cs typeface="微软雅黑" panose="020B0503020204020204" charset="-122"/>
              </a:rPr>
              <a:t>墙</a:t>
            </a:r>
            <a:r>
              <a:rPr sz="2800" b="1" dirty="0">
                <a:solidFill>
                  <a:srgbClr val="073D86"/>
                </a:solidFill>
                <a:latin typeface="微软雅黑" panose="020B0503020204020204" charset="-122"/>
                <a:cs typeface="微软雅黑" panose="020B0503020204020204" charset="-122"/>
              </a:rPr>
              <a:t>作业</a:t>
            </a:r>
            <a:endParaRPr sz="2800">
              <a:latin typeface="微软雅黑" panose="020B0503020204020204" charset="-122"/>
              <a:cs typeface="微软雅黑" panose="020B0503020204020204" charset="-122"/>
            </a:endParaRPr>
          </a:p>
          <a:p>
            <a:pPr marL="12700" marR="188595" algn="just">
              <a:lnSpc>
                <a:spcPts val="1730"/>
              </a:lnSpc>
              <a:spcBef>
                <a:spcPts val="695"/>
              </a:spcBef>
              <a:buSzPct val="94000"/>
              <a:buAutoNum type="arabicPlain"/>
              <a:tabLst>
                <a:tab pos="533400" algn="l"/>
              </a:tabLst>
            </a:pP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安全</a:t>
            </a:r>
            <a:r>
              <a:rPr sz="1600" spc="-1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帽</a:t>
            </a:r>
            <a:r>
              <a:rPr sz="1600" spc="1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、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安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全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带、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禁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止穿硬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底 </a:t>
            </a:r>
            <a:r>
              <a:rPr sz="1600" spc="6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和带钉易滑的鞋；工具应随手放入 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工具袋</a:t>
            </a:r>
            <a:r>
              <a:rPr sz="1600" spc="-1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（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套）内。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  <a:p>
            <a:pPr marL="531495" indent="-518795">
              <a:lnSpc>
                <a:spcPts val="1605"/>
              </a:lnSpc>
              <a:buSzPct val="94000"/>
              <a:buAutoNum type="arabicPlain"/>
              <a:tabLst>
                <a:tab pos="531495" algn="l"/>
              </a:tabLst>
            </a:pP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安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全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带应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调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整好金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属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扣和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系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带，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  <a:p>
            <a:pPr marL="12700" marR="325755" algn="just">
              <a:lnSpc>
                <a:spcPts val="1730"/>
              </a:lnSpc>
              <a:spcBef>
                <a:spcPts val="125"/>
              </a:spcBef>
            </a:pPr>
            <a:r>
              <a:rPr sz="1600" spc="-1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直至安全带紧系身上，但不妨碍身 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体活动。把安全绳塞在系带上，不 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让它垂吊在外，以防绊脚；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</p:txBody>
      </p: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330200" y="1468577"/>
            <a:ext cx="117094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5" dirty="0">
                <a:latin typeface="Candara" panose="020E0502030303020204"/>
                <a:cs typeface="Candara" panose="020E0502030303020204"/>
              </a:rPr>
              <a:t>3.</a:t>
            </a:r>
            <a:r>
              <a:rPr sz="2800" spc="-10" dirty="0">
                <a:latin typeface="Candara" panose="020E0502030303020204"/>
                <a:cs typeface="Candara" panose="020E0502030303020204"/>
              </a:rPr>
              <a:t>3</a:t>
            </a:r>
            <a:r>
              <a:rPr sz="2800" spc="-5" dirty="0"/>
              <a:t>焊工</a:t>
            </a:r>
            <a:endParaRPr sz="2800">
              <a:latin typeface="Candara" panose="020E0502030303020204"/>
              <a:cs typeface="Candara" panose="020E0502030303020204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5353811" y="1556892"/>
            <a:ext cx="3250691" cy="2325242"/>
          </a:xfrm>
          <a:prstGeom prst="rect">
            <a:avLst/>
          </a:prstGeom>
          <a:blipFill>
            <a:blip r:embed="rId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5436108" y="4005033"/>
            <a:ext cx="3168395" cy="244830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054978" y="859408"/>
            <a:ext cx="2880360" cy="715010"/>
          </a:xfrm>
          <a:custGeom>
            <a:avLst/>
            <a:gdLst/>
            <a:ahLst/>
            <a:cxnLst/>
            <a:rect l="l" t="t" r="r" b="b"/>
            <a:pathLst>
              <a:path w="2880359" h="715010">
                <a:moveTo>
                  <a:pt x="2880105" y="0"/>
                </a:moveTo>
                <a:lnTo>
                  <a:pt x="2873629" y="0"/>
                </a:lnTo>
                <a:lnTo>
                  <a:pt x="2752344" y="20065"/>
                </a:lnTo>
                <a:lnTo>
                  <a:pt x="2628900" y="42417"/>
                </a:lnTo>
                <a:lnTo>
                  <a:pt x="2373376" y="91566"/>
                </a:lnTo>
                <a:lnTo>
                  <a:pt x="2105279" y="149732"/>
                </a:lnTo>
                <a:lnTo>
                  <a:pt x="1824227" y="216662"/>
                </a:lnTo>
                <a:lnTo>
                  <a:pt x="1566672" y="281558"/>
                </a:lnTo>
                <a:lnTo>
                  <a:pt x="842899" y="444626"/>
                </a:lnTo>
                <a:lnTo>
                  <a:pt x="621538" y="489330"/>
                </a:lnTo>
                <a:lnTo>
                  <a:pt x="200025" y="567436"/>
                </a:lnTo>
                <a:lnTo>
                  <a:pt x="0" y="600963"/>
                </a:lnTo>
                <a:lnTo>
                  <a:pt x="138303" y="621156"/>
                </a:lnTo>
                <a:lnTo>
                  <a:pt x="270256" y="638937"/>
                </a:lnTo>
                <a:lnTo>
                  <a:pt x="398018" y="654685"/>
                </a:lnTo>
                <a:lnTo>
                  <a:pt x="644905" y="681481"/>
                </a:lnTo>
                <a:lnTo>
                  <a:pt x="874776" y="699262"/>
                </a:lnTo>
                <a:lnTo>
                  <a:pt x="985520" y="705992"/>
                </a:lnTo>
                <a:lnTo>
                  <a:pt x="1094104" y="710438"/>
                </a:lnTo>
                <a:lnTo>
                  <a:pt x="1298448" y="715010"/>
                </a:lnTo>
                <a:lnTo>
                  <a:pt x="1396365" y="715010"/>
                </a:lnTo>
                <a:lnTo>
                  <a:pt x="1585849" y="710438"/>
                </a:lnTo>
                <a:lnTo>
                  <a:pt x="1675256" y="705992"/>
                </a:lnTo>
                <a:lnTo>
                  <a:pt x="1845564" y="692657"/>
                </a:lnTo>
                <a:lnTo>
                  <a:pt x="1928495" y="683640"/>
                </a:lnTo>
                <a:lnTo>
                  <a:pt x="2086102" y="661288"/>
                </a:lnTo>
                <a:lnTo>
                  <a:pt x="2235073" y="634491"/>
                </a:lnTo>
                <a:lnTo>
                  <a:pt x="2375535" y="603250"/>
                </a:lnTo>
                <a:lnTo>
                  <a:pt x="2509647" y="567436"/>
                </a:lnTo>
                <a:lnTo>
                  <a:pt x="2637409" y="527303"/>
                </a:lnTo>
                <a:lnTo>
                  <a:pt x="2758694" y="482600"/>
                </a:lnTo>
                <a:lnTo>
                  <a:pt x="2875788" y="435610"/>
                </a:lnTo>
                <a:lnTo>
                  <a:pt x="2880105" y="433450"/>
                </a:lnTo>
                <a:lnTo>
                  <a:pt x="2880105" y="0"/>
                </a:lnTo>
                <a:close/>
              </a:path>
            </a:pathLst>
          </a:custGeom>
          <a:solidFill>
            <a:srgbClr val="C5E7FB">
              <a:alpha val="2901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2622423" y="730884"/>
            <a:ext cx="5551805" cy="851535"/>
          </a:xfrm>
          <a:custGeom>
            <a:avLst/>
            <a:gdLst/>
            <a:ahLst/>
            <a:cxnLst/>
            <a:rect l="l" t="t" r="r" b="b"/>
            <a:pathLst>
              <a:path w="5551805" h="851535">
                <a:moveTo>
                  <a:pt x="853566" y="0"/>
                </a:moveTo>
                <a:lnTo>
                  <a:pt x="685418" y="0"/>
                </a:lnTo>
                <a:lnTo>
                  <a:pt x="527938" y="4572"/>
                </a:lnTo>
                <a:lnTo>
                  <a:pt x="381000" y="11175"/>
                </a:lnTo>
                <a:lnTo>
                  <a:pt x="244728" y="22351"/>
                </a:lnTo>
                <a:lnTo>
                  <a:pt x="117093" y="35813"/>
                </a:lnTo>
                <a:lnTo>
                  <a:pt x="0" y="53720"/>
                </a:lnTo>
                <a:lnTo>
                  <a:pt x="334137" y="96138"/>
                </a:lnTo>
                <a:lnTo>
                  <a:pt x="693927" y="156463"/>
                </a:lnTo>
                <a:lnTo>
                  <a:pt x="1079246" y="234695"/>
                </a:lnTo>
                <a:lnTo>
                  <a:pt x="1283589" y="279273"/>
                </a:lnTo>
                <a:lnTo>
                  <a:pt x="1868931" y="422275"/>
                </a:lnTo>
                <a:lnTo>
                  <a:pt x="2562987" y="576452"/>
                </a:lnTo>
                <a:lnTo>
                  <a:pt x="2882265" y="639063"/>
                </a:lnTo>
                <a:lnTo>
                  <a:pt x="3035554" y="668147"/>
                </a:lnTo>
                <a:lnTo>
                  <a:pt x="3329304" y="717295"/>
                </a:lnTo>
                <a:lnTo>
                  <a:pt x="3469766" y="739520"/>
                </a:lnTo>
                <a:lnTo>
                  <a:pt x="3737991" y="775335"/>
                </a:lnTo>
                <a:lnTo>
                  <a:pt x="3991229" y="806576"/>
                </a:lnTo>
                <a:lnTo>
                  <a:pt x="4112641" y="817752"/>
                </a:lnTo>
                <a:lnTo>
                  <a:pt x="4342510" y="835660"/>
                </a:lnTo>
                <a:lnTo>
                  <a:pt x="4453255" y="842390"/>
                </a:lnTo>
                <a:lnTo>
                  <a:pt x="4666107" y="851280"/>
                </a:lnTo>
                <a:lnTo>
                  <a:pt x="4864100" y="851280"/>
                </a:lnTo>
                <a:lnTo>
                  <a:pt x="5051425" y="846836"/>
                </a:lnTo>
                <a:lnTo>
                  <a:pt x="5140833" y="842390"/>
                </a:lnTo>
                <a:lnTo>
                  <a:pt x="5228082" y="835660"/>
                </a:lnTo>
                <a:lnTo>
                  <a:pt x="5474970" y="808863"/>
                </a:lnTo>
                <a:lnTo>
                  <a:pt x="5551551" y="797687"/>
                </a:lnTo>
                <a:lnTo>
                  <a:pt x="5304662" y="766444"/>
                </a:lnTo>
                <a:lnTo>
                  <a:pt x="5042916" y="728472"/>
                </a:lnTo>
                <a:lnTo>
                  <a:pt x="4474463" y="630047"/>
                </a:lnTo>
                <a:lnTo>
                  <a:pt x="4165854" y="567563"/>
                </a:lnTo>
                <a:lnTo>
                  <a:pt x="3840099" y="498348"/>
                </a:lnTo>
                <a:lnTo>
                  <a:pt x="2854579" y="263651"/>
                </a:lnTo>
                <a:lnTo>
                  <a:pt x="2586354" y="205612"/>
                </a:lnTo>
                <a:lnTo>
                  <a:pt x="2330957" y="156463"/>
                </a:lnTo>
                <a:lnTo>
                  <a:pt x="2207387" y="134112"/>
                </a:lnTo>
                <a:lnTo>
                  <a:pt x="2086102" y="114045"/>
                </a:lnTo>
                <a:lnTo>
                  <a:pt x="1969007" y="96138"/>
                </a:lnTo>
                <a:lnTo>
                  <a:pt x="1630552" y="51435"/>
                </a:lnTo>
                <a:lnTo>
                  <a:pt x="1419860" y="31368"/>
                </a:lnTo>
                <a:lnTo>
                  <a:pt x="1221866" y="15748"/>
                </a:lnTo>
                <a:lnTo>
                  <a:pt x="1032382" y="4572"/>
                </a:lnTo>
                <a:lnTo>
                  <a:pt x="853566" y="0"/>
                </a:lnTo>
                <a:close/>
              </a:path>
            </a:pathLst>
          </a:custGeom>
          <a:solidFill>
            <a:srgbClr val="C5E7FB">
              <a:alpha val="3999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2832100" y="743204"/>
            <a:ext cx="5474970" cy="775335"/>
          </a:xfrm>
          <a:custGeom>
            <a:avLst/>
            <a:gdLst/>
            <a:ahLst/>
            <a:cxnLst/>
            <a:rect l="l" t="t" r="r" b="b"/>
            <a:pathLst>
              <a:path w="5474970" h="775335">
                <a:moveTo>
                  <a:pt x="0" y="78232"/>
                </a:moveTo>
                <a:lnTo>
                  <a:pt x="19176" y="73787"/>
                </a:lnTo>
                <a:lnTo>
                  <a:pt x="76581" y="62611"/>
                </a:lnTo>
                <a:lnTo>
                  <a:pt x="174498" y="46990"/>
                </a:lnTo>
                <a:lnTo>
                  <a:pt x="238379" y="37973"/>
                </a:lnTo>
                <a:lnTo>
                  <a:pt x="312927" y="29083"/>
                </a:lnTo>
                <a:lnTo>
                  <a:pt x="395858" y="22351"/>
                </a:lnTo>
                <a:lnTo>
                  <a:pt x="491744" y="15621"/>
                </a:lnTo>
                <a:lnTo>
                  <a:pt x="596011" y="9017"/>
                </a:lnTo>
                <a:lnTo>
                  <a:pt x="713104" y="4445"/>
                </a:lnTo>
                <a:lnTo>
                  <a:pt x="840866" y="2286"/>
                </a:lnTo>
                <a:lnTo>
                  <a:pt x="979170" y="0"/>
                </a:lnTo>
                <a:lnTo>
                  <a:pt x="1128140" y="2286"/>
                </a:lnTo>
                <a:lnTo>
                  <a:pt x="1287779" y="6731"/>
                </a:lnTo>
                <a:lnTo>
                  <a:pt x="1460246" y="15621"/>
                </a:lnTo>
                <a:lnTo>
                  <a:pt x="1643379" y="26797"/>
                </a:lnTo>
                <a:lnTo>
                  <a:pt x="1837054" y="44704"/>
                </a:lnTo>
                <a:lnTo>
                  <a:pt x="2043557" y="64770"/>
                </a:lnTo>
                <a:lnTo>
                  <a:pt x="2262759" y="89408"/>
                </a:lnTo>
                <a:lnTo>
                  <a:pt x="2492629" y="118491"/>
                </a:lnTo>
                <a:lnTo>
                  <a:pt x="2735326" y="154178"/>
                </a:lnTo>
                <a:lnTo>
                  <a:pt x="2988691" y="194437"/>
                </a:lnTo>
                <a:lnTo>
                  <a:pt x="3254755" y="241300"/>
                </a:lnTo>
                <a:lnTo>
                  <a:pt x="3533648" y="297180"/>
                </a:lnTo>
                <a:lnTo>
                  <a:pt x="3825240" y="357505"/>
                </a:lnTo>
                <a:lnTo>
                  <a:pt x="4129658" y="424561"/>
                </a:lnTo>
                <a:lnTo>
                  <a:pt x="4446778" y="500507"/>
                </a:lnTo>
                <a:lnTo>
                  <a:pt x="4776724" y="583184"/>
                </a:lnTo>
                <a:lnTo>
                  <a:pt x="5119497" y="674751"/>
                </a:lnTo>
                <a:lnTo>
                  <a:pt x="5474970" y="775335"/>
                </a:lnTo>
              </a:path>
            </a:pathLst>
          </a:custGeom>
          <a:ln w="31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5616447" y="729869"/>
            <a:ext cx="3312160" cy="652780"/>
          </a:xfrm>
          <a:custGeom>
            <a:avLst/>
            <a:gdLst/>
            <a:ahLst/>
            <a:cxnLst/>
            <a:rect l="l" t="t" r="r" b="b"/>
            <a:pathLst>
              <a:path w="3312159" h="652780">
                <a:moveTo>
                  <a:pt x="0" y="652398"/>
                </a:moveTo>
                <a:lnTo>
                  <a:pt x="95757" y="625475"/>
                </a:lnTo>
                <a:lnTo>
                  <a:pt x="357631" y="556259"/>
                </a:lnTo>
                <a:lnTo>
                  <a:pt x="538479" y="509396"/>
                </a:lnTo>
                <a:lnTo>
                  <a:pt x="747140" y="457961"/>
                </a:lnTo>
                <a:lnTo>
                  <a:pt x="979170" y="402081"/>
                </a:lnTo>
                <a:lnTo>
                  <a:pt x="1228217" y="341756"/>
                </a:lnTo>
                <a:lnTo>
                  <a:pt x="1492123" y="283717"/>
                </a:lnTo>
                <a:lnTo>
                  <a:pt x="1762505" y="225551"/>
                </a:lnTo>
                <a:lnTo>
                  <a:pt x="2039238" y="171957"/>
                </a:lnTo>
                <a:lnTo>
                  <a:pt x="2313812" y="120650"/>
                </a:lnTo>
                <a:lnTo>
                  <a:pt x="2450083" y="98297"/>
                </a:lnTo>
                <a:lnTo>
                  <a:pt x="2582036" y="75945"/>
                </a:lnTo>
                <a:lnTo>
                  <a:pt x="2713990" y="58038"/>
                </a:lnTo>
                <a:lnTo>
                  <a:pt x="2841752" y="40131"/>
                </a:lnTo>
                <a:lnTo>
                  <a:pt x="2967354" y="26796"/>
                </a:lnTo>
                <a:lnTo>
                  <a:pt x="3086607" y="15620"/>
                </a:lnTo>
                <a:lnTo>
                  <a:pt x="3201543" y="6603"/>
                </a:lnTo>
                <a:lnTo>
                  <a:pt x="3312159" y="0"/>
                </a:lnTo>
              </a:path>
            </a:pathLst>
          </a:custGeom>
          <a:ln w="31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211670" y="714248"/>
            <a:ext cx="8723630" cy="1331595"/>
          </a:xfrm>
          <a:custGeom>
            <a:avLst/>
            <a:gdLst/>
            <a:ahLst/>
            <a:cxnLst/>
            <a:rect l="l" t="t" r="r" b="b"/>
            <a:pathLst>
              <a:path w="8723630" h="1331595">
                <a:moveTo>
                  <a:pt x="1556042" y="0"/>
                </a:moveTo>
                <a:lnTo>
                  <a:pt x="1402753" y="0"/>
                </a:lnTo>
                <a:lnTo>
                  <a:pt x="1258100" y="4444"/>
                </a:lnTo>
                <a:lnTo>
                  <a:pt x="1121829" y="11175"/>
                </a:lnTo>
                <a:lnTo>
                  <a:pt x="874890" y="33400"/>
                </a:lnTo>
                <a:lnTo>
                  <a:pt x="762063" y="49149"/>
                </a:lnTo>
                <a:lnTo>
                  <a:pt x="659891" y="64769"/>
                </a:lnTo>
                <a:lnTo>
                  <a:pt x="564095" y="82550"/>
                </a:lnTo>
                <a:lnTo>
                  <a:pt x="478955" y="102742"/>
                </a:lnTo>
                <a:lnTo>
                  <a:pt x="398056" y="120650"/>
                </a:lnTo>
                <a:lnTo>
                  <a:pt x="327812" y="140715"/>
                </a:lnTo>
                <a:lnTo>
                  <a:pt x="206476" y="178688"/>
                </a:lnTo>
                <a:lnTo>
                  <a:pt x="157518" y="196596"/>
                </a:lnTo>
                <a:lnTo>
                  <a:pt x="51079" y="241173"/>
                </a:lnTo>
                <a:lnTo>
                  <a:pt x="0" y="268097"/>
                </a:lnTo>
                <a:lnTo>
                  <a:pt x="0" y="1331467"/>
                </a:lnTo>
                <a:lnTo>
                  <a:pt x="8719096" y="1331467"/>
                </a:lnTo>
                <a:lnTo>
                  <a:pt x="8723414" y="1324864"/>
                </a:lnTo>
                <a:lnTo>
                  <a:pt x="8723414" y="851153"/>
                </a:lnTo>
                <a:lnTo>
                  <a:pt x="7182142" y="851153"/>
                </a:lnTo>
                <a:lnTo>
                  <a:pt x="7043839" y="848994"/>
                </a:lnTo>
                <a:lnTo>
                  <a:pt x="6899059" y="844423"/>
                </a:lnTo>
                <a:lnTo>
                  <a:pt x="6750088" y="837818"/>
                </a:lnTo>
                <a:lnTo>
                  <a:pt x="6594640" y="826642"/>
                </a:lnTo>
                <a:lnTo>
                  <a:pt x="6260503" y="793114"/>
                </a:lnTo>
                <a:lnTo>
                  <a:pt x="5900712" y="746125"/>
                </a:lnTo>
                <a:lnTo>
                  <a:pt x="5709196" y="717168"/>
                </a:lnTo>
                <a:lnTo>
                  <a:pt x="5509044" y="683640"/>
                </a:lnTo>
                <a:lnTo>
                  <a:pt x="5302542" y="645667"/>
                </a:lnTo>
                <a:lnTo>
                  <a:pt x="4861979" y="558546"/>
                </a:lnTo>
                <a:lnTo>
                  <a:pt x="4387253" y="453516"/>
                </a:lnTo>
                <a:lnTo>
                  <a:pt x="4136047" y="395350"/>
                </a:lnTo>
                <a:lnTo>
                  <a:pt x="3614458" y="268097"/>
                </a:lnTo>
                <a:lnTo>
                  <a:pt x="3122841" y="165226"/>
                </a:lnTo>
                <a:lnTo>
                  <a:pt x="2892844" y="125094"/>
                </a:lnTo>
                <a:lnTo>
                  <a:pt x="2673642" y="91566"/>
                </a:lnTo>
                <a:lnTo>
                  <a:pt x="2462949" y="62484"/>
                </a:lnTo>
                <a:lnTo>
                  <a:pt x="2262797" y="40131"/>
                </a:lnTo>
                <a:lnTo>
                  <a:pt x="2073313" y="22225"/>
                </a:lnTo>
                <a:lnTo>
                  <a:pt x="1719999" y="2159"/>
                </a:lnTo>
                <a:lnTo>
                  <a:pt x="1556042" y="0"/>
                </a:lnTo>
                <a:close/>
              </a:path>
              <a:path w="8723630" h="1331595">
                <a:moveTo>
                  <a:pt x="8723414" y="569722"/>
                </a:moveTo>
                <a:lnTo>
                  <a:pt x="8638197" y="605409"/>
                </a:lnTo>
                <a:lnTo>
                  <a:pt x="8557298" y="636651"/>
                </a:lnTo>
                <a:lnTo>
                  <a:pt x="8472208" y="665734"/>
                </a:lnTo>
                <a:lnTo>
                  <a:pt x="8295551" y="719327"/>
                </a:lnTo>
                <a:lnTo>
                  <a:pt x="8201825" y="743965"/>
                </a:lnTo>
                <a:lnTo>
                  <a:pt x="8005991" y="784098"/>
                </a:lnTo>
                <a:lnTo>
                  <a:pt x="7901724" y="802004"/>
                </a:lnTo>
                <a:lnTo>
                  <a:pt x="7680363" y="828801"/>
                </a:lnTo>
                <a:lnTo>
                  <a:pt x="7441857" y="846709"/>
                </a:lnTo>
                <a:lnTo>
                  <a:pt x="7314222" y="851153"/>
                </a:lnTo>
                <a:lnTo>
                  <a:pt x="8723414" y="851153"/>
                </a:lnTo>
                <a:lnTo>
                  <a:pt x="8723414" y="56972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 txBox="1"/>
          <p:nvPr/>
        </p:nvSpPr>
        <p:spPr>
          <a:xfrm>
            <a:off x="330200" y="1432305"/>
            <a:ext cx="2993390" cy="48990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535305" indent="-523240">
              <a:lnSpc>
                <a:spcPct val="100000"/>
              </a:lnSpc>
              <a:spcBef>
                <a:spcPts val="95"/>
              </a:spcBef>
              <a:buSzPct val="94000"/>
              <a:buAutoNum type="arabicPlain"/>
              <a:tabLst>
                <a:tab pos="535940" algn="l"/>
              </a:tabLst>
            </a:pP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作业时正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确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佩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戴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安全</a:t>
            </a:r>
            <a:r>
              <a:rPr sz="1600" spc="1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带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、绝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600" spc="-1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缘手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套</a:t>
            </a:r>
            <a:r>
              <a:rPr sz="1600" spc="-1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、护目镜及防护面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罩；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  <a:p>
            <a:pPr marL="12700" marR="5080" algn="just">
              <a:lnSpc>
                <a:spcPct val="100000"/>
              </a:lnSpc>
              <a:buSzPct val="94000"/>
              <a:buAutoNum type="arabicPlain" startAt="2"/>
              <a:tabLst>
                <a:tab pos="535940" algn="l"/>
              </a:tabLst>
            </a:pP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焊机外壳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必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须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接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地良</a:t>
            </a:r>
            <a:r>
              <a:rPr sz="1600" spc="1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好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，并 </a:t>
            </a:r>
            <a:r>
              <a:rPr sz="1600" spc="6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设</a:t>
            </a:r>
            <a:r>
              <a:rPr sz="1600" spc="7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单</a:t>
            </a:r>
            <a:r>
              <a:rPr sz="1600" spc="6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独</a:t>
            </a:r>
            <a:r>
              <a:rPr sz="1600" spc="7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开</a:t>
            </a:r>
            <a:r>
              <a:rPr sz="1600" spc="7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关</a:t>
            </a:r>
            <a:r>
              <a:rPr sz="1600" spc="7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，焊</a:t>
            </a:r>
            <a:r>
              <a:rPr sz="1600" spc="6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机</a:t>
            </a:r>
            <a:r>
              <a:rPr sz="1600" spc="7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须</a:t>
            </a:r>
            <a:r>
              <a:rPr sz="1600" spc="6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经</a:t>
            </a:r>
            <a:r>
              <a:rPr sz="1600" spc="7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过</a:t>
            </a:r>
            <a:r>
              <a:rPr sz="1600" spc="6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二</a:t>
            </a:r>
            <a:r>
              <a:rPr sz="1600" spc="7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次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降 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压处理；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  <a:p>
            <a:pPr marL="12700" marR="5080">
              <a:lnSpc>
                <a:spcPct val="100000"/>
              </a:lnSpc>
              <a:buSzPct val="94000"/>
              <a:buAutoNum type="arabicPlain" startAt="2"/>
              <a:tabLst>
                <a:tab pos="535940" algn="l"/>
              </a:tabLst>
            </a:pP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焊接作业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配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置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灭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火</a:t>
            </a:r>
            <a:r>
              <a:rPr sz="1600" spc="1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器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、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接火 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斗；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  <a:p>
            <a:pPr>
              <a:lnSpc>
                <a:spcPct val="100000"/>
              </a:lnSpc>
            </a:pPr>
            <a:endParaRPr sz="2100">
              <a:latin typeface="Times New Roman" panose="02020603050405020304"/>
              <a:cs typeface="Times New Roman" panose="02020603050405020304"/>
            </a:endParaRPr>
          </a:p>
          <a:p>
            <a:pPr marL="12700">
              <a:lnSpc>
                <a:spcPct val="100000"/>
              </a:lnSpc>
              <a:spcBef>
                <a:spcPts val="1875"/>
              </a:spcBef>
            </a:pPr>
            <a:r>
              <a:rPr sz="1800" dirty="0">
                <a:latin typeface="PMingLiU" panose="02020500000000000000" charset="-120"/>
                <a:cs typeface="PMingLiU" panose="02020500000000000000" charset="-120"/>
              </a:rPr>
              <a:t>接火斗构造说明：</a:t>
            </a:r>
            <a:endParaRPr sz="1800">
              <a:latin typeface="PMingLiU" panose="02020500000000000000" charset="-120"/>
              <a:cs typeface="PMingLiU" panose="02020500000000000000" charset="-120"/>
            </a:endParaRPr>
          </a:p>
          <a:p>
            <a:pPr marL="12700" marR="122555">
              <a:lnSpc>
                <a:spcPct val="100000"/>
              </a:lnSpc>
              <a:spcBef>
                <a:spcPts val="600"/>
              </a:spcBef>
              <a:buSzPct val="94000"/>
              <a:buAutoNum type="arabicPlain"/>
              <a:tabLst>
                <a:tab pos="577850" algn="l"/>
              </a:tabLst>
            </a:pPr>
            <a:r>
              <a:rPr sz="1800" dirty="0">
                <a:latin typeface="PMingLiU" panose="02020500000000000000" charset="-120"/>
                <a:cs typeface="PMingLiU" panose="02020500000000000000" charset="-120"/>
              </a:rPr>
              <a:t>接火斗由接火盆以及挂 件组成，接火盆由铁皮制作 而成，具体尺寸根据钢梁的 节点形式而定，挂件釆用 </a:t>
            </a:r>
            <a:r>
              <a:rPr sz="1800" spc="-45" dirty="0">
                <a:latin typeface="PMingLiU" panose="02020500000000000000" charset="-120"/>
                <a:cs typeface="PMingLiU" panose="02020500000000000000" charset="-120"/>
              </a:rPr>
              <a:t>Φ12mm</a:t>
            </a:r>
            <a:r>
              <a:rPr sz="1800" dirty="0">
                <a:latin typeface="PMingLiU" panose="02020500000000000000" charset="-120"/>
                <a:cs typeface="PMingLiU" panose="02020500000000000000" charset="-120"/>
              </a:rPr>
              <a:t>圆钢根据钢梁形式热 弯而成。</a:t>
            </a:r>
            <a:endParaRPr sz="1800">
              <a:latin typeface="PMingLiU" panose="02020500000000000000" charset="-120"/>
              <a:cs typeface="PMingLiU" panose="02020500000000000000" charset="-120"/>
            </a:endParaRPr>
          </a:p>
          <a:p>
            <a:pPr marL="577215" indent="-565150">
              <a:lnSpc>
                <a:spcPct val="100000"/>
              </a:lnSpc>
              <a:spcBef>
                <a:spcPts val="605"/>
              </a:spcBef>
              <a:buSzPct val="94000"/>
              <a:buAutoNum type="arabicPlain"/>
              <a:tabLst>
                <a:tab pos="577850" algn="l"/>
              </a:tabLst>
            </a:pPr>
            <a:r>
              <a:rPr sz="1800" spc="-5" dirty="0">
                <a:latin typeface="PMingLiU" panose="02020500000000000000" charset="-120"/>
                <a:cs typeface="PMingLiU" panose="02020500000000000000" charset="-120"/>
              </a:rPr>
              <a:t>为防止焊接火花飞溅，</a:t>
            </a:r>
            <a:endParaRPr sz="1800">
              <a:latin typeface="PMingLiU" panose="02020500000000000000" charset="-120"/>
              <a:cs typeface="PMingLiU" panose="02020500000000000000" charset="-120"/>
            </a:endParaRPr>
          </a:p>
          <a:p>
            <a:pPr marL="12700">
              <a:lnSpc>
                <a:spcPct val="100000"/>
              </a:lnSpc>
            </a:pPr>
            <a:r>
              <a:rPr sz="1800" dirty="0">
                <a:latin typeface="PMingLiU" panose="02020500000000000000" charset="-120"/>
                <a:cs typeface="PMingLiU" panose="02020500000000000000" charset="-120"/>
              </a:rPr>
              <a:t>斗内应满铺石棉布。</a:t>
            </a:r>
            <a:endParaRPr sz="1800">
              <a:latin typeface="PMingLiU" panose="02020500000000000000" charset="-120"/>
              <a:cs typeface="PMingLiU" panose="02020500000000000000" charset="-120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330200" y="944702"/>
            <a:ext cx="2694940" cy="4686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>
                <a:latin typeface="Candara" panose="020E0502030303020204"/>
                <a:cs typeface="Candara" panose="020E0502030303020204"/>
              </a:rPr>
              <a:t>3.</a:t>
            </a:r>
            <a:r>
              <a:rPr spc="5" dirty="0">
                <a:latin typeface="Candara" panose="020E0502030303020204"/>
                <a:cs typeface="Candara" panose="020E0502030303020204"/>
              </a:rPr>
              <a:t>5</a:t>
            </a:r>
            <a:r>
              <a:rPr spc="5" dirty="0"/>
              <a:t>构件安装人员</a:t>
            </a:r>
            <a:endParaRPr spc="5" dirty="0"/>
          </a:p>
        </p:txBody>
      </p:sp>
      <p:sp>
        <p:nvSpPr>
          <p:cNvPr id="9" name="object 9"/>
          <p:cNvSpPr/>
          <p:nvPr/>
        </p:nvSpPr>
        <p:spPr>
          <a:xfrm>
            <a:off x="4644009" y="1611249"/>
            <a:ext cx="2520315" cy="2437892"/>
          </a:xfrm>
          <a:prstGeom prst="rect">
            <a:avLst/>
          </a:prstGeom>
          <a:blipFill>
            <a:blip r:embed="rId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3563873" y="4076993"/>
            <a:ext cx="2635820" cy="237480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6199759" y="4049184"/>
            <a:ext cx="2443896" cy="238819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047485" y="859282"/>
            <a:ext cx="2876550" cy="714375"/>
          </a:xfrm>
          <a:custGeom>
            <a:avLst/>
            <a:gdLst/>
            <a:ahLst/>
            <a:cxnLst/>
            <a:rect l="l" t="t" r="r" b="b"/>
            <a:pathLst>
              <a:path w="2876550" h="714375">
                <a:moveTo>
                  <a:pt x="2876432" y="10"/>
                </a:moveTo>
                <a:lnTo>
                  <a:pt x="2748797" y="20076"/>
                </a:lnTo>
                <a:lnTo>
                  <a:pt x="2625479" y="42300"/>
                </a:lnTo>
                <a:lnTo>
                  <a:pt x="2370463" y="91448"/>
                </a:lnTo>
                <a:lnTo>
                  <a:pt x="2102493" y="149487"/>
                </a:lnTo>
                <a:lnTo>
                  <a:pt x="1821950" y="216415"/>
                </a:lnTo>
                <a:lnTo>
                  <a:pt x="1564648" y="281057"/>
                </a:lnTo>
                <a:lnTo>
                  <a:pt x="841890" y="443996"/>
                </a:lnTo>
                <a:lnTo>
                  <a:pt x="620783" y="488572"/>
                </a:lnTo>
                <a:lnTo>
                  <a:pt x="199778" y="566676"/>
                </a:lnTo>
                <a:lnTo>
                  <a:pt x="7" y="600203"/>
                </a:lnTo>
                <a:lnTo>
                  <a:pt x="138183" y="620270"/>
                </a:lnTo>
                <a:lnTo>
                  <a:pt x="270009" y="638050"/>
                </a:lnTo>
                <a:lnTo>
                  <a:pt x="397517" y="653672"/>
                </a:lnTo>
                <a:lnTo>
                  <a:pt x="644151" y="680469"/>
                </a:lnTo>
                <a:lnTo>
                  <a:pt x="873766" y="698377"/>
                </a:lnTo>
                <a:lnTo>
                  <a:pt x="984256" y="705108"/>
                </a:lnTo>
                <a:lnTo>
                  <a:pt x="1092714" y="709554"/>
                </a:lnTo>
                <a:lnTo>
                  <a:pt x="1296803" y="713999"/>
                </a:lnTo>
                <a:lnTo>
                  <a:pt x="1394595" y="714000"/>
                </a:lnTo>
                <a:lnTo>
                  <a:pt x="1583823" y="709555"/>
                </a:lnTo>
                <a:lnTo>
                  <a:pt x="1673104" y="705110"/>
                </a:lnTo>
                <a:lnTo>
                  <a:pt x="1843158" y="691649"/>
                </a:lnTo>
                <a:lnTo>
                  <a:pt x="1926089" y="682759"/>
                </a:lnTo>
                <a:lnTo>
                  <a:pt x="2083442" y="660408"/>
                </a:lnTo>
                <a:lnTo>
                  <a:pt x="2232159" y="633611"/>
                </a:lnTo>
                <a:lnTo>
                  <a:pt x="2372495" y="602369"/>
                </a:lnTo>
                <a:lnTo>
                  <a:pt x="2440566" y="584590"/>
                </a:lnTo>
                <a:lnTo>
                  <a:pt x="2506479" y="566683"/>
                </a:lnTo>
                <a:lnTo>
                  <a:pt x="2633987" y="526551"/>
                </a:lnTo>
                <a:lnTo>
                  <a:pt x="2755145" y="481975"/>
                </a:lnTo>
                <a:lnTo>
                  <a:pt x="2872112" y="435112"/>
                </a:lnTo>
                <a:lnTo>
                  <a:pt x="2876430" y="432826"/>
                </a:lnTo>
                <a:lnTo>
                  <a:pt x="2876432" y="10"/>
                </a:lnTo>
                <a:close/>
              </a:path>
            </a:pathLst>
          </a:custGeom>
          <a:solidFill>
            <a:srgbClr val="C5E7FB">
              <a:alpha val="2901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2619375" y="730884"/>
            <a:ext cx="5544820" cy="850265"/>
          </a:xfrm>
          <a:custGeom>
            <a:avLst/>
            <a:gdLst/>
            <a:ahLst/>
            <a:cxnLst/>
            <a:rect l="l" t="t" r="r" b="b"/>
            <a:pathLst>
              <a:path w="5544820" h="850265">
                <a:moveTo>
                  <a:pt x="852433" y="-5"/>
                </a:moveTo>
                <a:lnTo>
                  <a:pt x="684539" y="-6"/>
                </a:lnTo>
                <a:lnTo>
                  <a:pt x="527186" y="4438"/>
                </a:lnTo>
                <a:lnTo>
                  <a:pt x="380501" y="11168"/>
                </a:lnTo>
                <a:lnTo>
                  <a:pt x="244484" y="22344"/>
                </a:lnTo>
                <a:lnTo>
                  <a:pt x="116849" y="35678"/>
                </a:lnTo>
                <a:lnTo>
                  <a:pt x="9" y="53585"/>
                </a:lnTo>
                <a:lnTo>
                  <a:pt x="333765" y="96004"/>
                </a:lnTo>
                <a:lnTo>
                  <a:pt x="693047" y="156203"/>
                </a:lnTo>
                <a:lnTo>
                  <a:pt x="1077857" y="234309"/>
                </a:lnTo>
                <a:lnTo>
                  <a:pt x="1281946" y="279014"/>
                </a:lnTo>
                <a:lnTo>
                  <a:pt x="1866527" y="421764"/>
                </a:lnTo>
                <a:lnTo>
                  <a:pt x="2559565" y="575690"/>
                </a:lnTo>
                <a:lnTo>
                  <a:pt x="2723268" y="606932"/>
                </a:lnTo>
                <a:lnTo>
                  <a:pt x="2878462" y="638175"/>
                </a:lnTo>
                <a:lnTo>
                  <a:pt x="3031624" y="667258"/>
                </a:lnTo>
                <a:lnTo>
                  <a:pt x="3324994" y="716281"/>
                </a:lnTo>
                <a:lnTo>
                  <a:pt x="3465329" y="738633"/>
                </a:lnTo>
                <a:lnTo>
                  <a:pt x="3733172" y="774321"/>
                </a:lnTo>
                <a:lnTo>
                  <a:pt x="3986156" y="805564"/>
                </a:lnTo>
                <a:lnTo>
                  <a:pt x="4107314" y="816740"/>
                </a:lnTo>
                <a:lnTo>
                  <a:pt x="4336929" y="834521"/>
                </a:lnTo>
                <a:lnTo>
                  <a:pt x="4447419" y="841252"/>
                </a:lnTo>
                <a:lnTo>
                  <a:pt x="4660017" y="850143"/>
                </a:lnTo>
                <a:lnTo>
                  <a:pt x="4857756" y="850144"/>
                </a:lnTo>
                <a:lnTo>
                  <a:pt x="5044827" y="845699"/>
                </a:lnTo>
                <a:lnTo>
                  <a:pt x="5134108" y="841254"/>
                </a:lnTo>
                <a:lnTo>
                  <a:pt x="5221357" y="834524"/>
                </a:lnTo>
                <a:lnTo>
                  <a:pt x="5467992" y="807727"/>
                </a:lnTo>
                <a:lnTo>
                  <a:pt x="5544446" y="796679"/>
                </a:lnTo>
                <a:lnTo>
                  <a:pt x="5297812" y="765436"/>
                </a:lnTo>
                <a:lnTo>
                  <a:pt x="5036319" y="727462"/>
                </a:lnTo>
                <a:lnTo>
                  <a:pt x="4468756" y="629289"/>
                </a:lnTo>
                <a:lnTo>
                  <a:pt x="4160527" y="566805"/>
                </a:lnTo>
                <a:lnTo>
                  <a:pt x="3835153" y="497589"/>
                </a:lnTo>
                <a:lnTo>
                  <a:pt x="2850904" y="263398"/>
                </a:lnTo>
                <a:lnTo>
                  <a:pt x="2583061" y="205358"/>
                </a:lnTo>
                <a:lnTo>
                  <a:pt x="2327918" y="156208"/>
                </a:lnTo>
                <a:lnTo>
                  <a:pt x="2204602" y="133856"/>
                </a:lnTo>
                <a:lnTo>
                  <a:pt x="2083444" y="113789"/>
                </a:lnTo>
                <a:lnTo>
                  <a:pt x="1966477" y="96009"/>
                </a:lnTo>
                <a:lnTo>
                  <a:pt x="1628403" y="51304"/>
                </a:lnTo>
                <a:lnTo>
                  <a:pt x="1417964" y="31237"/>
                </a:lnTo>
                <a:lnTo>
                  <a:pt x="1220225" y="15616"/>
                </a:lnTo>
                <a:lnTo>
                  <a:pt x="1030995" y="4439"/>
                </a:lnTo>
                <a:lnTo>
                  <a:pt x="852433" y="-5"/>
                </a:lnTo>
                <a:close/>
              </a:path>
            </a:pathLst>
          </a:custGeom>
          <a:solidFill>
            <a:srgbClr val="C5E7FB">
              <a:alpha val="3999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2828670" y="743204"/>
            <a:ext cx="5467985" cy="774700"/>
          </a:xfrm>
          <a:custGeom>
            <a:avLst/>
            <a:gdLst/>
            <a:ahLst/>
            <a:cxnLst/>
            <a:rect l="l" t="t" r="r" b="b"/>
            <a:pathLst>
              <a:path w="5467984" h="774700">
                <a:moveTo>
                  <a:pt x="9" y="78097"/>
                </a:moveTo>
                <a:lnTo>
                  <a:pt x="19186" y="73652"/>
                </a:lnTo>
                <a:lnTo>
                  <a:pt x="76590" y="62476"/>
                </a:lnTo>
                <a:lnTo>
                  <a:pt x="174380" y="46855"/>
                </a:lnTo>
                <a:lnTo>
                  <a:pt x="238134" y="37965"/>
                </a:lnTo>
                <a:lnTo>
                  <a:pt x="312556" y="28949"/>
                </a:lnTo>
                <a:lnTo>
                  <a:pt x="395487" y="22345"/>
                </a:lnTo>
                <a:lnTo>
                  <a:pt x="491118" y="15614"/>
                </a:lnTo>
                <a:lnTo>
                  <a:pt x="595385" y="8883"/>
                </a:lnTo>
                <a:lnTo>
                  <a:pt x="712225" y="4439"/>
                </a:lnTo>
                <a:lnTo>
                  <a:pt x="839860" y="2280"/>
                </a:lnTo>
                <a:lnTo>
                  <a:pt x="978036" y="-4"/>
                </a:lnTo>
                <a:lnTo>
                  <a:pt x="1126880" y="2281"/>
                </a:lnTo>
                <a:lnTo>
                  <a:pt x="1286265" y="6727"/>
                </a:lnTo>
                <a:lnTo>
                  <a:pt x="1458477" y="15617"/>
                </a:lnTo>
                <a:lnTo>
                  <a:pt x="1641357" y="26794"/>
                </a:lnTo>
                <a:lnTo>
                  <a:pt x="1834778" y="44574"/>
                </a:lnTo>
                <a:lnTo>
                  <a:pt x="2041026" y="64641"/>
                </a:lnTo>
                <a:lnTo>
                  <a:pt x="2259974" y="89279"/>
                </a:lnTo>
                <a:lnTo>
                  <a:pt x="2489590" y="118236"/>
                </a:lnTo>
                <a:lnTo>
                  <a:pt x="2731905" y="153924"/>
                </a:lnTo>
                <a:lnTo>
                  <a:pt x="2984889" y="194184"/>
                </a:lnTo>
                <a:lnTo>
                  <a:pt x="3250700" y="240920"/>
                </a:lnTo>
                <a:lnTo>
                  <a:pt x="3529211" y="296801"/>
                </a:lnTo>
                <a:lnTo>
                  <a:pt x="3820422" y="357000"/>
                </a:lnTo>
                <a:lnTo>
                  <a:pt x="4124461" y="423930"/>
                </a:lnTo>
                <a:lnTo>
                  <a:pt x="4441199" y="499877"/>
                </a:lnTo>
                <a:lnTo>
                  <a:pt x="4770762" y="582428"/>
                </a:lnTo>
                <a:lnTo>
                  <a:pt x="5113027" y="673869"/>
                </a:lnTo>
                <a:lnTo>
                  <a:pt x="5467992" y="774327"/>
                </a:lnTo>
              </a:path>
            </a:pathLst>
          </a:custGeom>
          <a:ln w="31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5609463" y="729869"/>
            <a:ext cx="3308350" cy="651510"/>
          </a:xfrm>
          <a:custGeom>
            <a:avLst/>
            <a:gdLst/>
            <a:ahLst/>
            <a:cxnLst/>
            <a:rect l="l" t="t" r="r" b="b"/>
            <a:pathLst>
              <a:path w="3308350" h="651510">
                <a:moveTo>
                  <a:pt x="7" y="651510"/>
                </a:moveTo>
                <a:lnTo>
                  <a:pt x="95638" y="624713"/>
                </a:lnTo>
                <a:lnTo>
                  <a:pt x="357258" y="555499"/>
                </a:lnTo>
                <a:lnTo>
                  <a:pt x="537852" y="508637"/>
                </a:lnTo>
                <a:lnTo>
                  <a:pt x="746260" y="457329"/>
                </a:lnTo>
                <a:lnTo>
                  <a:pt x="978035" y="401577"/>
                </a:lnTo>
                <a:lnTo>
                  <a:pt x="1226701" y="341380"/>
                </a:lnTo>
                <a:lnTo>
                  <a:pt x="1490353" y="283342"/>
                </a:lnTo>
                <a:lnTo>
                  <a:pt x="1760355" y="225303"/>
                </a:lnTo>
                <a:lnTo>
                  <a:pt x="2036707" y="171710"/>
                </a:lnTo>
                <a:lnTo>
                  <a:pt x="2310901" y="120403"/>
                </a:lnTo>
                <a:lnTo>
                  <a:pt x="2447045" y="98178"/>
                </a:lnTo>
                <a:lnTo>
                  <a:pt x="2578871" y="75827"/>
                </a:lnTo>
                <a:lnTo>
                  <a:pt x="2710697" y="57920"/>
                </a:lnTo>
                <a:lnTo>
                  <a:pt x="2838205" y="40141"/>
                </a:lnTo>
                <a:lnTo>
                  <a:pt x="2963681" y="26679"/>
                </a:lnTo>
                <a:lnTo>
                  <a:pt x="3082680" y="15630"/>
                </a:lnTo>
                <a:lnTo>
                  <a:pt x="3197488" y="6614"/>
                </a:lnTo>
                <a:lnTo>
                  <a:pt x="3307978" y="10"/>
                </a:lnTo>
              </a:path>
            </a:pathLst>
          </a:custGeom>
          <a:ln w="31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211670" y="714248"/>
            <a:ext cx="8723630" cy="1330325"/>
          </a:xfrm>
          <a:custGeom>
            <a:avLst/>
            <a:gdLst/>
            <a:ahLst/>
            <a:cxnLst/>
            <a:rect l="l" t="t" r="r" b="b"/>
            <a:pathLst>
              <a:path w="8723630" h="1330325">
                <a:moveTo>
                  <a:pt x="1556051" y="-10"/>
                </a:moveTo>
                <a:lnTo>
                  <a:pt x="1402762" y="-11"/>
                </a:lnTo>
                <a:lnTo>
                  <a:pt x="1258109" y="4433"/>
                </a:lnTo>
                <a:lnTo>
                  <a:pt x="1121838" y="11036"/>
                </a:lnTo>
                <a:lnTo>
                  <a:pt x="874899" y="33387"/>
                </a:lnTo>
                <a:lnTo>
                  <a:pt x="762072" y="49008"/>
                </a:lnTo>
                <a:lnTo>
                  <a:pt x="659901" y="64629"/>
                </a:lnTo>
                <a:lnTo>
                  <a:pt x="564105" y="82536"/>
                </a:lnTo>
                <a:lnTo>
                  <a:pt x="478964" y="102601"/>
                </a:lnTo>
                <a:lnTo>
                  <a:pt x="398065" y="120381"/>
                </a:lnTo>
                <a:lnTo>
                  <a:pt x="327821" y="140447"/>
                </a:lnTo>
                <a:lnTo>
                  <a:pt x="206485" y="178419"/>
                </a:lnTo>
                <a:lnTo>
                  <a:pt x="157527" y="196326"/>
                </a:lnTo>
                <a:lnTo>
                  <a:pt x="51088" y="240903"/>
                </a:lnTo>
                <a:lnTo>
                  <a:pt x="8" y="267700"/>
                </a:lnTo>
                <a:lnTo>
                  <a:pt x="5" y="1329801"/>
                </a:lnTo>
                <a:lnTo>
                  <a:pt x="8719101" y="1329827"/>
                </a:lnTo>
                <a:lnTo>
                  <a:pt x="8723419" y="1323096"/>
                </a:lnTo>
                <a:lnTo>
                  <a:pt x="8723421" y="850148"/>
                </a:lnTo>
                <a:lnTo>
                  <a:pt x="7182149" y="850143"/>
                </a:lnTo>
                <a:lnTo>
                  <a:pt x="7043846" y="847857"/>
                </a:lnTo>
                <a:lnTo>
                  <a:pt x="6899066" y="843412"/>
                </a:lnTo>
                <a:lnTo>
                  <a:pt x="6750095" y="836680"/>
                </a:lnTo>
                <a:lnTo>
                  <a:pt x="6594648" y="825504"/>
                </a:lnTo>
                <a:lnTo>
                  <a:pt x="6260510" y="792102"/>
                </a:lnTo>
                <a:lnTo>
                  <a:pt x="5900719" y="745238"/>
                </a:lnTo>
                <a:lnTo>
                  <a:pt x="5709203" y="716154"/>
                </a:lnTo>
                <a:lnTo>
                  <a:pt x="5509051" y="682752"/>
                </a:lnTo>
                <a:lnTo>
                  <a:pt x="5302549" y="644779"/>
                </a:lnTo>
                <a:lnTo>
                  <a:pt x="4861986" y="557782"/>
                </a:lnTo>
                <a:lnTo>
                  <a:pt x="4387261" y="452879"/>
                </a:lnTo>
                <a:lnTo>
                  <a:pt x="4136055" y="394839"/>
                </a:lnTo>
                <a:lnTo>
                  <a:pt x="3614466" y="267711"/>
                </a:lnTo>
                <a:lnTo>
                  <a:pt x="3122850" y="165093"/>
                </a:lnTo>
                <a:lnTo>
                  <a:pt x="2892853" y="124834"/>
                </a:lnTo>
                <a:lnTo>
                  <a:pt x="2673651" y="91432"/>
                </a:lnTo>
                <a:lnTo>
                  <a:pt x="2462958" y="62348"/>
                </a:lnTo>
                <a:lnTo>
                  <a:pt x="2262806" y="40123"/>
                </a:lnTo>
                <a:lnTo>
                  <a:pt x="2073322" y="22215"/>
                </a:lnTo>
                <a:lnTo>
                  <a:pt x="1720008" y="2148"/>
                </a:lnTo>
                <a:lnTo>
                  <a:pt x="1556051" y="-10"/>
                </a:lnTo>
                <a:close/>
              </a:path>
              <a:path w="8723630" h="1330325">
                <a:moveTo>
                  <a:pt x="8723421" y="568970"/>
                </a:moveTo>
                <a:lnTo>
                  <a:pt x="8638204" y="604657"/>
                </a:lnTo>
                <a:lnTo>
                  <a:pt x="8557305" y="635899"/>
                </a:lnTo>
                <a:lnTo>
                  <a:pt x="8472215" y="664854"/>
                </a:lnTo>
                <a:lnTo>
                  <a:pt x="8295558" y="718448"/>
                </a:lnTo>
                <a:lnTo>
                  <a:pt x="8201832" y="742958"/>
                </a:lnTo>
                <a:lnTo>
                  <a:pt x="8005998" y="783090"/>
                </a:lnTo>
                <a:lnTo>
                  <a:pt x="7901731" y="800997"/>
                </a:lnTo>
                <a:lnTo>
                  <a:pt x="7680370" y="827793"/>
                </a:lnTo>
                <a:lnTo>
                  <a:pt x="7441864" y="845572"/>
                </a:lnTo>
                <a:lnTo>
                  <a:pt x="7314229" y="850144"/>
                </a:lnTo>
                <a:lnTo>
                  <a:pt x="8723421" y="850148"/>
                </a:lnTo>
                <a:lnTo>
                  <a:pt x="8723421" y="56897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4458461" y="427736"/>
            <a:ext cx="1141095" cy="3606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200" spc="-5" dirty="0">
                <a:solidFill>
                  <a:srgbClr val="FFFFFF"/>
                </a:solidFill>
              </a:rPr>
              <a:t>编制依据</a:t>
            </a:r>
            <a:endParaRPr sz="2200"/>
          </a:p>
        </p:txBody>
      </p:sp>
      <p:sp>
        <p:nvSpPr>
          <p:cNvPr id="8" name="object 8"/>
          <p:cNvSpPr txBox="1"/>
          <p:nvPr/>
        </p:nvSpPr>
        <p:spPr>
          <a:xfrm>
            <a:off x="78739" y="949858"/>
            <a:ext cx="7535545" cy="4415790"/>
          </a:xfrm>
          <a:prstGeom prst="rect">
            <a:avLst/>
          </a:prstGeom>
        </p:spPr>
        <p:txBody>
          <a:bodyPr vert="horz" wrap="square" lIns="0" tIns="6159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485"/>
              </a:spcBef>
            </a:pPr>
            <a:r>
              <a:rPr sz="1600" spc="-5" dirty="0">
                <a:solidFill>
                  <a:srgbClr val="063D86"/>
                </a:solidFill>
                <a:latin typeface="PMingLiU" panose="02020500000000000000" charset="-120"/>
                <a:cs typeface="PMingLiU" panose="02020500000000000000" charset="-120"/>
              </a:rPr>
              <a:t>为贯彻落实“安全第一、预防为主</a:t>
            </a:r>
            <a:r>
              <a:rPr sz="1600" spc="5" dirty="0">
                <a:solidFill>
                  <a:srgbClr val="063D86"/>
                </a:solidFill>
                <a:latin typeface="PMingLiU" panose="02020500000000000000" charset="-120"/>
                <a:cs typeface="PMingLiU" panose="02020500000000000000" charset="-120"/>
              </a:rPr>
              <a:t>、</a:t>
            </a:r>
            <a:r>
              <a:rPr sz="1600" spc="-5" dirty="0">
                <a:solidFill>
                  <a:srgbClr val="063D86"/>
                </a:solidFill>
                <a:latin typeface="PMingLiU" panose="02020500000000000000" charset="-120"/>
                <a:cs typeface="PMingLiU" panose="02020500000000000000" charset="-120"/>
              </a:rPr>
              <a:t>综合</a:t>
            </a:r>
            <a:r>
              <a:rPr sz="1600" spc="5" dirty="0">
                <a:solidFill>
                  <a:srgbClr val="063D86"/>
                </a:solidFill>
                <a:latin typeface="PMingLiU" panose="02020500000000000000" charset="-120"/>
                <a:cs typeface="PMingLiU" panose="02020500000000000000" charset="-120"/>
              </a:rPr>
              <a:t>治</a:t>
            </a:r>
            <a:r>
              <a:rPr sz="1600" spc="-5" dirty="0">
                <a:solidFill>
                  <a:srgbClr val="063D86"/>
                </a:solidFill>
                <a:latin typeface="PMingLiU" panose="02020500000000000000" charset="-120"/>
                <a:cs typeface="PMingLiU" panose="02020500000000000000" charset="-120"/>
              </a:rPr>
              <a:t>理”</a:t>
            </a:r>
            <a:r>
              <a:rPr sz="1600" spc="5" dirty="0">
                <a:solidFill>
                  <a:srgbClr val="063D86"/>
                </a:solidFill>
                <a:latin typeface="PMingLiU" panose="02020500000000000000" charset="-120"/>
                <a:cs typeface="PMingLiU" panose="02020500000000000000" charset="-120"/>
              </a:rPr>
              <a:t>的</a:t>
            </a:r>
            <a:r>
              <a:rPr sz="1600" spc="-5" dirty="0">
                <a:solidFill>
                  <a:srgbClr val="063D86"/>
                </a:solidFill>
                <a:latin typeface="PMingLiU" panose="02020500000000000000" charset="-120"/>
                <a:cs typeface="PMingLiU" panose="02020500000000000000" charset="-120"/>
              </a:rPr>
              <a:t>方针</a:t>
            </a:r>
            <a:r>
              <a:rPr sz="1600" spc="5" dirty="0">
                <a:solidFill>
                  <a:srgbClr val="063D86"/>
                </a:solidFill>
                <a:latin typeface="PMingLiU" panose="02020500000000000000" charset="-120"/>
                <a:cs typeface="PMingLiU" panose="02020500000000000000" charset="-120"/>
              </a:rPr>
              <a:t>，</a:t>
            </a:r>
            <a:r>
              <a:rPr sz="1600" spc="-5" dirty="0">
                <a:solidFill>
                  <a:srgbClr val="063D86"/>
                </a:solidFill>
                <a:latin typeface="PMingLiU" panose="02020500000000000000" charset="-120"/>
                <a:cs typeface="PMingLiU" panose="02020500000000000000" charset="-120"/>
              </a:rPr>
              <a:t>根据</a:t>
            </a:r>
            <a:r>
              <a:rPr sz="1600" spc="5" dirty="0">
                <a:solidFill>
                  <a:srgbClr val="063D86"/>
                </a:solidFill>
                <a:latin typeface="PMingLiU" panose="02020500000000000000" charset="-120"/>
                <a:cs typeface="PMingLiU" panose="02020500000000000000" charset="-120"/>
              </a:rPr>
              <a:t>国</a:t>
            </a:r>
            <a:r>
              <a:rPr sz="1600" spc="-5" dirty="0">
                <a:solidFill>
                  <a:srgbClr val="063D86"/>
                </a:solidFill>
                <a:latin typeface="PMingLiU" panose="02020500000000000000" charset="-120"/>
                <a:cs typeface="PMingLiU" panose="02020500000000000000" charset="-120"/>
              </a:rPr>
              <a:t>家相</a:t>
            </a:r>
            <a:r>
              <a:rPr sz="1600" spc="5" dirty="0">
                <a:solidFill>
                  <a:srgbClr val="063D86"/>
                </a:solidFill>
                <a:latin typeface="PMingLiU" panose="02020500000000000000" charset="-120"/>
                <a:cs typeface="PMingLiU" panose="02020500000000000000" charset="-120"/>
              </a:rPr>
              <a:t>关</a:t>
            </a:r>
            <a:r>
              <a:rPr sz="1600" spc="-5" dirty="0">
                <a:solidFill>
                  <a:srgbClr val="063D86"/>
                </a:solidFill>
                <a:latin typeface="PMingLiU" panose="02020500000000000000" charset="-120"/>
                <a:cs typeface="PMingLiU" panose="02020500000000000000" charset="-120"/>
              </a:rPr>
              <a:t>法律</a:t>
            </a:r>
            <a:r>
              <a:rPr sz="1600" spc="5" dirty="0">
                <a:solidFill>
                  <a:srgbClr val="063D86"/>
                </a:solidFill>
                <a:latin typeface="PMingLiU" panose="02020500000000000000" charset="-120"/>
                <a:cs typeface="PMingLiU" panose="02020500000000000000" charset="-120"/>
              </a:rPr>
              <a:t>、</a:t>
            </a:r>
            <a:r>
              <a:rPr sz="1600" spc="-5" dirty="0">
                <a:solidFill>
                  <a:srgbClr val="063D86"/>
                </a:solidFill>
                <a:latin typeface="PMingLiU" panose="02020500000000000000" charset="-120"/>
                <a:cs typeface="PMingLiU" panose="02020500000000000000" charset="-120"/>
              </a:rPr>
              <a:t>规范：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  <a:p>
            <a:pPr marL="12700">
              <a:lnSpc>
                <a:spcPct val="100000"/>
              </a:lnSpc>
              <a:spcBef>
                <a:spcPts val="380"/>
              </a:spcBef>
            </a:pPr>
            <a:r>
              <a:rPr sz="1600" spc="-5" dirty="0">
                <a:solidFill>
                  <a:srgbClr val="063D86"/>
                </a:solidFill>
                <a:latin typeface="PMingLiU" panose="02020500000000000000" charset="-120"/>
                <a:cs typeface="PMingLiU" panose="02020500000000000000" charset="-120"/>
              </a:rPr>
              <a:t>《中华人民共和国安全生产法》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  <a:p>
            <a:pPr marL="12700">
              <a:lnSpc>
                <a:spcPct val="100000"/>
              </a:lnSpc>
              <a:spcBef>
                <a:spcPts val="365"/>
              </a:spcBef>
            </a:pPr>
            <a:r>
              <a:rPr sz="1600" spc="-5" dirty="0">
                <a:solidFill>
                  <a:srgbClr val="063D86"/>
                </a:solidFill>
                <a:latin typeface="PMingLiU" panose="02020500000000000000" charset="-120"/>
                <a:cs typeface="PMingLiU" panose="02020500000000000000" charset="-120"/>
              </a:rPr>
              <a:t>《危险性较大的分部分项工程安全</a:t>
            </a:r>
            <a:r>
              <a:rPr sz="1600" spc="5" dirty="0">
                <a:solidFill>
                  <a:srgbClr val="063D86"/>
                </a:solidFill>
                <a:latin typeface="PMingLiU" panose="02020500000000000000" charset="-120"/>
                <a:cs typeface="PMingLiU" panose="02020500000000000000" charset="-120"/>
              </a:rPr>
              <a:t>管</a:t>
            </a:r>
            <a:r>
              <a:rPr sz="1600" spc="-5" dirty="0">
                <a:solidFill>
                  <a:srgbClr val="063D86"/>
                </a:solidFill>
                <a:latin typeface="PMingLiU" panose="02020500000000000000" charset="-120"/>
                <a:cs typeface="PMingLiU" panose="02020500000000000000" charset="-120"/>
              </a:rPr>
              <a:t>理办</a:t>
            </a:r>
            <a:r>
              <a:rPr sz="1600" spc="10" dirty="0">
                <a:solidFill>
                  <a:srgbClr val="063D86"/>
                </a:solidFill>
                <a:latin typeface="PMingLiU" panose="02020500000000000000" charset="-120"/>
                <a:cs typeface="PMingLiU" panose="02020500000000000000" charset="-120"/>
              </a:rPr>
              <a:t>法</a:t>
            </a:r>
            <a:r>
              <a:rPr sz="1600" spc="-5" dirty="0">
                <a:solidFill>
                  <a:srgbClr val="063D86"/>
                </a:solidFill>
                <a:latin typeface="PMingLiU" panose="02020500000000000000" charset="-120"/>
                <a:cs typeface="PMingLiU" panose="02020500000000000000" charset="-120"/>
              </a:rPr>
              <a:t>》建</a:t>
            </a:r>
            <a:r>
              <a:rPr sz="1600" spc="5" dirty="0">
                <a:solidFill>
                  <a:srgbClr val="063D86"/>
                </a:solidFill>
                <a:latin typeface="PMingLiU" panose="02020500000000000000" charset="-120"/>
                <a:cs typeface="PMingLiU" panose="02020500000000000000" charset="-120"/>
              </a:rPr>
              <a:t>质</a:t>
            </a:r>
            <a:r>
              <a:rPr sz="1600" spc="55" dirty="0">
                <a:solidFill>
                  <a:srgbClr val="063D86"/>
                </a:solidFill>
                <a:latin typeface="PMingLiU" panose="02020500000000000000" charset="-120"/>
                <a:cs typeface="PMingLiU" panose="02020500000000000000" charset="-120"/>
              </a:rPr>
              <a:t>［</a:t>
            </a:r>
            <a:r>
              <a:rPr sz="1600" spc="55" dirty="0">
                <a:solidFill>
                  <a:srgbClr val="063D86"/>
                </a:solidFill>
                <a:latin typeface="Arial" panose="020B0604020202020204"/>
                <a:cs typeface="Arial" panose="020B0604020202020204"/>
              </a:rPr>
              <a:t>2018</a:t>
            </a:r>
            <a:r>
              <a:rPr sz="1600" spc="-160" dirty="0">
                <a:solidFill>
                  <a:srgbClr val="063D86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600" spc="60" dirty="0">
                <a:solidFill>
                  <a:srgbClr val="063D86"/>
                </a:solidFill>
                <a:latin typeface="PMingLiU" panose="02020500000000000000" charset="-120"/>
                <a:cs typeface="PMingLiU" panose="02020500000000000000" charset="-120"/>
              </a:rPr>
              <a:t>］</a:t>
            </a:r>
            <a:r>
              <a:rPr sz="1600" spc="60" dirty="0">
                <a:solidFill>
                  <a:srgbClr val="063D86"/>
                </a:solidFill>
                <a:latin typeface="Arial" panose="020B0604020202020204"/>
                <a:cs typeface="Arial" panose="020B0604020202020204"/>
              </a:rPr>
              <a:t>31</a:t>
            </a:r>
            <a:r>
              <a:rPr sz="1600" spc="-5" dirty="0">
                <a:solidFill>
                  <a:srgbClr val="063D86"/>
                </a:solidFill>
                <a:latin typeface="PMingLiU" panose="02020500000000000000" charset="-120"/>
                <a:cs typeface="PMingLiU" panose="02020500000000000000" charset="-120"/>
              </a:rPr>
              <a:t>号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  <a:p>
            <a:pPr marL="12700">
              <a:lnSpc>
                <a:spcPct val="100000"/>
              </a:lnSpc>
              <a:spcBef>
                <a:spcPts val="405"/>
              </a:spcBef>
            </a:pPr>
            <a:r>
              <a:rPr sz="1600" spc="-5" dirty="0">
                <a:solidFill>
                  <a:srgbClr val="063D86"/>
                </a:solidFill>
                <a:latin typeface="PMingLiU" panose="02020500000000000000" charset="-120"/>
                <a:cs typeface="PMingLiU" panose="02020500000000000000" charset="-120"/>
              </a:rPr>
              <a:t>《建筑起重机械安全监督管理规</a:t>
            </a:r>
            <a:r>
              <a:rPr sz="1600" dirty="0">
                <a:solidFill>
                  <a:srgbClr val="063D86"/>
                </a:solidFill>
                <a:latin typeface="PMingLiU" panose="02020500000000000000" charset="-120"/>
                <a:cs typeface="PMingLiU" panose="02020500000000000000" charset="-120"/>
              </a:rPr>
              <a:t>定</a:t>
            </a:r>
            <a:r>
              <a:rPr sz="1600" spc="5" dirty="0">
                <a:solidFill>
                  <a:srgbClr val="063D86"/>
                </a:solidFill>
                <a:latin typeface="PMingLiU" panose="02020500000000000000" charset="-120"/>
                <a:cs typeface="PMingLiU" panose="02020500000000000000" charset="-120"/>
              </a:rPr>
              <a:t>》</a:t>
            </a:r>
            <a:r>
              <a:rPr sz="1600" spc="-5" dirty="0">
                <a:solidFill>
                  <a:srgbClr val="063D86"/>
                </a:solidFill>
                <a:latin typeface="PMingLiU" panose="02020500000000000000" charset="-120"/>
                <a:cs typeface="PMingLiU" panose="02020500000000000000" charset="-120"/>
              </a:rPr>
              <a:t>建设部</a:t>
            </a:r>
            <a:r>
              <a:rPr sz="1600" dirty="0">
                <a:solidFill>
                  <a:srgbClr val="063D86"/>
                </a:solidFill>
                <a:latin typeface="Candara" panose="020E0502030303020204"/>
                <a:cs typeface="Candara" panose="020E0502030303020204"/>
              </a:rPr>
              <a:t>166</a:t>
            </a:r>
            <a:r>
              <a:rPr sz="1600" spc="55" dirty="0">
                <a:solidFill>
                  <a:srgbClr val="063D86"/>
                </a:solidFill>
                <a:latin typeface="Candara" panose="020E0502030303020204"/>
                <a:cs typeface="Candara" panose="020E0502030303020204"/>
              </a:rPr>
              <a:t> </a:t>
            </a:r>
            <a:r>
              <a:rPr sz="1600" spc="-5" dirty="0">
                <a:solidFill>
                  <a:srgbClr val="063D86"/>
                </a:solidFill>
                <a:latin typeface="PMingLiU" panose="02020500000000000000" charset="-120"/>
                <a:cs typeface="PMingLiU" panose="02020500000000000000" charset="-120"/>
              </a:rPr>
              <a:t>号令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  <a:p>
            <a:pPr marL="12700">
              <a:lnSpc>
                <a:spcPct val="100000"/>
              </a:lnSpc>
              <a:spcBef>
                <a:spcPts val="385"/>
              </a:spcBef>
            </a:pPr>
            <a:r>
              <a:rPr sz="1600" spc="-10" dirty="0">
                <a:solidFill>
                  <a:srgbClr val="063D86"/>
                </a:solidFill>
                <a:latin typeface="PMingLiU" panose="02020500000000000000" charset="-120"/>
                <a:cs typeface="PMingLiU" panose="02020500000000000000" charset="-120"/>
              </a:rPr>
              <a:t>《建筑施工特种作业人员管理规</a:t>
            </a:r>
            <a:r>
              <a:rPr sz="1600" dirty="0">
                <a:solidFill>
                  <a:srgbClr val="063D86"/>
                </a:solidFill>
                <a:latin typeface="PMingLiU" panose="02020500000000000000" charset="-120"/>
                <a:cs typeface="PMingLiU" panose="02020500000000000000" charset="-120"/>
              </a:rPr>
              <a:t>定</a:t>
            </a:r>
            <a:r>
              <a:rPr sz="1600" spc="5" dirty="0">
                <a:solidFill>
                  <a:srgbClr val="063D86"/>
                </a:solidFill>
                <a:latin typeface="PMingLiU" panose="02020500000000000000" charset="-120"/>
                <a:cs typeface="PMingLiU" panose="02020500000000000000" charset="-120"/>
              </a:rPr>
              <a:t>》</a:t>
            </a:r>
            <a:r>
              <a:rPr sz="1600" spc="-10" dirty="0">
                <a:solidFill>
                  <a:srgbClr val="063D86"/>
                </a:solidFill>
                <a:latin typeface="PMingLiU" panose="02020500000000000000" charset="-120"/>
                <a:cs typeface="PMingLiU" panose="02020500000000000000" charset="-120"/>
              </a:rPr>
              <a:t>建质</a:t>
            </a:r>
            <a:r>
              <a:rPr sz="1600" spc="-5" dirty="0">
                <a:solidFill>
                  <a:srgbClr val="063D86"/>
                </a:solidFill>
                <a:latin typeface="PMingLiU" panose="02020500000000000000" charset="-120"/>
                <a:cs typeface="PMingLiU" panose="02020500000000000000" charset="-120"/>
              </a:rPr>
              <a:t>［</a:t>
            </a:r>
            <a:r>
              <a:rPr sz="1600" spc="-5" dirty="0">
                <a:solidFill>
                  <a:srgbClr val="063D86"/>
                </a:solidFill>
                <a:latin typeface="Candara" panose="020E0502030303020204"/>
                <a:cs typeface="Candara" panose="020E0502030303020204"/>
              </a:rPr>
              <a:t>2008</a:t>
            </a:r>
            <a:r>
              <a:rPr sz="1600" spc="-5" dirty="0">
                <a:solidFill>
                  <a:srgbClr val="063D86"/>
                </a:solidFill>
                <a:latin typeface="PMingLiU" panose="02020500000000000000" charset="-120"/>
                <a:cs typeface="PMingLiU" panose="02020500000000000000" charset="-120"/>
              </a:rPr>
              <a:t>］</a:t>
            </a:r>
            <a:r>
              <a:rPr sz="1600" spc="-5" dirty="0">
                <a:solidFill>
                  <a:srgbClr val="063D86"/>
                </a:solidFill>
                <a:latin typeface="Candara" panose="020E0502030303020204"/>
                <a:cs typeface="Candara" panose="020E0502030303020204"/>
              </a:rPr>
              <a:t>75</a:t>
            </a:r>
            <a:r>
              <a:rPr sz="1600" spc="50" dirty="0">
                <a:solidFill>
                  <a:srgbClr val="063D86"/>
                </a:solidFill>
                <a:latin typeface="Candara" panose="020E0502030303020204"/>
                <a:cs typeface="Candara" panose="020E0502030303020204"/>
              </a:rPr>
              <a:t> </a:t>
            </a:r>
            <a:r>
              <a:rPr sz="1600" spc="-5" dirty="0">
                <a:solidFill>
                  <a:srgbClr val="063D86"/>
                </a:solidFill>
                <a:latin typeface="PMingLiU" panose="02020500000000000000" charset="-120"/>
                <a:cs typeface="PMingLiU" panose="02020500000000000000" charset="-120"/>
              </a:rPr>
              <a:t>号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  <a:p>
            <a:pPr marL="12700">
              <a:lnSpc>
                <a:spcPct val="100000"/>
              </a:lnSpc>
              <a:spcBef>
                <a:spcPts val="385"/>
              </a:spcBef>
            </a:pPr>
            <a:r>
              <a:rPr sz="1600" spc="-5" dirty="0">
                <a:solidFill>
                  <a:srgbClr val="063D86"/>
                </a:solidFill>
                <a:latin typeface="PMingLiU" panose="02020500000000000000" charset="-120"/>
                <a:cs typeface="PMingLiU" panose="02020500000000000000" charset="-120"/>
              </a:rPr>
              <a:t>《建筑施工人员个人劳动保护用品</a:t>
            </a:r>
            <a:r>
              <a:rPr sz="1600" spc="5" dirty="0">
                <a:solidFill>
                  <a:srgbClr val="063D86"/>
                </a:solidFill>
                <a:latin typeface="PMingLiU" panose="02020500000000000000" charset="-120"/>
                <a:cs typeface="PMingLiU" panose="02020500000000000000" charset="-120"/>
              </a:rPr>
              <a:t>使</a:t>
            </a:r>
            <a:r>
              <a:rPr sz="1600" spc="-5" dirty="0">
                <a:solidFill>
                  <a:srgbClr val="063D86"/>
                </a:solidFill>
                <a:latin typeface="PMingLiU" panose="02020500000000000000" charset="-120"/>
                <a:cs typeface="PMingLiU" panose="02020500000000000000" charset="-120"/>
              </a:rPr>
              <a:t>用管</a:t>
            </a:r>
            <a:r>
              <a:rPr sz="1600" spc="5" dirty="0">
                <a:solidFill>
                  <a:srgbClr val="063D86"/>
                </a:solidFill>
                <a:latin typeface="PMingLiU" panose="02020500000000000000" charset="-120"/>
                <a:cs typeface="PMingLiU" panose="02020500000000000000" charset="-120"/>
              </a:rPr>
              <a:t>理</a:t>
            </a:r>
            <a:r>
              <a:rPr sz="1600" spc="-5" dirty="0">
                <a:solidFill>
                  <a:srgbClr val="063D86"/>
                </a:solidFill>
                <a:latin typeface="PMingLiU" panose="02020500000000000000" charset="-120"/>
                <a:cs typeface="PMingLiU" panose="02020500000000000000" charset="-120"/>
              </a:rPr>
              <a:t>暂行</a:t>
            </a:r>
            <a:r>
              <a:rPr sz="1600" spc="5" dirty="0">
                <a:solidFill>
                  <a:srgbClr val="063D86"/>
                </a:solidFill>
                <a:latin typeface="PMingLiU" panose="02020500000000000000" charset="-120"/>
                <a:cs typeface="PMingLiU" panose="02020500000000000000" charset="-120"/>
              </a:rPr>
              <a:t>规</a:t>
            </a:r>
            <a:r>
              <a:rPr sz="1600" dirty="0">
                <a:solidFill>
                  <a:srgbClr val="063D86"/>
                </a:solidFill>
                <a:latin typeface="PMingLiU" panose="02020500000000000000" charset="-120"/>
                <a:cs typeface="PMingLiU" panose="02020500000000000000" charset="-120"/>
              </a:rPr>
              <a:t>定</a:t>
            </a:r>
            <a:r>
              <a:rPr sz="1600" spc="-5" dirty="0">
                <a:solidFill>
                  <a:srgbClr val="063D86"/>
                </a:solidFill>
                <a:latin typeface="PMingLiU" panose="02020500000000000000" charset="-120"/>
                <a:cs typeface="PMingLiU" panose="02020500000000000000" charset="-120"/>
              </a:rPr>
              <a:t>》</a:t>
            </a:r>
            <a:r>
              <a:rPr sz="1600" spc="5" dirty="0">
                <a:solidFill>
                  <a:srgbClr val="063D86"/>
                </a:solidFill>
                <a:latin typeface="PMingLiU" panose="02020500000000000000" charset="-120"/>
                <a:cs typeface="PMingLiU" panose="02020500000000000000" charset="-120"/>
              </a:rPr>
              <a:t>建</a:t>
            </a:r>
            <a:r>
              <a:rPr sz="1600" spc="-5" dirty="0">
                <a:solidFill>
                  <a:srgbClr val="063D86"/>
                </a:solidFill>
                <a:latin typeface="PMingLiU" panose="02020500000000000000" charset="-120"/>
                <a:cs typeface="PMingLiU" panose="02020500000000000000" charset="-120"/>
              </a:rPr>
              <a:t>质［</a:t>
            </a:r>
            <a:r>
              <a:rPr sz="1600" spc="-5" dirty="0">
                <a:solidFill>
                  <a:srgbClr val="063D86"/>
                </a:solidFill>
                <a:latin typeface="Candara" panose="020E0502030303020204"/>
                <a:cs typeface="Candara" panose="020E0502030303020204"/>
              </a:rPr>
              <a:t>2007</a:t>
            </a:r>
            <a:r>
              <a:rPr sz="1600" spc="-5" dirty="0">
                <a:solidFill>
                  <a:srgbClr val="063D86"/>
                </a:solidFill>
                <a:latin typeface="PMingLiU" panose="02020500000000000000" charset="-120"/>
                <a:cs typeface="PMingLiU" panose="02020500000000000000" charset="-120"/>
              </a:rPr>
              <a:t>］</a:t>
            </a:r>
            <a:r>
              <a:rPr sz="1600" spc="-5" dirty="0">
                <a:solidFill>
                  <a:srgbClr val="063D86"/>
                </a:solidFill>
                <a:latin typeface="Candara" panose="020E0502030303020204"/>
                <a:cs typeface="Candara" panose="020E0502030303020204"/>
              </a:rPr>
              <a:t>255</a:t>
            </a:r>
            <a:r>
              <a:rPr sz="1600" spc="50" dirty="0">
                <a:solidFill>
                  <a:srgbClr val="063D86"/>
                </a:solidFill>
                <a:latin typeface="Candara" panose="020E0502030303020204"/>
                <a:cs typeface="Candara" panose="020E0502030303020204"/>
              </a:rPr>
              <a:t> </a:t>
            </a:r>
            <a:r>
              <a:rPr sz="1600" spc="-5" dirty="0">
                <a:solidFill>
                  <a:srgbClr val="063D86"/>
                </a:solidFill>
                <a:latin typeface="PMingLiU" panose="02020500000000000000" charset="-120"/>
                <a:cs typeface="PMingLiU" panose="02020500000000000000" charset="-120"/>
              </a:rPr>
              <a:t>号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  <a:p>
            <a:pPr marL="12700">
              <a:lnSpc>
                <a:spcPct val="100000"/>
              </a:lnSpc>
              <a:spcBef>
                <a:spcPts val="385"/>
              </a:spcBef>
            </a:pPr>
            <a:r>
              <a:rPr sz="1600" spc="-5" dirty="0">
                <a:solidFill>
                  <a:srgbClr val="063D86"/>
                </a:solidFill>
                <a:latin typeface="PMingLiU" panose="02020500000000000000" charset="-120"/>
                <a:cs typeface="PMingLiU" panose="02020500000000000000" charset="-120"/>
              </a:rPr>
              <a:t>《建筑施工安全技术统一规范》</a:t>
            </a:r>
            <a:r>
              <a:rPr sz="1600" spc="-5" dirty="0">
                <a:solidFill>
                  <a:srgbClr val="063D86"/>
                </a:solidFill>
                <a:latin typeface="Candara" panose="020E0502030303020204"/>
                <a:cs typeface="Candara" panose="020E0502030303020204"/>
              </a:rPr>
              <a:t>GB50870-2013</a:t>
            </a:r>
            <a:endParaRPr sz="1600">
              <a:latin typeface="Candara" panose="020E0502030303020204"/>
              <a:cs typeface="Candara" panose="020E0502030303020204"/>
            </a:endParaRPr>
          </a:p>
          <a:p>
            <a:pPr marL="12700">
              <a:lnSpc>
                <a:spcPct val="100000"/>
              </a:lnSpc>
              <a:spcBef>
                <a:spcPts val="385"/>
              </a:spcBef>
            </a:pPr>
            <a:r>
              <a:rPr sz="1600" spc="-5" dirty="0">
                <a:solidFill>
                  <a:srgbClr val="063D86"/>
                </a:solidFill>
                <a:latin typeface="PMingLiU" panose="02020500000000000000" charset="-120"/>
                <a:cs typeface="PMingLiU" panose="02020500000000000000" charset="-120"/>
              </a:rPr>
              <a:t>《建设工程项目管理规范》</a:t>
            </a:r>
            <a:r>
              <a:rPr sz="1600" spc="-5" dirty="0">
                <a:solidFill>
                  <a:srgbClr val="063D86"/>
                </a:solidFill>
                <a:latin typeface="Candara" panose="020E0502030303020204"/>
                <a:cs typeface="Candara" panose="020E0502030303020204"/>
              </a:rPr>
              <a:t>GB/T50326-2006</a:t>
            </a:r>
            <a:endParaRPr sz="1600">
              <a:latin typeface="Candara" panose="020E0502030303020204"/>
              <a:cs typeface="Candara" panose="020E0502030303020204"/>
            </a:endParaRPr>
          </a:p>
          <a:p>
            <a:pPr marL="12700">
              <a:lnSpc>
                <a:spcPct val="100000"/>
              </a:lnSpc>
              <a:spcBef>
                <a:spcPts val="380"/>
              </a:spcBef>
            </a:pPr>
            <a:r>
              <a:rPr sz="1600" spc="-5" dirty="0">
                <a:solidFill>
                  <a:srgbClr val="063D86"/>
                </a:solidFill>
                <a:latin typeface="PMingLiU" panose="02020500000000000000" charset="-120"/>
                <a:cs typeface="PMingLiU" panose="02020500000000000000" charset="-120"/>
              </a:rPr>
              <a:t>《建设工程施工现场消防安全技术</a:t>
            </a:r>
            <a:r>
              <a:rPr sz="1600" spc="5" dirty="0">
                <a:solidFill>
                  <a:srgbClr val="063D86"/>
                </a:solidFill>
                <a:latin typeface="PMingLiU" panose="02020500000000000000" charset="-120"/>
                <a:cs typeface="PMingLiU" panose="02020500000000000000" charset="-120"/>
              </a:rPr>
              <a:t>规</a:t>
            </a:r>
            <a:r>
              <a:rPr sz="1600" dirty="0">
                <a:solidFill>
                  <a:srgbClr val="063D86"/>
                </a:solidFill>
                <a:latin typeface="PMingLiU" panose="02020500000000000000" charset="-120"/>
                <a:cs typeface="PMingLiU" panose="02020500000000000000" charset="-120"/>
              </a:rPr>
              <a:t>范</a:t>
            </a:r>
            <a:r>
              <a:rPr sz="1600" spc="-5" dirty="0">
                <a:solidFill>
                  <a:srgbClr val="063D86"/>
                </a:solidFill>
                <a:latin typeface="PMingLiU" panose="02020500000000000000" charset="-120"/>
                <a:cs typeface="PMingLiU" panose="02020500000000000000" charset="-120"/>
              </a:rPr>
              <a:t>》</a:t>
            </a:r>
            <a:r>
              <a:rPr sz="1600" spc="-5" dirty="0">
                <a:solidFill>
                  <a:srgbClr val="063D86"/>
                </a:solidFill>
                <a:latin typeface="Candara" panose="020E0502030303020204"/>
                <a:cs typeface="Candara" panose="020E0502030303020204"/>
              </a:rPr>
              <a:t>GB50720-2011</a:t>
            </a:r>
            <a:endParaRPr sz="1600">
              <a:latin typeface="Candara" panose="020E0502030303020204"/>
              <a:cs typeface="Candara" panose="020E0502030303020204"/>
            </a:endParaRPr>
          </a:p>
          <a:p>
            <a:pPr marL="12700">
              <a:lnSpc>
                <a:spcPct val="100000"/>
              </a:lnSpc>
              <a:spcBef>
                <a:spcPts val="390"/>
              </a:spcBef>
            </a:pPr>
            <a:r>
              <a:rPr sz="1600" spc="-10" dirty="0">
                <a:solidFill>
                  <a:srgbClr val="063D86"/>
                </a:solidFill>
                <a:latin typeface="PMingLiU" panose="02020500000000000000" charset="-120"/>
                <a:cs typeface="PMingLiU" panose="02020500000000000000" charset="-120"/>
              </a:rPr>
              <a:t>《建设工程施工现场供用电安全规</a:t>
            </a:r>
            <a:r>
              <a:rPr sz="1600" spc="15" dirty="0">
                <a:solidFill>
                  <a:srgbClr val="063D86"/>
                </a:solidFill>
                <a:latin typeface="PMingLiU" panose="02020500000000000000" charset="-120"/>
                <a:cs typeface="PMingLiU" panose="02020500000000000000" charset="-120"/>
              </a:rPr>
              <a:t>范</a:t>
            </a:r>
            <a:r>
              <a:rPr sz="1600" spc="-10" dirty="0">
                <a:solidFill>
                  <a:srgbClr val="063D86"/>
                </a:solidFill>
                <a:latin typeface="PMingLiU" panose="02020500000000000000" charset="-120"/>
                <a:cs typeface="PMingLiU" panose="02020500000000000000" charset="-120"/>
              </a:rPr>
              <a:t>》</a:t>
            </a:r>
            <a:r>
              <a:rPr sz="1600" spc="-5" dirty="0">
                <a:solidFill>
                  <a:srgbClr val="063D86"/>
                </a:solidFill>
                <a:latin typeface="Candara" panose="020E0502030303020204"/>
                <a:cs typeface="Candara" panose="020E0502030303020204"/>
              </a:rPr>
              <a:t>GB50194-2014</a:t>
            </a:r>
            <a:endParaRPr sz="1600">
              <a:latin typeface="Candara" panose="020E0502030303020204"/>
              <a:cs typeface="Candara" panose="020E0502030303020204"/>
            </a:endParaRPr>
          </a:p>
          <a:p>
            <a:pPr marL="12700">
              <a:lnSpc>
                <a:spcPct val="100000"/>
              </a:lnSpc>
              <a:spcBef>
                <a:spcPts val="385"/>
              </a:spcBef>
            </a:pPr>
            <a:r>
              <a:rPr sz="1600" spc="-5" dirty="0">
                <a:solidFill>
                  <a:srgbClr val="063D86"/>
                </a:solidFill>
                <a:latin typeface="PMingLiU" panose="02020500000000000000" charset="-120"/>
                <a:cs typeface="PMingLiU" panose="02020500000000000000" charset="-120"/>
              </a:rPr>
              <a:t>《塔式起重机安全规程》</a:t>
            </a:r>
            <a:r>
              <a:rPr sz="1600" spc="-5" dirty="0">
                <a:solidFill>
                  <a:srgbClr val="063D86"/>
                </a:solidFill>
                <a:latin typeface="Candara" panose="020E0502030303020204"/>
                <a:cs typeface="Candara" panose="020E0502030303020204"/>
              </a:rPr>
              <a:t>GB</a:t>
            </a:r>
            <a:r>
              <a:rPr sz="1600" spc="30" dirty="0">
                <a:solidFill>
                  <a:srgbClr val="063D86"/>
                </a:solidFill>
                <a:latin typeface="Candara" panose="020E0502030303020204"/>
                <a:cs typeface="Candara" panose="020E0502030303020204"/>
              </a:rPr>
              <a:t> </a:t>
            </a:r>
            <a:r>
              <a:rPr sz="1600" spc="-5" dirty="0">
                <a:solidFill>
                  <a:srgbClr val="063D86"/>
                </a:solidFill>
                <a:latin typeface="Candara" panose="020E0502030303020204"/>
                <a:cs typeface="Candara" panose="020E0502030303020204"/>
              </a:rPr>
              <a:t>5144-2006</a:t>
            </a:r>
            <a:endParaRPr sz="1600">
              <a:latin typeface="Candara" panose="020E0502030303020204"/>
              <a:cs typeface="Candara" panose="020E0502030303020204"/>
            </a:endParaRPr>
          </a:p>
          <a:p>
            <a:pPr marL="12700">
              <a:lnSpc>
                <a:spcPct val="100000"/>
              </a:lnSpc>
              <a:spcBef>
                <a:spcPts val="380"/>
              </a:spcBef>
            </a:pPr>
            <a:r>
              <a:rPr sz="1600" spc="-5" dirty="0">
                <a:solidFill>
                  <a:srgbClr val="063D86"/>
                </a:solidFill>
                <a:latin typeface="PMingLiU" panose="02020500000000000000" charset="-120"/>
                <a:cs typeface="PMingLiU" panose="02020500000000000000" charset="-120"/>
              </a:rPr>
              <a:t>《安全帽》</a:t>
            </a:r>
            <a:r>
              <a:rPr sz="1600" spc="-5" dirty="0">
                <a:solidFill>
                  <a:srgbClr val="063D86"/>
                </a:solidFill>
                <a:latin typeface="Candara" panose="020E0502030303020204"/>
                <a:cs typeface="Candara" panose="020E0502030303020204"/>
              </a:rPr>
              <a:t>GB</a:t>
            </a:r>
            <a:r>
              <a:rPr sz="1600" spc="5" dirty="0">
                <a:solidFill>
                  <a:srgbClr val="063D86"/>
                </a:solidFill>
                <a:latin typeface="Candara" panose="020E0502030303020204"/>
                <a:cs typeface="Candara" panose="020E0502030303020204"/>
              </a:rPr>
              <a:t> </a:t>
            </a:r>
            <a:r>
              <a:rPr sz="1600" spc="-5" dirty="0">
                <a:solidFill>
                  <a:srgbClr val="063D86"/>
                </a:solidFill>
                <a:latin typeface="Candara" panose="020E0502030303020204"/>
                <a:cs typeface="Candara" panose="020E0502030303020204"/>
              </a:rPr>
              <a:t>2811-2007</a:t>
            </a:r>
            <a:endParaRPr sz="1600">
              <a:latin typeface="Candara" panose="020E0502030303020204"/>
              <a:cs typeface="Candara" panose="020E0502030303020204"/>
            </a:endParaRPr>
          </a:p>
          <a:p>
            <a:pPr marL="12700">
              <a:lnSpc>
                <a:spcPct val="100000"/>
              </a:lnSpc>
              <a:spcBef>
                <a:spcPts val="385"/>
              </a:spcBef>
            </a:pPr>
            <a:r>
              <a:rPr sz="1600" spc="-5" dirty="0">
                <a:solidFill>
                  <a:srgbClr val="063D86"/>
                </a:solidFill>
                <a:latin typeface="PMingLiU" panose="02020500000000000000" charset="-120"/>
                <a:cs typeface="PMingLiU" panose="02020500000000000000" charset="-120"/>
              </a:rPr>
              <a:t>《安全网》</a:t>
            </a:r>
            <a:r>
              <a:rPr sz="1600" spc="-5" dirty="0">
                <a:solidFill>
                  <a:srgbClr val="063D86"/>
                </a:solidFill>
                <a:latin typeface="Candara" panose="020E0502030303020204"/>
                <a:cs typeface="Candara" panose="020E0502030303020204"/>
              </a:rPr>
              <a:t>GB</a:t>
            </a:r>
            <a:r>
              <a:rPr sz="1600" spc="5" dirty="0">
                <a:solidFill>
                  <a:srgbClr val="063D86"/>
                </a:solidFill>
                <a:latin typeface="Candara" panose="020E0502030303020204"/>
                <a:cs typeface="Candara" panose="020E0502030303020204"/>
              </a:rPr>
              <a:t> </a:t>
            </a:r>
            <a:r>
              <a:rPr sz="1600" spc="-10" dirty="0">
                <a:solidFill>
                  <a:srgbClr val="063D86"/>
                </a:solidFill>
                <a:latin typeface="Candara" panose="020E0502030303020204"/>
                <a:cs typeface="Candara" panose="020E0502030303020204"/>
              </a:rPr>
              <a:t>5725-2009</a:t>
            </a:r>
            <a:endParaRPr sz="1600">
              <a:latin typeface="Candara" panose="020E0502030303020204"/>
              <a:cs typeface="Candara" panose="020E0502030303020204"/>
            </a:endParaRPr>
          </a:p>
          <a:p>
            <a:pPr marL="12700">
              <a:lnSpc>
                <a:spcPct val="100000"/>
              </a:lnSpc>
              <a:spcBef>
                <a:spcPts val="385"/>
              </a:spcBef>
            </a:pPr>
            <a:r>
              <a:rPr sz="1600" spc="-5" dirty="0">
                <a:solidFill>
                  <a:srgbClr val="063D86"/>
                </a:solidFill>
                <a:latin typeface="PMingLiU" panose="02020500000000000000" charset="-120"/>
                <a:cs typeface="PMingLiU" panose="02020500000000000000" charset="-120"/>
              </a:rPr>
              <a:t>《安全带》</a:t>
            </a:r>
            <a:r>
              <a:rPr sz="1600" spc="-5" dirty="0">
                <a:solidFill>
                  <a:srgbClr val="063D86"/>
                </a:solidFill>
                <a:latin typeface="Candara" panose="020E0502030303020204"/>
                <a:cs typeface="Candara" panose="020E0502030303020204"/>
              </a:rPr>
              <a:t>GB</a:t>
            </a:r>
            <a:r>
              <a:rPr sz="1600" spc="-45" dirty="0">
                <a:solidFill>
                  <a:srgbClr val="063D86"/>
                </a:solidFill>
                <a:latin typeface="Candara" panose="020E0502030303020204"/>
                <a:cs typeface="Candara" panose="020E0502030303020204"/>
              </a:rPr>
              <a:t> </a:t>
            </a:r>
            <a:r>
              <a:rPr sz="1600" spc="-10" dirty="0">
                <a:solidFill>
                  <a:srgbClr val="063D86"/>
                </a:solidFill>
                <a:latin typeface="Candara" panose="020E0502030303020204"/>
                <a:cs typeface="Candara" panose="020E0502030303020204"/>
              </a:rPr>
              <a:t>6095-2009</a:t>
            </a:r>
            <a:endParaRPr sz="1600">
              <a:latin typeface="Candara" panose="020E0502030303020204"/>
              <a:cs typeface="Candara" panose="020E0502030303020204"/>
            </a:endParaRPr>
          </a:p>
          <a:p>
            <a:pPr marL="12700">
              <a:lnSpc>
                <a:spcPct val="100000"/>
              </a:lnSpc>
              <a:spcBef>
                <a:spcPts val="385"/>
              </a:spcBef>
            </a:pPr>
            <a:r>
              <a:rPr sz="1600" spc="-5" dirty="0">
                <a:solidFill>
                  <a:srgbClr val="063D86"/>
                </a:solidFill>
                <a:latin typeface="PMingLiU" panose="02020500000000000000" charset="-120"/>
                <a:cs typeface="PMingLiU" panose="02020500000000000000" charset="-120"/>
              </a:rPr>
              <a:t>《安全色》</a:t>
            </a:r>
            <a:r>
              <a:rPr sz="1600" spc="-5" dirty="0">
                <a:solidFill>
                  <a:srgbClr val="063D86"/>
                </a:solidFill>
                <a:latin typeface="Candara" panose="020E0502030303020204"/>
                <a:cs typeface="Candara" panose="020E0502030303020204"/>
              </a:rPr>
              <a:t>GB</a:t>
            </a:r>
            <a:r>
              <a:rPr sz="1600" spc="-80" dirty="0">
                <a:solidFill>
                  <a:srgbClr val="063D86"/>
                </a:solidFill>
                <a:latin typeface="Candara" panose="020E0502030303020204"/>
                <a:cs typeface="Candara" panose="020E0502030303020204"/>
              </a:rPr>
              <a:t> </a:t>
            </a:r>
            <a:r>
              <a:rPr sz="1600" spc="-5" dirty="0">
                <a:solidFill>
                  <a:srgbClr val="063D86"/>
                </a:solidFill>
                <a:latin typeface="Candara" panose="020E0502030303020204"/>
                <a:cs typeface="Candara" panose="020E0502030303020204"/>
              </a:rPr>
              <a:t>2893-2008</a:t>
            </a:r>
            <a:endParaRPr sz="1600">
              <a:latin typeface="Candara" panose="020E0502030303020204"/>
              <a:cs typeface="Candara" panose="020E0502030303020204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054978" y="859408"/>
            <a:ext cx="2880360" cy="715010"/>
          </a:xfrm>
          <a:custGeom>
            <a:avLst/>
            <a:gdLst/>
            <a:ahLst/>
            <a:cxnLst/>
            <a:rect l="l" t="t" r="r" b="b"/>
            <a:pathLst>
              <a:path w="2880359" h="715010">
                <a:moveTo>
                  <a:pt x="2880105" y="0"/>
                </a:moveTo>
                <a:lnTo>
                  <a:pt x="2873629" y="0"/>
                </a:lnTo>
                <a:lnTo>
                  <a:pt x="2752344" y="20065"/>
                </a:lnTo>
                <a:lnTo>
                  <a:pt x="2628900" y="42417"/>
                </a:lnTo>
                <a:lnTo>
                  <a:pt x="2373376" y="91566"/>
                </a:lnTo>
                <a:lnTo>
                  <a:pt x="2105279" y="149732"/>
                </a:lnTo>
                <a:lnTo>
                  <a:pt x="1824227" y="216662"/>
                </a:lnTo>
                <a:lnTo>
                  <a:pt x="1566672" y="281558"/>
                </a:lnTo>
                <a:lnTo>
                  <a:pt x="842899" y="444626"/>
                </a:lnTo>
                <a:lnTo>
                  <a:pt x="621538" y="489330"/>
                </a:lnTo>
                <a:lnTo>
                  <a:pt x="200025" y="567436"/>
                </a:lnTo>
                <a:lnTo>
                  <a:pt x="0" y="600963"/>
                </a:lnTo>
                <a:lnTo>
                  <a:pt x="138303" y="621156"/>
                </a:lnTo>
                <a:lnTo>
                  <a:pt x="270256" y="638937"/>
                </a:lnTo>
                <a:lnTo>
                  <a:pt x="398018" y="654685"/>
                </a:lnTo>
                <a:lnTo>
                  <a:pt x="644905" y="681481"/>
                </a:lnTo>
                <a:lnTo>
                  <a:pt x="874776" y="699262"/>
                </a:lnTo>
                <a:lnTo>
                  <a:pt x="985520" y="705992"/>
                </a:lnTo>
                <a:lnTo>
                  <a:pt x="1094104" y="710438"/>
                </a:lnTo>
                <a:lnTo>
                  <a:pt x="1298448" y="715010"/>
                </a:lnTo>
                <a:lnTo>
                  <a:pt x="1396365" y="715010"/>
                </a:lnTo>
                <a:lnTo>
                  <a:pt x="1585849" y="710438"/>
                </a:lnTo>
                <a:lnTo>
                  <a:pt x="1675256" y="705992"/>
                </a:lnTo>
                <a:lnTo>
                  <a:pt x="1845564" y="692657"/>
                </a:lnTo>
                <a:lnTo>
                  <a:pt x="1928495" y="683640"/>
                </a:lnTo>
                <a:lnTo>
                  <a:pt x="2086102" y="661288"/>
                </a:lnTo>
                <a:lnTo>
                  <a:pt x="2235073" y="634491"/>
                </a:lnTo>
                <a:lnTo>
                  <a:pt x="2375535" y="603250"/>
                </a:lnTo>
                <a:lnTo>
                  <a:pt x="2509647" y="567436"/>
                </a:lnTo>
                <a:lnTo>
                  <a:pt x="2637409" y="527303"/>
                </a:lnTo>
                <a:lnTo>
                  <a:pt x="2758694" y="482600"/>
                </a:lnTo>
                <a:lnTo>
                  <a:pt x="2875788" y="435610"/>
                </a:lnTo>
                <a:lnTo>
                  <a:pt x="2880105" y="433450"/>
                </a:lnTo>
                <a:lnTo>
                  <a:pt x="2880105" y="0"/>
                </a:lnTo>
                <a:close/>
              </a:path>
            </a:pathLst>
          </a:custGeom>
          <a:solidFill>
            <a:srgbClr val="C5E7FB">
              <a:alpha val="2901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2622423" y="730884"/>
            <a:ext cx="5551805" cy="851535"/>
          </a:xfrm>
          <a:custGeom>
            <a:avLst/>
            <a:gdLst/>
            <a:ahLst/>
            <a:cxnLst/>
            <a:rect l="l" t="t" r="r" b="b"/>
            <a:pathLst>
              <a:path w="5551805" h="851535">
                <a:moveTo>
                  <a:pt x="853566" y="0"/>
                </a:moveTo>
                <a:lnTo>
                  <a:pt x="685418" y="0"/>
                </a:lnTo>
                <a:lnTo>
                  <a:pt x="527938" y="4572"/>
                </a:lnTo>
                <a:lnTo>
                  <a:pt x="381000" y="11175"/>
                </a:lnTo>
                <a:lnTo>
                  <a:pt x="244728" y="22351"/>
                </a:lnTo>
                <a:lnTo>
                  <a:pt x="117093" y="35813"/>
                </a:lnTo>
                <a:lnTo>
                  <a:pt x="0" y="53720"/>
                </a:lnTo>
                <a:lnTo>
                  <a:pt x="334137" y="96138"/>
                </a:lnTo>
                <a:lnTo>
                  <a:pt x="693927" y="156463"/>
                </a:lnTo>
                <a:lnTo>
                  <a:pt x="1079246" y="234695"/>
                </a:lnTo>
                <a:lnTo>
                  <a:pt x="1283589" y="279273"/>
                </a:lnTo>
                <a:lnTo>
                  <a:pt x="1868931" y="422275"/>
                </a:lnTo>
                <a:lnTo>
                  <a:pt x="2562987" y="576452"/>
                </a:lnTo>
                <a:lnTo>
                  <a:pt x="2882265" y="639063"/>
                </a:lnTo>
                <a:lnTo>
                  <a:pt x="3035554" y="668147"/>
                </a:lnTo>
                <a:lnTo>
                  <a:pt x="3329304" y="717295"/>
                </a:lnTo>
                <a:lnTo>
                  <a:pt x="3469766" y="739520"/>
                </a:lnTo>
                <a:lnTo>
                  <a:pt x="3737991" y="775335"/>
                </a:lnTo>
                <a:lnTo>
                  <a:pt x="3991229" y="806576"/>
                </a:lnTo>
                <a:lnTo>
                  <a:pt x="4112641" y="817752"/>
                </a:lnTo>
                <a:lnTo>
                  <a:pt x="4342510" y="835660"/>
                </a:lnTo>
                <a:lnTo>
                  <a:pt x="4453255" y="842390"/>
                </a:lnTo>
                <a:lnTo>
                  <a:pt x="4666107" y="851280"/>
                </a:lnTo>
                <a:lnTo>
                  <a:pt x="4864100" y="851280"/>
                </a:lnTo>
                <a:lnTo>
                  <a:pt x="5051425" y="846836"/>
                </a:lnTo>
                <a:lnTo>
                  <a:pt x="5140833" y="842390"/>
                </a:lnTo>
                <a:lnTo>
                  <a:pt x="5228082" y="835660"/>
                </a:lnTo>
                <a:lnTo>
                  <a:pt x="5474970" y="808863"/>
                </a:lnTo>
                <a:lnTo>
                  <a:pt x="5551551" y="797687"/>
                </a:lnTo>
                <a:lnTo>
                  <a:pt x="5304662" y="766444"/>
                </a:lnTo>
                <a:lnTo>
                  <a:pt x="5042916" y="728472"/>
                </a:lnTo>
                <a:lnTo>
                  <a:pt x="4474463" y="630047"/>
                </a:lnTo>
                <a:lnTo>
                  <a:pt x="4165854" y="567563"/>
                </a:lnTo>
                <a:lnTo>
                  <a:pt x="3840099" y="498348"/>
                </a:lnTo>
                <a:lnTo>
                  <a:pt x="2854579" y="263651"/>
                </a:lnTo>
                <a:lnTo>
                  <a:pt x="2586354" y="205612"/>
                </a:lnTo>
                <a:lnTo>
                  <a:pt x="2330957" y="156463"/>
                </a:lnTo>
                <a:lnTo>
                  <a:pt x="2207387" y="134112"/>
                </a:lnTo>
                <a:lnTo>
                  <a:pt x="2086102" y="114045"/>
                </a:lnTo>
                <a:lnTo>
                  <a:pt x="1969007" y="96138"/>
                </a:lnTo>
                <a:lnTo>
                  <a:pt x="1630552" y="51435"/>
                </a:lnTo>
                <a:lnTo>
                  <a:pt x="1419860" y="31368"/>
                </a:lnTo>
                <a:lnTo>
                  <a:pt x="1221866" y="15748"/>
                </a:lnTo>
                <a:lnTo>
                  <a:pt x="1032382" y="4572"/>
                </a:lnTo>
                <a:lnTo>
                  <a:pt x="853566" y="0"/>
                </a:lnTo>
                <a:close/>
              </a:path>
            </a:pathLst>
          </a:custGeom>
          <a:solidFill>
            <a:srgbClr val="C5E7FB">
              <a:alpha val="3999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2832100" y="743204"/>
            <a:ext cx="5474970" cy="775335"/>
          </a:xfrm>
          <a:custGeom>
            <a:avLst/>
            <a:gdLst/>
            <a:ahLst/>
            <a:cxnLst/>
            <a:rect l="l" t="t" r="r" b="b"/>
            <a:pathLst>
              <a:path w="5474970" h="775335">
                <a:moveTo>
                  <a:pt x="0" y="78232"/>
                </a:moveTo>
                <a:lnTo>
                  <a:pt x="19176" y="73787"/>
                </a:lnTo>
                <a:lnTo>
                  <a:pt x="76581" y="62611"/>
                </a:lnTo>
                <a:lnTo>
                  <a:pt x="174498" y="46990"/>
                </a:lnTo>
                <a:lnTo>
                  <a:pt x="238379" y="37973"/>
                </a:lnTo>
                <a:lnTo>
                  <a:pt x="312927" y="29083"/>
                </a:lnTo>
                <a:lnTo>
                  <a:pt x="395858" y="22351"/>
                </a:lnTo>
                <a:lnTo>
                  <a:pt x="491744" y="15621"/>
                </a:lnTo>
                <a:lnTo>
                  <a:pt x="596011" y="9017"/>
                </a:lnTo>
                <a:lnTo>
                  <a:pt x="713104" y="4445"/>
                </a:lnTo>
                <a:lnTo>
                  <a:pt x="840866" y="2286"/>
                </a:lnTo>
                <a:lnTo>
                  <a:pt x="979170" y="0"/>
                </a:lnTo>
                <a:lnTo>
                  <a:pt x="1128140" y="2286"/>
                </a:lnTo>
                <a:lnTo>
                  <a:pt x="1287779" y="6731"/>
                </a:lnTo>
                <a:lnTo>
                  <a:pt x="1460246" y="15621"/>
                </a:lnTo>
                <a:lnTo>
                  <a:pt x="1643379" y="26797"/>
                </a:lnTo>
                <a:lnTo>
                  <a:pt x="1837054" y="44704"/>
                </a:lnTo>
                <a:lnTo>
                  <a:pt x="2043557" y="64770"/>
                </a:lnTo>
                <a:lnTo>
                  <a:pt x="2262759" y="89408"/>
                </a:lnTo>
                <a:lnTo>
                  <a:pt x="2492629" y="118491"/>
                </a:lnTo>
                <a:lnTo>
                  <a:pt x="2735326" y="154178"/>
                </a:lnTo>
                <a:lnTo>
                  <a:pt x="2988691" y="194437"/>
                </a:lnTo>
                <a:lnTo>
                  <a:pt x="3254755" y="241300"/>
                </a:lnTo>
                <a:lnTo>
                  <a:pt x="3533648" y="297180"/>
                </a:lnTo>
                <a:lnTo>
                  <a:pt x="3825240" y="357505"/>
                </a:lnTo>
                <a:lnTo>
                  <a:pt x="4129658" y="424561"/>
                </a:lnTo>
                <a:lnTo>
                  <a:pt x="4446778" y="500507"/>
                </a:lnTo>
                <a:lnTo>
                  <a:pt x="4776724" y="583184"/>
                </a:lnTo>
                <a:lnTo>
                  <a:pt x="5119497" y="674751"/>
                </a:lnTo>
                <a:lnTo>
                  <a:pt x="5474970" y="775335"/>
                </a:lnTo>
              </a:path>
            </a:pathLst>
          </a:custGeom>
          <a:ln w="31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5616447" y="729869"/>
            <a:ext cx="3312160" cy="652780"/>
          </a:xfrm>
          <a:custGeom>
            <a:avLst/>
            <a:gdLst/>
            <a:ahLst/>
            <a:cxnLst/>
            <a:rect l="l" t="t" r="r" b="b"/>
            <a:pathLst>
              <a:path w="3312159" h="652780">
                <a:moveTo>
                  <a:pt x="0" y="652398"/>
                </a:moveTo>
                <a:lnTo>
                  <a:pt x="95757" y="625475"/>
                </a:lnTo>
                <a:lnTo>
                  <a:pt x="357631" y="556259"/>
                </a:lnTo>
                <a:lnTo>
                  <a:pt x="538479" y="509396"/>
                </a:lnTo>
                <a:lnTo>
                  <a:pt x="747140" y="457961"/>
                </a:lnTo>
                <a:lnTo>
                  <a:pt x="979170" y="402081"/>
                </a:lnTo>
                <a:lnTo>
                  <a:pt x="1228217" y="341756"/>
                </a:lnTo>
                <a:lnTo>
                  <a:pt x="1492123" y="283717"/>
                </a:lnTo>
                <a:lnTo>
                  <a:pt x="1762505" y="225551"/>
                </a:lnTo>
                <a:lnTo>
                  <a:pt x="2039238" y="171957"/>
                </a:lnTo>
                <a:lnTo>
                  <a:pt x="2313812" y="120650"/>
                </a:lnTo>
                <a:lnTo>
                  <a:pt x="2450083" y="98297"/>
                </a:lnTo>
                <a:lnTo>
                  <a:pt x="2582036" y="75945"/>
                </a:lnTo>
                <a:lnTo>
                  <a:pt x="2713990" y="58038"/>
                </a:lnTo>
                <a:lnTo>
                  <a:pt x="2841752" y="40131"/>
                </a:lnTo>
                <a:lnTo>
                  <a:pt x="2967354" y="26796"/>
                </a:lnTo>
                <a:lnTo>
                  <a:pt x="3086607" y="15620"/>
                </a:lnTo>
                <a:lnTo>
                  <a:pt x="3201543" y="6603"/>
                </a:lnTo>
                <a:lnTo>
                  <a:pt x="3312159" y="0"/>
                </a:lnTo>
              </a:path>
            </a:pathLst>
          </a:custGeom>
          <a:ln w="31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211670" y="714248"/>
            <a:ext cx="8723630" cy="1331595"/>
          </a:xfrm>
          <a:custGeom>
            <a:avLst/>
            <a:gdLst/>
            <a:ahLst/>
            <a:cxnLst/>
            <a:rect l="l" t="t" r="r" b="b"/>
            <a:pathLst>
              <a:path w="8723630" h="1331595">
                <a:moveTo>
                  <a:pt x="1556042" y="0"/>
                </a:moveTo>
                <a:lnTo>
                  <a:pt x="1402753" y="0"/>
                </a:lnTo>
                <a:lnTo>
                  <a:pt x="1258100" y="4444"/>
                </a:lnTo>
                <a:lnTo>
                  <a:pt x="1121829" y="11175"/>
                </a:lnTo>
                <a:lnTo>
                  <a:pt x="874890" y="33400"/>
                </a:lnTo>
                <a:lnTo>
                  <a:pt x="762063" y="49149"/>
                </a:lnTo>
                <a:lnTo>
                  <a:pt x="659891" y="64769"/>
                </a:lnTo>
                <a:lnTo>
                  <a:pt x="564095" y="82550"/>
                </a:lnTo>
                <a:lnTo>
                  <a:pt x="478955" y="102742"/>
                </a:lnTo>
                <a:lnTo>
                  <a:pt x="398056" y="120650"/>
                </a:lnTo>
                <a:lnTo>
                  <a:pt x="327812" y="140715"/>
                </a:lnTo>
                <a:lnTo>
                  <a:pt x="206476" y="178688"/>
                </a:lnTo>
                <a:lnTo>
                  <a:pt x="157518" y="196596"/>
                </a:lnTo>
                <a:lnTo>
                  <a:pt x="51079" y="241173"/>
                </a:lnTo>
                <a:lnTo>
                  <a:pt x="0" y="268097"/>
                </a:lnTo>
                <a:lnTo>
                  <a:pt x="0" y="1331467"/>
                </a:lnTo>
                <a:lnTo>
                  <a:pt x="8719096" y="1331467"/>
                </a:lnTo>
                <a:lnTo>
                  <a:pt x="8723414" y="1324864"/>
                </a:lnTo>
                <a:lnTo>
                  <a:pt x="8723414" y="851153"/>
                </a:lnTo>
                <a:lnTo>
                  <a:pt x="7182142" y="851153"/>
                </a:lnTo>
                <a:lnTo>
                  <a:pt x="7043839" y="848994"/>
                </a:lnTo>
                <a:lnTo>
                  <a:pt x="6899059" y="844423"/>
                </a:lnTo>
                <a:lnTo>
                  <a:pt x="6750088" y="837818"/>
                </a:lnTo>
                <a:lnTo>
                  <a:pt x="6594640" y="826642"/>
                </a:lnTo>
                <a:lnTo>
                  <a:pt x="6260503" y="793114"/>
                </a:lnTo>
                <a:lnTo>
                  <a:pt x="5900712" y="746125"/>
                </a:lnTo>
                <a:lnTo>
                  <a:pt x="5709196" y="717168"/>
                </a:lnTo>
                <a:lnTo>
                  <a:pt x="5509044" y="683640"/>
                </a:lnTo>
                <a:lnTo>
                  <a:pt x="5302542" y="645667"/>
                </a:lnTo>
                <a:lnTo>
                  <a:pt x="4861979" y="558546"/>
                </a:lnTo>
                <a:lnTo>
                  <a:pt x="4387253" y="453516"/>
                </a:lnTo>
                <a:lnTo>
                  <a:pt x="4136047" y="395350"/>
                </a:lnTo>
                <a:lnTo>
                  <a:pt x="3614458" y="268097"/>
                </a:lnTo>
                <a:lnTo>
                  <a:pt x="3122841" y="165226"/>
                </a:lnTo>
                <a:lnTo>
                  <a:pt x="2892844" y="125094"/>
                </a:lnTo>
                <a:lnTo>
                  <a:pt x="2673642" y="91566"/>
                </a:lnTo>
                <a:lnTo>
                  <a:pt x="2462949" y="62484"/>
                </a:lnTo>
                <a:lnTo>
                  <a:pt x="2262797" y="40131"/>
                </a:lnTo>
                <a:lnTo>
                  <a:pt x="2073313" y="22225"/>
                </a:lnTo>
                <a:lnTo>
                  <a:pt x="1719999" y="2159"/>
                </a:lnTo>
                <a:lnTo>
                  <a:pt x="1556042" y="0"/>
                </a:lnTo>
                <a:close/>
              </a:path>
              <a:path w="8723630" h="1331595">
                <a:moveTo>
                  <a:pt x="8723414" y="569722"/>
                </a:moveTo>
                <a:lnTo>
                  <a:pt x="8638197" y="605409"/>
                </a:lnTo>
                <a:lnTo>
                  <a:pt x="8557298" y="636651"/>
                </a:lnTo>
                <a:lnTo>
                  <a:pt x="8472208" y="665734"/>
                </a:lnTo>
                <a:lnTo>
                  <a:pt x="8295551" y="719327"/>
                </a:lnTo>
                <a:lnTo>
                  <a:pt x="8201825" y="743965"/>
                </a:lnTo>
                <a:lnTo>
                  <a:pt x="8005991" y="784098"/>
                </a:lnTo>
                <a:lnTo>
                  <a:pt x="7901724" y="802004"/>
                </a:lnTo>
                <a:lnTo>
                  <a:pt x="7680363" y="828801"/>
                </a:lnTo>
                <a:lnTo>
                  <a:pt x="7441857" y="846709"/>
                </a:lnTo>
                <a:lnTo>
                  <a:pt x="7314222" y="851153"/>
                </a:lnTo>
                <a:lnTo>
                  <a:pt x="8723414" y="851153"/>
                </a:lnTo>
                <a:lnTo>
                  <a:pt x="8723414" y="56972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 txBox="1"/>
          <p:nvPr/>
        </p:nvSpPr>
        <p:spPr>
          <a:xfrm>
            <a:off x="330200" y="1718894"/>
            <a:ext cx="3192145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spc="180" dirty="0">
                <a:latin typeface="PMingLiU" panose="02020500000000000000" charset="-120"/>
                <a:cs typeface="PMingLiU" panose="02020500000000000000" charset="-120"/>
              </a:rPr>
              <a:t>应</a:t>
            </a:r>
            <a:r>
              <a:rPr sz="1600" spc="190" dirty="0">
                <a:latin typeface="PMingLiU" panose="02020500000000000000" charset="-120"/>
                <a:cs typeface="PMingLiU" panose="02020500000000000000" charset="-120"/>
              </a:rPr>
              <a:t>佩戴</a:t>
            </a:r>
            <a:r>
              <a:rPr sz="1600" spc="180" dirty="0">
                <a:latin typeface="PMingLiU" panose="02020500000000000000" charset="-120"/>
                <a:cs typeface="PMingLiU" panose="02020500000000000000" charset="-120"/>
              </a:rPr>
              <a:t>好</a:t>
            </a:r>
            <a:r>
              <a:rPr sz="1600" spc="190" dirty="0">
                <a:latin typeface="PMingLiU" panose="02020500000000000000" charset="-120"/>
                <a:cs typeface="PMingLiU" panose="02020500000000000000" charset="-120"/>
              </a:rPr>
              <a:t>安全</a:t>
            </a:r>
            <a:r>
              <a:rPr sz="1600" spc="195" dirty="0">
                <a:latin typeface="PMingLiU" panose="02020500000000000000" charset="-120"/>
                <a:cs typeface="PMingLiU" panose="02020500000000000000" charset="-120"/>
              </a:rPr>
              <a:t>帽、</a:t>
            </a:r>
            <a:r>
              <a:rPr sz="1600" spc="190" dirty="0">
                <a:latin typeface="PMingLiU" panose="02020500000000000000" charset="-120"/>
                <a:cs typeface="PMingLiU" panose="02020500000000000000" charset="-120"/>
              </a:rPr>
              <a:t>袖</a:t>
            </a:r>
            <a:r>
              <a:rPr sz="1600" spc="180" dirty="0">
                <a:latin typeface="PMingLiU" panose="02020500000000000000" charset="-120"/>
                <a:cs typeface="PMingLiU" panose="02020500000000000000" charset="-120"/>
              </a:rPr>
              <a:t>章</a:t>
            </a:r>
            <a:r>
              <a:rPr sz="1600" spc="190" dirty="0">
                <a:latin typeface="PMingLiU" panose="02020500000000000000" charset="-120"/>
                <a:cs typeface="PMingLiU" panose="02020500000000000000" charset="-120"/>
              </a:rPr>
              <a:t>及工</a:t>
            </a:r>
            <a:r>
              <a:rPr sz="1600" spc="180" dirty="0">
                <a:latin typeface="PMingLiU" panose="02020500000000000000" charset="-120"/>
                <a:cs typeface="PMingLiU" panose="02020500000000000000" charset="-120"/>
              </a:rPr>
              <a:t>作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牌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  <a:p>
            <a:pPr marL="12700">
              <a:lnSpc>
                <a:spcPct val="100000"/>
              </a:lnSpc>
            </a:pP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（如有需要，佩戴扩音喇叭）。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330200" y="1055624"/>
            <a:ext cx="1811655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dirty="0">
                <a:solidFill>
                  <a:srgbClr val="000000"/>
                </a:solidFill>
                <a:latin typeface="Arial" panose="020B0604020202020204"/>
                <a:cs typeface="Arial" panose="020B0604020202020204"/>
              </a:rPr>
              <a:t>3.</a:t>
            </a:r>
            <a:r>
              <a:rPr sz="3200" spc="-15" dirty="0">
                <a:solidFill>
                  <a:srgbClr val="000000"/>
                </a:solidFill>
                <a:latin typeface="Arial" panose="020B0604020202020204"/>
                <a:cs typeface="Arial" panose="020B0604020202020204"/>
              </a:rPr>
              <a:t>6</a:t>
            </a:r>
            <a:r>
              <a:rPr sz="3200" dirty="0">
                <a:solidFill>
                  <a:srgbClr val="000000"/>
                </a:solidFill>
              </a:rPr>
              <a:t>安全员</a:t>
            </a:r>
            <a:endParaRPr sz="3200">
              <a:latin typeface="Arial" panose="020B0604020202020204"/>
              <a:cs typeface="Arial" panose="020B0604020202020204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5076063" y="1628775"/>
            <a:ext cx="3310382" cy="2981198"/>
          </a:xfrm>
          <a:prstGeom prst="rect">
            <a:avLst/>
          </a:prstGeom>
          <a:blipFill>
            <a:blip r:embed="rId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30200" y="1575054"/>
            <a:ext cx="2660650" cy="7569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95"/>
              </a:spcBef>
            </a:pP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交通安全管理员必须佩戴安全 帽、反光背心，同时配备口哨 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和荧光棒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330200" y="957199"/>
            <a:ext cx="4163695" cy="4679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900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3.7</a:t>
            </a:r>
            <a:r>
              <a:rPr sz="290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交通运输安全管理人员</a:t>
            </a:r>
            <a:endParaRPr sz="2900">
              <a:latin typeface="PMingLiU" panose="02020500000000000000" charset="-120"/>
              <a:cs typeface="PMingLiU" panose="02020500000000000000" charset="-120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5220080" y="1628775"/>
            <a:ext cx="3240404" cy="2520315"/>
          </a:xfrm>
          <a:prstGeom prst="rect">
            <a:avLst/>
          </a:prstGeom>
          <a:blipFill>
            <a:blip r:embed="rId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611555" y="3937165"/>
            <a:ext cx="2887599" cy="216027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5220080" y="3717074"/>
            <a:ext cx="3240404" cy="238036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047485" y="859282"/>
            <a:ext cx="2876550" cy="714375"/>
          </a:xfrm>
          <a:custGeom>
            <a:avLst/>
            <a:gdLst/>
            <a:ahLst/>
            <a:cxnLst/>
            <a:rect l="l" t="t" r="r" b="b"/>
            <a:pathLst>
              <a:path w="2876550" h="714375">
                <a:moveTo>
                  <a:pt x="2876422" y="0"/>
                </a:moveTo>
                <a:lnTo>
                  <a:pt x="2869945" y="0"/>
                </a:lnTo>
                <a:lnTo>
                  <a:pt x="2748788" y="20065"/>
                </a:lnTo>
                <a:lnTo>
                  <a:pt x="2625470" y="42290"/>
                </a:lnTo>
                <a:lnTo>
                  <a:pt x="2370455" y="91439"/>
                </a:lnTo>
                <a:lnTo>
                  <a:pt x="2102485" y="149478"/>
                </a:lnTo>
                <a:lnTo>
                  <a:pt x="1821941" y="216407"/>
                </a:lnTo>
                <a:lnTo>
                  <a:pt x="1564639" y="281050"/>
                </a:lnTo>
                <a:lnTo>
                  <a:pt x="841883" y="443991"/>
                </a:lnTo>
                <a:lnTo>
                  <a:pt x="620775" y="488568"/>
                </a:lnTo>
                <a:lnTo>
                  <a:pt x="199771" y="566673"/>
                </a:lnTo>
                <a:lnTo>
                  <a:pt x="0" y="600201"/>
                </a:lnTo>
                <a:lnTo>
                  <a:pt x="138175" y="620267"/>
                </a:lnTo>
                <a:lnTo>
                  <a:pt x="270001" y="638047"/>
                </a:lnTo>
                <a:lnTo>
                  <a:pt x="397510" y="653668"/>
                </a:lnTo>
                <a:lnTo>
                  <a:pt x="644143" y="680465"/>
                </a:lnTo>
                <a:lnTo>
                  <a:pt x="873760" y="698372"/>
                </a:lnTo>
                <a:lnTo>
                  <a:pt x="984249" y="705103"/>
                </a:lnTo>
                <a:lnTo>
                  <a:pt x="1092708" y="709548"/>
                </a:lnTo>
                <a:lnTo>
                  <a:pt x="1296796" y="713993"/>
                </a:lnTo>
                <a:lnTo>
                  <a:pt x="1394587" y="713993"/>
                </a:lnTo>
                <a:lnTo>
                  <a:pt x="1583816" y="709548"/>
                </a:lnTo>
                <a:lnTo>
                  <a:pt x="1673097" y="705103"/>
                </a:lnTo>
                <a:lnTo>
                  <a:pt x="1843150" y="691641"/>
                </a:lnTo>
                <a:lnTo>
                  <a:pt x="1926082" y="682751"/>
                </a:lnTo>
                <a:lnTo>
                  <a:pt x="2083435" y="660400"/>
                </a:lnTo>
                <a:lnTo>
                  <a:pt x="2232152" y="633602"/>
                </a:lnTo>
                <a:lnTo>
                  <a:pt x="2372487" y="602360"/>
                </a:lnTo>
                <a:lnTo>
                  <a:pt x="2440559" y="584580"/>
                </a:lnTo>
                <a:lnTo>
                  <a:pt x="2506471" y="566673"/>
                </a:lnTo>
                <a:lnTo>
                  <a:pt x="2633980" y="526541"/>
                </a:lnTo>
                <a:lnTo>
                  <a:pt x="2755138" y="481964"/>
                </a:lnTo>
                <a:lnTo>
                  <a:pt x="2872105" y="435101"/>
                </a:lnTo>
                <a:lnTo>
                  <a:pt x="2876422" y="432815"/>
                </a:lnTo>
                <a:lnTo>
                  <a:pt x="2876422" y="0"/>
                </a:lnTo>
                <a:close/>
              </a:path>
            </a:pathLst>
          </a:custGeom>
          <a:solidFill>
            <a:srgbClr val="C5E7FB">
              <a:alpha val="2901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2619375" y="730884"/>
            <a:ext cx="5544820" cy="850265"/>
          </a:xfrm>
          <a:custGeom>
            <a:avLst/>
            <a:gdLst/>
            <a:ahLst/>
            <a:cxnLst/>
            <a:rect l="l" t="t" r="r" b="b"/>
            <a:pathLst>
              <a:path w="5544820" h="850265">
                <a:moveTo>
                  <a:pt x="852424" y="0"/>
                </a:moveTo>
                <a:lnTo>
                  <a:pt x="684529" y="0"/>
                </a:lnTo>
                <a:lnTo>
                  <a:pt x="527176" y="4444"/>
                </a:lnTo>
                <a:lnTo>
                  <a:pt x="380492" y="11175"/>
                </a:lnTo>
                <a:lnTo>
                  <a:pt x="244475" y="22351"/>
                </a:lnTo>
                <a:lnTo>
                  <a:pt x="116839" y="35687"/>
                </a:lnTo>
                <a:lnTo>
                  <a:pt x="0" y="53593"/>
                </a:lnTo>
                <a:lnTo>
                  <a:pt x="333756" y="96012"/>
                </a:lnTo>
                <a:lnTo>
                  <a:pt x="693038" y="156210"/>
                </a:lnTo>
                <a:lnTo>
                  <a:pt x="1077849" y="234314"/>
                </a:lnTo>
                <a:lnTo>
                  <a:pt x="1281938" y="279018"/>
                </a:lnTo>
                <a:lnTo>
                  <a:pt x="1866519" y="421766"/>
                </a:lnTo>
                <a:lnTo>
                  <a:pt x="2559558" y="575690"/>
                </a:lnTo>
                <a:lnTo>
                  <a:pt x="2723261" y="606932"/>
                </a:lnTo>
                <a:lnTo>
                  <a:pt x="2878454" y="638175"/>
                </a:lnTo>
                <a:lnTo>
                  <a:pt x="3031616" y="667257"/>
                </a:lnTo>
                <a:lnTo>
                  <a:pt x="3324987" y="716279"/>
                </a:lnTo>
                <a:lnTo>
                  <a:pt x="3465322" y="738631"/>
                </a:lnTo>
                <a:lnTo>
                  <a:pt x="3733165" y="774318"/>
                </a:lnTo>
                <a:lnTo>
                  <a:pt x="3986149" y="805561"/>
                </a:lnTo>
                <a:lnTo>
                  <a:pt x="4107306" y="816737"/>
                </a:lnTo>
                <a:lnTo>
                  <a:pt x="4336923" y="834516"/>
                </a:lnTo>
                <a:lnTo>
                  <a:pt x="4447413" y="841248"/>
                </a:lnTo>
                <a:lnTo>
                  <a:pt x="4660010" y="850138"/>
                </a:lnTo>
                <a:lnTo>
                  <a:pt x="4857750" y="850138"/>
                </a:lnTo>
                <a:lnTo>
                  <a:pt x="5044821" y="845692"/>
                </a:lnTo>
                <a:lnTo>
                  <a:pt x="5134102" y="841248"/>
                </a:lnTo>
                <a:lnTo>
                  <a:pt x="5221351" y="834516"/>
                </a:lnTo>
                <a:lnTo>
                  <a:pt x="5467984" y="807719"/>
                </a:lnTo>
                <a:lnTo>
                  <a:pt x="5544439" y="796670"/>
                </a:lnTo>
                <a:lnTo>
                  <a:pt x="5297805" y="765428"/>
                </a:lnTo>
                <a:lnTo>
                  <a:pt x="5036311" y="727455"/>
                </a:lnTo>
                <a:lnTo>
                  <a:pt x="4468749" y="629285"/>
                </a:lnTo>
                <a:lnTo>
                  <a:pt x="4160520" y="566801"/>
                </a:lnTo>
                <a:lnTo>
                  <a:pt x="3835146" y="497586"/>
                </a:lnTo>
                <a:lnTo>
                  <a:pt x="2850896" y="263398"/>
                </a:lnTo>
                <a:lnTo>
                  <a:pt x="2583053" y="205359"/>
                </a:lnTo>
                <a:lnTo>
                  <a:pt x="2327910" y="156210"/>
                </a:lnTo>
                <a:lnTo>
                  <a:pt x="2204592" y="133857"/>
                </a:lnTo>
                <a:lnTo>
                  <a:pt x="2083435" y="113791"/>
                </a:lnTo>
                <a:lnTo>
                  <a:pt x="1966467" y="96012"/>
                </a:lnTo>
                <a:lnTo>
                  <a:pt x="1628394" y="51307"/>
                </a:lnTo>
                <a:lnTo>
                  <a:pt x="1417954" y="31241"/>
                </a:lnTo>
                <a:lnTo>
                  <a:pt x="1220215" y="15620"/>
                </a:lnTo>
                <a:lnTo>
                  <a:pt x="1030986" y="4444"/>
                </a:lnTo>
                <a:lnTo>
                  <a:pt x="852424" y="0"/>
                </a:lnTo>
                <a:close/>
              </a:path>
            </a:pathLst>
          </a:custGeom>
          <a:solidFill>
            <a:srgbClr val="C5E7FB">
              <a:alpha val="3999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2828670" y="743204"/>
            <a:ext cx="5467985" cy="774700"/>
          </a:xfrm>
          <a:custGeom>
            <a:avLst/>
            <a:gdLst/>
            <a:ahLst/>
            <a:cxnLst/>
            <a:rect l="l" t="t" r="r" b="b"/>
            <a:pathLst>
              <a:path w="5467984" h="774700">
                <a:moveTo>
                  <a:pt x="0" y="78105"/>
                </a:moveTo>
                <a:lnTo>
                  <a:pt x="19177" y="73660"/>
                </a:lnTo>
                <a:lnTo>
                  <a:pt x="76581" y="62484"/>
                </a:lnTo>
                <a:lnTo>
                  <a:pt x="174371" y="46862"/>
                </a:lnTo>
                <a:lnTo>
                  <a:pt x="238125" y="37973"/>
                </a:lnTo>
                <a:lnTo>
                  <a:pt x="312547" y="28956"/>
                </a:lnTo>
                <a:lnTo>
                  <a:pt x="395478" y="22351"/>
                </a:lnTo>
                <a:lnTo>
                  <a:pt x="491108" y="15621"/>
                </a:lnTo>
                <a:lnTo>
                  <a:pt x="595376" y="8890"/>
                </a:lnTo>
                <a:lnTo>
                  <a:pt x="712216" y="4445"/>
                </a:lnTo>
                <a:lnTo>
                  <a:pt x="839851" y="2286"/>
                </a:lnTo>
                <a:lnTo>
                  <a:pt x="978027" y="0"/>
                </a:lnTo>
                <a:lnTo>
                  <a:pt x="1126870" y="2286"/>
                </a:lnTo>
                <a:lnTo>
                  <a:pt x="1286256" y="6731"/>
                </a:lnTo>
                <a:lnTo>
                  <a:pt x="1458468" y="15621"/>
                </a:lnTo>
                <a:lnTo>
                  <a:pt x="1641348" y="26797"/>
                </a:lnTo>
                <a:lnTo>
                  <a:pt x="1834769" y="44576"/>
                </a:lnTo>
                <a:lnTo>
                  <a:pt x="2041017" y="64643"/>
                </a:lnTo>
                <a:lnTo>
                  <a:pt x="2259965" y="89281"/>
                </a:lnTo>
                <a:lnTo>
                  <a:pt x="2489581" y="118237"/>
                </a:lnTo>
                <a:lnTo>
                  <a:pt x="2731897" y="153924"/>
                </a:lnTo>
                <a:lnTo>
                  <a:pt x="2984881" y="194183"/>
                </a:lnTo>
                <a:lnTo>
                  <a:pt x="3250692" y="240919"/>
                </a:lnTo>
                <a:lnTo>
                  <a:pt x="3529203" y="296799"/>
                </a:lnTo>
                <a:lnTo>
                  <a:pt x="3820413" y="356997"/>
                </a:lnTo>
                <a:lnTo>
                  <a:pt x="4124452" y="423925"/>
                </a:lnTo>
                <a:lnTo>
                  <a:pt x="4441189" y="499872"/>
                </a:lnTo>
                <a:lnTo>
                  <a:pt x="4770755" y="582422"/>
                </a:lnTo>
                <a:lnTo>
                  <a:pt x="5113020" y="673862"/>
                </a:lnTo>
                <a:lnTo>
                  <a:pt x="5467984" y="774319"/>
                </a:lnTo>
              </a:path>
            </a:pathLst>
          </a:custGeom>
          <a:ln w="31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5609463" y="729869"/>
            <a:ext cx="3308350" cy="651510"/>
          </a:xfrm>
          <a:custGeom>
            <a:avLst/>
            <a:gdLst/>
            <a:ahLst/>
            <a:cxnLst/>
            <a:rect l="l" t="t" r="r" b="b"/>
            <a:pathLst>
              <a:path w="3308350" h="651510">
                <a:moveTo>
                  <a:pt x="0" y="651509"/>
                </a:moveTo>
                <a:lnTo>
                  <a:pt x="95631" y="624713"/>
                </a:lnTo>
                <a:lnTo>
                  <a:pt x="357250" y="555497"/>
                </a:lnTo>
                <a:lnTo>
                  <a:pt x="537845" y="508634"/>
                </a:lnTo>
                <a:lnTo>
                  <a:pt x="746251" y="457326"/>
                </a:lnTo>
                <a:lnTo>
                  <a:pt x="978027" y="401573"/>
                </a:lnTo>
                <a:lnTo>
                  <a:pt x="1226692" y="341375"/>
                </a:lnTo>
                <a:lnTo>
                  <a:pt x="1490344" y="283336"/>
                </a:lnTo>
                <a:lnTo>
                  <a:pt x="1760346" y="225297"/>
                </a:lnTo>
                <a:lnTo>
                  <a:pt x="2036698" y="171703"/>
                </a:lnTo>
                <a:lnTo>
                  <a:pt x="2310891" y="120395"/>
                </a:lnTo>
                <a:lnTo>
                  <a:pt x="2447036" y="98170"/>
                </a:lnTo>
                <a:lnTo>
                  <a:pt x="2578862" y="75818"/>
                </a:lnTo>
                <a:lnTo>
                  <a:pt x="2710688" y="57911"/>
                </a:lnTo>
                <a:lnTo>
                  <a:pt x="2838195" y="40131"/>
                </a:lnTo>
                <a:lnTo>
                  <a:pt x="2963671" y="26669"/>
                </a:lnTo>
                <a:lnTo>
                  <a:pt x="3082670" y="15620"/>
                </a:lnTo>
                <a:lnTo>
                  <a:pt x="3197479" y="6603"/>
                </a:lnTo>
                <a:lnTo>
                  <a:pt x="3307968" y="0"/>
                </a:lnTo>
              </a:path>
            </a:pathLst>
          </a:custGeom>
          <a:ln w="31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211670" y="714248"/>
            <a:ext cx="8723630" cy="1330325"/>
          </a:xfrm>
          <a:custGeom>
            <a:avLst/>
            <a:gdLst/>
            <a:ahLst/>
            <a:cxnLst/>
            <a:rect l="l" t="t" r="r" b="b"/>
            <a:pathLst>
              <a:path w="8723630" h="1330325">
                <a:moveTo>
                  <a:pt x="1556042" y="0"/>
                </a:moveTo>
                <a:lnTo>
                  <a:pt x="1402753" y="0"/>
                </a:lnTo>
                <a:lnTo>
                  <a:pt x="1258100" y="4444"/>
                </a:lnTo>
                <a:lnTo>
                  <a:pt x="1121829" y="11049"/>
                </a:lnTo>
                <a:lnTo>
                  <a:pt x="874890" y="33400"/>
                </a:lnTo>
                <a:lnTo>
                  <a:pt x="762063" y="49022"/>
                </a:lnTo>
                <a:lnTo>
                  <a:pt x="659891" y="64642"/>
                </a:lnTo>
                <a:lnTo>
                  <a:pt x="564095" y="82550"/>
                </a:lnTo>
                <a:lnTo>
                  <a:pt x="478955" y="102615"/>
                </a:lnTo>
                <a:lnTo>
                  <a:pt x="398056" y="120396"/>
                </a:lnTo>
                <a:lnTo>
                  <a:pt x="327812" y="140462"/>
                </a:lnTo>
                <a:lnTo>
                  <a:pt x="206476" y="178435"/>
                </a:lnTo>
                <a:lnTo>
                  <a:pt x="157518" y="196341"/>
                </a:lnTo>
                <a:lnTo>
                  <a:pt x="51079" y="240918"/>
                </a:lnTo>
                <a:lnTo>
                  <a:pt x="0" y="267715"/>
                </a:lnTo>
                <a:lnTo>
                  <a:pt x="0" y="1329816"/>
                </a:lnTo>
                <a:lnTo>
                  <a:pt x="8719096" y="1329816"/>
                </a:lnTo>
                <a:lnTo>
                  <a:pt x="8723414" y="1323086"/>
                </a:lnTo>
                <a:lnTo>
                  <a:pt x="8723414" y="850138"/>
                </a:lnTo>
                <a:lnTo>
                  <a:pt x="7182142" y="850138"/>
                </a:lnTo>
                <a:lnTo>
                  <a:pt x="7043839" y="847851"/>
                </a:lnTo>
                <a:lnTo>
                  <a:pt x="6899059" y="843406"/>
                </a:lnTo>
                <a:lnTo>
                  <a:pt x="6750088" y="836676"/>
                </a:lnTo>
                <a:lnTo>
                  <a:pt x="6594640" y="825500"/>
                </a:lnTo>
                <a:lnTo>
                  <a:pt x="6260503" y="792099"/>
                </a:lnTo>
                <a:lnTo>
                  <a:pt x="5900712" y="745236"/>
                </a:lnTo>
                <a:lnTo>
                  <a:pt x="5709196" y="716152"/>
                </a:lnTo>
                <a:lnTo>
                  <a:pt x="5509044" y="682751"/>
                </a:lnTo>
                <a:lnTo>
                  <a:pt x="5302542" y="644778"/>
                </a:lnTo>
                <a:lnTo>
                  <a:pt x="4861979" y="557784"/>
                </a:lnTo>
                <a:lnTo>
                  <a:pt x="4387253" y="452881"/>
                </a:lnTo>
                <a:lnTo>
                  <a:pt x="4136047" y="394842"/>
                </a:lnTo>
                <a:lnTo>
                  <a:pt x="3614458" y="267715"/>
                </a:lnTo>
                <a:lnTo>
                  <a:pt x="3122841" y="165100"/>
                </a:lnTo>
                <a:lnTo>
                  <a:pt x="2892844" y="124840"/>
                </a:lnTo>
                <a:lnTo>
                  <a:pt x="2673642" y="91439"/>
                </a:lnTo>
                <a:lnTo>
                  <a:pt x="2462949" y="62356"/>
                </a:lnTo>
                <a:lnTo>
                  <a:pt x="2262797" y="40131"/>
                </a:lnTo>
                <a:lnTo>
                  <a:pt x="2073313" y="22225"/>
                </a:lnTo>
                <a:lnTo>
                  <a:pt x="1719999" y="2159"/>
                </a:lnTo>
                <a:lnTo>
                  <a:pt x="1556042" y="0"/>
                </a:lnTo>
                <a:close/>
              </a:path>
              <a:path w="8723630" h="1330325">
                <a:moveTo>
                  <a:pt x="8723414" y="568960"/>
                </a:moveTo>
                <a:lnTo>
                  <a:pt x="8638197" y="604647"/>
                </a:lnTo>
                <a:lnTo>
                  <a:pt x="8557298" y="635888"/>
                </a:lnTo>
                <a:lnTo>
                  <a:pt x="8472208" y="664844"/>
                </a:lnTo>
                <a:lnTo>
                  <a:pt x="8295551" y="718438"/>
                </a:lnTo>
                <a:lnTo>
                  <a:pt x="8201825" y="742950"/>
                </a:lnTo>
                <a:lnTo>
                  <a:pt x="8005991" y="783081"/>
                </a:lnTo>
                <a:lnTo>
                  <a:pt x="7901724" y="800988"/>
                </a:lnTo>
                <a:lnTo>
                  <a:pt x="7680363" y="827786"/>
                </a:lnTo>
                <a:lnTo>
                  <a:pt x="7441857" y="845565"/>
                </a:lnTo>
                <a:lnTo>
                  <a:pt x="7314222" y="850138"/>
                </a:lnTo>
                <a:lnTo>
                  <a:pt x="8723414" y="850138"/>
                </a:lnTo>
                <a:lnTo>
                  <a:pt x="8723414" y="56896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 txBox="1"/>
          <p:nvPr/>
        </p:nvSpPr>
        <p:spPr>
          <a:xfrm>
            <a:off x="402437" y="978866"/>
            <a:ext cx="7417434" cy="4791075"/>
          </a:xfrm>
          <a:prstGeom prst="rect">
            <a:avLst/>
          </a:prstGeom>
        </p:spPr>
        <p:txBody>
          <a:bodyPr vert="horz" wrap="square" lIns="0" tIns="5715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450"/>
              </a:spcBef>
            </a:pPr>
            <a:r>
              <a:rPr sz="1800" b="1" spc="5" dirty="0">
                <a:latin typeface="微软雅黑" panose="020B0503020204020204" charset="-122"/>
                <a:cs typeface="微软雅黑" panose="020B0503020204020204" charset="-122"/>
              </a:rPr>
              <a:t>第二章</a:t>
            </a:r>
            <a:r>
              <a:rPr sz="1800" b="1" spc="-5" dirty="0">
                <a:latin typeface="微软雅黑" panose="020B0503020204020204" charset="-122"/>
                <a:cs typeface="微软雅黑" panose="020B0503020204020204" charset="-122"/>
              </a:rPr>
              <a:t>：防坠落措施</a:t>
            </a:r>
            <a:endParaRPr sz="1800">
              <a:latin typeface="微软雅黑" panose="020B0503020204020204" charset="-122"/>
              <a:cs typeface="微软雅黑" panose="020B0503020204020204" charset="-122"/>
            </a:endParaRPr>
          </a:p>
          <a:p>
            <a:pPr marL="12700">
              <a:lnSpc>
                <a:spcPct val="100000"/>
              </a:lnSpc>
              <a:spcBef>
                <a:spcPts val="345"/>
              </a:spcBef>
            </a:pPr>
            <a:r>
              <a:rPr sz="1800" spc="-10" dirty="0">
                <a:latin typeface="Arial" panose="020B0604020202020204"/>
                <a:cs typeface="Arial" panose="020B0604020202020204"/>
              </a:rPr>
              <a:t>1</a:t>
            </a:r>
            <a:r>
              <a:rPr sz="1800" dirty="0">
                <a:latin typeface="PMingLiU" panose="02020500000000000000" charset="-120"/>
                <a:cs typeface="PMingLiU" panose="02020500000000000000" charset="-120"/>
              </a:rPr>
              <a:t>、标准层安全防护样板</a:t>
            </a:r>
            <a:endParaRPr sz="1800">
              <a:latin typeface="PMingLiU" panose="02020500000000000000" charset="-120"/>
              <a:cs typeface="PMingLiU" panose="02020500000000000000" charset="-120"/>
            </a:endParaRPr>
          </a:p>
          <a:p>
            <a:pPr marL="12700">
              <a:lnSpc>
                <a:spcPct val="100000"/>
              </a:lnSpc>
              <a:spcBef>
                <a:spcPts val="340"/>
              </a:spcBef>
            </a:pPr>
            <a:r>
              <a:rPr sz="1800" spc="-10" dirty="0">
                <a:latin typeface="Arial" panose="020B0604020202020204"/>
                <a:cs typeface="Arial" panose="020B0604020202020204"/>
              </a:rPr>
              <a:t>2</a:t>
            </a:r>
            <a:r>
              <a:rPr sz="1800" dirty="0">
                <a:latin typeface="PMingLiU" panose="02020500000000000000" charset="-120"/>
                <a:cs typeface="PMingLiU" panose="02020500000000000000" charset="-120"/>
              </a:rPr>
              <a:t>、洞口、临边防护</a:t>
            </a:r>
            <a:endParaRPr sz="1800">
              <a:latin typeface="PMingLiU" panose="02020500000000000000" charset="-120"/>
              <a:cs typeface="PMingLiU" panose="02020500000000000000" charset="-120"/>
            </a:endParaRPr>
          </a:p>
          <a:p>
            <a:pPr marL="393065" lvl="1" indent="-381000">
              <a:lnSpc>
                <a:spcPct val="100000"/>
              </a:lnSpc>
              <a:spcBef>
                <a:spcPts val="335"/>
              </a:spcBef>
              <a:buAutoNum type="arabicPeriod"/>
              <a:tabLst>
                <a:tab pos="393700" algn="l"/>
              </a:tabLst>
            </a:pPr>
            <a:r>
              <a:rPr sz="1800" dirty="0">
                <a:latin typeface="Arial" panose="020B0604020202020204"/>
                <a:cs typeface="Arial" panose="020B0604020202020204"/>
              </a:rPr>
              <a:t>“</a:t>
            </a:r>
            <a:r>
              <a:rPr sz="1800" dirty="0">
                <a:latin typeface="PMingLiU" panose="02020500000000000000" charset="-120"/>
                <a:cs typeface="PMingLiU" panose="02020500000000000000" charset="-120"/>
              </a:rPr>
              <a:t>四口</a:t>
            </a:r>
            <a:r>
              <a:rPr sz="1800" dirty="0">
                <a:latin typeface="Arial" panose="020B0604020202020204"/>
                <a:cs typeface="Arial" panose="020B0604020202020204"/>
              </a:rPr>
              <a:t>”</a:t>
            </a:r>
            <a:r>
              <a:rPr sz="1800" dirty="0">
                <a:latin typeface="PMingLiU" panose="02020500000000000000" charset="-120"/>
                <a:cs typeface="PMingLiU" panose="02020500000000000000" charset="-120"/>
              </a:rPr>
              <a:t>防护措施（预留洞口、电梯井口、通道口、楼梯口）</a:t>
            </a:r>
            <a:endParaRPr sz="1800">
              <a:latin typeface="PMingLiU" panose="02020500000000000000" charset="-120"/>
              <a:cs typeface="PMingLiU" panose="02020500000000000000" charset="-120"/>
            </a:endParaRPr>
          </a:p>
          <a:p>
            <a:pPr marL="12700" marR="5080" lvl="1">
              <a:lnSpc>
                <a:spcPct val="116000"/>
              </a:lnSpc>
              <a:spcBef>
                <a:spcPts val="10"/>
              </a:spcBef>
              <a:buAutoNum type="arabicPeriod"/>
              <a:tabLst>
                <a:tab pos="393700" algn="l"/>
              </a:tabLst>
            </a:pPr>
            <a:r>
              <a:rPr sz="1800" dirty="0">
                <a:latin typeface="Arial" panose="020B0604020202020204"/>
                <a:cs typeface="Arial" panose="020B0604020202020204"/>
              </a:rPr>
              <a:t>“</a:t>
            </a:r>
            <a:r>
              <a:rPr sz="1800" dirty="0">
                <a:latin typeface="PMingLiU" panose="02020500000000000000" charset="-120"/>
                <a:cs typeface="PMingLiU" panose="02020500000000000000" charset="-120"/>
              </a:rPr>
              <a:t>五临边</a:t>
            </a:r>
            <a:r>
              <a:rPr sz="1800" dirty="0">
                <a:latin typeface="Arial" panose="020B0604020202020204"/>
                <a:cs typeface="Arial" panose="020B0604020202020204"/>
              </a:rPr>
              <a:t>”</a:t>
            </a:r>
            <a:r>
              <a:rPr sz="1800" dirty="0">
                <a:latin typeface="PMingLiU" panose="02020500000000000000" charset="-120"/>
                <a:cs typeface="PMingLiU" panose="02020500000000000000" charset="-120"/>
              </a:rPr>
              <a:t>防护措施（楼面临边、屋面临边、阳台临边、升降口临边、基 坑临边），增加外窗等穿插作业的临边防护</a:t>
            </a:r>
            <a:endParaRPr sz="1800">
              <a:latin typeface="PMingLiU" panose="02020500000000000000" charset="-120"/>
              <a:cs typeface="PMingLiU" panose="02020500000000000000" charset="-120"/>
            </a:endParaRPr>
          </a:p>
          <a:p>
            <a:pPr marL="12700">
              <a:lnSpc>
                <a:spcPct val="100000"/>
              </a:lnSpc>
              <a:spcBef>
                <a:spcPts val="335"/>
              </a:spcBef>
            </a:pPr>
            <a:r>
              <a:rPr sz="1800" spc="-10" dirty="0">
                <a:latin typeface="Arial" panose="020B0604020202020204"/>
                <a:cs typeface="Arial" panose="020B0604020202020204"/>
              </a:rPr>
              <a:t>3</a:t>
            </a:r>
            <a:r>
              <a:rPr sz="1800" dirty="0">
                <a:latin typeface="PMingLiU" panose="02020500000000000000" charset="-120"/>
                <a:cs typeface="PMingLiU" panose="02020500000000000000" charset="-120"/>
              </a:rPr>
              <a:t>、外立面作业防护</a:t>
            </a:r>
            <a:endParaRPr sz="1800">
              <a:latin typeface="PMingLiU" panose="02020500000000000000" charset="-120"/>
              <a:cs typeface="PMingLiU" panose="02020500000000000000" charset="-120"/>
            </a:endParaRPr>
          </a:p>
          <a:p>
            <a:pPr marL="393700" lvl="1" indent="-381000">
              <a:lnSpc>
                <a:spcPct val="100000"/>
              </a:lnSpc>
              <a:spcBef>
                <a:spcPts val="350"/>
              </a:spcBef>
              <a:buFont typeface="Arial" panose="020B0604020202020204"/>
              <a:buAutoNum type="arabicPeriod"/>
              <a:tabLst>
                <a:tab pos="393700" algn="l"/>
              </a:tabLst>
            </a:pPr>
            <a:r>
              <a:rPr sz="1800" dirty="0">
                <a:latin typeface="PMingLiU" panose="02020500000000000000" charset="-120"/>
                <a:cs typeface="PMingLiU" panose="02020500000000000000" charset="-120"/>
              </a:rPr>
              <a:t>满堂架</a:t>
            </a:r>
            <a:r>
              <a:rPr sz="1800" dirty="0">
                <a:latin typeface="Arial" panose="020B0604020202020204"/>
                <a:cs typeface="Arial" panose="020B0604020202020204"/>
              </a:rPr>
              <a:t>/</a:t>
            </a:r>
            <a:r>
              <a:rPr sz="1800" dirty="0">
                <a:latin typeface="PMingLiU" panose="02020500000000000000" charset="-120"/>
                <a:cs typeface="PMingLiU" panose="02020500000000000000" charset="-120"/>
              </a:rPr>
              <a:t>悬挑架</a:t>
            </a:r>
            <a:endParaRPr sz="1800">
              <a:latin typeface="PMingLiU" panose="02020500000000000000" charset="-120"/>
              <a:cs typeface="PMingLiU" panose="02020500000000000000" charset="-120"/>
            </a:endParaRPr>
          </a:p>
          <a:p>
            <a:pPr marL="393700" lvl="1" indent="-381000">
              <a:lnSpc>
                <a:spcPct val="100000"/>
              </a:lnSpc>
              <a:spcBef>
                <a:spcPts val="335"/>
              </a:spcBef>
              <a:buFont typeface="Arial" panose="020B0604020202020204"/>
              <a:buAutoNum type="arabicPeriod"/>
              <a:tabLst>
                <a:tab pos="393700" algn="l"/>
              </a:tabLst>
            </a:pPr>
            <a:r>
              <a:rPr sz="1800" dirty="0">
                <a:latin typeface="PMingLiU" panose="02020500000000000000" charset="-120"/>
                <a:cs typeface="PMingLiU" panose="02020500000000000000" charset="-120"/>
              </a:rPr>
              <a:t>爬架</a:t>
            </a:r>
            <a:endParaRPr sz="1800">
              <a:latin typeface="PMingLiU" panose="02020500000000000000" charset="-120"/>
              <a:cs typeface="PMingLiU" panose="02020500000000000000" charset="-120"/>
            </a:endParaRPr>
          </a:p>
          <a:p>
            <a:pPr marL="393700" lvl="1" indent="-381000">
              <a:lnSpc>
                <a:spcPct val="100000"/>
              </a:lnSpc>
              <a:spcBef>
                <a:spcPts val="340"/>
              </a:spcBef>
              <a:buFont typeface="Arial" panose="020B0604020202020204"/>
              <a:buAutoNum type="arabicPeriod"/>
              <a:tabLst>
                <a:tab pos="393700" algn="l"/>
              </a:tabLst>
            </a:pPr>
            <a:r>
              <a:rPr sz="1800" dirty="0">
                <a:latin typeface="PMingLiU" panose="02020500000000000000" charset="-120"/>
                <a:cs typeface="PMingLiU" panose="02020500000000000000" charset="-120"/>
              </a:rPr>
              <a:t>卸料平台</a:t>
            </a:r>
            <a:endParaRPr sz="1800">
              <a:latin typeface="PMingLiU" panose="02020500000000000000" charset="-120"/>
              <a:cs typeface="PMingLiU" panose="02020500000000000000" charset="-120"/>
            </a:endParaRPr>
          </a:p>
          <a:p>
            <a:pPr marL="393700" lvl="1" indent="-381000">
              <a:lnSpc>
                <a:spcPct val="100000"/>
              </a:lnSpc>
              <a:spcBef>
                <a:spcPts val="345"/>
              </a:spcBef>
              <a:buFont typeface="Arial" panose="020B0604020202020204"/>
              <a:buAutoNum type="arabicPeriod"/>
              <a:tabLst>
                <a:tab pos="393700" algn="l"/>
              </a:tabLst>
            </a:pPr>
            <a:r>
              <a:rPr sz="1800" dirty="0">
                <a:latin typeface="PMingLiU" panose="02020500000000000000" charset="-120"/>
                <a:cs typeface="PMingLiU" panose="02020500000000000000" charset="-120"/>
              </a:rPr>
              <a:t>吊篮</a:t>
            </a:r>
            <a:endParaRPr sz="1800">
              <a:latin typeface="PMingLiU" panose="02020500000000000000" charset="-120"/>
              <a:cs typeface="PMingLiU" panose="02020500000000000000" charset="-120"/>
            </a:endParaRPr>
          </a:p>
          <a:p>
            <a:pPr marL="393700" lvl="1" indent="-381000">
              <a:lnSpc>
                <a:spcPct val="100000"/>
              </a:lnSpc>
              <a:spcBef>
                <a:spcPts val="335"/>
              </a:spcBef>
              <a:buFont typeface="Arial" panose="020B0604020202020204"/>
              <a:buAutoNum type="arabicPeriod"/>
              <a:tabLst>
                <a:tab pos="393700" algn="l"/>
              </a:tabLst>
            </a:pPr>
            <a:r>
              <a:rPr sz="1800" dirty="0">
                <a:latin typeface="PMingLiU" panose="02020500000000000000" charset="-120"/>
                <a:cs typeface="PMingLiU" panose="02020500000000000000" charset="-120"/>
              </a:rPr>
              <a:t>吊绳（蜘蛛人）</a:t>
            </a:r>
            <a:endParaRPr sz="1800">
              <a:latin typeface="PMingLiU" panose="02020500000000000000" charset="-120"/>
              <a:cs typeface="PMingLiU" panose="02020500000000000000" charset="-120"/>
            </a:endParaRPr>
          </a:p>
          <a:p>
            <a:pPr marL="12700">
              <a:lnSpc>
                <a:spcPct val="100000"/>
              </a:lnSpc>
              <a:spcBef>
                <a:spcPts val="340"/>
              </a:spcBef>
            </a:pPr>
            <a:r>
              <a:rPr sz="1800" spc="-10" dirty="0">
                <a:latin typeface="Arial" panose="020B0604020202020204"/>
                <a:cs typeface="Arial" panose="020B0604020202020204"/>
              </a:rPr>
              <a:t>4</a:t>
            </a:r>
            <a:r>
              <a:rPr sz="1800" dirty="0">
                <a:latin typeface="PMingLiU" panose="02020500000000000000" charset="-120"/>
                <a:cs typeface="PMingLiU" panose="02020500000000000000" charset="-120"/>
              </a:rPr>
              <a:t>、总坪高空坠落防护</a:t>
            </a:r>
            <a:endParaRPr sz="1800">
              <a:latin typeface="PMingLiU" panose="02020500000000000000" charset="-120"/>
              <a:cs typeface="PMingLiU" panose="02020500000000000000" charset="-120"/>
            </a:endParaRPr>
          </a:p>
          <a:p>
            <a:pPr marL="12700">
              <a:lnSpc>
                <a:spcPct val="100000"/>
              </a:lnSpc>
              <a:spcBef>
                <a:spcPts val="350"/>
              </a:spcBef>
            </a:pPr>
            <a:r>
              <a:rPr sz="1800" spc="-10" dirty="0">
                <a:latin typeface="Arial" panose="020B0604020202020204"/>
                <a:cs typeface="Arial" panose="020B0604020202020204"/>
              </a:rPr>
              <a:t>5</a:t>
            </a:r>
            <a:r>
              <a:rPr sz="1800" spc="-5" dirty="0">
                <a:latin typeface="PMingLiU" panose="02020500000000000000" charset="-120"/>
                <a:cs typeface="PMingLiU" panose="02020500000000000000" charset="-120"/>
              </a:rPr>
              <a:t>、安全警戒区</a:t>
            </a:r>
            <a:endParaRPr sz="1800">
              <a:latin typeface="PMingLiU" panose="02020500000000000000" charset="-120"/>
              <a:cs typeface="PMingLiU" panose="02020500000000000000" charset="-120"/>
            </a:endParaRPr>
          </a:p>
          <a:p>
            <a:pPr marL="12700">
              <a:lnSpc>
                <a:spcPct val="100000"/>
              </a:lnSpc>
              <a:spcBef>
                <a:spcPts val="335"/>
              </a:spcBef>
            </a:pPr>
            <a:r>
              <a:rPr sz="1800" spc="-10" dirty="0">
                <a:latin typeface="Arial" panose="020B0604020202020204"/>
                <a:cs typeface="Arial" panose="020B0604020202020204"/>
              </a:rPr>
              <a:t>6</a:t>
            </a:r>
            <a:r>
              <a:rPr sz="1800" dirty="0">
                <a:latin typeface="PMingLiU" panose="02020500000000000000" charset="-120"/>
                <a:cs typeface="PMingLiU" panose="02020500000000000000" charset="-120"/>
              </a:rPr>
              <a:t>、工具、材料防坠落要求</a:t>
            </a:r>
            <a:endParaRPr sz="1800">
              <a:latin typeface="PMingLiU" panose="02020500000000000000" charset="-120"/>
              <a:cs typeface="PMingLiU" panose="02020500000000000000" charset="-120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054978" y="859408"/>
            <a:ext cx="2880360" cy="715010"/>
          </a:xfrm>
          <a:custGeom>
            <a:avLst/>
            <a:gdLst/>
            <a:ahLst/>
            <a:cxnLst/>
            <a:rect l="l" t="t" r="r" b="b"/>
            <a:pathLst>
              <a:path w="2880359" h="715010">
                <a:moveTo>
                  <a:pt x="2880105" y="0"/>
                </a:moveTo>
                <a:lnTo>
                  <a:pt x="2873629" y="0"/>
                </a:lnTo>
                <a:lnTo>
                  <a:pt x="2752344" y="20065"/>
                </a:lnTo>
                <a:lnTo>
                  <a:pt x="2628900" y="42417"/>
                </a:lnTo>
                <a:lnTo>
                  <a:pt x="2373376" y="91566"/>
                </a:lnTo>
                <a:lnTo>
                  <a:pt x="2105279" y="149732"/>
                </a:lnTo>
                <a:lnTo>
                  <a:pt x="1824227" y="216662"/>
                </a:lnTo>
                <a:lnTo>
                  <a:pt x="1566672" y="281558"/>
                </a:lnTo>
                <a:lnTo>
                  <a:pt x="842899" y="444626"/>
                </a:lnTo>
                <a:lnTo>
                  <a:pt x="621538" y="489330"/>
                </a:lnTo>
                <a:lnTo>
                  <a:pt x="200025" y="567436"/>
                </a:lnTo>
                <a:lnTo>
                  <a:pt x="0" y="600963"/>
                </a:lnTo>
                <a:lnTo>
                  <a:pt x="138303" y="621156"/>
                </a:lnTo>
                <a:lnTo>
                  <a:pt x="270256" y="638937"/>
                </a:lnTo>
                <a:lnTo>
                  <a:pt x="398018" y="654685"/>
                </a:lnTo>
                <a:lnTo>
                  <a:pt x="644905" y="681481"/>
                </a:lnTo>
                <a:lnTo>
                  <a:pt x="874776" y="699262"/>
                </a:lnTo>
                <a:lnTo>
                  <a:pt x="985520" y="705992"/>
                </a:lnTo>
                <a:lnTo>
                  <a:pt x="1094104" y="710438"/>
                </a:lnTo>
                <a:lnTo>
                  <a:pt x="1298448" y="715010"/>
                </a:lnTo>
                <a:lnTo>
                  <a:pt x="1396365" y="715010"/>
                </a:lnTo>
                <a:lnTo>
                  <a:pt x="1585849" y="710438"/>
                </a:lnTo>
                <a:lnTo>
                  <a:pt x="1675256" y="705992"/>
                </a:lnTo>
                <a:lnTo>
                  <a:pt x="1845564" y="692657"/>
                </a:lnTo>
                <a:lnTo>
                  <a:pt x="1928495" y="683640"/>
                </a:lnTo>
                <a:lnTo>
                  <a:pt x="2086102" y="661288"/>
                </a:lnTo>
                <a:lnTo>
                  <a:pt x="2235073" y="634491"/>
                </a:lnTo>
                <a:lnTo>
                  <a:pt x="2375535" y="603250"/>
                </a:lnTo>
                <a:lnTo>
                  <a:pt x="2509647" y="567436"/>
                </a:lnTo>
                <a:lnTo>
                  <a:pt x="2637409" y="527303"/>
                </a:lnTo>
                <a:lnTo>
                  <a:pt x="2758694" y="482600"/>
                </a:lnTo>
                <a:lnTo>
                  <a:pt x="2875788" y="435610"/>
                </a:lnTo>
                <a:lnTo>
                  <a:pt x="2880105" y="433450"/>
                </a:lnTo>
                <a:lnTo>
                  <a:pt x="2880105" y="0"/>
                </a:lnTo>
                <a:close/>
              </a:path>
            </a:pathLst>
          </a:custGeom>
          <a:solidFill>
            <a:srgbClr val="C5E7FB">
              <a:alpha val="2901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2622423" y="730884"/>
            <a:ext cx="5551805" cy="851535"/>
          </a:xfrm>
          <a:custGeom>
            <a:avLst/>
            <a:gdLst/>
            <a:ahLst/>
            <a:cxnLst/>
            <a:rect l="l" t="t" r="r" b="b"/>
            <a:pathLst>
              <a:path w="5551805" h="851535">
                <a:moveTo>
                  <a:pt x="853566" y="0"/>
                </a:moveTo>
                <a:lnTo>
                  <a:pt x="685418" y="0"/>
                </a:lnTo>
                <a:lnTo>
                  <a:pt x="527938" y="4572"/>
                </a:lnTo>
                <a:lnTo>
                  <a:pt x="381000" y="11175"/>
                </a:lnTo>
                <a:lnTo>
                  <a:pt x="244728" y="22351"/>
                </a:lnTo>
                <a:lnTo>
                  <a:pt x="117093" y="35813"/>
                </a:lnTo>
                <a:lnTo>
                  <a:pt x="0" y="53720"/>
                </a:lnTo>
                <a:lnTo>
                  <a:pt x="334137" y="96138"/>
                </a:lnTo>
                <a:lnTo>
                  <a:pt x="693927" y="156463"/>
                </a:lnTo>
                <a:lnTo>
                  <a:pt x="1079246" y="234695"/>
                </a:lnTo>
                <a:lnTo>
                  <a:pt x="1283589" y="279273"/>
                </a:lnTo>
                <a:lnTo>
                  <a:pt x="1868931" y="422275"/>
                </a:lnTo>
                <a:lnTo>
                  <a:pt x="2562987" y="576452"/>
                </a:lnTo>
                <a:lnTo>
                  <a:pt x="2882265" y="639063"/>
                </a:lnTo>
                <a:lnTo>
                  <a:pt x="3035554" y="668147"/>
                </a:lnTo>
                <a:lnTo>
                  <a:pt x="3329304" y="717295"/>
                </a:lnTo>
                <a:lnTo>
                  <a:pt x="3469766" y="739520"/>
                </a:lnTo>
                <a:lnTo>
                  <a:pt x="3737991" y="775335"/>
                </a:lnTo>
                <a:lnTo>
                  <a:pt x="3991229" y="806576"/>
                </a:lnTo>
                <a:lnTo>
                  <a:pt x="4112641" y="817752"/>
                </a:lnTo>
                <a:lnTo>
                  <a:pt x="4342510" y="835660"/>
                </a:lnTo>
                <a:lnTo>
                  <a:pt x="4453255" y="842390"/>
                </a:lnTo>
                <a:lnTo>
                  <a:pt x="4666107" y="851280"/>
                </a:lnTo>
                <a:lnTo>
                  <a:pt x="4864100" y="851280"/>
                </a:lnTo>
                <a:lnTo>
                  <a:pt x="5051425" y="846836"/>
                </a:lnTo>
                <a:lnTo>
                  <a:pt x="5140833" y="842390"/>
                </a:lnTo>
                <a:lnTo>
                  <a:pt x="5228082" y="835660"/>
                </a:lnTo>
                <a:lnTo>
                  <a:pt x="5474970" y="808863"/>
                </a:lnTo>
                <a:lnTo>
                  <a:pt x="5551551" y="797687"/>
                </a:lnTo>
                <a:lnTo>
                  <a:pt x="5304662" y="766444"/>
                </a:lnTo>
                <a:lnTo>
                  <a:pt x="5042916" y="728472"/>
                </a:lnTo>
                <a:lnTo>
                  <a:pt x="4474463" y="630047"/>
                </a:lnTo>
                <a:lnTo>
                  <a:pt x="4165854" y="567563"/>
                </a:lnTo>
                <a:lnTo>
                  <a:pt x="3840099" y="498348"/>
                </a:lnTo>
                <a:lnTo>
                  <a:pt x="2854579" y="263651"/>
                </a:lnTo>
                <a:lnTo>
                  <a:pt x="2586354" y="205612"/>
                </a:lnTo>
                <a:lnTo>
                  <a:pt x="2330957" y="156463"/>
                </a:lnTo>
                <a:lnTo>
                  <a:pt x="2207387" y="134112"/>
                </a:lnTo>
                <a:lnTo>
                  <a:pt x="2086102" y="114045"/>
                </a:lnTo>
                <a:lnTo>
                  <a:pt x="1969007" y="96138"/>
                </a:lnTo>
                <a:lnTo>
                  <a:pt x="1630552" y="51435"/>
                </a:lnTo>
                <a:lnTo>
                  <a:pt x="1419860" y="31368"/>
                </a:lnTo>
                <a:lnTo>
                  <a:pt x="1221866" y="15748"/>
                </a:lnTo>
                <a:lnTo>
                  <a:pt x="1032382" y="4572"/>
                </a:lnTo>
                <a:lnTo>
                  <a:pt x="853566" y="0"/>
                </a:lnTo>
                <a:close/>
              </a:path>
            </a:pathLst>
          </a:custGeom>
          <a:solidFill>
            <a:srgbClr val="C5E7FB">
              <a:alpha val="3999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2832100" y="743204"/>
            <a:ext cx="5474970" cy="775335"/>
          </a:xfrm>
          <a:custGeom>
            <a:avLst/>
            <a:gdLst/>
            <a:ahLst/>
            <a:cxnLst/>
            <a:rect l="l" t="t" r="r" b="b"/>
            <a:pathLst>
              <a:path w="5474970" h="775335">
                <a:moveTo>
                  <a:pt x="0" y="78232"/>
                </a:moveTo>
                <a:lnTo>
                  <a:pt x="19176" y="73787"/>
                </a:lnTo>
                <a:lnTo>
                  <a:pt x="76581" y="62611"/>
                </a:lnTo>
                <a:lnTo>
                  <a:pt x="174498" y="46990"/>
                </a:lnTo>
                <a:lnTo>
                  <a:pt x="238379" y="37973"/>
                </a:lnTo>
                <a:lnTo>
                  <a:pt x="312927" y="29083"/>
                </a:lnTo>
                <a:lnTo>
                  <a:pt x="395858" y="22351"/>
                </a:lnTo>
                <a:lnTo>
                  <a:pt x="491744" y="15621"/>
                </a:lnTo>
                <a:lnTo>
                  <a:pt x="596011" y="9017"/>
                </a:lnTo>
                <a:lnTo>
                  <a:pt x="713104" y="4445"/>
                </a:lnTo>
                <a:lnTo>
                  <a:pt x="840866" y="2286"/>
                </a:lnTo>
                <a:lnTo>
                  <a:pt x="979170" y="0"/>
                </a:lnTo>
                <a:lnTo>
                  <a:pt x="1128140" y="2286"/>
                </a:lnTo>
                <a:lnTo>
                  <a:pt x="1287779" y="6731"/>
                </a:lnTo>
                <a:lnTo>
                  <a:pt x="1460246" y="15621"/>
                </a:lnTo>
                <a:lnTo>
                  <a:pt x="1643379" y="26797"/>
                </a:lnTo>
                <a:lnTo>
                  <a:pt x="1837054" y="44704"/>
                </a:lnTo>
                <a:lnTo>
                  <a:pt x="2043557" y="64770"/>
                </a:lnTo>
                <a:lnTo>
                  <a:pt x="2262759" y="89408"/>
                </a:lnTo>
                <a:lnTo>
                  <a:pt x="2492629" y="118491"/>
                </a:lnTo>
                <a:lnTo>
                  <a:pt x="2735326" y="154178"/>
                </a:lnTo>
                <a:lnTo>
                  <a:pt x="2988691" y="194437"/>
                </a:lnTo>
                <a:lnTo>
                  <a:pt x="3254755" y="241300"/>
                </a:lnTo>
                <a:lnTo>
                  <a:pt x="3533648" y="297180"/>
                </a:lnTo>
                <a:lnTo>
                  <a:pt x="3825240" y="357505"/>
                </a:lnTo>
                <a:lnTo>
                  <a:pt x="4129658" y="424561"/>
                </a:lnTo>
                <a:lnTo>
                  <a:pt x="4446778" y="500507"/>
                </a:lnTo>
                <a:lnTo>
                  <a:pt x="4776724" y="583184"/>
                </a:lnTo>
                <a:lnTo>
                  <a:pt x="5119497" y="674751"/>
                </a:lnTo>
                <a:lnTo>
                  <a:pt x="5474970" y="775335"/>
                </a:lnTo>
              </a:path>
            </a:pathLst>
          </a:custGeom>
          <a:ln w="31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5616447" y="729869"/>
            <a:ext cx="3312160" cy="652780"/>
          </a:xfrm>
          <a:custGeom>
            <a:avLst/>
            <a:gdLst/>
            <a:ahLst/>
            <a:cxnLst/>
            <a:rect l="l" t="t" r="r" b="b"/>
            <a:pathLst>
              <a:path w="3312159" h="652780">
                <a:moveTo>
                  <a:pt x="0" y="652398"/>
                </a:moveTo>
                <a:lnTo>
                  <a:pt x="95757" y="625475"/>
                </a:lnTo>
                <a:lnTo>
                  <a:pt x="357631" y="556259"/>
                </a:lnTo>
                <a:lnTo>
                  <a:pt x="538479" y="509396"/>
                </a:lnTo>
                <a:lnTo>
                  <a:pt x="747140" y="457961"/>
                </a:lnTo>
                <a:lnTo>
                  <a:pt x="979170" y="402081"/>
                </a:lnTo>
                <a:lnTo>
                  <a:pt x="1228217" y="341756"/>
                </a:lnTo>
                <a:lnTo>
                  <a:pt x="1492123" y="283717"/>
                </a:lnTo>
                <a:lnTo>
                  <a:pt x="1762505" y="225551"/>
                </a:lnTo>
                <a:lnTo>
                  <a:pt x="2039238" y="171957"/>
                </a:lnTo>
                <a:lnTo>
                  <a:pt x="2313812" y="120650"/>
                </a:lnTo>
                <a:lnTo>
                  <a:pt x="2450083" y="98297"/>
                </a:lnTo>
                <a:lnTo>
                  <a:pt x="2582036" y="75945"/>
                </a:lnTo>
                <a:lnTo>
                  <a:pt x="2713990" y="58038"/>
                </a:lnTo>
                <a:lnTo>
                  <a:pt x="2841752" y="40131"/>
                </a:lnTo>
                <a:lnTo>
                  <a:pt x="2967354" y="26796"/>
                </a:lnTo>
                <a:lnTo>
                  <a:pt x="3086607" y="15620"/>
                </a:lnTo>
                <a:lnTo>
                  <a:pt x="3201543" y="6603"/>
                </a:lnTo>
                <a:lnTo>
                  <a:pt x="3312159" y="0"/>
                </a:lnTo>
              </a:path>
            </a:pathLst>
          </a:custGeom>
          <a:ln w="31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211670" y="714248"/>
            <a:ext cx="8723630" cy="1331595"/>
          </a:xfrm>
          <a:custGeom>
            <a:avLst/>
            <a:gdLst/>
            <a:ahLst/>
            <a:cxnLst/>
            <a:rect l="l" t="t" r="r" b="b"/>
            <a:pathLst>
              <a:path w="8723630" h="1331595">
                <a:moveTo>
                  <a:pt x="1556042" y="0"/>
                </a:moveTo>
                <a:lnTo>
                  <a:pt x="1402753" y="0"/>
                </a:lnTo>
                <a:lnTo>
                  <a:pt x="1258100" y="4444"/>
                </a:lnTo>
                <a:lnTo>
                  <a:pt x="1121829" y="11175"/>
                </a:lnTo>
                <a:lnTo>
                  <a:pt x="874890" y="33400"/>
                </a:lnTo>
                <a:lnTo>
                  <a:pt x="762063" y="49149"/>
                </a:lnTo>
                <a:lnTo>
                  <a:pt x="659891" y="64769"/>
                </a:lnTo>
                <a:lnTo>
                  <a:pt x="564095" y="82550"/>
                </a:lnTo>
                <a:lnTo>
                  <a:pt x="478955" y="102742"/>
                </a:lnTo>
                <a:lnTo>
                  <a:pt x="398056" y="120650"/>
                </a:lnTo>
                <a:lnTo>
                  <a:pt x="327812" y="140715"/>
                </a:lnTo>
                <a:lnTo>
                  <a:pt x="206476" y="178688"/>
                </a:lnTo>
                <a:lnTo>
                  <a:pt x="157518" y="196596"/>
                </a:lnTo>
                <a:lnTo>
                  <a:pt x="51079" y="241173"/>
                </a:lnTo>
                <a:lnTo>
                  <a:pt x="0" y="268097"/>
                </a:lnTo>
                <a:lnTo>
                  <a:pt x="0" y="1331467"/>
                </a:lnTo>
                <a:lnTo>
                  <a:pt x="8719096" y="1331467"/>
                </a:lnTo>
                <a:lnTo>
                  <a:pt x="8723414" y="1324864"/>
                </a:lnTo>
                <a:lnTo>
                  <a:pt x="8723414" y="851153"/>
                </a:lnTo>
                <a:lnTo>
                  <a:pt x="7182142" y="851153"/>
                </a:lnTo>
                <a:lnTo>
                  <a:pt x="7043839" y="848994"/>
                </a:lnTo>
                <a:lnTo>
                  <a:pt x="6899059" y="844423"/>
                </a:lnTo>
                <a:lnTo>
                  <a:pt x="6750088" y="837818"/>
                </a:lnTo>
                <a:lnTo>
                  <a:pt x="6594640" y="826642"/>
                </a:lnTo>
                <a:lnTo>
                  <a:pt x="6260503" y="793114"/>
                </a:lnTo>
                <a:lnTo>
                  <a:pt x="5900712" y="746125"/>
                </a:lnTo>
                <a:lnTo>
                  <a:pt x="5709196" y="717168"/>
                </a:lnTo>
                <a:lnTo>
                  <a:pt x="5509044" y="683640"/>
                </a:lnTo>
                <a:lnTo>
                  <a:pt x="5302542" y="645667"/>
                </a:lnTo>
                <a:lnTo>
                  <a:pt x="4861979" y="558546"/>
                </a:lnTo>
                <a:lnTo>
                  <a:pt x="4387253" y="453516"/>
                </a:lnTo>
                <a:lnTo>
                  <a:pt x="4136047" y="395350"/>
                </a:lnTo>
                <a:lnTo>
                  <a:pt x="3614458" y="268097"/>
                </a:lnTo>
                <a:lnTo>
                  <a:pt x="3122841" y="165226"/>
                </a:lnTo>
                <a:lnTo>
                  <a:pt x="2892844" y="125094"/>
                </a:lnTo>
                <a:lnTo>
                  <a:pt x="2673642" y="91566"/>
                </a:lnTo>
                <a:lnTo>
                  <a:pt x="2462949" y="62484"/>
                </a:lnTo>
                <a:lnTo>
                  <a:pt x="2262797" y="40131"/>
                </a:lnTo>
                <a:lnTo>
                  <a:pt x="2073313" y="22225"/>
                </a:lnTo>
                <a:lnTo>
                  <a:pt x="1719999" y="2159"/>
                </a:lnTo>
                <a:lnTo>
                  <a:pt x="1556042" y="0"/>
                </a:lnTo>
                <a:close/>
              </a:path>
              <a:path w="8723630" h="1331595">
                <a:moveTo>
                  <a:pt x="8723414" y="569722"/>
                </a:moveTo>
                <a:lnTo>
                  <a:pt x="8638197" y="605409"/>
                </a:lnTo>
                <a:lnTo>
                  <a:pt x="8557298" y="636651"/>
                </a:lnTo>
                <a:lnTo>
                  <a:pt x="8472208" y="665734"/>
                </a:lnTo>
                <a:lnTo>
                  <a:pt x="8295551" y="719327"/>
                </a:lnTo>
                <a:lnTo>
                  <a:pt x="8201825" y="743965"/>
                </a:lnTo>
                <a:lnTo>
                  <a:pt x="8005991" y="784098"/>
                </a:lnTo>
                <a:lnTo>
                  <a:pt x="7901724" y="802004"/>
                </a:lnTo>
                <a:lnTo>
                  <a:pt x="7680363" y="828801"/>
                </a:lnTo>
                <a:lnTo>
                  <a:pt x="7441857" y="846709"/>
                </a:lnTo>
                <a:lnTo>
                  <a:pt x="7314222" y="851153"/>
                </a:lnTo>
                <a:lnTo>
                  <a:pt x="8723414" y="851153"/>
                </a:lnTo>
                <a:lnTo>
                  <a:pt x="8723414" y="56972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 txBox="1"/>
          <p:nvPr/>
        </p:nvSpPr>
        <p:spPr>
          <a:xfrm>
            <a:off x="330200" y="1576578"/>
            <a:ext cx="3388360" cy="342265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213995">
              <a:lnSpc>
                <a:spcPct val="100000"/>
              </a:lnSpc>
              <a:spcBef>
                <a:spcPts val="95"/>
              </a:spcBef>
              <a:buSzPct val="94000"/>
              <a:buAutoNum type="arabicPlain"/>
              <a:tabLst>
                <a:tab pos="532130" algn="l"/>
              </a:tabLst>
            </a:pP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标准</a:t>
            </a:r>
            <a:r>
              <a:rPr sz="1600" spc="-1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层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开始施工前，必须完成 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安全专项施工方案及安全策划的审 核；标准层施工时，必须完成安全 样板层联合验收（总包、监理、项 目、工程部）；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  <a:p>
            <a:pPr marL="531495" indent="-519430">
              <a:lnSpc>
                <a:spcPct val="100000"/>
              </a:lnSpc>
              <a:spcBef>
                <a:spcPts val="615"/>
              </a:spcBef>
              <a:buSzPct val="94000"/>
              <a:buAutoNum type="arabicPlain"/>
              <a:tabLst>
                <a:tab pos="532130" algn="l"/>
              </a:tabLst>
            </a:pP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样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板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拆除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时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必须留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存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影像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资</a:t>
            </a:r>
            <a:r>
              <a:rPr sz="160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料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；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  <a:p>
            <a:pPr marL="12700" marR="213995">
              <a:lnSpc>
                <a:spcPct val="100000"/>
              </a:lnSpc>
              <a:spcBef>
                <a:spcPts val="600"/>
              </a:spcBef>
              <a:buSzPct val="94000"/>
              <a:buAutoNum type="arabicPlain"/>
              <a:tabLst>
                <a:tab pos="532130" algn="l"/>
              </a:tabLst>
            </a:pP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安全样板层实施内容包含洞口 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防护、临边防护、警示标牌、疏散 </a:t>
            </a:r>
            <a:r>
              <a:rPr sz="1600" spc="-1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标识、临时消防设施布置、施工各 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阶段的防护设施转换设置</a:t>
            </a:r>
            <a:r>
              <a:rPr sz="160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等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；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  <a:p>
            <a:pPr marL="12700" marR="213995">
              <a:lnSpc>
                <a:spcPct val="100000"/>
              </a:lnSpc>
              <a:spcBef>
                <a:spcPts val="605"/>
              </a:spcBef>
              <a:buSzPct val="94000"/>
              <a:buAutoNum type="arabicPlain"/>
              <a:tabLst>
                <a:tab pos="532130" algn="l"/>
              </a:tabLst>
            </a:pP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标准层安全防护样板拆除前经 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工程部验收合格，签字确认方可拆 除；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330200" y="928192"/>
            <a:ext cx="3917950" cy="4686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>
                <a:latin typeface="Arial" panose="020B0604020202020204"/>
                <a:cs typeface="Arial" panose="020B0604020202020204"/>
              </a:rPr>
              <a:t>1</a:t>
            </a:r>
            <a:r>
              <a:rPr spc="5" dirty="0"/>
              <a:t>、标准层安全防</a:t>
            </a:r>
            <a:r>
              <a:rPr spc="-10" dirty="0"/>
              <a:t>护样板</a:t>
            </a:r>
            <a:endParaRPr spc="-10" dirty="0"/>
          </a:p>
        </p:txBody>
      </p:sp>
      <p:sp>
        <p:nvSpPr>
          <p:cNvPr id="9" name="object 9"/>
          <p:cNvSpPr/>
          <p:nvPr/>
        </p:nvSpPr>
        <p:spPr>
          <a:xfrm>
            <a:off x="4839842" y="1655952"/>
            <a:ext cx="3378453" cy="2534539"/>
          </a:xfrm>
          <a:prstGeom prst="rect">
            <a:avLst/>
          </a:prstGeom>
          <a:blipFill>
            <a:blip r:embed="rId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4860035" y="4190430"/>
            <a:ext cx="3353000" cy="216026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054978" y="859408"/>
            <a:ext cx="2880360" cy="715010"/>
          </a:xfrm>
          <a:custGeom>
            <a:avLst/>
            <a:gdLst/>
            <a:ahLst/>
            <a:cxnLst/>
            <a:rect l="l" t="t" r="r" b="b"/>
            <a:pathLst>
              <a:path w="2880359" h="715010">
                <a:moveTo>
                  <a:pt x="2880105" y="0"/>
                </a:moveTo>
                <a:lnTo>
                  <a:pt x="2873629" y="0"/>
                </a:lnTo>
                <a:lnTo>
                  <a:pt x="2752344" y="20065"/>
                </a:lnTo>
                <a:lnTo>
                  <a:pt x="2628900" y="42417"/>
                </a:lnTo>
                <a:lnTo>
                  <a:pt x="2373376" y="91566"/>
                </a:lnTo>
                <a:lnTo>
                  <a:pt x="2105279" y="149732"/>
                </a:lnTo>
                <a:lnTo>
                  <a:pt x="1824227" y="216662"/>
                </a:lnTo>
                <a:lnTo>
                  <a:pt x="1566672" y="281558"/>
                </a:lnTo>
                <a:lnTo>
                  <a:pt x="842899" y="444626"/>
                </a:lnTo>
                <a:lnTo>
                  <a:pt x="621538" y="489330"/>
                </a:lnTo>
                <a:lnTo>
                  <a:pt x="200025" y="567436"/>
                </a:lnTo>
                <a:lnTo>
                  <a:pt x="0" y="600963"/>
                </a:lnTo>
                <a:lnTo>
                  <a:pt x="138303" y="621156"/>
                </a:lnTo>
                <a:lnTo>
                  <a:pt x="270256" y="638937"/>
                </a:lnTo>
                <a:lnTo>
                  <a:pt x="398018" y="654685"/>
                </a:lnTo>
                <a:lnTo>
                  <a:pt x="644905" y="681481"/>
                </a:lnTo>
                <a:lnTo>
                  <a:pt x="874776" y="699262"/>
                </a:lnTo>
                <a:lnTo>
                  <a:pt x="985520" y="705992"/>
                </a:lnTo>
                <a:lnTo>
                  <a:pt x="1094104" y="710438"/>
                </a:lnTo>
                <a:lnTo>
                  <a:pt x="1298448" y="715010"/>
                </a:lnTo>
                <a:lnTo>
                  <a:pt x="1396365" y="715010"/>
                </a:lnTo>
                <a:lnTo>
                  <a:pt x="1585849" y="710438"/>
                </a:lnTo>
                <a:lnTo>
                  <a:pt x="1675256" y="705992"/>
                </a:lnTo>
                <a:lnTo>
                  <a:pt x="1845564" y="692657"/>
                </a:lnTo>
                <a:lnTo>
                  <a:pt x="1928495" y="683640"/>
                </a:lnTo>
                <a:lnTo>
                  <a:pt x="2086102" y="661288"/>
                </a:lnTo>
                <a:lnTo>
                  <a:pt x="2235073" y="634491"/>
                </a:lnTo>
                <a:lnTo>
                  <a:pt x="2375535" y="603250"/>
                </a:lnTo>
                <a:lnTo>
                  <a:pt x="2509647" y="567436"/>
                </a:lnTo>
                <a:lnTo>
                  <a:pt x="2637409" y="527303"/>
                </a:lnTo>
                <a:lnTo>
                  <a:pt x="2758694" y="482600"/>
                </a:lnTo>
                <a:lnTo>
                  <a:pt x="2875788" y="435610"/>
                </a:lnTo>
                <a:lnTo>
                  <a:pt x="2880105" y="433450"/>
                </a:lnTo>
                <a:lnTo>
                  <a:pt x="2880105" y="0"/>
                </a:lnTo>
                <a:close/>
              </a:path>
            </a:pathLst>
          </a:custGeom>
          <a:solidFill>
            <a:srgbClr val="C5E7FB">
              <a:alpha val="2901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2622423" y="730884"/>
            <a:ext cx="5551805" cy="851535"/>
          </a:xfrm>
          <a:custGeom>
            <a:avLst/>
            <a:gdLst/>
            <a:ahLst/>
            <a:cxnLst/>
            <a:rect l="l" t="t" r="r" b="b"/>
            <a:pathLst>
              <a:path w="5551805" h="851535">
                <a:moveTo>
                  <a:pt x="853566" y="0"/>
                </a:moveTo>
                <a:lnTo>
                  <a:pt x="685418" y="0"/>
                </a:lnTo>
                <a:lnTo>
                  <a:pt x="527938" y="4572"/>
                </a:lnTo>
                <a:lnTo>
                  <a:pt x="381000" y="11175"/>
                </a:lnTo>
                <a:lnTo>
                  <a:pt x="244728" y="22351"/>
                </a:lnTo>
                <a:lnTo>
                  <a:pt x="117093" y="35813"/>
                </a:lnTo>
                <a:lnTo>
                  <a:pt x="0" y="53720"/>
                </a:lnTo>
                <a:lnTo>
                  <a:pt x="334137" y="96138"/>
                </a:lnTo>
                <a:lnTo>
                  <a:pt x="693927" y="156463"/>
                </a:lnTo>
                <a:lnTo>
                  <a:pt x="1079246" y="234695"/>
                </a:lnTo>
                <a:lnTo>
                  <a:pt x="1283589" y="279273"/>
                </a:lnTo>
                <a:lnTo>
                  <a:pt x="1868931" y="422275"/>
                </a:lnTo>
                <a:lnTo>
                  <a:pt x="2562987" y="576452"/>
                </a:lnTo>
                <a:lnTo>
                  <a:pt x="2882265" y="639063"/>
                </a:lnTo>
                <a:lnTo>
                  <a:pt x="3035554" y="668147"/>
                </a:lnTo>
                <a:lnTo>
                  <a:pt x="3329304" y="717295"/>
                </a:lnTo>
                <a:lnTo>
                  <a:pt x="3469766" y="739520"/>
                </a:lnTo>
                <a:lnTo>
                  <a:pt x="3737991" y="775335"/>
                </a:lnTo>
                <a:lnTo>
                  <a:pt x="3991229" y="806576"/>
                </a:lnTo>
                <a:lnTo>
                  <a:pt x="4112641" y="817752"/>
                </a:lnTo>
                <a:lnTo>
                  <a:pt x="4342510" y="835660"/>
                </a:lnTo>
                <a:lnTo>
                  <a:pt x="4453255" y="842390"/>
                </a:lnTo>
                <a:lnTo>
                  <a:pt x="4666107" y="851280"/>
                </a:lnTo>
                <a:lnTo>
                  <a:pt x="4864100" y="851280"/>
                </a:lnTo>
                <a:lnTo>
                  <a:pt x="5051425" y="846836"/>
                </a:lnTo>
                <a:lnTo>
                  <a:pt x="5140833" y="842390"/>
                </a:lnTo>
                <a:lnTo>
                  <a:pt x="5228082" y="835660"/>
                </a:lnTo>
                <a:lnTo>
                  <a:pt x="5474970" y="808863"/>
                </a:lnTo>
                <a:lnTo>
                  <a:pt x="5551551" y="797687"/>
                </a:lnTo>
                <a:lnTo>
                  <a:pt x="5304662" y="766444"/>
                </a:lnTo>
                <a:lnTo>
                  <a:pt x="5042916" y="728472"/>
                </a:lnTo>
                <a:lnTo>
                  <a:pt x="4474463" y="630047"/>
                </a:lnTo>
                <a:lnTo>
                  <a:pt x="4165854" y="567563"/>
                </a:lnTo>
                <a:lnTo>
                  <a:pt x="3840099" y="498348"/>
                </a:lnTo>
                <a:lnTo>
                  <a:pt x="2854579" y="263651"/>
                </a:lnTo>
                <a:lnTo>
                  <a:pt x="2586354" y="205612"/>
                </a:lnTo>
                <a:lnTo>
                  <a:pt x="2330957" y="156463"/>
                </a:lnTo>
                <a:lnTo>
                  <a:pt x="2207387" y="134112"/>
                </a:lnTo>
                <a:lnTo>
                  <a:pt x="2086102" y="114045"/>
                </a:lnTo>
                <a:lnTo>
                  <a:pt x="1969007" y="96138"/>
                </a:lnTo>
                <a:lnTo>
                  <a:pt x="1630552" y="51435"/>
                </a:lnTo>
                <a:lnTo>
                  <a:pt x="1419860" y="31368"/>
                </a:lnTo>
                <a:lnTo>
                  <a:pt x="1221866" y="15748"/>
                </a:lnTo>
                <a:lnTo>
                  <a:pt x="1032382" y="4572"/>
                </a:lnTo>
                <a:lnTo>
                  <a:pt x="853566" y="0"/>
                </a:lnTo>
                <a:close/>
              </a:path>
            </a:pathLst>
          </a:custGeom>
          <a:solidFill>
            <a:srgbClr val="C5E7FB">
              <a:alpha val="3999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2832100" y="743204"/>
            <a:ext cx="5474970" cy="775335"/>
          </a:xfrm>
          <a:custGeom>
            <a:avLst/>
            <a:gdLst/>
            <a:ahLst/>
            <a:cxnLst/>
            <a:rect l="l" t="t" r="r" b="b"/>
            <a:pathLst>
              <a:path w="5474970" h="775335">
                <a:moveTo>
                  <a:pt x="0" y="78232"/>
                </a:moveTo>
                <a:lnTo>
                  <a:pt x="19176" y="73787"/>
                </a:lnTo>
                <a:lnTo>
                  <a:pt x="76581" y="62611"/>
                </a:lnTo>
                <a:lnTo>
                  <a:pt x="174498" y="46990"/>
                </a:lnTo>
                <a:lnTo>
                  <a:pt x="238379" y="37973"/>
                </a:lnTo>
                <a:lnTo>
                  <a:pt x="312927" y="29083"/>
                </a:lnTo>
                <a:lnTo>
                  <a:pt x="395858" y="22351"/>
                </a:lnTo>
                <a:lnTo>
                  <a:pt x="491744" y="15621"/>
                </a:lnTo>
                <a:lnTo>
                  <a:pt x="596011" y="9017"/>
                </a:lnTo>
                <a:lnTo>
                  <a:pt x="713104" y="4445"/>
                </a:lnTo>
                <a:lnTo>
                  <a:pt x="840866" y="2286"/>
                </a:lnTo>
                <a:lnTo>
                  <a:pt x="979170" y="0"/>
                </a:lnTo>
                <a:lnTo>
                  <a:pt x="1128140" y="2286"/>
                </a:lnTo>
                <a:lnTo>
                  <a:pt x="1287779" y="6731"/>
                </a:lnTo>
                <a:lnTo>
                  <a:pt x="1460246" y="15621"/>
                </a:lnTo>
                <a:lnTo>
                  <a:pt x="1643379" y="26797"/>
                </a:lnTo>
                <a:lnTo>
                  <a:pt x="1837054" y="44704"/>
                </a:lnTo>
                <a:lnTo>
                  <a:pt x="2043557" y="64770"/>
                </a:lnTo>
                <a:lnTo>
                  <a:pt x="2262759" y="89408"/>
                </a:lnTo>
                <a:lnTo>
                  <a:pt x="2492629" y="118491"/>
                </a:lnTo>
                <a:lnTo>
                  <a:pt x="2735326" y="154178"/>
                </a:lnTo>
                <a:lnTo>
                  <a:pt x="2988691" y="194437"/>
                </a:lnTo>
                <a:lnTo>
                  <a:pt x="3254755" y="241300"/>
                </a:lnTo>
                <a:lnTo>
                  <a:pt x="3533648" y="297180"/>
                </a:lnTo>
                <a:lnTo>
                  <a:pt x="3825240" y="357505"/>
                </a:lnTo>
                <a:lnTo>
                  <a:pt x="4129658" y="424561"/>
                </a:lnTo>
                <a:lnTo>
                  <a:pt x="4446778" y="500507"/>
                </a:lnTo>
                <a:lnTo>
                  <a:pt x="4776724" y="583184"/>
                </a:lnTo>
                <a:lnTo>
                  <a:pt x="5119497" y="674751"/>
                </a:lnTo>
                <a:lnTo>
                  <a:pt x="5474970" y="775335"/>
                </a:lnTo>
              </a:path>
            </a:pathLst>
          </a:custGeom>
          <a:ln w="31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5616447" y="729869"/>
            <a:ext cx="3312160" cy="652780"/>
          </a:xfrm>
          <a:custGeom>
            <a:avLst/>
            <a:gdLst/>
            <a:ahLst/>
            <a:cxnLst/>
            <a:rect l="l" t="t" r="r" b="b"/>
            <a:pathLst>
              <a:path w="3312159" h="652780">
                <a:moveTo>
                  <a:pt x="0" y="652398"/>
                </a:moveTo>
                <a:lnTo>
                  <a:pt x="95757" y="625475"/>
                </a:lnTo>
                <a:lnTo>
                  <a:pt x="357631" y="556259"/>
                </a:lnTo>
                <a:lnTo>
                  <a:pt x="538479" y="509396"/>
                </a:lnTo>
                <a:lnTo>
                  <a:pt x="747140" y="457961"/>
                </a:lnTo>
                <a:lnTo>
                  <a:pt x="979170" y="402081"/>
                </a:lnTo>
                <a:lnTo>
                  <a:pt x="1228217" y="341756"/>
                </a:lnTo>
                <a:lnTo>
                  <a:pt x="1492123" y="283717"/>
                </a:lnTo>
                <a:lnTo>
                  <a:pt x="1762505" y="225551"/>
                </a:lnTo>
                <a:lnTo>
                  <a:pt x="2039238" y="171957"/>
                </a:lnTo>
                <a:lnTo>
                  <a:pt x="2313812" y="120650"/>
                </a:lnTo>
                <a:lnTo>
                  <a:pt x="2450083" y="98297"/>
                </a:lnTo>
                <a:lnTo>
                  <a:pt x="2582036" y="75945"/>
                </a:lnTo>
                <a:lnTo>
                  <a:pt x="2713990" y="58038"/>
                </a:lnTo>
                <a:lnTo>
                  <a:pt x="2841752" y="40131"/>
                </a:lnTo>
                <a:lnTo>
                  <a:pt x="2967354" y="26796"/>
                </a:lnTo>
                <a:lnTo>
                  <a:pt x="3086607" y="15620"/>
                </a:lnTo>
                <a:lnTo>
                  <a:pt x="3201543" y="6603"/>
                </a:lnTo>
                <a:lnTo>
                  <a:pt x="3312159" y="0"/>
                </a:lnTo>
              </a:path>
            </a:pathLst>
          </a:custGeom>
          <a:ln w="31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211670" y="714248"/>
            <a:ext cx="8723630" cy="1331595"/>
          </a:xfrm>
          <a:custGeom>
            <a:avLst/>
            <a:gdLst/>
            <a:ahLst/>
            <a:cxnLst/>
            <a:rect l="l" t="t" r="r" b="b"/>
            <a:pathLst>
              <a:path w="8723630" h="1331595">
                <a:moveTo>
                  <a:pt x="1556042" y="0"/>
                </a:moveTo>
                <a:lnTo>
                  <a:pt x="1402753" y="0"/>
                </a:lnTo>
                <a:lnTo>
                  <a:pt x="1258100" y="4444"/>
                </a:lnTo>
                <a:lnTo>
                  <a:pt x="1121829" y="11175"/>
                </a:lnTo>
                <a:lnTo>
                  <a:pt x="874890" y="33400"/>
                </a:lnTo>
                <a:lnTo>
                  <a:pt x="762063" y="49149"/>
                </a:lnTo>
                <a:lnTo>
                  <a:pt x="659891" y="64769"/>
                </a:lnTo>
                <a:lnTo>
                  <a:pt x="564095" y="82550"/>
                </a:lnTo>
                <a:lnTo>
                  <a:pt x="478955" y="102742"/>
                </a:lnTo>
                <a:lnTo>
                  <a:pt x="398056" y="120650"/>
                </a:lnTo>
                <a:lnTo>
                  <a:pt x="327812" y="140715"/>
                </a:lnTo>
                <a:lnTo>
                  <a:pt x="206476" y="178688"/>
                </a:lnTo>
                <a:lnTo>
                  <a:pt x="157518" y="196596"/>
                </a:lnTo>
                <a:lnTo>
                  <a:pt x="51079" y="241173"/>
                </a:lnTo>
                <a:lnTo>
                  <a:pt x="0" y="268097"/>
                </a:lnTo>
                <a:lnTo>
                  <a:pt x="0" y="1331467"/>
                </a:lnTo>
                <a:lnTo>
                  <a:pt x="8719096" y="1331467"/>
                </a:lnTo>
                <a:lnTo>
                  <a:pt x="8723414" y="1324864"/>
                </a:lnTo>
                <a:lnTo>
                  <a:pt x="8723414" y="851153"/>
                </a:lnTo>
                <a:lnTo>
                  <a:pt x="7182142" y="851153"/>
                </a:lnTo>
                <a:lnTo>
                  <a:pt x="7043839" y="848994"/>
                </a:lnTo>
                <a:lnTo>
                  <a:pt x="6899059" y="844423"/>
                </a:lnTo>
                <a:lnTo>
                  <a:pt x="6750088" y="837818"/>
                </a:lnTo>
                <a:lnTo>
                  <a:pt x="6594640" y="826642"/>
                </a:lnTo>
                <a:lnTo>
                  <a:pt x="6260503" y="793114"/>
                </a:lnTo>
                <a:lnTo>
                  <a:pt x="5900712" y="746125"/>
                </a:lnTo>
                <a:lnTo>
                  <a:pt x="5709196" y="717168"/>
                </a:lnTo>
                <a:lnTo>
                  <a:pt x="5509044" y="683640"/>
                </a:lnTo>
                <a:lnTo>
                  <a:pt x="5302542" y="645667"/>
                </a:lnTo>
                <a:lnTo>
                  <a:pt x="4861979" y="558546"/>
                </a:lnTo>
                <a:lnTo>
                  <a:pt x="4387253" y="453516"/>
                </a:lnTo>
                <a:lnTo>
                  <a:pt x="4136047" y="395350"/>
                </a:lnTo>
                <a:lnTo>
                  <a:pt x="3614458" y="268097"/>
                </a:lnTo>
                <a:lnTo>
                  <a:pt x="3122841" y="165226"/>
                </a:lnTo>
                <a:lnTo>
                  <a:pt x="2892844" y="125094"/>
                </a:lnTo>
                <a:lnTo>
                  <a:pt x="2673642" y="91566"/>
                </a:lnTo>
                <a:lnTo>
                  <a:pt x="2462949" y="62484"/>
                </a:lnTo>
                <a:lnTo>
                  <a:pt x="2262797" y="40131"/>
                </a:lnTo>
                <a:lnTo>
                  <a:pt x="2073313" y="22225"/>
                </a:lnTo>
                <a:lnTo>
                  <a:pt x="1719999" y="2159"/>
                </a:lnTo>
                <a:lnTo>
                  <a:pt x="1556042" y="0"/>
                </a:lnTo>
                <a:close/>
              </a:path>
              <a:path w="8723630" h="1331595">
                <a:moveTo>
                  <a:pt x="8723414" y="569722"/>
                </a:moveTo>
                <a:lnTo>
                  <a:pt x="8638197" y="605409"/>
                </a:lnTo>
                <a:lnTo>
                  <a:pt x="8557298" y="636651"/>
                </a:lnTo>
                <a:lnTo>
                  <a:pt x="8472208" y="665734"/>
                </a:lnTo>
                <a:lnTo>
                  <a:pt x="8295551" y="719327"/>
                </a:lnTo>
                <a:lnTo>
                  <a:pt x="8201825" y="743965"/>
                </a:lnTo>
                <a:lnTo>
                  <a:pt x="8005991" y="784098"/>
                </a:lnTo>
                <a:lnTo>
                  <a:pt x="7901724" y="802004"/>
                </a:lnTo>
                <a:lnTo>
                  <a:pt x="7680363" y="828801"/>
                </a:lnTo>
                <a:lnTo>
                  <a:pt x="7441857" y="846709"/>
                </a:lnTo>
                <a:lnTo>
                  <a:pt x="7314222" y="851153"/>
                </a:lnTo>
                <a:lnTo>
                  <a:pt x="8723414" y="851153"/>
                </a:lnTo>
                <a:lnTo>
                  <a:pt x="8723414" y="56972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 txBox="1"/>
          <p:nvPr/>
        </p:nvSpPr>
        <p:spPr>
          <a:xfrm>
            <a:off x="330200" y="1366469"/>
            <a:ext cx="5073650" cy="175704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b="1" spc="-5" dirty="0">
                <a:latin typeface="Candara" panose="020E0502030303020204"/>
                <a:cs typeface="Candara" panose="020E0502030303020204"/>
              </a:rPr>
              <a:t>2.1.1</a:t>
            </a:r>
            <a:r>
              <a:rPr sz="2800" b="1" spc="5" dirty="0">
                <a:latin typeface="微软雅黑" panose="020B0503020204020204" charset="-122"/>
                <a:cs typeface="微软雅黑" panose="020B0503020204020204" charset="-122"/>
              </a:rPr>
              <a:t>预</a:t>
            </a:r>
            <a:r>
              <a:rPr sz="2800" b="1" dirty="0">
                <a:latin typeface="微软雅黑" panose="020B0503020204020204" charset="-122"/>
                <a:cs typeface="微软雅黑" panose="020B0503020204020204" charset="-122"/>
              </a:rPr>
              <a:t>留</a:t>
            </a:r>
            <a:r>
              <a:rPr sz="2800" b="1" spc="-5" dirty="0">
                <a:latin typeface="微软雅黑" panose="020B0503020204020204" charset="-122"/>
                <a:cs typeface="微软雅黑" panose="020B0503020204020204" charset="-122"/>
              </a:rPr>
              <a:t>洞</a:t>
            </a:r>
            <a:r>
              <a:rPr sz="2800" b="1" dirty="0">
                <a:latin typeface="微软雅黑" panose="020B0503020204020204" charset="-122"/>
                <a:cs typeface="微软雅黑" panose="020B0503020204020204" charset="-122"/>
              </a:rPr>
              <a:t>口</a:t>
            </a:r>
            <a:r>
              <a:rPr sz="2800" b="1" spc="-5" dirty="0">
                <a:latin typeface="微软雅黑" panose="020B0503020204020204" charset="-122"/>
                <a:cs typeface="微软雅黑" panose="020B0503020204020204" charset="-122"/>
              </a:rPr>
              <a:t>防</a:t>
            </a:r>
            <a:r>
              <a:rPr sz="2800" b="1" spc="-10" dirty="0">
                <a:latin typeface="微软雅黑" panose="020B0503020204020204" charset="-122"/>
                <a:cs typeface="微软雅黑" panose="020B0503020204020204" charset="-122"/>
              </a:rPr>
              <a:t>护</a:t>
            </a:r>
            <a:r>
              <a:rPr sz="2800" b="1" spc="-5" dirty="0">
                <a:latin typeface="微软雅黑" panose="020B0503020204020204" charset="-122"/>
                <a:cs typeface="微软雅黑" panose="020B0503020204020204" charset="-122"/>
              </a:rPr>
              <a:t>（</a:t>
            </a:r>
            <a:r>
              <a:rPr sz="2800" b="1" spc="-5" dirty="0">
                <a:latin typeface="Arial" panose="020B0604020202020204"/>
                <a:cs typeface="Arial" panose="020B0604020202020204"/>
              </a:rPr>
              <a:t>≤500mm</a:t>
            </a:r>
            <a:r>
              <a:rPr sz="2800" b="1" spc="-5" dirty="0">
                <a:latin typeface="微软雅黑" panose="020B0503020204020204" charset="-122"/>
                <a:cs typeface="微软雅黑" panose="020B0503020204020204" charset="-122"/>
              </a:rPr>
              <a:t>）</a:t>
            </a:r>
            <a:endParaRPr sz="2800">
              <a:latin typeface="微软雅黑" panose="020B0503020204020204" charset="-122"/>
              <a:cs typeface="微软雅黑" panose="020B0503020204020204" charset="-122"/>
            </a:endParaRPr>
          </a:p>
          <a:p>
            <a:pPr marL="12700" marR="5080">
              <a:lnSpc>
                <a:spcPct val="100000"/>
              </a:lnSpc>
              <a:spcBef>
                <a:spcPts val="75"/>
              </a:spcBef>
              <a:buSzPct val="94000"/>
              <a:buAutoNum type="arabicPlain"/>
              <a:tabLst>
                <a:tab pos="551180" algn="l"/>
              </a:tabLst>
            </a:pPr>
            <a:r>
              <a:rPr sz="1600" spc="55" dirty="0">
                <a:latin typeface="PMingLiU" panose="02020500000000000000" charset="-120"/>
                <a:cs typeface="PMingLiU" panose="02020500000000000000" charset="-120"/>
              </a:rPr>
              <a:t>洞</a:t>
            </a:r>
            <a:r>
              <a:rPr sz="1600" spc="50" dirty="0">
                <a:latin typeface="PMingLiU" panose="02020500000000000000" charset="-120"/>
                <a:cs typeface="PMingLiU" panose="02020500000000000000" charset="-120"/>
              </a:rPr>
              <a:t>口</a:t>
            </a:r>
            <a:r>
              <a:rPr sz="1600" spc="40" dirty="0">
                <a:latin typeface="PMingLiU" panose="02020500000000000000" charset="-120"/>
                <a:cs typeface="PMingLiU" panose="02020500000000000000" charset="-120"/>
              </a:rPr>
              <a:t>尺</a:t>
            </a:r>
            <a:r>
              <a:rPr sz="1600" spc="50" dirty="0">
                <a:latin typeface="PMingLiU" panose="02020500000000000000" charset="-120"/>
                <a:cs typeface="PMingLiU" panose="02020500000000000000" charset="-120"/>
              </a:rPr>
              <a:t>寸</a:t>
            </a:r>
            <a:r>
              <a:rPr sz="1600" spc="40" dirty="0">
                <a:latin typeface="PMingLiU" panose="02020500000000000000" charset="-120"/>
                <a:cs typeface="PMingLiU" panose="02020500000000000000" charset="-120"/>
              </a:rPr>
              <a:t>小</a:t>
            </a:r>
            <a:r>
              <a:rPr sz="1600" spc="50" dirty="0">
                <a:latin typeface="PMingLiU" panose="02020500000000000000" charset="-120"/>
                <a:cs typeface="PMingLiU" panose="02020500000000000000" charset="-120"/>
              </a:rPr>
              <a:t>于等</a:t>
            </a:r>
            <a:r>
              <a:rPr sz="1600" spc="45" dirty="0">
                <a:latin typeface="PMingLiU" panose="02020500000000000000" charset="-120"/>
                <a:cs typeface="PMingLiU" panose="02020500000000000000" charset="-120"/>
              </a:rPr>
              <a:t>于</a:t>
            </a:r>
            <a:r>
              <a:rPr sz="1600" spc="-5" dirty="0">
                <a:latin typeface="Arial" panose="020B0604020202020204"/>
                <a:cs typeface="Arial" panose="020B0604020202020204"/>
              </a:rPr>
              <a:t>500</a:t>
            </a:r>
            <a:r>
              <a:rPr sz="1600" spc="5" dirty="0">
                <a:latin typeface="Arial" panose="020B0604020202020204"/>
                <a:cs typeface="Arial" panose="020B0604020202020204"/>
              </a:rPr>
              <a:t>m</a:t>
            </a:r>
            <a:r>
              <a:rPr sz="1600" spc="55" dirty="0">
                <a:latin typeface="Arial" panose="020B0604020202020204"/>
                <a:cs typeface="Arial" panose="020B0604020202020204"/>
              </a:rPr>
              <a:t>m</a:t>
            </a:r>
            <a:r>
              <a:rPr sz="1600" spc="840" dirty="0">
                <a:latin typeface="PMingLiU" panose="02020500000000000000" charset="-120"/>
                <a:cs typeface="PMingLiU" panose="02020500000000000000" charset="-120"/>
              </a:rPr>
              <a:t>×</a:t>
            </a:r>
            <a:r>
              <a:rPr sz="1600" spc="-5" dirty="0">
                <a:latin typeface="Arial" panose="020B0604020202020204"/>
                <a:cs typeface="Arial" panose="020B0604020202020204"/>
              </a:rPr>
              <a:t>500</a:t>
            </a:r>
            <a:r>
              <a:rPr sz="1600" spc="5" dirty="0">
                <a:latin typeface="Arial" panose="020B0604020202020204"/>
                <a:cs typeface="Arial" panose="020B0604020202020204"/>
              </a:rPr>
              <a:t>m</a:t>
            </a:r>
            <a:r>
              <a:rPr sz="1600" spc="45" dirty="0">
                <a:latin typeface="Arial" panose="020B0604020202020204"/>
                <a:cs typeface="Arial" panose="020B0604020202020204"/>
              </a:rPr>
              <a:t>m</a:t>
            </a:r>
            <a:r>
              <a:rPr sz="1600" spc="55" dirty="0">
                <a:latin typeface="PMingLiU" panose="02020500000000000000" charset="-120"/>
                <a:cs typeface="PMingLiU" panose="02020500000000000000" charset="-120"/>
              </a:rPr>
              <a:t>时，</a:t>
            </a:r>
            <a:r>
              <a:rPr sz="1600" spc="50" dirty="0">
                <a:latin typeface="PMingLiU" panose="02020500000000000000" charset="-120"/>
                <a:cs typeface="PMingLiU" panose="02020500000000000000" charset="-120"/>
              </a:rPr>
              <a:t>用</a:t>
            </a:r>
            <a:r>
              <a:rPr sz="1600" spc="40" dirty="0">
                <a:latin typeface="PMingLiU" panose="02020500000000000000" charset="-120"/>
                <a:cs typeface="PMingLiU" panose="02020500000000000000" charset="-120"/>
              </a:rPr>
              <a:t>木</a:t>
            </a:r>
            <a:r>
              <a:rPr sz="1600" spc="50" dirty="0">
                <a:latin typeface="PMingLiU" panose="02020500000000000000" charset="-120"/>
                <a:cs typeface="PMingLiU" panose="02020500000000000000" charset="-120"/>
              </a:rPr>
              <a:t>模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板 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进行防护</a:t>
            </a:r>
            <a:r>
              <a:rPr sz="1600" spc="-10" dirty="0">
                <a:latin typeface="PMingLiU" panose="02020500000000000000" charset="-120"/>
                <a:cs typeface="PMingLiU" panose="02020500000000000000" charset="-120"/>
              </a:rPr>
              <a:t>，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模板厚度不得小于</a:t>
            </a:r>
            <a:r>
              <a:rPr sz="1600" spc="-5" dirty="0">
                <a:latin typeface="Arial" panose="020B0604020202020204"/>
                <a:cs typeface="Arial" panose="020B0604020202020204"/>
              </a:rPr>
              <a:t>18mm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；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  <a:p>
            <a:pPr marL="12700" marR="160020">
              <a:lnSpc>
                <a:spcPct val="100000"/>
              </a:lnSpc>
              <a:buSzPct val="94000"/>
              <a:buAutoNum type="arabicPlain"/>
              <a:tabLst>
                <a:tab pos="532130" algn="l"/>
              </a:tabLst>
            </a:pP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单侧洞口尺寸</a:t>
            </a:r>
            <a:r>
              <a:rPr sz="1600" spc="-10" dirty="0">
                <a:latin typeface="PMingLiU" panose="02020500000000000000" charset="-120"/>
                <a:cs typeface="PMingLiU" panose="02020500000000000000" charset="-120"/>
              </a:rPr>
              <a:t>在</a:t>
            </a:r>
            <a:r>
              <a:rPr sz="1600" spc="-5" dirty="0">
                <a:latin typeface="Arial" panose="020B0604020202020204"/>
                <a:cs typeface="Arial" panose="020B0604020202020204"/>
              </a:rPr>
              <a:t>500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～</a:t>
            </a:r>
            <a:r>
              <a:rPr sz="1600" spc="-5" dirty="0">
                <a:latin typeface="Arial" panose="020B0604020202020204"/>
                <a:cs typeface="Arial" panose="020B0604020202020204"/>
              </a:rPr>
              <a:t>1200m</a:t>
            </a:r>
            <a:r>
              <a:rPr sz="1600" spc="-5" dirty="0">
                <a:latin typeface="Arial" panose="020B0604020202020204"/>
                <a:cs typeface="Arial" panose="020B0604020202020204"/>
              </a:rPr>
              <a:t>m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时，采</a:t>
            </a:r>
            <a:r>
              <a:rPr sz="1600" spc="5" dirty="0">
                <a:latin typeface="PMingLiU" panose="02020500000000000000" charset="-120"/>
                <a:cs typeface="PMingLiU" panose="02020500000000000000" charset="-120"/>
              </a:rPr>
              <a:t>用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木模</a:t>
            </a:r>
            <a:r>
              <a:rPr sz="1600" spc="5" dirty="0">
                <a:latin typeface="PMingLiU" panose="02020500000000000000" charset="-120"/>
                <a:cs typeface="PMingLiU" panose="02020500000000000000" charset="-120"/>
              </a:rPr>
              <a:t>板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加 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双侧木枋进行防护；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  <a:p>
            <a:pPr marL="531495" indent="-519430">
              <a:lnSpc>
                <a:spcPct val="100000"/>
              </a:lnSpc>
              <a:spcBef>
                <a:spcPts val="600"/>
              </a:spcBef>
              <a:buSzPct val="94000"/>
              <a:buAutoNum type="arabicPlain"/>
              <a:tabLst>
                <a:tab pos="532130" algn="l"/>
              </a:tabLst>
            </a:pPr>
            <a:r>
              <a:rPr sz="1600" spc="-10" dirty="0">
                <a:latin typeface="PMingLiU" panose="02020500000000000000" charset="-120"/>
                <a:cs typeface="PMingLiU" panose="02020500000000000000" charset="-120"/>
              </a:rPr>
              <a:t>洞口防护模板应有防止移动或</a:t>
            </a:r>
            <a:r>
              <a:rPr sz="1600" dirty="0">
                <a:latin typeface="PMingLiU" panose="02020500000000000000" charset="-120"/>
                <a:cs typeface="PMingLiU" panose="02020500000000000000" charset="-120"/>
              </a:rPr>
              <a:t>固</a:t>
            </a:r>
            <a:r>
              <a:rPr sz="1600" spc="-10" dirty="0">
                <a:latin typeface="PMingLiU" panose="02020500000000000000" charset="-120"/>
                <a:cs typeface="PMingLiU" panose="02020500000000000000" charset="-120"/>
              </a:rPr>
              <a:t>定措</a:t>
            </a:r>
            <a:r>
              <a:rPr sz="1600" dirty="0">
                <a:latin typeface="PMingLiU" panose="02020500000000000000" charset="-120"/>
                <a:cs typeface="PMingLiU" panose="02020500000000000000" charset="-120"/>
              </a:rPr>
              <a:t>施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；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330200" y="907541"/>
            <a:ext cx="1672589" cy="4679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>
                <a:latin typeface="Candara" panose="020E0502030303020204"/>
                <a:cs typeface="Candara" panose="020E0502030303020204"/>
              </a:rPr>
              <a:t>2</a:t>
            </a:r>
            <a:r>
              <a:rPr dirty="0"/>
              <a:t>临边洞口</a:t>
            </a:r>
            <a:endParaRPr dirty="0"/>
          </a:p>
        </p:txBody>
      </p:sp>
      <p:sp>
        <p:nvSpPr>
          <p:cNvPr id="9" name="object 9"/>
          <p:cNvSpPr/>
          <p:nvPr/>
        </p:nvSpPr>
        <p:spPr>
          <a:xfrm>
            <a:off x="467537" y="3645052"/>
            <a:ext cx="3028823" cy="2347849"/>
          </a:xfrm>
          <a:prstGeom prst="rect">
            <a:avLst/>
          </a:prstGeom>
          <a:blipFill>
            <a:blip r:embed="rId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3419855" y="3644988"/>
            <a:ext cx="2964688" cy="219024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6416166" y="4039860"/>
            <a:ext cx="2194414" cy="179524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054978" y="859408"/>
            <a:ext cx="2880360" cy="715010"/>
          </a:xfrm>
          <a:custGeom>
            <a:avLst/>
            <a:gdLst/>
            <a:ahLst/>
            <a:cxnLst/>
            <a:rect l="l" t="t" r="r" b="b"/>
            <a:pathLst>
              <a:path w="2880359" h="715010">
                <a:moveTo>
                  <a:pt x="2880105" y="0"/>
                </a:moveTo>
                <a:lnTo>
                  <a:pt x="2873629" y="0"/>
                </a:lnTo>
                <a:lnTo>
                  <a:pt x="2752344" y="20065"/>
                </a:lnTo>
                <a:lnTo>
                  <a:pt x="2628900" y="42417"/>
                </a:lnTo>
                <a:lnTo>
                  <a:pt x="2373376" y="91566"/>
                </a:lnTo>
                <a:lnTo>
                  <a:pt x="2105279" y="149732"/>
                </a:lnTo>
                <a:lnTo>
                  <a:pt x="1824227" y="216662"/>
                </a:lnTo>
                <a:lnTo>
                  <a:pt x="1566672" y="281558"/>
                </a:lnTo>
                <a:lnTo>
                  <a:pt x="842899" y="444626"/>
                </a:lnTo>
                <a:lnTo>
                  <a:pt x="621538" y="489330"/>
                </a:lnTo>
                <a:lnTo>
                  <a:pt x="200025" y="567436"/>
                </a:lnTo>
                <a:lnTo>
                  <a:pt x="0" y="600963"/>
                </a:lnTo>
                <a:lnTo>
                  <a:pt x="138303" y="621156"/>
                </a:lnTo>
                <a:lnTo>
                  <a:pt x="270256" y="638937"/>
                </a:lnTo>
                <a:lnTo>
                  <a:pt x="398018" y="654685"/>
                </a:lnTo>
                <a:lnTo>
                  <a:pt x="644905" y="681481"/>
                </a:lnTo>
                <a:lnTo>
                  <a:pt x="874776" y="699262"/>
                </a:lnTo>
                <a:lnTo>
                  <a:pt x="985520" y="705992"/>
                </a:lnTo>
                <a:lnTo>
                  <a:pt x="1094104" y="710438"/>
                </a:lnTo>
                <a:lnTo>
                  <a:pt x="1298448" y="715010"/>
                </a:lnTo>
                <a:lnTo>
                  <a:pt x="1396365" y="715010"/>
                </a:lnTo>
                <a:lnTo>
                  <a:pt x="1585849" y="710438"/>
                </a:lnTo>
                <a:lnTo>
                  <a:pt x="1675256" y="705992"/>
                </a:lnTo>
                <a:lnTo>
                  <a:pt x="1845564" y="692657"/>
                </a:lnTo>
                <a:lnTo>
                  <a:pt x="1928495" y="683640"/>
                </a:lnTo>
                <a:lnTo>
                  <a:pt x="2086102" y="661288"/>
                </a:lnTo>
                <a:lnTo>
                  <a:pt x="2235073" y="634491"/>
                </a:lnTo>
                <a:lnTo>
                  <a:pt x="2375535" y="603250"/>
                </a:lnTo>
                <a:lnTo>
                  <a:pt x="2509647" y="567436"/>
                </a:lnTo>
                <a:lnTo>
                  <a:pt x="2637409" y="527303"/>
                </a:lnTo>
                <a:lnTo>
                  <a:pt x="2758694" y="482600"/>
                </a:lnTo>
                <a:lnTo>
                  <a:pt x="2875788" y="435610"/>
                </a:lnTo>
                <a:lnTo>
                  <a:pt x="2880105" y="433450"/>
                </a:lnTo>
                <a:lnTo>
                  <a:pt x="2880105" y="0"/>
                </a:lnTo>
                <a:close/>
              </a:path>
            </a:pathLst>
          </a:custGeom>
          <a:solidFill>
            <a:srgbClr val="C5E7FB">
              <a:alpha val="2901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2622423" y="730884"/>
            <a:ext cx="5551805" cy="851535"/>
          </a:xfrm>
          <a:custGeom>
            <a:avLst/>
            <a:gdLst/>
            <a:ahLst/>
            <a:cxnLst/>
            <a:rect l="l" t="t" r="r" b="b"/>
            <a:pathLst>
              <a:path w="5551805" h="851535">
                <a:moveTo>
                  <a:pt x="853566" y="0"/>
                </a:moveTo>
                <a:lnTo>
                  <a:pt x="685418" y="0"/>
                </a:lnTo>
                <a:lnTo>
                  <a:pt x="527938" y="4572"/>
                </a:lnTo>
                <a:lnTo>
                  <a:pt x="381000" y="11175"/>
                </a:lnTo>
                <a:lnTo>
                  <a:pt x="244728" y="22351"/>
                </a:lnTo>
                <a:lnTo>
                  <a:pt x="117093" y="35813"/>
                </a:lnTo>
                <a:lnTo>
                  <a:pt x="0" y="53720"/>
                </a:lnTo>
                <a:lnTo>
                  <a:pt x="334137" y="96138"/>
                </a:lnTo>
                <a:lnTo>
                  <a:pt x="693927" y="156463"/>
                </a:lnTo>
                <a:lnTo>
                  <a:pt x="1079246" y="234695"/>
                </a:lnTo>
                <a:lnTo>
                  <a:pt x="1283589" y="279273"/>
                </a:lnTo>
                <a:lnTo>
                  <a:pt x="1868931" y="422275"/>
                </a:lnTo>
                <a:lnTo>
                  <a:pt x="2562987" y="576452"/>
                </a:lnTo>
                <a:lnTo>
                  <a:pt x="2882265" y="639063"/>
                </a:lnTo>
                <a:lnTo>
                  <a:pt x="3035554" y="668147"/>
                </a:lnTo>
                <a:lnTo>
                  <a:pt x="3329304" y="717295"/>
                </a:lnTo>
                <a:lnTo>
                  <a:pt x="3469766" y="739520"/>
                </a:lnTo>
                <a:lnTo>
                  <a:pt x="3737991" y="775335"/>
                </a:lnTo>
                <a:lnTo>
                  <a:pt x="3991229" y="806576"/>
                </a:lnTo>
                <a:lnTo>
                  <a:pt x="4112641" y="817752"/>
                </a:lnTo>
                <a:lnTo>
                  <a:pt x="4342510" y="835660"/>
                </a:lnTo>
                <a:lnTo>
                  <a:pt x="4453255" y="842390"/>
                </a:lnTo>
                <a:lnTo>
                  <a:pt x="4666107" y="851280"/>
                </a:lnTo>
                <a:lnTo>
                  <a:pt x="4864100" y="851280"/>
                </a:lnTo>
                <a:lnTo>
                  <a:pt x="5051425" y="846836"/>
                </a:lnTo>
                <a:lnTo>
                  <a:pt x="5140833" y="842390"/>
                </a:lnTo>
                <a:lnTo>
                  <a:pt x="5228082" y="835660"/>
                </a:lnTo>
                <a:lnTo>
                  <a:pt x="5474970" y="808863"/>
                </a:lnTo>
                <a:lnTo>
                  <a:pt x="5551551" y="797687"/>
                </a:lnTo>
                <a:lnTo>
                  <a:pt x="5304662" y="766444"/>
                </a:lnTo>
                <a:lnTo>
                  <a:pt x="5042916" y="728472"/>
                </a:lnTo>
                <a:lnTo>
                  <a:pt x="4474463" y="630047"/>
                </a:lnTo>
                <a:lnTo>
                  <a:pt x="4165854" y="567563"/>
                </a:lnTo>
                <a:lnTo>
                  <a:pt x="3840099" y="498348"/>
                </a:lnTo>
                <a:lnTo>
                  <a:pt x="2854579" y="263651"/>
                </a:lnTo>
                <a:lnTo>
                  <a:pt x="2586354" y="205612"/>
                </a:lnTo>
                <a:lnTo>
                  <a:pt x="2330957" y="156463"/>
                </a:lnTo>
                <a:lnTo>
                  <a:pt x="2207387" y="134112"/>
                </a:lnTo>
                <a:lnTo>
                  <a:pt x="2086102" y="114045"/>
                </a:lnTo>
                <a:lnTo>
                  <a:pt x="1969007" y="96138"/>
                </a:lnTo>
                <a:lnTo>
                  <a:pt x="1630552" y="51435"/>
                </a:lnTo>
                <a:lnTo>
                  <a:pt x="1419860" y="31368"/>
                </a:lnTo>
                <a:lnTo>
                  <a:pt x="1221866" y="15748"/>
                </a:lnTo>
                <a:lnTo>
                  <a:pt x="1032382" y="4572"/>
                </a:lnTo>
                <a:lnTo>
                  <a:pt x="853566" y="0"/>
                </a:lnTo>
                <a:close/>
              </a:path>
            </a:pathLst>
          </a:custGeom>
          <a:solidFill>
            <a:srgbClr val="C5E7FB">
              <a:alpha val="3999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2832100" y="743204"/>
            <a:ext cx="5474970" cy="775335"/>
          </a:xfrm>
          <a:custGeom>
            <a:avLst/>
            <a:gdLst/>
            <a:ahLst/>
            <a:cxnLst/>
            <a:rect l="l" t="t" r="r" b="b"/>
            <a:pathLst>
              <a:path w="5474970" h="775335">
                <a:moveTo>
                  <a:pt x="0" y="78232"/>
                </a:moveTo>
                <a:lnTo>
                  <a:pt x="19176" y="73787"/>
                </a:lnTo>
                <a:lnTo>
                  <a:pt x="76581" y="62611"/>
                </a:lnTo>
                <a:lnTo>
                  <a:pt x="174498" y="46990"/>
                </a:lnTo>
                <a:lnTo>
                  <a:pt x="238379" y="37973"/>
                </a:lnTo>
                <a:lnTo>
                  <a:pt x="312927" y="29083"/>
                </a:lnTo>
                <a:lnTo>
                  <a:pt x="395858" y="22351"/>
                </a:lnTo>
                <a:lnTo>
                  <a:pt x="491744" y="15621"/>
                </a:lnTo>
                <a:lnTo>
                  <a:pt x="596011" y="9017"/>
                </a:lnTo>
                <a:lnTo>
                  <a:pt x="713104" y="4445"/>
                </a:lnTo>
                <a:lnTo>
                  <a:pt x="840866" y="2286"/>
                </a:lnTo>
                <a:lnTo>
                  <a:pt x="979170" y="0"/>
                </a:lnTo>
                <a:lnTo>
                  <a:pt x="1128140" y="2286"/>
                </a:lnTo>
                <a:lnTo>
                  <a:pt x="1287779" y="6731"/>
                </a:lnTo>
                <a:lnTo>
                  <a:pt x="1460246" y="15621"/>
                </a:lnTo>
                <a:lnTo>
                  <a:pt x="1643379" y="26797"/>
                </a:lnTo>
                <a:lnTo>
                  <a:pt x="1837054" y="44704"/>
                </a:lnTo>
                <a:lnTo>
                  <a:pt x="2043557" y="64770"/>
                </a:lnTo>
                <a:lnTo>
                  <a:pt x="2262759" y="89408"/>
                </a:lnTo>
                <a:lnTo>
                  <a:pt x="2492629" y="118491"/>
                </a:lnTo>
                <a:lnTo>
                  <a:pt x="2735326" y="154178"/>
                </a:lnTo>
                <a:lnTo>
                  <a:pt x="2988691" y="194437"/>
                </a:lnTo>
                <a:lnTo>
                  <a:pt x="3254755" y="241300"/>
                </a:lnTo>
                <a:lnTo>
                  <a:pt x="3533648" y="297180"/>
                </a:lnTo>
                <a:lnTo>
                  <a:pt x="3825240" y="357505"/>
                </a:lnTo>
                <a:lnTo>
                  <a:pt x="4129658" y="424561"/>
                </a:lnTo>
                <a:lnTo>
                  <a:pt x="4446778" y="500507"/>
                </a:lnTo>
                <a:lnTo>
                  <a:pt x="4776724" y="583184"/>
                </a:lnTo>
                <a:lnTo>
                  <a:pt x="5119497" y="674751"/>
                </a:lnTo>
                <a:lnTo>
                  <a:pt x="5474970" y="775335"/>
                </a:lnTo>
              </a:path>
            </a:pathLst>
          </a:custGeom>
          <a:ln w="31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5616447" y="729869"/>
            <a:ext cx="3312160" cy="652780"/>
          </a:xfrm>
          <a:custGeom>
            <a:avLst/>
            <a:gdLst/>
            <a:ahLst/>
            <a:cxnLst/>
            <a:rect l="l" t="t" r="r" b="b"/>
            <a:pathLst>
              <a:path w="3312159" h="652780">
                <a:moveTo>
                  <a:pt x="0" y="652398"/>
                </a:moveTo>
                <a:lnTo>
                  <a:pt x="95757" y="625475"/>
                </a:lnTo>
                <a:lnTo>
                  <a:pt x="357631" y="556259"/>
                </a:lnTo>
                <a:lnTo>
                  <a:pt x="538479" y="509396"/>
                </a:lnTo>
                <a:lnTo>
                  <a:pt x="747140" y="457961"/>
                </a:lnTo>
                <a:lnTo>
                  <a:pt x="979170" y="402081"/>
                </a:lnTo>
                <a:lnTo>
                  <a:pt x="1228217" y="341756"/>
                </a:lnTo>
                <a:lnTo>
                  <a:pt x="1492123" y="283717"/>
                </a:lnTo>
                <a:lnTo>
                  <a:pt x="1762505" y="225551"/>
                </a:lnTo>
                <a:lnTo>
                  <a:pt x="2039238" y="171957"/>
                </a:lnTo>
                <a:lnTo>
                  <a:pt x="2313812" y="120650"/>
                </a:lnTo>
                <a:lnTo>
                  <a:pt x="2450083" y="98297"/>
                </a:lnTo>
                <a:lnTo>
                  <a:pt x="2582036" y="75945"/>
                </a:lnTo>
                <a:lnTo>
                  <a:pt x="2713990" y="58038"/>
                </a:lnTo>
                <a:lnTo>
                  <a:pt x="2841752" y="40131"/>
                </a:lnTo>
                <a:lnTo>
                  <a:pt x="2967354" y="26796"/>
                </a:lnTo>
                <a:lnTo>
                  <a:pt x="3086607" y="15620"/>
                </a:lnTo>
                <a:lnTo>
                  <a:pt x="3201543" y="6603"/>
                </a:lnTo>
                <a:lnTo>
                  <a:pt x="3312159" y="0"/>
                </a:lnTo>
              </a:path>
            </a:pathLst>
          </a:custGeom>
          <a:ln w="31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211670" y="714248"/>
            <a:ext cx="8723630" cy="1331595"/>
          </a:xfrm>
          <a:custGeom>
            <a:avLst/>
            <a:gdLst/>
            <a:ahLst/>
            <a:cxnLst/>
            <a:rect l="l" t="t" r="r" b="b"/>
            <a:pathLst>
              <a:path w="8723630" h="1331595">
                <a:moveTo>
                  <a:pt x="1556042" y="0"/>
                </a:moveTo>
                <a:lnTo>
                  <a:pt x="1402753" y="0"/>
                </a:lnTo>
                <a:lnTo>
                  <a:pt x="1258100" y="4444"/>
                </a:lnTo>
                <a:lnTo>
                  <a:pt x="1121829" y="11175"/>
                </a:lnTo>
                <a:lnTo>
                  <a:pt x="874890" y="33400"/>
                </a:lnTo>
                <a:lnTo>
                  <a:pt x="762063" y="49149"/>
                </a:lnTo>
                <a:lnTo>
                  <a:pt x="659891" y="64769"/>
                </a:lnTo>
                <a:lnTo>
                  <a:pt x="564095" y="82550"/>
                </a:lnTo>
                <a:lnTo>
                  <a:pt x="478955" y="102742"/>
                </a:lnTo>
                <a:lnTo>
                  <a:pt x="398056" y="120650"/>
                </a:lnTo>
                <a:lnTo>
                  <a:pt x="327812" y="140715"/>
                </a:lnTo>
                <a:lnTo>
                  <a:pt x="206476" y="178688"/>
                </a:lnTo>
                <a:lnTo>
                  <a:pt x="157518" y="196596"/>
                </a:lnTo>
                <a:lnTo>
                  <a:pt x="51079" y="241173"/>
                </a:lnTo>
                <a:lnTo>
                  <a:pt x="0" y="268097"/>
                </a:lnTo>
                <a:lnTo>
                  <a:pt x="0" y="1331467"/>
                </a:lnTo>
                <a:lnTo>
                  <a:pt x="8719096" y="1331467"/>
                </a:lnTo>
                <a:lnTo>
                  <a:pt x="8723414" y="1324864"/>
                </a:lnTo>
                <a:lnTo>
                  <a:pt x="8723414" y="851153"/>
                </a:lnTo>
                <a:lnTo>
                  <a:pt x="7182142" y="851153"/>
                </a:lnTo>
                <a:lnTo>
                  <a:pt x="7043839" y="848994"/>
                </a:lnTo>
                <a:lnTo>
                  <a:pt x="6899059" y="844423"/>
                </a:lnTo>
                <a:lnTo>
                  <a:pt x="6750088" y="837818"/>
                </a:lnTo>
                <a:lnTo>
                  <a:pt x="6594640" y="826642"/>
                </a:lnTo>
                <a:lnTo>
                  <a:pt x="6260503" y="793114"/>
                </a:lnTo>
                <a:lnTo>
                  <a:pt x="5900712" y="746125"/>
                </a:lnTo>
                <a:lnTo>
                  <a:pt x="5709196" y="717168"/>
                </a:lnTo>
                <a:lnTo>
                  <a:pt x="5509044" y="683640"/>
                </a:lnTo>
                <a:lnTo>
                  <a:pt x="5302542" y="645667"/>
                </a:lnTo>
                <a:lnTo>
                  <a:pt x="4861979" y="558546"/>
                </a:lnTo>
                <a:lnTo>
                  <a:pt x="4387253" y="453516"/>
                </a:lnTo>
                <a:lnTo>
                  <a:pt x="4136047" y="395350"/>
                </a:lnTo>
                <a:lnTo>
                  <a:pt x="3614458" y="268097"/>
                </a:lnTo>
                <a:lnTo>
                  <a:pt x="3122841" y="165226"/>
                </a:lnTo>
                <a:lnTo>
                  <a:pt x="2892844" y="125094"/>
                </a:lnTo>
                <a:lnTo>
                  <a:pt x="2673642" y="91566"/>
                </a:lnTo>
                <a:lnTo>
                  <a:pt x="2462949" y="62484"/>
                </a:lnTo>
                <a:lnTo>
                  <a:pt x="2262797" y="40131"/>
                </a:lnTo>
                <a:lnTo>
                  <a:pt x="2073313" y="22225"/>
                </a:lnTo>
                <a:lnTo>
                  <a:pt x="1719999" y="2159"/>
                </a:lnTo>
                <a:lnTo>
                  <a:pt x="1556042" y="0"/>
                </a:lnTo>
                <a:close/>
              </a:path>
              <a:path w="8723630" h="1331595">
                <a:moveTo>
                  <a:pt x="8723414" y="569722"/>
                </a:moveTo>
                <a:lnTo>
                  <a:pt x="8638197" y="605409"/>
                </a:lnTo>
                <a:lnTo>
                  <a:pt x="8557298" y="636651"/>
                </a:lnTo>
                <a:lnTo>
                  <a:pt x="8472208" y="665734"/>
                </a:lnTo>
                <a:lnTo>
                  <a:pt x="8295551" y="719327"/>
                </a:lnTo>
                <a:lnTo>
                  <a:pt x="8201825" y="743965"/>
                </a:lnTo>
                <a:lnTo>
                  <a:pt x="8005991" y="784098"/>
                </a:lnTo>
                <a:lnTo>
                  <a:pt x="7901724" y="802004"/>
                </a:lnTo>
                <a:lnTo>
                  <a:pt x="7680363" y="828801"/>
                </a:lnTo>
                <a:lnTo>
                  <a:pt x="7441857" y="846709"/>
                </a:lnTo>
                <a:lnTo>
                  <a:pt x="7314222" y="851153"/>
                </a:lnTo>
                <a:lnTo>
                  <a:pt x="8723414" y="851153"/>
                </a:lnTo>
                <a:lnTo>
                  <a:pt x="8723414" y="56972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 txBox="1"/>
          <p:nvPr/>
        </p:nvSpPr>
        <p:spPr>
          <a:xfrm>
            <a:off x="330200" y="1936495"/>
            <a:ext cx="2894965" cy="3429000"/>
          </a:xfrm>
          <a:prstGeom prst="rect">
            <a:avLst/>
          </a:prstGeom>
        </p:spPr>
        <p:txBody>
          <a:bodyPr vert="horz" wrap="square" lIns="0" tIns="10160" rIns="0" bIns="0" rtlCol="0">
            <a:spAutoFit/>
          </a:bodyPr>
          <a:lstStyle/>
          <a:p>
            <a:pPr marL="12700" marR="233045" algn="just">
              <a:lnSpc>
                <a:spcPct val="101000"/>
              </a:lnSpc>
              <a:spcBef>
                <a:spcPts val="80"/>
              </a:spcBef>
            </a:pP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边长在</a:t>
            </a:r>
            <a:r>
              <a:rPr sz="1600" spc="-5" dirty="0">
                <a:latin typeface="Times New Roman" panose="02020603050405020304"/>
                <a:cs typeface="Times New Roman" panose="02020603050405020304"/>
              </a:rPr>
              <a:t>1.2</a:t>
            </a:r>
            <a:r>
              <a:rPr sz="1600" spc="-35" dirty="0">
                <a:latin typeface="Times New Roman" panose="02020603050405020304"/>
                <a:cs typeface="Times New Roman" panose="02020603050405020304"/>
              </a:rPr>
              <a:t>m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以上的</a:t>
            </a:r>
            <a:r>
              <a:rPr sz="1600" spc="5" dirty="0">
                <a:latin typeface="PMingLiU" panose="02020500000000000000" charset="-120"/>
                <a:cs typeface="PMingLiU" panose="02020500000000000000" charset="-120"/>
              </a:rPr>
              <a:t>洞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口必</a:t>
            </a:r>
            <a:r>
              <a:rPr sz="1600" spc="5" dirty="0">
                <a:latin typeface="PMingLiU" panose="02020500000000000000" charset="-120"/>
                <a:cs typeface="PMingLiU" panose="02020500000000000000" charset="-120"/>
              </a:rPr>
              <a:t>须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在 </a:t>
            </a:r>
            <a:r>
              <a:rPr sz="1600" spc="-10" dirty="0">
                <a:latin typeface="PMingLiU" panose="02020500000000000000" charset="-120"/>
                <a:cs typeface="PMingLiU" panose="02020500000000000000" charset="-120"/>
              </a:rPr>
              <a:t>四周设防护栏杆，洞口下张设 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安全平网。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  <a:p>
            <a:pPr marL="12700" marR="5080">
              <a:lnSpc>
                <a:spcPct val="101000"/>
              </a:lnSpc>
              <a:spcBef>
                <a:spcPts val="630"/>
              </a:spcBef>
              <a:buSzPct val="94000"/>
              <a:buAutoNum type="arabicPlain"/>
              <a:tabLst>
                <a:tab pos="523875" algn="l"/>
              </a:tabLst>
            </a:pPr>
            <a:r>
              <a:rPr sz="1600" spc="5" dirty="0">
                <a:latin typeface="楷体" panose="02010609060101010101" charset="-122"/>
                <a:cs typeface="楷体" panose="02010609060101010101" charset="-122"/>
              </a:rPr>
              <a:t>洞口</a:t>
            </a:r>
            <a:r>
              <a:rPr sz="1600" spc="-5" dirty="0">
                <a:latin typeface="楷体" panose="02010609060101010101" charset="-122"/>
                <a:cs typeface="楷体" panose="02010609060101010101" charset="-122"/>
              </a:rPr>
              <a:t>四</a:t>
            </a:r>
            <a:r>
              <a:rPr sz="1600" spc="5" dirty="0">
                <a:latin typeface="楷体" panose="02010609060101010101" charset="-122"/>
                <a:cs typeface="楷体" panose="02010609060101010101" charset="-122"/>
              </a:rPr>
              <a:t>周</a:t>
            </a:r>
            <a:r>
              <a:rPr sz="1600" spc="-5" dirty="0">
                <a:latin typeface="楷体" panose="02010609060101010101" charset="-122"/>
                <a:cs typeface="楷体" panose="02010609060101010101" charset="-122"/>
              </a:rPr>
              <a:t>搭设</a:t>
            </a:r>
            <a:r>
              <a:rPr sz="1600" spc="5" dirty="0">
                <a:latin typeface="楷体" panose="02010609060101010101" charset="-122"/>
                <a:cs typeface="楷体" panose="02010609060101010101" charset="-122"/>
              </a:rPr>
              <a:t>工</a:t>
            </a:r>
            <a:r>
              <a:rPr sz="1600" spc="-5" dirty="0">
                <a:latin typeface="楷体" panose="02010609060101010101" charset="-122"/>
                <a:cs typeface="楷体" panose="02010609060101010101" charset="-122"/>
              </a:rPr>
              <a:t>具式</a:t>
            </a:r>
            <a:r>
              <a:rPr sz="1600" spc="5" dirty="0">
                <a:latin typeface="楷体" panose="02010609060101010101" charset="-122"/>
                <a:cs typeface="楷体" panose="02010609060101010101" charset="-122"/>
              </a:rPr>
              <a:t>防</a:t>
            </a:r>
            <a:r>
              <a:rPr sz="1600" spc="-5" dirty="0">
                <a:latin typeface="楷体" panose="02010609060101010101" charset="-122"/>
                <a:cs typeface="楷体" panose="02010609060101010101" charset="-122"/>
              </a:rPr>
              <a:t>护 </a:t>
            </a:r>
            <a:r>
              <a:rPr sz="1600" spc="5" dirty="0">
                <a:latin typeface="楷体" panose="02010609060101010101" charset="-122"/>
                <a:cs typeface="楷体" panose="02010609060101010101" charset="-122"/>
              </a:rPr>
              <a:t>栏</a:t>
            </a:r>
            <a:r>
              <a:rPr sz="1600" spc="-5" dirty="0">
                <a:latin typeface="楷体" panose="02010609060101010101" charset="-122"/>
                <a:cs typeface="楷体" panose="02010609060101010101" charset="-122"/>
              </a:rPr>
              <a:t>杆（</a:t>
            </a:r>
            <a:r>
              <a:rPr sz="1600" spc="5" dirty="0">
                <a:latin typeface="楷体" panose="02010609060101010101" charset="-122"/>
                <a:cs typeface="楷体" panose="02010609060101010101" charset="-122"/>
              </a:rPr>
              <a:t>采</a:t>
            </a:r>
            <a:r>
              <a:rPr sz="1600" spc="-5" dirty="0">
                <a:latin typeface="楷体" panose="02010609060101010101" charset="-122"/>
                <a:cs typeface="楷体" panose="02010609060101010101" charset="-122"/>
              </a:rPr>
              <a:t>取三道</a:t>
            </a:r>
            <a:r>
              <a:rPr sz="1600" spc="5" dirty="0">
                <a:latin typeface="楷体" panose="02010609060101010101" charset="-122"/>
                <a:cs typeface="楷体" panose="02010609060101010101" charset="-122"/>
              </a:rPr>
              <a:t>栏</a:t>
            </a:r>
            <a:r>
              <a:rPr sz="1600" spc="-5" dirty="0">
                <a:latin typeface="楷体" panose="02010609060101010101" charset="-122"/>
                <a:cs typeface="楷体" panose="02010609060101010101" charset="-122"/>
              </a:rPr>
              <a:t>杆形</a:t>
            </a:r>
            <a:r>
              <a:rPr sz="1600" spc="5" dirty="0">
                <a:latin typeface="楷体" panose="02010609060101010101" charset="-122"/>
                <a:cs typeface="楷体" panose="02010609060101010101" charset="-122"/>
              </a:rPr>
              <a:t>式</a:t>
            </a:r>
            <a:r>
              <a:rPr sz="1600" spc="-5" dirty="0">
                <a:latin typeface="楷体" panose="02010609060101010101" charset="-122"/>
                <a:cs typeface="楷体" panose="02010609060101010101" charset="-122"/>
              </a:rPr>
              <a:t>，立 </a:t>
            </a:r>
            <a:r>
              <a:rPr sz="1600" spc="5" dirty="0">
                <a:latin typeface="楷体" panose="02010609060101010101" charset="-122"/>
                <a:cs typeface="楷体" panose="02010609060101010101" charset="-122"/>
              </a:rPr>
              <a:t>杆高度</a:t>
            </a:r>
            <a:r>
              <a:rPr sz="1600" spc="-10" dirty="0">
                <a:latin typeface="Times New Roman" panose="02020603050405020304"/>
                <a:cs typeface="Times New Roman" panose="02020603050405020304"/>
              </a:rPr>
              <a:t>1200mm</a:t>
            </a:r>
            <a:r>
              <a:rPr sz="1600" spc="-10" dirty="0">
                <a:latin typeface="楷体" panose="02010609060101010101" charset="-122"/>
                <a:cs typeface="楷体" panose="02010609060101010101" charset="-122"/>
              </a:rPr>
              <a:t>，</a:t>
            </a:r>
            <a:r>
              <a:rPr sz="1600" spc="5" dirty="0">
                <a:latin typeface="楷体" panose="02010609060101010101" charset="-122"/>
                <a:cs typeface="楷体" panose="02010609060101010101" charset="-122"/>
              </a:rPr>
              <a:t>下道栏杆离地 </a:t>
            </a:r>
            <a:r>
              <a:rPr sz="1600" spc="-5" dirty="0">
                <a:latin typeface="Times New Roman" panose="02020603050405020304"/>
                <a:cs typeface="Times New Roman" panose="02020603050405020304"/>
              </a:rPr>
              <a:t>20</a:t>
            </a:r>
            <a:r>
              <a:rPr sz="1600" spc="10" dirty="0">
                <a:latin typeface="Times New Roman" panose="02020603050405020304"/>
                <a:cs typeface="Times New Roman" panose="02020603050405020304"/>
              </a:rPr>
              <a:t>0</a:t>
            </a:r>
            <a:r>
              <a:rPr sz="1600" spc="-15" dirty="0">
                <a:latin typeface="Times New Roman" panose="02020603050405020304"/>
                <a:cs typeface="Times New Roman" panose="02020603050405020304"/>
              </a:rPr>
              <a:t>m</a:t>
            </a:r>
            <a:r>
              <a:rPr sz="1600" spc="-20" dirty="0">
                <a:latin typeface="Times New Roman" panose="02020603050405020304"/>
                <a:cs typeface="Times New Roman" panose="02020603050405020304"/>
              </a:rPr>
              <a:t>m</a:t>
            </a:r>
            <a:r>
              <a:rPr sz="1600" dirty="0">
                <a:latin typeface="楷体" panose="02010609060101010101" charset="-122"/>
                <a:cs typeface="楷体" panose="02010609060101010101" charset="-122"/>
              </a:rPr>
              <a:t>，中道</a:t>
            </a:r>
            <a:r>
              <a:rPr sz="1600" spc="-5" dirty="0">
                <a:latin typeface="楷体" panose="02010609060101010101" charset="-122"/>
                <a:cs typeface="楷体" panose="02010609060101010101" charset="-122"/>
              </a:rPr>
              <a:t>栏</a:t>
            </a:r>
            <a:r>
              <a:rPr sz="1600" dirty="0">
                <a:latin typeface="楷体" panose="02010609060101010101" charset="-122"/>
                <a:cs typeface="楷体" panose="02010609060101010101" charset="-122"/>
              </a:rPr>
              <a:t>杆</a:t>
            </a:r>
            <a:r>
              <a:rPr sz="1600" spc="-5" dirty="0">
                <a:latin typeface="楷体" panose="02010609060101010101" charset="-122"/>
                <a:cs typeface="楷体" panose="02010609060101010101" charset="-122"/>
              </a:rPr>
              <a:t>离</a:t>
            </a:r>
            <a:r>
              <a:rPr sz="1600" spc="5" dirty="0">
                <a:latin typeface="楷体" panose="02010609060101010101" charset="-122"/>
                <a:cs typeface="楷体" panose="02010609060101010101" charset="-122"/>
              </a:rPr>
              <a:t>地</a:t>
            </a:r>
            <a:r>
              <a:rPr sz="1600" spc="-15" dirty="0">
                <a:latin typeface="Times New Roman" panose="02020603050405020304"/>
                <a:cs typeface="Times New Roman" panose="02020603050405020304"/>
              </a:rPr>
              <a:t>6</a:t>
            </a:r>
            <a:r>
              <a:rPr sz="1600" spc="-5" dirty="0">
                <a:latin typeface="Times New Roman" panose="02020603050405020304"/>
                <a:cs typeface="Times New Roman" panose="02020603050405020304"/>
              </a:rPr>
              <a:t>0</a:t>
            </a:r>
            <a:r>
              <a:rPr sz="1600" spc="10" dirty="0">
                <a:latin typeface="Times New Roman" panose="02020603050405020304"/>
                <a:cs typeface="Times New Roman" panose="02020603050405020304"/>
              </a:rPr>
              <a:t>0</a:t>
            </a:r>
            <a:r>
              <a:rPr sz="1600" spc="-15" dirty="0">
                <a:latin typeface="Times New Roman" panose="02020603050405020304"/>
                <a:cs typeface="Times New Roman" panose="02020603050405020304"/>
              </a:rPr>
              <a:t>m</a:t>
            </a:r>
            <a:r>
              <a:rPr sz="1600" spc="-20" dirty="0">
                <a:latin typeface="Times New Roman" panose="02020603050405020304"/>
                <a:cs typeface="Times New Roman" panose="02020603050405020304"/>
              </a:rPr>
              <a:t>m</a:t>
            </a:r>
            <a:r>
              <a:rPr sz="1600" spc="-5" dirty="0">
                <a:latin typeface="楷体" panose="02010609060101010101" charset="-122"/>
                <a:cs typeface="楷体" panose="02010609060101010101" charset="-122"/>
              </a:rPr>
              <a:t>， </a:t>
            </a:r>
            <a:r>
              <a:rPr sz="1600" spc="5" dirty="0">
                <a:latin typeface="楷体" panose="02010609060101010101" charset="-122"/>
                <a:cs typeface="楷体" panose="02010609060101010101" charset="-122"/>
              </a:rPr>
              <a:t>上道栏杆离</a:t>
            </a:r>
            <a:r>
              <a:rPr sz="1600" spc="-5" dirty="0">
                <a:latin typeface="楷体" panose="02010609060101010101" charset="-122"/>
                <a:cs typeface="楷体" panose="02010609060101010101" charset="-122"/>
              </a:rPr>
              <a:t>地</a:t>
            </a:r>
            <a:r>
              <a:rPr sz="1600" spc="-10" dirty="0">
                <a:latin typeface="Times New Roman" panose="02020603050405020304"/>
                <a:cs typeface="Times New Roman" panose="02020603050405020304"/>
              </a:rPr>
              <a:t>1200mm</a:t>
            </a:r>
            <a:r>
              <a:rPr sz="1600" spc="-10" dirty="0">
                <a:latin typeface="楷体" panose="02010609060101010101" charset="-122"/>
                <a:cs typeface="楷体" panose="02010609060101010101" charset="-122"/>
              </a:rPr>
              <a:t>），</a:t>
            </a:r>
            <a:r>
              <a:rPr sz="1600" spc="5" dirty="0">
                <a:latin typeface="楷体" panose="02010609060101010101" charset="-122"/>
                <a:cs typeface="楷体" panose="02010609060101010101" charset="-122"/>
              </a:rPr>
              <a:t>下口 设</a:t>
            </a:r>
            <a:r>
              <a:rPr sz="1600" spc="-5" dirty="0">
                <a:latin typeface="楷体" panose="02010609060101010101" charset="-122"/>
                <a:cs typeface="楷体" panose="02010609060101010101" charset="-122"/>
              </a:rPr>
              <a:t>置踢</a:t>
            </a:r>
            <a:r>
              <a:rPr sz="1600" spc="5" dirty="0">
                <a:latin typeface="楷体" panose="02010609060101010101" charset="-122"/>
                <a:cs typeface="楷体" panose="02010609060101010101" charset="-122"/>
              </a:rPr>
              <a:t>脚</a:t>
            </a:r>
            <a:r>
              <a:rPr sz="1600" spc="-5" dirty="0">
                <a:latin typeface="楷体" panose="02010609060101010101" charset="-122"/>
                <a:cs typeface="楷体" panose="02010609060101010101" charset="-122"/>
              </a:rPr>
              <a:t>板并张</a:t>
            </a:r>
            <a:r>
              <a:rPr sz="1600" spc="5" dirty="0">
                <a:latin typeface="楷体" panose="02010609060101010101" charset="-122"/>
                <a:cs typeface="楷体" panose="02010609060101010101" charset="-122"/>
              </a:rPr>
              <a:t>挂</a:t>
            </a:r>
            <a:r>
              <a:rPr sz="1600" spc="-5" dirty="0">
                <a:latin typeface="楷体" panose="02010609060101010101" charset="-122"/>
                <a:cs typeface="楷体" panose="02010609060101010101" charset="-122"/>
              </a:rPr>
              <a:t>水平</a:t>
            </a:r>
            <a:r>
              <a:rPr sz="1600" spc="5" dirty="0">
                <a:latin typeface="楷体" panose="02010609060101010101" charset="-122"/>
                <a:cs typeface="楷体" panose="02010609060101010101" charset="-122"/>
              </a:rPr>
              <a:t>安</a:t>
            </a:r>
            <a:r>
              <a:rPr sz="1600" spc="-5" dirty="0">
                <a:latin typeface="楷体" panose="02010609060101010101" charset="-122"/>
                <a:cs typeface="楷体" panose="02010609060101010101" charset="-122"/>
              </a:rPr>
              <a:t>全网。</a:t>
            </a:r>
            <a:endParaRPr sz="1600">
              <a:latin typeface="楷体" panose="02010609060101010101" charset="-122"/>
              <a:cs typeface="楷体" panose="02010609060101010101" charset="-122"/>
            </a:endParaRPr>
          </a:p>
          <a:p>
            <a:pPr marL="12700" marR="126365">
              <a:lnSpc>
                <a:spcPct val="100000"/>
              </a:lnSpc>
              <a:spcBef>
                <a:spcPts val="505"/>
              </a:spcBef>
              <a:buSzPct val="94000"/>
              <a:buAutoNum type="arabicPlain"/>
              <a:tabLst>
                <a:tab pos="523875" algn="l"/>
              </a:tabLst>
            </a:pPr>
            <a:r>
              <a:rPr sz="1600" spc="5" dirty="0">
                <a:latin typeface="楷体" panose="02010609060101010101" charset="-122"/>
                <a:cs typeface="楷体" panose="02010609060101010101" charset="-122"/>
              </a:rPr>
              <a:t>防护</a:t>
            </a:r>
            <a:r>
              <a:rPr sz="1600" spc="-5" dirty="0">
                <a:latin typeface="楷体" panose="02010609060101010101" charset="-122"/>
                <a:cs typeface="楷体" panose="02010609060101010101" charset="-122"/>
              </a:rPr>
              <a:t>栏</a:t>
            </a:r>
            <a:r>
              <a:rPr sz="1600" spc="5" dirty="0">
                <a:latin typeface="楷体" panose="02010609060101010101" charset="-122"/>
                <a:cs typeface="楷体" panose="02010609060101010101" charset="-122"/>
              </a:rPr>
              <a:t>杆</a:t>
            </a:r>
            <a:r>
              <a:rPr sz="1600" spc="-5" dirty="0">
                <a:latin typeface="楷体" panose="02010609060101010101" charset="-122"/>
                <a:cs typeface="楷体" panose="02010609060101010101" charset="-122"/>
              </a:rPr>
              <a:t>距离</a:t>
            </a:r>
            <a:r>
              <a:rPr sz="1600" spc="5" dirty="0">
                <a:latin typeface="楷体" panose="02010609060101010101" charset="-122"/>
                <a:cs typeface="楷体" panose="02010609060101010101" charset="-122"/>
              </a:rPr>
              <a:t>洞</a:t>
            </a:r>
            <a:r>
              <a:rPr sz="1600" spc="-5" dirty="0">
                <a:latin typeface="楷体" panose="02010609060101010101" charset="-122"/>
                <a:cs typeface="楷体" panose="02010609060101010101" charset="-122"/>
              </a:rPr>
              <a:t>口边</a:t>
            </a:r>
            <a:r>
              <a:rPr sz="1600" spc="5" dirty="0">
                <a:latin typeface="楷体" panose="02010609060101010101" charset="-122"/>
                <a:cs typeface="楷体" panose="02010609060101010101" charset="-122"/>
              </a:rPr>
              <a:t>不</a:t>
            </a:r>
            <a:r>
              <a:rPr sz="1600" spc="-5" dirty="0">
                <a:latin typeface="楷体" panose="02010609060101010101" charset="-122"/>
                <a:cs typeface="楷体" panose="02010609060101010101" charset="-122"/>
              </a:rPr>
              <a:t>得 </a:t>
            </a:r>
            <a:r>
              <a:rPr sz="1600" spc="5" dirty="0">
                <a:latin typeface="楷体" panose="02010609060101010101" charset="-122"/>
                <a:cs typeface="楷体" panose="02010609060101010101" charset="-122"/>
              </a:rPr>
              <a:t>小于</a:t>
            </a:r>
            <a:r>
              <a:rPr sz="1600" spc="-20" dirty="0">
                <a:latin typeface="Times New Roman" panose="02020603050405020304"/>
                <a:cs typeface="Times New Roman" panose="02020603050405020304"/>
              </a:rPr>
              <a:t>200mm</a:t>
            </a:r>
            <a:r>
              <a:rPr sz="1600" spc="-5" dirty="0">
                <a:latin typeface="楷体" panose="02010609060101010101" charset="-122"/>
                <a:cs typeface="楷体" panose="02010609060101010101" charset="-122"/>
              </a:rPr>
              <a:t>。</a:t>
            </a:r>
            <a:endParaRPr sz="1600">
              <a:latin typeface="楷体" panose="02010609060101010101" charset="-122"/>
              <a:cs typeface="楷体" panose="02010609060101010101" charset="-122"/>
            </a:endParaRPr>
          </a:p>
          <a:p>
            <a:pPr marL="523240" indent="-511175">
              <a:lnSpc>
                <a:spcPts val="1900"/>
              </a:lnSpc>
              <a:spcBef>
                <a:spcPts val="600"/>
              </a:spcBef>
              <a:buSzPct val="94000"/>
              <a:buAutoNum type="arabicPlain"/>
              <a:tabLst>
                <a:tab pos="523875" algn="l"/>
              </a:tabLst>
            </a:pPr>
            <a:r>
              <a:rPr sz="1600" dirty="0">
                <a:latin typeface="楷体" panose="02010609060101010101" charset="-122"/>
                <a:cs typeface="楷体" panose="02010609060101010101" charset="-122"/>
              </a:rPr>
              <a:t>栏杆</a:t>
            </a:r>
            <a:r>
              <a:rPr sz="1600" spc="-5" dirty="0">
                <a:latin typeface="楷体" panose="02010609060101010101" charset="-122"/>
                <a:cs typeface="楷体" panose="02010609060101010101" charset="-122"/>
              </a:rPr>
              <a:t>表</a:t>
            </a:r>
            <a:r>
              <a:rPr sz="1600" dirty="0">
                <a:latin typeface="楷体" panose="02010609060101010101" charset="-122"/>
                <a:cs typeface="楷体" panose="02010609060101010101" charset="-122"/>
              </a:rPr>
              <a:t>面</a:t>
            </a:r>
            <a:r>
              <a:rPr sz="1600" spc="-5" dirty="0">
                <a:latin typeface="楷体" panose="02010609060101010101" charset="-122"/>
                <a:cs typeface="楷体" panose="02010609060101010101" charset="-122"/>
              </a:rPr>
              <a:t>刷红</a:t>
            </a:r>
            <a:r>
              <a:rPr sz="1600" dirty="0">
                <a:latin typeface="楷体" panose="02010609060101010101" charset="-122"/>
                <a:cs typeface="楷体" panose="02010609060101010101" charset="-122"/>
              </a:rPr>
              <a:t>白</a:t>
            </a:r>
            <a:r>
              <a:rPr sz="1600" spc="-5" dirty="0">
                <a:latin typeface="楷体" panose="02010609060101010101" charset="-122"/>
                <a:cs typeface="楷体" panose="02010609060101010101" charset="-122"/>
              </a:rPr>
              <a:t>或</a:t>
            </a:r>
            <a:r>
              <a:rPr sz="1600" spc="-10" dirty="0">
                <a:latin typeface="楷体" panose="02010609060101010101" charset="-122"/>
                <a:cs typeface="楷体" panose="02010609060101010101" charset="-122"/>
              </a:rPr>
              <a:t>黄</a:t>
            </a:r>
            <a:r>
              <a:rPr sz="1600" dirty="0">
                <a:latin typeface="楷体" panose="02010609060101010101" charset="-122"/>
                <a:cs typeface="楷体" panose="02010609060101010101" charset="-122"/>
              </a:rPr>
              <a:t>黑</a:t>
            </a:r>
            <a:r>
              <a:rPr sz="1600" spc="-5" dirty="0">
                <a:latin typeface="楷体" panose="02010609060101010101" charset="-122"/>
                <a:cs typeface="楷体" panose="02010609060101010101" charset="-122"/>
              </a:rPr>
              <a:t>相</a:t>
            </a:r>
            <a:endParaRPr sz="1600">
              <a:latin typeface="楷体" panose="02010609060101010101" charset="-122"/>
              <a:cs typeface="楷体" panose="02010609060101010101" charset="-122"/>
            </a:endParaRPr>
          </a:p>
          <a:p>
            <a:pPr marL="12700">
              <a:lnSpc>
                <a:spcPts val="1900"/>
              </a:lnSpc>
            </a:pPr>
            <a:r>
              <a:rPr sz="1600" spc="5" dirty="0">
                <a:latin typeface="楷体" panose="02010609060101010101" charset="-122"/>
                <a:cs typeface="楷体" panose="02010609060101010101" charset="-122"/>
              </a:rPr>
              <a:t>间</a:t>
            </a:r>
            <a:r>
              <a:rPr sz="1600" spc="-5" dirty="0">
                <a:latin typeface="楷体" panose="02010609060101010101" charset="-122"/>
                <a:cs typeface="楷体" panose="02010609060101010101" charset="-122"/>
              </a:rPr>
              <a:t>警示</a:t>
            </a:r>
            <a:r>
              <a:rPr sz="1600" spc="5" dirty="0">
                <a:latin typeface="楷体" panose="02010609060101010101" charset="-122"/>
                <a:cs typeface="楷体" panose="02010609060101010101" charset="-122"/>
              </a:rPr>
              <a:t>油</a:t>
            </a:r>
            <a:r>
              <a:rPr sz="1600" spc="-5" dirty="0">
                <a:latin typeface="楷体" panose="02010609060101010101" charset="-122"/>
                <a:cs typeface="楷体" panose="02010609060101010101" charset="-122"/>
              </a:rPr>
              <a:t>漆。</a:t>
            </a:r>
            <a:endParaRPr sz="1600">
              <a:latin typeface="楷体" panose="02010609060101010101" charset="-122"/>
              <a:cs typeface="楷体" panose="02010609060101010101" charset="-122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330200" y="932510"/>
            <a:ext cx="3060065" cy="9105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>
                <a:latin typeface="Arial" panose="020B0604020202020204"/>
                <a:cs typeface="Arial" panose="020B0604020202020204"/>
              </a:rPr>
              <a:t>2.1.2</a:t>
            </a:r>
            <a:r>
              <a:rPr spc="5" dirty="0"/>
              <a:t>预</a:t>
            </a:r>
            <a:r>
              <a:rPr spc="-5" dirty="0"/>
              <a:t>留</a:t>
            </a:r>
            <a:r>
              <a:rPr spc="-10" dirty="0"/>
              <a:t>洞</a:t>
            </a:r>
            <a:r>
              <a:rPr spc="5" dirty="0"/>
              <a:t>口防护</a:t>
            </a:r>
            <a:endParaRPr spc="5" dirty="0"/>
          </a:p>
          <a:p>
            <a:pPr marL="12700">
              <a:lnSpc>
                <a:spcPct val="100000"/>
              </a:lnSpc>
            </a:pPr>
            <a:r>
              <a:rPr dirty="0"/>
              <a:t>（</a:t>
            </a:r>
            <a:r>
              <a:rPr dirty="0">
                <a:latin typeface="Arial" panose="020B0604020202020204"/>
                <a:cs typeface="Arial" panose="020B0604020202020204"/>
              </a:rPr>
              <a:t>500~1200mm</a:t>
            </a:r>
            <a:r>
              <a:rPr dirty="0"/>
              <a:t>）</a:t>
            </a:r>
            <a:endParaRPr dirty="0"/>
          </a:p>
        </p:txBody>
      </p:sp>
      <p:sp>
        <p:nvSpPr>
          <p:cNvPr id="9" name="object 9"/>
          <p:cNvSpPr/>
          <p:nvPr/>
        </p:nvSpPr>
        <p:spPr>
          <a:xfrm>
            <a:off x="6645529" y="1465199"/>
            <a:ext cx="2255774" cy="1517650"/>
          </a:xfrm>
          <a:prstGeom prst="rect">
            <a:avLst/>
          </a:prstGeom>
          <a:blipFill>
            <a:blip r:embed="rId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4697857" y="2997009"/>
            <a:ext cx="3786250" cy="352285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4690490" y="1465199"/>
            <a:ext cx="1880997" cy="156438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054978" y="859408"/>
            <a:ext cx="2880360" cy="715010"/>
          </a:xfrm>
          <a:custGeom>
            <a:avLst/>
            <a:gdLst/>
            <a:ahLst/>
            <a:cxnLst/>
            <a:rect l="l" t="t" r="r" b="b"/>
            <a:pathLst>
              <a:path w="2880359" h="715010">
                <a:moveTo>
                  <a:pt x="2880105" y="0"/>
                </a:moveTo>
                <a:lnTo>
                  <a:pt x="2873629" y="0"/>
                </a:lnTo>
                <a:lnTo>
                  <a:pt x="2752344" y="20065"/>
                </a:lnTo>
                <a:lnTo>
                  <a:pt x="2628900" y="42417"/>
                </a:lnTo>
                <a:lnTo>
                  <a:pt x="2373376" y="91566"/>
                </a:lnTo>
                <a:lnTo>
                  <a:pt x="2105279" y="149732"/>
                </a:lnTo>
                <a:lnTo>
                  <a:pt x="1824227" y="216662"/>
                </a:lnTo>
                <a:lnTo>
                  <a:pt x="1566672" y="281558"/>
                </a:lnTo>
                <a:lnTo>
                  <a:pt x="842899" y="444626"/>
                </a:lnTo>
                <a:lnTo>
                  <a:pt x="621538" y="489330"/>
                </a:lnTo>
                <a:lnTo>
                  <a:pt x="200025" y="567436"/>
                </a:lnTo>
                <a:lnTo>
                  <a:pt x="0" y="600963"/>
                </a:lnTo>
                <a:lnTo>
                  <a:pt x="138303" y="621156"/>
                </a:lnTo>
                <a:lnTo>
                  <a:pt x="270256" y="638937"/>
                </a:lnTo>
                <a:lnTo>
                  <a:pt x="398018" y="654685"/>
                </a:lnTo>
                <a:lnTo>
                  <a:pt x="644905" y="681481"/>
                </a:lnTo>
                <a:lnTo>
                  <a:pt x="874776" y="699262"/>
                </a:lnTo>
                <a:lnTo>
                  <a:pt x="985520" y="705992"/>
                </a:lnTo>
                <a:lnTo>
                  <a:pt x="1094104" y="710438"/>
                </a:lnTo>
                <a:lnTo>
                  <a:pt x="1298448" y="715010"/>
                </a:lnTo>
                <a:lnTo>
                  <a:pt x="1396365" y="715010"/>
                </a:lnTo>
                <a:lnTo>
                  <a:pt x="1585849" y="710438"/>
                </a:lnTo>
                <a:lnTo>
                  <a:pt x="1675256" y="705992"/>
                </a:lnTo>
                <a:lnTo>
                  <a:pt x="1845564" y="692657"/>
                </a:lnTo>
                <a:lnTo>
                  <a:pt x="1928495" y="683640"/>
                </a:lnTo>
                <a:lnTo>
                  <a:pt x="2086102" y="661288"/>
                </a:lnTo>
                <a:lnTo>
                  <a:pt x="2235073" y="634491"/>
                </a:lnTo>
                <a:lnTo>
                  <a:pt x="2375535" y="603250"/>
                </a:lnTo>
                <a:lnTo>
                  <a:pt x="2509647" y="567436"/>
                </a:lnTo>
                <a:lnTo>
                  <a:pt x="2637409" y="527303"/>
                </a:lnTo>
                <a:lnTo>
                  <a:pt x="2758694" y="482600"/>
                </a:lnTo>
                <a:lnTo>
                  <a:pt x="2875788" y="435610"/>
                </a:lnTo>
                <a:lnTo>
                  <a:pt x="2880105" y="433450"/>
                </a:lnTo>
                <a:lnTo>
                  <a:pt x="2880105" y="0"/>
                </a:lnTo>
                <a:close/>
              </a:path>
            </a:pathLst>
          </a:custGeom>
          <a:solidFill>
            <a:srgbClr val="C5E7FB">
              <a:alpha val="2901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2622423" y="730884"/>
            <a:ext cx="5551805" cy="851535"/>
          </a:xfrm>
          <a:custGeom>
            <a:avLst/>
            <a:gdLst/>
            <a:ahLst/>
            <a:cxnLst/>
            <a:rect l="l" t="t" r="r" b="b"/>
            <a:pathLst>
              <a:path w="5551805" h="851535">
                <a:moveTo>
                  <a:pt x="853566" y="0"/>
                </a:moveTo>
                <a:lnTo>
                  <a:pt x="685418" y="0"/>
                </a:lnTo>
                <a:lnTo>
                  <a:pt x="527938" y="4572"/>
                </a:lnTo>
                <a:lnTo>
                  <a:pt x="381000" y="11175"/>
                </a:lnTo>
                <a:lnTo>
                  <a:pt x="244728" y="22351"/>
                </a:lnTo>
                <a:lnTo>
                  <a:pt x="117093" y="35813"/>
                </a:lnTo>
                <a:lnTo>
                  <a:pt x="0" y="53720"/>
                </a:lnTo>
                <a:lnTo>
                  <a:pt x="334137" y="96138"/>
                </a:lnTo>
                <a:lnTo>
                  <a:pt x="693927" y="156463"/>
                </a:lnTo>
                <a:lnTo>
                  <a:pt x="1079246" y="234695"/>
                </a:lnTo>
                <a:lnTo>
                  <a:pt x="1283589" y="279273"/>
                </a:lnTo>
                <a:lnTo>
                  <a:pt x="1868931" y="422275"/>
                </a:lnTo>
                <a:lnTo>
                  <a:pt x="2562987" y="576452"/>
                </a:lnTo>
                <a:lnTo>
                  <a:pt x="2882265" y="639063"/>
                </a:lnTo>
                <a:lnTo>
                  <a:pt x="3035554" y="668147"/>
                </a:lnTo>
                <a:lnTo>
                  <a:pt x="3329304" y="717295"/>
                </a:lnTo>
                <a:lnTo>
                  <a:pt x="3469766" y="739520"/>
                </a:lnTo>
                <a:lnTo>
                  <a:pt x="3737991" y="775335"/>
                </a:lnTo>
                <a:lnTo>
                  <a:pt x="3991229" y="806576"/>
                </a:lnTo>
                <a:lnTo>
                  <a:pt x="4112641" y="817752"/>
                </a:lnTo>
                <a:lnTo>
                  <a:pt x="4342510" y="835660"/>
                </a:lnTo>
                <a:lnTo>
                  <a:pt x="4453255" y="842390"/>
                </a:lnTo>
                <a:lnTo>
                  <a:pt x="4666107" y="851280"/>
                </a:lnTo>
                <a:lnTo>
                  <a:pt x="4864100" y="851280"/>
                </a:lnTo>
                <a:lnTo>
                  <a:pt x="5051425" y="846836"/>
                </a:lnTo>
                <a:lnTo>
                  <a:pt x="5140833" y="842390"/>
                </a:lnTo>
                <a:lnTo>
                  <a:pt x="5228082" y="835660"/>
                </a:lnTo>
                <a:lnTo>
                  <a:pt x="5474970" y="808863"/>
                </a:lnTo>
                <a:lnTo>
                  <a:pt x="5551551" y="797687"/>
                </a:lnTo>
                <a:lnTo>
                  <a:pt x="5304662" y="766444"/>
                </a:lnTo>
                <a:lnTo>
                  <a:pt x="5042916" y="728472"/>
                </a:lnTo>
                <a:lnTo>
                  <a:pt x="4474463" y="630047"/>
                </a:lnTo>
                <a:lnTo>
                  <a:pt x="4165854" y="567563"/>
                </a:lnTo>
                <a:lnTo>
                  <a:pt x="3840099" y="498348"/>
                </a:lnTo>
                <a:lnTo>
                  <a:pt x="2854579" y="263651"/>
                </a:lnTo>
                <a:lnTo>
                  <a:pt x="2586354" y="205612"/>
                </a:lnTo>
                <a:lnTo>
                  <a:pt x="2330957" y="156463"/>
                </a:lnTo>
                <a:lnTo>
                  <a:pt x="2207387" y="134112"/>
                </a:lnTo>
                <a:lnTo>
                  <a:pt x="2086102" y="114045"/>
                </a:lnTo>
                <a:lnTo>
                  <a:pt x="1969007" y="96138"/>
                </a:lnTo>
                <a:lnTo>
                  <a:pt x="1630552" y="51435"/>
                </a:lnTo>
                <a:lnTo>
                  <a:pt x="1419860" y="31368"/>
                </a:lnTo>
                <a:lnTo>
                  <a:pt x="1221866" y="15748"/>
                </a:lnTo>
                <a:lnTo>
                  <a:pt x="1032382" y="4572"/>
                </a:lnTo>
                <a:lnTo>
                  <a:pt x="853566" y="0"/>
                </a:lnTo>
                <a:close/>
              </a:path>
            </a:pathLst>
          </a:custGeom>
          <a:solidFill>
            <a:srgbClr val="C5E7FB">
              <a:alpha val="3999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2832100" y="743204"/>
            <a:ext cx="5474970" cy="775335"/>
          </a:xfrm>
          <a:custGeom>
            <a:avLst/>
            <a:gdLst/>
            <a:ahLst/>
            <a:cxnLst/>
            <a:rect l="l" t="t" r="r" b="b"/>
            <a:pathLst>
              <a:path w="5474970" h="775335">
                <a:moveTo>
                  <a:pt x="0" y="78232"/>
                </a:moveTo>
                <a:lnTo>
                  <a:pt x="19176" y="73787"/>
                </a:lnTo>
                <a:lnTo>
                  <a:pt x="76581" y="62611"/>
                </a:lnTo>
                <a:lnTo>
                  <a:pt x="174498" y="46990"/>
                </a:lnTo>
                <a:lnTo>
                  <a:pt x="238379" y="37973"/>
                </a:lnTo>
                <a:lnTo>
                  <a:pt x="312927" y="29083"/>
                </a:lnTo>
                <a:lnTo>
                  <a:pt x="395858" y="22351"/>
                </a:lnTo>
                <a:lnTo>
                  <a:pt x="491744" y="15621"/>
                </a:lnTo>
                <a:lnTo>
                  <a:pt x="596011" y="9017"/>
                </a:lnTo>
                <a:lnTo>
                  <a:pt x="713104" y="4445"/>
                </a:lnTo>
                <a:lnTo>
                  <a:pt x="840866" y="2286"/>
                </a:lnTo>
                <a:lnTo>
                  <a:pt x="979170" y="0"/>
                </a:lnTo>
                <a:lnTo>
                  <a:pt x="1128140" y="2286"/>
                </a:lnTo>
                <a:lnTo>
                  <a:pt x="1287779" y="6731"/>
                </a:lnTo>
                <a:lnTo>
                  <a:pt x="1460246" y="15621"/>
                </a:lnTo>
                <a:lnTo>
                  <a:pt x="1643379" y="26797"/>
                </a:lnTo>
                <a:lnTo>
                  <a:pt x="1837054" y="44704"/>
                </a:lnTo>
                <a:lnTo>
                  <a:pt x="2043557" y="64770"/>
                </a:lnTo>
                <a:lnTo>
                  <a:pt x="2262759" y="89408"/>
                </a:lnTo>
                <a:lnTo>
                  <a:pt x="2492629" y="118491"/>
                </a:lnTo>
                <a:lnTo>
                  <a:pt x="2735326" y="154178"/>
                </a:lnTo>
                <a:lnTo>
                  <a:pt x="2988691" y="194437"/>
                </a:lnTo>
                <a:lnTo>
                  <a:pt x="3254755" y="241300"/>
                </a:lnTo>
                <a:lnTo>
                  <a:pt x="3533648" y="297180"/>
                </a:lnTo>
                <a:lnTo>
                  <a:pt x="3825240" y="357505"/>
                </a:lnTo>
                <a:lnTo>
                  <a:pt x="4129658" y="424561"/>
                </a:lnTo>
                <a:lnTo>
                  <a:pt x="4446778" y="500507"/>
                </a:lnTo>
                <a:lnTo>
                  <a:pt x="4776724" y="583184"/>
                </a:lnTo>
                <a:lnTo>
                  <a:pt x="5119497" y="674751"/>
                </a:lnTo>
                <a:lnTo>
                  <a:pt x="5474970" y="775335"/>
                </a:lnTo>
              </a:path>
            </a:pathLst>
          </a:custGeom>
          <a:ln w="31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5616447" y="729869"/>
            <a:ext cx="3312160" cy="652780"/>
          </a:xfrm>
          <a:custGeom>
            <a:avLst/>
            <a:gdLst/>
            <a:ahLst/>
            <a:cxnLst/>
            <a:rect l="l" t="t" r="r" b="b"/>
            <a:pathLst>
              <a:path w="3312159" h="652780">
                <a:moveTo>
                  <a:pt x="0" y="652398"/>
                </a:moveTo>
                <a:lnTo>
                  <a:pt x="95757" y="625475"/>
                </a:lnTo>
                <a:lnTo>
                  <a:pt x="357631" y="556259"/>
                </a:lnTo>
                <a:lnTo>
                  <a:pt x="538479" y="509396"/>
                </a:lnTo>
                <a:lnTo>
                  <a:pt x="747140" y="457961"/>
                </a:lnTo>
                <a:lnTo>
                  <a:pt x="979170" y="402081"/>
                </a:lnTo>
                <a:lnTo>
                  <a:pt x="1228217" y="341756"/>
                </a:lnTo>
                <a:lnTo>
                  <a:pt x="1492123" y="283717"/>
                </a:lnTo>
                <a:lnTo>
                  <a:pt x="1762505" y="225551"/>
                </a:lnTo>
                <a:lnTo>
                  <a:pt x="2039238" y="171957"/>
                </a:lnTo>
                <a:lnTo>
                  <a:pt x="2313812" y="120650"/>
                </a:lnTo>
                <a:lnTo>
                  <a:pt x="2450083" y="98297"/>
                </a:lnTo>
                <a:lnTo>
                  <a:pt x="2582036" y="75945"/>
                </a:lnTo>
                <a:lnTo>
                  <a:pt x="2713990" y="58038"/>
                </a:lnTo>
                <a:lnTo>
                  <a:pt x="2841752" y="40131"/>
                </a:lnTo>
                <a:lnTo>
                  <a:pt x="2967354" y="26796"/>
                </a:lnTo>
                <a:lnTo>
                  <a:pt x="3086607" y="15620"/>
                </a:lnTo>
                <a:lnTo>
                  <a:pt x="3201543" y="6603"/>
                </a:lnTo>
                <a:lnTo>
                  <a:pt x="3312159" y="0"/>
                </a:lnTo>
              </a:path>
            </a:pathLst>
          </a:custGeom>
          <a:ln w="31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211670" y="714248"/>
            <a:ext cx="8723630" cy="1331595"/>
          </a:xfrm>
          <a:custGeom>
            <a:avLst/>
            <a:gdLst/>
            <a:ahLst/>
            <a:cxnLst/>
            <a:rect l="l" t="t" r="r" b="b"/>
            <a:pathLst>
              <a:path w="8723630" h="1331595">
                <a:moveTo>
                  <a:pt x="1556042" y="0"/>
                </a:moveTo>
                <a:lnTo>
                  <a:pt x="1402753" y="0"/>
                </a:lnTo>
                <a:lnTo>
                  <a:pt x="1258100" y="4444"/>
                </a:lnTo>
                <a:lnTo>
                  <a:pt x="1121829" y="11175"/>
                </a:lnTo>
                <a:lnTo>
                  <a:pt x="874890" y="33400"/>
                </a:lnTo>
                <a:lnTo>
                  <a:pt x="762063" y="49149"/>
                </a:lnTo>
                <a:lnTo>
                  <a:pt x="659891" y="64769"/>
                </a:lnTo>
                <a:lnTo>
                  <a:pt x="564095" y="82550"/>
                </a:lnTo>
                <a:lnTo>
                  <a:pt x="478955" y="102742"/>
                </a:lnTo>
                <a:lnTo>
                  <a:pt x="398056" y="120650"/>
                </a:lnTo>
                <a:lnTo>
                  <a:pt x="327812" y="140715"/>
                </a:lnTo>
                <a:lnTo>
                  <a:pt x="206476" y="178688"/>
                </a:lnTo>
                <a:lnTo>
                  <a:pt x="157518" y="196596"/>
                </a:lnTo>
                <a:lnTo>
                  <a:pt x="51079" y="241173"/>
                </a:lnTo>
                <a:lnTo>
                  <a:pt x="0" y="268097"/>
                </a:lnTo>
                <a:lnTo>
                  <a:pt x="0" y="1331467"/>
                </a:lnTo>
                <a:lnTo>
                  <a:pt x="8719096" y="1331467"/>
                </a:lnTo>
                <a:lnTo>
                  <a:pt x="8723414" y="1324864"/>
                </a:lnTo>
                <a:lnTo>
                  <a:pt x="8723414" y="851153"/>
                </a:lnTo>
                <a:lnTo>
                  <a:pt x="7182142" y="851153"/>
                </a:lnTo>
                <a:lnTo>
                  <a:pt x="7043839" y="848994"/>
                </a:lnTo>
                <a:lnTo>
                  <a:pt x="6899059" y="844423"/>
                </a:lnTo>
                <a:lnTo>
                  <a:pt x="6750088" y="837818"/>
                </a:lnTo>
                <a:lnTo>
                  <a:pt x="6594640" y="826642"/>
                </a:lnTo>
                <a:lnTo>
                  <a:pt x="6260503" y="793114"/>
                </a:lnTo>
                <a:lnTo>
                  <a:pt x="5900712" y="746125"/>
                </a:lnTo>
                <a:lnTo>
                  <a:pt x="5709196" y="717168"/>
                </a:lnTo>
                <a:lnTo>
                  <a:pt x="5509044" y="683640"/>
                </a:lnTo>
                <a:lnTo>
                  <a:pt x="5302542" y="645667"/>
                </a:lnTo>
                <a:lnTo>
                  <a:pt x="4861979" y="558546"/>
                </a:lnTo>
                <a:lnTo>
                  <a:pt x="4387253" y="453516"/>
                </a:lnTo>
                <a:lnTo>
                  <a:pt x="4136047" y="395350"/>
                </a:lnTo>
                <a:lnTo>
                  <a:pt x="3614458" y="268097"/>
                </a:lnTo>
                <a:lnTo>
                  <a:pt x="3122841" y="165226"/>
                </a:lnTo>
                <a:lnTo>
                  <a:pt x="2892844" y="125094"/>
                </a:lnTo>
                <a:lnTo>
                  <a:pt x="2673642" y="91566"/>
                </a:lnTo>
                <a:lnTo>
                  <a:pt x="2462949" y="62484"/>
                </a:lnTo>
                <a:lnTo>
                  <a:pt x="2262797" y="40131"/>
                </a:lnTo>
                <a:lnTo>
                  <a:pt x="2073313" y="22225"/>
                </a:lnTo>
                <a:lnTo>
                  <a:pt x="1719999" y="2159"/>
                </a:lnTo>
                <a:lnTo>
                  <a:pt x="1556042" y="0"/>
                </a:lnTo>
                <a:close/>
              </a:path>
              <a:path w="8723630" h="1331595">
                <a:moveTo>
                  <a:pt x="8723414" y="569722"/>
                </a:moveTo>
                <a:lnTo>
                  <a:pt x="8638197" y="605409"/>
                </a:lnTo>
                <a:lnTo>
                  <a:pt x="8557298" y="636651"/>
                </a:lnTo>
                <a:lnTo>
                  <a:pt x="8472208" y="665734"/>
                </a:lnTo>
                <a:lnTo>
                  <a:pt x="8295551" y="719327"/>
                </a:lnTo>
                <a:lnTo>
                  <a:pt x="8201825" y="743965"/>
                </a:lnTo>
                <a:lnTo>
                  <a:pt x="8005991" y="784098"/>
                </a:lnTo>
                <a:lnTo>
                  <a:pt x="7901724" y="802004"/>
                </a:lnTo>
                <a:lnTo>
                  <a:pt x="7680363" y="828801"/>
                </a:lnTo>
                <a:lnTo>
                  <a:pt x="7441857" y="846709"/>
                </a:lnTo>
                <a:lnTo>
                  <a:pt x="7314222" y="851153"/>
                </a:lnTo>
                <a:lnTo>
                  <a:pt x="8723414" y="851153"/>
                </a:lnTo>
                <a:lnTo>
                  <a:pt x="8723414" y="56972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 txBox="1"/>
          <p:nvPr/>
        </p:nvSpPr>
        <p:spPr>
          <a:xfrm>
            <a:off x="251561" y="1749298"/>
            <a:ext cx="4088765" cy="221869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  <a:buSzPct val="94000"/>
              <a:buAutoNum type="arabicPlain"/>
              <a:tabLst>
                <a:tab pos="553720" algn="l"/>
              </a:tabLst>
            </a:pPr>
            <a:r>
              <a:rPr sz="1600" spc="55" dirty="0">
                <a:latin typeface="PMingLiU" panose="02020500000000000000" charset="-120"/>
                <a:cs typeface="PMingLiU" panose="02020500000000000000" charset="-120"/>
              </a:rPr>
              <a:t>单</a:t>
            </a:r>
            <a:r>
              <a:rPr sz="1600" spc="50" dirty="0">
                <a:latin typeface="PMingLiU" panose="02020500000000000000" charset="-120"/>
                <a:cs typeface="PMingLiU" panose="02020500000000000000" charset="-120"/>
              </a:rPr>
              <a:t>侧洞</a:t>
            </a:r>
            <a:r>
              <a:rPr sz="1600" spc="40" dirty="0">
                <a:latin typeface="PMingLiU" panose="02020500000000000000" charset="-120"/>
                <a:cs typeface="PMingLiU" panose="02020500000000000000" charset="-120"/>
              </a:rPr>
              <a:t>口</a:t>
            </a:r>
            <a:r>
              <a:rPr sz="1600" spc="50" dirty="0">
                <a:latin typeface="PMingLiU" panose="02020500000000000000" charset="-120"/>
                <a:cs typeface="PMingLiU" panose="02020500000000000000" charset="-120"/>
              </a:rPr>
              <a:t>尺寸大</a:t>
            </a:r>
            <a:r>
              <a:rPr sz="1600" spc="60" dirty="0">
                <a:latin typeface="PMingLiU" panose="02020500000000000000" charset="-120"/>
                <a:cs typeface="PMingLiU" panose="02020500000000000000" charset="-120"/>
              </a:rPr>
              <a:t>于</a:t>
            </a:r>
            <a:r>
              <a:rPr sz="1600" spc="-5" dirty="0">
                <a:latin typeface="Arial" panose="020B0604020202020204"/>
                <a:cs typeface="Arial" panose="020B0604020202020204"/>
              </a:rPr>
              <a:t>1000</a:t>
            </a:r>
            <a:r>
              <a:rPr sz="1600" spc="-5" dirty="0">
                <a:latin typeface="Arial" panose="020B0604020202020204"/>
                <a:cs typeface="Arial" panose="020B0604020202020204"/>
              </a:rPr>
              <a:t>m</a:t>
            </a:r>
            <a:r>
              <a:rPr sz="1600" spc="55" dirty="0">
                <a:latin typeface="Arial" panose="020B0604020202020204"/>
                <a:cs typeface="Arial" panose="020B0604020202020204"/>
              </a:rPr>
              <a:t>m</a:t>
            </a:r>
            <a:r>
              <a:rPr sz="1600" spc="55" dirty="0">
                <a:latin typeface="PMingLiU" panose="02020500000000000000" charset="-120"/>
                <a:cs typeface="PMingLiU" panose="02020500000000000000" charset="-120"/>
              </a:rPr>
              <a:t>的水电井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， </a:t>
            </a:r>
            <a:r>
              <a:rPr sz="1600" spc="85" dirty="0">
                <a:latin typeface="PMingLiU" panose="02020500000000000000" charset="-120"/>
                <a:cs typeface="PMingLiU" panose="02020500000000000000" charset="-120"/>
              </a:rPr>
              <a:t>用钢管扣件在</a:t>
            </a:r>
            <a:r>
              <a:rPr sz="1600" spc="100" dirty="0">
                <a:latin typeface="PMingLiU" panose="02020500000000000000" charset="-120"/>
                <a:cs typeface="PMingLiU" panose="02020500000000000000" charset="-120"/>
              </a:rPr>
              <a:t>洞</a:t>
            </a:r>
            <a:r>
              <a:rPr sz="1600" spc="85" dirty="0">
                <a:latin typeface="PMingLiU" panose="02020500000000000000" charset="-120"/>
                <a:cs typeface="PMingLiU" panose="02020500000000000000" charset="-120"/>
              </a:rPr>
              <a:t>口上紧靠洞口</a:t>
            </a:r>
            <a:r>
              <a:rPr sz="1600" spc="100" dirty="0">
                <a:latin typeface="PMingLiU" panose="02020500000000000000" charset="-120"/>
                <a:cs typeface="PMingLiU" panose="02020500000000000000" charset="-120"/>
              </a:rPr>
              <a:t>边</a:t>
            </a:r>
            <a:r>
              <a:rPr sz="1600" spc="85" dirty="0">
                <a:latin typeface="PMingLiU" panose="02020500000000000000" charset="-120"/>
                <a:cs typeface="PMingLiU" panose="02020500000000000000" charset="-120"/>
              </a:rPr>
              <a:t>搭设井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字 </a:t>
            </a:r>
            <a:r>
              <a:rPr sz="1600" spc="75" dirty="0">
                <a:latin typeface="PMingLiU" panose="02020500000000000000" charset="-120"/>
                <a:cs typeface="PMingLiU" panose="02020500000000000000" charset="-120"/>
              </a:rPr>
              <a:t>形平台</a:t>
            </a:r>
            <a:r>
              <a:rPr sz="1600" spc="65" dirty="0">
                <a:latin typeface="PMingLiU" panose="02020500000000000000" charset="-120"/>
                <a:cs typeface="PMingLiU" panose="02020500000000000000" charset="-120"/>
              </a:rPr>
              <a:t>，</a:t>
            </a:r>
            <a:r>
              <a:rPr sz="1600" spc="75" dirty="0">
                <a:latin typeface="PMingLiU" panose="02020500000000000000" charset="-120"/>
                <a:cs typeface="PMingLiU" panose="02020500000000000000" charset="-120"/>
              </a:rPr>
              <a:t>井内在结</a:t>
            </a:r>
            <a:r>
              <a:rPr sz="1600" spc="65" dirty="0">
                <a:latin typeface="PMingLiU" panose="02020500000000000000" charset="-120"/>
                <a:cs typeface="PMingLiU" panose="02020500000000000000" charset="-120"/>
              </a:rPr>
              <a:t>构</a:t>
            </a:r>
            <a:r>
              <a:rPr sz="1600" spc="75" dirty="0">
                <a:latin typeface="PMingLiU" panose="02020500000000000000" charset="-120"/>
                <a:cs typeface="PMingLiU" panose="02020500000000000000" charset="-120"/>
              </a:rPr>
              <a:t>施工期间预</a:t>
            </a:r>
            <a:r>
              <a:rPr sz="1600" spc="80" dirty="0">
                <a:latin typeface="PMingLiU" panose="02020500000000000000" charset="-120"/>
                <a:cs typeface="PMingLiU" panose="02020500000000000000" charset="-120"/>
              </a:rPr>
              <a:t>留</a:t>
            </a:r>
            <a:r>
              <a:rPr sz="1600" spc="35" dirty="0">
                <a:latin typeface="Arial" panose="020B0604020202020204"/>
                <a:cs typeface="Arial" panose="020B0604020202020204"/>
              </a:rPr>
              <a:t>ø8</a:t>
            </a:r>
            <a:r>
              <a:rPr sz="1600" spc="75" dirty="0">
                <a:latin typeface="PMingLiU" panose="02020500000000000000" charset="-120"/>
                <a:cs typeface="PMingLiU" panose="02020500000000000000" charset="-120"/>
              </a:rPr>
              <a:t>以上 </a:t>
            </a:r>
            <a:r>
              <a:rPr sz="1600" spc="90" dirty="0">
                <a:latin typeface="PMingLiU" panose="02020500000000000000" charset="-120"/>
                <a:cs typeface="PMingLiU" panose="02020500000000000000" charset="-120"/>
              </a:rPr>
              <a:t>贯通横向钢筋</a:t>
            </a:r>
            <a:r>
              <a:rPr sz="1600" spc="100" dirty="0">
                <a:latin typeface="PMingLiU" panose="02020500000000000000" charset="-120"/>
                <a:cs typeface="PMingLiU" panose="02020500000000000000" charset="-120"/>
              </a:rPr>
              <a:t>（</a:t>
            </a:r>
            <a:r>
              <a:rPr sz="1600" spc="90" dirty="0">
                <a:latin typeface="PMingLiU" panose="02020500000000000000" charset="-120"/>
                <a:cs typeface="PMingLiU" panose="02020500000000000000" charset="-120"/>
              </a:rPr>
              <a:t>避过管道位置</a:t>
            </a:r>
            <a:r>
              <a:rPr sz="1600" spc="95" dirty="0">
                <a:latin typeface="PMingLiU" panose="02020500000000000000" charset="-120"/>
                <a:cs typeface="PMingLiU" panose="02020500000000000000" charset="-120"/>
              </a:rPr>
              <a:t>），</a:t>
            </a:r>
            <a:r>
              <a:rPr sz="1600" spc="90" dirty="0">
                <a:latin typeface="PMingLiU" panose="02020500000000000000" charset="-120"/>
                <a:cs typeface="PMingLiU" panose="02020500000000000000" charset="-120"/>
              </a:rPr>
              <a:t>横向钢 </a:t>
            </a:r>
            <a:r>
              <a:rPr sz="1600" spc="220" dirty="0">
                <a:latin typeface="PMingLiU" panose="02020500000000000000" charset="-120"/>
                <a:cs typeface="PMingLiU" panose="02020500000000000000" charset="-120"/>
              </a:rPr>
              <a:t>筋间距</a:t>
            </a:r>
            <a:r>
              <a:rPr sz="1600" spc="229" dirty="0">
                <a:latin typeface="PMingLiU" panose="02020500000000000000" charset="-120"/>
                <a:cs typeface="PMingLiU" panose="02020500000000000000" charset="-120"/>
              </a:rPr>
              <a:t>原</a:t>
            </a:r>
            <a:r>
              <a:rPr sz="1600" spc="220" dirty="0">
                <a:latin typeface="PMingLiU" panose="02020500000000000000" charset="-120"/>
                <a:cs typeface="PMingLiU" panose="02020500000000000000" charset="-120"/>
              </a:rPr>
              <a:t>则</a:t>
            </a:r>
            <a:r>
              <a:rPr sz="1600" spc="229" dirty="0">
                <a:latin typeface="PMingLiU" panose="02020500000000000000" charset="-120"/>
                <a:cs typeface="PMingLiU" panose="02020500000000000000" charset="-120"/>
              </a:rPr>
              <a:t>上</a:t>
            </a:r>
            <a:r>
              <a:rPr sz="1600" spc="220" dirty="0">
                <a:latin typeface="PMingLiU" panose="02020500000000000000" charset="-120"/>
                <a:cs typeface="PMingLiU" panose="02020500000000000000" charset="-120"/>
              </a:rPr>
              <a:t>不超</a:t>
            </a:r>
            <a:r>
              <a:rPr sz="1600" spc="235" dirty="0">
                <a:latin typeface="PMingLiU" panose="02020500000000000000" charset="-120"/>
                <a:cs typeface="PMingLiU" panose="02020500000000000000" charset="-120"/>
              </a:rPr>
              <a:t>过</a:t>
            </a:r>
            <a:r>
              <a:rPr sz="1600" spc="-5" dirty="0">
                <a:latin typeface="Arial" panose="020B0604020202020204"/>
                <a:cs typeface="Arial" panose="020B0604020202020204"/>
              </a:rPr>
              <a:t>400cm</a:t>
            </a:r>
            <a:r>
              <a:rPr sz="1600" spc="-215" dirty="0">
                <a:latin typeface="Arial" panose="020B0604020202020204"/>
                <a:cs typeface="Arial" panose="020B0604020202020204"/>
              </a:rPr>
              <a:t> </a:t>
            </a:r>
            <a:r>
              <a:rPr sz="1600" spc="220" dirty="0">
                <a:latin typeface="PMingLiU" panose="02020500000000000000" charset="-120"/>
                <a:cs typeface="PMingLiU" panose="02020500000000000000" charset="-120"/>
              </a:rPr>
              <a:t>；洞口采用 </a:t>
            </a:r>
            <a:r>
              <a:rPr sz="1600" dirty="0">
                <a:latin typeface="Arial" panose="020B0604020202020204"/>
                <a:cs typeface="Arial" panose="020B0604020202020204"/>
              </a:rPr>
              <a:t>18mm</a:t>
            </a:r>
            <a:r>
              <a:rPr sz="1600" spc="15" dirty="0">
                <a:latin typeface="PMingLiU" panose="02020500000000000000" charset="-120"/>
                <a:cs typeface="PMingLiU" panose="02020500000000000000" charset="-120"/>
              </a:rPr>
              <a:t>厚木模</a:t>
            </a:r>
            <a:r>
              <a:rPr sz="1600" spc="30" dirty="0">
                <a:latin typeface="PMingLiU" panose="02020500000000000000" charset="-120"/>
                <a:cs typeface="PMingLiU" panose="02020500000000000000" charset="-120"/>
              </a:rPr>
              <a:t>板</a:t>
            </a:r>
            <a:r>
              <a:rPr sz="1600" spc="15" dirty="0">
                <a:latin typeface="PMingLiU" panose="02020500000000000000" charset="-120"/>
                <a:cs typeface="PMingLiU" panose="02020500000000000000" charset="-120"/>
              </a:rPr>
              <a:t>覆盖；如有其</a:t>
            </a:r>
            <a:r>
              <a:rPr sz="1600" spc="30" dirty="0">
                <a:latin typeface="PMingLiU" panose="02020500000000000000" charset="-120"/>
                <a:cs typeface="PMingLiU" panose="02020500000000000000" charset="-120"/>
              </a:rPr>
              <a:t>他</a:t>
            </a:r>
            <a:r>
              <a:rPr sz="1600" spc="15" dirty="0">
                <a:latin typeface="PMingLiU" panose="02020500000000000000" charset="-120"/>
                <a:cs typeface="PMingLiU" panose="02020500000000000000" charset="-120"/>
              </a:rPr>
              <a:t>可靠方案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替 代横向钢筋时，可取消对横向钢筋；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  <a:p>
            <a:pPr marL="553720" indent="-541020">
              <a:lnSpc>
                <a:spcPts val="1915"/>
              </a:lnSpc>
              <a:spcBef>
                <a:spcPts val="15"/>
              </a:spcBef>
              <a:buSzPct val="94000"/>
              <a:buAutoNum type="arabicPlain"/>
              <a:tabLst>
                <a:tab pos="553720" algn="l"/>
              </a:tabLst>
            </a:pPr>
            <a:r>
              <a:rPr sz="1600" spc="55" dirty="0">
                <a:latin typeface="PMingLiU" panose="02020500000000000000" charset="-120"/>
                <a:cs typeface="PMingLiU" panose="02020500000000000000" charset="-120"/>
              </a:rPr>
              <a:t>单</a:t>
            </a:r>
            <a:r>
              <a:rPr sz="1600" spc="50" dirty="0">
                <a:latin typeface="PMingLiU" panose="02020500000000000000" charset="-120"/>
                <a:cs typeface="PMingLiU" panose="02020500000000000000" charset="-120"/>
              </a:rPr>
              <a:t>侧洞</a:t>
            </a:r>
            <a:r>
              <a:rPr sz="1600" spc="65" dirty="0">
                <a:latin typeface="PMingLiU" panose="02020500000000000000" charset="-120"/>
                <a:cs typeface="PMingLiU" panose="02020500000000000000" charset="-120"/>
              </a:rPr>
              <a:t>口</a:t>
            </a:r>
            <a:r>
              <a:rPr sz="1600" spc="50" dirty="0">
                <a:latin typeface="PMingLiU" panose="02020500000000000000" charset="-120"/>
                <a:cs typeface="PMingLiU" panose="02020500000000000000" charset="-120"/>
              </a:rPr>
              <a:t>尺寸小</a:t>
            </a:r>
            <a:r>
              <a:rPr sz="1600" spc="60" dirty="0">
                <a:latin typeface="PMingLiU" panose="02020500000000000000" charset="-120"/>
                <a:cs typeface="PMingLiU" panose="02020500000000000000" charset="-120"/>
              </a:rPr>
              <a:t>于</a:t>
            </a:r>
            <a:r>
              <a:rPr sz="1600" spc="5" dirty="0">
                <a:latin typeface="Arial" panose="020B0604020202020204"/>
                <a:cs typeface="Arial" panose="020B0604020202020204"/>
              </a:rPr>
              <a:t>1000mm</a:t>
            </a:r>
            <a:r>
              <a:rPr sz="1600" spc="55" dirty="0">
                <a:latin typeface="PMingLiU" panose="02020500000000000000" charset="-120"/>
                <a:cs typeface="PMingLiU" panose="02020500000000000000" charset="-120"/>
              </a:rPr>
              <a:t>时，可取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  <a:p>
            <a:pPr marL="12700">
              <a:lnSpc>
                <a:spcPts val="1915"/>
              </a:lnSpc>
            </a:pPr>
            <a:r>
              <a:rPr sz="1600" spc="-10" dirty="0">
                <a:latin typeface="PMingLiU" panose="02020500000000000000" charset="-120"/>
                <a:cs typeface="PMingLiU" panose="02020500000000000000" charset="-120"/>
              </a:rPr>
              <a:t>消钢管防护，在模板周边增加一圈</a:t>
            </a:r>
            <a:r>
              <a:rPr sz="1600" dirty="0">
                <a:latin typeface="PMingLiU" panose="02020500000000000000" charset="-120"/>
                <a:cs typeface="PMingLiU" panose="02020500000000000000" charset="-120"/>
              </a:rPr>
              <a:t>木</a:t>
            </a:r>
            <a:r>
              <a:rPr sz="1600" spc="-10" dirty="0">
                <a:latin typeface="PMingLiU" panose="02020500000000000000" charset="-120"/>
                <a:cs typeface="PMingLiU" panose="02020500000000000000" charset="-120"/>
              </a:rPr>
              <a:t>枋；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330200" y="803275"/>
            <a:ext cx="2164715" cy="9105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>
                <a:latin typeface="Candara" panose="020E0502030303020204"/>
                <a:cs typeface="Candara" panose="020E0502030303020204"/>
              </a:rPr>
              <a:t>2.1.3</a:t>
            </a:r>
            <a:r>
              <a:rPr dirty="0"/>
              <a:t>预</a:t>
            </a:r>
            <a:r>
              <a:rPr spc="-5" dirty="0"/>
              <a:t>留</a:t>
            </a:r>
            <a:r>
              <a:rPr spc="-10" dirty="0"/>
              <a:t>洞口</a:t>
            </a:r>
            <a:endParaRPr spc="-10" dirty="0"/>
          </a:p>
          <a:p>
            <a:pPr marL="12700">
              <a:lnSpc>
                <a:spcPct val="100000"/>
              </a:lnSpc>
            </a:pPr>
            <a:r>
              <a:rPr spc="5" dirty="0"/>
              <a:t>（水电井）</a:t>
            </a:r>
            <a:endParaRPr spc="5" dirty="0"/>
          </a:p>
        </p:txBody>
      </p:sp>
      <p:sp>
        <p:nvSpPr>
          <p:cNvPr id="9" name="object 9"/>
          <p:cNvSpPr/>
          <p:nvPr/>
        </p:nvSpPr>
        <p:spPr>
          <a:xfrm>
            <a:off x="4572000" y="1484757"/>
            <a:ext cx="4302759" cy="2592324"/>
          </a:xfrm>
          <a:prstGeom prst="rect">
            <a:avLst/>
          </a:prstGeom>
          <a:blipFill>
            <a:blip r:embed="rId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683564" y="4572127"/>
            <a:ext cx="2564383" cy="178955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3518280" y="4538230"/>
            <a:ext cx="2736850" cy="176847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6269609" y="4581067"/>
            <a:ext cx="2736850" cy="172567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054978" y="859408"/>
            <a:ext cx="2880360" cy="715010"/>
          </a:xfrm>
          <a:custGeom>
            <a:avLst/>
            <a:gdLst/>
            <a:ahLst/>
            <a:cxnLst/>
            <a:rect l="l" t="t" r="r" b="b"/>
            <a:pathLst>
              <a:path w="2880359" h="715010">
                <a:moveTo>
                  <a:pt x="2880105" y="0"/>
                </a:moveTo>
                <a:lnTo>
                  <a:pt x="2873629" y="0"/>
                </a:lnTo>
                <a:lnTo>
                  <a:pt x="2752344" y="20065"/>
                </a:lnTo>
                <a:lnTo>
                  <a:pt x="2628900" y="42417"/>
                </a:lnTo>
                <a:lnTo>
                  <a:pt x="2373376" y="91566"/>
                </a:lnTo>
                <a:lnTo>
                  <a:pt x="2105279" y="149732"/>
                </a:lnTo>
                <a:lnTo>
                  <a:pt x="1824227" y="216662"/>
                </a:lnTo>
                <a:lnTo>
                  <a:pt x="1566672" y="281558"/>
                </a:lnTo>
                <a:lnTo>
                  <a:pt x="842899" y="444626"/>
                </a:lnTo>
                <a:lnTo>
                  <a:pt x="621538" y="489330"/>
                </a:lnTo>
                <a:lnTo>
                  <a:pt x="200025" y="567436"/>
                </a:lnTo>
                <a:lnTo>
                  <a:pt x="0" y="600963"/>
                </a:lnTo>
                <a:lnTo>
                  <a:pt x="138303" y="621156"/>
                </a:lnTo>
                <a:lnTo>
                  <a:pt x="270256" y="638937"/>
                </a:lnTo>
                <a:lnTo>
                  <a:pt x="398018" y="654685"/>
                </a:lnTo>
                <a:lnTo>
                  <a:pt x="644905" y="681481"/>
                </a:lnTo>
                <a:lnTo>
                  <a:pt x="874776" y="699262"/>
                </a:lnTo>
                <a:lnTo>
                  <a:pt x="985520" y="705992"/>
                </a:lnTo>
                <a:lnTo>
                  <a:pt x="1094104" y="710438"/>
                </a:lnTo>
                <a:lnTo>
                  <a:pt x="1298448" y="715010"/>
                </a:lnTo>
                <a:lnTo>
                  <a:pt x="1396365" y="715010"/>
                </a:lnTo>
                <a:lnTo>
                  <a:pt x="1585849" y="710438"/>
                </a:lnTo>
                <a:lnTo>
                  <a:pt x="1675256" y="705992"/>
                </a:lnTo>
                <a:lnTo>
                  <a:pt x="1845564" y="692657"/>
                </a:lnTo>
                <a:lnTo>
                  <a:pt x="1928495" y="683640"/>
                </a:lnTo>
                <a:lnTo>
                  <a:pt x="2086102" y="661288"/>
                </a:lnTo>
                <a:lnTo>
                  <a:pt x="2235073" y="634491"/>
                </a:lnTo>
                <a:lnTo>
                  <a:pt x="2375535" y="603250"/>
                </a:lnTo>
                <a:lnTo>
                  <a:pt x="2509647" y="567436"/>
                </a:lnTo>
                <a:lnTo>
                  <a:pt x="2637409" y="527303"/>
                </a:lnTo>
                <a:lnTo>
                  <a:pt x="2758694" y="482600"/>
                </a:lnTo>
                <a:lnTo>
                  <a:pt x="2875788" y="435610"/>
                </a:lnTo>
                <a:lnTo>
                  <a:pt x="2880105" y="433450"/>
                </a:lnTo>
                <a:lnTo>
                  <a:pt x="2880105" y="0"/>
                </a:lnTo>
                <a:close/>
              </a:path>
            </a:pathLst>
          </a:custGeom>
          <a:solidFill>
            <a:srgbClr val="C5E7FB">
              <a:alpha val="2901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2622423" y="730884"/>
            <a:ext cx="5551805" cy="851535"/>
          </a:xfrm>
          <a:custGeom>
            <a:avLst/>
            <a:gdLst/>
            <a:ahLst/>
            <a:cxnLst/>
            <a:rect l="l" t="t" r="r" b="b"/>
            <a:pathLst>
              <a:path w="5551805" h="851535">
                <a:moveTo>
                  <a:pt x="853566" y="0"/>
                </a:moveTo>
                <a:lnTo>
                  <a:pt x="685418" y="0"/>
                </a:lnTo>
                <a:lnTo>
                  <a:pt x="527938" y="4572"/>
                </a:lnTo>
                <a:lnTo>
                  <a:pt x="381000" y="11175"/>
                </a:lnTo>
                <a:lnTo>
                  <a:pt x="244728" y="22351"/>
                </a:lnTo>
                <a:lnTo>
                  <a:pt x="117093" y="35813"/>
                </a:lnTo>
                <a:lnTo>
                  <a:pt x="0" y="53720"/>
                </a:lnTo>
                <a:lnTo>
                  <a:pt x="334137" y="96138"/>
                </a:lnTo>
                <a:lnTo>
                  <a:pt x="693927" y="156463"/>
                </a:lnTo>
                <a:lnTo>
                  <a:pt x="1079246" y="234695"/>
                </a:lnTo>
                <a:lnTo>
                  <a:pt x="1283589" y="279273"/>
                </a:lnTo>
                <a:lnTo>
                  <a:pt x="1868931" y="422275"/>
                </a:lnTo>
                <a:lnTo>
                  <a:pt x="2562987" y="576452"/>
                </a:lnTo>
                <a:lnTo>
                  <a:pt x="2882265" y="639063"/>
                </a:lnTo>
                <a:lnTo>
                  <a:pt x="3035554" y="668147"/>
                </a:lnTo>
                <a:lnTo>
                  <a:pt x="3329304" y="717295"/>
                </a:lnTo>
                <a:lnTo>
                  <a:pt x="3469766" y="739520"/>
                </a:lnTo>
                <a:lnTo>
                  <a:pt x="3737991" y="775335"/>
                </a:lnTo>
                <a:lnTo>
                  <a:pt x="3991229" y="806576"/>
                </a:lnTo>
                <a:lnTo>
                  <a:pt x="4112641" y="817752"/>
                </a:lnTo>
                <a:lnTo>
                  <a:pt x="4342510" y="835660"/>
                </a:lnTo>
                <a:lnTo>
                  <a:pt x="4453255" y="842390"/>
                </a:lnTo>
                <a:lnTo>
                  <a:pt x="4666107" y="851280"/>
                </a:lnTo>
                <a:lnTo>
                  <a:pt x="4864100" y="851280"/>
                </a:lnTo>
                <a:lnTo>
                  <a:pt x="5051425" y="846836"/>
                </a:lnTo>
                <a:lnTo>
                  <a:pt x="5140833" y="842390"/>
                </a:lnTo>
                <a:lnTo>
                  <a:pt x="5228082" y="835660"/>
                </a:lnTo>
                <a:lnTo>
                  <a:pt x="5474970" y="808863"/>
                </a:lnTo>
                <a:lnTo>
                  <a:pt x="5551551" y="797687"/>
                </a:lnTo>
                <a:lnTo>
                  <a:pt x="5304662" y="766444"/>
                </a:lnTo>
                <a:lnTo>
                  <a:pt x="5042916" y="728472"/>
                </a:lnTo>
                <a:lnTo>
                  <a:pt x="4474463" y="630047"/>
                </a:lnTo>
                <a:lnTo>
                  <a:pt x="4165854" y="567563"/>
                </a:lnTo>
                <a:lnTo>
                  <a:pt x="3840099" y="498348"/>
                </a:lnTo>
                <a:lnTo>
                  <a:pt x="2854579" y="263651"/>
                </a:lnTo>
                <a:lnTo>
                  <a:pt x="2586354" y="205612"/>
                </a:lnTo>
                <a:lnTo>
                  <a:pt x="2330957" y="156463"/>
                </a:lnTo>
                <a:lnTo>
                  <a:pt x="2207387" y="134112"/>
                </a:lnTo>
                <a:lnTo>
                  <a:pt x="2086102" y="114045"/>
                </a:lnTo>
                <a:lnTo>
                  <a:pt x="1969007" y="96138"/>
                </a:lnTo>
                <a:lnTo>
                  <a:pt x="1630552" y="51435"/>
                </a:lnTo>
                <a:lnTo>
                  <a:pt x="1419860" y="31368"/>
                </a:lnTo>
                <a:lnTo>
                  <a:pt x="1221866" y="15748"/>
                </a:lnTo>
                <a:lnTo>
                  <a:pt x="1032382" y="4572"/>
                </a:lnTo>
                <a:lnTo>
                  <a:pt x="853566" y="0"/>
                </a:lnTo>
                <a:close/>
              </a:path>
            </a:pathLst>
          </a:custGeom>
          <a:solidFill>
            <a:srgbClr val="C5E7FB">
              <a:alpha val="3999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2832100" y="743204"/>
            <a:ext cx="5474970" cy="775335"/>
          </a:xfrm>
          <a:custGeom>
            <a:avLst/>
            <a:gdLst/>
            <a:ahLst/>
            <a:cxnLst/>
            <a:rect l="l" t="t" r="r" b="b"/>
            <a:pathLst>
              <a:path w="5474970" h="775335">
                <a:moveTo>
                  <a:pt x="0" y="78232"/>
                </a:moveTo>
                <a:lnTo>
                  <a:pt x="19176" y="73787"/>
                </a:lnTo>
                <a:lnTo>
                  <a:pt x="76581" y="62611"/>
                </a:lnTo>
                <a:lnTo>
                  <a:pt x="174498" y="46990"/>
                </a:lnTo>
                <a:lnTo>
                  <a:pt x="238379" y="37973"/>
                </a:lnTo>
                <a:lnTo>
                  <a:pt x="312927" y="29083"/>
                </a:lnTo>
                <a:lnTo>
                  <a:pt x="395858" y="22351"/>
                </a:lnTo>
                <a:lnTo>
                  <a:pt x="491744" y="15621"/>
                </a:lnTo>
                <a:lnTo>
                  <a:pt x="596011" y="9017"/>
                </a:lnTo>
                <a:lnTo>
                  <a:pt x="713104" y="4445"/>
                </a:lnTo>
                <a:lnTo>
                  <a:pt x="840866" y="2286"/>
                </a:lnTo>
                <a:lnTo>
                  <a:pt x="979170" y="0"/>
                </a:lnTo>
                <a:lnTo>
                  <a:pt x="1128140" y="2286"/>
                </a:lnTo>
                <a:lnTo>
                  <a:pt x="1287779" y="6731"/>
                </a:lnTo>
                <a:lnTo>
                  <a:pt x="1460246" y="15621"/>
                </a:lnTo>
                <a:lnTo>
                  <a:pt x="1643379" y="26797"/>
                </a:lnTo>
                <a:lnTo>
                  <a:pt x="1837054" y="44704"/>
                </a:lnTo>
                <a:lnTo>
                  <a:pt x="2043557" y="64770"/>
                </a:lnTo>
                <a:lnTo>
                  <a:pt x="2262759" y="89408"/>
                </a:lnTo>
                <a:lnTo>
                  <a:pt x="2492629" y="118491"/>
                </a:lnTo>
                <a:lnTo>
                  <a:pt x="2735326" y="154178"/>
                </a:lnTo>
                <a:lnTo>
                  <a:pt x="2988691" y="194437"/>
                </a:lnTo>
                <a:lnTo>
                  <a:pt x="3254755" y="241300"/>
                </a:lnTo>
                <a:lnTo>
                  <a:pt x="3533648" y="297180"/>
                </a:lnTo>
                <a:lnTo>
                  <a:pt x="3825240" y="357505"/>
                </a:lnTo>
                <a:lnTo>
                  <a:pt x="4129658" y="424561"/>
                </a:lnTo>
                <a:lnTo>
                  <a:pt x="4446778" y="500507"/>
                </a:lnTo>
                <a:lnTo>
                  <a:pt x="4776724" y="583184"/>
                </a:lnTo>
                <a:lnTo>
                  <a:pt x="5119497" y="674751"/>
                </a:lnTo>
                <a:lnTo>
                  <a:pt x="5474970" y="775335"/>
                </a:lnTo>
              </a:path>
            </a:pathLst>
          </a:custGeom>
          <a:ln w="31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5616447" y="729869"/>
            <a:ext cx="3312160" cy="652780"/>
          </a:xfrm>
          <a:custGeom>
            <a:avLst/>
            <a:gdLst/>
            <a:ahLst/>
            <a:cxnLst/>
            <a:rect l="l" t="t" r="r" b="b"/>
            <a:pathLst>
              <a:path w="3312159" h="652780">
                <a:moveTo>
                  <a:pt x="0" y="652398"/>
                </a:moveTo>
                <a:lnTo>
                  <a:pt x="95757" y="625475"/>
                </a:lnTo>
                <a:lnTo>
                  <a:pt x="357631" y="556259"/>
                </a:lnTo>
                <a:lnTo>
                  <a:pt x="538479" y="509396"/>
                </a:lnTo>
                <a:lnTo>
                  <a:pt x="747140" y="457961"/>
                </a:lnTo>
                <a:lnTo>
                  <a:pt x="979170" y="402081"/>
                </a:lnTo>
                <a:lnTo>
                  <a:pt x="1228217" y="341756"/>
                </a:lnTo>
                <a:lnTo>
                  <a:pt x="1492123" y="283717"/>
                </a:lnTo>
                <a:lnTo>
                  <a:pt x="1762505" y="225551"/>
                </a:lnTo>
                <a:lnTo>
                  <a:pt x="2039238" y="171957"/>
                </a:lnTo>
                <a:lnTo>
                  <a:pt x="2313812" y="120650"/>
                </a:lnTo>
                <a:lnTo>
                  <a:pt x="2450083" y="98297"/>
                </a:lnTo>
                <a:lnTo>
                  <a:pt x="2582036" y="75945"/>
                </a:lnTo>
                <a:lnTo>
                  <a:pt x="2713990" y="58038"/>
                </a:lnTo>
                <a:lnTo>
                  <a:pt x="2841752" y="40131"/>
                </a:lnTo>
                <a:lnTo>
                  <a:pt x="2967354" y="26796"/>
                </a:lnTo>
                <a:lnTo>
                  <a:pt x="3086607" y="15620"/>
                </a:lnTo>
                <a:lnTo>
                  <a:pt x="3201543" y="6603"/>
                </a:lnTo>
                <a:lnTo>
                  <a:pt x="3312159" y="0"/>
                </a:lnTo>
              </a:path>
            </a:pathLst>
          </a:custGeom>
          <a:ln w="31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211670" y="714248"/>
            <a:ext cx="8723630" cy="1331595"/>
          </a:xfrm>
          <a:custGeom>
            <a:avLst/>
            <a:gdLst/>
            <a:ahLst/>
            <a:cxnLst/>
            <a:rect l="l" t="t" r="r" b="b"/>
            <a:pathLst>
              <a:path w="8723630" h="1331595">
                <a:moveTo>
                  <a:pt x="1556042" y="0"/>
                </a:moveTo>
                <a:lnTo>
                  <a:pt x="1402753" y="0"/>
                </a:lnTo>
                <a:lnTo>
                  <a:pt x="1258100" y="4444"/>
                </a:lnTo>
                <a:lnTo>
                  <a:pt x="1121829" y="11175"/>
                </a:lnTo>
                <a:lnTo>
                  <a:pt x="874890" y="33400"/>
                </a:lnTo>
                <a:lnTo>
                  <a:pt x="762063" y="49149"/>
                </a:lnTo>
                <a:lnTo>
                  <a:pt x="659891" y="64769"/>
                </a:lnTo>
                <a:lnTo>
                  <a:pt x="564095" y="82550"/>
                </a:lnTo>
                <a:lnTo>
                  <a:pt x="478955" y="102742"/>
                </a:lnTo>
                <a:lnTo>
                  <a:pt x="398056" y="120650"/>
                </a:lnTo>
                <a:lnTo>
                  <a:pt x="327812" y="140715"/>
                </a:lnTo>
                <a:lnTo>
                  <a:pt x="206476" y="178688"/>
                </a:lnTo>
                <a:lnTo>
                  <a:pt x="157518" y="196596"/>
                </a:lnTo>
                <a:lnTo>
                  <a:pt x="51079" y="241173"/>
                </a:lnTo>
                <a:lnTo>
                  <a:pt x="0" y="268097"/>
                </a:lnTo>
                <a:lnTo>
                  <a:pt x="0" y="1331467"/>
                </a:lnTo>
                <a:lnTo>
                  <a:pt x="8719096" y="1331467"/>
                </a:lnTo>
                <a:lnTo>
                  <a:pt x="8723414" y="1324864"/>
                </a:lnTo>
                <a:lnTo>
                  <a:pt x="8723414" y="851153"/>
                </a:lnTo>
                <a:lnTo>
                  <a:pt x="7182142" y="851153"/>
                </a:lnTo>
                <a:lnTo>
                  <a:pt x="7043839" y="848994"/>
                </a:lnTo>
                <a:lnTo>
                  <a:pt x="6899059" y="844423"/>
                </a:lnTo>
                <a:lnTo>
                  <a:pt x="6750088" y="837818"/>
                </a:lnTo>
                <a:lnTo>
                  <a:pt x="6594640" y="826642"/>
                </a:lnTo>
                <a:lnTo>
                  <a:pt x="6260503" y="793114"/>
                </a:lnTo>
                <a:lnTo>
                  <a:pt x="5900712" y="746125"/>
                </a:lnTo>
                <a:lnTo>
                  <a:pt x="5709196" y="717168"/>
                </a:lnTo>
                <a:lnTo>
                  <a:pt x="5509044" y="683640"/>
                </a:lnTo>
                <a:lnTo>
                  <a:pt x="5302542" y="645667"/>
                </a:lnTo>
                <a:lnTo>
                  <a:pt x="4861979" y="558546"/>
                </a:lnTo>
                <a:lnTo>
                  <a:pt x="4387253" y="453516"/>
                </a:lnTo>
                <a:lnTo>
                  <a:pt x="4136047" y="395350"/>
                </a:lnTo>
                <a:lnTo>
                  <a:pt x="3614458" y="268097"/>
                </a:lnTo>
                <a:lnTo>
                  <a:pt x="3122841" y="165226"/>
                </a:lnTo>
                <a:lnTo>
                  <a:pt x="2892844" y="125094"/>
                </a:lnTo>
                <a:lnTo>
                  <a:pt x="2673642" y="91566"/>
                </a:lnTo>
                <a:lnTo>
                  <a:pt x="2462949" y="62484"/>
                </a:lnTo>
                <a:lnTo>
                  <a:pt x="2262797" y="40131"/>
                </a:lnTo>
                <a:lnTo>
                  <a:pt x="2073313" y="22225"/>
                </a:lnTo>
                <a:lnTo>
                  <a:pt x="1719999" y="2159"/>
                </a:lnTo>
                <a:lnTo>
                  <a:pt x="1556042" y="0"/>
                </a:lnTo>
                <a:close/>
              </a:path>
              <a:path w="8723630" h="1331595">
                <a:moveTo>
                  <a:pt x="8723414" y="569722"/>
                </a:moveTo>
                <a:lnTo>
                  <a:pt x="8638197" y="605409"/>
                </a:lnTo>
                <a:lnTo>
                  <a:pt x="8557298" y="636651"/>
                </a:lnTo>
                <a:lnTo>
                  <a:pt x="8472208" y="665734"/>
                </a:lnTo>
                <a:lnTo>
                  <a:pt x="8295551" y="719327"/>
                </a:lnTo>
                <a:lnTo>
                  <a:pt x="8201825" y="743965"/>
                </a:lnTo>
                <a:lnTo>
                  <a:pt x="8005991" y="784098"/>
                </a:lnTo>
                <a:lnTo>
                  <a:pt x="7901724" y="802004"/>
                </a:lnTo>
                <a:lnTo>
                  <a:pt x="7680363" y="828801"/>
                </a:lnTo>
                <a:lnTo>
                  <a:pt x="7441857" y="846709"/>
                </a:lnTo>
                <a:lnTo>
                  <a:pt x="7314222" y="851153"/>
                </a:lnTo>
                <a:lnTo>
                  <a:pt x="8723414" y="851153"/>
                </a:lnTo>
                <a:lnTo>
                  <a:pt x="8723414" y="56972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 txBox="1"/>
          <p:nvPr/>
        </p:nvSpPr>
        <p:spPr>
          <a:xfrm>
            <a:off x="330200" y="1649983"/>
            <a:ext cx="2856230" cy="351409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19050">
              <a:lnSpc>
                <a:spcPct val="100000"/>
              </a:lnSpc>
              <a:spcBef>
                <a:spcPts val="95"/>
              </a:spcBef>
              <a:buSzPct val="94000"/>
              <a:buAutoNum type="arabicPlain"/>
              <a:tabLst>
                <a:tab pos="532130" algn="l"/>
              </a:tabLst>
            </a:pP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电梯</a:t>
            </a:r>
            <a:r>
              <a:rPr sz="1600" spc="-10" dirty="0">
                <a:latin typeface="PMingLiU" panose="02020500000000000000" charset="-120"/>
                <a:cs typeface="PMingLiU" panose="02020500000000000000" charset="-120"/>
              </a:rPr>
              <a:t>井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（管道井）口安装 全封闭的工具式防护门（高度 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不低于</a:t>
            </a:r>
            <a:r>
              <a:rPr sz="1600" spc="-5" dirty="0">
                <a:latin typeface="Arial" panose="020B0604020202020204"/>
                <a:cs typeface="Arial" panose="020B0604020202020204"/>
              </a:rPr>
              <a:t>1800m</a:t>
            </a:r>
            <a:r>
              <a:rPr sz="1600" spc="-5" dirty="0">
                <a:latin typeface="Arial" panose="020B0604020202020204"/>
                <a:cs typeface="Arial" panose="020B0604020202020204"/>
              </a:rPr>
              <a:t>m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），防护门底部 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安装</a:t>
            </a:r>
            <a:r>
              <a:rPr sz="1600" spc="-5" dirty="0">
                <a:latin typeface="Arial" panose="020B0604020202020204"/>
                <a:cs typeface="Arial" panose="020B0604020202020204"/>
              </a:rPr>
              <a:t>200mm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高木质踢脚板。防 </a:t>
            </a:r>
            <a:r>
              <a:rPr sz="1600" spc="-10" dirty="0">
                <a:latin typeface="PMingLiU" panose="02020500000000000000" charset="-120"/>
                <a:cs typeface="PMingLiU" panose="02020500000000000000" charset="-120"/>
              </a:rPr>
              <a:t>护门和踢脚板刷红白（黑黄）  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相间警戒色；防护门外侧悬挂 警示提示牌；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  <a:p>
            <a:pPr marL="12700" marR="11430" algn="just">
              <a:lnSpc>
                <a:spcPct val="100000"/>
              </a:lnSpc>
              <a:spcBef>
                <a:spcPts val="620"/>
              </a:spcBef>
              <a:buSzPct val="94000"/>
              <a:buAutoNum type="arabicPlain"/>
              <a:tabLst>
                <a:tab pos="549910" algn="l"/>
              </a:tabLst>
            </a:pPr>
            <a:r>
              <a:rPr sz="1600" spc="40" dirty="0">
                <a:latin typeface="PMingLiU" panose="02020500000000000000" charset="-120"/>
                <a:cs typeface="PMingLiU" panose="02020500000000000000" charset="-120"/>
              </a:rPr>
              <a:t>防护门</a:t>
            </a:r>
            <a:r>
              <a:rPr sz="1600" spc="30" dirty="0">
                <a:latin typeface="PMingLiU" panose="02020500000000000000" charset="-120"/>
                <a:cs typeface="PMingLiU" panose="02020500000000000000" charset="-120"/>
              </a:rPr>
              <a:t>在</a:t>
            </a:r>
            <a:r>
              <a:rPr sz="1600" spc="40" dirty="0">
                <a:latin typeface="PMingLiU" panose="02020500000000000000" charset="-120"/>
                <a:cs typeface="PMingLiU" panose="02020500000000000000" charset="-120"/>
              </a:rPr>
              <a:t>首层和顶层可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开 </a:t>
            </a:r>
            <a:r>
              <a:rPr sz="1600" spc="114" dirty="0">
                <a:latin typeface="PMingLiU" panose="02020500000000000000" charset="-120"/>
                <a:cs typeface="PMingLiU" panose="02020500000000000000" charset="-120"/>
              </a:rPr>
              <a:t>启外（</a:t>
            </a:r>
            <a:r>
              <a:rPr sz="1600" spc="125" dirty="0">
                <a:latin typeface="PMingLiU" panose="02020500000000000000" charset="-120"/>
                <a:cs typeface="PMingLiU" panose="02020500000000000000" charset="-120"/>
              </a:rPr>
              <a:t>须</a:t>
            </a:r>
            <a:r>
              <a:rPr sz="1600" spc="110" dirty="0">
                <a:latin typeface="PMingLiU" panose="02020500000000000000" charset="-120"/>
                <a:cs typeface="PMingLiU" panose="02020500000000000000" charset="-120"/>
              </a:rPr>
              <a:t>上</a:t>
            </a:r>
            <a:r>
              <a:rPr sz="1600" spc="114" dirty="0">
                <a:latin typeface="PMingLiU" panose="02020500000000000000" charset="-120"/>
                <a:cs typeface="PMingLiU" panose="02020500000000000000" charset="-120"/>
              </a:rPr>
              <a:t>锁</a:t>
            </a:r>
            <a:r>
              <a:rPr sz="1600" spc="125" dirty="0">
                <a:latin typeface="PMingLiU" panose="02020500000000000000" charset="-120"/>
                <a:cs typeface="PMingLiU" panose="02020500000000000000" charset="-120"/>
              </a:rPr>
              <a:t>）</a:t>
            </a:r>
            <a:r>
              <a:rPr sz="1600" spc="114" dirty="0">
                <a:latin typeface="PMingLiU" panose="02020500000000000000" charset="-120"/>
                <a:cs typeface="PMingLiU" panose="02020500000000000000" charset="-120"/>
              </a:rPr>
              <a:t>，</a:t>
            </a:r>
            <a:r>
              <a:rPr sz="1600" spc="110" dirty="0">
                <a:latin typeface="PMingLiU" panose="02020500000000000000" charset="-120"/>
                <a:cs typeface="PMingLiU" panose="02020500000000000000" charset="-120"/>
              </a:rPr>
              <a:t>其他</a:t>
            </a:r>
            <a:r>
              <a:rPr sz="1600" spc="125" dirty="0">
                <a:latin typeface="PMingLiU" panose="02020500000000000000" charset="-120"/>
                <a:cs typeface="PMingLiU" panose="02020500000000000000" charset="-120"/>
              </a:rPr>
              <a:t>楼</a:t>
            </a:r>
            <a:r>
              <a:rPr sz="1600" spc="110" dirty="0">
                <a:latin typeface="PMingLiU" panose="02020500000000000000" charset="-120"/>
                <a:cs typeface="PMingLiU" panose="02020500000000000000" charset="-120"/>
              </a:rPr>
              <a:t>层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均 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为固定式</a:t>
            </a:r>
            <a:r>
              <a:rPr sz="1600" spc="-10" dirty="0">
                <a:latin typeface="PMingLiU" panose="02020500000000000000" charset="-120"/>
                <a:cs typeface="PMingLiU" panose="02020500000000000000" charset="-120"/>
              </a:rPr>
              <a:t>，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不可开启；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  <a:p>
            <a:pPr marL="12700" marR="5080" algn="just">
              <a:lnSpc>
                <a:spcPct val="100000"/>
              </a:lnSpc>
              <a:spcBef>
                <a:spcPts val="20"/>
              </a:spcBef>
              <a:buSzPct val="94000"/>
              <a:buAutoNum type="arabicPlain"/>
              <a:tabLst>
                <a:tab pos="549910" algn="l"/>
              </a:tabLst>
            </a:pPr>
            <a:r>
              <a:rPr sz="1600" spc="40" dirty="0">
                <a:latin typeface="PMingLiU" panose="02020500000000000000" charset="-120"/>
                <a:cs typeface="PMingLiU" panose="02020500000000000000" charset="-120"/>
              </a:rPr>
              <a:t>电梯井</a:t>
            </a:r>
            <a:r>
              <a:rPr sz="1600" spc="30" dirty="0">
                <a:latin typeface="PMingLiU" panose="02020500000000000000" charset="-120"/>
                <a:cs typeface="PMingLiU" panose="02020500000000000000" charset="-120"/>
              </a:rPr>
              <a:t>内</a:t>
            </a:r>
            <a:r>
              <a:rPr sz="1600" spc="40" dirty="0">
                <a:latin typeface="PMingLiU" panose="02020500000000000000" charset="-120"/>
                <a:cs typeface="PMingLiU" panose="02020500000000000000" charset="-120"/>
              </a:rPr>
              <a:t>水平防护采用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在 </a:t>
            </a:r>
            <a:r>
              <a:rPr sz="1600" spc="50" dirty="0">
                <a:latin typeface="PMingLiU" panose="02020500000000000000" charset="-120"/>
                <a:cs typeface="PMingLiU" panose="02020500000000000000" charset="-120"/>
              </a:rPr>
              <a:t>井洞内每</a:t>
            </a:r>
            <a:r>
              <a:rPr sz="1600" spc="65" dirty="0">
                <a:latin typeface="PMingLiU" panose="02020500000000000000" charset="-120"/>
                <a:cs typeface="PMingLiU" panose="02020500000000000000" charset="-120"/>
              </a:rPr>
              <a:t>隔</a:t>
            </a:r>
            <a:r>
              <a:rPr sz="1600" spc="50" dirty="0">
                <a:latin typeface="PMingLiU" panose="02020500000000000000" charset="-120"/>
                <a:cs typeface="PMingLiU" panose="02020500000000000000" charset="-120"/>
              </a:rPr>
              <a:t>两</a:t>
            </a:r>
            <a:r>
              <a:rPr sz="1600" spc="75" dirty="0">
                <a:latin typeface="PMingLiU" panose="02020500000000000000" charset="-120"/>
                <a:cs typeface="PMingLiU" panose="02020500000000000000" charset="-120"/>
              </a:rPr>
              <a:t>层</a:t>
            </a:r>
            <a:r>
              <a:rPr sz="1600" spc="55" dirty="0">
                <a:latin typeface="PMingLiU" panose="02020500000000000000" charset="-120"/>
                <a:cs typeface="PMingLiU" panose="02020500000000000000" charset="-120"/>
              </a:rPr>
              <a:t>（</a:t>
            </a:r>
            <a:r>
              <a:rPr sz="1600" spc="-5" dirty="0">
                <a:latin typeface="Arial" panose="020B0604020202020204"/>
                <a:cs typeface="Arial" panose="020B0604020202020204"/>
              </a:rPr>
              <a:t>≤</a:t>
            </a:r>
            <a:r>
              <a:rPr sz="1600" spc="-5" dirty="0">
                <a:latin typeface="Arial" panose="020B0604020202020204"/>
                <a:cs typeface="Arial" panose="020B0604020202020204"/>
              </a:rPr>
              <a:t>10</a:t>
            </a:r>
            <a:r>
              <a:rPr sz="1600" spc="55" dirty="0">
                <a:latin typeface="Arial" panose="020B0604020202020204"/>
                <a:cs typeface="Arial" panose="020B0604020202020204"/>
              </a:rPr>
              <a:t>m</a:t>
            </a:r>
            <a:r>
              <a:rPr sz="1600" spc="55" dirty="0">
                <a:latin typeface="PMingLiU" panose="02020500000000000000" charset="-120"/>
                <a:cs typeface="PMingLiU" panose="02020500000000000000" charset="-120"/>
              </a:rPr>
              <a:t>）用钢 </a:t>
            </a:r>
            <a:r>
              <a:rPr sz="1600" spc="110" dirty="0">
                <a:latin typeface="PMingLiU" panose="02020500000000000000" charset="-120"/>
                <a:cs typeface="PMingLiU" panose="02020500000000000000" charset="-120"/>
              </a:rPr>
              <a:t>管搭设</a:t>
            </a:r>
            <a:r>
              <a:rPr sz="1600" spc="125" dirty="0">
                <a:latin typeface="PMingLiU" panose="02020500000000000000" charset="-120"/>
                <a:cs typeface="PMingLiU" panose="02020500000000000000" charset="-120"/>
              </a:rPr>
              <a:t>防</a:t>
            </a:r>
            <a:r>
              <a:rPr sz="1600" spc="110" dirty="0">
                <a:latin typeface="PMingLiU" panose="02020500000000000000" charset="-120"/>
                <a:cs typeface="PMingLiU" panose="02020500000000000000" charset="-120"/>
              </a:rPr>
              <a:t>护平</a:t>
            </a:r>
            <a:r>
              <a:rPr sz="1600" spc="135" dirty="0">
                <a:latin typeface="PMingLiU" panose="02020500000000000000" charset="-120"/>
                <a:cs typeface="PMingLiU" panose="02020500000000000000" charset="-120"/>
              </a:rPr>
              <a:t>台</a:t>
            </a:r>
            <a:r>
              <a:rPr sz="1600" spc="114" dirty="0">
                <a:latin typeface="PMingLiU" panose="02020500000000000000" charset="-120"/>
                <a:cs typeface="PMingLiU" panose="02020500000000000000" charset="-120"/>
              </a:rPr>
              <a:t>，</a:t>
            </a:r>
            <a:r>
              <a:rPr sz="1600" spc="110" dirty="0">
                <a:latin typeface="PMingLiU" panose="02020500000000000000" charset="-120"/>
                <a:cs typeface="PMingLiU" panose="02020500000000000000" charset="-120"/>
              </a:rPr>
              <a:t>上面</a:t>
            </a:r>
            <a:r>
              <a:rPr sz="1600" spc="125" dirty="0">
                <a:latin typeface="PMingLiU" panose="02020500000000000000" charset="-120"/>
                <a:cs typeface="PMingLiU" panose="02020500000000000000" charset="-120"/>
              </a:rPr>
              <a:t>满</a:t>
            </a:r>
            <a:r>
              <a:rPr sz="1600" spc="110" dirty="0">
                <a:latin typeface="PMingLiU" panose="02020500000000000000" charset="-120"/>
                <a:cs typeface="PMingLiU" panose="02020500000000000000" charset="-120"/>
              </a:rPr>
              <a:t>铺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跳 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板进行安全防护；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330200" y="927607"/>
            <a:ext cx="2185035" cy="4679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>
                <a:latin typeface="Candara" panose="020E0502030303020204"/>
                <a:cs typeface="Candara" panose="020E0502030303020204"/>
              </a:rPr>
              <a:t>2.1.4</a:t>
            </a:r>
            <a:r>
              <a:rPr dirty="0"/>
              <a:t>电梯井口</a:t>
            </a:r>
            <a:endParaRPr dirty="0"/>
          </a:p>
        </p:txBody>
      </p:sp>
      <p:sp>
        <p:nvSpPr>
          <p:cNvPr id="9" name="object 9"/>
          <p:cNvSpPr/>
          <p:nvPr/>
        </p:nvSpPr>
        <p:spPr>
          <a:xfrm>
            <a:off x="4572000" y="1484757"/>
            <a:ext cx="2297429" cy="3024378"/>
          </a:xfrm>
          <a:prstGeom prst="rect">
            <a:avLst/>
          </a:prstGeom>
          <a:blipFill>
            <a:blip r:embed="rId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4569586" y="4653178"/>
            <a:ext cx="2160269" cy="162293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6852031" y="1484739"/>
            <a:ext cx="1978526" cy="132901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 txBox="1"/>
          <p:nvPr/>
        </p:nvSpPr>
        <p:spPr>
          <a:xfrm>
            <a:off x="7243953" y="2709163"/>
            <a:ext cx="1456055" cy="12446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固定</a:t>
            </a:r>
            <a:r>
              <a:rPr sz="1600" spc="-10" dirty="0">
                <a:latin typeface="PMingLiU" panose="02020500000000000000" charset="-120"/>
                <a:cs typeface="PMingLiU" panose="02020500000000000000" charset="-120"/>
              </a:rPr>
              <a:t>：</a:t>
            </a:r>
            <a:r>
              <a:rPr sz="1600" spc="-10" dirty="0">
                <a:latin typeface="Candara" panose="020E0502030303020204"/>
                <a:cs typeface="Candara" panose="020E0502030303020204"/>
              </a:rPr>
              <a:t>1</a:t>
            </a:r>
            <a:r>
              <a:rPr sz="1600" spc="-5" dirty="0">
                <a:latin typeface="Candara" panose="020E0502030303020204"/>
                <a:cs typeface="Candara" panose="020E0502030303020204"/>
              </a:rPr>
              <a:t> </a:t>
            </a:r>
            <a:r>
              <a:rPr sz="1600" spc="260" dirty="0">
                <a:latin typeface="Candara" panose="020E0502030303020204"/>
                <a:cs typeface="Candara" panose="020E0502030303020204"/>
              </a:rPr>
              <a:t>0</a:t>
            </a:r>
            <a:r>
              <a:rPr sz="1600" spc="260" dirty="0">
                <a:latin typeface="PMingLiU" panose="02020500000000000000" charset="-120"/>
                <a:cs typeface="PMingLiU" panose="02020500000000000000" charset="-120"/>
              </a:rPr>
              <a:t>×</a:t>
            </a:r>
            <a:r>
              <a:rPr sz="1600" spc="260" dirty="0">
                <a:latin typeface="Candara" panose="020E0502030303020204"/>
                <a:cs typeface="Candara" panose="020E0502030303020204"/>
              </a:rPr>
              <a:t>8</a:t>
            </a:r>
            <a:r>
              <a:rPr sz="1600" spc="-20" dirty="0">
                <a:latin typeface="Candara" panose="020E0502030303020204"/>
                <a:cs typeface="Candara" panose="020E0502030303020204"/>
              </a:rPr>
              <a:t> </a:t>
            </a:r>
            <a:r>
              <a:rPr sz="1600" spc="-5" dirty="0">
                <a:latin typeface="Candara" panose="020E0502030303020204"/>
                <a:cs typeface="Candara" panose="020E0502030303020204"/>
              </a:rPr>
              <a:t>0  m</a:t>
            </a:r>
            <a:r>
              <a:rPr sz="1600" spc="-35" dirty="0">
                <a:latin typeface="Candara" panose="020E0502030303020204"/>
                <a:cs typeface="Candara" panose="020E0502030303020204"/>
              </a:rPr>
              <a:t> </a:t>
            </a:r>
            <a:r>
              <a:rPr sz="1600" spc="-5" dirty="0">
                <a:latin typeface="Candara" panose="020E0502030303020204"/>
                <a:cs typeface="Candara" panose="020E0502030303020204"/>
              </a:rPr>
              <a:t>m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膨胀螺</a:t>
            </a:r>
            <a:r>
              <a:rPr sz="1600" spc="-15" dirty="0">
                <a:latin typeface="PMingLiU" panose="02020500000000000000" charset="-120"/>
                <a:cs typeface="PMingLiU" panose="02020500000000000000" charset="-120"/>
              </a:rPr>
              <a:t>栓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，  </a:t>
            </a:r>
            <a:r>
              <a:rPr sz="1600" spc="-5" dirty="0">
                <a:latin typeface="Candara" panose="020E0502030303020204"/>
                <a:cs typeface="Candara" panose="020E0502030303020204"/>
              </a:rPr>
              <a:t>2</a:t>
            </a:r>
            <a:r>
              <a:rPr sz="1600" spc="-10" dirty="0">
                <a:latin typeface="Candara" panose="020E0502030303020204"/>
                <a:cs typeface="Candara" panose="020E0502030303020204"/>
              </a:rPr>
              <a:t> 0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套</a:t>
            </a:r>
            <a:r>
              <a:rPr sz="1600" spc="340" dirty="0">
                <a:latin typeface="PMingLiU" panose="02020500000000000000" charset="-120"/>
                <a:cs typeface="PMingLiU" panose="02020500000000000000" charset="-120"/>
              </a:rPr>
              <a:t>管</a:t>
            </a:r>
            <a:r>
              <a:rPr sz="1600" spc="-5" dirty="0">
                <a:latin typeface="Candara" panose="020E0502030303020204"/>
                <a:cs typeface="Candara" panose="020E0502030303020204"/>
              </a:rPr>
              <a:t>L</a:t>
            </a:r>
            <a:r>
              <a:rPr sz="1600" spc="-10" dirty="0">
                <a:latin typeface="Candara" panose="020E0502030303020204"/>
                <a:cs typeface="Candara" panose="020E0502030303020204"/>
              </a:rPr>
              <a:t> </a:t>
            </a:r>
            <a:r>
              <a:rPr sz="1600" spc="-5" dirty="0">
                <a:latin typeface="Candara" panose="020E0502030303020204"/>
                <a:cs typeface="Candara" panose="020E0502030303020204"/>
              </a:rPr>
              <a:t>=</a:t>
            </a:r>
            <a:r>
              <a:rPr sz="1600" spc="-10" dirty="0">
                <a:latin typeface="Candara" panose="020E0502030303020204"/>
                <a:cs typeface="Candara" panose="020E0502030303020204"/>
              </a:rPr>
              <a:t> </a:t>
            </a:r>
            <a:r>
              <a:rPr sz="1600" spc="-5" dirty="0">
                <a:latin typeface="Candara" panose="020E0502030303020204"/>
                <a:cs typeface="Candara" panose="020E0502030303020204"/>
              </a:rPr>
              <a:t>1</a:t>
            </a:r>
            <a:r>
              <a:rPr sz="1600" spc="-15" dirty="0">
                <a:latin typeface="Candara" panose="020E0502030303020204"/>
                <a:cs typeface="Candara" panose="020E0502030303020204"/>
              </a:rPr>
              <a:t> </a:t>
            </a:r>
            <a:r>
              <a:rPr sz="1600" spc="-5" dirty="0">
                <a:latin typeface="Candara" panose="020E0502030303020204"/>
                <a:cs typeface="Candara" panose="020E0502030303020204"/>
              </a:rPr>
              <a:t>6</a:t>
            </a:r>
            <a:r>
              <a:rPr sz="1600" spc="-10" dirty="0">
                <a:latin typeface="Candara" panose="020E0502030303020204"/>
                <a:cs typeface="Candara" panose="020E0502030303020204"/>
              </a:rPr>
              <a:t> </a:t>
            </a:r>
            <a:r>
              <a:rPr sz="1600" spc="-5" dirty="0">
                <a:latin typeface="Candara" panose="020E0502030303020204"/>
                <a:cs typeface="Candara" panose="020E0502030303020204"/>
              </a:rPr>
              <a:t>m</a:t>
            </a:r>
            <a:endParaRPr sz="1600">
              <a:latin typeface="Candara" panose="020E0502030303020204"/>
              <a:cs typeface="Candara" panose="020E0502030303020204"/>
            </a:endParaRPr>
          </a:p>
          <a:p>
            <a:pPr marL="12700">
              <a:lnSpc>
                <a:spcPct val="100000"/>
              </a:lnSpc>
            </a:pPr>
            <a:r>
              <a:rPr sz="1600" spc="-5" dirty="0">
                <a:latin typeface="Candara" panose="020E0502030303020204"/>
                <a:cs typeface="Candara" panose="020E0502030303020204"/>
              </a:rPr>
              <a:t>m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，</a:t>
            </a:r>
            <a:r>
              <a:rPr sz="1600" spc="-5" dirty="0">
                <a:latin typeface="Candara" panose="020E0502030303020204"/>
                <a:cs typeface="Candara" panose="020E0502030303020204"/>
              </a:rPr>
              <a:t>1 0 </a:t>
            </a:r>
            <a:r>
              <a:rPr sz="1600" spc="260" dirty="0">
                <a:latin typeface="Candara" panose="020E0502030303020204"/>
                <a:cs typeface="Candara" panose="020E0502030303020204"/>
              </a:rPr>
              <a:t>0</a:t>
            </a:r>
            <a:r>
              <a:rPr sz="1600" spc="260" dirty="0">
                <a:latin typeface="PMingLiU" panose="02020500000000000000" charset="-120"/>
                <a:cs typeface="PMingLiU" panose="02020500000000000000" charset="-120"/>
              </a:rPr>
              <a:t>×</a:t>
            </a:r>
            <a:r>
              <a:rPr sz="1600" spc="260" dirty="0">
                <a:latin typeface="Candara" panose="020E0502030303020204"/>
                <a:cs typeface="Candara" panose="020E0502030303020204"/>
              </a:rPr>
              <a:t>8</a:t>
            </a:r>
            <a:endParaRPr sz="1600">
              <a:latin typeface="Candara" panose="020E0502030303020204"/>
              <a:cs typeface="Candara" panose="020E0502030303020204"/>
            </a:endParaRPr>
          </a:p>
          <a:p>
            <a:pPr marL="12700">
              <a:lnSpc>
                <a:spcPct val="100000"/>
              </a:lnSpc>
            </a:pPr>
            <a:r>
              <a:rPr sz="1600" spc="155" dirty="0">
                <a:latin typeface="Candara" panose="020E0502030303020204"/>
                <a:cs typeface="Candara" panose="020E0502030303020204"/>
              </a:rPr>
              <a:t>0</a:t>
            </a:r>
            <a:r>
              <a:rPr sz="1600" spc="155" dirty="0">
                <a:latin typeface="PMingLiU" panose="02020500000000000000" charset="-120"/>
                <a:cs typeface="PMingLiU" panose="02020500000000000000" charset="-120"/>
              </a:rPr>
              <a:t>×</a:t>
            </a:r>
            <a:r>
              <a:rPr sz="1600" spc="155" dirty="0">
                <a:latin typeface="Candara" panose="020E0502030303020204"/>
                <a:cs typeface="Candara" panose="020E0502030303020204"/>
              </a:rPr>
              <a:t>3mm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耳板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054978" y="859408"/>
            <a:ext cx="2880360" cy="715010"/>
          </a:xfrm>
          <a:custGeom>
            <a:avLst/>
            <a:gdLst/>
            <a:ahLst/>
            <a:cxnLst/>
            <a:rect l="l" t="t" r="r" b="b"/>
            <a:pathLst>
              <a:path w="2880359" h="715010">
                <a:moveTo>
                  <a:pt x="2880105" y="0"/>
                </a:moveTo>
                <a:lnTo>
                  <a:pt x="2873629" y="0"/>
                </a:lnTo>
                <a:lnTo>
                  <a:pt x="2752344" y="20065"/>
                </a:lnTo>
                <a:lnTo>
                  <a:pt x="2628900" y="42417"/>
                </a:lnTo>
                <a:lnTo>
                  <a:pt x="2373376" y="91566"/>
                </a:lnTo>
                <a:lnTo>
                  <a:pt x="2105279" y="149732"/>
                </a:lnTo>
                <a:lnTo>
                  <a:pt x="1824227" y="216662"/>
                </a:lnTo>
                <a:lnTo>
                  <a:pt x="1566672" y="281558"/>
                </a:lnTo>
                <a:lnTo>
                  <a:pt x="842899" y="444626"/>
                </a:lnTo>
                <a:lnTo>
                  <a:pt x="621538" y="489330"/>
                </a:lnTo>
                <a:lnTo>
                  <a:pt x="200025" y="567436"/>
                </a:lnTo>
                <a:lnTo>
                  <a:pt x="0" y="600963"/>
                </a:lnTo>
                <a:lnTo>
                  <a:pt x="138303" y="621156"/>
                </a:lnTo>
                <a:lnTo>
                  <a:pt x="270256" y="638937"/>
                </a:lnTo>
                <a:lnTo>
                  <a:pt x="398018" y="654685"/>
                </a:lnTo>
                <a:lnTo>
                  <a:pt x="644905" y="681481"/>
                </a:lnTo>
                <a:lnTo>
                  <a:pt x="874776" y="699262"/>
                </a:lnTo>
                <a:lnTo>
                  <a:pt x="985520" y="705992"/>
                </a:lnTo>
                <a:lnTo>
                  <a:pt x="1094104" y="710438"/>
                </a:lnTo>
                <a:lnTo>
                  <a:pt x="1298448" y="715010"/>
                </a:lnTo>
                <a:lnTo>
                  <a:pt x="1396365" y="715010"/>
                </a:lnTo>
                <a:lnTo>
                  <a:pt x="1585849" y="710438"/>
                </a:lnTo>
                <a:lnTo>
                  <a:pt x="1675256" y="705992"/>
                </a:lnTo>
                <a:lnTo>
                  <a:pt x="1845564" y="692657"/>
                </a:lnTo>
                <a:lnTo>
                  <a:pt x="1928495" y="683640"/>
                </a:lnTo>
                <a:lnTo>
                  <a:pt x="2086102" y="661288"/>
                </a:lnTo>
                <a:lnTo>
                  <a:pt x="2235073" y="634491"/>
                </a:lnTo>
                <a:lnTo>
                  <a:pt x="2375535" y="603250"/>
                </a:lnTo>
                <a:lnTo>
                  <a:pt x="2509647" y="567436"/>
                </a:lnTo>
                <a:lnTo>
                  <a:pt x="2637409" y="527303"/>
                </a:lnTo>
                <a:lnTo>
                  <a:pt x="2758694" y="482600"/>
                </a:lnTo>
                <a:lnTo>
                  <a:pt x="2875788" y="435610"/>
                </a:lnTo>
                <a:lnTo>
                  <a:pt x="2880105" y="433450"/>
                </a:lnTo>
                <a:lnTo>
                  <a:pt x="2880105" y="0"/>
                </a:lnTo>
                <a:close/>
              </a:path>
            </a:pathLst>
          </a:custGeom>
          <a:solidFill>
            <a:srgbClr val="C5E7FB">
              <a:alpha val="2901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2622423" y="730884"/>
            <a:ext cx="5551805" cy="851535"/>
          </a:xfrm>
          <a:custGeom>
            <a:avLst/>
            <a:gdLst/>
            <a:ahLst/>
            <a:cxnLst/>
            <a:rect l="l" t="t" r="r" b="b"/>
            <a:pathLst>
              <a:path w="5551805" h="851535">
                <a:moveTo>
                  <a:pt x="853566" y="0"/>
                </a:moveTo>
                <a:lnTo>
                  <a:pt x="685418" y="0"/>
                </a:lnTo>
                <a:lnTo>
                  <a:pt x="527938" y="4572"/>
                </a:lnTo>
                <a:lnTo>
                  <a:pt x="381000" y="11175"/>
                </a:lnTo>
                <a:lnTo>
                  <a:pt x="244728" y="22351"/>
                </a:lnTo>
                <a:lnTo>
                  <a:pt x="117093" y="35813"/>
                </a:lnTo>
                <a:lnTo>
                  <a:pt x="0" y="53720"/>
                </a:lnTo>
                <a:lnTo>
                  <a:pt x="334137" y="96138"/>
                </a:lnTo>
                <a:lnTo>
                  <a:pt x="693927" y="156463"/>
                </a:lnTo>
                <a:lnTo>
                  <a:pt x="1079246" y="234695"/>
                </a:lnTo>
                <a:lnTo>
                  <a:pt x="1283589" y="279273"/>
                </a:lnTo>
                <a:lnTo>
                  <a:pt x="1868931" y="422275"/>
                </a:lnTo>
                <a:lnTo>
                  <a:pt x="2562987" y="576452"/>
                </a:lnTo>
                <a:lnTo>
                  <a:pt x="2882265" y="639063"/>
                </a:lnTo>
                <a:lnTo>
                  <a:pt x="3035554" y="668147"/>
                </a:lnTo>
                <a:lnTo>
                  <a:pt x="3329304" y="717295"/>
                </a:lnTo>
                <a:lnTo>
                  <a:pt x="3469766" y="739520"/>
                </a:lnTo>
                <a:lnTo>
                  <a:pt x="3737991" y="775335"/>
                </a:lnTo>
                <a:lnTo>
                  <a:pt x="3991229" y="806576"/>
                </a:lnTo>
                <a:lnTo>
                  <a:pt x="4112641" y="817752"/>
                </a:lnTo>
                <a:lnTo>
                  <a:pt x="4342510" y="835660"/>
                </a:lnTo>
                <a:lnTo>
                  <a:pt x="4453255" y="842390"/>
                </a:lnTo>
                <a:lnTo>
                  <a:pt x="4666107" y="851280"/>
                </a:lnTo>
                <a:lnTo>
                  <a:pt x="4864100" y="851280"/>
                </a:lnTo>
                <a:lnTo>
                  <a:pt x="5051425" y="846836"/>
                </a:lnTo>
                <a:lnTo>
                  <a:pt x="5140833" y="842390"/>
                </a:lnTo>
                <a:lnTo>
                  <a:pt x="5228082" y="835660"/>
                </a:lnTo>
                <a:lnTo>
                  <a:pt x="5474970" y="808863"/>
                </a:lnTo>
                <a:lnTo>
                  <a:pt x="5551551" y="797687"/>
                </a:lnTo>
                <a:lnTo>
                  <a:pt x="5304662" y="766444"/>
                </a:lnTo>
                <a:lnTo>
                  <a:pt x="5042916" y="728472"/>
                </a:lnTo>
                <a:lnTo>
                  <a:pt x="4474463" y="630047"/>
                </a:lnTo>
                <a:lnTo>
                  <a:pt x="4165854" y="567563"/>
                </a:lnTo>
                <a:lnTo>
                  <a:pt x="3840099" y="498348"/>
                </a:lnTo>
                <a:lnTo>
                  <a:pt x="2854579" y="263651"/>
                </a:lnTo>
                <a:lnTo>
                  <a:pt x="2586354" y="205612"/>
                </a:lnTo>
                <a:lnTo>
                  <a:pt x="2330957" y="156463"/>
                </a:lnTo>
                <a:lnTo>
                  <a:pt x="2207387" y="134112"/>
                </a:lnTo>
                <a:lnTo>
                  <a:pt x="2086102" y="114045"/>
                </a:lnTo>
                <a:lnTo>
                  <a:pt x="1969007" y="96138"/>
                </a:lnTo>
                <a:lnTo>
                  <a:pt x="1630552" y="51435"/>
                </a:lnTo>
                <a:lnTo>
                  <a:pt x="1419860" y="31368"/>
                </a:lnTo>
                <a:lnTo>
                  <a:pt x="1221866" y="15748"/>
                </a:lnTo>
                <a:lnTo>
                  <a:pt x="1032382" y="4572"/>
                </a:lnTo>
                <a:lnTo>
                  <a:pt x="853566" y="0"/>
                </a:lnTo>
                <a:close/>
              </a:path>
            </a:pathLst>
          </a:custGeom>
          <a:solidFill>
            <a:srgbClr val="C5E7FB">
              <a:alpha val="3999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2832100" y="743204"/>
            <a:ext cx="5474970" cy="775335"/>
          </a:xfrm>
          <a:custGeom>
            <a:avLst/>
            <a:gdLst/>
            <a:ahLst/>
            <a:cxnLst/>
            <a:rect l="l" t="t" r="r" b="b"/>
            <a:pathLst>
              <a:path w="5474970" h="775335">
                <a:moveTo>
                  <a:pt x="0" y="78232"/>
                </a:moveTo>
                <a:lnTo>
                  <a:pt x="19176" y="73787"/>
                </a:lnTo>
                <a:lnTo>
                  <a:pt x="76581" y="62611"/>
                </a:lnTo>
                <a:lnTo>
                  <a:pt x="174498" y="46990"/>
                </a:lnTo>
                <a:lnTo>
                  <a:pt x="238379" y="37973"/>
                </a:lnTo>
                <a:lnTo>
                  <a:pt x="312927" y="29083"/>
                </a:lnTo>
                <a:lnTo>
                  <a:pt x="395858" y="22351"/>
                </a:lnTo>
                <a:lnTo>
                  <a:pt x="491744" y="15621"/>
                </a:lnTo>
                <a:lnTo>
                  <a:pt x="596011" y="9017"/>
                </a:lnTo>
                <a:lnTo>
                  <a:pt x="713104" y="4445"/>
                </a:lnTo>
                <a:lnTo>
                  <a:pt x="840866" y="2286"/>
                </a:lnTo>
                <a:lnTo>
                  <a:pt x="979170" y="0"/>
                </a:lnTo>
                <a:lnTo>
                  <a:pt x="1128140" y="2286"/>
                </a:lnTo>
                <a:lnTo>
                  <a:pt x="1287779" y="6731"/>
                </a:lnTo>
                <a:lnTo>
                  <a:pt x="1460246" y="15621"/>
                </a:lnTo>
                <a:lnTo>
                  <a:pt x="1643379" y="26797"/>
                </a:lnTo>
                <a:lnTo>
                  <a:pt x="1837054" y="44704"/>
                </a:lnTo>
                <a:lnTo>
                  <a:pt x="2043557" y="64770"/>
                </a:lnTo>
                <a:lnTo>
                  <a:pt x="2262759" y="89408"/>
                </a:lnTo>
                <a:lnTo>
                  <a:pt x="2492629" y="118491"/>
                </a:lnTo>
                <a:lnTo>
                  <a:pt x="2735326" y="154178"/>
                </a:lnTo>
                <a:lnTo>
                  <a:pt x="2988691" y="194437"/>
                </a:lnTo>
                <a:lnTo>
                  <a:pt x="3254755" y="241300"/>
                </a:lnTo>
                <a:lnTo>
                  <a:pt x="3533648" y="297180"/>
                </a:lnTo>
                <a:lnTo>
                  <a:pt x="3825240" y="357505"/>
                </a:lnTo>
                <a:lnTo>
                  <a:pt x="4129658" y="424561"/>
                </a:lnTo>
                <a:lnTo>
                  <a:pt x="4446778" y="500507"/>
                </a:lnTo>
                <a:lnTo>
                  <a:pt x="4776724" y="583184"/>
                </a:lnTo>
                <a:lnTo>
                  <a:pt x="5119497" y="674751"/>
                </a:lnTo>
                <a:lnTo>
                  <a:pt x="5474970" y="775335"/>
                </a:lnTo>
              </a:path>
            </a:pathLst>
          </a:custGeom>
          <a:ln w="31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5616447" y="729869"/>
            <a:ext cx="3312160" cy="652780"/>
          </a:xfrm>
          <a:custGeom>
            <a:avLst/>
            <a:gdLst/>
            <a:ahLst/>
            <a:cxnLst/>
            <a:rect l="l" t="t" r="r" b="b"/>
            <a:pathLst>
              <a:path w="3312159" h="652780">
                <a:moveTo>
                  <a:pt x="0" y="652398"/>
                </a:moveTo>
                <a:lnTo>
                  <a:pt x="95757" y="625475"/>
                </a:lnTo>
                <a:lnTo>
                  <a:pt x="357631" y="556259"/>
                </a:lnTo>
                <a:lnTo>
                  <a:pt x="538479" y="509396"/>
                </a:lnTo>
                <a:lnTo>
                  <a:pt x="747140" y="457961"/>
                </a:lnTo>
                <a:lnTo>
                  <a:pt x="979170" y="402081"/>
                </a:lnTo>
                <a:lnTo>
                  <a:pt x="1228217" y="341756"/>
                </a:lnTo>
                <a:lnTo>
                  <a:pt x="1492123" y="283717"/>
                </a:lnTo>
                <a:lnTo>
                  <a:pt x="1762505" y="225551"/>
                </a:lnTo>
                <a:lnTo>
                  <a:pt x="2039238" y="171957"/>
                </a:lnTo>
                <a:lnTo>
                  <a:pt x="2313812" y="120650"/>
                </a:lnTo>
                <a:lnTo>
                  <a:pt x="2450083" y="98297"/>
                </a:lnTo>
                <a:lnTo>
                  <a:pt x="2582036" y="75945"/>
                </a:lnTo>
                <a:lnTo>
                  <a:pt x="2713990" y="58038"/>
                </a:lnTo>
                <a:lnTo>
                  <a:pt x="2841752" y="40131"/>
                </a:lnTo>
                <a:lnTo>
                  <a:pt x="2967354" y="26796"/>
                </a:lnTo>
                <a:lnTo>
                  <a:pt x="3086607" y="15620"/>
                </a:lnTo>
                <a:lnTo>
                  <a:pt x="3201543" y="6603"/>
                </a:lnTo>
                <a:lnTo>
                  <a:pt x="3312159" y="0"/>
                </a:lnTo>
              </a:path>
            </a:pathLst>
          </a:custGeom>
          <a:ln w="31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211670" y="714248"/>
            <a:ext cx="8723630" cy="1331595"/>
          </a:xfrm>
          <a:custGeom>
            <a:avLst/>
            <a:gdLst/>
            <a:ahLst/>
            <a:cxnLst/>
            <a:rect l="l" t="t" r="r" b="b"/>
            <a:pathLst>
              <a:path w="8723630" h="1331595">
                <a:moveTo>
                  <a:pt x="1556042" y="0"/>
                </a:moveTo>
                <a:lnTo>
                  <a:pt x="1402753" y="0"/>
                </a:lnTo>
                <a:lnTo>
                  <a:pt x="1258100" y="4444"/>
                </a:lnTo>
                <a:lnTo>
                  <a:pt x="1121829" y="11175"/>
                </a:lnTo>
                <a:lnTo>
                  <a:pt x="874890" y="33400"/>
                </a:lnTo>
                <a:lnTo>
                  <a:pt x="762063" y="49149"/>
                </a:lnTo>
                <a:lnTo>
                  <a:pt x="659891" y="64769"/>
                </a:lnTo>
                <a:lnTo>
                  <a:pt x="564095" y="82550"/>
                </a:lnTo>
                <a:lnTo>
                  <a:pt x="478955" y="102742"/>
                </a:lnTo>
                <a:lnTo>
                  <a:pt x="398056" y="120650"/>
                </a:lnTo>
                <a:lnTo>
                  <a:pt x="327812" y="140715"/>
                </a:lnTo>
                <a:lnTo>
                  <a:pt x="206476" y="178688"/>
                </a:lnTo>
                <a:lnTo>
                  <a:pt x="157518" y="196596"/>
                </a:lnTo>
                <a:lnTo>
                  <a:pt x="51079" y="241173"/>
                </a:lnTo>
                <a:lnTo>
                  <a:pt x="0" y="268097"/>
                </a:lnTo>
                <a:lnTo>
                  <a:pt x="0" y="1331467"/>
                </a:lnTo>
                <a:lnTo>
                  <a:pt x="8719096" y="1331467"/>
                </a:lnTo>
                <a:lnTo>
                  <a:pt x="8723414" y="1324864"/>
                </a:lnTo>
                <a:lnTo>
                  <a:pt x="8723414" y="851153"/>
                </a:lnTo>
                <a:lnTo>
                  <a:pt x="7182142" y="851153"/>
                </a:lnTo>
                <a:lnTo>
                  <a:pt x="7043839" y="848994"/>
                </a:lnTo>
                <a:lnTo>
                  <a:pt x="6899059" y="844423"/>
                </a:lnTo>
                <a:lnTo>
                  <a:pt x="6750088" y="837818"/>
                </a:lnTo>
                <a:lnTo>
                  <a:pt x="6594640" y="826642"/>
                </a:lnTo>
                <a:lnTo>
                  <a:pt x="6260503" y="793114"/>
                </a:lnTo>
                <a:lnTo>
                  <a:pt x="5900712" y="746125"/>
                </a:lnTo>
                <a:lnTo>
                  <a:pt x="5709196" y="717168"/>
                </a:lnTo>
                <a:lnTo>
                  <a:pt x="5509044" y="683640"/>
                </a:lnTo>
                <a:lnTo>
                  <a:pt x="5302542" y="645667"/>
                </a:lnTo>
                <a:lnTo>
                  <a:pt x="4861979" y="558546"/>
                </a:lnTo>
                <a:lnTo>
                  <a:pt x="4387253" y="453516"/>
                </a:lnTo>
                <a:lnTo>
                  <a:pt x="4136047" y="395350"/>
                </a:lnTo>
                <a:lnTo>
                  <a:pt x="3614458" y="268097"/>
                </a:lnTo>
                <a:lnTo>
                  <a:pt x="3122841" y="165226"/>
                </a:lnTo>
                <a:lnTo>
                  <a:pt x="2892844" y="125094"/>
                </a:lnTo>
                <a:lnTo>
                  <a:pt x="2673642" y="91566"/>
                </a:lnTo>
                <a:lnTo>
                  <a:pt x="2462949" y="62484"/>
                </a:lnTo>
                <a:lnTo>
                  <a:pt x="2262797" y="40131"/>
                </a:lnTo>
                <a:lnTo>
                  <a:pt x="2073313" y="22225"/>
                </a:lnTo>
                <a:lnTo>
                  <a:pt x="1719999" y="2159"/>
                </a:lnTo>
                <a:lnTo>
                  <a:pt x="1556042" y="0"/>
                </a:lnTo>
                <a:close/>
              </a:path>
              <a:path w="8723630" h="1331595">
                <a:moveTo>
                  <a:pt x="8723414" y="569722"/>
                </a:moveTo>
                <a:lnTo>
                  <a:pt x="8638197" y="605409"/>
                </a:lnTo>
                <a:lnTo>
                  <a:pt x="8557298" y="636651"/>
                </a:lnTo>
                <a:lnTo>
                  <a:pt x="8472208" y="665734"/>
                </a:lnTo>
                <a:lnTo>
                  <a:pt x="8295551" y="719327"/>
                </a:lnTo>
                <a:lnTo>
                  <a:pt x="8201825" y="743965"/>
                </a:lnTo>
                <a:lnTo>
                  <a:pt x="8005991" y="784098"/>
                </a:lnTo>
                <a:lnTo>
                  <a:pt x="7901724" y="802004"/>
                </a:lnTo>
                <a:lnTo>
                  <a:pt x="7680363" y="828801"/>
                </a:lnTo>
                <a:lnTo>
                  <a:pt x="7441857" y="846709"/>
                </a:lnTo>
                <a:lnTo>
                  <a:pt x="7314222" y="851153"/>
                </a:lnTo>
                <a:lnTo>
                  <a:pt x="8723414" y="851153"/>
                </a:lnTo>
                <a:lnTo>
                  <a:pt x="8723414" y="56972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 txBox="1"/>
          <p:nvPr/>
        </p:nvSpPr>
        <p:spPr>
          <a:xfrm>
            <a:off x="402437" y="1718894"/>
            <a:ext cx="3235325" cy="406463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490220" indent="-478155">
              <a:lnSpc>
                <a:spcPct val="100000"/>
              </a:lnSpc>
              <a:spcBef>
                <a:spcPts val="95"/>
              </a:spcBef>
              <a:buSzPct val="94000"/>
              <a:buAutoNum type="arabicPlain"/>
              <a:tabLst>
                <a:tab pos="490855" algn="l"/>
              </a:tabLst>
            </a:pPr>
            <a:r>
              <a:rPr sz="1600" spc="-1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电梯井钢平台大小依据电梯井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  <a:p>
            <a:pPr marL="12700">
              <a:lnSpc>
                <a:spcPct val="100000"/>
              </a:lnSpc>
            </a:pP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尺寸大小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  <a:p>
            <a:pPr marL="12700" marR="189230">
              <a:lnSpc>
                <a:spcPct val="100000"/>
              </a:lnSpc>
              <a:spcBef>
                <a:spcPts val="600"/>
              </a:spcBef>
            </a:pP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而定，主梁采用</a:t>
            </a:r>
            <a:r>
              <a:rPr sz="1600" spc="-5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4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根</a:t>
            </a:r>
            <a:r>
              <a:rPr sz="1600" spc="-5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1</a:t>
            </a:r>
            <a:r>
              <a:rPr sz="1600" spc="-10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4</a:t>
            </a:r>
            <a:r>
              <a:rPr sz="1600" spc="-5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#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槽钢分两组 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背靠背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  <a:p>
            <a:pPr marL="12700">
              <a:lnSpc>
                <a:spcPct val="100000"/>
              </a:lnSpc>
              <a:spcBef>
                <a:spcPts val="600"/>
              </a:spcBef>
            </a:pP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焊接</a:t>
            </a:r>
            <a:r>
              <a:rPr sz="1600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,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次梁采用</a:t>
            </a:r>
            <a:r>
              <a:rPr sz="1600" spc="-5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10#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槽钢</a:t>
            </a:r>
            <a:r>
              <a:rPr sz="1600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,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平台板采用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600" spc="-10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4mm</a:t>
            </a:r>
            <a:r>
              <a:rPr sz="1600" spc="-1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厚花纹钢板进行焊接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。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  <a:p>
            <a:pPr marL="12700" marR="5080" algn="just">
              <a:lnSpc>
                <a:spcPct val="100000"/>
              </a:lnSpc>
              <a:spcBef>
                <a:spcPts val="600"/>
              </a:spcBef>
              <a:buSzPct val="94000"/>
              <a:buAutoNum type="arabicPlain" startAt="2"/>
              <a:tabLst>
                <a:tab pos="511175" algn="l"/>
              </a:tabLst>
            </a:pP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在墙体预留</a:t>
            </a:r>
            <a:r>
              <a:rPr sz="1600" spc="-10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150X150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方孔</a:t>
            </a:r>
            <a:r>
              <a:rPr sz="1600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,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采用</a:t>
            </a:r>
            <a:r>
              <a:rPr sz="1600" spc="-5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4  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个</a:t>
            </a:r>
            <a:r>
              <a:rPr sz="1600" spc="-5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14#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工字钢穿墙作为架体支撑，工 字钢伸出内井壁不小于</a:t>
            </a:r>
            <a:r>
              <a:rPr sz="1600" spc="-5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3</a:t>
            </a:r>
            <a:r>
              <a:rPr sz="1600" spc="20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 </a:t>
            </a:r>
            <a:r>
              <a:rPr sz="1600" spc="-5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0</a:t>
            </a:r>
            <a:r>
              <a:rPr sz="1600" spc="-15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 </a:t>
            </a:r>
            <a:r>
              <a:rPr sz="1600" spc="-5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0</a:t>
            </a:r>
            <a:r>
              <a:rPr sz="1600" spc="-15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 </a:t>
            </a:r>
            <a:r>
              <a:rPr sz="1600" spc="-5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m</a:t>
            </a:r>
            <a:r>
              <a:rPr sz="1600" spc="10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 </a:t>
            </a:r>
            <a:r>
              <a:rPr sz="1600" spc="-5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m</a:t>
            </a:r>
            <a:r>
              <a:rPr sz="1600" spc="-10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 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，  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端头采用</a:t>
            </a:r>
            <a:r>
              <a:rPr sz="1600" spc="-5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300X</a:t>
            </a:r>
            <a:r>
              <a:rPr sz="1600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3</a:t>
            </a:r>
            <a:r>
              <a:rPr sz="1600" spc="-10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00X4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钢板进行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满焊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。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  <a:p>
            <a:pPr marL="12700" marR="173990" algn="just">
              <a:lnSpc>
                <a:spcPct val="100000"/>
              </a:lnSpc>
              <a:spcBef>
                <a:spcPts val="600"/>
              </a:spcBef>
              <a:buSzPct val="94000"/>
              <a:buAutoNum type="arabicPlain" startAt="2"/>
              <a:tabLst>
                <a:tab pos="517525" algn="l"/>
              </a:tabLst>
            </a:pPr>
            <a:r>
              <a:rPr sz="1600" spc="-1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平台上部焊接</a:t>
            </a:r>
            <a:r>
              <a:rPr sz="1600" spc="-5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4</a:t>
            </a:r>
            <a:r>
              <a:rPr sz="1600" spc="-1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根</a:t>
            </a:r>
            <a:r>
              <a:rPr sz="1600" spc="-5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Φ50</a:t>
            </a:r>
            <a:r>
              <a:rPr sz="1600" spc="-1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钢管套 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管，操作架固定在套管内采用螺杆 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进行连接。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  <a:p>
            <a:pPr marL="12700" marR="66040">
              <a:lnSpc>
                <a:spcPct val="100000"/>
              </a:lnSpc>
              <a:spcBef>
                <a:spcPts val="600"/>
              </a:spcBef>
              <a:buSzPct val="94000"/>
              <a:buAutoNum type="arabicPlain" startAt="2"/>
              <a:tabLst>
                <a:tab pos="527050" algn="l"/>
              </a:tabLst>
            </a:pP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电梯井平台与井壁之间的距离 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应</a:t>
            </a:r>
            <a:r>
              <a:rPr sz="1600" spc="-10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≤100mm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。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330200" y="1052576"/>
            <a:ext cx="3201670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spc="-5" dirty="0">
                <a:latin typeface="Candara" panose="020E0502030303020204"/>
                <a:cs typeface="Candara" panose="020E0502030303020204"/>
              </a:rPr>
              <a:t>2.1.5</a:t>
            </a:r>
            <a:r>
              <a:rPr sz="3200" dirty="0"/>
              <a:t>电梯</a:t>
            </a:r>
            <a:r>
              <a:rPr sz="3200" spc="-10" dirty="0"/>
              <a:t>井</a:t>
            </a:r>
            <a:r>
              <a:rPr sz="3200" dirty="0"/>
              <a:t>钢平台</a:t>
            </a:r>
            <a:endParaRPr sz="3200">
              <a:latin typeface="Candara" panose="020E0502030303020204"/>
              <a:cs typeface="Candara" panose="020E0502030303020204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4427982" y="1656994"/>
            <a:ext cx="4392548" cy="4678934"/>
          </a:xfrm>
          <a:prstGeom prst="rect">
            <a:avLst/>
          </a:prstGeom>
          <a:blipFill>
            <a:blip r:embed="rId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054978" y="859408"/>
            <a:ext cx="2880360" cy="715010"/>
          </a:xfrm>
          <a:custGeom>
            <a:avLst/>
            <a:gdLst/>
            <a:ahLst/>
            <a:cxnLst/>
            <a:rect l="l" t="t" r="r" b="b"/>
            <a:pathLst>
              <a:path w="2880359" h="715010">
                <a:moveTo>
                  <a:pt x="2880105" y="0"/>
                </a:moveTo>
                <a:lnTo>
                  <a:pt x="2873629" y="0"/>
                </a:lnTo>
                <a:lnTo>
                  <a:pt x="2752344" y="20065"/>
                </a:lnTo>
                <a:lnTo>
                  <a:pt x="2628900" y="42417"/>
                </a:lnTo>
                <a:lnTo>
                  <a:pt x="2373376" y="91566"/>
                </a:lnTo>
                <a:lnTo>
                  <a:pt x="2105279" y="149732"/>
                </a:lnTo>
                <a:lnTo>
                  <a:pt x="1824227" y="216662"/>
                </a:lnTo>
                <a:lnTo>
                  <a:pt x="1566672" y="281558"/>
                </a:lnTo>
                <a:lnTo>
                  <a:pt x="842899" y="444626"/>
                </a:lnTo>
                <a:lnTo>
                  <a:pt x="621538" y="489330"/>
                </a:lnTo>
                <a:lnTo>
                  <a:pt x="200025" y="567436"/>
                </a:lnTo>
                <a:lnTo>
                  <a:pt x="0" y="600963"/>
                </a:lnTo>
                <a:lnTo>
                  <a:pt x="138303" y="621156"/>
                </a:lnTo>
                <a:lnTo>
                  <a:pt x="270256" y="638937"/>
                </a:lnTo>
                <a:lnTo>
                  <a:pt x="398018" y="654685"/>
                </a:lnTo>
                <a:lnTo>
                  <a:pt x="644905" y="681481"/>
                </a:lnTo>
                <a:lnTo>
                  <a:pt x="874776" y="699262"/>
                </a:lnTo>
                <a:lnTo>
                  <a:pt x="985520" y="705992"/>
                </a:lnTo>
                <a:lnTo>
                  <a:pt x="1094104" y="710438"/>
                </a:lnTo>
                <a:lnTo>
                  <a:pt x="1298448" y="715010"/>
                </a:lnTo>
                <a:lnTo>
                  <a:pt x="1396365" y="715010"/>
                </a:lnTo>
                <a:lnTo>
                  <a:pt x="1585849" y="710438"/>
                </a:lnTo>
                <a:lnTo>
                  <a:pt x="1675256" y="705992"/>
                </a:lnTo>
                <a:lnTo>
                  <a:pt x="1845564" y="692657"/>
                </a:lnTo>
                <a:lnTo>
                  <a:pt x="1928495" y="683640"/>
                </a:lnTo>
                <a:lnTo>
                  <a:pt x="2086102" y="661288"/>
                </a:lnTo>
                <a:lnTo>
                  <a:pt x="2235073" y="634491"/>
                </a:lnTo>
                <a:lnTo>
                  <a:pt x="2375535" y="603250"/>
                </a:lnTo>
                <a:lnTo>
                  <a:pt x="2509647" y="567436"/>
                </a:lnTo>
                <a:lnTo>
                  <a:pt x="2637409" y="527303"/>
                </a:lnTo>
                <a:lnTo>
                  <a:pt x="2758694" y="482600"/>
                </a:lnTo>
                <a:lnTo>
                  <a:pt x="2875788" y="435610"/>
                </a:lnTo>
                <a:lnTo>
                  <a:pt x="2880105" y="433450"/>
                </a:lnTo>
                <a:lnTo>
                  <a:pt x="2880105" y="0"/>
                </a:lnTo>
                <a:close/>
              </a:path>
            </a:pathLst>
          </a:custGeom>
          <a:solidFill>
            <a:srgbClr val="C5E7FB">
              <a:alpha val="2901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2622423" y="730884"/>
            <a:ext cx="5551805" cy="851535"/>
          </a:xfrm>
          <a:custGeom>
            <a:avLst/>
            <a:gdLst/>
            <a:ahLst/>
            <a:cxnLst/>
            <a:rect l="l" t="t" r="r" b="b"/>
            <a:pathLst>
              <a:path w="5551805" h="851535">
                <a:moveTo>
                  <a:pt x="853566" y="0"/>
                </a:moveTo>
                <a:lnTo>
                  <a:pt x="685418" y="0"/>
                </a:lnTo>
                <a:lnTo>
                  <a:pt x="527938" y="4572"/>
                </a:lnTo>
                <a:lnTo>
                  <a:pt x="381000" y="11175"/>
                </a:lnTo>
                <a:lnTo>
                  <a:pt x="244728" y="22351"/>
                </a:lnTo>
                <a:lnTo>
                  <a:pt x="117093" y="35813"/>
                </a:lnTo>
                <a:lnTo>
                  <a:pt x="0" y="53720"/>
                </a:lnTo>
                <a:lnTo>
                  <a:pt x="334137" y="96138"/>
                </a:lnTo>
                <a:lnTo>
                  <a:pt x="693927" y="156463"/>
                </a:lnTo>
                <a:lnTo>
                  <a:pt x="1079246" y="234695"/>
                </a:lnTo>
                <a:lnTo>
                  <a:pt x="1283589" y="279273"/>
                </a:lnTo>
                <a:lnTo>
                  <a:pt x="1868931" y="422275"/>
                </a:lnTo>
                <a:lnTo>
                  <a:pt x="2562987" y="576452"/>
                </a:lnTo>
                <a:lnTo>
                  <a:pt x="2882265" y="639063"/>
                </a:lnTo>
                <a:lnTo>
                  <a:pt x="3035554" y="668147"/>
                </a:lnTo>
                <a:lnTo>
                  <a:pt x="3329304" y="717295"/>
                </a:lnTo>
                <a:lnTo>
                  <a:pt x="3469766" y="739520"/>
                </a:lnTo>
                <a:lnTo>
                  <a:pt x="3737991" y="775335"/>
                </a:lnTo>
                <a:lnTo>
                  <a:pt x="3991229" y="806576"/>
                </a:lnTo>
                <a:lnTo>
                  <a:pt x="4112641" y="817752"/>
                </a:lnTo>
                <a:lnTo>
                  <a:pt x="4342510" y="835660"/>
                </a:lnTo>
                <a:lnTo>
                  <a:pt x="4453255" y="842390"/>
                </a:lnTo>
                <a:lnTo>
                  <a:pt x="4666107" y="851280"/>
                </a:lnTo>
                <a:lnTo>
                  <a:pt x="4864100" y="851280"/>
                </a:lnTo>
                <a:lnTo>
                  <a:pt x="5051425" y="846836"/>
                </a:lnTo>
                <a:lnTo>
                  <a:pt x="5140833" y="842390"/>
                </a:lnTo>
                <a:lnTo>
                  <a:pt x="5228082" y="835660"/>
                </a:lnTo>
                <a:lnTo>
                  <a:pt x="5474970" y="808863"/>
                </a:lnTo>
                <a:lnTo>
                  <a:pt x="5551551" y="797687"/>
                </a:lnTo>
                <a:lnTo>
                  <a:pt x="5304662" y="766444"/>
                </a:lnTo>
                <a:lnTo>
                  <a:pt x="5042916" y="728472"/>
                </a:lnTo>
                <a:lnTo>
                  <a:pt x="4474463" y="630047"/>
                </a:lnTo>
                <a:lnTo>
                  <a:pt x="4165854" y="567563"/>
                </a:lnTo>
                <a:lnTo>
                  <a:pt x="3840099" y="498348"/>
                </a:lnTo>
                <a:lnTo>
                  <a:pt x="2854579" y="263651"/>
                </a:lnTo>
                <a:lnTo>
                  <a:pt x="2586354" y="205612"/>
                </a:lnTo>
                <a:lnTo>
                  <a:pt x="2330957" y="156463"/>
                </a:lnTo>
                <a:lnTo>
                  <a:pt x="2207387" y="134112"/>
                </a:lnTo>
                <a:lnTo>
                  <a:pt x="2086102" y="114045"/>
                </a:lnTo>
                <a:lnTo>
                  <a:pt x="1969007" y="96138"/>
                </a:lnTo>
                <a:lnTo>
                  <a:pt x="1630552" y="51435"/>
                </a:lnTo>
                <a:lnTo>
                  <a:pt x="1419860" y="31368"/>
                </a:lnTo>
                <a:lnTo>
                  <a:pt x="1221866" y="15748"/>
                </a:lnTo>
                <a:lnTo>
                  <a:pt x="1032382" y="4572"/>
                </a:lnTo>
                <a:lnTo>
                  <a:pt x="853566" y="0"/>
                </a:lnTo>
                <a:close/>
              </a:path>
            </a:pathLst>
          </a:custGeom>
          <a:solidFill>
            <a:srgbClr val="C5E7FB">
              <a:alpha val="3999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2832100" y="743204"/>
            <a:ext cx="5474970" cy="775335"/>
          </a:xfrm>
          <a:custGeom>
            <a:avLst/>
            <a:gdLst/>
            <a:ahLst/>
            <a:cxnLst/>
            <a:rect l="l" t="t" r="r" b="b"/>
            <a:pathLst>
              <a:path w="5474970" h="775335">
                <a:moveTo>
                  <a:pt x="0" y="78232"/>
                </a:moveTo>
                <a:lnTo>
                  <a:pt x="19176" y="73787"/>
                </a:lnTo>
                <a:lnTo>
                  <a:pt x="76581" y="62611"/>
                </a:lnTo>
                <a:lnTo>
                  <a:pt x="174498" y="46990"/>
                </a:lnTo>
                <a:lnTo>
                  <a:pt x="238379" y="37973"/>
                </a:lnTo>
                <a:lnTo>
                  <a:pt x="312927" y="29083"/>
                </a:lnTo>
                <a:lnTo>
                  <a:pt x="395858" y="22351"/>
                </a:lnTo>
                <a:lnTo>
                  <a:pt x="491744" y="15621"/>
                </a:lnTo>
                <a:lnTo>
                  <a:pt x="596011" y="9017"/>
                </a:lnTo>
                <a:lnTo>
                  <a:pt x="713104" y="4445"/>
                </a:lnTo>
                <a:lnTo>
                  <a:pt x="840866" y="2286"/>
                </a:lnTo>
                <a:lnTo>
                  <a:pt x="979170" y="0"/>
                </a:lnTo>
                <a:lnTo>
                  <a:pt x="1128140" y="2286"/>
                </a:lnTo>
                <a:lnTo>
                  <a:pt x="1287779" y="6731"/>
                </a:lnTo>
                <a:lnTo>
                  <a:pt x="1460246" y="15621"/>
                </a:lnTo>
                <a:lnTo>
                  <a:pt x="1643379" y="26797"/>
                </a:lnTo>
                <a:lnTo>
                  <a:pt x="1837054" y="44704"/>
                </a:lnTo>
                <a:lnTo>
                  <a:pt x="2043557" y="64770"/>
                </a:lnTo>
                <a:lnTo>
                  <a:pt x="2262759" y="89408"/>
                </a:lnTo>
                <a:lnTo>
                  <a:pt x="2492629" y="118491"/>
                </a:lnTo>
                <a:lnTo>
                  <a:pt x="2735326" y="154178"/>
                </a:lnTo>
                <a:lnTo>
                  <a:pt x="2988691" y="194437"/>
                </a:lnTo>
                <a:lnTo>
                  <a:pt x="3254755" y="241300"/>
                </a:lnTo>
                <a:lnTo>
                  <a:pt x="3533648" y="297180"/>
                </a:lnTo>
                <a:lnTo>
                  <a:pt x="3825240" y="357505"/>
                </a:lnTo>
                <a:lnTo>
                  <a:pt x="4129658" y="424561"/>
                </a:lnTo>
                <a:lnTo>
                  <a:pt x="4446778" y="500507"/>
                </a:lnTo>
                <a:lnTo>
                  <a:pt x="4776724" y="583184"/>
                </a:lnTo>
                <a:lnTo>
                  <a:pt x="5119497" y="674751"/>
                </a:lnTo>
                <a:lnTo>
                  <a:pt x="5474970" y="775335"/>
                </a:lnTo>
              </a:path>
            </a:pathLst>
          </a:custGeom>
          <a:ln w="31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5616447" y="729869"/>
            <a:ext cx="3312160" cy="652780"/>
          </a:xfrm>
          <a:custGeom>
            <a:avLst/>
            <a:gdLst/>
            <a:ahLst/>
            <a:cxnLst/>
            <a:rect l="l" t="t" r="r" b="b"/>
            <a:pathLst>
              <a:path w="3312159" h="652780">
                <a:moveTo>
                  <a:pt x="0" y="652398"/>
                </a:moveTo>
                <a:lnTo>
                  <a:pt x="95757" y="625475"/>
                </a:lnTo>
                <a:lnTo>
                  <a:pt x="357631" y="556259"/>
                </a:lnTo>
                <a:lnTo>
                  <a:pt x="538479" y="509396"/>
                </a:lnTo>
                <a:lnTo>
                  <a:pt x="747140" y="457961"/>
                </a:lnTo>
                <a:lnTo>
                  <a:pt x="979170" y="402081"/>
                </a:lnTo>
                <a:lnTo>
                  <a:pt x="1228217" y="341756"/>
                </a:lnTo>
                <a:lnTo>
                  <a:pt x="1492123" y="283717"/>
                </a:lnTo>
                <a:lnTo>
                  <a:pt x="1762505" y="225551"/>
                </a:lnTo>
                <a:lnTo>
                  <a:pt x="2039238" y="171957"/>
                </a:lnTo>
                <a:lnTo>
                  <a:pt x="2313812" y="120650"/>
                </a:lnTo>
                <a:lnTo>
                  <a:pt x="2450083" y="98297"/>
                </a:lnTo>
                <a:lnTo>
                  <a:pt x="2582036" y="75945"/>
                </a:lnTo>
                <a:lnTo>
                  <a:pt x="2713990" y="58038"/>
                </a:lnTo>
                <a:lnTo>
                  <a:pt x="2841752" y="40131"/>
                </a:lnTo>
                <a:lnTo>
                  <a:pt x="2967354" y="26796"/>
                </a:lnTo>
                <a:lnTo>
                  <a:pt x="3086607" y="15620"/>
                </a:lnTo>
                <a:lnTo>
                  <a:pt x="3201543" y="6603"/>
                </a:lnTo>
                <a:lnTo>
                  <a:pt x="3312159" y="0"/>
                </a:lnTo>
              </a:path>
            </a:pathLst>
          </a:custGeom>
          <a:ln w="31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211670" y="714248"/>
            <a:ext cx="8723630" cy="1331595"/>
          </a:xfrm>
          <a:custGeom>
            <a:avLst/>
            <a:gdLst/>
            <a:ahLst/>
            <a:cxnLst/>
            <a:rect l="l" t="t" r="r" b="b"/>
            <a:pathLst>
              <a:path w="8723630" h="1331595">
                <a:moveTo>
                  <a:pt x="1556042" y="0"/>
                </a:moveTo>
                <a:lnTo>
                  <a:pt x="1402753" y="0"/>
                </a:lnTo>
                <a:lnTo>
                  <a:pt x="1258100" y="4444"/>
                </a:lnTo>
                <a:lnTo>
                  <a:pt x="1121829" y="11175"/>
                </a:lnTo>
                <a:lnTo>
                  <a:pt x="874890" y="33400"/>
                </a:lnTo>
                <a:lnTo>
                  <a:pt x="762063" y="49149"/>
                </a:lnTo>
                <a:lnTo>
                  <a:pt x="659891" y="64769"/>
                </a:lnTo>
                <a:lnTo>
                  <a:pt x="564095" y="82550"/>
                </a:lnTo>
                <a:lnTo>
                  <a:pt x="478955" y="102742"/>
                </a:lnTo>
                <a:lnTo>
                  <a:pt x="398056" y="120650"/>
                </a:lnTo>
                <a:lnTo>
                  <a:pt x="327812" y="140715"/>
                </a:lnTo>
                <a:lnTo>
                  <a:pt x="206476" y="178688"/>
                </a:lnTo>
                <a:lnTo>
                  <a:pt x="157518" y="196596"/>
                </a:lnTo>
                <a:lnTo>
                  <a:pt x="51079" y="241173"/>
                </a:lnTo>
                <a:lnTo>
                  <a:pt x="0" y="268097"/>
                </a:lnTo>
                <a:lnTo>
                  <a:pt x="0" y="1331467"/>
                </a:lnTo>
                <a:lnTo>
                  <a:pt x="8719096" y="1331467"/>
                </a:lnTo>
                <a:lnTo>
                  <a:pt x="8723414" y="1324864"/>
                </a:lnTo>
                <a:lnTo>
                  <a:pt x="8723414" y="851153"/>
                </a:lnTo>
                <a:lnTo>
                  <a:pt x="7182142" y="851153"/>
                </a:lnTo>
                <a:lnTo>
                  <a:pt x="7043839" y="848994"/>
                </a:lnTo>
                <a:lnTo>
                  <a:pt x="6899059" y="844423"/>
                </a:lnTo>
                <a:lnTo>
                  <a:pt x="6750088" y="837818"/>
                </a:lnTo>
                <a:lnTo>
                  <a:pt x="6594640" y="826642"/>
                </a:lnTo>
                <a:lnTo>
                  <a:pt x="6260503" y="793114"/>
                </a:lnTo>
                <a:lnTo>
                  <a:pt x="5900712" y="746125"/>
                </a:lnTo>
                <a:lnTo>
                  <a:pt x="5709196" y="717168"/>
                </a:lnTo>
                <a:lnTo>
                  <a:pt x="5509044" y="683640"/>
                </a:lnTo>
                <a:lnTo>
                  <a:pt x="5302542" y="645667"/>
                </a:lnTo>
                <a:lnTo>
                  <a:pt x="4861979" y="558546"/>
                </a:lnTo>
                <a:lnTo>
                  <a:pt x="4387253" y="453516"/>
                </a:lnTo>
                <a:lnTo>
                  <a:pt x="4136047" y="395350"/>
                </a:lnTo>
                <a:lnTo>
                  <a:pt x="3614458" y="268097"/>
                </a:lnTo>
                <a:lnTo>
                  <a:pt x="3122841" y="165226"/>
                </a:lnTo>
                <a:lnTo>
                  <a:pt x="2892844" y="125094"/>
                </a:lnTo>
                <a:lnTo>
                  <a:pt x="2673642" y="91566"/>
                </a:lnTo>
                <a:lnTo>
                  <a:pt x="2462949" y="62484"/>
                </a:lnTo>
                <a:lnTo>
                  <a:pt x="2262797" y="40131"/>
                </a:lnTo>
                <a:lnTo>
                  <a:pt x="2073313" y="22225"/>
                </a:lnTo>
                <a:lnTo>
                  <a:pt x="1719999" y="2159"/>
                </a:lnTo>
                <a:lnTo>
                  <a:pt x="1556042" y="0"/>
                </a:lnTo>
                <a:close/>
              </a:path>
              <a:path w="8723630" h="1331595">
                <a:moveTo>
                  <a:pt x="8723414" y="569722"/>
                </a:moveTo>
                <a:lnTo>
                  <a:pt x="8638197" y="605409"/>
                </a:lnTo>
                <a:lnTo>
                  <a:pt x="8557298" y="636651"/>
                </a:lnTo>
                <a:lnTo>
                  <a:pt x="8472208" y="665734"/>
                </a:lnTo>
                <a:lnTo>
                  <a:pt x="8295551" y="719327"/>
                </a:lnTo>
                <a:lnTo>
                  <a:pt x="8201825" y="743965"/>
                </a:lnTo>
                <a:lnTo>
                  <a:pt x="8005991" y="784098"/>
                </a:lnTo>
                <a:lnTo>
                  <a:pt x="7901724" y="802004"/>
                </a:lnTo>
                <a:lnTo>
                  <a:pt x="7680363" y="828801"/>
                </a:lnTo>
                <a:lnTo>
                  <a:pt x="7441857" y="846709"/>
                </a:lnTo>
                <a:lnTo>
                  <a:pt x="7314222" y="851153"/>
                </a:lnTo>
                <a:lnTo>
                  <a:pt x="8723414" y="851153"/>
                </a:lnTo>
                <a:lnTo>
                  <a:pt x="8723414" y="56972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 txBox="1"/>
          <p:nvPr/>
        </p:nvSpPr>
        <p:spPr>
          <a:xfrm>
            <a:off x="330200" y="1724939"/>
            <a:ext cx="3378200" cy="1224915"/>
          </a:xfrm>
          <a:prstGeom prst="rect">
            <a:avLst/>
          </a:prstGeom>
        </p:spPr>
        <p:txBody>
          <a:bodyPr vert="horz" wrap="square" lIns="0" tIns="88900" rIns="0" bIns="0" rtlCol="0">
            <a:spAutoFit/>
          </a:bodyPr>
          <a:lstStyle/>
          <a:p>
            <a:pPr marL="521335" indent="-509270">
              <a:lnSpc>
                <a:spcPct val="100000"/>
              </a:lnSpc>
              <a:spcBef>
                <a:spcPts val="700"/>
              </a:spcBef>
              <a:buSzPct val="94000"/>
              <a:buAutoNum type="arabicPlain"/>
              <a:tabLst>
                <a:tab pos="521970" algn="l"/>
              </a:tabLst>
            </a:pPr>
            <a:r>
              <a:rPr sz="1600" spc="-5" dirty="0">
                <a:latin typeface="楷体" panose="02010609060101010101" charset="-122"/>
                <a:cs typeface="楷体" panose="02010609060101010101" charset="-122"/>
              </a:rPr>
              <a:t>后浇</a:t>
            </a:r>
            <a:r>
              <a:rPr sz="1600" spc="5" dirty="0">
                <a:latin typeface="楷体" panose="02010609060101010101" charset="-122"/>
                <a:cs typeface="楷体" panose="02010609060101010101" charset="-122"/>
              </a:rPr>
              <a:t>带</a:t>
            </a:r>
            <a:r>
              <a:rPr sz="1600" spc="-5" dirty="0">
                <a:latin typeface="楷体" panose="02010609060101010101" charset="-122"/>
                <a:cs typeface="楷体" panose="02010609060101010101" charset="-122"/>
              </a:rPr>
              <a:t>上用</a:t>
            </a:r>
            <a:r>
              <a:rPr sz="1600" spc="5" dirty="0">
                <a:latin typeface="楷体" panose="02010609060101010101" charset="-122"/>
                <a:cs typeface="楷体" panose="02010609060101010101" charset="-122"/>
              </a:rPr>
              <a:t>九</a:t>
            </a:r>
            <a:r>
              <a:rPr sz="1600" spc="-5" dirty="0">
                <a:latin typeface="楷体" panose="02010609060101010101" charset="-122"/>
                <a:cs typeface="楷体" panose="02010609060101010101" charset="-122"/>
              </a:rPr>
              <a:t>层板</a:t>
            </a:r>
            <a:r>
              <a:rPr sz="1600" spc="5" dirty="0">
                <a:latin typeface="楷体" panose="02010609060101010101" charset="-122"/>
                <a:cs typeface="楷体" panose="02010609060101010101" charset="-122"/>
              </a:rPr>
              <a:t>全</a:t>
            </a:r>
            <a:r>
              <a:rPr sz="1600" spc="-5" dirty="0">
                <a:latin typeface="楷体" panose="02010609060101010101" charset="-122"/>
                <a:cs typeface="楷体" panose="02010609060101010101" charset="-122"/>
              </a:rPr>
              <a:t>封闭隔</a:t>
            </a:r>
            <a:r>
              <a:rPr sz="1600" spc="5" dirty="0">
                <a:latin typeface="楷体" panose="02010609060101010101" charset="-122"/>
                <a:cs typeface="楷体" panose="02010609060101010101" charset="-122"/>
              </a:rPr>
              <a:t>离</a:t>
            </a:r>
            <a:r>
              <a:rPr sz="1600" spc="-5" dirty="0">
                <a:latin typeface="楷体" panose="02010609060101010101" charset="-122"/>
                <a:cs typeface="楷体" panose="02010609060101010101" charset="-122"/>
              </a:rPr>
              <a:t>。</a:t>
            </a:r>
            <a:endParaRPr sz="1600">
              <a:latin typeface="楷体" panose="02010609060101010101" charset="-122"/>
              <a:cs typeface="楷体" panose="02010609060101010101" charset="-122"/>
            </a:endParaRPr>
          </a:p>
          <a:p>
            <a:pPr marL="12700" marR="204470">
              <a:lnSpc>
                <a:spcPct val="105000"/>
              </a:lnSpc>
              <a:spcBef>
                <a:spcPts val="505"/>
              </a:spcBef>
              <a:buSzPct val="94000"/>
              <a:buAutoNum type="arabicPlain"/>
              <a:tabLst>
                <a:tab pos="523875" algn="l"/>
              </a:tabLst>
            </a:pPr>
            <a:r>
              <a:rPr sz="1600" spc="5" dirty="0">
                <a:latin typeface="楷体" panose="02010609060101010101" charset="-122"/>
                <a:cs typeface="楷体" panose="02010609060101010101" charset="-122"/>
              </a:rPr>
              <a:t>两侧</a:t>
            </a:r>
            <a:r>
              <a:rPr sz="1600" spc="-5" dirty="0">
                <a:latin typeface="楷体" panose="02010609060101010101" charset="-122"/>
                <a:cs typeface="楷体" panose="02010609060101010101" charset="-122"/>
              </a:rPr>
              <a:t>设</a:t>
            </a:r>
            <a:r>
              <a:rPr sz="1600" spc="5" dirty="0">
                <a:latin typeface="楷体" panose="02010609060101010101" charset="-122"/>
                <a:cs typeface="楷体" panose="02010609060101010101" charset="-122"/>
              </a:rPr>
              <a:t>砖</a:t>
            </a:r>
            <a:r>
              <a:rPr sz="1600" spc="-5" dirty="0">
                <a:latin typeface="楷体" panose="02010609060101010101" charset="-122"/>
                <a:cs typeface="楷体" panose="02010609060101010101" charset="-122"/>
              </a:rPr>
              <a:t>砌式</a:t>
            </a:r>
            <a:r>
              <a:rPr sz="1600" spc="5" dirty="0">
                <a:latin typeface="楷体" panose="02010609060101010101" charset="-122"/>
                <a:cs typeface="楷体" panose="02010609060101010101" charset="-122"/>
              </a:rPr>
              <a:t>挡</a:t>
            </a:r>
            <a:r>
              <a:rPr sz="1600" spc="-5" dirty="0">
                <a:latin typeface="楷体" panose="02010609060101010101" charset="-122"/>
                <a:cs typeface="楷体" panose="02010609060101010101" charset="-122"/>
              </a:rPr>
              <a:t>水坎</a:t>
            </a:r>
            <a:r>
              <a:rPr sz="1600" spc="5" dirty="0">
                <a:latin typeface="楷体" panose="02010609060101010101" charset="-122"/>
                <a:cs typeface="楷体" panose="02010609060101010101" charset="-122"/>
              </a:rPr>
              <a:t>，</a:t>
            </a:r>
            <a:r>
              <a:rPr sz="1600" spc="-5" dirty="0">
                <a:latin typeface="楷体" panose="02010609060101010101" charset="-122"/>
                <a:cs typeface="楷体" panose="02010609060101010101" charset="-122"/>
              </a:rPr>
              <a:t>挡水坎 </a:t>
            </a:r>
            <a:r>
              <a:rPr sz="1600" spc="5" dirty="0">
                <a:latin typeface="楷体" panose="02010609060101010101" charset="-122"/>
                <a:cs typeface="楷体" panose="02010609060101010101" charset="-122"/>
              </a:rPr>
              <a:t>应</a:t>
            </a:r>
            <a:r>
              <a:rPr sz="1600" spc="-5" dirty="0">
                <a:latin typeface="楷体" panose="02010609060101010101" charset="-122"/>
                <a:cs typeface="楷体" panose="02010609060101010101" charset="-122"/>
              </a:rPr>
              <a:t>粉刷</a:t>
            </a:r>
            <a:r>
              <a:rPr sz="1600" spc="5" dirty="0">
                <a:latin typeface="楷体" panose="02010609060101010101" charset="-122"/>
                <a:cs typeface="楷体" panose="02010609060101010101" charset="-122"/>
              </a:rPr>
              <a:t>平</a:t>
            </a:r>
            <a:r>
              <a:rPr sz="1600" spc="-5" dirty="0">
                <a:latin typeface="楷体" panose="02010609060101010101" charset="-122"/>
                <a:cs typeface="楷体" panose="02010609060101010101" charset="-122"/>
              </a:rPr>
              <a:t>直。</a:t>
            </a:r>
            <a:endParaRPr sz="1600">
              <a:latin typeface="楷体" panose="02010609060101010101" charset="-122"/>
              <a:cs typeface="楷体" panose="02010609060101010101" charset="-122"/>
            </a:endParaRPr>
          </a:p>
          <a:p>
            <a:pPr marL="523240" indent="-511175">
              <a:lnSpc>
                <a:spcPct val="100000"/>
              </a:lnSpc>
              <a:spcBef>
                <a:spcPts val="465"/>
              </a:spcBef>
              <a:buSzPct val="94000"/>
              <a:buAutoNum type="arabicPlain"/>
              <a:tabLst>
                <a:tab pos="523875" algn="l"/>
              </a:tabLst>
            </a:pPr>
            <a:r>
              <a:rPr sz="1600" spc="5" dirty="0">
                <a:latin typeface="楷体" panose="02010609060101010101" charset="-122"/>
                <a:cs typeface="楷体" panose="02010609060101010101" charset="-122"/>
              </a:rPr>
              <a:t>刷红</a:t>
            </a:r>
            <a:r>
              <a:rPr sz="1600" spc="-5" dirty="0">
                <a:latin typeface="楷体" panose="02010609060101010101" charset="-122"/>
                <a:cs typeface="楷体" panose="02010609060101010101" charset="-122"/>
              </a:rPr>
              <a:t>白</a:t>
            </a:r>
            <a:r>
              <a:rPr sz="1600" spc="5" dirty="0">
                <a:latin typeface="楷体" panose="02010609060101010101" charset="-122"/>
                <a:cs typeface="楷体" panose="02010609060101010101" charset="-122"/>
              </a:rPr>
              <a:t>色</a:t>
            </a:r>
            <a:r>
              <a:rPr sz="1600" spc="-5" dirty="0">
                <a:latin typeface="楷体" panose="02010609060101010101" charset="-122"/>
                <a:cs typeface="楷体" panose="02010609060101010101" charset="-122"/>
              </a:rPr>
              <a:t>警示</a:t>
            </a:r>
            <a:r>
              <a:rPr sz="1600" spc="5" dirty="0">
                <a:latin typeface="楷体" panose="02010609060101010101" charset="-122"/>
                <a:cs typeface="楷体" panose="02010609060101010101" charset="-122"/>
              </a:rPr>
              <a:t>漆</a:t>
            </a:r>
            <a:r>
              <a:rPr sz="1600" spc="-5" dirty="0">
                <a:latin typeface="楷体" panose="02010609060101010101" charset="-122"/>
                <a:cs typeface="楷体" panose="02010609060101010101" charset="-122"/>
              </a:rPr>
              <a:t>。</a:t>
            </a:r>
            <a:endParaRPr sz="1600">
              <a:latin typeface="楷体" panose="02010609060101010101" charset="-122"/>
              <a:cs typeface="楷体" panose="02010609060101010101" charset="-122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330200" y="1052576"/>
            <a:ext cx="2819400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spc="-5" dirty="0">
                <a:latin typeface="Candara" panose="020E0502030303020204"/>
                <a:cs typeface="Candara" panose="020E0502030303020204"/>
              </a:rPr>
              <a:t>2.1.6</a:t>
            </a:r>
            <a:r>
              <a:rPr sz="3200" dirty="0"/>
              <a:t>后浇带防护</a:t>
            </a:r>
            <a:endParaRPr sz="3200">
              <a:latin typeface="Candara" panose="020E0502030303020204"/>
              <a:cs typeface="Candara" panose="020E0502030303020204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4651375" y="2317414"/>
            <a:ext cx="3880337" cy="2832699"/>
          </a:xfrm>
          <a:prstGeom prst="rect">
            <a:avLst/>
          </a:prstGeom>
          <a:blipFill>
            <a:blip r:embed="rId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047485" y="859282"/>
            <a:ext cx="2876550" cy="714375"/>
          </a:xfrm>
          <a:custGeom>
            <a:avLst/>
            <a:gdLst/>
            <a:ahLst/>
            <a:cxnLst/>
            <a:rect l="l" t="t" r="r" b="b"/>
            <a:pathLst>
              <a:path w="2876550" h="714375">
                <a:moveTo>
                  <a:pt x="2876422" y="0"/>
                </a:moveTo>
                <a:lnTo>
                  <a:pt x="2869945" y="0"/>
                </a:lnTo>
                <a:lnTo>
                  <a:pt x="2748788" y="20065"/>
                </a:lnTo>
                <a:lnTo>
                  <a:pt x="2625470" y="42290"/>
                </a:lnTo>
                <a:lnTo>
                  <a:pt x="2370455" y="91439"/>
                </a:lnTo>
                <a:lnTo>
                  <a:pt x="2102485" y="149478"/>
                </a:lnTo>
                <a:lnTo>
                  <a:pt x="1821941" y="216407"/>
                </a:lnTo>
                <a:lnTo>
                  <a:pt x="1564639" y="281050"/>
                </a:lnTo>
                <a:lnTo>
                  <a:pt x="841883" y="443991"/>
                </a:lnTo>
                <a:lnTo>
                  <a:pt x="620775" y="488568"/>
                </a:lnTo>
                <a:lnTo>
                  <a:pt x="199771" y="566673"/>
                </a:lnTo>
                <a:lnTo>
                  <a:pt x="0" y="600201"/>
                </a:lnTo>
                <a:lnTo>
                  <a:pt x="138175" y="620267"/>
                </a:lnTo>
                <a:lnTo>
                  <a:pt x="270001" y="638047"/>
                </a:lnTo>
                <a:lnTo>
                  <a:pt x="397510" y="653668"/>
                </a:lnTo>
                <a:lnTo>
                  <a:pt x="644143" y="680465"/>
                </a:lnTo>
                <a:lnTo>
                  <a:pt x="873760" y="698372"/>
                </a:lnTo>
                <a:lnTo>
                  <a:pt x="984249" y="705103"/>
                </a:lnTo>
                <a:lnTo>
                  <a:pt x="1092708" y="709548"/>
                </a:lnTo>
                <a:lnTo>
                  <a:pt x="1296796" y="713993"/>
                </a:lnTo>
                <a:lnTo>
                  <a:pt x="1394587" y="713993"/>
                </a:lnTo>
                <a:lnTo>
                  <a:pt x="1583816" y="709548"/>
                </a:lnTo>
                <a:lnTo>
                  <a:pt x="1673097" y="705103"/>
                </a:lnTo>
                <a:lnTo>
                  <a:pt x="1843150" y="691641"/>
                </a:lnTo>
                <a:lnTo>
                  <a:pt x="1926082" y="682751"/>
                </a:lnTo>
                <a:lnTo>
                  <a:pt x="2083435" y="660400"/>
                </a:lnTo>
                <a:lnTo>
                  <a:pt x="2232152" y="633602"/>
                </a:lnTo>
                <a:lnTo>
                  <a:pt x="2372487" y="602360"/>
                </a:lnTo>
                <a:lnTo>
                  <a:pt x="2440559" y="584580"/>
                </a:lnTo>
                <a:lnTo>
                  <a:pt x="2506471" y="566673"/>
                </a:lnTo>
                <a:lnTo>
                  <a:pt x="2633980" y="526541"/>
                </a:lnTo>
                <a:lnTo>
                  <a:pt x="2755138" y="481964"/>
                </a:lnTo>
                <a:lnTo>
                  <a:pt x="2872105" y="435101"/>
                </a:lnTo>
                <a:lnTo>
                  <a:pt x="2876422" y="432815"/>
                </a:lnTo>
                <a:lnTo>
                  <a:pt x="2876422" y="0"/>
                </a:lnTo>
                <a:close/>
              </a:path>
            </a:pathLst>
          </a:custGeom>
          <a:solidFill>
            <a:srgbClr val="C5E7FB">
              <a:alpha val="2901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2619375" y="730884"/>
            <a:ext cx="5544820" cy="850265"/>
          </a:xfrm>
          <a:custGeom>
            <a:avLst/>
            <a:gdLst/>
            <a:ahLst/>
            <a:cxnLst/>
            <a:rect l="l" t="t" r="r" b="b"/>
            <a:pathLst>
              <a:path w="5544820" h="850265">
                <a:moveTo>
                  <a:pt x="852424" y="0"/>
                </a:moveTo>
                <a:lnTo>
                  <a:pt x="684529" y="0"/>
                </a:lnTo>
                <a:lnTo>
                  <a:pt x="527176" y="4444"/>
                </a:lnTo>
                <a:lnTo>
                  <a:pt x="380492" y="11175"/>
                </a:lnTo>
                <a:lnTo>
                  <a:pt x="244475" y="22351"/>
                </a:lnTo>
                <a:lnTo>
                  <a:pt x="116839" y="35687"/>
                </a:lnTo>
                <a:lnTo>
                  <a:pt x="0" y="53593"/>
                </a:lnTo>
                <a:lnTo>
                  <a:pt x="333756" y="96012"/>
                </a:lnTo>
                <a:lnTo>
                  <a:pt x="693038" y="156210"/>
                </a:lnTo>
                <a:lnTo>
                  <a:pt x="1077849" y="234314"/>
                </a:lnTo>
                <a:lnTo>
                  <a:pt x="1281938" y="279018"/>
                </a:lnTo>
                <a:lnTo>
                  <a:pt x="1866519" y="421766"/>
                </a:lnTo>
                <a:lnTo>
                  <a:pt x="2559558" y="575690"/>
                </a:lnTo>
                <a:lnTo>
                  <a:pt x="2723261" y="606932"/>
                </a:lnTo>
                <a:lnTo>
                  <a:pt x="2878454" y="638175"/>
                </a:lnTo>
                <a:lnTo>
                  <a:pt x="3031616" y="667257"/>
                </a:lnTo>
                <a:lnTo>
                  <a:pt x="3324987" y="716279"/>
                </a:lnTo>
                <a:lnTo>
                  <a:pt x="3465322" y="738631"/>
                </a:lnTo>
                <a:lnTo>
                  <a:pt x="3733165" y="774318"/>
                </a:lnTo>
                <a:lnTo>
                  <a:pt x="3986149" y="805561"/>
                </a:lnTo>
                <a:lnTo>
                  <a:pt x="4107306" y="816737"/>
                </a:lnTo>
                <a:lnTo>
                  <a:pt x="4336923" y="834516"/>
                </a:lnTo>
                <a:lnTo>
                  <a:pt x="4447413" y="841248"/>
                </a:lnTo>
                <a:lnTo>
                  <a:pt x="4660010" y="850138"/>
                </a:lnTo>
                <a:lnTo>
                  <a:pt x="4857750" y="850138"/>
                </a:lnTo>
                <a:lnTo>
                  <a:pt x="5044821" y="845692"/>
                </a:lnTo>
                <a:lnTo>
                  <a:pt x="5134102" y="841248"/>
                </a:lnTo>
                <a:lnTo>
                  <a:pt x="5221351" y="834516"/>
                </a:lnTo>
                <a:lnTo>
                  <a:pt x="5467984" y="807719"/>
                </a:lnTo>
                <a:lnTo>
                  <a:pt x="5544439" y="796670"/>
                </a:lnTo>
                <a:lnTo>
                  <a:pt x="5297805" y="765428"/>
                </a:lnTo>
                <a:lnTo>
                  <a:pt x="5036311" y="727455"/>
                </a:lnTo>
                <a:lnTo>
                  <a:pt x="4468749" y="629285"/>
                </a:lnTo>
                <a:lnTo>
                  <a:pt x="4160520" y="566801"/>
                </a:lnTo>
                <a:lnTo>
                  <a:pt x="3835146" y="497586"/>
                </a:lnTo>
                <a:lnTo>
                  <a:pt x="2850896" y="263398"/>
                </a:lnTo>
                <a:lnTo>
                  <a:pt x="2583053" y="205359"/>
                </a:lnTo>
                <a:lnTo>
                  <a:pt x="2327910" y="156210"/>
                </a:lnTo>
                <a:lnTo>
                  <a:pt x="2204592" y="133857"/>
                </a:lnTo>
                <a:lnTo>
                  <a:pt x="2083435" y="113791"/>
                </a:lnTo>
                <a:lnTo>
                  <a:pt x="1966467" y="96012"/>
                </a:lnTo>
                <a:lnTo>
                  <a:pt x="1628394" y="51307"/>
                </a:lnTo>
                <a:lnTo>
                  <a:pt x="1417954" y="31241"/>
                </a:lnTo>
                <a:lnTo>
                  <a:pt x="1220215" y="15620"/>
                </a:lnTo>
                <a:lnTo>
                  <a:pt x="1030986" y="4444"/>
                </a:lnTo>
                <a:lnTo>
                  <a:pt x="852424" y="0"/>
                </a:lnTo>
                <a:close/>
              </a:path>
            </a:pathLst>
          </a:custGeom>
          <a:solidFill>
            <a:srgbClr val="C5E7FB">
              <a:alpha val="3999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2828670" y="743204"/>
            <a:ext cx="5467985" cy="774700"/>
          </a:xfrm>
          <a:custGeom>
            <a:avLst/>
            <a:gdLst/>
            <a:ahLst/>
            <a:cxnLst/>
            <a:rect l="l" t="t" r="r" b="b"/>
            <a:pathLst>
              <a:path w="5467984" h="774700">
                <a:moveTo>
                  <a:pt x="0" y="78105"/>
                </a:moveTo>
                <a:lnTo>
                  <a:pt x="19177" y="73660"/>
                </a:lnTo>
                <a:lnTo>
                  <a:pt x="76581" y="62484"/>
                </a:lnTo>
                <a:lnTo>
                  <a:pt x="174371" y="46862"/>
                </a:lnTo>
                <a:lnTo>
                  <a:pt x="238125" y="37973"/>
                </a:lnTo>
                <a:lnTo>
                  <a:pt x="312547" y="28956"/>
                </a:lnTo>
                <a:lnTo>
                  <a:pt x="395478" y="22351"/>
                </a:lnTo>
                <a:lnTo>
                  <a:pt x="491108" y="15621"/>
                </a:lnTo>
                <a:lnTo>
                  <a:pt x="595376" y="8890"/>
                </a:lnTo>
                <a:lnTo>
                  <a:pt x="712216" y="4445"/>
                </a:lnTo>
                <a:lnTo>
                  <a:pt x="839851" y="2286"/>
                </a:lnTo>
                <a:lnTo>
                  <a:pt x="978027" y="0"/>
                </a:lnTo>
                <a:lnTo>
                  <a:pt x="1126870" y="2286"/>
                </a:lnTo>
                <a:lnTo>
                  <a:pt x="1286256" y="6731"/>
                </a:lnTo>
                <a:lnTo>
                  <a:pt x="1458468" y="15621"/>
                </a:lnTo>
                <a:lnTo>
                  <a:pt x="1641348" y="26797"/>
                </a:lnTo>
                <a:lnTo>
                  <a:pt x="1834769" y="44576"/>
                </a:lnTo>
                <a:lnTo>
                  <a:pt x="2041017" y="64643"/>
                </a:lnTo>
                <a:lnTo>
                  <a:pt x="2259965" y="89281"/>
                </a:lnTo>
                <a:lnTo>
                  <a:pt x="2489581" y="118237"/>
                </a:lnTo>
                <a:lnTo>
                  <a:pt x="2731897" y="153924"/>
                </a:lnTo>
                <a:lnTo>
                  <a:pt x="2984881" y="194183"/>
                </a:lnTo>
                <a:lnTo>
                  <a:pt x="3250692" y="240919"/>
                </a:lnTo>
                <a:lnTo>
                  <a:pt x="3529203" y="296799"/>
                </a:lnTo>
                <a:lnTo>
                  <a:pt x="3820413" y="356997"/>
                </a:lnTo>
                <a:lnTo>
                  <a:pt x="4124452" y="423925"/>
                </a:lnTo>
                <a:lnTo>
                  <a:pt x="4441189" y="499872"/>
                </a:lnTo>
                <a:lnTo>
                  <a:pt x="4770755" y="582422"/>
                </a:lnTo>
                <a:lnTo>
                  <a:pt x="5113020" y="673862"/>
                </a:lnTo>
                <a:lnTo>
                  <a:pt x="5467984" y="774319"/>
                </a:lnTo>
              </a:path>
            </a:pathLst>
          </a:custGeom>
          <a:ln w="31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5609463" y="729869"/>
            <a:ext cx="3308350" cy="651510"/>
          </a:xfrm>
          <a:custGeom>
            <a:avLst/>
            <a:gdLst/>
            <a:ahLst/>
            <a:cxnLst/>
            <a:rect l="l" t="t" r="r" b="b"/>
            <a:pathLst>
              <a:path w="3308350" h="651510">
                <a:moveTo>
                  <a:pt x="0" y="651509"/>
                </a:moveTo>
                <a:lnTo>
                  <a:pt x="95631" y="624713"/>
                </a:lnTo>
                <a:lnTo>
                  <a:pt x="357250" y="555497"/>
                </a:lnTo>
                <a:lnTo>
                  <a:pt x="537845" y="508634"/>
                </a:lnTo>
                <a:lnTo>
                  <a:pt x="746251" y="457326"/>
                </a:lnTo>
                <a:lnTo>
                  <a:pt x="978027" y="401573"/>
                </a:lnTo>
                <a:lnTo>
                  <a:pt x="1226692" y="341375"/>
                </a:lnTo>
                <a:lnTo>
                  <a:pt x="1490344" y="283336"/>
                </a:lnTo>
                <a:lnTo>
                  <a:pt x="1760346" y="225297"/>
                </a:lnTo>
                <a:lnTo>
                  <a:pt x="2036698" y="171703"/>
                </a:lnTo>
                <a:lnTo>
                  <a:pt x="2310891" y="120395"/>
                </a:lnTo>
                <a:lnTo>
                  <a:pt x="2447036" y="98170"/>
                </a:lnTo>
                <a:lnTo>
                  <a:pt x="2578862" y="75818"/>
                </a:lnTo>
                <a:lnTo>
                  <a:pt x="2710688" y="57911"/>
                </a:lnTo>
                <a:lnTo>
                  <a:pt x="2838195" y="40131"/>
                </a:lnTo>
                <a:lnTo>
                  <a:pt x="2963671" y="26669"/>
                </a:lnTo>
                <a:lnTo>
                  <a:pt x="3082670" y="15620"/>
                </a:lnTo>
                <a:lnTo>
                  <a:pt x="3197479" y="6603"/>
                </a:lnTo>
                <a:lnTo>
                  <a:pt x="3307968" y="0"/>
                </a:lnTo>
              </a:path>
            </a:pathLst>
          </a:custGeom>
          <a:ln w="31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211670" y="714248"/>
            <a:ext cx="8723630" cy="1330325"/>
          </a:xfrm>
          <a:custGeom>
            <a:avLst/>
            <a:gdLst/>
            <a:ahLst/>
            <a:cxnLst/>
            <a:rect l="l" t="t" r="r" b="b"/>
            <a:pathLst>
              <a:path w="8723630" h="1330325">
                <a:moveTo>
                  <a:pt x="1556042" y="0"/>
                </a:moveTo>
                <a:lnTo>
                  <a:pt x="1402753" y="0"/>
                </a:lnTo>
                <a:lnTo>
                  <a:pt x="1258100" y="4444"/>
                </a:lnTo>
                <a:lnTo>
                  <a:pt x="1121829" y="11049"/>
                </a:lnTo>
                <a:lnTo>
                  <a:pt x="874890" y="33400"/>
                </a:lnTo>
                <a:lnTo>
                  <a:pt x="762063" y="49022"/>
                </a:lnTo>
                <a:lnTo>
                  <a:pt x="659891" y="64642"/>
                </a:lnTo>
                <a:lnTo>
                  <a:pt x="564095" y="82550"/>
                </a:lnTo>
                <a:lnTo>
                  <a:pt x="478955" y="102615"/>
                </a:lnTo>
                <a:lnTo>
                  <a:pt x="398056" y="120396"/>
                </a:lnTo>
                <a:lnTo>
                  <a:pt x="327812" y="140462"/>
                </a:lnTo>
                <a:lnTo>
                  <a:pt x="206476" y="178435"/>
                </a:lnTo>
                <a:lnTo>
                  <a:pt x="157518" y="196341"/>
                </a:lnTo>
                <a:lnTo>
                  <a:pt x="51079" y="240918"/>
                </a:lnTo>
                <a:lnTo>
                  <a:pt x="0" y="267715"/>
                </a:lnTo>
                <a:lnTo>
                  <a:pt x="0" y="1329816"/>
                </a:lnTo>
                <a:lnTo>
                  <a:pt x="8719096" y="1329816"/>
                </a:lnTo>
                <a:lnTo>
                  <a:pt x="8723414" y="1323086"/>
                </a:lnTo>
                <a:lnTo>
                  <a:pt x="8723414" y="850138"/>
                </a:lnTo>
                <a:lnTo>
                  <a:pt x="7182142" y="850138"/>
                </a:lnTo>
                <a:lnTo>
                  <a:pt x="7043839" y="847851"/>
                </a:lnTo>
                <a:lnTo>
                  <a:pt x="6899059" y="843406"/>
                </a:lnTo>
                <a:lnTo>
                  <a:pt x="6750088" y="836676"/>
                </a:lnTo>
                <a:lnTo>
                  <a:pt x="6594640" y="825500"/>
                </a:lnTo>
                <a:lnTo>
                  <a:pt x="6260503" y="792099"/>
                </a:lnTo>
                <a:lnTo>
                  <a:pt x="5900712" y="745236"/>
                </a:lnTo>
                <a:lnTo>
                  <a:pt x="5709196" y="716152"/>
                </a:lnTo>
                <a:lnTo>
                  <a:pt x="5509044" y="682751"/>
                </a:lnTo>
                <a:lnTo>
                  <a:pt x="5302542" y="644778"/>
                </a:lnTo>
                <a:lnTo>
                  <a:pt x="4861979" y="557784"/>
                </a:lnTo>
                <a:lnTo>
                  <a:pt x="4387253" y="452881"/>
                </a:lnTo>
                <a:lnTo>
                  <a:pt x="4136047" y="394842"/>
                </a:lnTo>
                <a:lnTo>
                  <a:pt x="3614458" y="267715"/>
                </a:lnTo>
                <a:lnTo>
                  <a:pt x="3122841" y="165100"/>
                </a:lnTo>
                <a:lnTo>
                  <a:pt x="2892844" y="124840"/>
                </a:lnTo>
                <a:lnTo>
                  <a:pt x="2673642" y="91439"/>
                </a:lnTo>
                <a:lnTo>
                  <a:pt x="2462949" y="62356"/>
                </a:lnTo>
                <a:lnTo>
                  <a:pt x="2262797" y="40131"/>
                </a:lnTo>
                <a:lnTo>
                  <a:pt x="2073313" y="22225"/>
                </a:lnTo>
                <a:lnTo>
                  <a:pt x="1719999" y="2159"/>
                </a:lnTo>
                <a:lnTo>
                  <a:pt x="1556042" y="0"/>
                </a:lnTo>
                <a:close/>
              </a:path>
              <a:path w="8723630" h="1330325">
                <a:moveTo>
                  <a:pt x="8723414" y="568960"/>
                </a:moveTo>
                <a:lnTo>
                  <a:pt x="8638197" y="604647"/>
                </a:lnTo>
                <a:lnTo>
                  <a:pt x="8557298" y="635888"/>
                </a:lnTo>
                <a:lnTo>
                  <a:pt x="8472208" y="664844"/>
                </a:lnTo>
                <a:lnTo>
                  <a:pt x="8295551" y="718438"/>
                </a:lnTo>
                <a:lnTo>
                  <a:pt x="8201825" y="742950"/>
                </a:lnTo>
                <a:lnTo>
                  <a:pt x="8005991" y="783081"/>
                </a:lnTo>
                <a:lnTo>
                  <a:pt x="7901724" y="800988"/>
                </a:lnTo>
                <a:lnTo>
                  <a:pt x="7680363" y="827786"/>
                </a:lnTo>
                <a:lnTo>
                  <a:pt x="7441857" y="845565"/>
                </a:lnTo>
                <a:lnTo>
                  <a:pt x="7314222" y="850138"/>
                </a:lnTo>
                <a:lnTo>
                  <a:pt x="8723414" y="850138"/>
                </a:lnTo>
                <a:lnTo>
                  <a:pt x="8723414" y="56896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 txBox="1"/>
          <p:nvPr/>
        </p:nvSpPr>
        <p:spPr>
          <a:xfrm>
            <a:off x="546303" y="142138"/>
            <a:ext cx="6177280" cy="6610984"/>
          </a:xfrm>
          <a:prstGeom prst="rect">
            <a:avLst/>
          </a:prstGeom>
        </p:spPr>
        <p:txBody>
          <a:bodyPr vert="horz" wrap="square" lIns="0" tIns="1346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60"/>
              </a:spcBef>
            </a:pP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《安全标志及其使用导则》</a:t>
            </a:r>
            <a:r>
              <a:rPr sz="1600" spc="-5" dirty="0">
                <a:latin typeface="Candara" panose="020E0502030303020204"/>
                <a:cs typeface="Candara" panose="020E0502030303020204"/>
              </a:rPr>
              <a:t>GB</a:t>
            </a:r>
            <a:r>
              <a:rPr sz="1600" spc="40" dirty="0">
                <a:latin typeface="Candara" panose="020E0502030303020204"/>
                <a:cs typeface="Candara" panose="020E0502030303020204"/>
              </a:rPr>
              <a:t> </a:t>
            </a:r>
            <a:r>
              <a:rPr sz="1600" spc="-10" dirty="0">
                <a:latin typeface="Candara" panose="020E0502030303020204"/>
                <a:cs typeface="Candara" panose="020E0502030303020204"/>
              </a:rPr>
              <a:t>2894-2008</a:t>
            </a:r>
            <a:endParaRPr sz="1600">
              <a:latin typeface="Candara" panose="020E0502030303020204"/>
              <a:cs typeface="Candara" panose="020E0502030303020204"/>
            </a:endParaRPr>
          </a:p>
          <a:p>
            <a:pPr marL="12700">
              <a:lnSpc>
                <a:spcPct val="100000"/>
              </a:lnSpc>
              <a:spcBef>
                <a:spcPts val="960"/>
              </a:spcBef>
            </a:pP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《建筑施工安全检查标准》</a:t>
            </a:r>
            <a:r>
              <a:rPr sz="1600" spc="-5" dirty="0">
                <a:latin typeface="Candara" panose="020E0502030303020204"/>
                <a:cs typeface="Candara" panose="020E0502030303020204"/>
              </a:rPr>
              <a:t>JGJ59-2011</a:t>
            </a:r>
            <a:endParaRPr sz="1600">
              <a:latin typeface="Candara" panose="020E0502030303020204"/>
              <a:cs typeface="Candara" panose="020E0502030303020204"/>
            </a:endParaRPr>
          </a:p>
          <a:p>
            <a:pPr marL="12700">
              <a:lnSpc>
                <a:spcPct val="100000"/>
              </a:lnSpc>
              <a:spcBef>
                <a:spcPts val="960"/>
              </a:spcBef>
            </a:pP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《建筑施工现场环境与卫生标准》</a:t>
            </a:r>
            <a:r>
              <a:rPr sz="1600" spc="-5" dirty="0">
                <a:latin typeface="Candara" panose="020E0502030303020204"/>
                <a:cs typeface="Candara" panose="020E0502030303020204"/>
              </a:rPr>
              <a:t>JG146-2004</a:t>
            </a:r>
            <a:endParaRPr sz="1600">
              <a:latin typeface="Candara" panose="020E0502030303020204"/>
              <a:cs typeface="Candara" panose="020E0502030303020204"/>
            </a:endParaRPr>
          </a:p>
          <a:p>
            <a:pPr marL="12700">
              <a:lnSpc>
                <a:spcPct val="100000"/>
              </a:lnSpc>
              <a:spcBef>
                <a:spcPts val="960"/>
              </a:spcBef>
            </a:pP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《施工现场临时用电安全技术规范</a:t>
            </a:r>
            <a:r>
              <a:rPr sz="1600" spc="5" dirty="0">
                <a:latin typeface="PMingLiU" panose="02020500000000000000" charset="-120"/>
                <a:cs typeface="PMingLiU" panose="02020500000000000000" charset="-120"/>
              </a:rPr>
              <a:t>》</a:t>
            </a:r>
            <a:r>
              <a:rPr sz="1600" spc="-5" dirty="0">
                <a:latin typeface="Candara" panose="020E0502030303020204"/>
                <a:cs typeface="Candara" panose="020E0502030303020204"/>
              </a:rPr>
              <a:t>JGJ</a:t>
            </a:r>
            <a:r>
              <a:rPr sz="1600" spc="40" dirty="0">
                <a:latin typeface="Candara" panose="020E0502030303020204"/>
                <a:cs typeface="Candara" panose="020E0502030303020204"/>
              </a:rPr>
              <a:t> </a:t>
            </a:r>
            <a:r>
              <a:rPr sz="1600" spc="-10" dirty="0">
                <a:latin typeface="Candara" panose="020E0502030303020204"/>
                <a:cs typeface="Candara" panose="020E0502030303020204"/>
              </a:rPr>
              <a:t>46-2005</a:t>
            </a:r>
            <a:endParaRPr sz="1600">
              <a:latin typeface="Candara" panose="020E0502030303020204"/>
              <a:cs typeface="Candara" panose="020E0502030303020204"/>
            </a:endParaRPr>
          </a:p>
          <a:p>
            <a:pPr marL="12700">
              <a:lnSpc>
                <a:spcPct val="100000"/>
              </a:lnSpc>
              <a:spcBef>
                <a:spcPts val="960"/>
              </a:spcBef>
            </a:pP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《建筑施工高处作业安全技术规范</a:t>
            </a:r>
            <a:r>
              <a:rPr sz="1600" spc="5" dirty="0">
                <a:latin typeface="PMingLiU" panose="02020500000000000000" charset="-120"/>
                <a:cs typeface="PMingLiU" panose="02020500000000000000" charset="-120"/>
              </a:rPr>
              <a:t>》</a:t>
            </a:r>
            <a:r>
              <a:rPr sz="1600" spc="-5" dirty="0">
                <a:latin typeface="Candara" panose="020E0502030303020204"/>
                <a:cs typeface="Candara" panose="020E0502030303020204"/>
              </a:rPr>
              <a:t>JGJ</a:t>
            </a:r>
            <a:r>
              <a:rPr sz="1600" spc="40" dirty="0">
                <a:latin typeface="Candara" panose="020E0502030303020204"/>
                <a:cs typeface="Candara" panose="020E0502030303020204"/>
              </a:rPr>
              <a:t> </a:t>
            </a:r>
            <a:r>
              <a:rPr sz="1600" spc="-5" dirty="0">
                <a:latin typeface="Candara" panose="020E0502030303020204"/>
                <a:cs typeface="Candara" panose="020E0502030303020204"/>
              </a:rPr>
              <a:t>80-1991</a:t>
            </a:r>
            <a:endParaRPr sz="1600">
              <a:latin typeface="Candara" panose="020E0502030303020204"/>
              <a:cs typeface="Candara" panose="020E0502030303020204"/>
            </a:endParaRPr>
          </a:p>
          <a:p>
            <a:pPr marL="12700">
              <a:lnSpc>
                <a:spcPct val="100000"/>
              </a:lnSpc>
              <a:spcBef>
                <a:spcPts val="960"/>
              </a:spcBef>
            </a:pP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《施工现场机械设备检查技术规程</a:t>
            </a:r>
            <a:r>
              <a:rPr sz="1600" spc="5" dirty="0">
                <a:latin typeface="PMingLiU" panose="02020500000000000000" charset="-120"/>
                <a:cs typeface="PMingLiU" panose="02020500000000000000" charset="-120"/>
              </a:rPr>
              <a:t>》</a:t>
            </a:r>
            <a:r>
              <a:rPr sz="1600" spc="-5" dirty="0">
                <a:latin typeface="Candara" panose="020E0502030303020204"/>
                <a:cs typeface="Candara" panose="020E0502030303020204"/>
              </a:rPr>
              <a:t>JGJ</a:t>
            </a:r>
            <a:r>
              <a:rPr sz="1600" spc="40" dirty="0">
                <a:latin typeface="Candara" panose="020E0502030303020204"/>
                <a:cs typeface="Candara" panose="020E0502030303020204"/>
              </a:rPr>
              <a:t> </a:t>
            </a:r>
            <a:r>
              <a:rPr sz="1600" spc="-5" dirty="0">
                <a:latin typeface="Candara" panose="020E0502030303020204"/>
                <a:cs typeface="Candara" panose="020E0502030303020204"/>
              </a:rPr>
              <a:t>160-2008</a:t>
            </a:r>
            <a:endParaRPr sz="1600">
              <a:latin typeface="Candara" panose="020E0502030303020204"/>
              <a:cs typeface="Candara" panose="020E0502030303020204"/>
            </a:endParaRPr>
          </a:p>
          <a:p>
            <a:pPr marL="12700">
              <a:lnSpc>
                <a:spcPct val="100000"/>
              </a:lnSpc>
              <a:spcBef>
                <a:spcPts val="965"/>
              </a:spcBef>
            </a:pP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《建筑机械使用安全技术规程》</a:t>
            </a:r>
            <a:r>
              <a:rPr sz="1600" spc="-5" dirty="0">
                <a:latin typeface="Candara" panose="020E0502030303020204"/>
                <a:cs typeface="Candara" panose="020E0502030303020204"/>
              </a:rPr>
              <a:t>JGJ</a:t>
            </a:r>
            <a:r>
              <a:rPr sz="1600" spc="50" dirty="0">
                <a:latin typeface="Candara" panose="020E0502030303020204"/>
                <a:cs typeface="Candara" panose="020E0502030303020204"/>
              </a:rPr>
              <a:t> </a:t>
            </a:r>
            <a:r>
              <a:rPr sz="1600" spc="-5" dirty="0">
                <a:latin typeface="Candara" panose="020E0502030303020204"/>
                <a:cs typeface="Candara" panose="020E0502030303020204"/>
              </a:rPr>
              <a:t>33-2012</a:t>
            </a:r>
            <a:endParaRPr sz="1600">
              <a:latin typeface="Candara" panose="020E0502030303020204"/>
              <a:cs typeface="Candara" panose="020E0502030303020204"/>
            </a:endParaRPr>
          </a:p>
          <a:p>
            <a:pPr marL="12700">
              <a:lnSpc>
                <a:spcPct val="100000"/>
              </a:lnSpc>
              <a:spcBef>
                <a:spcPts val="960"/>
              </a:spcBef>
            </a:pP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《建筑施工土石方工程安全技术规</a:t>
            </a:r>
            <a:r>
              <a:rPr sz="1600" spc="10" dirty="0">
                <a:latin typeface="PMingLiU" panose="02020500000000000000" charset="-120"/>
                <a:cs typeface="PMingLiU" panose="02020500000000000000" charset="-120"/>
              </a:rPr>
              <a:t>范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》</a:t>
            </a:r>
            <a:r>
              <a:rPr sz="1600" spc="-5" dirty="0">
                <a:latin typeface="Candara" panose="020E0502030303020204"/>
                <a:cs typeface="Candara" panose="020E0502030303020204"/>
              </a:rPr>
              <a:t>JGJ180-2009</a:t>
            </a:r>
            <a:endParaRPr sz="1600">
              <a:latin typeface="Candara" panose="020E0502030303020204"/>
              <a:cs typeface="Candara" panose="020E0502030303020204"/>
            </a:endParaRPr>
          </a:p>
          <a:p>
            <a:pPr marL="12700">
              <a:lnSpc>
                <a:spcPct val="100000"/>
              </a:lnSpc>
              <a:spcBef>
                <a:spcPts val="960"/>
              </a:spcBef>
            </a:pP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《建筑施工扣件式钢管脚手架安全</a:t>
            </a:r>
            <a:r>
              <a:rPr sz="1600" spc="5" dirty="0">
                <a:latin typeface="PMingLiU" panose="02020500000000000000" charset="-120"/>
                <a:cs typeface="PMingLiU" panose="02020500000000000000" charset="-120"/>
              </a:rPr>
              <a:t>技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术规</a:t>
            </a:r>
            <a:r>
              <a:rPr sz="1600" spc="10" dirty="0">
                <a:latin typeface="PMingLiU" panose="02020500000000000000" charset="-120"/>
                <a:cs typeface="PMingLiU" panose="02020500000000000000" charset="-120"/>
              </a:rPr>
              <a:t>范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》</a:t>
            </a:r>
            <a:r>
              <a:rPr sz="1600" spc="-5" dirty="0">
                <a:latin typeface="Candara" panose="020E0502030303020204"/>
                <a:cs typeface="Candara" panose="020E0502030303020204"/>
              </a:rPr>
              <a:t>JGJ130-2011</a:t>
            </a:r>
            <a:endParaRPr sz="1600">
              <a:latin typeface="Candara" panose="020E0502030303020204"/>
              <a:cs typeface="Candara" panose="020E0502030303020204"/>
            </a:endParaRPr>
          </a:p>
          <a:p>
            <a:pPr marL="12700">
              <a:lnSpc>
                <a:spcPct val="100000"/>
              </a:lnSpc>
              <a:spcBef>
                <a:spcPts val="960"/>
              </a:spcBef>
            </a:pP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《建筑施工门式钢管脚手架安全技</a:t>
            </a:r>
            <a:r>
              <a:rPr sz="1600" spc="5" dirty="0">
                <a:latin typeface="PMingLiU" panose="02020500000000000000" charset="-120"/>
                <a:cs typeface="PMingLiU" panose="02020500000000000000" charset="-120"/>
              </a:rPr>
              <a:t>术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规</a:t>
            </a:r>
            <a:r>
              <a:rPr sz="1600" dirty="0">
                <a:latin typeface="PMingLiU" panose="02020500000000000000" charset="-120"/>
                <a:cs typeface="PMingLiU" panose="02020500000000000000" charset="-120"/>
              </a:rPr>
              <a:t>范</a:t>
            </a:r>
            <a:r>
              <a:rPr sz="1600" spc="5" dirty="0">
                <a:latin typeface="PMingLiU" panose="02020500000000000000" charset="-120"/>
                <a:cs typeface="PMingLiU" panose="02020500000000000000" charset="-120"/>
              </a:rPr>
              <a:t>》</a:t>
            </a:r>
            <a:r>
              <a:rPr sz="1600" spc="-5" dirty="0">
                <a:latin typeface="Candara" panose="020E0502030303020204"/>
                <a:cs typeface="Candara" panose="020E0502030303020204"/>
              </a:rPr>
              <a:t>JGJ</a:t>
            </a:r>
            <a:r>
              <a:rPr sz="1600" spc="40" dirty="0">
                <a:latin typeface="Candara" panose="020E0502030303020204"/>
                <a:cs typeface="Candara" panose="020E0502030303020204"/>
              </a:rPr>
              <a:t> </a:t>
            </a:r>
            <a:r>
              <a:rPr sz="1600" spc="-5" dirty="0">
                <a:latin typeface="Candara" panose="020E0502030303020204"/>
                <a:cs typeface="Candara" panose="020E0502030303020204"/>
              </a:rPr>
              <a:t>128-2010</a:t>
            </a:r>
            <a:endParaRPr sz="1600">
              <a:latin typeface="Candara" panose="020E0502030303020204"/>
              <a:cs typeface="Candara" panose="020E0502030303020204"/>
            </a:endParaRPr>
          </a:p>
          <a:p>
            <a:pPr marL="12700">
              <a:lnSpc>
                <a:spcPct val="100000"/>
              </a:lnSpc>
              <a:spcBef>
                <a:spcPts val="960"/>
              </a:spcBef>
            </a:pPr>
            <a:r>
              <a:rPr sz="1600" spc="-10" dirty="0">
                <a:latin typeface="PMingLiU" panose="02020500000000000000" charset="-120"/>
                <a:cs typeface="PMingLiU" panose="02020500000000000000" charset="-120"/>
              </a:rPr>
              <a:t>《建筑施工碗扣式钢管脚手架安全</a:t>
            </a:r>
            <a:r>
              <a:rPr sz="1600" dirty="0">
                <a:latin typeface="PMingLiU" panose="02020500000000000000" charset="-120"/>
                <a:cs typeface="PMingLiU" panose="02020500000000000000" charset="-120"/>
              </a:rPr>
              <a:t>技</a:t>
            </a:r>
            <a:r>
              <a:rPr sz="1600" spc="-10" dirty="0">
                <a:latin typeface="PMingLiU" panose="02020500000000000000" charset="-120"/>
                <a:cs typeface="PMingLiU" panose="02020500000000000000" charset="-120"/>
              </a:rPr>
              <a:t>术规</a:t>
            </a:r>
            <a:r>
              <a:rPr sz="1600" spc="5" dirty="0">
                <a:latin typeface="PMingLiU" panose="02020500000000000000" charset="-120"/>
                <a:cs typeface="PMingLiU" panose="02020500000000000000" charset="-120"/>
              </a:rPr>
              <a:t>范</a:t>
            </a:r>
            <a:r>
              <a:rPr sz="1600" spc="-10" dirty="0">
                <a:latin typeface="PMingLiU" panose="02020500000000000000" charset="-120"/>
                <a:cs typeface="PMingLiU" panose="02020500000000000000" charset="-120"/>
              </a:rPr>
              <a:t>》</a:t>
            </a:r>
            <a:r>
              <a:rPr sz="1600" spc="-5" dirty="0">
                <a:latin typeface="Candara" panose="020E0502030303020204"/>
                <a:cs typeface="Candara" panose="020E0502030303020204"/>
              </a:rPr>
              <a:t>JGJ</a:t>
            </a:r>
            <a:r>
              <a:rPr sz="1600" spc="50" dirty="0">
                <a:latin typeface="Candara" panose="020E0502030303020204"/>
                <a:cs typeface="Candara" panose="020E0502030303020204"/>
              </a:rPr>
              <a:t> </a:t>
            </a:r>
            <a:r>
              <a:rPr sz="1600" spc="-5" dirty="0">
                <a:latin typeface="Candara" panose="020E0502030303020204"/>
                <a:cs typeface="Candara" panose="020E0502030303020204"/>
              </a:rPr>
              <a:t>166-2008</a:t>
            </a:r>
            <a:endParaRPr sz="1600">
              <a:latin typeface="Candara" panose="020E0502030303020204"/>
              <a:cs typeface="Candara" panose="020E0502030303020204"/>
            </a:endParaRPr>
          </a:p>
          <a:p>
            <a:pPr marL="12700">
              <a:lnSpc>
                <a:spcPct val="100000"/>
              </a:lnSpc>
              <a:spcBef>
                <a:spcPts val="960"/>
              </a:spcBef>
            </a:pP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《建筑施工工具式脚手架安全技术</a:t>
            </a:r>
            <a:r>
              <a:rPr sz="1600" spc="5" dirty="0">
                <a:latin typeface="PMingLiU" panose="02020500000000000000" charset="-120"/>
                <a:cs typeface="PMingLiU" panose="02020500000000000000" charset="-120"/>
              </a:rPr>
              <a:t>规</a:t>
            </a:r>
            <a:r>
              <a:rPr sz="1600" dirty="0">
                <a:latin typeface="PMingLiU" panose="02020500000000000000" charset="-120"/>
                <a:cs typeface="PMingLiU" panose="02020500000000000000" charset="-120"/>
              </a:rPr>
              <a:t>范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》</a:t>
            </a:r>
            <a:r>
              <a:rPr sz="1600" spc="-5" dirty="0">
                <a:latin typeface="Candara" panose="020E0502030303020204"/>
                <a:cs typeface="Candara" panose="020E0502030303020204"/>
              </a:rPr>
              <a:t>JGJ</a:t>
            </a:r>
            <a:r>
              <a:rPr sz="1600" spc="50" dirty="0">
                <a:latin typeface="Candara" panose="020E0502030303020204"/>
                <a:cs typeface="Candara" panose="020E0502030303020204"/>
              </a:rPr>
              <a:t> </a:t>
            </a:r>
            <a:r>
              <a:rPr sz="1600" spc="-5" dirty="0">
                <a:latin typeface="Candara" panose="020E0502030303020204"/>
                <a:cs typeface="Candara" panose="020E0502030303020204"/>
              </a:rPr>
              <a:t>202-2010</a:t>
            </a:r>
            <a:endParaRPr sz="1600">
              <a:latin typeface="Candara" panose="020E0502030303020204"/>
              <a:cs typeface="Candara" panose="020E0502030303020204"/>
            </a:endParaRPr>
          </a:p>
          <a:p>
            <a:pPr marL="12700">
              <a:lnSpc>
                <a:spcPct val="100000"/>
              </a:lnSpc>
              <a:spcBef>
                <a:spcPts val="960"/>
              </a:spcBef>
            </a:pP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《建筑施工承插型盘扣式钢管支架</a:t>
            </a:r>
            <a:r>
              <a:rPr sz="1600" spc="5" dirty="0">
                <a:latin typeface="PMingLiU" panose="02020500000000000000" charset="-120"/>
                <a:cs typeface="PMingLiU" panose="02020500000000000000" charset="-120"/>
              </a:rPr>
              <a:t>安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全技</a:t>
            </a:r>
            <a:r>
              <a:rPr sz="1600" spc="5" dirty="0">
                <a:latin typeface="PMingLiU" panose="02020500000000000000" charset="-120"/>
                <a:cs typeface="PMingLiU" panose="02020500000000000000" charset="-120"/>
              </a:rPr>
              <a:t>术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规</a:t>
            </a:r>
            <a:r>
              <a:rPr sz="1600" dirty="0">
                <a:latin typeface="PMingLiU" panose="02020500000000000000" charset="-120"/>
                <a:cs typeface="PMingLiU" panose="02020500000000000000" charset="-120"/>
              </a:rPr>
              <a:t>程</a:t>
            </a:r>
            <a:r>
              <a:rPr sz="1600" spc="5" dirty="0">
                <a:latin typeface="PMingLiU" panose="02020500000000000000" charset="-120"/>
                <a:cs typeface="PMingLiU" panose="02020500000000000000" charset="-120"/>
              </a:rPr>
              <a:t>》</a:t>
            </a:r>
            <a:r>
              <a:rPr sz="1600" spc="-5" dirty="0">
                <a:latin typeface="Candara" panose="020E0502030303020204"/>
                <a:cs typeface="Candara" panose="020E0502030303020204"/>
              </a:rPr>
              <a:t>JGJ</a:t>
            </a:r>
            <a:r>
              <a:rPr sz="1600" spc="40" dirty="0">
                <a:latin typeface="Candara" panose="020E0502030303020204"/>
                <a:cs typeface="Candara" panose="020E0502030303020204"/>
              </a:rPr>
              <a:t> </a:t>
            </a:r>
            <a:r>
              <a:rPr sz="1600" spc="-5" dirty="0">
                <a:latin typeface="Candara" panose="020E0502030303020204"/>
                <a:cs typeface="Candara" panose="020E0502030303020204"/>
              </a:rPr>
              <a:t>231-2010</a:t>
            </a:r>
            <a:endParaRPr sz="1600">
              <a:latin typeface="Candara" panose="020E0502030303020204"/>
              <a:cs typeface="Candara" panose="020E0502030303020204"/>
            </a:endParaRPr>
          </a:p>
          <a:p>
            <a:pPr marL="12700">
              <a:lnSpc>
                <a:spcPct val="100000"/>
              </a:lnSpc>
              <a:spcBef>
                <a:spcPts val="960"/>
              </a:spcBef>
            </a:pP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《建筑施工模板安全技术规范》</a:t>
            </a:r>
            <a:r>
              <a:rPr sz="1600" spc="-5" dirty="0">
                <a:latin typeface="Candara" panose="020E0502030303020204"/>
                <a:cs typeface="Candara" panose="020E0502030303020204"/>
              </a:rPr>
              <a:t>JGJ</a:t>
            </a:r>
            <a:r>
              <a:rPr sz="1600" spc="50" dirty="0">
                <a:latin typeface="Candara" panose="020E0502030303020204"/>
                <a:cs typeface="Candara" panose="020E0502030303020204"/>
              </a:rPr>
              <a:t> </a:t>
            </a:r>
            <a:r>
              <a:rPr sz="1600" spc="-5" dirty="0">
                <a:latin typeface="Candara" panose="020E0502030303020204"/>
                <a:cs typeface="Candara" panose="020E0502030303020204"/>
              </a:rPr>
              <a:t>162-2008</a:t>
            </a:r>
            <a:endParaRPr sz="1600">
              <a:latin typeface="Candara" panose="020E0502030303020204"/>
              <a:cs typeface="Candara" panose="020E0502030303020204"/>
            </a:endParaRPr>
          </a:p>
          <a:p>
            <a:pPr marL="12700">
              <a:lnSpc>
                <a:spcPct val="100000"/>
              </a:lnSpc>
              <a:spcBef>
                <a:spcPts val="965"/>
              </a:spcBef>
            </a:pP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《液压滑动模板施工安全技术规程</a:t>
            </a:r>
            <a:r>
              <a:rPr sz="1600" spc="5" dirty="0">
                <a:latin typeface="PMingLiU" panose="02020500000000000000" charset="-120"/>
                <a:cs typeface="PMingLiU" panose="02020500000000000000" charset="-120"/>
              </a:rPr>
              <a:t>》</a:t>
            </a:r>
            <a:r>
              <a:rPr sz="1600" spc="-5" dirty="0">
                <a:latin typeface="Candara" panose="020E0502030303020204"/>
                <a:cs typeface="Candara" panose="020E0502030303020204"/>
              </a:rPr>
              <a:t>JGJ</a:t>
            </a:r>
            <a:r>
              <a:rPr sz="1600" spc="40" dirty="0">
                <a:latin typeface="Candara" panose="020E0502030303020204"/>
                <a:cs typeface="Candara" panose="020E0502030303020204"/>
              </a:rPr>
              <a:t> </a:t>
            </a:r>
            <a:r>
              <a:rPr sz="1600" spc="-5" dirty="0">
                <a:latin typeface="Candara" panose="020E0502030303020204"/>
                <a:cs typeface="Candara" panose="020E0502030303020204"/>
              </a:rPr>
              <a:t>65-2013</a:t>
            </a:r>
            <a:endParaRPr sz="1600">
              <a:latin typeface="Candara" panose="020E0502030303020204"/>
              <a:cs typeface="Candara" panose="020E0502030303020204"/>
            </a:endParaRPr>
          </a:p>
          <a:p>
            <a:pPr marL="12700">
              <a:lnSpc>
                <a:spcPct val="100000"/>
              </a:lnSpc>
              <a:spcBef>
                <a:spcPts val="960"/>
              </a:spcBef>
            </a:pP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《龙门架及井架物料提升机安全技</a:t>
            </a:r>
            <a:r>
              <a:rPr sz="1600" spc="5" dirty="0">
                <a:latin typeface="PMingLiU" panose="02020500000000000000" charset="-120"/>
                <a:cs typeface="PMingLiU" panose="02020500000000000000" charset="-120"/>
              </a:rPr>
              <a:t>术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规</a:t>
            </a:r>
            <a:r>
              <a:rPr sz="1600" dirty="0">
                <a:latin typeface="PMingLiU" panose="02020500000000000000" charset="-120"/>
                <a:cs typeface="PMingLiU" panose="02020500000000000000" charset="-120"/>
              </a:rPr>
              <a:t>范</a:t>
            </a:r>
            <a:r>
              <a:rPr sz="1600" spc="5" dirty="0">
                <a:latin typeface="PMingLiU" panose="02020500000000000000" charset="-120"/>
                <a:cs typeface="PMingLiU" panose="02020500000000000000" charset="-120"/>
              </a:rPr>
              <a:t>》</a:t>
            </a:r>
            <a:r>
              <a:rPr sz="1600" spc="-5" dirty="0">
                <a:latin typeface="Candara" panose="020E0502030303020204"/>
                <a:cs typeface="Candara" panose="020E0502030303020204"/>
              </a:rPr>
              <a:t>JGJ</a:t>
            </a:r>
            <a:r>
              <a:rPr sz="1600" spc="40" dirty="0">
                <a:latin typeface="Candara" panose="020E0502030303020204"/>
                <a:cs typeface="Candara" panose="020E0502030303020204"/>
              </a:rPr>
              <a:t> </a:t>
            </a:r>
            <a:r>
              <a:rPr sz="1600" spc="-5" dirty="0">
                <a:latin typeface="Candara" panose="020E0502030303020204"/>
                <a:cs typeface="Candara" panose="020E0502030303020204"/>
              </a:rPr>
              <a:t>88-2010</a:t>
            </a:r>
            <a:endParaRPr sz="1600">
              <a:latin typeface="Candara" panose="020E0502030303020204"/>
              <a:cs typeface="Candara" panose="020E0502030303020204"/>
            </a:endParaRPr>
          </a:p>
          <a:p>
            <a:pPr marL="12700">
              <a:lnSpc>
                <a:spcPct val="100000"/>
              </a:lnSpc>
              <a:spcBef>
                <a:spcPts val="960"/>
              </a:spcBef>
            </a:pP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《建筑施工升降机安装、使用、拆</a:t>
            </a:r>
            <a:r>
              <a:rPr sz="1600" spc="5" dirty="0">
                <a:latin typeface="PMingLiU" panose="02020500000000000000" charset="-120"/>
                <a:cs typeface="PMingLiU" panose="02020500000000000000" charset="-120"/>
              </a:rPr>
              <a:t>卸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安全</a:t>
            </a:r>
            <a:r>
              <a:rPr sz="1600" spc="5" dirty="0">
                <a:latin typeface="PMingLiU" panose="02020500000000000000" charset="-120"/>
                <a:cs typeface="PMingLiU" panose="02020500000000000000" charset="-120"/>
              </a:rPr>
              <a:t>技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术规</a:t>
            </a:r>
            <a:r>
              <a:rPr sz="1600" spc="10" dirty="0">
                <a:latin typeface="PMingLiU" panose="02020500000000000000" charset="-120"/>
                <a:cs typeface="PMingLiU" panose="02020500000000000000" charset="-120"/>
              </a:rPr>
              <a:t>程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》</a:t>
            </a:r>
            <a:r>
              <a:rPr sz="1600" spc="-5" dirty="0">
                <a:latin typeface="Candara" panose="020E0502030303020204"/>
                <a:cs typeface="Candara" panose="020E0502030303020204"/>
              </a:rPr>
              <a:t>JGJ</a:t>
            </a:r>
            <a:r>
              <a:rPr sz="1600" spc="45" dirty="0">
                <a:latin typeface="Candara" panose="020E0502030303020204"/>
                <a:cs typeface="Candara" panose="020E0502030303020204"/>
              </a:rPr>
              <a:t> </a:t>
            </a:r>
            <a:r>
              <a:rPr sz="1600" spc="-5" dirty="0">
                <a:latin typeface="Candara" panose="020E0502030303020204"/>
                <a:cs typeface="Candara" panose="020E0502030303020204"/>
              </a:rPr>
              <a:t>215-2010</a:t>
            </a:r>
            <a:endParaRPr sz="1600">
              <a:latin typeface="Candara" panose="020E0502030303020204"/>
              <a:cs typeface="Candara" panose="020E0502030303020204"/>
            </a:endParaRPr>
          </a:p>
          <a:p>
            <a:pPr marL="12700">
              <a:lnSpc>
                <a:spcPct val="100000"/>
              </a:lnSpc>
              <a:spcBef>
                <a:spcPts val="960"/>
              </a:spcBef>
            </a:pP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《建筑施工塔式起重机安装、使用</a:t>
            </a:r>
            <a:r>
              <a:rPr sz="1600" spc="5" dirty="0">
                <a:latin typeface="PMingLiU" panose="02020500000000000000" charset="-120"/>
                <a:cs typeface="PMingLiU" panose="02020500000000000000" charset="-120"/>
              </a:rPr>
              <a:t>、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拆卸</a:t>
            </a:r>
            <a:r>
              <a:rPr sz="1600" spc="5" dirty="0">
                <a:latin typeface="PMingLiU" panose="02020500000000000000" charset="-120"/>
                <a:cs typeface="PMingLiU" panose="02020500000000000000" charset="-120"/>
              </a:rPr>
              <a:t>安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全技</a:t>
            </a:r>
            <a:r>
              <a:rPr sz="1600" spc="5" dirty="0">
                <a:latin typeface="PMingLiU" panose="02020500000000000000" charset="-120"/>
                <a:cs typeface="PMingLiU" panose="02020500000000000000" charset="-120"/>
              </a:rPr>
              <a:t>术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规</a:t>
            </a:r>
            <a:r>
              <a:rPr sz="1600" dirty="0">
                <a:latin typeface="PMingLiU" panose="02020500000000000000" charset="-120"/>
                <a:cs typeface="PMingLiU" panose="02020500000000000000" charset="-120"/>
              </a:rPr>
              <a:t>程</a:t>
            </a:r>
            <a:r>
              <a:rPr sz="1600" spc="5" dirty="0">
                <a:latin typeface="PMingLiU" panose="02020500000000000000" charset="-120"/>
                <a:cs typeface="PMingLiU" panose="02020500000000000000" charset="-120"/>
              </a:rPr>
              <a:t>》</a:t>
            </a:r>
            <a:r>
              <a:rPr sz="1600" spc="-5" dirty="0">
                <a:latin typeface="Candara" panose="020E0502030303020204"/>
                <a:cs typeface="Candara" panose="020E0502030303020204"/>
              </a:rPr>
              <a:t>JGJ</a:t>
            </a:r>
            <a:r>
              <a:rPr sz="1600" dirty="0">
                <a:latin typeface="Candara" panose="020E0502030303020204"/>
                <a:cs typeface="Candara" panose="020E0502030303020204"/>
              </a:rPr>
              <a:t> </a:t>
            </a:r>
            <a:r>
              <a:rPr sz="1600" spc="-5" dirty="0">
                <a:latin typeface="Candara" panose="020E0502030303020204"/>
                <a:cs typeface="Candara" panose="020E0502030303020204"/>
              </a:rPr>
              <a:t>196-2010</a:t>
            </a:r>
            <a:endParaRPr sz="1600">
              <a:latin typeface="Candara" panose="020E0502030303020204"/>
              <a:cs typeface="Candara" panose="020E0502030303020204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054978" y="859408"/>
            <a:ext cx="2880360" cy="715010"/>
          </a:xfrm>
          <a:custGeom>
            <a:avLst/>
            <a:gdLst/>
            <a:ahLst/>
            <a:cxnLst/>
            <a:rect l="l" t="t" r="r" b="b"/>
            <a:pathLst>
              <a:path w="2880359" h="715010">
                <a:moveTo>
                  <a:pt x="2880105" y="0"/>
                </a:moveTo>
                <a:lnTo>
                  <a:pt x="2873629" y="0"/>
                </a:lnTo>
                <a:lnTo>
                  <a:pt x="2752344" y="20065"/>
                </a:lnTo>
                <a:lnTo>
                  <a:pt x="2628900" y="42417"/>
                </a:lnTo>
                <a:lnTo>
                  <a:pt x="2373376" y="91566"/>
                </a:lnTo>
                <a:lnTo>
                  <a:pt x="2105279" y="149732"/>
                </a:lnTo>
                <a:lnTo>
                  <a:pt x="1824227" y="216662"/>
                </a:lnTo>
                <a:lnTo>
                  <a:pt x="1566672" y="281558"/>
                </a:lnTo>
                <a:lnTo>
                  <a:pt x="842899" y="444626"/>
                </a:lnTo>
                <a:lnTo>
                  <a:pt x="621538" y="489330"/>
                </a:lnTo>
                <a:lnTo>
                  <a:pt x="200025" y="567436"/>
                </a:lnTo>
                <a:lnTo>
                  <a:pt x="0" y="600963"/>
                </a:lnTo>
                <a:lnTo>
                  <a:pt x="138303" y="621156"/>
                </a:lnTo>
                <a:lnTo>
                  <a:pt x="270256" y="638937"/>
                </a:lnTo>
                <a:lnTo>
                  <a:pt x="398018" y="654685"/>
                </a:lnTo>
                <a:lnTo>
                  <a:pt x="644905" y="681481"/>
                </a:lnTo>
                <a:lnTo>
                  <a:pt x="874776" y="699262"/>
                </a:lnTo>
                <a:lnTo>
                  <a:pt x="985520" y="705992"/>
                </a:lnTo>
                <a:lnTo>
                  <a:pt x="1094104" y="710438"/>
                </a:lnTo>
                <a:lnTo>
                  <a:pt x="1298448" y="715010"/>
                </a:lnTo>
                <a:lnTo>
                  <a:pt x="1396365" y="715010"/>
                </a:lnTo>
                <a:lnTo>
                  <a:pt x="1585849" y="710438"/>
                </a:lnTo>
                <a:lnTo>
                  <a:pt x="1675256" y="705992"/>
                </a:lnTo>
                <a:lnTo>
                  <a:pt x="1845564" y="692657"/>
                </a:lnTo>
                <a:lnTo>
                  <a:pt x="1928495" y="683640"/>
                </a:lnTo>
                <a:lnTo>
                  <a:pt x="2086102" y="661288"/>
                </a:lnTo>
                <a:lnTo>
                  <a:pt x="2235073" y="634491"/>
                </a:lnTo>
                <a:lnTo>
                  <a:pt x="2375535" y="603250"/>
                </a:lnTo>
                <a:lnTo>
                  <a:pt x="2509647" y="567436"/>
                </a:lnTo>
                <a:lnTo>
                  <a:pt x="2637409" y="527303"/>
                </a:lnTo>
                <a:lnTo>
                  <a:pt x="2758694" y="482600"/>
                </a:lnTo>
                <a:lnTo>
                  <a:pt x="2875788" y="435610"/>
                </a:lnTo>
                <a:lnTo>
                  <a:pt x="2880105" y="433450"/>
                </a:lnTo>
                <a:lnTo>
                  <a:pt x="2880105" y="0"/>
                </a:lnTo>
                <a:close/>
              </a:path>
            </a:pathLst>
          </a:custGeom>
          <a:solidFill>
            <a:srgbClr val="C5E7FB">
              <a:alpha val="2901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2622423" y="730884"/>
            <a:ext cx="5551805" cy="851535"/>
          </a:xfrm>
          <a:custGeom>
            <a:avLst/>
            <a:gdLst/>
            <a:ahLst/>
            <a:cxnLst/>
            <a:rect l="l" t="t" r="r" b="b"/>
            <a:pathLst>
              <a:path w="5551805" h="851535">
                <a:moveTo>
                  <a:pt x="853566" y="0"/>
                </a:moveTo>
                <a:lnTo>
                  <a:pt x="685418" y="0"/>
                </a:lnTo>
                <a:lnTo>
                  <a:pt x="527938" y="4572"/>
                </a:lnTo>
                <a:lnTo>
                  <a:pt x="381000" y="11175"/>
                </a:lnTo>
                <a:lnTo>
                  <a:pt x="244728" y="22351"/>
                </a:lnTo>
                <a:lnTo>
                  <a:pt x="117093" y="35813"/>
                </a:lnTo>
                <a:lnTo>
                  <a:pt x="0" y="53720"/>
                </a:lnTo>
                <a:lnTo>
                  <a:pt x="334137" y="96138"/>
                </a:lnTo>
                <a:lnTo>
                  <a:pt x="693927" y="156463"/>
                </a:lnTo>
                <a:lnTo>
                  <a:pt x="1079246" y="234695"/>
                </a:lnTo>
                <a:lnTo>
                  <a:pt x="1283589" y="279273"/>
                </a:lnTo>
                <a:lnTo>
                  <a:pt x="1868931" y="422275"/>
                </a:lnTo>
                <a:lnTo>
                  <a:pt x="2562987" y="576452"/>
                </a:lnTo>
                <a:lnTo>
                  <a:pt x="2882265" y="639063"/>
                </a:lnTo>
                <a:lnTo>
                  <a:pt x="3035554" y="668147"/>
                </a:lnTo>
                <a:lnTo>
                  <a:pt x="3329304" y="717295"/>
                </a:lnTo>
                <a:lnTo>
                  <a:pt x="3469766" y="739520"/>
                </a:lnTo>
                <a:lnTo>
                  <a:pt x="3737991" y="775335"/>
                </a:lnTo>
                <a:lnTo>
                  <a:pt x="3991229" y="806576"/>
                </a:lnTo>
                <a:lnTo>
                  <a:pt x="4112641" y="817752"/>
                </a:lnTo>
                <a:lnTo>
                  <a:pt x="4342510" y="835660"/>
                </a:lnTo>
                <a:lnTo>
                  <a:pt x="4453255" y="842390"/>
                </a:lnTo>
                <a:lnTo>
                  <a:pt x="4666107" y="851280"/>
                </a:lnTo>
                <a:lnTo>
                  <a:pt x="4864100" y="851280"/>
                </a:lnTo>
                <a:lnTo>
                  <a:pt x="5051425" y="846836"/>
                </a:lnTo>
                <a:lnTo>
                  <a:pt x="5140833" y="842390"/>
                </a:lnTo>
                <a:lnTo>
                  <a:pt x="5228082" y="835660"/>
                </a:lnTo>
                <a:lnTo>
                  <a:pt x="5474970" y="808863"/>
                </a:lnTo>
                <a:lnTo>
                  <a:pt x="5551551" y="797687"/>
                </a:lnTo>
                <a:lnTo>
                  <a:pt x="5304662" y="766444"/>
                </a:lnTo>
                <a:lnTo>
                  <a:pt x="5042916" y="728472"/>
                </a:lnTo>
                <a:lnTo>
                  <a:pt x="4474463" y="630047"/>
                </a:lnTo>
                <a:lnTo>
                  <a:pt x="4165854" y="567563"/>
                </a:lnTo>
                <a:lnTo>
                  <a:pt x="3840099" y="498348"/>
                </a:lnTo>
                <a:lnTo>
                  <a:pt x="2854579" y="263651"/>
                </a:lnTo>
                <a:lnTo>
                  <a:pt x="2586354" y="205612"/>
                </a:lnTo>
                <a:lnTo>
                  <a:pt x="2330957" y="156463"/>
                </a:lnTo>
                <a:lnTo>
                  <a:pt x="2207387" y="134112"/>
                </a:lnTo>
                <a:lnTo>
                  <a:pt x="2086102" y="114045"/>
                </a:lnTo>
                <a:lnTo>
                  <a:pt x="1969007" y="96138"/>
                </a:lnTo>
                <a:lnTo>
                  <a:pt x="1630552" y="51435"/>
                </a:lnTo>
                <a:lnTo>
                  <a:pt x="1419860" y="31368"/>
                </a:lnTo>
                <a:lnTo>
                  <a:pt x="1221866" y="15748"/>
                </a:lnTo>
                <a:lnTo>
                  <a:pt x="1032382" y="4572"/>
                </a:lnTo>
                <a:lnTo>
                  <a:pt x="853566" y="0"/>
                </a:lnTo>
                <a:close/>
              </a:path>
            </a:pathLst>
          </a:custGeom>
          <a:solidFill>
            <a:srgbClr val="C5E7FB">
              <a:alpha val="3999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2832100" y="743204"/>
            <a:ext cx="5474970" cy="775335"/>
          </a:xfrm>
          <a:custGeom>
            <a:avLst/>
            <a:gdLst/>
            <a:ahLst/>
            <a:cxnLst/>
            <a:rect l="l" t="t" r="r" b="b"/>
            <a:pathLst>
              <a:path w="5474970" h="775335">
                <a:moveTo>
                  <a:pt x="0" y="78232"/>
                </a:moveTo>
                <a:lnTo>
                  <a:pt x="19176" y="73787"/>
                </a:lnTo>
                <a:lnTo>
                  <a:pt x="76581" y="62611"/>
                </a:lnTo>
                <a:lnTo>
                  <a:pt x="174498" y="46990"/>
                </a:lnTo>
                <a:lnTo>
                  <a:pt x="238379" y="37973"/>
                </a:lnTo>
                <a:lnTo>
                  <a:pt x="312927" y="29083"/>
                </a:lnTo>
                <a:lnTo>
                  <a:pt x="395858" y="22351"/>
                </a:lnTo>
                <a:lnTo>
                  <a:pt x="491744" y="15621"/>
                </a:lnTo>
                <a:lnTo>
                  <a:pt x="596011" y="9017"/>
                </a:lnTo>
                <a:lnTo>
                  <a:pt x="713104" y="4445"/>
                </a:lnTo>
                <a:lnTo>
                  <a:pt x="840866" y="2286"/>
                </a:lnTo>
                <a:lnTo>
                  <a:pt x="979170" y="0"/>
                </a:lnTo>
                <a:lnTo>
                  <a:pt x="1128140" y="2286"/>
                </a:lnTo>
                <a:lnTo>
                  <a:pt x="1287779" y="6731"/>
                </a:lnTo>
                <a:lnTo>
                  <a:pt x="1460246" y="15621"/>
                </a:lnTo>
                <a:lnTo>
                  <a:pt x="1643379" y="26797"/>
                </a:lnTo>
                <a:lnTo>
                  <a:pt x="1837054" y="44704"/>
                </a:lnTo>
                <a:lnTo>
                  <a:pt x="2043557" y="64770"/>
                </a:lnTo>
                <a:lnTo>
                  <a:pt x="2262759" y="89408"/>
                </a:lnTo>
                <a:lnTo>
                  <a:pt x="2492629" y="118491"/>
                </a:lnTo>
                <a:lnTo>
                  <a:pt x="2735326" y="154178"/>
                </a:lnTo>
                <a:lnTo>
                  <a:pt x="2988691" y="194437"/>
                </a:lnTo>
                <a:lnTo>
                  <a:pt x="3254755" y="241300"/>
                </a:lnTo>
                <a:lnTo>
                  <a:pt x="3533648" y="297180"/>
                </a:lnTo>
                <a:lnTo>
                  <a:pt x="3825240" y="357505"/>
                </a:lnTo>
                <a:lnTo>
                  <a:pt x="4129658" y="424561"/>
                </a:lnTo>
                <a:lnTo>
                  <a:pt x="4446778" y="500507"/>
                </a:lnTo>
                <a:lnTo>
                  <a:pt x="4776724" y="583184"/>
                </a:lnTo>
                <a:lnTo>
                  <a:pt x="5119497" y="674751"/>
                </a:lnTo>
                <a:lnTo>
                  <a:pt x="5474970" y="775335"/>
                </a:lnTo>
              </a:path>
            </a:pathLst>
          </a:custGeom>
          <a:ln w="31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5616447" y="729869"/>
            <a:ext cx="3312160" cy="652780"/>
          </a:xfrm>
          <a:custGeom>
            <a:avLst/>
            <a:gdLst/>
            <a:ahLst/>
            <a:cxnLst/>
            <a:rect l="l" t="t" r="r" b="b"/>
            <a:pathLst>
              <a:path w="3312159" h="652780">
                <a:moveTo>
                  <a:pt x="0" y="652398"/>
                </a:moveTo>
                <a:lnTo>
                  <a:pt x="95757" y="625475"/>
                </a:lnTo>
                <a:lnTo>
                  <a:pt x="357631" y="556259"/>
                </a:lnTo>
                <a:lnTo>
                  <a:pt x="538479" y="509396"/>
                </a:lnTo>
                <a:lnTo>
                  <a:pt x="747140" y="457961"/>
                </a:lnTo>
                <a:lnTo>
                  <a:pt x="979170" y="402081"/>
                </a:lnTo>
                <a:lnTo>
                  <a:pt x="1228217" y="341756"/>
                </a:lnTo>
                <a:lnTo>
                  <a:pt x="1492123" y="283717"/>
                </a:lnTo>
                <a:lnTo>
                  <a:pt x="1762505" y="225551"/>
                </a:lnTo>
                <a:lnTo>
                  <a:pt x="2039238" y="171957"/>
                </a:lnTo>
                <a:lnTo>
                  <a:pt x="2313812" y="120650"/>
                </a:lnTo>
                <a:lnTo>
                  <a:pt x="2450083" y="98297"/>
                </a:lnTo>
                <a:lnTo>
                  <a:pt x="2582036" y="75945"/>
                </a:lnTo>
                <a:lnTo>
                  <a:pt x="2713990" y="58038"/>
                </a:lnTo>
                <a:lnTo>
                  <a:pt x="2841752" y="40131"/>
                </a:lnTo>
                <a:lnTo>
                  <a:pt x="2967354" y="26796"/>
                </a:lnTo>
                <a:lnTo>
                  <a:pt x="3086607" y="15620"/>
                </a:lnTo>
                <a:lnTo>
                  <a:pt x="3201543" y="6603"/>
                </a:lnTo>
                <a:lnTo>
                  <a:pt x="3312159" y="0"/>
                </a:lnTo>
              </a:path>
            </a:pathLst>
          </a:custGeom>
          <a:ln w="31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211670" y="714248"/>
            <a:ext cx="8723630" cy="1331595"/>
          </a:xfrm>
          <a:custGeom>
            <a:avLst/>
            <a:gdLst/>
            <a:ahLst/>
            <a:cxnLst/>
            <a:rect l="l" t="t" r="r" b="b"/>
            <a:pathLst>
              <a:path w="8723630" h="1331595">
                <a:moveTo>
                  <a:pt x="1556042" y="0"/>
                </a:moveTo>
                <a:lnTo>
                  <a:pt x="1402753" y="0"/>
                </a:lnTo>
                <a:lnTo>
                  <a:pt x="1258100" y="4444"/>
                </a:lnTo>
                <a:lnTo>
                  <a:pt x="1121829" y="11175"/>
                </a:lnTo>
                <a:lnTo>
                  <a:pt x="874890" y="33400"/>
                </a:lnTo>
                <a:lnTo>
                  <a:pt x="762063" y="49149"/>
                </a:lnTo>
                <a:lnTo>
                  <a:pt x="659891" y="64769"/>
                </a:lnTo>
                <a:lnTo>
                  <a:pt x="564095" y="82550"/>
                </a:lnTo>
                <a:lnTo>
                  <a:pt x="478955" y="102742"/>
                </a:lnTo>
                <a:lnTo>
                  <a:pt x="398056" y="120650"/>
                </a:lnTo>
                <a:lnTo>
                  <a:pt x="327812" y="140715"/>
                </a:lnTo>
                <a:lnTo>
                  <a:pt x="206476" y="178688"/>
                </a:lnTo>
                <a:lnTo>
                  <a:pt x="157518" y="196596"/>
                </a:lnTo>
                <a:lnTo>
                  <a:pt x="51079" y="241173"/>
                </a:lnTo>
                <a:lnTo>
                  <a:pt x="0" y="268097"/>
                </a:lnTo>
                <a:lnTo>
                  <a:pt x="0" y="1331467"/>
                </a:lnTo>
                <a:lnTo>
                  <a:pt x="8719096" y="1331467"/>
                </a:lnTo>
                <a:lnTo>
                  <a:pt x="8723414" y="1324864"/>
                </a:lnTo>
                <a:lnTo>
                  <a:pt x="8723414" y="851153"/>
                </a:lnTo>
                <a:lnTo>
                  <a:pt x="7182142" y="851153"/>
                </a:lnTo>
                <a:lnTo>
                  <a:pt x="7043839" y="848994"/>
                </a:lnTo>
                <a:lnTo>
                  <a:pt x="6899059" y="844423"/>
                </a:lnTo>
                <a:lnTo>
                  <a:pt x="6750088" y="837818"/>
                </a:lnTo>
                <a:lnTo>
                  <a:pt x="6594640" y="826642"/>
                </a:lnTo>
                <a:lnTo>
                  <a:pt x="6260503" y="793114"/>
                </a:lnTo>
                <a:lnTo>
                  <a:pt x="5900712" y="746125"/>
                </a:lnTo>
                <a:lnTo>
                  <a:pt x="5709196" y="717168"/>
                </a:lnTo>
                <a:lnTo>
                  <a:pt x="5509044" y="683640"/>
                </a:lnTo>
                <a:lnTo>
                  <a:pt x="5302542" y="645667"/>
                </a:lnTo>
                <a:lnTo>
                  <a:pt x="4861979" y="558546"/>
                </a:lnTo>
                <a:lnTo>
                  <a:pt x="4387253" y="453516"/>
                </a:lnTo>
                <a:lnTo>
                  <a:pt x="4136047" y="395350"/>
                </a:lnTo>
                <a:lnTo>
                  <a:pt x="3614458" y="268097"/>
                </a:lnTo>
                <a:lnTo>
                  <a:pt x="3122841" y="165226"/>
                </a:lnTo>
                <a:lnTo>
                  <a:pt x="2892844" y="125094"/>
                </a:lnTo>
                <a:lnTo>
                  <a:pt x="2673642" y="91566"/>
                </a:lnTo>
                <a:lnTo>
                  <a:pt x="2462949" y="62484"/>
                </a:lnTo>
                <a:lnTo>
                  <a:pt x="2262797" y="40131"/>
                </a:lnTo>
                <a:lnTo>
                  <a:pt x="2073313" y="22225"/>
                </a:lnTo>
                <a:lnTo>
                  <a:pt x="1719999" y="2159"/>
                </a:lnTo>
                <a:lnTo>
                  <a:pt x="1556042" y="0"/>
                </a:lnTo>
                <a:close/>
              </a:path>
              <a:path w="8723630" h="1331595">
                <a:moveTo>
                  <a:pt x="8723414" y="569722"/>
                </a:moveTo>
                <a:lnTo>
                  <a:pt x="8638197" y="605409"/>
                </a:lnTo>
                <a:lnTo>
                  <a:pt x="8557298" y="636651"/>
                </a:lnTo>
                <a:lnTo>
                  <a:pt x="8472208" y="665734"/>
                </a:lnTo>
                <a:lnTo>
                  <a:pt x="8295551" y="719327"/>
                </a:lnTo>
                <a:lnTo>
                  <a:pt x="8201825" y="743965"/>
                </a:lnTo>
                <a:lnTo>
                  <a:pt x="8005991" y="784098"/>
                </a:lnTo>
                <a:lnTo>
                  <a:pt x="7901724" y="802004"/>
                </a:lnTo>
                <a:lnTo>
                  <a:pt x="7680363" y="828801"/>
                </a:lnTo>
                <a:lnTo>
                  <a:pt x="7441857" y="846709"/>
                </a:lnTo>
                <a:lnTo>
                  <a:pt x="7314222" y="851153"/>
                </a:lnTo>
                <a:lnTo>
                  <a:pt x="8723414" y="851153"/>
                </a:lnTo>
                <a:lnTo>
                  <a:pt x="8723414" y="56972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258267" y="868807"/>
            <a:ext cx="2607310" cy="90995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</a:pPr>
            <a:r>
              <a:rPr dirty="0">
                <a:latin typeface="Candara" panose="020E0502030303020204"/>
                <a:cs typeface="Candara" panose="020E0502030303020204"/>
              </a:rPr>
              <a:t>2.1.7</a:t>
            </a:r>
            <a:r>
              <a:rPr dirty="0"/>
              <a:t>安全通道、 </a:t>
            </a:r>
            <a:r>
              <a:rPr dirty="0"/>
              <a:t>施工电梯防护棚</a:t>
            </a:r>
            <a:endParaRPr dirty="0"/>
          </a:p>
        </p:txBody>
      </p:sp>
      <p:sp>
        <p:nvSpPr>
          <p:cNvPr id="8" name="object 8"/>
          <p:cNvSpPr txBox="1"/>
          <p:nvPr/>
        </p:nvSpPr>
        <p:spPr>
          <a:xfrm>
            <a:off x="322579" y="1994407"/>
            <a:ext cx="2976245" cy="36347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  <a:buSzPct val="94000"/>
              <a:buAutoNum type="arabicPlain"/>
              <a:tabLst>
                <a:tab pos="531495" algn="l"/>
              </a:tabLst>
            </a:pP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在楼层的一层的出入口处必 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须搭设双层硬防护棚，并设置警 示牌；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  <a:p>
            <a:pPr marL="12700" marR="5080">
              <a:lnSpc>
                <a:spcPct val="100000"/>
              </a:lnSpc>
              <a:spcBef>
                <a:spcPts val="400"/>
              </a:spcBef>
              <a:buSzPct val="94000"/>
              <a:buAutoNum type="arabicPlain"/>
              <a:tabLst>
                <a:tab pos="531495" algn="l"/>
              </a:tabLst>
            </a:pP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两侧采用脚手架管搭设横杆 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围栏，并用密目网进行封闭，地 面应硬化</a:t>
            </a:r>
            <a:r>
              <a:rPr sz="1600" spc="-10" dirty="0">
                <a:latin typeface="PMingLiU" panose="02020500000000000000" charset="-120"/>
                <a:cs typeface="PMingLiU" panose="02020500000000000000" charset="-120"/>
              </a:rPr>
              <a:t>（</a:t>
            </a:r>
            <a:r>
              <a:rPr sz="1600" spc="-10" dirty="0">
                <a:latin typeface="Arial" panose="020B0604020202020204"/>
                <a:cs typeface="Arial" panose="020B0604020202020204"/>
              </a:rPr>
              <a:t>C20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砼地坪</a:t>
            </a:r>
            <a:r>
              <a:rPr sz="1600" spc="-5" dirty="0">
                <a:latin typeface="Arial" panose="020B0604020202020204"/>
                <a:cs typeface="Arial" panose="020B0604020202020204"/>
              </a:rPr>
              <a:t>100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厚），  每处出入口须配置一组灭火器和 </a:t>
            </a:r>
            <a:r>
              <a:rPr sz="1600" spc="-10" dirty="0">
                <a:latin typeface="PMingLiU" panose="02020500000000000000" charset="-120"/>
                <a:cs typeface="PMingLiU" panose="02020500000000000000" charset="-120"/>
              </a:rPr>
              <a:t>相应的安全警示标识；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  <a:p>
            <a:pPr marL="12700" marR="5080">
              <a:lnSpc>
                <a:spcPct val="100000"/>
              </a:lnSpc>
              <a:spcBef>
                <a:spcPts val="395"/>
              </a:spcBef>
              <a:buSzPct val="94000"/>
              <a:buAutoNum type="arabicPlain"/>
              <a:tabLst>
                <a:tab pos="531495" algn="l"/>
              </a:tabLst>
            </a:pP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多层结构防护棚的长度不小 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于</a:t>
            </a:r>
            <a:r>
              <a:rPr sz="1600" spc="-5" dirty="0">
                <a:latin typeface="Arial" panose="020B0604020202020204"/>
                <a:cs typeface="Arial" panose="020B0604020202020204"/>
              </a:rPr>
              <a:t>3m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，高层不小于</a:t>
            </a:r>
            <a:r>
              <a:rPr sz="1600" spc="-5" dirty="0">
                <a:latin typeface="Arial" panose="020B0604020202020204"/>
                <a:cs typeface="Arial" panose="020B0604020202020204"/>
              </a:rPr>
              <a:t>6m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。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  <a:p>
            <a:pPr marL="12700" marR="5080">
              <a:lnSpc>
                <a:spcPct val="100000"/>
              </a:lnSpc>
              <a:spcBef>
                <a:spcPts val="385"/>
              </a:spcBef>
              <a:buSzPct val="94000"/>
              <a:buAutoNum type="arabicPlain"/>
              <a:tabLst>
                <a:tab pos="531495" algn="l"/>
              </a:tabLst>
            </a:pP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在塔吊覆盖区域搭设安全通 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道，设备安全防护棚；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  <a:p>
            <a:pPr marL="12700">
              <a:lnSpc>
                <a:spcPct val="100000"/>
              </a:lnSpc>
              <a:spcBef>
                <a:spcPts val="370"/>
              </a:spcBef>
            </a:pPr>
            <a:r>
              <a:rPr sz="1600" spc="-10" dirty="0">
                <a:latin typeface="PMingLiU" panose="02020500000000000000" charset="-120"/>
                <a:cs typeface="PMingLiU" panose="02020500000000000000" charset="-120"/>
              </a:rPr>
              <a:t>设备防护棚悬挂设备操作过程、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  <a:p>
            <a:pPr marL="12700">
              <a:lnSpc>
                <a:spcPct val="100000"/>
              </a:lnSpc>
              <a:spcBef>
                <a:spcPts val="15"/>
              </a:spcBef>
            </a:pP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安全警示牌；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3912108" y="4797183"/>
            <a:ext cx="2196591" cy="1685671"/>
          </a:xfrm>
          <a:prstGeom prst="rect">
            <a:avLst/>
          </a:prstGeom>
          <a:blipFill>
            <a:blip r:embed="rId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4957571" y="1673098"/>
            <a:ext cx="3312414" cy="302171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6108700" y="4773320"/>
            <a:ext cx="2685796" cy="173469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054978" y="859408"/>
            <a:ext cx="2880360" cy="715010"/>
          </a:xfrm>
          <a:custGeom>
            <a:avLst/>
            <a:gdLst/>
            <a:ahLst/>
            <a:cxnLst/>
            <a:rect l="l" t="t" r="r" b="b"/>
            <a:pathLst>
              <a:path w="2880359" h="715010">
                <a:moveTo>
                  <a:pt x="2880105" y="0"/>
                </a:moveTo>
                <a:lnTo>
                  <a:pt x="2873629" y="0"/>
                </a:lnTo>
                <a:lnTo>
                  <a:pt x="2752344" y="20065"/>
                </a:lnTo>
                <a:lnTo>
                  <a:pt x="2628900" y="42417"/>
                </a:lnTo>
                <a:lnTo>
                  <a:pt x="2373376" y="91566"/>
                </a:lnTo>
                <a:lnTo>
                  <a:pt x="2105279" y="149732"/>
                </a:lnTo>
                <a:lnTo>
                  <a:pt x="1824227" y="216662"/>
                </a:lnTo>
                <a:lnTo>
                  <a:pt x="1566672" y="281558"/>
                </a:lnTo>
                <a:lnTo>
                  <a:pt x="842899" y="444626"/>
                </a:lnTo>
                <a:lnTo>
                  <a:pt x="621538" y="489330"/>
                </a:lnTo>
                <a:lnTo>
                  <a:pt x="200025" y="567436"/>
                </a:lnTo>
                <a:lnTo>
                  <a:pt x="0" y="600963"/>
                </a:lnTo>
                <a:lnTo>
                  <a:pt x="138303" y="621156"/>
                </a:lnTo>
                <a:lnTo>
                  <a:pt x="270256" y="638937"/>
                </a:lnTo>
                <a:lnTo>
                  <a:pt x="398018" y="654685"/>
                </a:lnTo>
                <a:lnTo>
                  <a:pt x="644905" y="681481"/>
                </a:lnTo>
                <a:lnTo>
                  <a:pt x="874776" y="699262"/>
                </a:lnTo>
                <a:lnTo>
                  <a:pt x="985520" y="705992"/>
                </a:lnTo>
                <a:lnTo>
                  <a:pt x="1094104" y="710438"/>
                </a:lnTo>
                <a:lnTo>
                  <a:pt x="1298448" y="715010"/>
                </a:lnTo>
                <a:lnTo>
                  <a:pt x="1396365" y="715010"/>
                </a:lnTo>
                <a:lnTo>
                  <a:pt x="1585849" y="710438"/>
                </a:lnTo>
                <a:lnTo>
                  <a:pt x="1675256" y="705992"/>
                </a:lnTo>
                <a:lnTo>
                  <a:pt x="1845564" y="692657"/>
                </a:lnTo>
                <a:lnTo>
                  <a:pt x="1928495" y="683640"/>
                </a:lnTo>
                <a:lnTo>
                  <a:pt x="2086102" y="661288"/>
                </a:lnTo>
                <a:lnTo>
                  <a:pt x="2235073" y="634491"/>
                </a:lnTo>
                <a:lnTo>
                  <a:pt x="2375535" y="603250"/>
                </a:lnTo>
                <a:lnTo>
                  <a:pt x="2509647" y="567436"/>
                </a:lnTo>
                <a:lnTo>
                  <a:pt x="2637409" y="527303"/>
                </a:lnTo>
                <a:lnTo>
                  <a:pt x="2758694" y="482600"/>
                </a:lnTo>
                <a:lnTo>
                  <a:pt x="2875788" y="435610"/>
                </a:lnTo>
                <a:lnTo>
                  <a:pt x="2880105" y="433450"/>
                </a:lnTo>
                <a:lnTo>
                  <a:pt x="2880105" y="0"/>
                </a:lnTo>
                <a:close/>
              </a:path>
            </a:pathLst>
          </a:custGeom>
          <a:solidFill>
            <a:srgbClr val="C5E7FB">
              <a:alpha val="2901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2622423" y="730884"/>
            <a:ext cx="5551805" cy="851535"/>
          </a:xfrm>
          <a:custGeom>
            <a:avLst/>
            <a:gdLst/>
            <a:ahLst/>
            <a:cxnLst/>
            <a:rect l="l" t="t" r="r" b="b"/>
            <a:pathLst>
              <a:path w="5551805" h="851535">
                <a:moveTo>
                  <a:pt x="853566" y="0"/>
                </a:moveTo>
                <a:lnTo>
                  <a:pt x="685418" y="0"/>
                </a:lnTo>
                <a:lnTo>
                  <a:pt x="527938" y="4572"/>
                </a:lnTo>
                <a:lnTo>
                  <a:pt x="381000" y="11175"/>
                </a:lnTo>
                <a:lnTo>
                  <a:pt x="244728" y="22351"/>
                </a:lnTo>
                <a:lnTo>
                  <a:pt x="117093" y="35813"/>
                </a:lnTo>
                <a:lnTo>
                  <a:pt x="0" y="53720"/>
                </a:lnTo>
                <a:lnTo>
                  <a:pt x="334137" y="96138"/>
                </a:lnTo>
                <a:lnTo>
                  <a:pt x="693927" y="156463"/>
                </a:lnTo>
                <a:lnTo>
                  <a:pt x="1079246" y="234695"/>
                </a:lnTo>
                <a:lnTo>
                  <a:pt x="1283589" y="279273"/>
                </a:lnTo>
                <a:lnTo>
                  <a:pt x="1868931" y="422275"/>
                </a:lnTo>
                <a:lnTo>
                  <a:pt x="2562987" y="576452"/>
                </a:lnTo>
                <a:lnTo>
                  <a:pt x="2882265" y="639063"/>
                </a:lnTo>
                <a:lnTo>
                  <a:pt x="3035554" y="668147"/>
                </a:lnTo>
                <a:lnTo>
                  <a:pt x="3329304" y="717295"/>
                </a:lnTo>
                <a:lnTo>
                  <a:pt x="3469766" y="739520"/>
                </a:lnTo>
                <a:lnTo>
                  <a:pt x="3737991" y="775335"/>
                </a:lnTo>
                <a:lnTo>
                  <a:pt x="3991229" y="806576"/>
                </a:lnTo>
                <a:lnTo>
                  <a:pt x="4112641" y="817752"/>
                </a:lnTo>
                <a:lnTo>
                  <a:pt x="4342510" y="835660"/>
                </a:lnTo>
                <a:lnTo>
                  <a:pt x="4453255" y="842390"/>
                </a:lnTo>
                <a:lnTo>
                  <a:pt x="4666107" y="851280"/>
                </a:lnTo>
                <a:lnTo>
                  <a:pt x="4864100" y="851280"/>
                </a:lnTo>
                <a:lnTo>
                  <a:pt x="5051425" y="846836"/>
                </a:lnTo>
                <a:lnTo>
                  <a:pt x="5140833" y="842390"/>
                </a:lnTo>
                <a:lnTo>
                  <a:pt x="5228082" y="835660"/>
                </a:lnTo>
                <a:lnTo>
                  <a:pt x="5474970" y="808863"/>
                </a:lnTo>
                <a:lnTo>
                  <a:pt x="5551551" y="797687"/>
                </a:lnTo>
                <a:lnTo>
                  <a:pt x="5304662" y="766444"/>
                </a:lnTo>
                <a:lnTo>
                  <a:pt x="5042916" y="728472"/>
                </a:lnTo>
                <a:lnTo>
                  <a:pt x="4474463" y="630047"/>
                </a:lnTo>
                <a:lnTo>
                  <a:pt x="4165854" y="567563"/>
                </a:lnTo>
                <a:lnTo>
                  <a:pt x="3840099" y="498348"/>
                </a:lnTo>
                <a:lnTo>
                  <a:pt x="2854579" y="263651"/>
                </a:lnTo>
                <a:lnTo>
                  <a:pt x="2586354" y="205612"/>
                </a:lnTo>
                <a:lnTo>
                  <a:pt x="2330957" y="156463"/>
                </a:lnTo>
                <a:lnTo>
                  <a:pt x="2207387" y="134112"/>
                </a:lnTo>
                <a:lnTo>
                  <a:pt x="2086102" y="114045"/>
                </a:lnTo>
                <a:lnTo>
                  <a:pt x="1969007" y="96138"/>
                </a:lnTo>
                <a:lnTo>
                  <a:pt x="1630552" y="51435"/>
                </a:lnTo>
                <a:lnTo>
                  <a:pt x="1419860" y="31368"/>
                </a:lnTo>
                <a:lnTo>
                  <a:pt x="1221866" y="15748"/>
                </a:lnTo>
                <a:lnTo>
                  <a:pt x="1032382" y="4572"/>
                </a:lnTo>
                <a:lnTo>
                  <a:pt x="853566" y="0"/>
                </a:lnTo>
                <a:close/>
              </a:path>
            </a:pathLst>
          </a:custGeom>
          <a:solidFill>
            <a:srgbClr val="C5E7FB">
              <a:alpha val="3999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2832100" y="743204"/>
            <a:ext cx="5474970" cy="775335"/>
          </a:xfrm>
          <a:custGeom>
            <a:avLst/>
            <a:gdLst/>
            <a:ahLst/>
            <a:cxnLst/>
            <a:rect l="l" t="t" r="r" b="b"/>
            <a:pathLst>
              <a:path w="5474970" h="775335">
                <a:moveTo>
                  <a:pt x="0" y="78232"/>
                </a:moveTo>
                <a:lnTo>
                  <a:pt x="19176" y="73787"/>
                </a:lnTo>
                <a:lnTo>
                  <a:pt x="76581" y="62611"/>
                </a:lnTo>
                <a:lnTo>
                  <a:pt x="174498" y="46990"/>
                </a:lnTo>
                <a:lnTo>
                  <a:pt x="238379" y="37973"/>
                </a:lnTo>
                <a:lnTo>
                  <a:pt x="312927" y="29083"/>
                </a:lnTo>
                <a:lnTo>
                  <a:pt x="395858" y="22351"/>
                </a:lnTo>
                <a:lnTo>
                  <a:pt x="491744" y="15621"/>
                </a:lnTo>
                <a:lnTo>
                  <a:pt x="596011" y="9017"/>
                </a:lnTo>
                <a:lnTo>
                  <a:pt x="713104" y="4445"/>
                </a:lnTo>
                <a:lnTo>
                  <a:pt x="840866" y="2286"/>
                </a:lnTo>
                <a:lnTo>
                  <a:pt x="979170" y="0"/>
                </a:lnTo>
                <a:lnTo>
                  <a:pt x="1128140" y="2286"/>
                </a:lnTo>
                <a:lnTo>
                  <a:pt x="1287779" y="6731"/>
                </a:lnTo>
                <a:lnTo>
                  <a:pt x="1460246" y="15621"/>
                </a:lnTo>
                <a:lnTo>
                  <a:pt x="1643379" y="26797"/>
                </a:lnTo>
                <a:lnTo>
                  <a:pt x="1837054" y="44704"/>
                </a:lnTo>
                <a:lnTo>
                  <a:pt x="2043557" y="64770"/>
                </a:lnTo>
                <a:lnTo>
                  <a:pt x="2262759" y="89408"/>
                </a:lnTo>
                <a:lnTo>
                  <a:pt x="2492629" y="118491"/>
                </a:lnTo>
                <a:lnTo>
                  <a:pt x="2735326" y="154178"/>
                </a:lnTo>
                <a:lnTo>
                  <a:pt x="2988691" y="194437"/>
                </a:lnTo>
                <a:lnTo>
                  <a:pt x="3254755" y="241300"/>
                </a:lnTo>
                <a:lnTo>
                  <a:pt x="3533648" y="297180"/>
                </a:lnTo>
                <a:lnTo>
                  <a:pt x="3825240" y="357505"/>
                </a:lnTo>
                <a:lnTo>
                  <a:pt x="4129658" y="424561"/>
                </a:lnTo>
                <a:lnTo>
                  <a:pt x="4446778" y="500507"/>
                </a:lnTo>
                <a:lnTo>
                  <a:pt x="4776724" y="583184"/>
                </a:lnTo>
                <a:lnTo>
                  <a:pt x="5119497" y="674751"/>
                </a:lnTo>
                <a:lnTo>
                  <a:pt x="5474970" y="775335"/>
                </a:lnTo>
              </a:path>
            </a:pathLst>
          </a:custGeom>
          <a:ln w="31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5616447" y="729869"/>
            <a:ext cx="3312160" cy="652780"/>
          </a:xfrm>
          <a:custGeom>
            <a:avLst/>
            <a:gdLst/>
            <a:ahLst/>
            <a:cxnLst/>
            <a:rect l="l" t="t" r="r" b="b"/>
            <a:pathLst>
              <a:path w="3312159" h="652780">
                <a:moveTo>
                  <a:pt x="0" y="652398"/>
                </a:moveTo>
                <a:lnTo>
                  <a:pt x="95757" y="625475"/>
                </a:lnTo>
                <a:lnTo>
                  <a:pt x="357631" y="556259"/>
                </a:lnTo>
                <a:lnTo>
                  <a:pt x="538479" y="509396"/>
                </a:lnTo>
                <a:lnTo>
                  <a:pt x="747140" y="457961"/>
                </a:lnTo>
                <a:lnTo>
                  <a:pt x="979170" y="402081"/>
                </a:lnTo>
                <a:lnTo>
                  <a:pt x="1228217" y="341756"/>
                </a:lnTo>
                <a:lnTo>
                  <a:pt x="1492123" y="283717"/>
                </a:lnTo>
                <a:lnTo>
                  <a:pt x="1762505" y="225551"/>
                </a:lnTo>
                <a:lnTo>
                  <a:pt x="2039238" y="171957"/>
                </a:lnTo>
                <a:lnTo>
                  <a:pt x="2313812" y="120650"/>
                </a:lnTo>
                <a:lnTo>
                  <a:pt x="2450083" y="98297"/>
                </a:lnTo>
                <a:lnTo>
                  <a:pt x="2582036" y="75945"/>
                </a:lnTo>
                <a:lnTo>
                  <a:pt x="2713990" y="58038"/>
                </a:lnTo>
                <a:lnTo>
                  <a:pt x="2841752" y="40131"/>
                </a:lnTo>
                <a:lnTo>
                  <a:pt x="2967354" y="26796"/>
                </a:lnTo>
                <a:lnTo>
                  <a:pt x="3086607" y="15620"/>
                </a:lnTo>
                <a:lnTo>
                  <a:pt x="3201543" y="6603"/>
                </a:lnTo>
                <a:lnTo>
                  <a:pt x="3312159" y="0"/>
                </a:lnTo>
              </a:path>
            </a:pathLst>
          </a:custGeom>
          <a:ln w="31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211670" y="714248"/>
            <a:ext cx="8723630" cy="1331595"/>
          </a:xfrm>
          <a:custGeom>
            <a:avLst/>
            <a:gdLst/>
            <a:ahLst/>
            <a:cxnLst/>
            <a:rect l="l" t="t" r="r" b="b"/>
            <a:pathLst>
              <a:path w="8723630" h="1331595">
                <a:moveTo>
                  <a:pt x="1556042" y="0"/>
                </a:moveTo>
                <a:lnTo>
                  <a:pt x="1402753" y="0"/>
                </a:lnTo>
                <a:lnTo>
                  <a:pt x="1258100" y="4444"/>
                </a:lnTo>
                <a:lnTo>
                  <a:pt x="1121829" y="11175"/>
                </a:lnTo>
                <a:lnTo>
                  <a:pt x="874890" y="33400"/>
                </a:lnTo>
                <a:lnTo>
                  <a:pt x="762063" y="49149"/>
                </a:lnTo>
                <a:lnTo>
                  <a:pt x="659891" y="64769"/>
                </a:lnTo>
                <a:lnTo>
                  <a:pt x="564095" y="82550"/>
                </a:lnTo>
                <a:lnTo>
                  <a:pt x="478955" y="102742"/>
                </a:lnTo>
                <a:lnTo>
                  <a:pt x="398056" y="120650"/>
                </a:lnTo>
                <a:lnTo>
                  <a:pt x="327812" y="140715"/>
                </a:lnTo>
                <a:lnTo>
                  <a:pt x="206476" y="178688"/>
                </a:lnTo>
                <a:lnTo>
                  <a:pt x="157518" y="196596"/>
                </a:lnTo>
                <a:lnTo>
                  <a:pt x="51079" y="241173"/>
                </a:lnTo>
                <a:lnTo>
                  <a:pt x="0" y="268097"/>
                </a:lnTo>
                <a:lnTo>
                  <a:pt x="0" y="1331467"/>
                </a:lnTo>
                <a:lnTo>
                  <a:pt x="8719096" y="1331467"/>
                </a:lnTo>
                <a:lnTo>
                  <a:pt x="8723414" y="1324864"/>
                </a:lnTo>
                <a:lnTo>
                  <a:pt x="8723414" y="851153"/>
                </a:lnTo>
                <a:lnTo>
                  <a:pt x="7182142" y="851153"/>
                </a:lnTo>
                <a:lnTo>
                  <a:pt x="7043839" y="848994"/>
                </a:lnTo>
                <a:lnTo>
                  <a:pt x="6899059" y="844423"/>
                </a:lnTo>
                <a:lnTo>
                  <a:pt x="6750088" y="837818"/>
                </a:lnTo>
                <a:lnTo>
                  <a:pt x="6594640" y="826642"/>
                </a:lnTo>
                <a:lnTo>
                  <a:pt x="6260503" y="793114"/>
                </a:lnTo>
                <a:lnTo>
                  <a:pt x="5900712" y="746125"/>
                </a:lnTo>
                <a:lnTo>
                  <a:pt x="5709196" y="717168"/>
                </a:lnTo>
                <a:lnTo>
                  <a:pt x="5509044" y="683640"/>
                </a:lnTo>
                <a:lnTo>
                  <a:pt x="5302542" y="645667"/>
                </a:lnTo>
                <a:lnTo>
                  <a:pt x="4861979" y="558546"/>
                </a:lnTo>
                <a:lnTo>
                  <a:pt x="4387253" y="453516"/>
                </a:lnTo>
                <a:lnTo>
                  <a:pt x="4136047" y="395350"/>
                </a:lnTo>
                <a:lnTo>
                  <a:pt x="3614458" y="268097"/>
                </a:lnTo>
                <a:lnTo>
                  <a:pt x="3122841" y="165226"/>
                </a:lnTo>
                <a:lnTo>
                  <a:pt x="2892844" y="125094"/>
                </a:lnTo>
                <a:lnTo>
                  <a:pt x="2673642" y="91566"/>
                </a:lnTo>
                <a:lnTo>
                  <a:pt x="2462949" y="62484"/>
                </a:lnTo>
                <a:lnTo>
                  <a:pt x="2262797" y="40131"/>
                </a:lnTo>
                <a:lnTo>
                  <a:pt x="2073313" y="22225"/>
                </a:lnTo>
                <a:lnTo>
                  <a:pt x="1719999" y="2159"/>
                </a:lnTo>
                <a:lnTo>
                  <a:pt x="1556042" y="0"/>
                </a:lnTo>
                <a:close/>
              </a:path>
              <a:path w="8723630" h="1331595">
                <a:moveTo>
                  <a:pt x="8723414" y="569722"/>
                </a:moveTo>
                <a:lnTo>
                  <a:pt x="8638197" y="605409"/>
                </a:lnTo>
                <a:lnTo>
                  <a:pt x="8557298" y="636651"/>
                </a:lnTo>
                <a:lnTo>
                  <a:pt x="8472208" y="665734"/>
                </a:lnTo>
                <a:lnTo>
                  <a:pt x="8295551" y="719327"/>
                </a:lnTo>
                <a:lnTo>
                  <a:pt x="8201825" y="743965"/>
                </a:lnTo>
                <a:lnTo>
                  <a:pt x="8005991" y="784098"/>
                </a:lnTo>
                <a:lnTo>
                  <a:pt x="7901724" y="802004"/>
                </a:lnTo>
                <a:lnTo>
                  <a:pt x="7680363" y="828801"/>
                </a:lnTo>
                <a:lnTo>
                  <a:pt x="7441857" y="846709"/>
                </a:lnTo>
                <a:lnTo>
                  <a:pt x="7314222" y="851153"/>
                </a:lnTo>
                <a:lnTo>
                  <a:pt x="8723414" y="851153"/>
                </a:lnTo>
                <a:lnTo>
                  <a:pt x="8723414" y="56972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 txBox="1"/>
          <p:nvPr/>
        </p:nvSpPr>
        <p:spPr>
          <a:xfrm>
            <a:off x="330200" y="1215669"/>
            <a:ext cx="4935855" cy="5482590"/>
          </a:xfrm>
          <a:prstGeom prst="rect">
            <a:avLst/>
          </a:prstGeom>
        </p:spPr>
        <p:txBody>
          <a:bodyPr vert="horz" wrap="square" lIns="0" tIns="889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00"/>
              </a:spcBef>
            </a:pP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防护棚立柱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  <a:p>
            <a:pPr marL="513080" indent="-501015">
              <a:lnSpc>
                <a:spcPct val="100000"/>
              </a:lnSpc>
              <a:spcBef>
                <a:spcPts val="600"/>
              </a:spcBef>
              <a:buSzPct val="94000"/>
              <a:buAutoNum type="arabicPlain"/>
              <a:tabLst>
                <a:tab pos="513715" algn="l"/>
              </a:tabLst>
            </a:pP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柱间连接</a:t>
            </a:r>
            <a:r>
              <a:rPr sz="1600" spc="-10" dirty="0">
                <a:latin typeface="PMingLiU" panose="02020500000000000000" charset="-120"/>
                <a:cs typeface="PMingLiU" panose="02020500000000000000" charset="-120"/>
              </a:rPr>
              <a:t>杆</a:t>
            </a:r>
            <a:r>
              <a:rPr sz="1600" spc="110" dirty="0">
                <a:latin typeface="PMingLiU" panose="02020500000000000000" charset="-120"/>
                <a:cs typeface="PMingLiU" panose="02020500000000000000" charset="-120"/>
              </a:rPr>
              <a:t>50×150mm</a:t>
            </a:r>
            <a:r>
              <a:rPr sz="1600" spc="5" dirty="0">
                <a:latin typeface="PMingLiU" panose="02020500000000000000" charset="-120"/>
                <a:cs typeface="PMingLiU" panose="02020500000000000000" charset="-120"/>
              </a:rPr>
              <a:t>方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管。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  <a:p>
            <a:pPr marL="513080" indent="-501015">
              <a:lnSpc>
                <a:spcPct val="100000"/>
              </a:lnSpc>
              <a:spcBef>
                <a:spcPts val="600"/>
              </a:spcBef>
              <a:buSzPct val="94000"/>
              <a:buAutoNum type="arabicPlain"/>
              <a:tabLst>
                <a:tab pos="513715" algn="l"/>
              </a:tabLst>
            </a:pP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立柱</a:t>
            </a:r>
            <a:r>
              <a:rPr sz="1600" spc="95" dirty="0">
                <a:latin typeface="PMingLiU" panose="02020500000000000000" charset="-120"/>
                <a:cs typeface="PMingLiU" panose="02020500000000000000" charset="-120"/>
              </a:rPr>
              <a:t>150×150mm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方管。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  <a:p>
            <a:pPr marL="513715" indent="-501650">
              <a:lnSpc>
                <a:spcPct val="100000"/>
              </a:lnSpc>
              <a:spcBef>
                <a:spcPts val="600"/>
              </a:spcBef>
              <a:buSzPct val="94000"/>
              <a:buAutoNum type="arabicPlain"/>
              <a:tabLst>
                <a:tab pos="514350" algn="l"/>
              </a:tabLst>
            </a:pPr>
            <a:r>
              <a:rPr sz="1600" spc="-10" dirty="0">
                <a:latin typeface="PMingLiU" panose="02020500000000000000" charset="-120"/>
                <a:cs typeface="PMingLiU" panose="02020500000000000000" charset="-120"/>
              </a:rPr>
              <a:t>桁架主梁</a:t>
            </a:r>
            <a:r>
              <a:rPr sz="1600" spc="95" dirty="0">
                <a:latin typeface="PMingLiU" panose="02020500000000000000" charset="-120"/>
                <a:cs typeface="PMingLiU" panose="02020500000000000000" charset="-120"/>
              </a:rPr>
              <a:t>150×150mm</a:t>
            </a:r>
            <a:r>
              <a:rPr sz="1600" dirty="0">
                <a:latin typeface="PMingLiU" panose="02020500000000000000" charset="-120"/>
                <a:cs typeface="PMingLiU" panose="02020500000000000000" charset="-120"/>
              </a:rPr>
              <a:t>方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管。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  <a:p>
            <a:pPr marL="513080" indent="-501015">
              <a:lnSpc>
                <a:spcPct val="100000"/>
              </a:lnSpc>
              <a:spcBef>
                <a:spcPts val="600"/>
              </a:spcBef>
              <a:buSzPct val="94000"/>
              <a:buAutoNum type="arabicPlain"/>
              <a:tabLst>
                <a:tab pos="513715" algn="l"/>
              </a:tabLst>
            </a:pP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桁架除主梁外均</a:t>
            </a:r>
            <a:r>
              <a:rPr sz="1600" spc="-10" dirty="0">
                <a:latin typeface="PMingLiU" panose="02020500000000000000" charset="-120"/>
                <a:cs typeface="PMingLiU" panose="02020500000000000000" charset="-120"/>
              </a:rPr>
              <a:t>用</a:t>
            </a:r>
            <a:r>
              <a:rPr sz="1600" spc="110" dirty="0">
                <a:latin typeface="PMingLiU" panose="02020500000000000000" charset="-120"/>
                <a:cs typeface="PMingLiU" panose="02020500000000000000" charset="-120"/>
              </a:rPr>
              <a:t>50×150mm</a:t>
            </a:r>
            <a:r>
              <a:rPr sz="1600" spc="5" dirty="0">
                <a:latin typeface="PMingLiU" panose="02020500000000000000" charset="-120"/>
                <a:cs typeface="PMingLiU" panose="02020500000000000000" charset="-120"/>
              </a:rPr>
              <a:t>方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管。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  <a:p>
            <a:pPr marL="12700" marR="92710">
              <a:lnSpc>
                <a:spcPct val="100000"/>
              </a:lnSpc>
              <a:spcBef>
                <a:spcPts val="600"/>
              </a:spcBef>
              <a:buSzPct val="94000"/>
              <a:buAutoNum type="arabicPlain"/>
              <a:tabLst>
                <a:tab pos="513715" algn="l"/>
              </a:tabLst>
            </a:pP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立柱与桁架各焊接一片</a:t>
            </a:r>
            <a:r>
              <a:rPr sz="1600" dirty="0">
                <a:latin typeface="PMingLiU" panose="02020500000000000000" charset="-120"/>
                <a:cs typeface="PMingLiU" panose="02020500000000000000" charset="-120"/>
              </a:rPr>
              <a:t>2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5</a:t>
            </a:r>
            <a:r>
              <a:rPr sz="1600" spc="-15" dirty="0">
                <a:latin typeface="PMingLiU" panose="02020500000000000000" charset="-120"/>
                <a:cs typeface="PMingLiU" panose="02020500000000000000" charset="-120"/>
              </a:rPr>
              <a:t>0</a:t>
            </a:r>
            <a:r>
              <a:rPr sz="1600" spc="805" dirty="0">
                <a:latin typeface="PMingLiU" panose="02020500000000000000" charset="-120"/>
                <a:cs typeface="PMingLiU" panose="02020500000000000000" charset="-120"/>
              </a:rPr>
              <a:t>×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25</a:t>
            </a:r>
            <a:r>
              <a:rPr sz="1600" spc="-10" dirty="0">
                <a:latin typeface="PMingLiU" panose="02020500000000000000" charset="-120"/>
                <a:cs typeface="PMingLiU" panose="02020500000000000000" charset="-120"/>
              </a:rPr>
              <a:t>0</a:t>
            </a:r>
            <a:r>
              <a:rPr sz="1600" spc="805" dirty="0">
                <a:latin typeface="PMingLiU" panose="02020500000000000000" charset="-120"/>
                <a:cs typeface="PMingLiU" panose="02020500000000000000" charset="-120"/>
              </a:rPr>
              <a:t>×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1</a:t>
            </a:r>
            <a:r>
              <a:rPr sz="1600" spc="-15" dirty="0">
                <a:latin typeface="PMingLiU" panose="02020500000000000000" charset="-120"/>
                <a:cs typeface="PMingLiU" panose="02020500000000000000" charset="-120"/>
              </a:rPr>
              <a:t>0</a:t>
            </a:r>
            <a:r>
              <a:rPr sz="1600" spc="60" dirty="0">
                <a:latin typeface="PMingLiU" panose="02020500000000000000" charset="-120"/>
                <a:cs typeface="PMingLiU" panose="02020500000000000000" charset="-120"/>
              </a:rPr>
              <a:t>m</a:t>
            </a:r>
            <a:r>
              <a:rPr sz="1600" spc="80" dirty="0">
                <a:latin typeface="PMingLiU" panose="02020500000000000000" charset="-120"/>
                <a:cs typeface="PMingLiU" panose="02020500000000000000" charset="-120"/>
              </a:rPr>
              <a:t>m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的钢</a:t>
            </a:r>
            <a:r>
              <a:rPr sz="1600" spc="5" dirty="0">
                <a:latin typeface="PMingLiU" panose="02020500000000000000" charset="-120"/>
                <a:cs typeface="PMingLiU" panose="02020500000000000000" charset="-120"/>
              </a:rPr>
              <a:t>板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， 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以</a:t>
            </a:r>
            <a:r>
              <a:rPr sz="1600" spc="-10" dirty="0">
                <a:latin typeface="PMingLiU" panose="02020500000000000000" charset="-120"/>
                <a:cs typeface="PMingLiU" panose="02020500000000000000" charset="-120"/>
              </a:rPr>
              <a:t>M12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螺栓连接。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  <a:p>
            <a:pPr marL="12700" marR="96520">
              <a:lnSpc>
                <a:spcPct val="100000"/>
              </a:lnSpc>
              <a:spcBef>
                <a:spcPts val="605"/>
              </a:spcBef>
            </a:pPr>
            <a:r>
              <a:rPr sz="1600" spc="-10" dirty="0">
                <a:latin typeface="PMingLiU" panose="02020500000000000000" charset="-120"/>
                <a:cs typeface="PMingLiU" panose="02020500000000000000" charset="-120"/>
              </a:rPr>
              <a:t>（6）基础尺寸</a:t>
            </a:r>
            <a:r>
              <a:rPr sz="1600" spc="100" dirty="0">
                <a:latin typeface="PMingLiU" panose="02020500000000000000" charset="-120"/>
                <a:cs typeface="PMingLiU" panose="02020500000000000000" charset="-120"/>
              </a:rPr>
              <a:t>1000×1000×700mm，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采</a:t>
            </a:r>
            <a:r>
              <a:rPr sz="1600" spc="-10" dirty="0">
                <a:latin typeface="PMingLiU" panose="02020500000000000000" charset="-120"/>
                <a:cs typeface="PMingLiU" panose="02020500000000000000" charset="-120"/>
              </a:rPr>
              <a:t>用</a:t>
            </a:r>
            <a:r>
              <a:rPr sz="1600" dirty="0">
                <a:latin typeface="PMingLiU" panose="02020500000000000000" charset="-120"/>
                <a:cs typeface="PMingLiU" panose="02020500000000000000" charset="-120"/>
              </a:rPr>
              <a:t>C30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混</a:t>
            </a:r>
            <a:r>
              <a:rPr sz="1600" spc="-10" dirty="0">
                <a:latin typeface="PMingLiU" panose="02020500000000000000" charset="-120"/>
                <a:cs typeface="PMingLiU" panose="02020500000000000000" charset="-120"/>
              </a:rPr>
              <a:t>凝</a:t>
            </a:r>
            <a:r>
              <a:rPr sz="1600" dirty="0">
                <a:latin typeface="PMingLiU" panose="02020500000000000000" charset="-120"/>
                <a:cs typeface="PMingLiU" panose="02020500000000000000" charset="-120"/>
              </a:rPr>
              <a:t>土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浇 筑，预埋</a:t>
            </a:r>
            <a:r>
              <a:rPr sz="1600" spc="135" dirty="0">
                <a:latin typeface="PMingLiU" panose="02020500000000000000" charset="-120"/>
                <a:cs typeface="PMingLiU" panose="02020500000000000000" charset="-120"/>
              </a:rPr>
              <a:t>400×400×12mm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钢板</a:t>
            </a:r>
            <a:r>
              <a:rPr sz="1600" spc="5" dirty="0">
                <a:latin typeface="PMingLiU" panose="02020500000000000000" charset="-120"/>
                <a:cs typeface="PMingLiU" panose="02020500000000000000" charset="-120"/>
              </a:rPr>
              <a:t>，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钢板</a:t>
            </a:r>
            <a:r>
              <a:rPr sz="1600" spc="5" dirty="0">
                <a:latin typeface="PMingLiU" panose="02020500000000000000" charset="-120"/>
                <a:cs typeface="PMingLiU" panose="02020500000000000000" charset="-120"/>
              </a:rPr>
              <a:t>下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部焊</a:t>
            </a:r>
            <a:r>
              <a:rPr sz="1600" spc="5" dirty="0">
                <a:latin typeface="PMingLiU" panose="02020500000000000000" charset="-120"/>
                <a:cs typeface="PMingLiU" panose="02020500000000000000" charset="-120"/>
              </a:rPr>
              <a:t>接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直径 </a:t>
            </a:r>
            <a:r>
              <a:rPr sz="1600" spc="25" dirty="0">
                <a:latin typeface="PMingLiU" panose="02020500000000000000" charset="-120"/>
                <a:cs typeface="PMingLiU" panose="02020500000000000000" charset="-120"/>
              </a:rPr>
              <a:t>20mm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钢筋，并塞</a:t>
            </a:r>
            <a:r>
              <a:rPr sz="1600" spc="-10" dirty="0">
                <a:latin typeface="PMingLiU" panose="02020500000000000000" charset="-120"/>
                <a:cs typeface="PMingLiU" panose="02020500000000000000" charset="-120"/>
              </a:rPr>
              <a:t>焊8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个M18螺</a:t>
            </a:r>
            <a:r>
              <a:rPr sz="1600" spc="5" dirty="0">
                <a:latin typeface="PMingLiU" panose="02020500000000000000" charset="-120"/>
                <a:cs typeface="PMingLiU" panose="02020500000000000000" charset="-120"/>
              </a:rPr>
              <a:t>栓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固定</a:t>
            </a:r>
            <a:r>
              <a:rPr sz="1600" spc="5" dirty="0">
                <a:latin typeface="PMingLiU" panose="02020500000000000000" charset="-120"/>
                <a:cs typeface="PMingLiU" panose="02020500000000000000" charset="-120"/>
              </a:rPr>
              <a:t>立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柱。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  <a:p>
            <a:pPr marL="12700">
              <a:lnSpc>
                <a:spcPct val="100000"/>
              </a:lnSpc>
              <a:spcBef>
                <a:spcPts val="600"/>
              </a:spcBef>
            </a:pP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防护棚顶构造说明：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  <a:p>
            <a:pPr marL="513080" indent="-501015">
              <a:lnSpc>
                <a:spcPct val="100000"/>
              </a:lnSpc>
              <a:spcBef>
                <a:spcPts val="600"/>
              </a:spcBef>
              <a:buSzPct val="94000"/>
              <a:buAutoNum type="arabicPlain"/>
              <a:tabLst>
                <a:tab pos="513715" algn="l"/>
              </a:tabLst>
            </a:pP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顶铺</a:t>
            </a:r>
            <a:r>
              <a:rPr sz="1600" spc="15" dirty="0">
                <a:latin typeface="PMingLiU" panose="02020500000000000000" charset="-120"/>
                <a:cs typeface="PMingLiU" panose="02020500000000000000" charset="-120"/>
              </a:rPr>
              <a:t>0.5mm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厚压型钢板。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  <a:p>
            <a:pPr marL="513715" indent="-501650">
              <a:lnSpc>
                <a:spcPct val="100000"/>
              </a:lnSpc>
              <a:spcBef>
                <a:spcPts val="600"/>
              </a:spcBef>
              <a:buSzPct val="94000"/>
              <a:buAutoNum type="arabicPlain"/>
              <a:tabLst>
                <a:tab pos="514350" algn="l"/>
              </a:tabLst>
            </a:pPr>
            <a:r>
              <a:rPr sz="1600" spc="-10" dirty="0">
                <a:latin typeface="PMingLiU" panose="02020500000000000000" charset="-120"/>
                <a:cs typeface="PMingLiU" panose="02020500000000000000" charset="-120"/>
              </a:rPr>
              <a:t>上层檩条上设置</a:t>
            </a:r>
            <a:r>
              <a:rPr sz="1600" spc="125" dirty="0">
                <a:latin typeface="PMingLiU" panose="02020500000000000000" charset="-120"/>
                <a:cs typeface="PMingLiU" panose="02020500000000000000" charset="-120"/>
              </a:rPr>
              <a:t>20×20mm</a:t>
            </a:r>
            <a:r>
              <a:rPr sz="1600" dirty="0">
                <a:latin typeface="PMingLiU" panose="02020500000000000000" charset="-120"/>
                <a:cs typeface="PMingLiU" panose="02020500000000000000" charset="-120"/>
              </a:rPr>
              <a:t>网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孔</a:t>
            </a:r>
            <a:r>
              <a:rPr sz="1600" spc="-10" dirty="0">
                <a:latin typeface="PMingLiU" panose="02020500000000000000" charset="-120"/>
                <a:cs typeface="PMingLiU" panose="02020500000000000000" charset="-120"/>
              </a:rPr>
              <a:t>钢</a:t>
            </a:r>
            <a:r>
              <a:rPr sz="1600" dirty="0">
                <a:latin typeface="PMingLiU" panose="02020500000000000000" charset="-120"/>
                <a:cs typeface="PMingLiU" panose="02020500000000000000" charset="-120"/>
              </a:rPr>
              <a:t>板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网。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  <a:p>
            <a:pPr marL="513080" indent="-501015">
              <a:lnSpc>
                <a:spcPct val="100000"/>
              </a:lnSpc>
              <a:spcBef>
                <a:spcPts val="600"/>
              </a:spcBef>
              <a:buSzPct val="94000"/>
              <a:buAutoNum type="arabicPlain"/>
              <a:tabLst>
                <a:tab pos="513715" algn="l"/>
              </a:tabLst>
            </a:pP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下层檩条上方铺设脚手板。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  <a:p>
            <a:pPr marL="513080" indent="-501015">
              <a:lnSpc>
                <a:spcPct val="100000"/>
              </a:lnSpc>
              <a:spcBef>
                <a:spcPts val="600"/>
              </a:spcBef>
              <a:buSzPct val="94000"/>
              <a:buAutoNum type="arabicPlain"/>
              <a:tabLst>
                <a:tab pos="513715" algn="l"/>
              </a:tabLst>
            </a:pPr>
            <a:r>
              <a:rPr sz="1600" spc="5" dirty="0">
                <a:latin typeface="PMingLiU" panose="02020500000000000000" charset="-120"/>
                <a:cs typeface="PMingLiU" panose="02020500000000000000" charset="-120"/>
              </a:rPr>
              <a:t>下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层檩</a:t>
            </a:r>
            <a:r>
              <a:rPr sz="1600" spc="5" dirty="0">
                <a:latin typeface="PMingLiU" panose="02020500000000000000" charset="-120"/>
                <a:cs typeface="PMingLiU" panose="02020500000000000000" charset="-120"/>
              </a:rPr>
              <a:t>条下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挂</a:t>
            </a:r>
            <a:r>
              <a:rPr sz="1600" spc="15" dirty="0">
                <a:latin typeface="PMingLiU" panose="02020500000000000000" charset="-120"/>
                <a:cs typeface="PMingLiU" panose="02020500000000000000" charset="-120"/>
              </a:rPr>
              <a:t>0.5mm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厚</a:t>
            </a:r>
            <a:r>
              <a:rPr sz="1600" spc="5" dirty="0">
                <a:latin typeface="PMingLiU" panose="02020500000000000000" charset="-120"/>
                <a:cs typeface="PMingLiU" panose="02020500000000000000" charset="-120"/>
              </a:rPr>
              <a:t>压型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钢板或</a:t>
            </a:r>
            <a:r>
              <a:rPr sz="1600" spc="5" dirty="0">
                <a:latin typeface="PMingLiU" panose="02020500000000000000" charset="-120"/>
                <a:cs typeface="PMingLiU" panose="02020500000000000000" charset="-120"/>
              </a:rPr>
              <a:t>塑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料扣</a:t>
            </a:r>
            <a:r>
              <a:rPr sz="1600" spc="5" dirty="0">
                <a:latin typeface="PMingLiU" panose="02020500000000000000" charset="-120"/>
                <a:cs typeface="PMingLiU" panose="02020500000000000000" charset="-120"/>
              </a:rPr>
              <a:t>板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吊顶。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  <a:p>
            <a:pPr marL="513080" indent="-501015">
              <a:lnSpc>
                <a:spcPct val="100000"/>
              </a:lnSpc>
              <a:spcBef>
                <a:spcPts val="600"/>
              </a:spcBef>
              <a:buSzPct val="94000"/>
              <a:buAutoNum type="arabicPlain"/>
              <a:tabLst>
                <a:tab pos="513715" algn="l"/>
              </a:tabLst>
            </a:pP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檩条</a:t>
            </a:r>
            <a:r>
              <a:rPr sz="1600" spc="-10" dirty="0">
                <a:latin typeface="PMingLiU" panose="02020500000000000000" charset="-120"/>
                <a:cs typeface="PMingLiU" panose="02020500000000000000" charset="-120"/>
              </a:rPr>
              <a:t>为</a:t>
            </a:r>
            <a:r>
              <a:rPr sz="1600" spc="125" dirty="0">
                <a:latin typeface="PMingLiU" panose="02020500000000000000" charset="-120"/>
                <a:cs typeface="PMingLiU" panose="02020500000000000000" charset="-120"/>
              </a:rPr>
              <a:t>50×50mm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方</a:t>
            </a:r>
            <a:r>
              <a:rPr sz="1600" spc="5" dirty="0">
                <a:latin typeface="PMingLiU" panose="02020500000000000000" charset="-120"/>
                <a:cs typeface="PMingLiU" panose="02020500000000000000" charset="-120"/>
              </a:rPr>
              <a:t>管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。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  <a:p>
            <a:pPr marL="513715" indent="-501650">
              <a:lnSpc>
                <a:spcPct val="100000"/>
              </a:lnSpc>
              <a:spcBef>
                <a:spcPts val="605"/>
              </a:spcBef>
              <a:buSzPct val="94000"/>
              <a:buAutoNum type="arabicPlain"/>
              <a:tabLst>
                <a:tab pos="514350" algn="l"/>
              </a:tabLst>
            </a:pPr>
            <a:r>
              <a:rPr sz="1600" spc="-10" dirty="0">
                <a:latin typeface="PMingLiU" panose="02020500000000000000" charset="-120"/>
                <a:cs typeface="PMingLiU" panose="02020500000000000000" charset="-120"/>
              </a:rPr>
              <a:t>柱间交叉支撑为</a:t>
            </a:r>
            <a:r>
              <a:rPr sz="1600" spc="125" dirty="0">
                <a:latin typeface="PMingLiU" panose="02020500000000000000" charset="-120"/>
                <a:cs typeface="PMingLiU" panose="02020500000000000000" charset="-120"/>
              </a:rPr>
              <a:t>50×150</a:t>
            </a:r>
            <a:r>
              <a:rPr sz="1600" spc="-10" dirty="0">
                <a:latin typeface="PMingLiU" panose="02020500000000000000" charset="-120"/>
                <a:cs typeface="PMingLiU" panose="02020500000000000000" charset="-120"/>
              </a:rPr>
              <a:t>方管</a:t>
            </a:r>
            <a:r>
              <a:rPr sz="1600" spc="-20" dirty="0">
                <a:latin typeface="PMingLiU" panose="02020500000000000000" charset="-120"/>
                <a:cs typeface="PMingLiU" panose="02020500000000000000" charset="-120"/>
              </a:rPr>
              <a:t>,</a:t>
            </a:r>
            <a:r>
              <a:rPr sz="1600" spc="-10" dirty="0">
                <a:latin typeface="PMingLiU" panose="02020500000000000000" charset="-120"/>
                <a:cs typeface="PMingLiU" panose="02020500000000000000" charset="-120"/>
              </a:rPr>
              <a:t>采用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  <a:p>
            <a:pPr marL="12700">
              <a:lnSpc>
                <a:spcPct val="100000"/>
              </a:lnSpc>
            </a:pPr>
            <a:r>
              <a:rPr sz="1600" spc="135" dirty="0">
                <a:latin typeface="PMingLiU" panose="02020500000000000000" charset="-120"/>
                <a:cs typeface="PMingLiU" panose="02020500000000000000" charset="-120"/>
              </a:rPr>
              <a:t>150×250×10mm</a:t>
            </a:r>
            <a:r>
              <a:rPr sz="1600" spc="5" dirty="0">
                <a:latin typeface="PMingLiU" panose="02020500000000000000" charset="-120"/>
                <a:cs typeface="PMingLiU" panose="02020500000000000000" charset="-120"/>
              </a:rPr>
              <a:t>耳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板连</a:t>
            </a:r>
            <a:r>
              <a:rPr sz="1600" spc="5" dirty="0">
                <a:latin typeface="PMingLiU" panose="02020500000000000000" charset="-120"/>
                <a:cs typeface="PMingLiU" panose="02020500000000000000" charset="-120"/>
              </a:rPr>
              <a:t>接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，M12</a:t>
            </a:r>
            <a:r>
              <a:rPr sz="1600" spc="5" dirty="0">
                <a:latin typeface="PMingLiU" panose="02020500000000000000" charset="-120"/>
                <a:cs typeface="PMingLiU" panose="02020500000000000000" charset="-120"/>
              </a:rPr>
              <a:t>螺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栓固</a:t>
            </a:r>
            <a:r>
              <a:rPr sz="1600" spc="5" dirty="0">
                <a:latin typeface="PMingLiU" panose="02020500000000000000" charset="-120"/>
                <a:cs typeface="PMingLiU" panose="02020500000000000000" charset="-120"/>
              </a:rPr>
              <a:t>定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。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330200" y="800862"/>
            <a:ext cx="3857625" cy="4679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>
                <a:latin typeface="Candara" panose="020E0502030303020204"/>
                <a:cs typeface="Candara" panose="020E0502030303020204"/>
              </a:rPr>
              <a:t>2.1.7.1</a:t>
            </a:r>
            <a:r>
              <a:rPr dirty="0"/>
              <a:t>定型化防</a:t>
            </a:r>
            <a:r>
              <a:rPr spc="-15" dirty="0"/>
              <a:t>护</a:t>
            </a:r>
            <a:r>
              <a:rPr dirty="0"/>
              <a:t>棚做法</a:t>
            </a:r>
            <a:endParaRPr dirty="0"/>
          </a:p>
        </p:txBody>
      </p:sp>
      <p:sp>
        <p:nvSpPr>
          <p:cNvPr id="9" name="object 9"/>
          <p:cNvSpPr/>
          <p:nvPr/>
        </p:nvSpPr>
        <p:spPr>
          <a:xfrm>
            <a:off x="5364098" y="4221060"/>
            <a:ext cx="3617214" cy="2216023"/>
          </a:xfrm>
          <a:prstGeom prst="rect">
            <a:avLst/>
          </a:prstGeom>
          <a:blipFill>
            <a:blip r:embed="rId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5292090" y="1593977"/>
            <a:ext cx="3672459" cy="230949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054978" y="859408"/>
            <a:ext cx="2880360" cy="715010"/>
          </a:xfrm>
          <a:custGeom>
            <a:avLst/>
            <a:gdLst/>
            <a:ahLst/>
            <a:cxnLst/>
            <a:rect l="l" t="t" r="r" b="b"/>
            <a:pathLst>
              <a:path w="2880359" h="715010">
                <a:moveTo>
                  <a:pt x="2880105" y="0"/>
                </a:moveTo>
                <a:lnTo>
                  <a:pt x="2873629" y="0"/>
                </a:lnTo>
                <a:lnTo>
                  <a:pt x="2752344" y="20065"/>
                </a:lnTo>
                <a:lnTo>
                  <a:pt x="2628900" y="42417"/>
                </a:lnTo>
                <a:lnTo>
                  <a:pt x="2373376" y="91566"/>
                </a:lnTo>
                <a:lnTo>
                  <a:pt x="2105279" y="149732"/>
                </a:lnTo>
                <a:lnTo>
                  <a:pt x="1824227" y="216662"/>
                </a:lnTo>
                <a:lnTo>
                  <a:pt x="1566672" y="281558"/>
                </a:lnTo>
                <a:lnTo>
                  <a:pt x="842899" y="444626"/>
                </a:lnTo>
                <a:lnTo>
                  <a:pt x="621538" y="489330"/>
                </a:lnTo>
                <a:lnTo>
                  <a:pt x="200025" y="567436"/>
                </a:lnTo>
                <a:lnTo>
                  <a:pt x="0" y="600963"/>
                </a:lnTo>
                <a:lnTo>
                  <a:pt x="138303" y="621156"/>
                </a:lnTo>
                <a:lnTo>
                  <a:pt x="270256" y="638937"/>
                </a:lnTo>
                <a:lnTo>
                  <a:pt x="398018" y="654685"/>
                </a:lnTo>
                <a:lnTo>
                  <a:pt x="644905" y="681481"/>
                </a:lnTo>
                <a:lnTo>
                  <a:pt x="874776" y="699262"/>
                </a:lnTo>
                <a:lnTo>
                  <a:pt x="985520" y="705992"/>
                </a:lnTo>
                <a:lnTo>
                  <a:pt x="1094104" y="710438"/>
                </a:lnTo>
                <a:lnTo>
                  <a:pt x="1298448" y="715010"/>
                </a:lnTo>
                <a:lnTo>
                  <a:pt x="1396365" y="715010"/>
                </a:lnTo>
                <a:lnTo>
                  <a:pt x="1585849" y="710438"/>
                </a:lnTo>
                <a:lnTo>
                  <a:pt x="1675256" y="705992"/>
                </a:lnTo>
                <a:lnTo>
                  <a:pt x="1845564" y="692657"/>
                </a:lnTo>
                <a:lnTo>
                  <a:pt x="1928495" y="683640"/>
                </a:lnTo>
                <a:lnTo>
                  <a:pt x="2086102" y="661288"/>
                </a:lnTo>
                <a:lnTo>
                  <a:pt x="2235073" y="634491"/>
                </a:lnTo>
                <a:lnTo>
                  <a:pt x="2375535" y="603250"/>
                </a:lnTo>
                <a:lnTo>
                  <a:pt x="2509647" y="567436"/>
                </a:lnTo>
                <a:lnTo>
                  <a:pt x="2637409" y="527303"/>
                </a:lnTo>
                <a:lnTo>
                  <a:pt x="2758694" y="482600"/>
                </a:lnTo>
                <a:lnTo>
                  <a:pt x="2875788" y="435610"/>
                </a:lnTo>
                <a:lnTo>
                  <a:pt x="2880105" y="433450"/>
                </a:lnTo>
                <a:lnTo>
                  <a:pt x="2880105" y="0"/>
                </a:lnTo>
                <a:close/>
              </a:path>
            </a:pathLst>
          </a:custGeom>
          <a:solidFill>
            <a:srgbClr val="C5E7FB">
              <a:alpha val="2901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2622423" y="730884"/>
            <a:ext cx="5551805" cy="851535"/>
          </a:xfrm>
          <a:custGeom>
            <a:avLst/>
            <a:gdLst/>
            <a:ahLst/>
            <a:cxnLst/>
            <a:rect l="l" t="t" r="r" b="b"/>
            <a:pathLst>
              <a:path w="5551805" h="851535">
                <a:moveTo>
                  <a:pt x="853566" y="0"/>
                </a:moveTo>
                <a:lnTo>
                  <a:pt x="685418" y="0"/>
                </a:lnTo>
                <a:lnTo>
                  <a:pt x="527938" y="4572"/>
                </a:lnTo>
                <a:lnTo>
                  <a:pt x="381000" y="11175"/>
                </a:lnTo>
                <a:lnTo>
                  <a:pt x="244728" y="22351"/>
                </a:lnTo>
                <a:lnTo>
                  <a:pt x="117093" y="35813"/>
                </a:lnTo>
                <a:lnTo>
                  <a:pt x="0" y="53720"/>
                </a:lnTo>
                <a:lnTo>
                  <a:pt x="334137" y="96138"/>
                </a:lnTo>
                <a:lnTo>
                  <a:pt x="693927" y="156463"/>
                </a:lnTo>
                <a:lnTo>
                  <a:pt x="1079246" y="234695"/>
                </a:lnTo>
                <a:lnTo>
                  <a:pt x="1283589" y="279273"/>
                </a:lnTo>
                <a:lnTo>
                  <a:pt x="1868931" y="422275"/>
                </a:lnTo>
                <a:lnTo>
                  <a:pt x="2562987" y="576452"/>
                </a:lnTo>
                <a:lnTo>
                  <a:pt x="2882265" y="639063"/>
                </a:lnTo>
                <a:lnTo>
                  <a:pt x="3035554" y="668147"/>
                </a:lnTo>
                <a:lnTo>
                  <a:pt x="3329304" y="717295"/>
                </a:lnTo>
                <a:lnTo>
                  <a:pt x="3469766" y="739520"/>
                </a:lnTo>
                <a:lnTo>
                  <a:pt x="3737991" y="775335"/>
                </a:lnTo>
                <a:lnTo>
                  <a:pt x="3991229" y="806576"/>
                </a:lnTo>
                <a:lnTo>
                  <a:pt x="4112641" y="817752"/>
                </a:lnTo>
                <a:lnTo>
                  <a:pt x="4342510" y="835660"/>
                </a:lnTo>
                <a:lnTo>
                  <a:pt x="4453255" y="842390"/>
                </a:lnTo>
                <a:lnTo>
                  <a:pt x="4666107" y="851280"/>
                </a:lnTo>
                <a:lnTo>
                  <a:pt x="4864100" y="851280"/>
                </a:lnTo>
                <a:lnTo>
                  <a:pt x="5051425" y="846836"/>
                </a:lnTo>
                <a:lnTo>
                  <a:pt x="5140833" y="842390"/>
                </a:lnTo>
                <a:lnTo>
                  <a:pt x="5228082" y="835660"/>
                </a:lnTo>
                <a:lnTo>
                  <a:pt x="5474970" y="808863"/>
                </a:lnTo>
                <a:lnTo>
                  <a:pt x="5551551" y="797687"/>
                </a:lnTo>
                <a:lnTo>
                  <a:pt x="5304662" y="766444"/>
                </a:lnTo>
                <a:lnTo>
                  <a:pt x="5042916" y="728472"/>
                </a:lnTo>
                <a:lnTo>
                  <a:pt x="4474463" y="630047"/>
                </a:lnTo>
                <a:lnTo>
                  <a:pt x="4165854" y="567563"/>
                </a:lnTo>
                <a:lnTo>
                  <a:pt x="3840099" y="498348"/>
                </a:lnTo>
                <a:lnTo>
                  <a:pt x="2854579" y="263651"/>
                </a:lnTo>
                <a:lnTo>
                  <a:pt x="2586354" y="205612"/>
                </a:lnTo>
                <a:lnTo>
                  <a:pt x="2330957" y="156463"/>
                </a:lnTo>
                <a:lnTo>
                  <a:pt x="2207387" y="134112"/>
                </a:lnTo>
                <a:lnTo>
                  <a:pt x="2086102" y="114045"/>
                </a:lnTo>
                <a:lnTo>
                  <a:pt x="1969007" y="96138"/>
                </a:lnTo>
                <a:lnTo>
                  <a:pt x="1630552" y="51435"/>
                </a:lnTo>
                <a:lnTo>
                  <a:pt x="1419860" y="31368"/>
                </a:lnTo>
                <a:lnTo>
                  <a:pt x="1221866" y="15748"/>
                </a:lnTo>
                <a:lnTo>
                  <a:pt x="1032382" y="4572"/>
                </a:lnTo>
                <a:lnTo>
                  <a:pt x="853566" y="0"/>
                </a:lnTo>
                <a:close/>
              </a:path>
            </a:pathLst>
          </a:custGeom>
          <a:solidFill>
            <a:srgbClr val="C5E7FB">
              <a:alpha val="3999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2832100" y="743204"/>
            <a:ext cx="5474970" cy="775335"/>
          </a:xfrm>
          <a:custGeom>
            <a:avLst/>
            <a:gdLst/>
            <a:ahLst/>
            <a:cxnLst/>
            <a:rect l="l" t="t" r="r" b="b"/>
            <a:pathLst>
              <a:path w="5474970" h="775335">
                <a:moveTo>
                  <a:pt x="0" y="78232"/>
                </a:moveTo>
                <a:lnTo>
                  <a:pt x="19176" y="73787"/>
                </a:lnTo>
                <a:lnTo>
                  <a:pt x="76581" y="62611"/>
                </a:lnTo>
                <a:lnTo>
                  <a:pt x="174498" y="46990"/>
                </a:lnTo>
                <a:lnTo>
                  <a:pt x="238379" y="37973"/>
                </a:lnTo>
                <a:lnTo>
                  <a:pt x="312927" y="29083"/>
                </a:lnTo>
                <a:lnTo>
                  <a:pt x="395858" y="22351"/>
                </a:lnTo>
                <a:lnTo>
                  <a:pt x="491744" y="15621"/>
                </a:lnTo>
                <a:lnTo>
                  <a:pt x="596011" y="9017"/>
                </a:lnTo>
                <a:lnTo>
                  <a:pt x="713104" y="4445"/>
                </a:lnTo>
                <a:lnTo>
                  <a:pt x="840866" y="2286"/>
                </a:lnTo>
                <a:lnTo>
                  <a:pt x="979170" y="0"/>
                </a:lnTo>
                <a:lnTo>
                  <a:pt x="1128140" y="2286"/>
                </a:lnTo>
                <a:lnTo>
                  <a:pt x="1287779" y="6731"/>
                </a:lnTo>
                <a:lnTo>
                  <a:pt x="1460246" y="15621"/>
                </a:lnTo>
                <a:lnTo>
                  <a:pt x="1643379" y="26797"/>
                </a:lnTo>
                <a:lnTo>
                  <a:pt x="1837054" y="44704"/>
                </a:lnTo>
                <a:lnTo>
                  <a:pt x="2043557" y="64770"/>
                </a:lnTo>
                <a:lnTo>
                  <a:pt x="2262759" y="89408"/>
                </a:lnTo>
                <a:lnTo>
                  <a:pt x="2492629" y="118491"/>
                </a:lnTo>
                <a:lnTo>
                  <a:pt x="2735326" y="154178"/>
                </a:lnTo>
                <a:lnTo>
                  <a:pt x="2988691" y="194437"/>
                </a:lnTo>
                <a:lnTo>
                  <a:pt x="3254755" y="241300"/>
                </a:lnTo>
                <a:lnTo>
                  <a:pt x="3533648" y="297180"/>
                </a:lnTo>
                <a:lnTo>
                  <a:pt x="3825240" y="357505"/>
                </a:lnTo>
                <a:lnTo>
                  <a:pt x="4129658" y="424561"/>
                </a:lnTo>
                <a:lnTo>
                  <a:pt x="4446778" y="500507"/>
                </a:lnTo>
                <a:lnTo>
                  <a:pt x="4776724" y="583184"/>
                </a:lnTo>
                <a:lnTo>
                  <a:pt x="5119497" y="674751"/>
                </a:lnTo>
                <a:lnTo>
                  <a:pt x="5474970" y="775335"/>
                </a:lnTo>
              </a:path>
            </a:pathLst>
          </a:custGeom>
          <a:ln w="31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5616447" y="729869"/>
            <a:ext cx="3312160" cy="652780"/>
          </a:xfrm>
          <a:custGeom>
            <a:avLst/>
            <a:gdLst/>
            <a:ahLst/>
            <a:cxnLst/>
            <a:rect l="l" t="t" r="r" b="b"/>
            <a:pathLst>
              <a:path w="3312159" h="652780">
                <a:moveTo>
                  <a:pt x="0" y="652398"/>
                </a:moveTo>
                <a:lnTo>
                  <a:pt x="95757" y="625475"/>
                </a:lnTo>
                <a:lnTo>
                  <a:pt x="357631" y="556259"/>
                </a:lnTo>
                <a:lnTo>
                  <a:pt x="538479" y="509396"/>
                </a:lnTo>
                <a:lnTo>
                  <a:pt x="747140" y="457961"/>
                </a:lnTo>
                <a:lnTo>
                  <a:pt x="979170" y="402081"/>
                </a:lnTo>
                <a:lnTo>
                  <a:pt x="1228217" y="341756"/>
                </a:lnTo>
                <a:lnTo>
                  <a:pt x="1492123" y="283717"/>
                </a:lnTo>
                <a:lnTo>
                  <a:pt x="1762505" y="225551"/>
                </a:lnTo>
                <a:lnTo>
                  <a:pt x="2039238" y="171957"/>
                </a:lnTo>
                <a:lnTo>
                  <a:pt x="2313812" y="120650"/>
                </a:lnTo>
                <a:lnTo>
                  <a:pt x="2450083" y="98297"/>
                </a:lnTo>
                <a:lnTo>
                  <a:pt x="2582036" y="75945"/>
                </a:lnTo>
                <a:lnTo>
                  <a:pt x="2713990" y="58038"/>
                </a:lnTo>
                <a:lnTo>
                  <a:pt x="2841752" y="40131"/>
                </a:lnTo>
                <a:lnTo>
                  <a:pt x="2967354" y="26796"/>
                </a:lnTo>
                <a:lnTo>
                  <a:pt x="3086607" y="15620"/>
                </a:lnTo>
                <a:lnTo>
                  <a:pt x="3201543" y="6603"/>
                </a:lnTo>
                <a:lnTo>
                  <a:pt x="3312159" y="0"/>
                </a:lnTo>
              </a:path>
            </a:pathLst>
          </a:custGeom>
          <a:ln w="31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211670" y="714248"/>
            <a:ext cx="8723630" cy="1331595"/>
          </a:xfrm>
          <a:custGeom>
            <a:avLst/>
            <a:gdLst/>
            <a:ahLst/>
            <a:cxnLst/>
            <a:rect l="l" t="t" r="r" b="b"/>
            <a:pathLst>
              <a:path w="8723630" h="1331595">
                <a:moveTo>
                  <a:pt x="1556042" y="0"/>
                </a:moveTo>
                <a:lnTo>
                  <a:pt x="1402753" y="0"/>
                </a:lnTo>
                <a:lnTo>
                  <a:pt x="1258100" y="4444"/>
                </a:lnTo>
                <a:lnTo>
                  <a:pt x="1121829" y="11175"/>
                </a:lnTo>
                <a:lnTo>
                  <a:pt x="874890" y="33400"/>
                </a:lnTo>
                <a:lnTo>
                  <a:pt x="762063" y="49149"/>
                </a:lnTo>
                <a:lnTo>
                  <a:pt x="659891" y="64769"/>
                </a:lnTo>
                <a:lnTo>
                  <a:pt x="564095" y="82550"/>
                </a:lnTo>
                <a:lnTo>
                  <a:pt x="478955" y="102742"/>
                </a:lnTo>
                <a:lnTo>
                  <a:pt x="398056" y="120650"/>
                </a:lnTo>
                <a:lnTo>
                  <a:pt x="327812" y="140715"/>
                </a:lnTo>
                <a:lnTo>
                  <a:pt x="206476" y="178688"/>
                </a:lnTo>
                <a:lnTo>
                  <a:pt x="157518" y="196596"/>
                </a:lnTo>
                <a:lnTo>
                  <a:pt x="51079" y="241173"/>
                </a:lnTo>
                <a:lnTo>
                  <a:pt x="0" y="268097"/>
                </a:lnTo>
                <a:lnTo>
                  <a:pt x="0" y="1331467"/>
                </a:lnTo>
                <a:lnTo>
                  <a:pt x="8719096" y="1331467"/>
                </a:lnTo>
                <a:lnTo>
                  <a:pt x="8723414" y="1324864"/>
                </a:lnTo>
                <a:lnTo>
                  <a:pt x="8723414" y="851153"/>
                </a:lnTo>
                <a:lnTo>
                  <a:pt x="7182142" y="851153"/>
                </a:lnTo>
                <a:lnTo>
                  <a:pt x="7043839" y="848994"/>
                </a:lnTo>
                <a:lnTo>
                  <a:pt x="6899059" y="844423"/>
                </a:lnTo>
                <a:lnTo>
                  <a:pt x="6750088" y="837818"/>
                </a:lnTo>
                <a:lnTo>
                  <a:pt x="6594640" y="826642"/>
                </a:lnTo>
                <a:lnTo>
                  <a:pt x="6260503" y="793114"/>
                </a:lnTo>
                <a:lnTo>
                  <a:pt x="5900712" y="746125"/>
                </a:lnTo>
                <a:lnTo>
                  <a:pt x="5709196" y="717168"/>
                </a:lnTo>
                <a:lnTo>
                  <a:pt x="5509044" y="683640"/>
                </a:lnTo>
                <a:lnTo>
                  <a:pt x="5302542" y="645667"/>
                </a:lnTo>
                <a:lnTo>
                  <a:pt x="4861979" y="558546"/>
                </a:lnTo>
                <a:lnTo>
                  <a:pt x="4387253" y="453516"/>
                </a:lnTo>
                <a:lnTo>
                  <a:pt x="4136047" y="395350"/>
                </a:lnTo>
                <a:lnTo>
                  <a:pt x="3614458" y="268097"/>
                </a:lnTo>
                <a:lnTo>
                  <a:pt x="3122841" y="165226"/>
                </a:lnTo>
                <a:lnTo>
                  <a:pt x="2892844" y="125094"/>
                </a:lnTo>
                <a:lnTo>
                  <a:pt x="2673642" y="91566"/>
                </a:lnTo>
                <a:lnTo>
                  <a:pt x="2462949" y="62484"/>
                </a:lnTo>
                <a:lnTo>
                  <a:pt x="2262797" y="40131"/>
                </a:lnTo>
                <a:lnTo>
                  <a:pt x="2073313" y="22225"/>
                </a:lnTo>
                <a:lnTo>
                  <a:pt x="1719999" y="2159"/>
                </a:lnTo>
                <a:lnTo>
                  <a:pt x="1556042" y="0"/>
                </a:lnTo>
                <a:close/>
              </a:path>
              <a:path w="8723630" h="1331595">
                <a:moveTo>
                  <a:pt x="8723414" y="569722"/>
                </a:moveTo>
                <a:lnTo>
                  <a:pt x="8638197" y="605409"/>
                </a:lnTo>
                <a:lnTo>
                  <a:pt x="8557298" y="636651"/>
                </a:lnTo>
                <a:lnTo>
                  <a:pt x="8472208" y="665734"/>
                </a:lnTo>
                <a:lnTo>
                  <a:pt x="8295551" y="719327"/>
                </a:lnTo>
                <a:lnTo>
                  <a:pt x="8201825" y="743965"/>
                </a:lnTo>
                <a:lnTo>
                  <a:pt x="8005991" y="784098"/>
                </a:lnTo>
                <a:lnTo>
                  <a:pt x="7901724" y="802004"/>
                </a:lnTo>
                <a:lnTo>
                  <a:pt x="7680363" y="828801"/>
                </a:lnTo>
                <a:lnTo>
                  <a:pt x="7441857" y="846709"/>
                </a:lnTo>
                <a:lnTo>
                  <a:pt x="7314222" y="851153"/>
                </a:lnTo>
                <a:lnTo>
                  <a:pt x="8723414" y="851153"/>
                </a:lnTo>
                <a:lnTo>
                  <a:pt x="8723414" y="56972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 txBox="1"/>
          <p:nvPr/>
        </p:nvSpPr>
        <p:spPr>
          <a:xfrm>
            <a:off x="355498" y="1720418"/>
            <a:ext cx="2867660" cy="285242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211455">
              <a:lnSpc>
                <a:spcPct val="100000"/>
              </a:lnSpc>
              <a:spcBef>
                <a:spcPts val="105"/>
              </a:spcBef>
              <a:buSzPct val="94000"/>
              <a:buAutoNum type="arabicPlain"/>
              <a:tabLst>
                <a:tab pos="532130" algn="l"/>
              </a:tabLst>
            </a:pPr>
            <a:r>
              <a:rPr sz="1600" spc="-1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场区内通行，在楼栋安 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全影响范围内、以及塔吊回转 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范围内的，设置安全通道；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  <a:p>
            <a:pPr marL="531495" indent="-518795">
              <a:lnSpc>
                <a:spcPts val="1915"/>
              </a:lnSpc>
              <a:spcBef>
                <a:spcPts val="395"/>
              </a:spcBef>
              <a:buSzPct val="94000"/>
              <a:buAutoNum type="arabicPlain"/>
              <a:tabLst>
                <a:tab pos="531495" algn="l"/>
              </a:tabLst>
            </a:pP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人行通道与外围采用挂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  <a:p>
            <a:pPr marL="12700">
              <a:lnSpc>
                <a:spcPts val="1915"/>
              </a:lnSpc>
            </a:pP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设密目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网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进行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隔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离，不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能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串通；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  <a:p>
            <a:pPr marL="12700" marR="301625">
              <a:lnSpc>
                <a:spcPct val="100000"/>
              </a:lnSpc>
              <a:spcBef>
                <a:spcPts val="395"/>
              </a:spcBef>
              <a:buSzPct val="94000"/>
              <a:buAutoNum type="arabicPlain" startAt="3"/>
              <a:tabLst>
                <a:tab pos="531495" algn="l"/>
              </a:tabLst>
            </a:pP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脚手架通道安全可靠， 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顶部为双层硬防护；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  <a:p>
            <a:pPr marL="12700" marR="211455">
              <a:lnSpc>
                <a:spcPct val="100000"/>
              </a:lnSpc>
              <a:spcBef>
                <a:spcPts val="375"/>
              </a:spcBef>
              <a:buSzPct val="94000"/>
              <a:buAutoNum type="arabicPlain" startAt="3"/>
              <a:tabLst>
                <a:tab pos="527050" algn="l"/>
              </a:tabLst>
            </a:pP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通道位于自然土地坪时 应铺设碎</a:t>
            </a:r>
            <a:r>
              <a:rPr sz="1600" spc="-1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石</a:t>
            </a:r>
            <a:r>
              <a:rPr sz="1600" spc="-5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+PC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板，方便工人 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通行且环保；有条件的项目可 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进行硬化处理；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330200" y="980389"/>
            <a:ext cx="3484245" cy="514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dirty="0">
                <a:latin typeface="Candara" panose="020E0502030303020204"/>
                <a:cs typeface="Candara" panose="020E0502030303020204"/>
              </a:rPr>
              <a:t>2.</a:t>
            </a:r>
            <a:r>
              <a:rPr sz="3200" spc="-20" dirty="0">
                <a:latin typeface="Candara" panose="020E0502030303020204"/>
                <a:cs typeface="Candara" panose="020E0502030303020204"/>
              </a:rPr>
              <a:t>1</a:t>
            </a:r>
            <a:r>
              <a:rPr sz="3200" dirty="0">
                <a:latin typeface="Candara" panose="020E0502030303020204"/>
                <a:cs typeface="Candara" panose="020E0502030303020204"/>
              </a:rPr>
              <a:t>.7</a:t>
            </a:r>
            <a:r>
              <a:rPr sz="3200" spc="-15" dirty="0">
                <a:latin typeface="Candara" panose="020E0502030303020204"/>
                <a:cs typeface="Candara" panose="020E0502030303020204"/>
              </a:rPr>
              <a:t>.</a:t>
            </a:r>
            <a:r>
              <a:rPr sz="3200" spc="-5" dirty="0">
                <a:latin typeface="Candara" panose="020E0502030303020204"/>
                <a:cs typeface="Candara" panose="020E0502030303020204"/>
              </a:rPr>
              <a:t>2</a:t>
            </a:r>
            <a:r>
              <a:rPr sz="3200" spc="5" dirty="0"/>
              <a:t>场区安全通道</a:t>
            </a:r>
            <a:endParaRPr sz="3200">
              <a:latin typeface="Candara" panose="020E0502030303020204"/>
              <a:cs typeface="Candara" panose="020E0502030303020204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5364098" y="1556766"/>
            <a:ext cx="3399916" cy="2383027"/>
          </a:xfrm>
          <a:prstGeom prst="rect">
            <a:avLst/>
          </a:prstGeom>
          <a:blipFill>
            <a:blip r:embed="rId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3529457" y="3959948"/>
            <a:ext cx="2770759" cy="238747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6300215" y="3959948"/>
            <a:ext cx="2432685" cy="240982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054978" y="859408"/>
            <a:ext cx="2880360" cy="715010"/>
          </a:xfrm>
          <a:custGeom>
            <a:avLst/>
            <a:gdLst/>
            <a:ahLst/>
            <a:cxnLst/>
            <a:rect l="l" t="t" r="r" b="b"/>
            <a:pathLst>
              <a:path w="2880359" h="715010">
                <a:moveTo>
                  <a:pt x="2880105" y="0"/>
                </a:moveTo>
                <a:lnTo>
                  <a:pt x="2873629" y="0"/>
                </a:lnTo>
                <a:lnTo>
                  <a:pt x="2752344" y="20065"/>
                </a:lnTo>
                <a:lnTo>
                  <a:pt x="2628900" y="42417"/>
                </a:lnTo>
                <a:lnTo>
                  <a:pt x="2373376" y="91566"/>
                </a:lnTo>
                <a:lnTo>
                  <a:pt x="2105279" y="149732"/>
                </a:lnTo>
                <a:lnTo>
                  <a:pt x="1824227" y="216662"/>
                </a:lnTo>
                <a:lnTo>
                  <a:pt x="1566672" y="281558"/>
                </a:lnTo>
                <a:lnTo>
                  <a:pt x="842899" y="444626"/>
                </a:lnTo>
                <a:lnTo>
                  <a:pt x="621538" y="489330"/>
                </a:lnTo>
                <a:lnTo>
                  <a:pt x="200025" y="567436"/>
                </a:lnTo>
                <a:lnTo>
                  <a:pt x="0" y="600963"/>
                </a:lnTo>
                <a:lnTo>
                  <a:pt x="138303" y="621156"/>
                </a:lnTo>
                <a:lnTo>
                  <a:pt x="270256" y="638937"/>
                </a:lnTo>
                <a:lnTo>
                  <a:pt x="398018" y="654685"/>
                </a:lnTo>
                <a:lnTo>
                  <a:pt x="644905" y="681481"/>
                </a:lnTo>
                <a:lnTo>
                  <a:pt x="874776" y="699262"/>
                </a:lnTo>
                <a:lnTo>
                  <a:pt x="985520" y="705992"/>
                </a:lnTo>
                <a:lnTo>
                  <a:pt x="1094104" y="710438"/>
                </a:lnTo>
                <a:lnTo>
                  <a:pt x="1298448" y="715010"/>
                </a:lnTo>
                <a:lnTo>
                  <a:pt x="1396365" y="715010"/>
                </a:lnTo>
                <a:lnTo>
                  <a:pt x="1585849" y="710438"/>
                </a:lnTo>
                <a:lnTo>
                  <a:pt x="1675256" y="705992"/>
                </a:lnTo>
                <a:lnTo>
                  <a:pt x="1845564" y="692657"/>
                </a:lnTo>
                <a:lnTo>
                  <a:pt x="1928495" y="683640"/>
                </a:lnTo>
                <a:lnTo>
                  <a:pt x="2086102" y="661288"/>
                </a:lnTo>
                <a:lnTo>
                  <a:pt x="2235073" y="634491"/>
                </a:lnTo>
                <a:lnTo>
                  <a:pt x="2375535" y="603250"/>
                </a:lnTo>
                <a:lnTo>
                  <a:pt x="2509647" y="567436"/>
                </a:lnTo>
                <a:lnTo>
                  <a:pt x="2637409" y="527303"/>
                </a:lnTo>
                <a:lnTo>
                  <a:pt x="2758694" y="482600"/>
                </a:lnTo>
                <a:lnTo>
                  <a:pt x="2875788" y="435610"/>
                </a:lnTo>
                <a:lnTo>
                  <a:pt x="2880105" y="433450"/>
                </a:lnTo>
                <a:lnTo>
                  <a:pt x="2880105" y="0"/>
                </a:lnTo>
                <a:close/>
              </a:path>
            </a:pathLst>
          </a:custGeom>
          <a:solidFill>
            <a:srgbClr val="C5E7FB">
              <a:alpha val="2901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2622423" y="730884"/>
            <a:ext cx="5551805" cy="851535"/>
          </a:xfrm>
          <a:custGeom>
            <a:avLst/>
            <a:gdLst/>
            <a:ahLst/>
            <a:cxnLst/>
            <a:rect l="l" t="t" r="r" b="b"/>
            <a:pathLst>
              <a:path w="5551805" h="851535">
                <a:moveTo>
                  <a:pt x="853566" y="0"/>
                </a:moveTo>
                <a:lnTo>
                  <a:pt x="685418" y="0"/>
                </a:lnTo>
                <a:lnTo>
                  <a:pt x="527938" y="4572"/>
                </a:lnTo>
                <a:lnTo>
                  <a:pt x="381000" y="11175"/>
                </a:lnTo>
                <a:lnTo>
                  <a:pt x="244728" y="22351"/>
                </a:lnTo>
                <a:lnTo>
                  <a:pt x="117093" y="35813"/>
                </a:lnTo>
                <a:lnTo>
                  <a:pt x="0" y="53720"/>
                </a:lnTo>
                <a:lnTo>
                  <a:pt x="334137" y="96138"/>
                </a:lnTo>
                <a:lnTo>
                  <a:pt x="693927" y="156463"/>
                </a:lnTo>
                <a:lnTo>
                  <a:pt x="1079246" y="234695"/>
                </a:lnTo>
                <a:lnTo>
                  <a:pt x="1283589" y="279273"/>
                </a:lnTo>
                <a:lnTo>
                  <a:pt x="1868931" y="422275"/>
                </a:lnTo>
                <a:lnTo>
                  <a:pt x="2562987" y="576452"/>
                </a:lnTo>
                <a:lnTo>
                  <a:pt x="2882265" y="639063"/>
                </a:lnTo>
                <a:lnTo>
                  <a:pt x="3035554" y="668147"/>
                </a:lnTo>
                <a:lnTo>
                  <a:pt x="3329304" y="717295"/>
                </a:lnTo>
                <a:lnTo>
                  <a:pt x="3469766" y="739520"/>
                </a:lnTo>
                <a:lnTo>
                  <a:pt x="3737991" y="775335"/>
                </a:lnTo>
                <a:lnTo>
                  <a:pt x="3991229" y="806576"/>
                </a:lnTo>
                <a:lnTo>
                  <a:pt x="4112641" y="817752"/>
                </a:lnTo>
                <a:lnTo>
                  <a:pt x="4342510" y="835660"/>
                </a:lnTo>
                <a:lnTo>
                  <a:pt x="4453255" y="842390"/>
                </a:lnTo>
                <a:lnTo>
                  <a:pt x="4666107" y="851280"/>
                </a:lnTo>
                <a:lnTo>
                  <a:pt x="4864100" y="851280"/>
                </a:lnTo>
                <a:lnTo>
                  <a:pt x="5051425" y="846836"/>
                </a:lnTo>
                <a:lnTo>
                  <a:pt x="5140833" y="842390"/>
                </a:lnTo>
                <a:lnTo>
                  <a:pt x="5228082" y="835660"/>
                </a:lnTo>
                <a:lnTo>
                  <a:pt x="5474970" y="808863"/>
                </a:lnTo>
                <a:lnTo>
                  <a:pt x="5551551" y="797687"/>
                </a:lnTo>
                <a:lnTo>
                  <a:pt x="5304662" y="766444"/>
                </a:lnTo>
                <a:lnTo>
                  <a:pt x="5042916" y="728472"/>
                </a:lnTo>
                <a:lnTo>
                  <a:pt x="4474463" y="630047"/>
                </a:lnTo>
                <a:lnTo>
                  <a:pt x="4165854" y="567563"/>
                </a:lnTo>
                <a:lnTo>
                  <a:pt x="3840099" y="498348"/>
                </a:lnTo>
                <a:lnTo>
                  <a:pt x="2854579" y="263651"/>
                </a:lnTo>
                <a:lnTo>
                  <a:pt x="2586354" y="205612"/>
                </a:lnTo>
                <a:lnTo>
                  <a:pt x="2330957" y="156463"/>
                </a:lnTo>
                <a:lnTo>
                  <a:pt x="2207387" y="134112"/>
                </a:lnTo>
                <a:lnTo>
                  <a:pt x="2086102" y="114045"/>
                </a:lnTo>
                <a:lnTo>
                  <a:pt x="1969007" y="96138"/>
                </a:lnTo>
                <a:lnTo>
                  <a:pt x="1630552" y="51435"/>
                </a:lnTo>
                <a:lnTo>
                  <a:pt x="1419860" y="31368"/>
                </a:lnTo>
                <a:lnTo>
                  <a:pt x="1221866" y="15748"/>
                </a:lnTo>
                <a:lnTo>
                  <a:pt x="1032382" y="4572"/>
                </a:lnTo>
                <a:lnTo>
                  <a:pt x="853566" y="0"/>
                </a:lnTo>
                <a:close/>
              </a:path>
            </a:pathLst>
          </a:custGeom>
          <a:solidFill>
            <a:srgbClr val="C5E7FB">
              <a:alpha val="3999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2832100" y="743204"/>
            <a:ext cx="5474970" cy="775335"/>
          </a:xfrm>
          <a:custGeom>
            <a:avLst/>
            <a:gdLst/>
            <a:ahLst/>
            <a:cxnLst/>
            <a:rect l="l" t="t" r="r" b="b"/>
            <a:pathLst>
              <a:path w="5474970" h="775335">
                <a:moveTo>
                  <a:pt x="0" y="78232"/>
                </a:moveTo>
                <a:lnTo>
                  <a:pt x="19176" y="73787"/>
                </a:lnTo>
                <a:lnTo>
                  <a:pt x="76581" y="62611"/>
                </a:lnTo>
                <a:lnTo>
                  <a:pt x="174498" y="46990"/>
                </a:lnTo>
                <a:lnTo>
                  <a:pt x="238379" y="37973"/>
                </a:lnTo>
                <a:lnTo>
                  <a:pt x="312927" y="29083"/>
                </a:lnTo>
                <a:lnTo>
                  <a:pt x="395858" y="22351"/>
                </a:lnTo>
                <a:lnTo>
                  <a:pt x="491744" y="15621"/>
                </a:lnTo>
                <a:lnTo>
                  <a:pt x="596011" y="9017"/>
                </a:lnTo>
                <a:lnTo>
                  <a:pt x="713104" y="4445"/>
                </a:lnTo>
                <a:lnTo>
                  <a:pt x="840866" y="2286"/>
                </a:lnTo>
                <a:lnTo>
                  <a:pt x="979170" y="0"/>
                </a:lnTo>
                <a:lnTo>
                  <a:pt x="1128140" y="2286"/>
                </a:lnTo>
                <a:lnTo>
                  <a:pt x="1287779" y="6731"/>
                </a:lnTo>
                <a:lnTo>
                  <a:pt x="1460246" y="15621"/>
                </a:lnTo>
                <a:lnTo>
                  <a:pt x="1643379" y="26797"/>
                </a:lnTo>
                <a:lnTo>
                  <a:pt x="1837054" y="44704"/>
                </a:lnTo>
                <a:lnTo>
                  <a:pt x="2043557" y="64770"/>
                </a:lnTo>
                <a:lnTo>
                  <a:pt x="2262759" y="89408"/>
                </a:lnTo>
                <a:lnTo>
                  <a:pt x="2492629" y="118491"/>
                </a:lnTo>
                <a:lnTo>
                  <a:pt x="2735326" y="154178"/>
                </a:lnTo>
                <a:lnTo>
                  <a:pt x="2988691" y="194437"/>
                </a:lnTo>
                <a:lnTo>
                  <a:pt x="3254755" y="241300"/>
                </a:lnTo>
                <a:lnTo>
                  <a:pt x="3533648" y="297180"/>
                </a:lnTo>
                <a:lnTo>
                  <a:pt x="3825240" y="357505"/>
                </a:lnTo>
                <a:lnTo>
                  <a:pt x="4129658" y="424561"/>
                </a:lnTo>
                <a:lnTo>
                  <a:pt x="4446778" y="500507"/>
                </a:lnTo>
                <a:lnTo>
                  <a:pt x="4776724" y="583184"/>
                </a:lnTo>
                <a:lnTo>
                  <a:pt x="5119497" y="674751"/>
                </a:lnTo>
                <a:lnTo>
                  <a:pt x="5474970" y="775335"/>
                </a:lnTo>
              </a:path>
            </a:pathLst>
          </a:custGeom>
          <a:ln w="31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5616447" y="729869"/>
            <a:ext cx="3312160" cy="652780"/>
          </a:xfrm>
          <a:custGeom>
            <a:avLst/>
            <a:gdLst/>
            <a:ahLst/>
            <a:cxnLst/>
            <a:rect l="l" t="t" r="r" b="b"/>
            <a:pathLst>
              <a:path w="3312159" h="652780">
                <a:moveTo>
                  <a:pt x="0" y="652398"/>
                </a:moveTo>
                <a:lnTo>
                  <a:pt x="95757" y="625475"/>
                </a:lnTo>
                <a:lnTo>
                  <a:pt x="357631" y="556259"/>
                </a:lnTo>
                <a:lnTo>
                  <a:pt x="538479" y="509396"/>
                </a:lnTo>
                <a:lnTo>
                  <a:pt x="747140" y="457961"/>
                </a:lnTo>
                <a:lnTo>
                  <a:pt x="979170" y="402081"/>
                </a:lnTo>
                <a:lnTo>
                  <a:pt x="1228217" y="341756"/>
                </a:lnTo>
                <a:lnTo>
                  <a:pt x="1492123" y="283717"/>
                </a:lnTo>
                <a:lnTo>
                  <a:pt x="1762505" y="225551"/>
                </a:lnTo>
                <a:lnTo>
                  <a:pt x="2039238" y="171957"/>
                </a:lnTo>
                <a:lnTo>
                  <a:pt x="2313812" y="120650"/>
                </a:lnTo>
                <a:lnTo>
                  <a:pt x="2450083" y="98297"/>
                </a:lnTo>
                <a:lnTo>
                  <a:pt x="2582036" y="75945"/>
                </a:lnTo>
                <a:lnTo>
                  <a:pt x="2713990" y="58038"/>
                </a:lnTo>
                <a:lnTo>
                  <a:pt x="2841752" y="40131"/>
                </a:lnTo>
                <a:lnTo>
                  <a:pt x="2967354" y="26796"/>
                </a:lnTo>
                <a:lnTo>
                  <a:pt x="3086607" y="15620"/>
                </a:lnTo>
                <a:lnTo>
                  <a:pt x="3201543" y="6603"/>
                </a:lnTo>
                <a:lnTo>
                  <a:pt x="3312159" y="0"/>
                </a:lnTo>
              </a:path>
            </a:pathLst>
          </a:custGeom>
          <a:ln w="31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211670" y="714248"/>
            <a:ext cx="8723630" cy="1331595"/>
          </a:xfrm>
          <a:custGeom>
            <a:avLst/>
            <a:gdLst/>
            <a:ahLst/>
            <a:cxnLst/>
            <a:rect l="l" t="t" r="r" b="b"/>
            <a:pathLst>
              <a:path w="8723630" h="1331595">
                <a:moveTo>
                  <a:pt x="1556042" y="0"/>
                </a:moveTo>
                <a:lnTo>
                  <a:pt x="1402753" y="0"/>
                </a:lnTo>
                <a:lnTo>
                  <a:pt x="1258100" y="4444"/>
                </a:lnTo>
                <a:lnTo>
                  <a:pt x="1121829" y="11175"/>
                </a:lnTo>
                <a:lnTo>
                  <a:pt x="874890" y="33400"/>
                </a:lnTo>
                <a:lnTo>
                  <a:pt x="762063" y="49149"/>
                </a:lnTo>
                <a:lnTo>
                  <a:pt x="659891" y="64769"/>
                </a:lnTo>
                <a:lnTo>
                  <a:pt x="564095" y="82550"/>
                </a:lnTo>
                <a:lnTo>
                  <a:pt x="478955" y="102742"/>
                </a:lnTo>
                <a:lnTo>
                  <a:pt x="398056" y="120650"/>
                </a:lnTo>
                <a:lnTo>
                  <a:pt x="327812" y="140715"/>
                </a:lnTo>
                <a:lnTo>
                  <a:pt x="206476" y="178688"/>
                </a:lnTo>
                <a:lnTo>
                  <a:pt x="157518" y="196596"/>
                </a:lnTo>
                <a:lnTo>
                  <a:pt x="51079" y="241173"/>
                </a:lnTo>
                <a:lnTo>
                  <a:pt x="0" y="268097"/>
                </a:lnTo>
                <a:lnTo>
                  <a:pt x="0" y="1331467"/>
                </a:lnTo>
                <a:lnTo>
                  <a:pt x="8719096" y="1331467"/>
                </a:lnTo>
                <a:lnTo>
                  <a:pt x="8723414" y="1324864"/>
                </a:lnTo>
                <a:lnTo>
                  <a:pt x="8723414" y="851153"/>
                </a:lnTo>
                <a:lnTo>
                  <a:pt x="7182142" y="851153"/>
                </a:lnTo>
                <a:lnTo>
                  <a:pt x="7043839" y="848994"/>
                </a:lnTo>
                <a:lnTo>
                  <a:pt x="6899059" y="844423"/>
                </a:lnTo>
                <a:lnTo>
                  <a:pt x="6750088" y="837818"/>
                </a:lnTo>
                <a:lnTo>
                  <a:pt x="6594640" y="826642"/>
                </a:lnTo>
                <a:lnTo>
                  <a:pt x="6260503" y="793114"/>
                </a:lnTo>
                <a:lnTo>
                  <a:pt x="5900712" y="746125"/>
                </a:lnTo>
                <a:lnTo>
                  <a:pt x="5709196" y="717168"/>
                </a:lnTo>
                <a:lnTo>
                  <a:pt x="5509044" y="683640"/>
                </a:lnTo>
                <a:lnTo>
                  <a:pt x="5302542" y="645667"/>
                </a:lnTo>
                <a:lnTo>
                  <a:pt x="4861979" y="558546"/>
                </a:lnTo>
                <a:lnTo>
                  <a:pt x="4387253" y="453516"/>
                </a:lnTo>
                <a:lnTo>
                  <a:pt x="4136047" y="395350"/>
                </a:lnTo>
                <a:lnTo>
                  <a:pt x="3614458" y="268097"/>
                </a:lnTo>
                <a:lnTo>
                  <a:pt x="3122841" y="165226"/>
                </a:lnTo>
                <a:lnTo>
                  <a:pt x="2892844" y="125094"/>
                </a:lnTo>
                <a:lnTo>
                  <a:pt x="2673642" y="91566"/>
                </a:lnTo>
                <a:lnTo>
                  <a:pt x="2462949" y="62484"/>
                </a:lnTo>
                <a:lnTo>
                  <a:pt x="2262797" y="40131"/>
                </a:lnTo>
                <a:lnTo>
                  <a:pt x="2073313" y="22225"/>
                </a:lnTo>
                <a:lnTo>
                  <a:pt x="1719999" y="2159"/>
                </a:lnTo>
                <a:lnTo>
                  <a:pt x="1556042" y="0"/>
                </a:lnTo>
                <a:close/>
              </a:path>
              <a:path w="8723630" h="1331595">
                <a:moveTo>
                  <a:pt x="8723414" y="569722"/>
                </a:moveTo>
                <a:lnTo>
                  <a:pt x="8638197" y="605409"/>
                </a:lnTo>
                <a:lnTo>
                  <a:pt x="8557298" y="636651"/>
                </a:lnTo>
                <a:lnTo>
                  <a:pt x="8472208" y="665734"/>
                </a:lnTo>
                <a:lnTo>
                  <a:pt x="8295551" y="719327"/>
                </a:lnTo>
                <a:lnTo>
                  <a:pt x="8201825" y="743965"/>
                </a:lnTo>
                <a:lnTo>
                  <a:pt x="8005991" y="784098"/>
                </a:lnTo>
                <a:lnTo>
                  <a:pt x="7901724" y="802004"/>
                </a:lnTo>
                <a:lnTo>
                  <a:pt x="7680363" y="828801"/>
                </a:lnTo>
                <a:lnTo>
                  <a:pt x="7441857" y="846709"/>
                </a:lnTo>
                <a:lnTo>
                  <a:pt x="7314222" y="851153"/>
                </a:lnTo>
                <a:lnTo>
                  <a:pt x="8723414" y="851153"/>
                </a:lnTo>
                <a:lnTo>
                  <a:pt x="8723414" y="56972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 txBox="1"/>
          <p:nvPr/>
        </p:nvSpPr>
        <p:spPr>
          <a:xfrm>
            <a:off x="330200" y="1524761"/>
            <a:ext cx="3211195" cy="325691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490220" indent="-478155">
              <a:lnSpc>
                <a:spcPct val="100000"/>
              </a:lnSpc>
              <a:spcBef>
                <a:spcPts val="95"/>
              </a:spcBef>
              <a:buSzPct val="94000"/>
              <a:buAutoNum type="arabicPlain"/>
              <a:tabLst>
                <a:tab pos="490855" algn="l"/>
              </a:tabLst>
            </a:pP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基坑临边防护采用钢管搭设，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  <a:p>
            <a:pPr marL="12700">
              <a:lnSpc>
                <a:spcPct val="100000"/>
              </a:lnSpc>
            </a:pPr>
            <a:r>
              <a:rPr sz="1600" spc="-1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两道防护栏形式（下栏杆离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地</a:t>
            </a:r>
            <a:r>
              <a:rPr sz="1600" spc="-10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600</a:t>
            </a:r>
            <a:endParaRPr sz="1600">
              <a:latin typeface="Candara" panose="020E0502030303020204"/>
              <a:cs typeface="Candara" panose="020E0502030303020204"/>
            </a:endParaRPr>
          </a:p>
          <a:p>
            <a:pPr marL="12700" marR="38100" algn="just">
              <a:lnSpc>
                <a:spcPct val="100000"/>
              </a:lnSpc>
            </a:pP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㎜，上栏杆离地</a:t>
            </a:r>
            <a:r>
              <a:rPr sz="1600" spc="-5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1</a:t>
            </a:r>
            <a:r>
              <a:rPr sz="1600" spc="-10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200m</a:t>
            </a:r>
            <a:r>
              <a:rPr sz="1600" spc="-5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m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）。立杆间 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距不得大</a:t>
            </a:r>
            <a:r>
              <a:rPr sz="1600" spc="-1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于</a:t>
            </a:r>
            <a:r>
              <a:rPr sz="1600" spc="-10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2m</a:t>
            </a:r>
            <a:r>
              <a:rPr sz="1600" spc="-1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，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立杆与基坑边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坡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距 离大于</a:t>
            </a:r>
            <a:r>
              <a:rPr sz="1600" spc="-10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500mm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。创优、示范类项目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  <a:p>
            <a:pPr marL="12700">
              <a:lnSpc>
                <a:spcPct val="100000"/>
              </a:lnSpc>
              <a:spcBef>
                <a:spcPts val="600"/>
              </a:spcBef>
            </a:pP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应采用定型化栏杆。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  <a:p>
            <a:pPr marL="12700" marR="5080">
              <a:lnSpc>
                <a:spcPct val="100000"/>
              </a:lnSpc>
              <a:spcBef>
                <a:spcPts val="605"/>
              </a:spcBef>
              <a:buSzPct val="94000"/>
              <a:buAutoNum type="arabicPlain" startAt="2"/>
              <a:tabLst>
                <a:tab pos="557530" algn="l"/>
              </a:tabLst>
            </a:pP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防</a:t>
            </a:r>
            <a:r>
              <a:rPr sz="1600" spc="-1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护</a:t>
            </a:r>
            <a:r>
              <a:rPr sz="160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栏杆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内</a:t>
            </a:r>
            <a:r>
              <a:rPr sz="1600" spc="-1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侧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挂</a:t>
            </a:r>
            <a:r>
              <a:rPr sz="160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密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目</a:t>
            </a:r>
            <a:r>
              <a:rPr sz="1600" spc="-1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安</a:t>
            </a:r>
            <a:r>
              <a:rPr sz="160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全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网， 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防护外侧设置</a:t>
            </a:r>
            <a:r>
              <a:rPr sz="1600" spc="-10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200mm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踢脚板，防护 栏杆及踢脚板刷红白（或黄黑）相 间安全警戒</a:t>
            </a:r>
            <a:r>
              <a:rPr sz="1600" spc="-1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色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。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  <a:p>
            <a:pPr marL="517525" indent="-505460">
              <a:lnSpc>
                <a:spcPct val="100000"/>
              </a:lnSpc>
              <a:spcBef>
                <a:spcPts val="600"/>
              </a:spcBef>
              <a:buSzPct val="94000"/>
              <a:buAutoNum type="arabicPlain" startAt="2"/>
              <a:tabLst>
                <a:tab pos="517525" algn="l"/>
              </a:tabLst>
            </a:pP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防护栏杆外侧应设置排水沟。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  <a:p>
            <a:pPr marL="527050" indent="-514985">
              <a:lnSpc>
                <a:spcPct val="100000"/>
              </a:lnSpc>
              <a:spcBef>
                <a:spcPts val="600"/>
              </a:spcBef>
              <a:buSzPct val="94000"/>
              <a:buAutoNum type="arabicPlain" startAt="2"/>
              <a:tabLst>
                <a:tab pos="527685" algn="l"/>
              </a:tabLst>
            </a:pPr>
            <a:r>
              <a:rPr sz="1600" spc="-1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转角部位设置夜间警示灯。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330200" y="980389"/>
            <a:ext cx="3225800" cy="514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dirty="0">
                <a:latin typeface="Candara" panose="020E0502030303020204"/>
                <a:cs typeface="Candara" panose="020E0502030303020204"/>
              </a:rPr>
              <a:t>2.</a:t>
            </a:r>
            <a:r>
              <a:rPr sz="3200" spc="-20" dirty="0">
                <a:latin typeface="Candara" panose="020E0502030303020204"/>
                <a:cs typeface="Candara" panose="020E0502030303020204"/>
              </a:rPr>
              <a:t>1</a:t>
            </a:r>
            <a:r>
              <a:rPr sz="3200" dirty="0">
                <a:latin typeface="Candara" panose="020E0502030303020204"/>
                <a:cs typeface="Candara" panose="020E0502030303020204"/>
              </a:rPr>
              <a:t>.</a:t>
            </a:r>
            <a:r>
              <a:rPr sz="3200" spc="-5" dirty="0">
                <a:latin typeface="Candara" panose="020E0502030303020204"/>
                <a:cs typeface="Candara" panose="020E0502030303020204"/>
              </a:rPr>
              <a:t>8</a:t>
            </a:r>
            <a:r>
              <a:rPr sz="3200" spc="5" dirty="0"/>
              <a:t>基</a:t>
            </a:r>
            <a:r>
              <a:rPr sz="3200" spc="-5" dirty="0"/>
              <a:t>坑</a:t>
            </a:r>
            <a:r>
              <a:rPr sz="3200" spc="5" dirty="0"/>
              <a:t>临边防护</a:t>
            </a:r>
            <a:endParaRPr sz="3200">
              <a:latin typeface="Candara" panose="020E0502030303020204"/>
              <a:cs typeface="Candara" panose="020E0502030303020204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4499990" y="1575951"/>
            <a:ext cx="4392549" cy="4733370"/>
          </a:xfrm>
          <a:prstGeom prst="rect">
            <a:avLst/>
          </a:prstGeom>
          <a:blipFill>
            <a:blip r:embed="rId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054978" y="859408"/>
            <a:ext cx="2880360" cy="715010"/>
          </a:xfrm>
          <a:custGeom>
            <a:avLst/>
            <a:gdLst/>
            <a:ahLst/>
            <a:cxnLst/>
            <a:rect l="l" t="t" r="r" b="b"/>
            <a:pathLst>
              <a:path w="2880359" h="715010">
                <a:moveTo>
                  <a:pt x="2880105" y="0"/>
                </a:moveTo>
                <a:lnTo>
                  <a:pt x="2873629" y="0"/>
                </a:lnTo>
                <a:lnTo>
                  <a:pt x="2752344" y="20065"/>
                </a:lnTo>
                <a:lnTo>
                  <a:pt x="2628900" y="42417"/>
                </a:lnTo>
                <a:lnTo>
                  <a:pt x="2373376" y="91566"/>
                </a:lnTo>
                <a:lnTo>
                  <a:pt x="2105279" y="149732"/>
                </a:lnTo>
                <a:lnTo>
                  <a:pt x="1824227" y="216662"/>
                </a:lnTo>
                <a:lnTo>
                  <a:pt x="1566672" y="281558"/>
                </a:lnTo>
                <a:lnTo>
                  <a:pt x="842899" y="444626"/>
                </a:lnTo>
                <a:lnTo>
                  <a:pt x="621538" y="489330"/>
                </a:lnTo>
                <a:lnTo>
                  <a:pt x="200025" y="567436"/>
                </a:lnTo>
                <a:lnTo>
                  <a:pt x="0" y="600963"/>
                </a:lnTo>
                <a:lnTo>
                  <a:pt x="138303" y="621156"/>
                </a:lnTo>
                <a:lnTo>
                  <a:pt x="270256" y="638937"/>
                </a:lnTo>
                <a:lnTo>
                  <a:pt x="398018" y="654685"/>
                </a:lnTo>
                <a:lnTo>
                  <a:pt x="644905" y="681481"/>
                </a:lnTo>
                <a:lnTo>
                  <a:pt x="874776" y="699262"/>
                </a:lnTo>
                <a:lnTo>
                  <a:pt x="985520" y="705992"/>
                </a:lnTo>
                <a:lnTo>
                  <a:pt x="1094104" y="710438"/>
                </a:lnTo>
                <a:lnTo>
                  <a:pt x="1298448" y="715010"/>
                </a:lnTo>
                <a:lnTo>
                  <a:pt x="1396365" y="715010"/>
                </a:lnTo>
                <a:lnTo>
                  <a:pt x="1585849" y="710438"/>
                </a:lnTo>
                <a:lnTo>
                  <a:pt x="1675256" y="705992"/>
                </a:lnTo>
                <a:lnTo>
                  <a:pt x="1845564" y="692657"/>
                </a:lnTo>
                <a:lnTo>
                  <a:pt x="1928495" y="683640"/>
                </a:lnTo>
                <a:lnTo>
                  <a:pt x="2086102" y="661288"/>
                </a:lnTo>
                <a:lnTo>
                  <a:pt x="2235073" y="634491"/>
                </a:lnTo>
                <a:lnTo>
                  <a:pt x="2375535" y="603250"/>
                </a:lnTo>
                <a:lnTo>
                  <a:pt x="2509647" y="567436"/>
                </a:lnTo>
                <a:lnTo>
                  <a:pt x="2637409" y="527303"/>
                </a:lnTo>
                <a:lnTo>
                  <a:pt x="2758694" y="482600"/>
                </a:lnTo>
                <a:lnTo>
                  <a:pt x="2875788" y="435610"/>
                </a:lnTo>
                <a:lnTo>
                  <a:pt x="2880105" y="433450"/>
                </a:lnTo>
                <a:lnTo>
                  <a:pt x="2880105" y="0"/>
                </a:lnTo>
                <a:close/>
              </a:path>
            </a:pathLst>
          </a:custGeom>
          <a:solidFill>
            <a:srgbClr val="C5E7FB">
              <a:alpha val="2901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2622423" y="730884"/>
            <a:ext cx="5551805" cy="851535"/>
          </a:xfrm>
          <a:custGeom>
            <a:avLst/>
            <a:gdLst/>
            <a:ahLst/>
            <a:cxnLst/>
            <a:rect l="l" t="t" r="r" b="b"/>
            <a:pathLst>
              <a:path w="5551805" h="851535">
                <a:moveTo>
                  <a:pt x="853566" y="0"/>
                </a:moveTo>
                <a:lnTo>
                  <a:pt x="685418" y="0"/>
                </a:lnTo>
                <a:lnTo>
                  <a:pt x="527938" y="4572"/>
                </a:lnTo>
                <a:lnTo>
                  <a:pt x="381000" y="11175"/>
                </a:lnTo>
                <a:lnTo>
                  <a:pt x="244728" y="22351"/>
                </a:lnTo>
                <a:lnTo>
                  <a:pt x="117093" y="35813"/>
                </a:lnTo>
                <a:lnTo>
                  <a:pt x="0" y="53720"/>
                </a:lnTo>
                <a:lnTo>
                  <a:pt x="334137" y="96138"/>
                </a:lnTo>
                <a:lnTo>
                  <a:pt x="693927" y="156463"/>
                </a:lnTo>
                <a:lnTo>
                  <a:pt x="1079246" y="234695"/>
                </a:lnTo>
                <a:lnTo>
                  <a:pt x="1283589" y="279273"/>
                </a:lnTo>
                <a:lnTo>
                  <a:pt x="1868931" y="422275"/>
                </a:lnTo>
                <a:lnTo>
                  <a:pt x="2562987" y="576452"/>
                </a:lnTo>
                <a:lnTo>
                  <a:pt x="2882265" y="639063"/>
                </a:lnTo>
                <a:lnTo>
                  <a:pt x="3035554" y="668147"/>
                </a:lnTo>
                <a:lnTo>
                  <a:pt x="3329304" y="717295"/>
                </a:lnTo>
                <a:lnTo>
                  <a:pt x="3469766" y="739520"/>
                </a:lnTo>
                <a:lnTo>
                  <a:pt x="3737991" y="775335"/>
                </a:lnTo>
                <a:lnTo>
                  <a:pt x="3991229" y="806576"/>
                </a:lnTo>
                <a:lnTo>
                  <a:pt x="4112641" y="817752"/>
                </a:lnTo>
                <a:lnTo>
                  <a:pt x="4342510" y="835660"/>
                </a:lnTo>
                <a:lnTo>
                  <a:pt x="4453255" y="842390"/>
                </a:lnTo>
                <a:lnTo>
                  <a:pt x="4666107" y="851280"/>
                </a:lnTo>
                <a:lnTo>
                  <a:pt x="4864100" y="851280"/>
                </a:lnTo>
                <a:lnTo>
                  <a:pt x="5051425" y="846836"/>
                </a:lnTo>
                <a:lnTo>
                  <a:pt x="5140833" y="842390"/>
                </a:lnTo>
                <a:lnTo>
                  <a:pt x="5228082" y="835660"/>
                </a:lnTo>
                <a:lnTo>
                  <a:pt x="5474970" y="808863"/>
                </a:lnTo>
                <a:lnTo>
                  <a:pt x="5551551" y="797687"/>
                </a:lnTo>
                <a:lnTo>
                  <a:pt x="5304662" y="766444"/>
                </a:lnTo>
                <a:lnTo>
                  <a:pt x="5042916" y="728472"/>
                </a:lnTo>
                <a:lnTo>
                  <a:pt x="4474463" y="630047"/>
                </a:lnTo>
                <a:lnTo>
                  <a:pt x="4165854" y="567563"/>
                </a:lnTo>
                <a:lnTo>
                  <a:pt x="3840099" y="498348"/>
                </a:lnTo>
                <a:lnTo>
                  <a:pt x="2854579" y="263651"/>
                </a:lnTo>
                <a:lnTo>
                  <a:pt x="2586354" y="205612"/>
                </a:lnTo>
                <a:lnTo>
                  <a:pt x="2330957" y="156463"/>
                </a:lnTo>
                <a:lnTo>
                  <a:pt x="2207387" y="134112"/>
                </a:lnTo>
                <a:lnTo>
                  <a:pt x="2086102" y="114045"/>
                </a:lnTo>
                <a:lnTo>
                  <a:pt x="1969007" y="96138"/>
                </a:lnTo>
                <a:lnTo>
                  <a:pt x="1630552" y="51435"/>
                </a:lnTo>
                <a:lnTo>
                  <a:pt x="1419860" y="31368"/>
                </a:lnTo>
                <a:lnTo>
                  <a:pt x="1221866" y="15748"/>
                </a:lnTo>
                <a:lnTo>
                  <a:pt x="1032382" y="4572"/>
                </a:lnTo>
                <a:lnTo>
                  <a:pt x="853566" y="0"/>
                </a:lnTo>
                <a:close/>
              </a:path>
            </a:pathLst>
          </a:custGeom>
          <a:solidFill>
            <a:srgbClr val="C5E7FB">
              <a:alpha val="3999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2832100" y="743204"/>
            <a:ext cx="5474970" cy="775335"/>
          </a:xfrm>
          <a:custGeom>
            <a:avLst/>
            <a:gdLst/>
            <a:ahLst/>
            <a:cxnLst/>
            <a:rect l="l" t="t" r="r" b="b"/>
            <a:pathLst>
              <a:path w="5474970" h="775335">
                <a:moveTo>
                  <a:pt x="0" y="78232"/>
                </a:moveTo>
                <a:lnTo>
                  <a:pt x="19176" y="73787"/>
                </a:lnTo>
                <a:lnTo>
                  <a:pt x="76581" y="62611"/>
                </a:lnTo>
                <a:lnTo>
                  <a:pt x="174498" y="46990"/>
                </a:lnTo>
                <a:lnTo>
                  <a:pt x="238379" y="37973"/>
                </a:lnTo>
                <a:lnTo>
                  <a:pt x="312927" y="29083"/>
                </a:lnTo>
                <a:lnTo>
                  <a:pt x="395858" y="22351"/>
                </a:lnTo>
                <a:lnTo>
                  <a:pt x="491744" y="15621"/>
                </a:lnTo>
                <a:lnTo>
                  <a:pt x="596011" y="9017"/>
                </a:lnTo>
                <a:lnTo>
                  <a:pt x="713104" y="4445"/>
                </a:lnTo>
                <a:lnTo>
                  <a:pt x="840866" y="2286"/>
                </a:lnTo>
                <a:lnTo>
                  <a:pt x="979170" y="0"/>
                </a:lnTo>
                <a:lnTo>
                  <a:pt x="1128140" y="2286"/>
                </a:lnTo>
                <a:lnTo>
                  <a:pt x="1287779" y="6731"/>
                </a:lnTo>
                <a:lnTo>
                  <a:pt x="1460246" y="15621"/>
                </a:lnTo>
                <a:lnTo>
                  <a:pt x="1643379" y="26797"/>
                </a:lnTo>
                <a:lnTo>
                  <a:pt x="1837054" y="44704"/>
                </a:lnTo>
                <a:lnTo>
                  <a:pt x="2043557" y="64770"/>
                </a:lnTo>
                <a:lnTo>
                  <a:pt x="2262759" y="89408"/>
                </a:lnTo>
                <a:lnTo>
                  <a:pt x="2492629" y="118491"/>
                </a:lnTo>
                <a:lnTo>
                  <a:pt x="2735326" y="154178"/>
                </a:lnTo>
                <a:lnTo>
                  <a:pt x="2988691" y="194437"/>
                </a:lnTo>
                <a:lnTo>
                  <a:pt x="3254755" y="241300"/>
                </a:lnTo>
                <a:lnTo>
                  <a:pt x="3533648" y="297180"/>
                </a:lnTo>
                <a:lnTo>
                  <a:pt x="3825240" y="357505"/>
                </a:lnTo>
                <a:lnTo>
                  <a:pt x="4129658" y="424561"/>
                </a:lnTo>
                <a:lnTo>
                  <a:pt x="4446778" y="500507"/>
                </a:lnTo>
                <a:lnTo>
                  <a:pt x="4776724" y="583184"/>
                </a:lnTo>
                <a:lnTo>
                  <a:pt x="5119497" y="674751"/>
                </a:lnTo>
                <a:lnTo>
                  <a:pt x="5474970" y="775335"/>
                </a:lnTo>
              </a:path>
            </a:pathLst>
          </a:custGeom>
          <a:ln w="31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5616447" y="729869"/>
            <a:ext cx="3312160" cy="652780"/>
          </a:xfrm>
          <a:custGeom>
            <a:avLst/>
            <a:gdLst/>
            <a:ahLst/>
            <a:cxnLst/>
            <a:rect l="l" t="t" r="r" b="b"/>
            <a:pathLst>
              <a:path w="3312159" h="652780">
                <a:moveTo>
                  <a:pt x="0" y="652398"/>
                </a:moveTo>
                <a:lnTo>
                  <a:pt x="95757" y="625475"/>
                </a:lnTo>
                <a:lnTo>
                  <a:pt x="357631" y="556259"/>
                </a:lnTo>
                <a:lnTo>
                  <a:pt x="538479" y="509396"/>
                </a:lnTo>
                <a:lnTo>
                  <a:pt x="747140" y="457961"/>
                </a:lnTo>
                <a:lnTo>
                  <a:pt x="979170" y="402081"/>
                </a:lnTo>
                <a:lnTo>
                  <a:pt x="1228217" y="341756"/>
                </a:lnTo>
                <a:lnTo>
                  <a:pt x="1492123" y="283717"/>
                </a:lnTo>
                <a:lnTo>
                  <a:pt x="1762505" y="225551"/>
                </a:lnTo>
                <a:lnTo>
                  <a:pt x="2039238" y="171957"/>
                </a:lnTo>
                <a:lnTo>
                  <a:pt x="2313812" y="120650"/>
                </a:lnTo>
                <a:lnTo>
                  <a:pt x="2450083" y="98297"/>
                </a:lnTo>
                <a:lnTo>
                  <a:pt x="2582036" y="75945"/>
                </a:lnTo>
                <a:lnTo>
                  <a:pt x="2713990" y="58038"/>
                </a:lnTo>
                <a:lnTo>
                  <a:pt x="2841752" y="40131"/>
                </a:lnTo>
                <a:lnTo>
                  <a:pt x="2967354" y="26796"/>
                </a:lnTo>
                <a:lnTo>
                  <a:pt x="3086607" y="15620"/>
                </a:lnTo>
                <a:lnTo>
                  <a:pt x="3201543" y="6603"/>
                </a:lnTo>
                <a:lnTo>
                  <a:pt x="3312159" y="0"/>
                </a:lnTo>
              </a:path>
            </a:pathLst>
          </a:custGeom>
          <a:ln w="31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211670" y="714248"/>
            <a:ext cx="8723630" cy="1331595"/>
          </a:xfrm>
          <a:custGeom>
            <a:avLst/>
            <a:gdLst/>
            <a:ahLst/>
            <a:cxnLst/>
            <a:rect l="l" t="t" r="r" b="b"/>
            <a:pathLst>
              <a:path w="8723630" h="1331595">
                <a:moveTo>
                  <a:pt x="1556042" y="0"/>
                </a:moveTo>
                <a:lnTo>
                  <a:pt x="1402753" y="0"/>
                </a:lnTo>
                <a:lnTo>
                  <a:pt x="1258100" y="4444"/>
                </a:lnTo>
                <a:lnTo>
                  <a:pt x="1121829" y="11175"/>
                </a:lnTo>
                <a:lnTo>
                  <a:pt x="874890" y="33400"/>
                </a:lnTo>
                <a:lnTo>
                  <a:pt x="762063" y="49149"/>
                </a:lnTo>
                <a:lnTo>
                  <a:pt x="659891" y="64769"/>
                </a:lnTo>
                <a:lnTo>
                  <a:pt x="564095" y="82550"/>
                </a:lnTo>
                <a:lnTo>
                  <a:pt x="478955" y="102742"/>
                </a:lnTo>
                <a:lnTo>
                  <a:pt x="398056" y="120650"/>
                </a:lnTo>
                <a:lnTo>
                  <a:pt x="327812" y="140715"/>
                </a:lnTo>
                <a:lnTo>
                  <a:pt x="206476" y="178688"/>
                </a:lnTo>
                <a:lnTo>
                  <a:pt x="157518" y="196596"/>
                </a:lnTo>
                <a:lnTo>
                  <a:pt x="51079" y="241173"/>
                </a:lnTo>
                <a:lnTo>
                  <a:pt x="0" y="268097"/>
                </a:lnTo>
                <a:lnTo>
                  <a:pt x="0" y="1331467"/>
                </a:lnTo>
                <a:lnTo>
                  <a:pt x="8719096" y="1331467"/>
                </a:lnTo>
                <a:lnTo>
                  <a:pt x="8723414" y="1324864"/>
                </a:lnTo>
                <a:lnTo>
                  <a:pt x="8723414" y="851153"/>
                </a:lnTo>
                <a:lnTo>
                  <a:pt x="7182142" y="851153"/>
                </a:lnTo>
                <a:lnTo>
                  <a:pt x="7043839" y="848994"/>
                </a:lnTo>
                <a:lnTo>
                  <a:pt x="6899059" y="844423"/>
                </a:lnTo>
                <a:lnTo>
                  <a:pt x="6750088" y="837818"/>
                </a:lnTo>
                <a:lnTo>
                  <a:pt x="6594640" y="826642"/>
                </a:lnTo>
                <a:lnTo>
                  <a:pt x="6260503" y="793114"/>
                </a:lnTo>
                <a:lnTo>
                  <a:pt x="5900712" y="746125"/>
                </a:lnTo>
                <a:lnTo>
                  <a:pt x="5709196" y="717168"/>
                </a:lnTo>
                <a:lnTo>
                  <a:pt x="5509044" y="683640"/>
                </a:lnTo>
                <a:lnTo>
                  <a:pt x="5302542" y="645667"/>
                </a:lnTo>
                <a:lnTo>
                  <a:pt x="4861979" y="558546"/>
                </a:lnTo>
                <a:lnTo>
                  <a:pt x="4387253" y="453516"/>
                </a:lnTo>
                <a:lnTo>
                  <a:pt x="4136047" y="395350"/>
                </a:lnTo>
                <a:lnTo>
                  <a:pt x="3614458" y="268097"/>
                </a:lnTo>
                <a:lnTo>
                  <a:pt x="3122841" y="165226"/>
                </a:lnTo>
                <a:lnTo>
                  <a:pt x="2892844" y="125094"/>
                </a:lnTo>
                <a:lnTo>
                  <a:pt x="2673642" y="91566"/>
                </a:lnTo>
                <a:lnTo>
                  <a:pt x="2462949" y="62484"/>
                </a:lnTo>
                <a:lnTo>
                  <a:pt x="2262797" y="40131"/>
                </a:lnTo>
                <a:lnTo>
                  <a:pt x="2073313" y="22225"/>
                </a:lnTo>
                <a:lnTo>
                  <a:pt x="1719999" y="2159"/>
                </a:lnTo>
                <a:lnTo>
                  <a:pt x="1556042" y="0"/>
                </a:lnTo>
                <a:close/>
              </a:path>
              <a:path w="8723630" h="1331595">
                <a:moveTo>
                  <a:pt x="8723414" y="569722"/>
                </a:moveTo>
                <a:lnTo>
                  <a:pt x="8638197" y="605409"/>
                </a:lnTo>
                <a:lnTo>
                  <a:pt x="8557298" y="636651"/>
                </a:lnTo>
                <a:lnTo>
                  <a:pt x="8472208" y="665734"/>
                </a:lnTo>
                <a:lnTo>
                  <a:pt x="8295551" y="719327"/>
                </a:lnTo>
                <a:lnTo>
                  <a:pt x="8201825" y="743965"/>
                </a:lnTo>
                <a:lnTo>
                  <a:pt x="8005991" y="784098"/>
                </a:lnTo>
                <a:lnTo>
                  <a:pt x="7901724" y="802004"/>
                </a:lnTo>
                <a:lnTo>
                  <a:pt x="7680363" y="828801"/>
                </a:lnTo>
                <a:lnTo>
                  <a:pt x="7441857" y="846709"/>
                </a:lnTo>
                <a:lnTo>
                  <a:pt x="7314222" y="851153"/>
                </a:lnTo>
                <a:lnTo>
                  <a:pt x="8723414" y="851153"/>
                </a:lnTo>
                <a:lnTo>
                  <a:pt x="8723414" y="56972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 txBox="1"/>
          <p:nvPr/>
        </p:nvSpPr>
        <p:spPr>
          <a:xfrm>
            <a:off x="258267" y="1514093"/>
            <a:ext cx="3039110" cy="4384675"/>
          </a:xfrm>
          <a:prstGeom prst="rect">
            <a:avLst/>
          </a:prstGeom>
        </p:spPr>
        <p:txBody>
          <a:bodyPr vert="horz" wrap="square" lIns="0" tIns="39370" rIns="0" bIns="0" rtlCol="0">
            <a:spAutoFit/>
          </a:bodyPr>
          <a:lstStyle/>
          <a:p>
            <a:pPr marL="12700" marR="266065">
              <a:lnSpc>
                <a:spcPts val="1730"/>
              </a:lnSpc>
              <a:spcBef>
                <a:spcPts val="310"/>
              </a:spcBef>
              <a:buAutoNum type="arabicPlain"/>
              <a:tabLst>
                <a:tab pos="535940" algn="l"/>
              </a:tabLst>
            </a:pP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分层施工的楼梯口和梯段 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边，必须安装临时防护栏杆和 踢脚板，踢脚板安装在立杆内 侧。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  <a:p>
            <a:pPr marL="12700" marR="223520">
              <a:lnSpc>
                <a:spcPct val="90000"/>
              </a:lnSpc>
              <a:spcBef>
                <a:spcPts val="570"/>
              </a:spcBef>
              <a:buAutoNum type="arabicPlain"/>
              <a:tabLst>
                <a:tab pos="556895" algn="l"/>
              </a:tabLst>
            </a:pP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防护栏杆采用钢管套接安 </a:t>
            </a:r>
            <a:r>
              <a:rPr sz="1600" spc="-10" dirty="0">
                <a:latin typeface="PMingLiU" panose="02020500000000000000" charset="-120"/>
                <a:cs typeface="PMingLiU" panose="02020500000000000000" charset="-120"/>
              </a:rPr>
              <a:t>装方式，采用顶丝加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固</a:t>
            </a:r>
            <a:r>
              <a:rPr sz="1600" spc="-10" dirty="0">
                <a:latin typeface="PMingLiU" panose="02020500000000000000" charset="-120"/>
                <a:cs typeface="PMingLiU" panose="02020500000000000000" charset="-120"/>
              </a:rPr>
              <a:t>，与</a:t>
            </a:r>
            <a:r>
              <a:rPr sz="1600" spc="-5" dirty="0">
                <a:latin typeface="Candara" panose="020E0502030303020204"/>
                <a:cs typeface="Candara" panose="020E0502030303020204"/>
              </a:rPr>
              <a:t>Φ48 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钢管配合使用。标准配件有立 杆、弯头及固定套管。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  <a:p>
            <a:pPr marL="12700" marR="240030" algn="just">
              <a:lnSpc>
                <a:spcPts val="1730"/>
              </a:lnSpc>
              <a:spcBef>
                <a:spcPts val="620"/>
              </a:spcBef>
              <a:buAutoNum type="arabicPlain"/>
              <a:tabLst>
                <a:tab pos="561340" algn="l"/>
              </a:tabLst>
            </a:pP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防护栏杆应搭设三道，第 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一道栏杆离地</a:t>
            </a:r>
            <a:r>
              <a:rPr sz="1600" spc="-10" dirty="0">
                <a:latin typeface="Candara" panose="020E0502030303020204"/>
                <a:cs typeface="Candara" panose="020E0502030303020204"/>
              </a:rPr>
              <a:t>1200mm</a:t>
            </a:r>
            <a:r>
              <a:rPr sz="1600" spc="-10" dirty="0">
                <a:latin typeface="PMingLiU" panose="02020500000000000000" charset="-120"/>
                <a:cs typeface="PMingLiU" panose="02020500000000000000" charset="-120"/>
              </a:rPr>
              <a:t>，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第二道 栏杆离地</a:t>
            </a:r>
            <a:r>
              <a:rPr sz="1600" spc="-10" dirty="0">
                <a:latin typeface="Candara" panose="020E0502030303020204"/>
                <a:cs typeface="Candara" panose="020E0502030303020204"/>
              </a:rPr>
              <a:t>800mm</a:t>
            </a:r>
            <a:r>
              <a:rPr sz="1600" spc="-10" dirty="0">
                <a:latin typeface="PMingLiU" panose="02020500000000000000" charset="-120"/>
                <a:cs typeface="PMingLiU" panose="02020500000000000000" charset="-120"/>
              </a:rPr>
              <a:t>，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第三道栏杆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  <a:p>
            <a:pPr marL="12700">
              <a:lnSpc>
                <a:spcPts val="1605"/>
              </a:lnSpc>
            </a:pPr>
            <a:r>
              <a:rPr sz="1600" spc="-10" dirty="0">
                <a:latin typeface="PMingLiU" panose="02020500000000000000" charset="-120"/>
                <a:cs typeface="PMingLiU" panose="02020500000000000000" charset="-120"/>
              </a:rPr>
              <a:t>离地</a:t>
            </a:r>
            <a:r>
              <a:rPr sz="1600" spc="-5" dirty="0">
                <a:latin typeface="Candara" panose="020E0502030303020204"/>
                <a:cs typeface="Candara" panose="020E0502030303020204"/>
              </a:rPr>
              <a:t>400mm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，</a:t>
            </a:r>
            <a:r>
              <a:rPr sz="1600" dirty="0">
                <a:latin typeface="PMingLiU" panose="02020500000000000000" charset="-120"/>
                <a:cs typeface="PMingLiU" panose="02020500000000000000" charset="-120"/>
              </a:rPr>
              <a:t>立</a:t>
            </a:r>
            <a:r>
              <a:rPr sz="1600" spc="-10" dirty="0">
                <a:latin typeface="PMingLiU" panose="02020500000000000000" charset="-120"/>
                <a:cs typeface="PMingLiU" panose="02020500000000000000" charset="-120"/>
              </a:rPr>
              <a:t>杆高度</a:t>
            </a:r>
            <a:r>
              <a:rPr sz="1600" spc="-5" dirty="0">
                <a:latin typeface="Candara" panose="020E0502030303020204"/>
                <a:cs typeface="Candara" panose="020E0502030303020204"/>
              </a:rPr>
              <a:t>1300mm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，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  <a:p>
            <a:pPr marL="12700">
              <a:lnSpc>
                <a:spcPts val="1825"/>
              </a:lnSpc>
            </a:pP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立杆间距不大于</a:t>
            </a:r>
            <a:r>
              <a:rPr sz="1600" spc="-10" dirty="0">
                <a:latin typeface="Candara" panose="020E0502030303020204"/>
                <a:cs typeface="Candara" panose="020E0502030303020204"/>
              </a:rPr>
              <a:t>2000mm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。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  <a:p>
            <a:pPr marL="12700" marR="229235">
              <a:lnSpc>
                <a:spcPts val="1730"/>
              </a:lnSpc>
              <a:spcBef>
                <a:spcPts val="625"/>
              </a:spcBef>
              <a:buAutoNum type="arabicPlain" startAt="4"/>
              <a:tabLst>
                <a:tab pos="572135" algn="l"/>
              </a:tabLst>
            </a:pP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防护栏杆涂刷红白（或黄 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黑）相间安全警示色。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  <a:p>
            <a:pPr marL="562610" indent="-550545">
              <a:lnSpc>
                <a:spcPts val="1825"/>
              </a:lnSpc>
              <a:spcBef>
                <a:spcPts val="380"/>
              </a:spcBef>
              <a:buAutoNum type="arabicPlain" startAt="4"/>
              <a:tabLst>
                <a:tab pos="563245" algn="l"/>
              </a:tabLst>
            </a:pP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独立楼梯，若两边均无有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  <a:p>
            <a:pPr marL="12700">
              <a:lnSpc>
                <a:spcPts val="1825"/>
              </a:lnSpc>
            </a:pPr>
            <a:r>
              <a:rPr sz="1600" spc="-10" dirty="0">
                <a:latin typeface="PMingLiU" panose="02020500000000000000" charset="-120"/>
                <a:cs typeface="PMingLiU" panose="02020500000000000000" charset="-120"/>
              </a:rPr>
              <a:t>效遮挡，则两边均应设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  <a:p>
            <a:pPr marL="12700">
              <a:lnSpc>
                <a:spcPct val="100000"/>
              </a:lnSpc>
              <a:spcBef>
                <a:spcPts val="435"/>
              </a:spcBef>
            </a:pP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置防护栏杆。。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330200" y="944702"/>
            <a:ext cx="2188845" cy="4686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>
                <a:latin typeface="Candara" panose="020E0502030303020204"/>
                <a:cs typeface="Candara" panose="020E0502030303020204"/>
              </a:rPr>
              <a:t>2.1.</a:t>
            </a:r>
            <a:r>
              <a:rPr spc="5" dirty="0">
                <a:latin typeface="Candara" panose="020E0502030303020204"/>
                <a:cs typeface="Candara" panose="020E0502030303020204"/>
              </a:rPr>
              <a:t>9</a:t>
            </a:r>
            <a:r>
              <a:rPr spc="5" dirty="0"/>
              <a:t>楼</a:t>
            </a:r>
            <a:r>
              <a:rPr spc="-15" dirty="0"/>
              <a:t>梯</a:t>
            </a:r>
            <a:r>
              <a:rPr spc="5" dirty="0"/>
              <a:t>临边</a:t>
            </a:r>
            <a:endParaRPr spc="5" dirty="0"/>
          </a:p>
        </p:txBody>
      </p:sp>
      <p:sp>
        <p:nvSpPr>
          <p:cNvPr id="9" name="object 9"/>
          <p:cNvSpPr/>
          <p:nvPr/>
        </p:nvSpPr>
        <p:spPr>
          <a:xfrm>
            <a:off x="4967351" y="1556766"/>
            <a:ext cx="3940175" cy="3013074"/>
          </a:xfrm>
          <a:prstGeom prst="rect">
            <a:avLst/>
          </a:prstGeom>
          <a:blipFill>
            <a:blip r:embed="rId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4054983" y="4569899"/>
            <a:ext cx="4737797" cy="196521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054978" y="859408"/>
            <a:ext cx="2880360" cy="715010"/>
          </a:xfrm>
          <a:custGeom>
            <a:avLst/>
            <a:gdLst/>
            <a:ahLst/>
            <a:cxnLst/>
            <a:rect l="l" t="t" r="r" b="b"/>
            <a:pathLst>
              <a:path w="2880359" h="715010">
                <a:moveTo>
                  <a:pt x="2880105" y="0"/>
                </a:moveTo>
                <a:lnTo>
                  <a:pt x="2873629" y="0"/>
                </a:lnTo>
                <a:lnTo>
                  <a:pt x="2752344" y="20065"/>
                </a:lnTo>
                <a:lnTo>
                  <a:pt x="2628900" y="42417"/>
                </a:lnTo>
                <a:lnTo>
                  <a:pt x="2373376" y="91566"/>
                </a:lnTo>
                <a:lnTo>
                  <a:pt x="2105279" y="149732"/>
                </a:lnTo>
                <a:lnTo>
                  <a:pt x="1824227" y="216662"/>
                </a:lnTo>
                <a:lnTo>
                  <a:pt x="1566672" y="281558"/>
                </a:lnTo>
                <a:lnTo>
                  <a:pt x="842899" y="444626"/>
                </a:lnTo>
                <a:lnTo>
                  <a:pt x="621538" y="489330"/>
                </a:lnTo>
                <a:lnTo>
                  <a:pt x="200025" y="567436"/>
                </a:lnTo>
                <a:lnTo>
                  <a:pt x="0" y="600963"/>
                </a:lnTo>
                <a:lnTo>
                  <a:pt x="138303" y="621156"/>
                </a:lnTo>
                <a:lnTo>
                  <a:pt x="270256" y="638937"/>
                </a:lnTo>
                <a:lnTo>
                  <a:pt x="398018" y="654685"/>
                </a:lnTo>
                <a:lnTo>
                  <a:pt x="644905" y="681481"/>
                </a:lnTo>
                <a:lnTo>
                  <a:pt x="874776" y="699262"/>
                </a:lnTo>
                <a:lnTo>
                  <a:pt x="985520" y="705992"/>
                </a:lnTo>
                <a:lnTo>
                  <a:pt x="1094104" y="710438"/>
                </a:lnTo>
                <a:lnTo>
                  <a:pt x="1298448" y="715010"/>
                </a:lnTo>
                <a:lnTo>
                  <a:pt x="1396365" y="715010"/>
                </a:lnTo>
                <a:lnTo>
                  <a:pt x="1585849" y="710438"/>
                </a:lnTo>
                <a:lnTo>
                  <a:pt x="1675256" y="705992"/>
                </a:lnTo>
                <a:lnTo>
                  <a:pt x="1845564" y="692657"/>
                </a:lnTo>
                <a:lnTo>
                  <a:pt x="1928495" y="683640"/>
                </a:lnTo>
                <a:lnTo>
                  <a:pt x="2086102" y="661288"/>
                </a:lnTo>
                <a:lnTo>
                  <a:pt x="2235073" y="634491"/>
                </a:lnTo>
                <a:lnTo>
                  <a:pt x="2375535" y="603250"/>
                </a:lnTo>
                <a:lnTo>
                  <a:pt x="2509647" y="567436"/>
                </a:lnTo>
                <a:lnTo>
                  <a:pt x="2637409" y="527303"/>
                </a:lnTo>
                <a:lnTo>
                  <a:pt x="2758694" y="482600"/>
                </a:lnTo>
                <a:lnTo>
                  <a:pt x="2875788" y="435610"/>
                </a:lnTo>
                <a:lnTo>
                  <a:pt x="2880105" y="433450"/>
                </a:lnTo>
                <a:lnTo>
                  <a:pt x="2880105" y="0"/>
                </a:lnTo>
                <a:close/>
              </a:path>
            </a:pathLst>
          </a:custGeom>
          <a:solidFill>
            <a:srgbClr val="C5E7FB">
              <a:alpha val="2901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2622423" y="730884"/>
            <a:ext cx="5551805" cy="851535"/>
          </a:xfrm>
          <a:custGeom>
            <a:avLst/>
            <a:gdLst/>
            <a:ahLst/>
            <a:cxnLst/>
            <a:rect l="l" t="t" r="r" b="b"/>
            <a:pathLst>
              <a:path w="5551805" h="851535">
                <a:moveTo>
                  <a:pt x="853566" y="0"/>
                </a:moveTo>
                <a:lnTo>
                  <a:pt x="685418" y="0"/>
                </a:lnTo>
                <a:lnTo>
                  <a:pt x="527938" y="4572"/>
                </a:lnTo>
                <a:lnTo>
                  <a:pt x="381000" y="11175"/>
                </a:lnTo>
                <a:lnTo>
                  <a:pt x="244728" y="22351"/>
                </a:lnTo>
                <a:lnTo>
                  <a:pt x="117093" y="35813"/>
                </a:lnTo>
                <a:lnTo>
                  <a:pt x="0" y="53720"/>
                </a:lnTo>
                <a:lnTo>
                  <a:pt x="334137" y="96138"/>
                </a:lnTo>
                <a:lnTo>
                  <a:pt x="693927" y="156463"/>
                </a:lnTo>
                <a:lnTo>
                  <a:pt x="1079246" y="234695"/>
                </a:lnTo>
                <a:lnTo>
                  <a:pt x="1283589" y="279273"/>
                </a:lnTo>
                <a:lnTo>
                  <a:pt x="1868931" y="422275"/>
                </a:lnTo>
                <a:lnTo>
                  <a:pt x="2562987" y="576452"/>
                </a:lnTo>
                <a:lnTo>
                  <a:pt x="2882265" y="639063"/>
                </a:lnTo>
                <a:lnTo>
                  <a:pt x="3035554" y="668147"/>
                </a:lnTo>
                <a:lnTo>
                  <a:pt x="3329304" y="717295"/>
                </a:lnTo>
                <a:lnTo>
                  <a:pt x="3469766" y="739520"/>
                </a:lnTo>
                <a:lnTo>
                  <a:pt x="3737991" y="775335"/>
                </a:lnTo>
                <a:lnTo>
                  <a:pt x="3991229" y="806576"/>
                </a:lnTo>
                <a:lnTo>
                  <a:pt x="4112641" y="817752"/>
                </a:lnTo>
                <a:lnTo>
                  <a:pt x="4342510" y="835660"/>
                </a:lnTo>
                <a:lnTo>
                  <a:pt x="4453255" y="842390"/>
                </a:lnTo>
                <a:lnTo>
                  <a:pt x="4666107" y="851280"/>
                </a:lnTo>
                <a:lnTo>
                  <a:pt x="4864100" y="851280"/>
                </a:lnTo>
                <a:lnTo>
                  <a:pt x="5051425" y="846836"/>
                </a:lnTo>
                <a:lnTo>
                  <a:pt x="5140833" y="842390"/>
                </a:lnTo>
                <a:lnTo>
                  <a:pt x="5228082" y="835660"/>
                </a:lnTo>
                <a:lnTo>
                  <a:pt x="5474970" y="808863"/>
                </a:lnTo>
                <a:lnTo>
                  <a:pt x="5551551" y="797687"/>
                </a:lnTo>
                <a:lnTo>
                  <a:pt x="5304662" y="766444"/>
                </a:lnTo>
                <a:lnTo>
                  <a:pt x="5042916" y="728472"/>
                </a:lnTo>
                <a:lnTo>
                  <a:pt x="4474463" y="630047"/>
                </a:lnTo>
                <a:lnTo>
                  <a:pt x="4165854" y="567563"/>
                </a:lnTo>
                <a:lnTo>
                  <a:pt x="3840099" y="498348"/>
                </a:lnTo>
                <a:lnTo>
                  <a:pt x="2854579" y="263651"/>
                </a:lnTo>
                <a:lnTo>
                  <a:pt x="2586354" y="205612"/>
                </a:lnTo>
                <a:lnTo>
                  <a:pt x="2330957" y="156463"/>
                </a:lnTo>
                <a:lnTo>
                  <a:pt x="2207387" y="134112"/>
                </a:lnTo>
                <a:lnTo>
                  <a:pt x="2086102" y="114045"/>
                </a:lnTo>
                <a:lnTo>
                  <a:pt x="1969007" y="96138"/>
                </a:lnTo>
                <a:lnTo>
                  <a:pt x="1630552" y="51435"/>
                </a:lnTo>
                <a:lnTo>
                  <a:pt x="1419860" y="31368"/>
                </a:lnTo>
                <a:lnTo>
                  <a:pt x="1221866" y="15748"/>
                </a:lnTo>
                <a:lnTo>
                  <a:pt x="1032382" y="4572"/>
                </a:lnTo>
                <a:lnTo>
                  <a:pt x="853566" y="0"/>
                </a:lnTo>
                <a:close/>
              </a:path>
            </a:pathLst>
          </a:custGeom>
          <a:solidFill>
            <a:srgbClr val="C5E7FB">
              <a:alpha val="3999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2832100" y="743204"/>
            <a:ext cx="5474970" cy="775335"/>
          </a:xfrm>
          <a:custGeom>
            <a:avLst/>
            <a:gdLst/>
            <a:ahLst/>
            <a:cxnLst/>
            <a:rect l="l" t="t" r="r" b="b"/>
            <a:pathLst>
              <a:path w="5474970" h="775335">
                <a:moveTo>
                  <a:pt x="0" y="78232"/>
                </a:moveTo>
                <a:lnTo>
                  <a:pt x="19176" y="73787"/>
                </a:lnTo>
                <a:lnTo>
                  <a:pt x="76581" y="62611"/>
                </a:lnTo>
                <a:lnTo>
                  <a:pt x="174498" y="46990"/>
                </a:lnTo>
                <a:lnTo>
                  <a:pt x="238379" y="37973"/>
                </a:lnTo>
                <a:lnTo>
                  <a:pt x="312927" y="29083"/>
                </a:lnTo>
                <a:lnTo>
                  <a:pt x="395858" y="22351"/>
                </a:lnTo>
                <a:lnTo>
                  <a:pt x="491744" y="15621"/>
                </a:lnTo>
                <a:lnTo>
                  <a:pt x="596011" y="9017"/>
                </a:lnTo>
                <a:lnTo>
                  <a:pt x="713104" y="4445"/>
                </a:lnTo>
                <a:lnTo>
                  <a:pt x="840866" y="2286"/>
                </a:lnTo>
                <a:lnTo>
                  <a:pt x="979170" y="0"/>
                </a:lnTo>
                <a:lnTo>
                  <a:pt x="1128140" y="2286"/>
                </a:lnTo>
                <a:lnTo>
                  <a:pt x="1287779" y="6731"/>
                </a:lnTo>
                <a:lnTo>
                  <a:pt x="1460246" y="15621"/>
                </a:lnTo>
                <a:lnTo>
                  <a:pt x="1643379" y="26797"/>
                </a:lnTo>
                <a:lnTo>
                  <a:pt x="1837054" y="44704"/>
                </a:lnTo>
                <a:lnTo>
                  <a:pt x="2043557" y="64770"/>
                </a:lnTo>
                <a:lnTo>
                  <a:pt x="2262759" y="89408"/>
                </a:lnTo>
                <a:lnTo>
                  <a:pt x="2492629" y="118491"/>
                </a:lnTo>
                <a:lnTo>
                  <a:pt x="2735326" y="154178"/>
                </a:lnTo>
                <a:lnTo>
                  <a:pt x="2988691" y="194437"/>
                </a:lnTo>
                <a:lnTo>
                  <a:pt x="3254755" y="241300"/>
                </a:lnTo>
                <a:lnTo>
                  <a:pt x="3533648" y="297180"/>
                </a:lnTo>
                <a:lnTo>
                  <a:pt x="3825240" y="357505"/>
                </a:lnTo>
                <a:lnTo>
                  <a:pt x="4129658" y="424561"/>
                </a:lnTo>
                <a:lnTo>
                  <a:pt x="4446778" y="500507"/>
                </a:lnTo>
                <a:lnTo>
                  <a:pt x="4776724" y="583184"/>
                </a:lnTo>
                <a:lnTo>
                  <a:pt x="5119497" y="674751"/>
                </a:lnTo>
                <a:lnTo>
                  <a:pt x="5474970" y="775335"/>
                </a:lnTo>
              </a:path>
            </a:pathLst>
          </a:custGeom>
          <a:ln w="31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5616447" y="729869"/>
            <a:ext cx="3312160" cy="652780"/>
          </a:xfrm>
          <a:custGeom>
            <a:avLst/>
            <a:gdLst/>
            <a:ahLst/>
            <a:cxnLst/>
            <a:rect l="l" t="t" r="r" b="b"/>
            <a:pathLst>
              <a:path w="3312159" h="652780">
                <a:moveTo>
                  <a:pt x="0" y="652398"/>
                </a:moveTo>
                <a:lnTo>
                  <a:pt x="95757" y="625475"/>
                </a:lnTo>
                <a:lnTo>
                  <a:pt x="357631" y="556259"/>
                </a:lnTo>
                <a:lnTo>
                  <a:pt x="538479" y="509396"/>
                </a:lnTo>
                <a:lnTo>
                  <a:pt x="747140" y="457961"/>
                </a:lnTo>
                <a:lnTo>
                  <a:pt x="979170" y="402081"/>
                </a:lnTo>
                <a:lnTo>
                  <a:pt x="1228217" y="341756"/>
                </a:lnTo>
                <a:lnTo>
                  <a:pt x="1492123" y="283717"/>
                </a:lnTo>
                <a:lnTo>
                  <a:pt x="1762505" y="225551"/>
                </a:lnTo>
                <a:lnTo>
                  <a:pt x="2039238" y="171957"/>
                </a:lnTo>
                <a:lnTo>
                  <a:pt x="2313812" y="120650"/>
                </a:lnTo>
                <a:lnTo>
                  <a:pt x="2450083" y="98297"/>
                </a:lnTo>
                <a:lnTo>
                  <a:pt x="2582036" y="75945"/>
                </a:lnTo>
                <a:lnTo>
                  <a:pt x="2713990" y="58038"/>
                </a:lnTo>
                <a:lnTo>
                  <a:pt x="2841752" y="40131"/>
                </a:lnTo>
                <a:lnTo>
                  <a:pt x="2967354" y="26796"/>
                </a:lnTo>
                <a:lnTo>
                  <a:pt x="3086607" y="15620"/>
                </a:lnTo>
                <a:lnTo>
                  <a:pt x="3201543" y="6603"/>
                </a:lnTo>
                <a:lnTo>
                  <a:pt x="3312159" y="0"/>
                </a:lnTo>
              </a:path>
            </a:pathLst>
          </a:custGeom>
          <a:ln w="31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211670" y="714248"/>
            <a:ext cx="8723630" cy="1331595"/>
          </a:xfrm>
          <a:custGeom>
            <a:avLst/>
            <a:gdLst/>
            <a:ahLst/>
            <a:cxnLst/>
            <a:rect l="l" t="t" r="r" b="b"/>
            <a:pathLst>
              <a:path w="8723630" h="1331595">
                <a:moveTo>
                  <a:pt x="1556042" y="0"/>
                </a:moveTo>
                <a:lnTo>
                  <a:pt x="1402753" y="0"/>
                </a:lnTo>
                <a:lnTo>
                  <a:pt x="1258100" y="4444"/>
                </a:lnTo>
                <a:lnTo>
                  <a:pt x="1121829" y="11175"/>
                </a:lnTo>
                <a:lnTo>
                  <a:pt x="874890" y="33400"/>
                </a:lnTo>
                <a:lnTo>
                  <a:pt x="762063" y="49149"/>
                </a:lnTo>
                <a:lnTo>
                  <a:pt x="659891" y="64769"/>
                </a:lnTo>
                <a:lnTo>
                  <a:pt x="564095" y="82550"/>
                </a:lnTo>
                <a:lnTo>
                  <a:pt x="478955" y="102742"/>
                </a:lnTo>
                <a:lnTo>
                  <a:pt x="398056" y="120650"/>
                </a:lnTo>
                <a:lnTo>
                  <a:pt x="327812" y="140715"/>
                </a:lnTo>
                <a:lnTo>
                  <a:pt x="206476" y="178688"/>
                </a:lnTo>
                <a:lnTo>
                  <a:pt x="157518" y="196596"/>
                </a:lnTo>
                <a:lnTo>
                  <a:pt x="51079" y="241173"/>
                </a:lnTo>
                <a:lnTo>
                  <a:pt x="0" y="268097"/>
                </a:lnTo>
                <a:lnTo>
                  <a:pt x="0" y="1331467"/>
                </a:lnTo>
                <a:lnTo>
                  <a:pt x="8719096" y="1331467"/>
                </a:lnTo>
                <a:lnTo>
                  <a:pt x="8723414" y="1324864"/>
                </a:lnTo>
                <a:lnTo>
                  <a:pt x="8723414" y="851153"/>
                </a:lnTo>
                <a:lnTo>
                  <a:pt x="7182142" y="851153"/>
                </a:lnTo>
                <a:lnTo>
                  <a:pt x="7043839" y="848994"/>
                </a:lnTo>
                <a:lnTo>
                  <a:pt x="6899059" y="844423"/>
                </a:lnTo>
                <a:lnTo>
                  <a:pt x="6750088" y="837818"/>
                </a:lnTo>
                <a:lnTo>
                  <a:pt x="6594640" y="826642"/>
                </a:lnTo>
                <a:lnTo>
                  <a:pt x="6260503" y="793114"/>
                </a:lnTo>
                <a:lnTo>
                  <a:pt x="5900712" y="746125"/>
                </a:lnTo>
                <a:lnTo>
                  <a:pt x="5709196" y="717168"/>
                </a:lnTo>
                <a:lnTo>
                  <a:pt x="5509044" y="683640"/>
                </a:lnTo>
                <a:lnTo>
                  <a:pt x="5302542" y="645667"/>
                </a:lnTo>
                <a:lnTo>
                  <a:pt x="4861979" y="558546"/>
                </a:lnTo>
                <a:lnTo>
                  <a:pt x="4387253" y="453516"/>
                </a:lnTo>
                <a:lnTo>
                  <a:pt x="4136047" y="395350"/>
                </a:lnTo>
                <a:lnTo>
                  <a:pt x="3614458" y="268097"/>
                </a:lnTo>
                <a:lnTo>
                  <a:pt x="3122841" y="165226"/>
                </a:lnTo>
                <a:lnTo>
                  <a:pt x="2892844" y="125094"/>
                </a:lnTo>
                <a:lnTo>
                  <a:pt x="2673642" y="91566"/>
                </a:lnTo>
                <a:lnTo>
                  <a:pt x="2462949" y="62484"/>
                </a:lnTo>
                <a:lnTo>
                  <a:pt x="2262797" y="40131"/>
                </a:lnTo>
                <a:lnTo>
                  <a:pt x="2073313" y="22225"/>
                </a:lnTo>
                <a:lnTo>
                  <a:pt x="1719999" y="2159"/>
                </a:lnTo>
                <a:lnTo>
                  <a:pt x="1556042" y="0"/>
                </a:lnTo>
                <a:close/>
              </a:path>
              <a:path w="8723630" h="1331595">
                <a:moveTo>
                  <a:pt x="8723414" y="569722"/>
                </a:moveTo>
                <a:lnTo>
                  <a:pt x="8638197" y="605409"/>
                </a:lnTo>
                <a:lnTo>
                  <a:pt x="8557298" y="636651"/>
                </a:lnTo>
                <a:lnTo>
                  <a:pt x="8472208" y="665734"/>
                </a:lnTo>
                <a:lnTo>
                  <a:pt x="8295551" y="719327"/>
                </a:lnTo>
                <a:lnTo>
                  <a:pt x="8201825" y="743965"/>
                </a:lnTo>
                <a:lnTo>
                  <a:pt x="8005991" y="784098"/>
                </a:lnTo>
                <a:lnTo>
                  <a:pt x="7901724" y="802004"/>
                </a:lnTo>
                <a:lnTo>
                  <a:pt x="7680363" y="828801"/>
                </a:lnTo>
                <a:lnTo>
                  <a:pt x="7441857" y="846709"/>
                </a:lnTo>
                <a:lnTo>
                  <a:pt x="7314222" y="851153"/>
                </a:lnTo>
                <a:lnTo>
                  <a:pt x="8723414" y="851153"/>
                </a:lnTo>
                <a:lnTo>
                  <a:pt x="8723414" y="56972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 txBox="1"/>
          <p:nvPr/>
        </p:nvSpPr>
        <p:spPr>
          <a:xfrm>
            <a:off x="330200" y="1503044"/>
            <a:ext cx="4220210" cy="461200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274955">
              <a:lnSpc>
                <a:spcPct val="100000"/>
              </a:lnSpc>
              <a:spcBef>
                <a:spcPts val="95"/>
              </a:spcBef>
              <a:buSzPct val="94000"/>
              <a:buAutoNum type="arabicPlain"/>
              <a:tabLst>
                <a:tab pos="490855" algn="l"/>
              </a:tabLst>
            </a:pP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楼层边、阳台边、屋面边坡防</a:t>
            </a:r>
            <a:r>
              <a:rPr sz="1600" spc="5" dirty="0">
                <a:latin typeface="PMingLiU" panose="02020500000000000000" charset="-120"/>
                <a:cs typeface="PMingLiU" panose="02020500000000000000" charset="-120"/>
              </a:rPr>
              <a:t>护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栏杆采 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用钢管搭设或定型化工具式防护。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  <a:p>
            <a:pPr marL="12700" marR="238125">
              <a:lnSpc>
                <a:spcPct val="100000"/>
              </a:lnSpc>
              <a:spcBef>
                <a:spcPts val="600"/>
              </a:spcBef>
              <a:buSzPct val="94000"/>
              <a:buAutoNum type="arabicPlain"/>
              <a:tabLst>
                <a:tab pos="512445" algn="l"/>
              </a:tabLst>
            </a:pP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防护采用三道栏杆形式，三</a:t>
            </a:r>
            <a:r>
              <a:rPr sz="1600" spc="5" dirty="0">
                <a:latin typeface="PMingLiU" panose="02020500000000000000" charset="-120"/>
                <a:cs typeface="PMingLiU" panose="02020500000000000000" charset="-120"/>
              </a:rPr>
              <a:t>道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栏杆</a:t>
            </a:r>
            <a:r>
              <a:rPr sz="1600" spc="5" dirty="0">
                <a:latin typeface="PMingLiU" panose="02020500000000000000" charset="-120"/>
                <a:cs typeface="PMingLiU" panose="02020500000000000000" charset="-120"/>
              </a:rPr>
              <a:t>距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楼 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面距离依次为</a:t>
            </a:r>
            <a:r>
              <a:rPr sz="1600" spc="-10" dirty="0">
                <a:latin typeface="Candara" panose="020E0502030303020204"/>
                <a:cs typeface="Candara" panose="020E0502030303020204"/>
              </a:rPr>
              <a:t>1200mm,600mm,200mm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。立杆 间距不大</a:t>
            </a:r>
            <a:r>
              <a:rPr sz="1600" spc="-10" dirty="0">
                <a:latin typeface="PMingLiU" panose="02020500000000000000" charset="-120"/>
                <a:cs typeface="PMingLiU" panose="02020500000000000000" charset="-120"/>
              </a:rPr>
              <a:t>于</a:t>
            </a:r>
            <a:r>
              <a:rPr sz="1600" spc="-10" dirty="0">
                <a:latin typeface="Candara" panose="020E0502030303020204"/>
                <a:cs typeface="Candara" panose="020E0502030303020204"/>
              </a:rPr>
              <a:t>2000mm</a:t>
            </a:r>
            <a:r>
              <a:rPr sz="1600" spc="-10" dirty="0">
                <a:latin typeface="PMingLiU" panose="02020500000000000000" charset="-120"/>
                <a:cs typeface="PMingLiU" panose="02020500000000000000" charset="-120"/>
              </a:rPr>
              <a:t>，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防护内侧挂密</a:t>
            </a:r>
            <a:r>
              <a:rPr sz="1600" spc="5" dirty="0">
                <a:latin typeface="PMingLiU" panose="02020500000000000000" charset="-120"/>
                <a:cs typeface="PMingLiU" panose="02020500000000000000" charset="-120"/>
              </a:rPr>
              <a:t>目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安全 </a:t>
            </a:r>
            <a:r>
              <a:rPr sz="1600" spc="-10" dirty="0">
                <a:latin typeface="PMingLiU" panose="02020500000000000000" charset="-120"/>
                <a:cs typeface="PMingLiU" panose="02020500000000000000" charset="-120"/>
              </a:rPr>
              <a:t>网，下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设</a:t>
            </a:r>
            <a:r>
              <a:rPr sz="1600" spc="-10" dirty="0">
                <a:latin typeface="Candara" panose="020E0502030303020204"/>
                <a:cs typeface="Candara" panose="020E0502030303020204"/>
              </a:rPr>
              <a:t>200mm</a:t>
            </a:r>
            <a:r>
              <a:rPr sz="1600" spc="25" dirty="0">
                <a:latin typeface="Candara" panose="020E0502030303020204"/>
                <a:cs typeface="Candara" panose="020E0502030303020204"/>
              </a:rPr>
              <a:t> </a:t>
            </a:r>
            <a:r>
              <a:rPr sz="1600" spc="-10" dirty="0">
                <a:latin typeface="PMingLiU" panose="02020500000000000000" charset="-120"/>
                <a:cs typeface="PMingLiU" panose="02020500000000000000" charset="-120"/>
              </a:rPr>
              <a:t>高踢脚板。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  <a:p>
            <a:pPr marL="12700" marR="229235" algn="just">
              <a:lnSpc>
                <a:spcPct val="100000"/>
              </a:lnSpc>
              <a:spcBef>
                <a:spcPts val="605"/>
              </a:spcBef>
              <a:buSzPct val="94000"/>
              <a:buAutoNum type="arabicPlain"/>
              <a:tabLst>
                <a:tab pos="517525" algn="l"/>
              </a:tabLst>
            </a:pP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若屋面坡度大</a:t>
            </a:r>
            <a:r>
              <a:rPr sz="1600" spc="-10" dirty="0">
                <a:latin typeface="PMingLiU" panose="02020500000000000000" charset="-120"/>
                <a:cs typeface="PMingLiU" panose="02020500000000000000" charset="-120"/>
              </a:rPr>
              <a:t>于</a:t>
            </a:r>
            <a:r>
              <a:rPr sz="1600" spc="-5" dirty="0">
                <a:latin typeface="Candara" panose="020E0502030303020204"/>
                <a:cs typeface="Candara" panose="020E0502030303020204"/>
              </a:rPr>
              <a:t>1:2.2,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防护栏杆上杆距离 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防护面不低于</a:t>
            </a:r>
            <a:r>
              <a:rPr sz="1600" spc="-5" dirty="0">
                <a:latin typeface="Candara" panose="020E0502030303020204"/>
                <a:cs typeface="Candara" panose="020E0502030303020204"/>
              </a:rPr>
              <a:t>1</a:t>
            </a:r>
            <a:r>
              <a:rPr sz="1600" spc="-10" dirty="0">
                <a:latin typeface="Candara" panose="020E0502030303020204"/>
                <a:cs typeface="Candara" panose="020E0502030303020204"/>
              </a:rPr>
              <a:t>500m</a:t>
            </a:r>
            <a:r>
              <a:rPr sz="1600" spc="-5" dirty="0">
                <a:latin typeface="Candara" panose="020E0502030303020204"/>
                <a:cs typeface="Candara" panose="020E0502030303020204"/>
              </a:rPr>
              <a:t>m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，并加设一道</a:t>
            </a:r>
            <a:r>
              <a:rPr sz="1600" spc="5" dirty="0">
                <a:latin typeface="PMingLiU" panose="02020500000000000000" charset="-120"/>
                <a:cs typeface="PMingLiU" panose="02020500000000000000" charset="-120"/>
              </a:rPr>
              <a:t>栏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杆，满 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挂密目安全网。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  <a:p>
            <a:pPr marL="527050" indent="-514985">
              <a:lnSpc>
                <a:spcPct val="100000"/>
              </a:lnSpc>
              <a:spcBef>
                <a:spcPts val="600"/>
              </a:spcBef>
              <a:buSzPct val="94000"/>
              <a:buAutoNum type="arabicPlain"/>
              <a:tabLst>
                <a:tab pos="527685" algn="l"/>
              </a:tabLst>
            </a:pP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警示线颜色红白相间或黄黑相</a:t>
            </a:r>
            <a:r>
              <a:rPr sz="1600" spc="5" dirty="0">
                <a:latin typeface="PMingLiU" panose="02020500000000000000" charset="-120"/>
                <a:cs typeface="PMingLiU" panose="02020500000000000000" charset="-120"/>
              </a:rPr>
              <a:t>间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参照当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  <a:p>
            <a:pPr marL="12700">
              <a:lnSpc>
                <a:spcPct val="100000"/>
              </a:lnSpc>
            </a:pPr>
            <a:r>
              <a:rPr sz="1600" spc="-10" dirty="0">
                <a:latin typeface="PMingLiU" panose="02020500000000000000" charset="-120"/>
                <a:cs typeface="PMingLiU" panose="02020500000000000000" charset="-120"/>
              </a:rPr>
              <a:t>地规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定。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  <a:p>
            <a:pPr marL="12700" marR="5080">
              <a:lnSpc>
                <a:spcPct val="110000"/>
              </a:lnSpc>
              <a:spcBef>
                <a:spcPts val="515"/>
              </a:spcBef>
              <a:buSzPct val="94000"/>
              <a:buAutoNum type="arabicPlain" startAt="5"/>
              <a:tabLst>
                <a:tab pos="523875" algn="l"/>
              </a:tabLst>
            </a:pPr>
            <a:r>
              <a:rPr sz="1600" spc="15" dirty="0">
                <a:latin typeface="PMingLiU" panose="02020500000000000000" charset="-120"/>
                <a:cs typeface="PMingLiU" panose="02020500000000000000" charset="-120"/>
              </a:rPr>
              <a:t>阳</a:t>
            </a:r>
            <a:r>
              <a:rPr sz="1600" spc="5" dirty="0">
                <a:latin typeface="PMingLiU" panose="02020500000000000000" charset="-120"/>
                <a:cs typeface="PMingLiU" panose="02020500000000000000" charset="-120"/>
              </a:rPr>
              <a:t>台栏</a:t>
            </a:r>
            <a:r>
              <a:rPr sz="1600" spc="15" dirty="0">
                <a:latin typeface="PMingLiU" panose="02020500000000000000" charset="-120"/>
                <a:cs typeface="PMingLiU" panose="02020500000000000000" charset="-120"/>
              </a:rPr>
              <a:t>杆未</a:t>
            </a:r>
            <a:r>
              <a:rPr sz="1600" spc="5" dirty="0">
                <a:latin typeface="PMingLiU" panose="02020500000000000000" charset="-120"/>
                <a:cs typeface="PMingLiU" panose="02020500000000000000" charset="-120"/>
              </a:rPr>
              <a:t>安装</a:t>
            </a:r>
            <a:r>
              <a:rPr sz="1600" spc="15" dirty="0">
                <a:latin typeface="PMingLiU" panose="02020500000000000000" charset="-120"/>
                <a:cs typeface="PMingLiU" panose="02020500000000000000" charset="-120"/>
              </a:rPr>
              <a:t>前</a:t>
            </a:r>
            <a:r>
              <a:rPr sz="1600" spc="5" dirty="0">
                <a:latin typeface="PMingLiU" panose="02020500000000000000" charset="-120"/>
                <a:cs typeface="PMingLiU" panose="02020500000000000000" charset="-120"/>
              </a:rPr>
              <a:t>的</a:t>
            </a:r>
            <a:r>
              <a:rPr sz="1600" spc="15" dirty="0">
                <a:latin typeface="PMingLiU" panose="02020500000000000000" charset="-120"/>
                <a:cs typeface="PMingLiU" panose="02020500000000000000" charset="-120"/>
              </a:rPr>
              <a:t>防</a:t>
            </a:r>
            <a:r>
              <a:rPr sz="1600" spc="5" dirty="0">
                <a:latin typeface="PMingLiU" panose="02020500000000000000" charset="-120"/>
                <a:cs typeface="PMingLiU" panose="02020500000000000000" charset="-120"/>
              </a:rPr>
              <a:t>护</a:t>
            </a:r>
            <a:r>
              <a:rPr sz="1600" spc="15" dirty="0">
                <a:latin typeface="PMingLiU" panose="02020500000000000000" charset="-120"/>
                <a:cs typeface="PMingLiU" panose="02020500000000000000" charset="-120"/>
              </a:rPr>
              <a:t>措</a:t>
            </a:r>
            <a:r>
              <a:rPr sz="1600" spc="5" dirty="0">
                <a:latin typeface="PMingLiU" panose="02020500000000000000" charset="-120"/>
                <a:cs typeface="PMingLiU" panose="02020500000000000000" charset="-120"/>
              </a:rPr>
              <a:t>施：</a:t>
            </a:r>
            <a:r>
              <a:rPr sz="1600" spc="15" dirty="0">
                <a:latin typeface="PMingLiU" panose="02020500000000000000" charset="-120"/>
                <a:cs typeface="PMingLiU" panose="02020500000000000000" charset="-120"/>
              </a:rPr>
              <a:t>采</a:t>
            </a:r>
            <a:r>
              <a:rPr sz="1600" spc="5" dirty="0">
                <a:latin typeface="PMingLiU" panose="02020500000000000000" charset="-120"/>
                <a:cs typeface="PMingLiU" panose="02020500000000000000" charset="-120"/>
              </a:rPr>
              <a:t>用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双 </a:t>
            </a:r>
            <a:r>
              <a:rPr sz="1600" spc="30" dirty="0">
                <a:latin typeface="PMingLiU" panose="02020500000000000000" charset="-120"/>
                <a:cs typeface="PMingLiU" panose="02020500000000000000" charset="-120"/>
              </a:rPr>
              <a:t>道</a:t>
            </a:r>
            <a:r>
              <a:rPr sz="1600" spc="40" dirty="0">
                <a:latin typeface="PMingLiU" panose="02020500000000000000" charset="-120"/>
                <a:cs typeface="PMingLiU" panose="02020500000000000000" charset="-120"/>
              </a:rPr>
              <a:t>护栏</a:t>
            </a:r>
            <a:r>
              <a:rPr sz="1600" spc="30" dirty="0">
                <a:latin typeface="PMingLiU" panose="02020500000000000000" charset="-120"/>
                <a:cs typeface="PMingLiU" panose="02020500000000000000" charset="-120"/>
              </a:rPr>
              <a:t>形</a:t>
            </a:r>
            <a:r>
              <a:rPr sz="1600" spc="50" dirty="0">
                <a:latin typeface="PMingLiU" panose="02020500000000000000" charset="-120"/>
                <a:cs typeface="PMingLiU" panose="02020500000000000000" charset="-120"/>
              </a:rPr>
              <a:t>式</a:t>
            </a:r>
            <a:r>
              <a:rPr sz="1600" spc="40" dirty="0">
                <a:latin typeface="PMingLiU" panose="02020500000000000000" charset="-120"/>
                <a:cs typeface="PMingLiU" panose="02020500000000000000" charset="-120"/>
              </a:rPr>
              <a:t>，下</a:t>
            </a:r>
            <a:r>
              <a:rPr sz="1600" spc="30" dirty="0">
                <a:latin typeface="PMingLiU" panose="02020500000000000000" charset="-120"/>
                <a:cs typeface="PMingLiU" panose="02020500000000000000" charset="-120"/>
              </a:rPr>
              <a:t>道</a:t>
            </a:r>
            <a:r>
              <a:rPr sz="1600" spc="40" dirty="0">
                <a:latin typeface="PMingLiU" panose="02020500000000000000" charset="-120"/>
                <a:cs typeface="PMingLiU" panose="02020500000000000000" charset="-120"/>
              </a:rPr>
              <a:t>护栏</a:t>
            </a:r>
            <a:r>
              <a:rPr sz="1600" spc="30" dirty="0">
                <a:latin typeface="PMingLiU" panose="02020500000000000000" charset="-120"/>
                <a:cs typeface="PMingLiU" panose="02020500000000000000" charset="-120"/>
              </a:rPr>
              <a:t>离</a:t>
            </a:r>
            <a:r>
              <a:rPr sz="1600" spc="40" dirty="0">
                <a:latin typeface="PMingLiU" panose="02020500000000000000" charset="-120"/>
                <a:cs typeface="PMingLiU" panose="02020500000000000000" charset="-120"/>
              </a:rPr>
              <a:t>地高</a:t>
            </a:r>
            <a:r>
              <a:rPr sz="1600" spc="55" dirty="0">
                <a:latin typeface="PMingLiU" panose="02020500000000000000" charset="-120"/>
                <a:cs typeface="PMingLiU" panose="02020500000000000000" charset="-120"/>
              </a:rPr>
              <a:t>度</a:t>
            </a:r>
            <a:r>
              <a:rPr sz="1600" spc="10" dirty="0">
                <a:latin typeface="Arial" panose="020B0604020202020204"/>
                <a:cs typeface="Arial" panose="020B0604020202020204"/>
              </a:rPr>
              <a:t>0.6m</a:t>
            </a:r>
            <a:r>
              <a:rPr sz="1600" spc="10" dirty="0">
                <a:latin typeface="PMingLiU" panose="02020500000000000000" charset="-120"/>
                <a:cs typeface="PMingLiU" panose="02020500000000000000" charset="-120"/>
              </a:rPr>
              <a:t>，</a:t>
            </a:r>
            <a:r>
              <a:rPr sz="1600" spc="40" dirty="0">
                <a:latin typeface="PMingLiU" panose="02020500000000000000" charset="-120"/>
                <a:cs typeface="PMingLiU" panose="02020500000000000000" charset="-120"/>
              </a:rPr>
              <a:t>上道 </a:t>
            </a:r>
            <a:r>
              <a:rPr sz="1600" spc="30" dirty="0">
                <a:latin typeface="PMingLiU" panose="02020500000000000000" charset="-120"/>
                <a:cs typeface="PMingLiU" panose="02020500000000000000" charset="-120"/>
              </a:rPr>
              <a:t>护栏</a:t>
            </a:r>
            <a:r>
              <a:rPr sz="1600" spc="40" dirty="0">
                <a:latin typeface="PMingLiU" panose="02020500000000000000" charset="-120"/>
                <a:cs typeface="PMingLiU" panose="02020500000000000000" charset="-120"/>
              </a:rPr>
              <a:t>离</a:t>
            </a:r>
            <a:r>
              <a:rPr sz="1600" spc="30" dirty="0">
                <a:latin typeface="PMingLiU" panose="02020500000000000000" charset="-120"/>
                <a:cs typeface="PMingLiU" panose="02020500000000000000" charset="-120"/>
              </a:rPr>
              <a:t>地</a:t>
            </a:r>
            <a:r>
              <a:rPr sz="1600" spc="40" dirty="0">
                <a:latin typeface="PMingLiU" panose="02020500000000000000" charset="-120"/>
                <a:cs typeface="PMingLiU" panose="02020500000000000000" charset="-120"/>
              </a:rPr>
              <a:t>高</a:t>
            </a:r>
            <a:r>
              <a:rPr sz="1600" spc="35" dirty="0">
                <a:latin typeface="PMingLiU" panose="02020500000000000000" charset="-120"/>
                <a:cs typeface="PMingLiU" panose="02020500000000000000" charset="-120"/>
              </a:rPr>
              <a:t>度</a:t>
            </a:r>
            <a:r>
              <a:rPr sz="1600" spc="-5" dirty="0">
                <a:latin typeface="Arial" panose="020B0604020202020204"/>
                <a:cs typeface="Arial" panose="020B0604020202020204"/>
              </a:rPr>
              <a:t>1</a:t>
            </a:r>
            <a:r>
              <a:rPr sz="1600" spc="-5" dirty="0">
                <a:latin typeface="Arial" panose="020B0604020202020204"/>
                <a:cs typeface="Arial" panose="020B0604020202020204"/>
              </a:rPr>
              <a:t>.</a:t>
            </a:r>
            <a:r>
              <a:rPr sz="1600" spc="5" dirty="0">
                <a:latin typeface="Arial" panose="020B0604020202020204"/>
                <a:cs typeface="Arial" panose="020B0604020202020204"/>
              </a:rPr>
              <a:t>2</a:t>
            </a:r>
            <a:r>
              <a:rPr sz="1600" spc="30" dirty="0">
                <a:latin typeface="Arial" panose="020B0604020202020204"/>
                <a:cs typeface="Arial" panose="020B0604020202020204"/>
              </a:rPr>
              <a:t>m</a:t>
            </a:r>
            <a:r>
              <a:rPr sz="1600" spc="30" dirty="0">
                <a:latin typeface="PMingLiU" panose="02020500000000000000" charset="-120"/>
                <a:cs typeface="PMingLiU" panose="02020500000000000000" charset="-120"/>
              </a:rPr>
              <a:t>（</a:t>
            </a:r>
            <a:r>
              <a:rPr sz="1600" spc="40" dirty="0">
                <a:latin typeface="PMingLiU" panose="02020500000000000000" charset="-120"/>
                <a:cs typeface="PMingLiU" panose="02020500000000000000" charset="-120"/>
              </a:rPr>
              <a:t>推</a:t>
            </a:r>
            <a:r>
              <a:rPr sz="1600" spc="30" dirty="0">
                <a:latin typeface="PMingLiU" panose="02020500000000000000" charset="-120"/>
                <a:cs typeface="PMingLiU" panose="02020500000000000000" charset="-120"/>
              </a:rPr>
              <a:t>荐</a:t>
            </a:r>
            <a:r>
              <a:rPr sz="1600" spc="40" dirty="0">
                <a:latin typeface="PMingLiU" panose="02020500000000000000" charset="-120"/>
                <a:cs typeface="PMingLiU" panose="02020500000000000000" charset="-120"/>
              </a:rPr>
              <a:t>：</a:t>
            </a:r>
            <a:r>
              <a:rPr sz="1600" spc="30" dirty="0">
                <a:latin typeface="PMingLiU" panose="02020500000000000000" charset="-120"/>
                <a:cs typeface="PMingLiU" panose="02020500000000000000" charset="-120"/>
              </a:rPr>
              <a:t>挂</a:t>
            </a:r>
            <a:r>
              <a:rPr sz="1600" spc="40" dirty="0">
                <a:latin typeface="PMingLiU" panose="02020500000000000000" charset="-120"/>
                <a:cs typeface="PMingLiU" panose="02020500000000000000" charset="-120"/>
              </a:rPr>
              <a:t>设</a:t>
            </a:r>
            <a:r>
              <a:rPr sz="1600" spc="30" dirty="0">
                <a:latin typeface="PMingLiU" panose="02020500000000000000" charset="-120"/>
                <a:cs typeface="PMingLiU" panose="02020500000000000000" charset="-120"/>
              </a:rPr>
              <a:t>安全</a:t>
            </a:r>
            <a:r>
              <a:rPr sz="1600" spc="40" dirty="0">
                <a:latin typeface="PMingLiU" panose="02020500000000000000" charset="-120"/>
                <a:cs typeface="PMingLiU" panose="02020500000000000000" charset="-120"/>
              </a:rPr>
              <a:t>兜网）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；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  <a:p>
            <a:pPr marL="12700" marR="204470">
              <a:lnSpc>
                <a:spcPts val="2110"/>
              </a:lnSpc>
              <a:spcBef>
                <a:spcPts val="105"/>
              </a:spcBef>
              <a:buSzPct val="94000"/>
              <a:buAutoNum type="arabicPlain" startAt="5"/>
              <a:tabLst>
                <a:tab pos="535940" algn="l"/>
              </a:tabLst>
            </a:pPr>
            <a:r>
              <a:rPr sz="1600" spc="5" dirty="0">
                <a:latin typeface="PMingLiU" panose="02020500000000000000" charset="-120"/>
                <a:cs typeface="PMingLiU" panose="02020500000000000000" charset="-120"/>
              </a:rPr>
              <a:t>栏杆安装后玻璃未安装</a:t>
            </a:r>
            <a:r>
              <a:rPr sz="1600" spc="10" dirty="0">
                <a:latin typeface="PMingLiU" panose="02020500000000000000" charset="-120"/>
                <a:cs typeface="PMingLiU" panose="02020500000000000000" charset="-120"/>
              </a:rPr>
              <a:t>前</a:t>
            </a:r>
            <a:r>
              <a:rPr sz="1600" spc="5" dirty="0">
                <a:latin typeface="PMingLiU" panose="02020500000000000000" charset="-120"/>
                <a:cs typeface="PMingLiU" panose="02020500000000000000" charset="-120"/>
              </a:rPr>
              <a:t>，栏杆须挂设 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安全兜网</a:t>
            </a:r>
            <a:r>
              <a:rPr sz="1600" spc="-10" dirty="0">
                <a:latin typeface="PMingLiU" panose="02020500000000000000" charset="-120"/>
                <a:cs typeface="PMingLiU" panose="02020500000000000000" charset="-120"/>
              </a:rPr>
              <a:t>，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确保阳台临边安全；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栏杆玻璃安装后可不挂设安全兜网；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258267" y="944702"/>
            <a:ext cx="3054985" cy="4686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>
                <a:latin typeface="Candara" panose="020E0502030303020204"/>
                <a:cs typeface="Candara" panose="020E0502030303020204"/>
              </a:rPr>
              <a:t>2.1.1</a:t>
            </a:r>
            <a:r>
              <a:rPr spc="-10" dirty="0">
                <a:latin typeface="Candara" panose="020E0502030303020204"/>
                <a:cs typeface="Candara" panose="020E0502030303020204"/>
              </a:rPr>
              <a:t>0</a:t>
            </a:r>
            <a:r>
              <a:rPr dirty="0"/>
              <a:t>结</a:t>
            </a:r>
            <a:r>
              <a:rPr spc="5" dirty="0"/>
              <a:t>构</a:t>
            </a:r>
            <a:r>
              <a:rPr spc="-10" dirty="0"/>
              <a:t>临</a:t>
            </a:r>
            <a:r>
              <a:rPr spc="5" dirty="0"/>
              <a:t>边防护</a:t>
            </a:r>
            <a:endParaRPr spc="5" dirty="0"/>
          </a:p>
        </p:txBody>
      </p:sp>
      <p:sp>
        <p:nvSpPr>
          <p:cNvPr id="9" name="object 9"/>
          <p:cNvSpPr/>
          <p:nvPr/>
        </p:nvSpPr>
        <p:spPr>
          <a:xfrm>
            <a:off x="4644009" y="1677416"/>
            <a:ext cx="1835404" cy="1406271"/>
          </a:xfrm>
          <a:prstGeom prst="rect">
            <a:avLst/>
          </a:prstGeom>
          <a:blipFill>
            <a:blip r:embed="rId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5292090" y="3068954"/>
            <a:ext cx="3630675" cy="186296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6701790" y="1650873"/>
            <a:ext cx="2290826" cy="141808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5451221" y="4931879"/>
            <a:ext cx="3312413" cy="1449451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054978" y="859408"/>
            <a:ext cx="2880360" cy="715010"/>
          </a:xfrm>
          <a:custGeom>
            <a:avLst/>
            <a:gdLst/>
            <a:ahLst/>
            <a:cxnLst/>
            <a:rect l="l" t="t" r="r" b="b"/>
            <a:pathLst>
              <a:path w="2880359" h="715010">
                <a:moveTo>
                  <a:pt x="2880105" y="0"/>
                </a:moveTo>
                <a:lnTo>
                  <a:pt x="2873629" y="0"/>
                </a:lnTo>
                <a:lnTo>
                  <a:pt x="2752344" y="20065"/>
                </a:lnTo>
                <a:lnTo>
                  <a:pt x="2628900" y="42417"/>
                </a:lnTo>
                <a:lnTo>
                  <a:pt x="2373376" y="91566"/>
                </a:lnTo>
                <a:lnTo>
                  <a:pt x="2105279" y="149732"/>
                </a:lnTo>
                <a:lnTo>
                  <a:pt x="1824227" y="216662"/>
                </a:lnTo>
                <a:lnTo>
                  <a:pt x="1566672" y="281558"/>
                </a:lnTo>
                <a:lnTo>
                  <a:pt x="842899" y="444626"/>
                </a:lnTo>
                <a:lnTo>
                  <a:pt x="621538" y="489330"/>
                </a:lnTo>
                <a:lnTo>
                  <a:pt x="200025" y="567436"/>
                </a:lnTo>
                <a:lnTo>
                  <a:pt x="0" y="600963"/>
                </a:lnTo>
                <a:lnTo>
                  <a:pt x="138303" y="621156"/>
                </a:lnTo>
                <a:lnTo>
                  <a:pt x="270256" y="638937"/>
                </a:lnTo>
                <a:lnTo>
                  <a:pt x="398018" y="654685"/>
                </a:lnTo>
                <a:lnTo>
                  <a:pt x="644905" y="681481"/>
                </a:lnTo>
                <a:lnTo>
                  <a:pt x="874776" y="699262"/>
                </a:lnTo>
                <a:lnTo>
                  <a:pt x="985520" y="705992"/>
                </a:lnTo>
                <a:lnTo>
                  <a:pt x="1094104" y="710438"/>
                </a:lnTo>
                <a:lnTo>
                  <a:pt x="1298448" y="715010"/>
                </a:lnTo>
                <a:lnTo>
                  <a:pt x="1396365" y="715010"/>
                </a:lnTo>
                <a:lnTo>
                  <a:pt x="1585849" y="710438"/>
                </a:lnTo>
                <a:lnTo>
                  <a:pt x="1675256" y="705992"/>
                </a:lnTo>
                <a:lnTo>
                  <a:pt x="1845564" y="692657"/>
                </a:lnTo>
                <a:lnTo>
                  <a:pt x="1928495" y="683640"/>
                </a:lnTo>
                <a:lnTo>
                  <a:pt x="2086102" y="661288"/>
                </a:lnTo>
                <a:lnTo>
                  <a:pt x="2235073" y="634491"/>
                </a:lnTo>
                <a:lnTo>
                  <a:pt x="2375535" y="603250"/>
                </a:lnTo>
                <a:lnTo>
                  <a:pt x="2509647" y="567436"/>
                </a:lnTo>
                <a:lnTo>
                  <a:pt x="2637409" y="527303"/>
                </a:lnTo>
                <a:lnTo>
                  <a:pt x="2758694" y="482600"/>
                </a:lnTo>
                <a:lnTo>
                  <a:pt x="2875788" y="435610"/>
                </a:lnTo>
                <a:lnTo>
                  <a:pt x="2880105" y="433450"/>
                </a:lnTo>
                <a:lnTo>
                  <a:pt x="2880105" y="0"/>
                </a:lnTo>
                <a:close/>
              </a:path>
            </a:pathLst>
          </a:custGeom>
          <a:solidFill>
            <a:srgbClr val="C5E7FB">
              <a:alpha val="2901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2622423" y="730884"/>
            <a:ext cx="5551805" cy="851535"/>
          </a:xfrm>
          <a:custGeom>
            <a:avLst/>
            <a:gdLst/>
            <a:ahLst/>
            <a:cxnLst/>
            <a:rect l="l" t="t" r="r" b="b"/>
            <a:pathLst>
              <a:path w="5551805" h="851535">
                <a:moveTo>
                  <a:pt x="853566" y="0"/>
                </a:moveTo>
                <a:lnTo>
                  <a:pt x="685418" y="0"/>
                </a:lnTo>
                <a:lnTo>
                  <a:pt x="527938" y="4572"/>
                </a:lnTo>
                <a:lnTo>
                  <a:pt x="381000" y="11175"/>
                </a:lnTo>
                <a:lnTo>
                  <a:pt x="244728" y="22351"/>
                </a:lnTo>
                <a:lnTo>
                  <a:pt x="117093" y="35813"/>
                </a:lnTo>
                <a:lnTo>
                  <a:pt x="0" y="53720"/>
                </a:lnTo>
                <a:lnTo>
                  <a:pt x="334137" y="96138"/>
                </a:lnTo>
                <a:lnTo>
                  <a:pt x="693927" y="156463"/>
                </a:lnTo>
                <a:lnTo>
                  <a:pt x="1079246" y="234695"/>
                </a:lnTo>
                <a:lnTo>
                  <a:pt x="1283589" y="279273"/>
                </a:lnTo>
                <a:lnTo>
                  <a:pt x="1868931" y="422275"/>
                </a:lnTo>
                <a:lnTo>
                  <a:pt x="2562987" y="576452"/>
                </a:lnTo>
                <a:lnTo>
                  <a:pt x="2882265" y="639063"/>
                </a:lnTo>
                <a:lnTo>
                  <a:pt x="3035554" y="668147"/>
                </a:lnTo>
                <a:lnTo>
                  <a:pt x="3329304" y="717295"/>
                </a:lnTo>
                <a:lnTo>
                  <a:pt x="3469766" y="739520"/>
                </a:lnTo>
                <a:lnTo>
                  <a:pt x="3737991" y="775335"/>
                </a:lnTo>
                <a:lnTo>
                  <a:pt x="3991229" y="806576"/>
                </a:lnTo>
                <a:lnTo>
                  <a:pt x="4112641" y="817752"/>
                </a:lnTo>
                <a:lnTo>
                  <a:pt x="4342510" y="835660"/>
                </a:lnTo>
                <a:lnTo>
                  <a:pt x="4453255" y="842390"/>
                </a:lnTo>
                <a:lnTo>
                  <a:pt x="4666107" y="851280"/>
                </a:lnTo>
                <a:lnTo>
                  <a:pt x="4864100" y="851280"/>
                </a:lnTo>
                <a:lnTo>
                  <a:pt x="5051425" y="846836"/>
                </a:lnTo>
                <a:lnTo>
                  <a:pt x="5140833" y="842390"/>
                </a:lnTo>
                <a:lnTo>
                  <a:pt x="5228082" y="835660"/>
                </a:lnTo>
                <a:lnTo>
                  <a:pt x="5474970" y="808863"/>
                </a:lnTo>
                <a:lnTo>
                  <a:pt x="5551551" y="797687"/>
                </a:lnTo>
                <a:lnTo>
                  <a:pt x="5304662" y="766444"/>
                </a:lnTo>
                <a:lnTo>
                  <a:pt x="5042916" y="728472"/>
                </a:lnTo>
                <a:lnTo>
                  <a:pt x="4474463" y="630047"/>
                </a:lnTo>
                <a:lnTo>
                  <a:pt x="4165854" y="567563"/>
                </a:lnTo>
                <a:lnTo>
                  <a:pt x="3840099" y="498348"/>
                </a:lnTo>
                <a:lnTo>
                  <a:pt x="2854579" y="263651"/>
                </a:lnTo>
                <a:lnTo>
                  <a:pt x="2586354" y="205612"/>
                </a:lnTo>
                <a:lnTo>
                  <a:pt x="2330957" y="156463"/>
                </a:lnTo>
                <a:lnTo>
                  <a:pt x="2207387" y="134112"/>
                </a:lnTo>
                <a:lnTo>
                  <a:pt x="2086102" y="114045"/>
                </a:lnTo>
                <a:lnTo>
                  <a:pt x="1969007" y="96138"/>
                </a:lnTo>
                <a:lnTo>
                  <a:pt x="1630552" y="51435"/>
                </a:lnTo>
                <a:lnTo>
                  <a:pt x="1419860" y="31368"/>
                </a:lnTo>
                <a:lnTo>
                  <a:pt x="1221866" y="15748"/>
                </a:lnTo>
                <a:lnTo>
                  <a:pt x="1032382" y="4572"/>
                </a:lnTo>
                <a:lnTo>
                  <a:pt x="853566" y="0"/>
                </a:lnTo>
                <a:close/>
              </a:path>
            </a:pathLst>
          </a:custGeom>
          <a:solidFill>
            <a:srgbClr val="C5E7FB">
              <a:alpha val="3999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2832100" y="743204"/>
            <a:ext cx="5474970" cy="775335"/>
          </a:xfrm>
          <a:custGeom>
            <a:avLst/>
            <a:gdLst/>
            <a:ahLst/>
            <a:cxnLst/>
            <a:rect l="l" t="t" r="r" b="b"/>
            <a:pathLst>
              <a:path w="5474970" h="775335">
                <a:moveTo>
                  <a:pt x="0" y="78232"/>
                </a:moveTo>
                <a:lnTo>
                  <a:pt x="19176" y="73787"/>
                </a:lnTo>
                <a:lnTo>
                  <a:pt x="76581" y="62611"/>
                </a:lnTo>
                <a:lnTo>
                  <a:pt x="174498" y="46990"/>
                </a:lnTo>
                <a:lnTo>
                  <a:pt x="238379" y="37973"/>
                </a:lnTo>
                <a:lnTo>
                  <a:pt x="312927" y="29083"/>
                </a:lnTo>
                <a:lnTo>
                  <a:pt x="395858" y="22351"/>
                </a:lnTo>
                <a:lnTo>
                  <a:pt x="491744" y="15621"/>
                </a:lnTo>
                <a:lnTo>
                  <a:pt x="596011" y="9017"/>
                </a:lnTo>
                <a:lnTo>
                  <a:pt x="713104" y="4445"/>
                </a:lnTo>
                <a:lnTo>
                  <a:pt x="840866" y="2286"/>
                </a:lnTo>
                <a:lnTo>
                  <a:pt x="979170" y="0"/>
                </a:lnTo>
                <a:lnTo>
                  <a:pt x="1128140" y="2286"/>
                </a:lnTo>
                <a:lnTo>
                  <a:pt x="1287779" y="6731"/>
                </a:lnTo>
                <a:lnTo>
                  <a:pt x="1460246" y="15621"/>
                </a:lnTo>
                <a:lnTo>
                  <a:pt x="1643379" y="26797"/>
                </a:lnTo>
                <a:lnTo>
                  <a:pt x="1837054" y="44704"/>
                </a:lnTo>
                <a:lnTo>
                  <a:pt x="2043557" y="64770"/>
                </a:lnTo>
                <a:lnTo>
                  <a:pt x="2262759" y="89408"/>
                </a:lnTo>
                <a:lnTo>
                  <a:pt x="2492629" y="118491"/>
                </a:lnTo>
                <a:lnTo>
                  <a:pt x="2735326" y="154178"/>
                </a:lnTo>
                <a:lnTo>
                  <a:pt x="2988691" y="194437"/>
                </a:lnTo>
                <a:lnTo>
                  <a:pt x="3254755" y="241300"/>
                </a:lnTo>
                <a:lnTo>
                  <a:pt x="3533648" y="297180"/>
                </a:lnTo>
                <a:lnTo>
                  <a:pt x="3825240" y="357505"/>
                </a:lnTo>
                <a:lnTo>
                  <a:pt x="4129658" y="424561"/>
                </a:lnTo>
                <a:lnTo>
                  <a:pt x="4446778" y="500507"/>
                </a:lnTo>
                <a:lnTo>
                  <a:pt x="4776724" y="583184"/>
                </a:lnTo>
                <a:lnTo>
                  <a:pt x="5119497" y="674751"/>
                </a:lnTo>
                <a:lnTo>
                  <a:pt x="5474970" y="775335"/>
                </a:lnTo>
              </a:path>
            </a:pathLst>
          </a:custGeom>
          <a:ln w="31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5616447" y="729869"/>
            <a:ext cx="3312160" cy="652780"/>
          </a:xfrm>
          <a:custGeom>
            <a:avLst/>
            <a:gdLst/>
            <a:ahLst/>
            <a:cxnLst/>
            <a:rect l="l" t="t" r="r" b="b"/>
            <a:pathLst>
              <a:path w="3312159" h="652780">
                <a:moveTo>
                  <a:pt x="0" y="652398"/>
                </a:moveTo>
                <a:lnTo>
                  <a:pt x="95757" y="625475"/>
                </a:lnTo>
                <a:lnTo>
                  <a:pt x="357631" y="556259"/>
                </a:lnTo>
                <a:lnTo>
                  <a:pt x="538479" y="509396"/>
                </a:lnTo>
                <a:lnTo>
                  <a:pt x="747140" y="457961"/>
                </a:lnTo>
                <a:lnTo>
                  <a:pt x="979170" y="402081"/>
                </a:lnTo>
                <a:lnTo>
                  <a:pt x="1228217" y="341756"/>
                </a:lnTo>
                <a:lnTo>
                  <a:pt x="1492123" y="283717"/>
                </a:lnTo>
                <a:lnTo>
                  <a:pt x="1762505" y="225551"/>
                </a:lnTo>
                <a:lnTo>
                  <a:pt x="2039238" y="171957"/>
                </a:lnTo>
                <a:lnTo>
                  <a:pt x="2313812" y="120650"/>
                </a:lnTo>
                <a:lnTo>
                  <a:pt x="2450083" y="98297"/>
                </a:lnTo>
                <a:lnTo>
                  <a:pt x="2582036" y="75945"/>
                </a:lnTo>
                <a:lnTo>
                  <a:pt x="2713990" y="58038"/>
                </a:lnTo>
                <a:lnTo>
                  <a:pt x="2841752" y="40131"/>
                </a:lnTo>
                <a:lnTo>
                  <a:pt x="2967354" y="26796"/>
                </a:lnTo>
                <a:lnTo>
                  <a:pt x="3086607" y="15620"/>
                </a:lnTo>
                <a:lnTo>
                  <a:pt x="3201543" y="6603"/>
                </a:lnTo>
                <a:lnTo>
                  <a:pt x="3312159" y="0"/>
                </a:lnTo>
              </a:path>
            </a:pathLst>
          </a:custGeom>
          <a:ln w="31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211670" y="714248"/>
            <a:ext cx="8723630" cy="1331595"/>
          </a:xfrm>
          <a:custGeom>
            <a:avLst/>
            <a:gdLst/>
            <a:ahLst/>
            <a:cxnLst/>
            <a:rect l="l" t="t" r="r" b="b"/>
            <a:pathLst>
              <a:path w="8723630" h="1331595">
                <a:moveTo>
                  <a:pt x="1556042" y="0"/>
                </a:moveTo>
                <a:lnTo>
                  <a:pt x="1402753" y="0"/>
                </a:lnTo>
                <a:lnTo>
                  <a:pt x="1258100" y="4444"/>
                </a:lnTo>
                <a:lnTo>
                  <a:pt x="1121829" y="11175"/>
                </a:lnTo>
                <a:lnTo>
                  <a:pt x="874890" y="33400"/>
                </a:lnTo>
                <a:lnTo>
                  <a:pt x="762063" y="49149"/>
                </a:lnTo>
                <a:lnTo>
                  <a:pt x="659891" y="64769"/>
                </a:lnTo>
                <a:lnTo>
                  <a:pt x="564095" y="82550"/>
                </a:lnTo>
                <a:lnTo>
                  <a:pt x="478955" y="102742"/>
                </a:lnTo>
                <a:lnTo>
                  <a:pt x="398056" y="120650"/>
                </a:lnTo>
                <a:lnTo>
                  <a:pt x="327812" y="140715"/>
                </a:lnTo>
                <a:lnTo>
                  <a:pt x="206476" y="178688"/>
                </a:lnTo>
                <a:lnTo>
                  <a:pt x="157518" y="196596"/>
                </a:lnTo>
                <a:lnTo>
                  <a:pt x="51079" y="241173"/>
                </a:lnTo>
                <a:lnTo>
                  <a:pt x="0" y="268097"/>
                </a:lnTo>
                <a:lnTo>
                  <a:pt x="0" y="1331467"/>
                </a:lnTo>
                <a:lnTo>
                  <a:pt x="8719096" y="1331467"/>
                </a:lnTo>
                <a:lnTo>
                  <a:pt x="8723414" y="1324864"/>
                </a:lnTo>
                <a:lnTo>
                  <a:pt x="8723414" y="851153"/>
                </a:lnTo>
                <a:lnTo>
                  <a:pt x="7182142" y="851153"/>
                </a:lnTo>
                <a:lnTo>
                  <a:pt x="7043839" y="848994"/>
                </a:lnTo>
                <a:lnTo>
                  <a:pt x="6899059" y="844423"/>
                </a:lnTo>
                <a:lnTo>
                  <a:pt x="6750088" y="837818"/>
                </a:lnTo>
                <a:lnTo>
                  <a:pt x="6594640" y="826642"/>
                </a:lnTo>
                <a:lnTo>
                  <a:pt x="6260503" y="793114"/>
                </a:lnTo>
                <a:lnTo>
                  <a:pt x="5900712" y="746125"/>
                </a:lnTo>
                <a:lnTo>
                  <a:pt x="5709196" y="717168"/>
                </a:lnTo>
                <a:lnTo>
                  <a:pt x="5509044" y="683640"/>
                </a:lnTo>
                <a:lnTo>
                  <a:pt x="5302542" y="645667"/>
                </a:lnTo>
                <a:lnTo>
                  <a:pt x="4861979" y="558546"/>
                </a:lnTo>
                <a:lnTo>
                  <a:pt x="4387253" y="453516"/>
                </a:lnTo>
                <a:lnTo>
                  <a:pt x="4136047" y="395350"/>
                </a:lnTo>
                <a:lnTo>
                  <a:pt x="3614458" y="268097"/>
                </a:lnTo>
                <a:lnTo>
                  <a:pt x="3122841" y="165226"/>
                </a:lnTo>
                <a:lnTo>
                  <a:pt x="2892844" y="125094"/>
                </a:lnTo>
                <a:lnTo>
                  <a:pt x="2673642" y="91566"/>
                </a:lnTo>
                <a:lnTo>
                  <a:pt x="2462949" y="62484"/>
                </a:lnTo>
                <a:lnTo>
                  <a:pt x="2262797" y="40131"/>
                </a:lnTo>
                <a:lnTo>
                  <a:pt x="2073313" y="22225"/>
                </a:lnTo>
                <a:lnTo>
                  <a:pt x="1719999" y="2159"/>
                </a:lnTo>
                <a:lnTo>
                  <a:pt x="1556042" y="0"/>
                </a:lnTo>
                <a:close/>
              </a:path>
              <a:path w="8723630" h="1331595">
                <a:moveTo>
                  <a:pt x="8723414" y="569722"/>
                </a:moveTo>
                <a:lnTo>
                  <a:pt x="8638197" y="605409"/>
                </a:lnTo>
                <a:lnTo>
                  <a:pt x="8557298" y="636651"/>
                </a:lnTo>
                <a:lnTo>
                  <a:pt x="8472208" y="665734"/>
                </a:lnTo>
                <a:lnTo>
                  <a:pt x="8295551" y="719327"/>
                </a:lnTo>
                <a:lnTo>
                  <a:pt x="8201825" y="743965"/>
                </a:lnTo>
                <a:lnTo>
                  <a:pt x="8005991" y="784098"/>
                </a:lnTo>
                <a:lnTo>
                  <a:pt x="7901724" y="802004"/>
                </a:lnTo>
                <a:lnTo>
                  <a:pt x="7680363" y="828801"/>
                </a:lnTo>
                <a:lnTo>
                  <a:pt x="7441857" y="846709"/>
                </a:lnTo>
                <a:lnTo>
                  <a:pt x="7314222" y="851153"/>
                </a:lnTo>
                <a:lnTo>
                  <a:pt x="8723414" y="851153"/>
                </a:lnTo>
                <a:lnTo>
                  <a:pt x="8723414" y="56972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 txBox="1"/>
          <p:nvPr/>
        </p:nvSpPr>
        <p:spPr>
          <a:xfrm>
            <a:off x="330200" y="1591183"/>
            <a:ext cx="2849880" cy="273621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549275" indent="-537210">
              <a:lnSpc>
                <a:spcPct val="100000"/>
              </a:lnSpc>
              <a:spcBef>
                <a:spcPts val="95"/>
              </a:spcBef>
              <a:buSzPct val="94000"/>
              <a:buAutoNum type="arabicPlain"/>
              <a:tabLst>
                <a:tab pos="549910" algn="l"/>
              </a:tabLst>
            </a:pPr>
            <a:r>
              <a:rPr sz="1600" spc="40" dirty="0">
                <a:latin typeface="PMingLiU" panose="02020500000000000000" charset="-120"/>
                <a:cs typeface="PMingLiU" panose="02020500000000000000" charset="-120"/>
              </a:rPr>
              <a:t>主体作</a:t>
            </a:r>
            <a:r>
              <a:rPr sz="1600" spc="30" dirty="0">
                <a:latin typeface="PMingLiU" panose="02020500000000000000" charset="-120"/>
                <a:cs typeface="PMingLiU" panose="02020500000000000000" charset="-120"/>
              </a:rPr>
              <a:t>业</a:t>
            </a:r>
            <a:r>
              <a:rPr sz="1600" spc="40" dirty="0">
                <a:latin typeface="PMingLiU" panose="02020500000000000000" charset="-120"/>
                <a:cs typeface="PMingLiU" panose="02020500000000000000" charset="-120"/>
              </a:rPr>
              <a:t>面应有超过操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作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  <a:p>
            <a:pPr marL="12700">
              <a:lnSpc>
                <a:spcPct val="100000"/>
              </a:lnSpc>
            </a:pPr>
            <a:r>
              <a:rPr sz="1600" spc="-10" dirty="0">
                <a:latin typeface="PMingLiU" panose="02020500000000000000" charset="-120"/>
                <a:cs typeface="PMingLiU" panose="02020500000000000000" charset="-120"/>
              </a:rPr>
              <a:t>层面标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高</a:t>
            </a:r>
            <a:r>
              <a:rPr sz="1600" spc="-5" dirty="0">
                <a:latin typeface="Arial" panose="020B0604020202020204"/>
                <a:cs typeface="Arial" panose="020B0604020202020204"/>
              </a:rPr>
              <a:t>1200mm</a:t>
            </a:r>
            <a:r>
              <a:rPr sz="1600" spc="-10" dirty="0">
                <a:latin typeface="PMingLiU" panose="02020500000000000000" charset="-120"/>
                <a:cs typeface="PMingLiU" panose="02020500000000000000" charset="-120"/>
              </a:rPr>
              <a:t>的外架防护；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  <a:p>
            <a:pPr marL="12700" marR="5080" algn="just">
              <a:lnSpc>
                <a:spcPct val="100000"/>
              </a:lnSpc>
              <a:spcBef>
                <a:spcPts val="5"/>
              </a:spcBef>
              <a:buSzPct val="94000"/>
              <a:buAutoNum type="arabicPlain" startAt="2"/>
              <a:tabLst>
                <a:tab pos="549910" algn="l"/>
              </a:tabLst>
            </a:pPr>
            <a:r>
              <a:rPr sz="1600" spc="40" dirty="0">
                <a:latin typeface="PMingLiU" panose="02020500000000000000" charset="-120"/>
                <a:cs typeface="PMingLiU" panose="02020500000000000000" charset="-120"/>
              </a:rPr>
              <a:t>传统外</a:t>
            </a:r>
            <a:r>
              <a:rPr sz="1600" spc="30" dirty="0">
                <a:latin typeface="PMingLiU" panose="02020500000000000000" charset="-120"/>
                <a:cs typeface="PMingLiU" panose="02020500000000000000" charset="-120"/>
              </a:rPr>
              <a:t>架</a:t>
            </a:r>
            <a:r>
              <a:rPr sz="1600" spc="40" dirty="0">
                <a:latin typeface="PMingLiU" panose="02020500000000000000" charset="-120"/>
                <a:cs typeface="PMingLiU" panose="02020500000000000000" charset="-120"/>
              </a:rPr>
              <a:t>临边：每隔一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层 </a:t>
            </a:r>
            <a:r>
              <a:rPr sz="1600" spc="110" dirty="0">
                <a:latin typeface="PMingLiU" panose="02020500000000000000" charset="-120"/>
                <a:cs typeface="PMingLiU" panose="02020500000000000000" charset="-120"/>
              </a:rPr>
              <a:t>必须设</a:t>
            </a:r>
            <a:r>
              <a:rPr sz="1600" spc="125" dirty="0">
                <a:latin typeface="PMingLiU" panose="02020500000000000000" charset="-120"/>
                <a:cs typeface="PMingLiU" panose="02020500000000000000" charset="-120"/>
              </a:rPr>
              <a:t>置</a:t>
            </a:r>
            <a:r>
              <a:rPr sz="1600" spc="110" dirty="0">
                <a:latin typeface="PMingLiU" panose="02020500000000000000" charset="-120"/>
                <a:cs typeface="PMingLiU" panose="02020500000000000000" charset="-120"/>
              </a:rPr>
              <a:t>水平</a:t>
            </a:r>
            <a:r>
              <a:rPr sz="1600" spc="125" dirty="0">
                <a:latin typeface="PMingLiU" panose="02020500000000000000" charset="-120"/>
                <a:cs typeface="PMingLiU" panose="02020500000000000000" charset="-120"/>
              </a:rPr>
              <a:t>兜网</a:t>
            </a:r>
            <a:r>
              <a:rPr sz="1600" spc="114" dirty="0">
                <a:latin typeface="PMingLiU" panose="02020500000000000000" charset="-120"/>
                <a:cs typeface="PMingLiU" panose="02020500000000000000" charset="-120"/>
              </a:rPr>
              <a:t>，</a:t>
            </a:r>
            <a:r>
              <a:rPr sz="1600" spc="110" dirty="0">
                <a:latin typeface="PMingLiU" panose="02020500000000000000" charset="-120"/>
                <a:cs typeface="PMingLiU" panose="02020500000000000000" charset="-120"/>
              </a:rPr>
              <a:t>对</a:t>
            </a:r>
            <a:r>
              <a:rPr sz="1600" spc="125" dirty="0">
                <a:latin typeface="PMingLiU" panose="02020500000000000000" charset="-120"/>
                <a:cs typeface="PMingLiU" panose="02020500000000000000" charset="-120"/>
              </a:rPr>
              <a:t>外</a:t>
            </a:r>
            <a:r>
              <a:rPr sz="1600" spc="110" dirty="0">
                <a:latin typeface="PMingLiU" panose="02020500000000000000" charset="-120"/>
                <a:cs typeface="PMingLiU" panose="02020500000000000000" charset="-120"/>
              </a:rPr>
              <a:t>架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与 </a:t>
            </a:r>
            <a:r>
              <a:rPr sz="1600" spc="110" dirty="0">
                <a:latin typeface="PMingLiU" panose="02020500000000000000" charset="-120"/>
                <a:cs typeface="PMingLiU" panose="02020500000000000000" charset="-120"/>
              </a:rPr>
              <a:t>主体之</a:t>
            </a:r>
            <a:r>
              <a:rPr sz="1600" spc="125" dirty="0">
                <a:latin typeface="PMingLiU" panose="02020500000000000000" charset="-120"/>
                <a:cs typeface="PMingLiU" panose="02020500000000000000" charset="-120"/>
              </a:rPr>
              <a:t>前</a:t>
            </a:r>
            <a:r>
              <a:rPr sz="1600" spc="110" dirty="0">
                <a:latin typeface="PMingLiU" panose="02020500000000000000" charset="-120"/>
                <a:cs typeface="PMingLiU" panose="02020500000000000000" charset="-120"/>
              </a:rPr>
              <a:t>缝隙</a:t>
            </a:r>
            <a:r>
              <a:rPr sz="1600" spc="125" dirty="0">
                <a:latin typeface="PMingLiU" panose="02020500000000000000" charset="-120"/>
                <a:cs typeface="PMingLiU" panose="02020500000000000000" charset="-120"/>
              </a:rPr>
              <a:t>全</a:t>
            </a:r>
            <a:r>
              <a:rPr sz="1600" spc="110" dirty="0">
                <a:latin typeface="PMingLiU" panose="02020500000000000000" charset="-120"/>
                <a:cs typeface="PMingLiU" panose="02020500000000000000" charset="-120"/>
              </a:rPr>
              <a:t>覆盖；</a:t>
            </a:r>
            <a:r>
              <a:rPr sz="1600" spc="125" dirty="0">
                <a:latin typeface="PMingLiU" panose="02020500000000000000" charset="-120"/>
                <a:cs typeface="PMingLiU" panose="02020500000000000000" charset="-120"/>
              </a:rPr>
              <a:t>主</a:t>
            </a:r>
            <a:r>
              <a:rPr sz="1600" spc="110" dirty="0">
                <a:latin typeface="PMingLiU" panose="02020500000000000000" charset="-120"/>
                <a:cs typeface="PMingLiU" panose="02020500000000000000" charset="-120"/>
              </a:rPr>
              <a:t>体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施 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工从作业层开始往下设置；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  <a:p>
            <a:pPr marL="12700" marR="5080" algn="just">
              <a:lnSpc>
                <a:spcPct val="100000"/>
              </a:lnSpc>
              <a:spcBef>
                <a:spcPts val="10"/>
              </a:spcBef>
              <a:buSzPct val="94000"/>
              <a:buAutoNum type="arabicPlain" startAt="2"/>
              <a:tabLst>
                <a:tab pos="549910" algn="l"/>
              </a:tabLst>
            </a:pPr>
            <a:r>
              <a:rPr sz="1600" spc="40" dirty="0">
                <a:latin typeface="PMingLiU" panose="02020500000000000000" charset="-120"/>
                <a:cs typeface="PMingLiU" panose="02020500000000000000" charset="-120"/>
              </a:rPr>
              <a:t>爬架临</a:t>
            </a:r>
            <a:r>
              <a:rPr sz="1600" spc="30" dirty="0">
                <a:latin typeface="PMingLiU" panose="02020500000000000000" charset="-120"/>
                <a:cs typeface="PMingLiU" panose="02020500000000000000" charset="-120"/>
              </a:rPr>
              <a:t>边</a:t>
            </a:r>
            <a:r>
              <a:rPr sz="1600" spc="40" dirty="0">
                <a:latin typeface="PMingLiU" panose="02020500000000000000" charset="-120"/>
                <a:cs typeface="PMingLiU" panose="02020500000000000000" charset="-120"/>
              </a:rPr>
              <a:t>：爬架底部须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作 </a:t>
            </a:r>
            <a:r>
              <a:rPr sz="1600" spc="110" dirty="0">
                <a:latin typeface="PMingLiU" panose="02020500000000000000" charset="-120"/>
                <a:cs typeface="PMingLiU" panose="02020500000000000000" charset="-120"/>
              </a:rPr>
              <a:t>好封闭</a:t>
            </a:r>
            <a:r>
              <a:rPr sz="1600" spc="120" dirty="0">
                <a:latin typeface="PMingLiU" panose="02020500000000000000" charset="-120"/>
                <a:cs typeface="PMingLiU" panose="02020500000000000000" charset="-120"/>
              </a:rPr>
              <a:t>措</a:t>
            </a:r>
            <a:r>
              <a:rPr sz="1600" spc="114" dirty="0">
                <a:latin typeface="PMingLiU" panose="02020500000000000000" charset="-120"/>
                <a:cs typeface="PMingLiU" panose="02020500000000000000" charset="-120"/>
              </a:rPr>
              <a:t>施</a:t>
            </a:r>
            <a:r>
              <a:rPr sz="1600" spc="110" dirty="0">
                <a:latin typeface="PMingLiU" panose="02020500000000000000" charset="-120"/>
                <a:cs typeface="PMingLiU" panose="02020500000000000000" charset="-120"/>
              </a:rPr>
              <a:t>，</a:t>
            </a:r>
            <a:r>
              <a:rPr sz="1600" spc="120" dirty="0">
                <a:latin typeface="PMingLiU" panose="02020500000000000000" charset="-120"/>
                <a:cs typeface="PMingLiU" panose="02020500000000000000" charset="-120"/>
              </a:rPr>
              <a:t>有</a:t>
            </a:r>
            <a:r>
              <a:rPr sz="1600" spc="110" dirty="0">
                <a:latin typeface="PMingLiU" panose="02020500000000000000" charset="-120"/>
                <a:cs typeface="PMingLiU" panose="02020500000000000000" charset="-120"/>
              </a:rPr>
              <a:t>效防止</a:t>
            </a:r>
            <a:r>
              <a:rPr sz="1600" spc="120" dirty="0">
                <a:latin typeface="PMingLiU" panose="02020500000000000000" charset="-120"/>
                <a:cs typeface="PMingLiU" panose="02020500000000000000" charset="-120"/>
              </a:rPr>
              <a:t>高</a:t>
            </a:r>
            <a:r>
              <a:rPr sz="1600" spc="110" dirty="0">
                <a:latin typeface="PMingLiU" panose="02020500000000000000" charset="-120"/>
                <a:cs typeface="PMingLiU" panose="02020500000000000000" charset="-120"/>
              </a:rPr>
              <a:t>空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坠 </a:t>
            </a:r>
            <a:r>
              <a:rPr sz="1600" spc="110" dirty="0">
                <a:latin typeface="PMingLiU" panose="02020500000000000000" charset="-120"/>
                <a:cs typeface="PMingLiU" panose="02020500000000000000" charset="-120"/>
              </a:rPr>
              <a:t>落；在</a:t>
            </a:r>
            <a:r>
              <a:rPr sz="1600" spc="125" dirty="0">
                <a:latin typeface="PMingLiU" panose="02020500000000000000" charset="-120"/>
                <a:cs typeface="PMingLiU" panose="02020500000000000000" charset="-120"/>
              </a:rPr>
              <a:t>主</a:t>
            </a:r>
            <a:r>
              <a:rPr sz="1600" spc="110" dirty="0">
                <a:latin typeface="PMingLiU" panose="02020500000000000000" charset="-120"/>
                <a:cs typeface="PMingLiU" panose="02020500000000000000" charset="-120"/>
              </a:rPr>
              <a:t>体作</a:t>
            </a:r>
            <a:r>
              <a:rPr sz="1600" spc="125" dirty="0">
                <a:latin typeface="PMingLiU" panose="02020500000000000000" charset="-120"/>
                <a:cs typeface="PMingLiU" panose="02020500000000000000" charset="-120"/>
              </a:rPr>
              <a:t>业</a:t>
            </a:r>
            <a:r>
              <a:rPr sz="1600" spc="110" dirty="0">
                <a:latin typeface="PMingLiU" panose="02020500000000000000" charset="-120"/>
                <a:cs typeface="PMingLiU" panose="02020500000000000000" charset="-120"/>
              </a:rPr>
              <a:t>层须设</a:t>
            </a:r>
            <a:r>
              <a:rPr sz="1600" spc="125" dirty="0">
                <a:latin typeface="PMingLiU" panose="02020500000000000000" charset="-120"/>
                <a:cs typeface="PMingLiU" panose="02020500000000000000" charset="-120"/>
              </a:rPr>
              <a:t>置</a:t>
            </a:r>
            <a:r>
              <a:rPr sz="1600" spc="110" dirty="0">
                <a:latin typeface="PMingLiU" panose="02020500000000000000" charset="-120"/>
                <a:cs typeface="PMingLiU" panose="02020500000000000000" charset="-120"/>
              </a:rPr>
              <a:t>水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平 </a:t>
            </a:r>
            <a:r>
              <a:rPr sz="1600" spc="114" dirty="0">
                <a:latin typeface="PMingLiU" panose="02020500000000000000" charset="-120"/>
                <a:cs typeface="PMingLiU" panose="02020500000000000000" charset="-120"/>
              </a:rPr>
              <a:t>兜网，</a:t>
            </a:r>
            <a:r>
              <a:rPr sz="1600" spc="125" dirty="0">
                <a:latin typeface="PMingLiU" panose="02020500000000000000" charset="-120"/>
                <a:cs typeface="PMingLiU" panose="02020500000000000000" charset="-120"/>
              </a:rPr>
              <a:t>对</a:t>
            </a:r>
            <a:r>
              <a:rPr sz="1600" spc="110" dirty="0">
                <a:latin typeface="PMingLiU" panose="02020500000000000000" charset="-120"/>
                <a:cs typeface="PMingLiU" panose="02020500000000000000" charset="-120"/>
              </a:rPr>
              <a:t>爬架</a:t>
            </a:r>
            <a:r>
              <a:rPr sz="1600" spc="125" dirty="0">
                <a:latin typeface="PMingLiU" panose="02020500000000000000" charset="-120"/>
                <a:cs typeface="PMingLiU" panose="02020500000000000000" charset="-120"/>
              </a:rPr>
              <a:t>与</a:t>
            </a:r>
            <a:r>
              <a:rPr sz="1600" spc="110" dirty="0">
                <a:latin typeface="PMingLiU" panose="02020500000000000000" charset="-120"/>
                <a:cs typeface="PMingLiU" panose="02020500000000000000" charset="-120"/>
              </a:rPr>
              <a:t>主体之</a:t>
            </a:r>
            <a:r>
              <a:rPr sz="1600" spc="125" dirty="0">
                <a:latin typeface="PMingLiU" panose="02020500000000000000" charset="-120"/>
                <a:cs typeface="PMingLiU" panose="02020500000000000000" charset="-120"/>
              </a:rPr>
              <a:t>前</a:t>
            </a:r>
            <a:r>
              <a:rPr sz="1600" spc="110" dirty="0">
                <a:latin typeface="PMingLiU" panose="02020500000000000000" charset="-120"/>
                <a:cs typeface="PMingLiU" panose="02020500000000000000" charset="-120"/>
              </a:rPr>
              <a:t>缝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隙 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全覆盖</a:t>
            </a:r>
            <a:r>
              <a:rPr sz="1800" dirty="0">
                <a:latin typeface="PMingLiU" panose="02020500000000000000" charset="-120"/>
                <a:cs typeface="PMingLiU" panose="02020500000000000000" charset="-120"/>
              </a:rPr>
              <a:t>；</a:t>
            </a:r>
            <a:endParaRPr sz="1800">
              <a:latin typeface="PMingLiU" panose="02020500000000000000" charset="-120"/>
              <a:cs typeface="PMingLiU" panose="02020500000000000000" charset="-120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330200" y="944702"/>
            <a:ext cx="2663190" cy="4686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>
                <a:latin typeface="Candara" panose="020E0502030303020204"/>
                <a:cs typeface="Candara" panose="020E0502030303020204"/>
              </a:rPr>
              <a:t>2.1.13</a:t>
            </a:r>
            <a:r>
              <a:rPr spc="-10" dirty="0"/>
              <a:t>作</a:t>
            </a:r>
            <a:r>
              <a:rPr spc="-5" dirty="0"/>
              <a:t>业</a:t>
            </a:r>
            <a:r>
              <a:rPr spc="5" dirty="0"/>
              <a:t>面</a:t>
            </a:r>
            <a:r>
              <a:rPr spc="-10" dirty="0"/>
              <a:t>临</a:t>
            </a:r>
            <a:r>
              <a:rPr spc="5" dirty="0"/>
              <a:t>边</a:t>
            </a:r>
            <a:endParaRPr spc="5" dirty="0"/>
          </a:p>
        </p:txBody>
      </p:sp>
      <p:sp>
        <p:nvSpPr>
          <p:cNvPr id="9" name="object 9"/>
          <p:cNvSpPr/>
          <p:nvPr/>
        </p:nvSpPr>
        <p:spPr>
          <a:xfrm>
            <a:off x="5076063" y="1535985"/>
            <a:ext cx="3830333" cy="2788966"/>
          </a:xfrm>
          <a:prstGeom prst="rect">
            <a:avLst/>
          </a:prstGeom>
          <a:blipFill>
            <a:blip r:embed="rId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2240533" y="4324972"/>
            <a:ext cx="6652006" cy="226187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054978" y="859408"/>
            <a:ext cx="2880360" cy="715010"/>
          </a:xfrm>
          <a:custGeom>
            <a:avLst/>
            <a:gdLst/>
            <a:ahLst/>
            <a:cxnLst/>
            <a:rect l="l" t="t" r="r" b="b"/>
            <a:pathLst>
              <a:path w="2880359" h="715010">
                <a:moveTo>
                  <a:pt x="2880105" y="0"/>
                </a:moveTo>
                <a:lnTo>
                  <a:pt x="2873629" y="0"/>
                </a:lnTo>
                <a:lnTo>
                  <a:pt x="2752344" y="20065"/>
                </a:lnTo>
                <a:lnTo>
                  <a:pt x="2628900" y="42417"/>
                </a:lnTo>
                <a:lnTo>
                  <a:pt x="2373376" y="91566"/>
                </a:lnTo>
                <a:lnTo>
                  <a:pt x="2105279" y="149732"/>
                </a:lnTo>
                <a:lnTo>
                  <a:pt x="1824227" y="216662"/>
                </a:lnTo>
                <a:lnTo>
                  <a:pt x="1566672" y="281558"/>
                </a:lnTo>
                <a:lnTo>
                  <a:pt x="842899" y="444626"/>
                </a:lnTo>
                <a:lnTo>
                  <a:pt x="621538" y="489330"/>
                </a:lnTo>
                <a:lnTo>
                  <a:pt x="200025" y="567436"/>
                </a:lnTo>
                <a:lnTo>
                  <a:pt x="0" y="600963"/>
                </a:lnTo>
                <a:lnTo>
                  <a:pt x="138303" y="621156"/>
                </a:lnTo>
                <a:lnTo>
                  <a:pt x="270256" y="638937"/>
                </a:lnTo>
                <a:lnTo>
                  <a:pt x="398018" y="654685"/>
                </a:lnTo>
                <a:lnTo>
                  <a:pt x="644905" y="681481"/>
                </a:lnTo>
                <a:lnTo>
                  <a:pt x="874776" y="699262"/>
                </a:lnTo>
                <a:lnTo>
                  <a:pt x="985520" y="705992"/>
                </a:lnTo>
                <a:lnTo>
                  <a:pt x="1094104" y="710438"/>
                </a:lnTo>
                <a:lnTo>
                  <a:pt x="1298448" y="715010"/>
                </a:lnTo>
                <a:lnTo>
                  <a:pt x="1396365" y="715010"/>
                </a:lnTo>
                <a:lnTo>
                  <a:pt x="1585849" y="710438"/>
                </a:lnTo>
                <a:lnTo>
                  <a:pt x="1675256" y="705992"/>
                </a:lnTo>
                <a:lnTo>
                  <a:pt x="1845564" y="692657"/>
                </a:lnTo>
                <a:lnTo>
                  <a:pt x="1928495" y="683640"/>
                </a:lnTo>
                <a:lnTo>
                  <a:pt x="2086102" y="661288"/>
                </a:lnTo>
                <a:lnTo>
                  <a:pt x="2235073" y="634491"/>
                </a:lnTo>
                <a:lnTo>
                  <a:pt x="2375535" y="603250"/>
                </a:lnTo>
                <a:lnTo>
                  <a:pt x="2509647" y="567436"/>
                </a:lnTo>
                <a:lnTo>
                  <a:pt x="2637409" y="527303"/>
                </a:lnTo>
                <a:lnTo>
                  <a:pt x="2758694" y="482600"/>
                </a:lnTo>
                <a:lnTo>
                  <a:pt x="2875788" y="435610"/>
                </a:lnTo>
                <a:lnTo>
                  <a:pt x="2880105" y="433450"/>
                </a:lnTo>
                <a:lnTo>
                  <a:pt x="2880105" y="0"/>
                </a:lnTo>
                <a:close/>
              </a:path>
            </a:pathLst>
          </a:custGeom>
          <a:solidFill>
            <a:srgbClr val="C5E7FB">
              <a:alpha val="2901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2622423" y="730884"/>
            <a:ext cx="5551805" cy="851535"/>
          </a:xfrm>
          <a:custGeom>
            <a:avLst/>
            <a:gdLst/>
            <a:ahLst/>
            <a:cxnLst/>
            <a:rect l="l" t="t" r="r" b="b"/>
            <a:pathLst>
              <a:path w="5551805" h="851535">
                <a:moveTo>
                  <a:pt x="853566" y="0"/>
                </a:moveTo>
                <a:lnTo>
                  <a:pt x="685418" y="0"/>
                </a:lnTo>
                <a:lnTo>
                  <a:pt x="527938" y="4572"/>
                </a:lnTo>
                <a:lnTo>
                  <a:pt x="381000" y="11175"/>
                </a:lnTo>
                <a:lnTo>
                  <a:pt x="244728" y="22351"/>
                </a:lnTo>
                <a:lnTo>
                  <a:pt x="117093" y="35813"/>
                </a:lnTo>
                <a:lnTo>
                  <a:pt x="0" y="53720"/>
                </a:lnTo>
                <a:lnTo>
                  <a:pt x="334137" y="96138"/>
                </a:lnTo>
                <a:lnTo>
                  <a:pt x="693927" y="156463"/>
                </a:lnTo>
                <a:lnTo>
                  <a:pt x="1079246" y="234695"/>
                </a:lnTo>
                <a:lnTo>
                  <a:pt x="1283589" y="279273"/>
                </a:lnTo>
                <a:lnTo>
                  <a:pt x="1868931" y="422275"/>
                </a:lnTo>
                <a:lnTo>
                  <a:pt x="2562987" y="576452"/>
                </a:lnTo>
                <a:lnTo>
                  <a:pt x="2882265" y="639063"/>
                </a:lnTo>
                <a:lnTo>
                  <a:pt x="3035554" y="668147"/>
                </a:lnTo>
                <a:lnTo>
                  <a:pt x="3329304" y="717295"/>
                </a:lnTo>
                <a:lnTo>
                  <a:pt x="3469766" y="739520"/>
                </a:lnTo>
                <a:lnTo>
                  <a:pt x="3737991" y="775335"/>
                </a:lnTo>
                <a:lnTo>
                  <a:pt x="3991229" y="806576"/>
                </a:lnTo>
                <a:lnTo>
                  <a:pt x="4112641" y="817752"/>
                </a:lnTo>
                <a:lnTo>
                  <a:pt x="4342510" y="835660"/>
                </a:lnTo>
                <a:lnTo>
                  <a:pt x="4453255" y="842390"/>
                </a:lnTo>
                <a:lnTo>
                  <a:pt x="4666107" y="851280"/>
                </a:lnTo>
                <a:lnTo>
                  <a:pt x="4864100" y="851280"/>
                </a:lnTo>
                <a:lnTo>
                  <a:pt x="5051425" y="846836"/>
                </a:lnTo>
                <a:lnTo>
                  <a:pt x="5140833" y="842390"/>
                </a:lnTo>
                <a:lnTo>
                  <a:pt x="5228082" y="835660"/>
                </a:lnTo>
                <a:lnTo>
                  <a:pt x="5474970" y="808863"/>
                </a:lnTo>
                <a:lnTo>
                  <a:pt x="5551551" y="797687"/>
                </a:lnTo>
                <a:lnTo>
                  <a:pt x="5304662" y="766444"/>
                </a:lnTo>
                <a:lnTo>
                  <a:pt x="5042916" y="728472"/>
                </a:lnTo>
                <a:lnTo>
                  <a:pt x="4474463" y="630047"/>
                </a:lnTo>
                <a:lnTo>
                  <a:pt x="4165854" y="567563"/>
                </a:lnTo>
                <a:lnTo>
                  <a:pt x="3840099" y="498348"/>
                </a:lnTo>
                <a:lnTo>
                  <a:pt x="2854579" y="263651"/>
                </a:lnTo>
                <a:lnTo>
                  <a:pt x="2586354" y="205612"/>
                </a:lnTo>
                <a:lnTo>
                  <a:pt x="2330957" y="156463"/>
                </a:lnTo>
                <a:lnTo>
                  <a:pt x="2207387" y="134112"/>
                </a:lnTo>
                <a:lnTo>
                  <a:pt x="2086102" y="114045"/>
                </a:lnTo>
                <a:lnTo>
                  <a:pt x="1969007" y="96138"/>
                </a:lnTo>
                <a:lnTo>
                  <a:pt x="1630552" y="51435"/>
                </a:lnTo>
                <a:lnTo>
                  <a:pt x="1419860" y="31368"/>
                </a:lnTo>
                <a:lnTo>
                  <a:pt x="1221866" y="15748"/>
                </a:lnTo>
                <a:lnTo>
                  <a:pt x="1032382" y="4572"/>
                </a:lnTo>
                <a:lnTo>
                  <a:pt x="853566" y="0"/>
                </a:lnTo>
                <a:close/>
              </a:path>
            </a:pathLst>
          </a:custGeom>
          <a:solidFill>
            <a:srgbClr val="C5E7FB">
              <a:alpha val="3999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2832100" y="743204"/>
            <a:ext cx="5474970" cy="775335"/>
          </a:xfrm>
          <a:custGeom>
            <a:avLst/>
            <a:gdLst/>
            <a:ahLst/>
            <a:cxnLst/>
            <a:rect l="l" t="t" r="r" b="b"/>
            <a:pathLst>
              <a:path w="5474970" h="775335">
                <a:moveTo>
                  <a:pt x="0" y="78232"/>
                </a:moveTo>
                <a:lnTo>
                  <a:pt x="19176" y="73787"/>
                </a:lnTo>
                <a:lnTo>
                  <a:pt x="76581" y="62611"/>
                </a:lnTo>
                <a:lnTo>
                  <a:pt x="174498" y="46990"/>
                </a:lnTo>
                <a:lnTo>
                  <a:pt x="238379" y="37973"/>
                </a:lnTo>
                <a:lnTo>
                  <a:pt x="312927" y="29083"/>
                </a:lnTo>
                <a:lnTo>
                  <a:pt x="395858" y="22351"/>
                </a:lnTo>
                <a:lnTo>
                  <a:pt x="491744" y="15621"/>
                </a:lnTo>
                <a:lnTo>
                  <a:pt x="596011" y="9017"/>
                </a:lnTo>
                <a:lnTo>
                  <a:pt x="713104" y="4445"/>
                </a:lnTo>
                <a:lnTo>
                  <a:pt x="840866" y="2286"/>
                </a:lnTo>
                <a:lnTo>
                  <a:pt x="979170" y="0"/>
                </a:lnTo>
                <a:lnTo>
                  <a:pt x="1128140" y="2286"/>
                </a:lnTo>
                <a:lnTo>
                  <a:pt x="1287779" y="6731"/>
                </a:lnTo>
                <a:lnTo>
                  <a:pt x="1460246" y="15621"/>
                </a:lnTo>
                <a:lnTo>
                  <a:pt x="1643379" y="26797"/>
                </a:lnTo>
                <a:lnTo>
                  <a:pt x="1837054" y="44704"/>
                </a:lnTo>
                <a:lnTo>
                  <a:pt x="2043557" y="64770"/>
                </a:lnTo>
                <a:lnTo>
                  <a:pt x="2262759" y="89408"/>
                </a:lnTo>
                <a:lnTo>
                  <a:pt x="2492629" y="118491"/>
                </a:lnTo>
                <a:lnTo>
                  <a:pt x="2735326" y="154178"/>
                </a:lnTo>
                <a:lnTo>
                  <a:pt x="2988691" y="194437"/>
                </a:lnTo>
                <a:lnTo>
                  <a:pt x="3254755" y="241300"/>
                </a:lnTo>
                <a:lnTo>
                  <a:pt x="3533648" y="297180"/>
                </a:lnTo>
                <a:lnTo>
                  <a:pt x="3825240" y="357505"/>
                </a:lnTo>
                <a:lnTo>
                  <a:pt x="4129658" y="424561"/>
                </a:lnTo>
                <a:lnTo>
                  <a:pt x="4446778" y="500507"/>
                </a:lnTo>
                <a:lnTo>
                  <a:pt x="4776724" y="583184"/>
                </a:lnTo>
                <a:lnTo>
                  <a:pt x="5119497" y="674751"/>
                </a:lnTo>
                <a:lnTo>
                  <a:pt x="5474970" y="775335"/>
                </a:lnTo>
              </a:path>
            </a:pathLst>
          </a:custGeom>
          <a:ln w="31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5616447" y="729869"/>
            <a:ext cx="3312160" cy="652780"/>
          </a:xfrm>
          <a:custGeom>
            <a:avLst/>
            <a:gdLst/>
            <a:ahLst/>
            <a:cxnLst/>
            <a:rect l="l" t="t" r="r" b="b"/>
            <a:pathLst>
              <a:path w="3312159" h="652780">
                <a:moveTo>
                  <a:pt x="0" y="652398"/>
                </a:moveTo>
                <a:lnTo>
                  <a:pt x="95757" y="625475"/>
                </a:lnTo>
                <a:lnTo>
                  <a:pt x="357631" y="556259"/>
                </a:lnTo>
                <a:lnTo>
                  <a:pt x="538479" y="509396"/>
                </a:lnTo>
                <a:lnTo>
                  <a:pt x="747140" y="457961"/>
                </a:lnTo>
                <a:lnTo>
                  <a:pt x="979170" y="402081"/>
                </a:lnTo>
                <a:lnTo>
                  <a:pt x="1228217" y="341756"/>
                </a:lnTo>
                <a:lnTo>
                  <a:pt x="1492123" y="283717"/>
                </a:lnTo>
                <a:lnTo>
                  <a:pt x="1762505" y="225551"/>
                </a:lnTo>
                <a:lnTo>
                  <a:pt x="2039238" y="171957"/>
                </a:lnTo>
                <a:lnTo>
                  <a:pt x="2313812" y="120650"/>
                </a:lnTo>
                <a:lnTo>
                  <a:pt x="2450083" y="98297"/>
                </a:lnTo>
                <a:lnTo>
                  <a:pt x="2582036" y="75945"/>
                </a:lnTo>
                <a:lnTo>
                  <a:pt x="2713990" y="58038"/>
                </a:lnTo>
                <a:lnTo>
                  <a:pt x="2841752" y="40131"/>
                </a:lnTo>
                <a:lnTo>
                  <a:pt x="2967354" y="26796"/>
                </a:lnTo>
                <a:lnTo>
                  <a:pt x="3086607" y="15620"/>
                </a:lnTo>
                <a:lnTo>
                  <a:pt x="3201543" y="6603"/>
                </a:lnTo>
                <a:lnTo>
                  <a:pt x="3312159" y="0"/>
                </a:lnTo>
              </a:path>
            </a:pathLst>
          </a:custGeom>
          <a:ln w="31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211670" y="714248"/>
            <a:ext cx="8723630" cy="1331595"/>
          </a:xfrm>
          <a:custGeom>
            <a:avLst/>
            <a:gdLst/>
            <a:ahLst/>
            <a:cxnLst/>
            <a:rect l="l" t="t" r="r" b="b"/>
            <a:pathLst>
              <a:path w="8723630" h="1331595">
                <a:moveTo>
                  <a:pt x="1556042" y="0"/>
                </a:moveTo>
                <a:lnTo>
                  <a:pt x="1402753" y="0"/>
                </a:lnTo>
                <a:lnTo>
                  <a:pt x="1258100" y="4444"/>
                </a:lnTo>
                <a:lnTo>
                  <a:pt x="1121829" y="11175"/>
                </a:lnTo>
                <a:lnTo>
                  <a:pt x="874890" y="33400"/>
                </a:lnTo>
                <a:lnTo>
                  <a:pt x="762063" y="49149"/>
                </a:lnTo>
                <a:lnTo>
                  <a:pt x="659891" y="64769"/>
                </a:lnTo>
                <a:lnTo>
                  <a:pt x="564095" y="82550"/>
                </a:lnTo>
                <a:lnTo>
                  <a:pt x="478955" y="102742"/>
                </a:lnTo>
                <a:lnTo>
                  <a:pt x="398056" y="120650"/>
                </a:lnTo>
                <a:lnTo>
                  <a:pt x="327812" y="140715"/>
                </a:lnTo>
                <a:lnTo>
                  <a:pt x="206476" y="178688"/>
                </a:lnTo>
                <a:lnTo>
                  <a:pt x="157518" y="196596"/>
                </a:lnTo>
                <a:lnTo>
                  <a:pt x="51079" y="241173"/>
                </a:lnTo>
                <a:lnTo>
                  <a:pt x="0" y="268097"/>
                </a:lnTo>
                <a:lnTo>
                  <a:pt x="0" y="1331467"/>
                </a:lnTo>
                <a:lnTo>
                  <a:pt x="8719096" y="1331467"/>
                </a:lnTo>
                <a:lnTo>
                  <a:pt x="8723414" y="1324864"/>
                </a:lnTo>
                <a:lnTo>
                  <a:pt x="8723414" y="851153"/>
                </a:lnTo>
                <a:lnTo>
                  <a:pt x="7182142" y="851153"/>
                </a:lnTo>
                <a:lnTo>
                  <a:pt x="7043839" y="848994"/>
                </a:lnTo>
                <a:lnTo>
                  <a:pt x="6899059" y="844423"/>
                </a:lnTo>
                <a:lnTo>
                  <a:pt x="6750088" y="837818"/>
                </a:lnTo>
                <a:lnTo>
                  <a:pt x="6594640" y="826642"/>
                </a:lnTo>
                <a:lnTo>
                  <a:pt x="6260503" y="793114"/>
                </a:lnTo>
                <a:lnTo>
                  <a:pt x="5900712" y="746125"/>
                </a:lnTo>
                <a:lnTo>
                  <a:pt x="5709196" y="717168"/>
                </a:lnTo>
                <a:lnTo>
                  <a:pt x="5509044" y="683640"/>
                </a:lnTo>
                <a:lnTo>
                  <a:pt x="5302542" y="645667"/>
                </a:lnTo>
                <a:lnTo>
                  <a:pt x="4861979" y="558546"/>
                </a:lnTo>
                <a:lnTo>
                  <a:pt x="4387253" y="453516"/>
                </a:lnTo>
                <a:lnTo>
                  <a:pt x="4136047" y="395350"/>
                </a:lnTo>
                <a:lnTo>
                  <a:pt x="3614458" y="268097"/>
                </a:lnTo>
                <a:lnTo>
                  <a:pt x="3122841" y="165226"/>
                </a:lnTo>
                <a:lnTo>
                  <a:pt x="2892844" y="125094"/>
                </a:lnTo>
                <a:lnTo>
                  <a:pt x="2673642" y="91566"/>
                </a:lnTo>
                <a:lnTo>
                  <a:pt x="2462949" y="62484"/>
                </a:lnTo>
                <a:lnTo>
                  <a:pt x="2262797" y="40131"/>
                </a:lnTo>
                <a:lnTo>
                  <a:pt x="2073313" y="22225"/>
                </a:lnTo>
                <a:lnTo>
                  <a:pt x="1719999" y="2159"/>
                </a:lnTo>
                <a:lnTo>
                  <a:pt x="1556042" y="0"/>
                </a:lnTo>
                <a:close/>
              </a:path>
              <a:path w="8723630" h="1331595">
                <a:moveTo>
                  <a:pt x="8723414" y="569722"/>
                </a:moveTo>
                <a:lnTo>
                  <a:pt x="8638197" y="605409"/>
                </a:lnTo>
                <a:lnTo>
                  <a:pt x="8557298" y="636651"/>
                </a:lnTo>
                <a:lnTo>
                  <a:pt x="8472208" y="665734"/>
                </a:lnTo>
                <a:lnTo>
                  <a:pt x="8295551" y="719327"/>
                </a:lnTo>
                <a:lnTo>
                  <a:pt x="8201825" y="743965"/>
                </a:lnTo>
                <a:lnTo>
                  <a:pt x="8005991" y="784098"/>
                </a:lnTo>
                <a:lnTo>
                  <a:pt x="7901724" y="802004"/>
                </a:lnTo>
                <a:lnTo>
                  <a:pt x="7680363" y="828801"/>
                </a:lnTo>
                <a:lnTo>
                  <a:pt x="7441857" y="846709"/>
                </a:lnTo>
                <a:lnTo>
                  <a:pt x="7314222" y="851153"/>
                </a:lnTo>
                <a:lnTo>
                  <a:pt x="8723414" y="851153"/>
                </a:lnTo>
                <a:lnTo>
                  <a:pt x="8723414" y="56972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 txBox="1"/>
          <p:nvPr/>
        </p:nvSpPr>
        <p:spPr>
          <a:xfrm>
            <a:off x="330200" y="1557680"/>
            <a:ext cx="2858135" cy="11963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12700">
              <a:lnSpc>
                <a:spcPct val="120000"/>
              </a:lnSpc>
              <a:spcBef>
                <a:spcPts val="100"/>
              </a:spcBef>
              <a:buSzPct val="94000"/>
              <a:buAutoNum type="arabicPlain"/>
              <a:tabLst>
                <a:tab pos="549910" algn="l"/>
              </a:tabLst>
            </a:pPr>
            <a:r>
              <a:rPr sz="1600" spc="40" dirty="0">
                <a:latin typeface="PMingLiU" panose="02020500000000000000" charset="-120"/>
                <a:cs typeface="PMingLiU" panose="02020500000000000000" charset="-120"/>
              </a:rPr>
              <a:t>屋面应</a:t>
            </a:r>
            <a:r>
              <a:rPr sz="1600" spc="30" dirty="0">
                <a:latin typeface="PMingLiU" panose="02020500000000000000" charset="-120"/>
                <a:cs typeface="PMingLiU" panose="02020500000000000000" charset="-120"/>
              </a:rPr>
              <a:t>有</a:t>
            </a:r>
            <a:r>
              <a:rPr sz="1600" spc="40" dirty="0">
                <a:latin typeface="PMingLiU" panose="02020500000000000000" charset="-120"/>
                <a:cs typeface="PMingLiU" panose="02020500000000000000" charset="-120"/>
              </a:rPr>
              <a:t>超过操作层面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标 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高</a:t>
            </a:r>
            <a:r>
              <a:rPr sz="1600" spc="-5" dirty="0">
                <a:latin typeface="Arial" panose="020B0604020202020204"/>
                <a:cs typeface="Arial" panose="020B0604020202020204"/>
              </a:rPr>
              <a:t>1200mm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的外架防护；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  <a:p>
            <a:pPr marL="549275" indent="-537210">
              <a:lnSpc>
                <a:spcPct val="100000"/>
              </a:lnSpc>
              <a:spcBef>
                <a:spcPts val="385"/>
              </a:spcBef>
              <a:buSzPct val="94000"/>
              <a:buAutoNum type="arabicPlain"/>
              <a:tabLst>
                <a:tab pos="549910" algn="l"/>
              </a:tabLst>
            </a:pPr>
            <a:r>
              <a:rPr sz="1600" spc="40" dirty="0">
                <a:latin typeface="PMingLiU" panose="02020500000000000000" charset="-120"/>
                <a:cs typeface="PMingLiU" panose="02020500000000000000" charset="-120"/>
              </a:rPr>
              <a:t>如在坡</a:t>
            </a:r>
            <a:r>
              <a:rPr sz="1600" spc="30" dirty="0">
                <a:latin typeface="PMingLiU" panose="02020500000000000000" charset="-120"/>
                <a:cs typeface="PMingLiU" panose="02020500000000000000" charset="-120"/>
              </a:rPr>
              <a:t>屋</a:t>
            </a:r>
            <a:r>
              <a:rPr sz="1600" spc="40" dirty="0">
                <a:latin typeface="PMingLiU" panose="02020500000000000000" charset="-120"/>
                <a:cs typeface="PMingLiU" panose="02020500000000000000" charset="-120"/>
              </a:rPr>
              <a:t>面上施</a:t>
            </a:r>
            <a:r>
              <a:rPr sz="1600" spc="50" dirty="0">
                <a:latin typeface="PMingLiU" panose="02020500000000000000" charset="-120"/>
                <a:cs typeface="PMingLiU" panose="02020500000000000000" charset="-120"/>
              </a:rPr>
              <a:t>工</a:t>
            </a:r>
            <a:r>
              <a:rPr sz="1600" spc="45" dirty="0">
                <a:latin typeface="PMingLiU" panose="02020500000000000000" charset="-120"/>
                <a:cs typeface="PMingLiU" panose="02020500000000000000" charset="-120"/>
              </a:rPr>
              <a:t>，</a:t>
            </a:r>
            <a:r>
              <a:rPr sz="1600" spc="40" dirty="0">
                <a:latin typeface="PMingLiU" panose="02020500000000000000" charset="-120"/>
                <a:cs typeface="PMingLiU" panose="02020500000000000000" charset="-120"/>
              </a:rPr>
              <a:t>需在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  <a:p>
            <a:pPr marL="12700">
              <a:lnSpc>
                <a:spcPct val="100000"/>
              </a:lnSpc>
              <a:spcBef>
                <a:spcPts val="385"/>
              </a:spcBef>
            </a:pPr>
            <a:r>
              <a:rPr sz="1600" spc="-10" dirty="0">
                <a:latin typeface="PMingLiU" panose="02020500000000000000" charset="-120"/>
                <a:cs typeface="PMingLiU" panose="02020500000000000000" charset="-120"/>
              </a:rPr>
              <a:t>屋面上设置安全母绳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；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330200" y="980389"/>
            <a:ext cx="2546350" cy="514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dirty="0">
                <a:latin typeface="Candara" panose="020E0502030303020204"/>
                <a:cs typeface="Candara" panose="020E0502030303020204"/>
              </a:rPr>
              <a:t>2.</a:t>
            </a:r>
            <a:r>
              <a:rPr sz="3200" spc="-20" dirty="0">
                <a:latin typeface="Candara" panose="020E0502030303020204"/>
                <a:cs typeface="Candara" panose="020E0502030303020204"/>
              </a:rPr>
              <a:t>1</a:t>
            </a:r>
            <a:r>
              <a:rPr sz="3200" dirty="0">
                <a:latin typeface="Candara" panose="020E0502030303020204"/>
                <a:cs typeface="Candara" panose="020E0502030303020204"/>
              </a:rPr>
              <a:t>.</a:t>
            </a:r>
            <a:r>
              <a:rPr sz="3200" spc="-10" dirty="0">
                <a:latin typeface="Candara" panose="020E0502030303020204"/>
                <a:cs typeface="Candara" panose="020E0502030303020204"/>
              </a:rPr>
              <a:t>1</a:t>
            </a:r>
            <a:r>
              <a:rPr sz="3200" spc="-5" dirty="0">
                <a:latin typeface="Candara" panose="020E0502030303020204"/>
                <a:cs typeface="Candara" panose="020E0502030303020204"/>
              </a:rPr>
              <a:t>4</a:t>
            </a:r>
            <a:r>
              <a:rPr sz="3200" dirty="0"/>
              <a:t>屋</a:t>
            </a:r>
            <a:r>
              <a:rPr sz="3200" spc="5" dirty="0"/>
              <a:t>面临边</a:t>
            </a:r>
            <a:endParaRPr sz="3200">
              <a:latin typeface="Candara" panose="020E0502030303020204"/>
              <a:cs typeface="Candara" panose="020E0502030303020204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599160" y="2852978"/>
            <a:ext cx="8149361" cy="2821178"/>
          </a:xfrm>
          <a:prstGeom prst="rect">
            <a:avLst/>
          </a:prstGeom>
          <a:blipFill>
            <a:blip r:embed="rId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054978" y="859408"/>
            <a:ext cx="2880360" cy="715010"/>
          </a:xfrm>
          <a:custGeom>
            <a:avLst/>
            <a:gdLst/>
            <a:ahLst/>
            <a:cxnLst/>
            <a:rect l="l" t="t" r="r" b="b"/>
            <a:pathLst>
              <a:path w="2880359" h="715010">
                <a:moveTo>
                  <a:pt x="2880105" y="0"/>
                </a:moveTo>
                <a:lnTo>
                  <a:pt x="2873629" y="0"/>
                </a:lnTo>
                <a:lnTo>
                  <a:pt x="2752344" y="20065"/>
                </a:lnTo>
                <a:lnTo>
                  <a:pt x="2628900" y="42417"/>
                </a:lnTo>
                <a:lnTo>
                  <a:pt x="2373376" y="91566"/>
                </a:lnTo>
                <a:lnTo>
                  <a:pt x="2105279" y="149732"/>
                </a:lnTo>
                <a:lnTo>
                  <a:pt x="1824227" y="216662"/>
                </a:lnTo>
                <a:lnTo>
                  <a:pt x="1566672" y="281558"/>
                </a:lnTo>
                <a:lnTo>
                  <a:pt x="842899" y="444626"/>
                </a:lnTo>
                <a:lnTo>
                  <a:pt x="621538" y="489330"/>
                </a:lnTo>
                <a:lnTo>
                  <a:pt x="200025" y="567436"/>
                </a:lnTo>
                <a:lnTo>
                  <a:pt x="0" y="600963"/>
                </a:lnTo>
                <a:lnTo>
                  <a:pt x="138303" y="621156"/>
                </a:lnTo>
                <a:lnTo>
                  <a:pt x="270256" y="638937"/>
                </a:lnTo>
                <a:lnTo>
                  <a:pt x="398018" y="654685"/>
                </a:lnTo>
                <a:lnTo>
                  <a:pt x="644905" y="681481"/>
                </a:lnTo>
                <a:lnTo>
                  <a:pt x="874776" y="699262"/>
                </a:lnTo>
                <a:lnTo>
                  <a:pt x="985520" y="705992"/>
                </a:lnTo>
                <a:lnTo>
                  <a:pt x="1094104" y="710438"/>
                </a:lnTo>
                <a:lnTo>
                  <a:pt x="1298448" y="715010"/>
                </a:lnTo>
                <a:lnTo>
                  <a:pt x="1396365" y="715010"/>
                </a:lnTo>
                <a:lnTo>
                  <a:pt x="1585849" y="710438"/>
                </a:lnTo>
                <a:lnTo>
                  <a:pt x="1675256" y="705992"/>
                </a:lnTo>
                <a:lnTo>
                  <a:pt x="1845564" y="692657"/>
                </a:lnTo>
                <a:lnTo>
                  <a:pt x="1928495" y="683640"/>
                </a:lnTo>
                <a:lnTo>
                  <a:pt x="2086102" y="661288"/>
                </a:lnTo>
                <a:lnTo>
                  <a:pt x="2235073" y="634491"/>
                </a:lnTo>
                <a:lnTo>
                  <a:pt x="2375535" y="603250"/>
                </a:lnTo>
                <a:lnTo>
                  <a:pt x="2509647" y="567436"/>
                </a:lnTo>
                <a:lnTo>
                  <a:pt x="2637409" y="527303"/>
                </a:lnTo>
                <a:lnTo>
                  <a:pt x="2758694" y="482600"/>
                </a:lnTo>
                <a:lnTo>
                  <a:pt x="2875788" y="435610"/>
                </a:lnTo>
                <a:lnTo>
                  <a:pt x="2880105" y="433450"/>
                </a:lnTo>
                <a:lnTo>
                  <a:pt x="2880105" y="0"/>
                </a:lnTo>
                <a:close/>
              </a:path>
            </a:pathLst>
          </a:custGeom>
          <a:solidFill>
            <a:srgbClr val="C5E7FB">
              <a:alpha val="2901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2622423" y="730884"/>
            <a:ext cx="5551805" cy="851535"/>
          </a:xfrm>
          <a:custGeom>
            <a:avLst/>
            <a:gdLst/>
            <a:ahLst/>
            <a:cxnLst/>
            <a:rect l="l" t="t" r="r" b="b"/>
            <a:pathLst>
              <a:path w="5551805" h="851535">
                <a:moveTo>
                  <a:pt x="853566" y="0"/>
                </a:moveTo>
                <a:lnTo>
                  <a:pt x="685418" y="0"/>
                </a:lnTo>
                <a:lnTo>
                  <a:pt x="527938" y="4572"/>
                </a:lnTo>
                <a:lnTo>
                  <a:pt x="381000" y="11175"/>
                </a:lnTo>
                <a:lnTo>
                  <a:pt x="244728" y="22351"/>
                </a:lnTo>
                <a:lnTo>
                  <a:pt x="117093" y="35813"/>
                </a:lnTo>
                <a:lnTo>
                  <a:pt x="0" y="53720"/>
                </a:lnTo>
                <a:lnTo>
                  <a:pt x="334137" y="96138"/>
                </a:lnTo>
                <a:lnTo>
                  <a:pt x="693927" y="156463"/>
                </a:lnTo>
                <a:lnTo>
                  <a:pt x="1079246" y="234695"/>
                </a:lnTo>
                <a:lnTo>
                  <a:pt x="1283589" y="279273"/>
                </a:lnTo>
                <a:lnTo>
                  <a:pt x="1868931" y="422275"/>
                </a:lnTo>
                <a:lnTo>
                  <a:pt x="2562987" y="576452"/>
                </a:lnTo>
                <a:lnTo>
                  <a:pt x="2882265" y="639063"/>
                </a:lnTo>
                <a:lnTo>
                  <a:pt x="3035554" y="668147"/>
                </a:lnTo>
                <a:lnTo>
                  <a:pt x="3329304" y="717295"/>
                </a:lnTo>
                <a:lnTo>
                  <a:pt x="3469766" y="739520"/>
                </a:lnTo>
                <a:lnTo>
                  <a:pt x="3737991" y="775335"/>
                </a:lnTo>
                <a:lnTo>
                  <a:pt x="3991229" y="806576"/>
                </a:lnTo>
                <a:lnTo>
                  <a:pt x="4112641" y="817752"/>
                </a:lnTo>
                <a:lnTo>
                  <a:pt x="4342510" y="835660"/>
                </a:lnTo>
                <a:lnTo>
                  <a:pt x="4453255" y="842390"/>
                </a:lnTo>
                <a:lnTo>
                  <a:pt x="4666107" y="851280"/>
                </a:lnTo>
                <a:lnTo>
                  <a:pt x="4864100" y="851280"/>
                </a:lnTo>
                <a:lnTo>
                  <a:pt x="5051425" y="846836"/>
                </a:lnTo>
                <a:lnTo>
                  <a:pt x="5140833" y="842390"/>
                </a:lnTo>
                <a:lnTo>
                  <a:pt x="5228082" y="835660"/>
                </a:lnTo>
                <a:lnTo>
                  <a:pt x="5474970" y="808863"/>
                </a:lnTo>
                <a:lnTo>
                  <a:pt x="5551551" y="797687"/>
                </a:lnTo>
                <a:lnTo>
                  <a:pt x="5304662" y="766444"/>
                </a:lnTo>
                <a:lnTo>
                  <a:pt x="5042916" y="728472"/>
                </a:lnTo>
                <a:lnTo>
                  <a:pt x="4474463" y="630047"/>
                </a:lnTo>
                <a:lnTo>
                  <a:pt x="4165854" y="567563"/>
                </a:lnTo>
                <a:lnTo>
                  <a:pt x="3840099" y="498348"/>
                </a:lnTo>
                <a:lnTo>
                  <a:pt x="2854579" y="263651"/>
                </a:lnTo>
                <a:lnTo>
                  <a:pt x="2586354" y="205612"/>
                </a:lnTo>
                <a:lnTo>
                  <a:pt x="2330957" y="156463"/>
                </a:lnTo>
                <a:lnTo>
                  <a:pt x="2207387" y="134112"/>
                </a:lnTo>
                <a:lnTo>
                  <a:pt x="2086102" y="114045"/>
                </a:lnTo>
                <a:lnTo>
                  <a:pt x="1969007" y="96138"/>
                </a:lnTo>
                <a:lnTo>
                  <a:pt x="1630552" y="51435"/>
                </a:lnTo>
                <a:lnTo>
                  <a:pt x="1419860" y="31368"/>
                </a:lnTo>
                <a:lnTo>
                  <a:pt x="1221866" y="15748"/>
                </a:lnTo>
                <a:lnTo>
                  <a:pt x="1032382" y="4572"/>
                </a:lnTo>
                <a:lnTo>
                  <a:pt x="853566" y="0"/>
                </a:lnTo>
                <a:close/>
              </a:path>
            </a:pathLst>
          </a:custGeom>
          <a:solidFill>
            <a:srgbClr val="C5E7FB">
              <a:alpha val="3999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2832100" y="743204"/>
            <a:ext cx="5474970" cy="775335"/>
          </a:xfrm>
          <a:custGeom>
            <a:avLst/>
            <a:gdLst/>
            <a:ahLst/>
            <a:cxnLst/>
            <a:rect l="l" t="t" r="r" b="b"/>
            <a:pathLst>
              <a:path w="5474970" h="775335">
                <a:moveTo>
                  <a:pt x="0" y="78232"/>
                </a:moveTo>
                <a:lnTo>
                  <a:pt x="19176" y="73787"/>
                </a:lnTo>
                <a:lnTo>
                  <a:pt x="76581" y="62611"/>
                </a:lnTo>
                <a:lnTo>
                  <a:pt x="174498" y="46990"/>
                </a:lnTo>
                <a:lnTo>
                  <a:pt x="238379" y="37973"/>
                </a:lnTo>
                <a:lnTo>
                  <a:pt x="312927" y="29083"/>
                </a:lnTo>
                <a:lnTo>
                  <a:pt x="395858" y="22351"/>
                </a:lnTo>
                <a:lnTo>
                  <a:pt x="491744" y="15621"/>
                </a:lnTo>
                <a:lnTo>
                  <a:pt x="596011" y="9017"/>
                </a:lnTo>
                <a:lnTo>
                  <a:pt x="713104" y="4445"/>
                </a:lnTo>
                <a:lnTo>
                  <a:pt x="840866" y="2286"/>
                </a:lnTo>
                <a:lnTo>
                  <a:pt x="979170" y="0"/>
                </a:lnTo>
                <a:lnTo>
                  <a:pt x="1128140" y="2286"/>
                </a:lnTo>
                <a:lnTo>
                  <a:pt x="1287779" y="6731"/>
                </a:lnTo>
                <a:lnTo>
                  <a:pt x="1460246" y="15621"/>
                </a:lnTo>
                <a:lnTo>
                  <a:pt x="1643379" y="26797"/>
                </a:lnTo>
                <a:lnTo>
                  <a:pt x="1837054" y="44704"/>
                </a:lnTo>
                <a:lnTo>
                  <a:pt x="2043557" y="64770"/>
                </a:lnTo>
                <a:lnTo>
                  <a:pt x="2262759" y="89408"/>
                </a:lnTo>
                <a:lnTo>
                  <a:pt x="2492629" y="118491"/>
                </a:lnTo>
                <a:lnTo>
                  <a:pt x="2735326" y="154178"/>
                </a:lnTo>
                <a:lnTo>
                  <a:pt x="2988691" y="194437"/>
                </a:lnTo>
                <a:lnTo>
                  <a:pt x="3254755" y="241300"/>
                </a:lnTo>
                <a:lnTo>
                  <a:pt x="3533648" y="297180"/>
                </a:lnTo>
                <a:lnTo>
                  <a:pt x="3825240" y="357505"/>
                </a:lnTo>
                <a:lnTo>
                  <a:pt x="4129658" y="424561"/>
                </a:lnTo>
                <a:lnTo>
                  <a:pt x="4446778" y="500507"/>
                </a:lnTo>
                <a:lnTo>
                  <a:pt x="4776724" y="583184"/>
                </a:lnTo>
                <a:lnTo>
                  <a:pt x="5119497" y="674751"/>
                </a:lnTo>
                <a:lnTo>
                  <a:pt x="5474970" y="775335"/>
                </a:lnTo>
              </a:path>
            </a:pathLst>
          </a:custGeom>
          <a:ln w="31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5616447" y="729869"/>
            <a:ext cx="3312160" cy="652780"/>
          </a:xfrm>
          <a:custGeom>
            <a:avLst/>
            <a:gdLst/>
            <a:ahLst/>
            <a:cxnLst/>
            <a:rect l="l" t="t" r="r" b="b"/>
            <a:pathLst>
              <a:path w="3312159" h="652780">
                <a:moveTo>
                  <a:pt x="0" y="652398"/>
                </a:moveTo>
                <a:lnTo>
                  <a:pt x="95757" y="625475"/>
                </a:lnTo>
                <a:lnTo>
                  <a:pt x="357631" y="556259"/>
                </a:lnTo>
                <a:lnTo>
                  <a:pt x="538479" y="509396"/>
                </a:lnTo>
                <a:lnTo>
                  <a:pt x="747140" y="457961"/>
                </a:lnTo>
                <a:lnTo>
                  <a:pt x="979170" y="402081"/>
                </a:lnTo>
                <a:lnTo>
                  <a:pt x="1228217" y="341756"/>
                </a:lnTo>
                <a:lnTo>
                  <a:pt x="1492123" y="283717"/>
                </a:lnTo>
                <a:lnTo>
                  <a:pt x="1762505" y="225551"/>
                </a:lnTo>
                <a:lnTo>
                  <a:pt x="2039238" y="171957"/>
                </a:lnTo>
                <a:lnTo>
                  <a:pt x="2313812" y="120650"/>
                </a:lnTo>
                <a:lnTo>
                  <a:pt x="2450083" y="98297"/>
                </a:lnTo>
                <a:lnTo>
                  <a:pt x="2582036" y="75945"/>
                </a:lnTo>
                <a:lnTo>
                  <a:pt x="2713990" y="58038"/>
                </a:lnTo>
                <a:lnTo>
                  <a:pt x="2841752" y="40131"/>
                </a:lnTo>
                <a:lnTo>
                  <a:pt x="2967354" y="26796"/>
                </a:lnTo>
                <a:lnTo>
                  <a:pt x="3086607" y="15620"/>
                </a:lnTo>
                <a:lnTo>
                  <a:pt x="3201543" y="6603"/>
                </a:lnTo>
                <a:lnTo>
                  <a:pt x="3312159" y="0"/>
                </a:lnTo>
              </a:path>
            </a:pathLst>
          </a:custGeom>
          <a:ln w="31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211670" y="714248"/>
            <a:ext cx="8723630" cy="1331595"/>
          </a:xfrm>
          <a:custGeom>
            <a:avLst/>
            <a:gdLst/>
            <a:ahLst/>
            <a:cxnLst/>
            <a:rect l="l" t="t" r="r" b="b"/>
            <a:pathLst>
              <a:path w="8723630" h="1331595">
                <a:moveTo>
                  <a:pt x="1556042" y="0"/>
                </a:moveTo>
                <a:lnTo>
                  <a:pt x="1402753" y="0"/>
                </a:lnTo>
                <a:lnTo>
                  <a:pt x="1258100" y="4444"/>
                </a:lnTo>
                <a:lnTo>
                  <a:pt x="1121829" y="11175"/>
                </a:lnTo>
                <a:lnTo>
                  <a:pt x="874890" y="33400"/>
                </a:lnTo>
                <a:lnTo>
                  <a:pt x="762063" y="49149"/>
                </a:lnTo>
                <a:lnTo>
                  <a:pt x="659891" y="64769"/>
                </a:lnTo>
                <a:lnTo>
                  <a:pt x="564095" y="82550"/>
                </a:lnTo>
                <a:lnTo>
                  <a:pt x="478955" y="102742"/>
                </a:lnTo>
                <a:lnTo>
                  <a:pt x="398056" y="120650"/>
                </a:lnTo>
                <a:lnTo>
                  <a:pt x="327812" y="140715"/>
                </a:lnTo>
                <a:lnTo>
                  <a:pt x="206476" y="178688"/>
                </a:lnTo>
                <a:lnTo>
                  <a:pt x="157518" y="196596"/>
                </a:lnTo>
                <a:lnTo>
                  <a:pt x="51079" y="241173"/>
                </a:lnTo>
                <a:lnTo>
                  <a:pt x="0" y="268097"/>
                </a:lnTo>
                <a:lnTo>
                  <a:pt x="0" y="1331467"/>
                </a:lnTo>
                <a:lnTo>
                  <a:pt x="8719096" y="1331467"/>
                </a:lnTo>
                <a:lnTo>
                  <a:pt x="8723414" y="1324864"/>
                </a:lnTo>
                <a:lnTo>
                  <a:pt x="8723414" y="851153"/>
                </a:lnTo>
                <a:lnTo>
                  <a:pt x="7182142" y="851153"/>
                </a:lnTo>
                <a:lnTo>
                  <a:pt x="7043839" y="848994"/>
                </a:lnTo>
                <a:lnTo>
                  <a:pt x="6899059" y="844423"/>
                </a:lnTo>
                <a:lnTo>
                  <a:pt x="6750088" y="837818"/>
                </a:lnTo>
                <a:lnTo>
                  <a:pt x="6594640" y="826642"/>
                </a:lnTo>
                <a:lnTo>
                  <a:pt x="6260503" y="793114"/>
                </a:lnTo>
                <a:lnTo>
                  <a:pt x="5900712" y="746125"/>
                </a:lnTo>
                <a:lnTo>
                  <a:pt x="5709196" y="717168"/>
                </a:lnTo>
                <a:lnTo>
                  <a:pt x="5509044" y="683640"/>
                </a:lnTo>
                <a:lnTo>
                  <a:pt x="5302542" y="645667"/>
                </a:lnTo>
                <a:lnTo>
                  <a:pt x="4861979" y="558546"/>
                </a:lnTo>
                <a:lnTo>
                  <a:pt x="4387253" y="453516"/>
                </a:lnTo>
                <a:lnTo>
                  <a:pt x="4136047" y="395350"/>
                </a:lnTo>
                <a:lnTo>
                  <a:pt x="3614458" y="268097"/>
                </a:lnTo>
                <a:lnTo>
                  <a:pt x="3122841" y="165226"/>
                </a:lnTo>
                <a:lnTo>
                  <a:pt x="2892844" y="125094"/>
                </a:lnTo>
                <a:lnTo>
                  <a:pt x="2673642" y="91566"/>
                </a:lnTo>
                <a:lnTo>
                  <a:pt x="2462949" y="62484"/>
                </a:lnTo>
                <a:lnTo>
                  <a:pt x="2262797" y="40131"/>
                </a:lnTo>
                <a:lnTo>
                  <a:pt x="2073313" y="22225"/>
                </a:lnTo>
                <a:lnTo>
                  <a:pt x="1719999" y="2159"/>
                </a:lnTo>
                <a:lnTo>
                  <a:pt x="1556042" y="0"/>
                </a:lnTo>
                <a:close/>
              </a:path>
              <a:path w="8723630" h="1331595">
                <a:moveTo>
                  <a:pt x="8723414" y="569722"/>
                </a:moveTo>
                <a:lnTo>
                  <a:pt x="8638197" y="605409"/>
                </a:lnTo>
                <a:lnTo>
                  <a:pt x="8557298" y="636651"/>
                </a:lnTo>
                <a:lnTo>
                  <a:pt x="8472208" y="665734"/>
                </a:lnTo>
                <a:lnTo>
                  <a:pt x="8295551" y="719327"/>
                </a:lnTo>
                <a:lnTo>
                  <a:pt x="8201825" y="743965"/>
                </a:lnTo>
                <a:lnTo>
                  <a:pt x="8005991" y="784098"/>
                </a:lnTo>
                <a:lnTo>
                  <a:pt x="7901724" y="802004"/>
                </a:lnTo>
                <a:lnTo>
                  <a:pt x="7680363" y="828801"/>
                </a:lnTo>
                <a:lnTo>
                  <a:pt x="7441857" y="846709"/>
                </a:lnTo>
                <a:lnTo>
                  <a:pt x="7314222" y="851153"/>
                </a:lnTo>
                <a:lnTo>
                  <a:pt x="8723414" y="851153"/>
                </a:lnTo>
                <a:lnTo>
                  <a:pt x="8723414" y="56972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 txBox="1"/>
          <p:nvPr/>
        </p:nvSpPr>
        <p:spPr>
          <a:xfrm>
            <a:off x="330200" y="1504568"/>
            <a:ext cx="3053080" cy="441388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  <a:buSzPct val="94000"/>
              <a:buAutoNum type="arabicPlain"/>
              <a:tabLst>
                <a:tab pos="549910" algn="l"/>
              </a:tabLst>
            </a:pPr>
            <a:r>
              <a:rPr sz="1600" spc="40" dirty="0">
                <a:latin typeface="PMingLiU" panose="02020500000000000000" charset="-120"/>
                <a:cs typeface="PMingLiU" panose="02020500000000000000" charset="-120"/>
              </a:rPr>
              <a:t>窗框未</a:t>
            </a:r>
            <a:r>
              <a:rPr sz="1600" spc="30" dirty="0">
                <a:latin typeface="PMingLiU" panose="02020500000000000000" charset="-120"/>
                <a:cs typeface="PMingLiU" panose="02020500000000000000" charset="-120"/>
              </a:rPr>
              <a:t>安</a:t>
            </a:r>
            <a:r>
              <a:rPr sz="1600" spc="40" dirty="0">
                <a:latin typeface="PMingLiU" panose="02020500000000000000" charset="-120"/>
                <a:cs typeface="PMingLiU" panose="02020500000000000000" charset="-120"/>
              </a:rPr>
              <a:t>装前的防护：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采 </a:t>
            </a:r>
            <a:r>
              <a:rPr sz="1600" spc="110" dirty="0">
                <a:latin typeface="PMingLiU" panose="02020500000000000000" charset="-120"/>
                <a:cs typeface="PMingLiU" panose="02020500000000000000" charset="-120"/>
              </a:rPr>
              <a:t>用两道</a:t>
            </a:r>
            <a:r>
              <a:rPr sz="1600" spc="125" dirty="0">
                <a:latin typeface="PMingLiU" panose="02020500000000000000" charset="-120"/>
                <a:cs typeface="PMingLiU" panose="02020500000000000000" charset="-120"/>
              </a:rPr>
              <a:t>水</a:t>
            </a:r>
            <a:r>
              <a:rPr sz="1600" spc="110" dirty="0">
                <a:latin typeface="PMingLiU" panose="02020500000000000000" charset="-120"/>
                <a:cs typeface="PMingLiU" panose="02020500000000000000" charset="-120"/>
              </a:rPr>
              <a:t>平防</a:t>
            </a:r>
            <a:r>
              <a:rPr sz="1600" spc="135" dirty="0">
                <a:latin typeface="PMingLiU" panose="02020500000000000000" charset="-120"/>
                <a:cs typeface="PMingLiU" panose="02020500000000000000" charset="-120"/>
              </a:rPr>
              <a:t>护</a:t>
            </a:r>
            <a:r>
              <a:rPr sz="1600" spc="114" dirty="0">
                <a:latin typeface="PMingLiU" panose="02020500000000000000" charset="-120"/>
                <a:cs typeface="PMingLiU" panose="02020500000000000000" charset="-120"/>
              </a:rPr>
              <a:t>，</a:t>
            </a:r>
            <a:r>
              <a:rPr sz="1600" spc="110" dirty="0">
                <a:latin typeface="PMingLiU" panose="02020500000000000000" charset="-120"/>
                <a:cs typeface="PMingLiU" panose="02020500000000000000" charset="-120"/>
              </a:rPr>
              <a:t>第一</a:t>
            </a:r>
            <a:r>
              <a:rPr sz="1600" spc="125" dirty="0">
                <a:latin typeface="PMingLiU" panose="02020500000000000000" charset="-120"/>
                <a:cs typeface="PMingLiU" panose="02020500000000000000" charset="-120"/>
              </a:rPr>
              <a:t>道</a:t>
            </a:r>
            <a:r>
              <a:rPr sz="1600" spc="110" dirty="0">
                <a:latin typeface="PMingLiU" panose="02020500000000000000" charset="-120"/>
                <a:cs typeface="PMingLiU" panose="02020500000000000000" charset="-120"/>
              </a:rPr>
              <a:t>高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度 </a:t>
            </a:r>
            <a:r>
              <a:rPr sz="1600" spc="-5" dirty="0">
                <a:latin typeface="Arial" panose="020B0604020202020204"/>
                <a:cs typeface="Arial" panose="020B0604020202020204"/>
              </a:rPr>
              <a:t>1200</a:t>
            </a:r>
            <a:r>
              <a:rPr sz="1600" spc="-5" dirty="0">
                <a:latin typeface="Arial" panose="020B0604020202020204"/>
                <a:cs typeface="Arial" panose="020B0604020202020204"/>
              </a:rPr>
              <a:t>m</a:t>
            </a:r>
            <a:r>
              <a:rPr sz="1600" spc="140" dirty="0">
                <a:latin typeface="Arial" panose="020B0604020202020204"/>
                <a:cs typeface="Arial" panose="020B0604020202020204"/>
              </a:rPr>
              <a:t>m</a:t>
            </a:r>
            <a:r>
              <a:rPr sz="1600" spc="125" dirty="0">
                <a:latin typeface="PMingLiU" panose="02020500000000000000" charset="-120"/>
                <a:cs typeface="PMingLiU" panose="02020500000000000000" charset="-120"/>
              </a:rPr>
              <a:t>，</a:t>
            </a:r>
            <a:r>
              <a:rPr sz="1600" spc="135" dirty="0">
                <a:latin typeface="PMingLiU" panose="02020500000000000000" charset="-120"/>
                <a:cs typeface="PMingLiU" panose="02020500000000000000" charset="-120"/>
              </a:rPr>
              <a:t>第二</a:t>
            </a:r>
            <a:r>
              <a:rPr sz="1600" spc="125" dirty="0">
                <a:latin typeface="PMingLiU" panose="02020500000000000000" charset="-120"/>
                <a:cs typeface="PMingLiU" panose="02020500000000000000" charset="-120"/>
              </a:rPr>
              <a:t>道</a:t>
            </a:r>
            <a:r>
              <a:rPr sz="1600" spc="135" dirty="0">
                <a:latin typeface="PMingLiU" panose="02020500000000000000" charset="-120"/>
                <a:cs typeface="PMingLiU" panose="02020500000000000000" charset="-120"/>
              </a:rPr>
              <a:t>高</a:t>
            </a:r>
            <a:r>
              <a:rPr sz="1600" spc="130" dirty="0">
                <a:latin typeface="PMingLiU" panose="02020500000000000000" charset="-120"/>
                <a:cs typeface="PMingLiU" panose="02020500000000000000" charset="-120"/>
              </a:rPr>
              <a:t>度</a:t>
            </a:r>
            <a:r>
              <a:rPr sz="1600" spc="-5" dirty="0">
                <a:latin typeface="Arial" panose="020B0604020202020204"/>
                <a:cs typeface="Arial" panose="020B0604020202020204"/>
              </a:rPr>
              <a:t>600</a:t>
            </a:r>
            <a:r>
              <a:rPr sz="1600" spc="5" dirty="0">
                <a:latin typeface="Arial" panose="020B0604020202020204"/>
                <a:cs typeface="Arial" panose="020B0604020202020204"/>
              </a:rPr>
              <a:t>m</a:t>
            </a:r>
            <a:r>
              <a:rPr sz="1600" spc="125" dirty="0">
                <a:latin typeface="Arial" panose="020B0604020202020204"/>
                <a:cs typeface="Arial" panose="020B0604020202020204"/>
              </a:rPr>
              <a:t>m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； </a:t>
            </a:r>
            <a:r>
              <a:rPr sz="1600" spc="90" dirty="0">
                <a:latin typeface="PMingLiU" panose="02020500000000000000" charset="-120"/>
                <a:cs typeface="PMingLiU" panose="02020500000000000000" charset="-120"/>
              </a:rPr>
              <a:t>窗台高度大</a:t>
            </a:r>
            <a:r>
              <a:rPr sz="1600" spc="80" dirty="0">
                <a:latin typeface="PMingLiU" panose="02020500000000000000" charset="-120"/>
                <a:cs typeface="PMingLiU" panose="02020500000000000000" charset="-120"/>
              </a:rPr>
              <a:t>于</a:t>
            </a:r>
            <a:r>
              <a:rPr sz="1600" spc="15" dirty="0">
                <a:latin typeface="Arial" panose="020B0604020202020204"/>
                <a:cs typeface="Arial" panose="020B0604020202020204"/>
              </a:rPr>
              <a:t>900mm</a:t>
            </a:r>
            <a:r>
              <a:rPr sz="1600" spc="85" dirty="0">
                <a:latin typeface="PMingLiU" panose="02020500000000000000" charset="-120"/>
                <a:cs typeface="PMingLiU" panose="02020500000000000000" charset="-120"/>
              </a:rPr>
              <a:t>时可</a:t>
            </a:r>
            <a:r>
              <a:rPr sz="1600" spc="75" dirty="0">
                <a:latin typeface="PMingLiU" panose="02020500000000000000" charset="-120"/>
                <a:cs typeface="PMingLiU" panose="02020500000000000000" charset="-120"/>
              </a:rPr>
              <a:t>不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设 </a:t>
            </a:r>
            <a:r>
              <a:rPr sz="1600" spc="110" dirty="0">
                <a:latin typeface="PMingLiU" panose="02020500000000000000" charset="-120"/>
                <a:cs typeface="PMingLiU" panose="02020500000000000000" charset="-120"/>
              </a:rPr>
              <a:t>水平防</a:t>
            </a:r>
            <a:r>
              <a:rPr sz="1600" spc="125" dirty="0">
                <a:latin typeface="PMingLiU" panose="02020500000000000000" charset="-120"/>
                <a:cs typeface="PMingLiU" panose="02020500000000000000" charset="-120"/>
              </a:rPr>
              <a:t>护</a:t>
            </a:r>
            <a:r>
              <a:rPr sz="1600" spc="110" dirty="0">
                <a:latin typeface="PMingLiU" panose="02020500000000000000" charset="-120"/>
                <a:cs typeface="PMingLiU" panose="02020500000000000000" charset="-120"/>
              </a:rPr>
              <a:t>；防</a:t>
            </a:r>
            <a:r>
              <a:rPr sz="1600" spc="125" dirty="0">
                <a:latin typeface="PMingLiU" panose="02020500000000000000" charset="-120"/>
                <a:cs typeface="PMingLiU" panose="02020500000000000000" charset="-120"/>
              </a:rPr>
              <a:t>护</a:t>
            </a:r>
            <a:r>
              <a:rPr sz="1600" spc="110" dirty="0">
                <a:latin typeface="PMingLiU" panose="02020500000000000000" charset="-120"/>
                <a:cs typeface="PMingLiU" panose="02020500000000000000" charset="-120"/>
              </a:rPr>
              <a:t>区域须</a:t>
            </a:r>
            <a:r>
              <a:rPr sz="1600" spc="125" dirty="0">
                <a:latin typeface="PMingLiU" panose="02020500000000000000" charset="-120"/>
                <a:cs typeface="PMingLiU" panose="02020500000000000000" charset="-120"/>
              </a:rPr>
              <a:t>设</a:t>
            </a:r>
            <a:r>
              <a:rPr sz="1600" spc="110" dirty="0">
                <a:latin typeface="PMingLiU" panose="02020500000000000000" charset="-120"/>
                <a:cs typeface="PMingLiU" panose="02020500000000000000" charset="-120"/>
              </a:rPr>
              <a:t>计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系 </a:t>
            </a:r>
            <a:r>
              <a:rPr sz="1600" spc="110" dirty="0">
                <a:latin typeface="PMingLiU" panose="02020500000000000000" charset="-120"/>
                <a:cs typeface="PMingLiU" panose="02020500000000000000" charset="-120"/>
              </a:rPr>
              <a:t>安全带</a:t>
            </a:r>
            <a:r>
              <a:rPr sz="1600" spc="120" dirty="0">
                <a:latin typeface="PMingLiU" panose="02020500000000000000" charset="-120"/>
                <a:cs typeface="PMingLiU" panose="02020500000000000000" charset="-120"/>
              </a:rPr>
              <a:t>功</a:t>
            </a:r>
            <a:r>
              <a:rPr sz="1600" spc="114" dirty="0">
                <a:latin typeface="PMingLiU" panose="02020500000000000000" charset="-120"/>
                <a:cs typeface="PMingLiU" panose="02020500000000000000" charset="-120"/>
              </a:rPr>
              <a:t>能</a:t>
            </a:r>
            <a:r>
              <a:rPr sz="1600" spc="110" dirty="0">
                <a:latin typeface="PMingLiU" panose="02020500000000000000" charset="-120"/>
                <a:cs typeface="PMingLiU" panose="02020500000000000000" charset="-120"/>
              </a:rPr>
              <a:t>，</a:t>
            </a:r>
            <a:r>
              <a:rPr sz="1600" spc="120" dirty="0">
                <a:latin typeface="PMingLiU" panose="02020500000000000000" charset="-120"/>
                <a:cs typeface="PMingLiU" panose="02020500000000000000" charset="-120"/>
              </a:rPr>
              <a:t>方</a:t>
            </a:r>
            <a:r>
              <a:rPr sz="1600" spc="110" dirty="0">
                <a:latin typeface="PMingLiU" panose="02020500000000000000" charset="-120"/>
                <a:cs typeface="PMingLiU" panose="02020500000000000000" charset="-120"/>
              </a:rPr>
              <a:t>便窗户</a:t>
            </a:r>
            <a:r>
              <a:rPr sz="1600" spc="120" dirty="0">
                <a:latin typeface="PMingLiU" panose="02020500000000000000" charset="-120"/>
                <a:cs typeface="PMingLiU" panose="02020500000000000000" charset="-120"/>
              </a:rPr>
              <a:t>安</a:t>
            </a:r>
            <a:r>
              <a:rPr sz="1600" spc="110" dirty="0">
                <a:latin typeface="PMingLiU" panose="02020500000000000000" charset="-120"/>
                <a:cs typeface="PMingLiU" panose="02020500000000000000" charset="-120"/>
              </a:rPr>
              <a:t>装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工 人使用安全带；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  <a:p>
            <a:pPr marL="12700" marR="207645" algn="just">
              <a:lnSpc>
                <a:spcPct val="100000"/>
              </a:lnSpc>
              <a:spcBef>
                <a:spcPts val="15"/>
              </a:spcBef>
              <a:buSzPct val="94000"/>
              <a:buAutoNum type="arabicPlain"/>
              <a:tabLst>
                <a:tab pos="549910" algn="l"/>
              </a:tabLst>
            </a:pPr>
            <a:r>
              <a:rPr sz="1600" spc="40" dirty="0">
                <a:latin typeface="PMingLiU" panose="02020500000000000000" charset="-120"/>
                <a:cs typeface="PMingLiU" panose="02020500000000000000" charset="-120"/>
              </a:rPr>
              <a:t>窗框安</a:t>
            </a:r>
            <a:r>
              <a:rPr sz="1600" spc="30" dirty="0">
                <a:latin typeface="PMingLiU" panose="02020500000000000000" charset="-120"/>
                <a:cs typeface="PMingLiU" panose="02020500000000000000" charset="-120"/>
              </a:rPr>
              <a:t>装</a:t>
            </a:r>
            <a:r>
              <a:rPr sz="1600" spc="40" dirty="0">
                <a:latin typeface="PMingLiU" panose="02020500000000000000" charset="-120"/>
                <a:cs typeface="PMingLiU" panose="02020500000000000000" charset="-120"/>
              </a:rPr>
              <a:t>工序转换防护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： </a:t>
            </a:r>
            <a:r>
              <a:rPr sz="1600" spc="110" dirty="0">
                <a:latin typeface="PMingLiU" panose="02020500000000000000" charset="-120"/>
                <a:cs typeface="PMingLiU" panose="02020500000000000000" charset="-120"/>
              </a:rPr>
              <a:t>窗户下</a:t>
            </a:r>
            <a:r>
              <a:rPr sz="1600" spc="125" dirty="0">
                <a:latin typeface="PMingLiU" panose="02020500000000000000" charset="-120"/>
                <a:cs typeface="PMingLiU" panose="02020500000000000000" charset="-120"/>
              </a:rPr>
              <a:t>方</a:t>
            </a:r>
            <a:r>
              <a:rPr sz="1600" spc="110" dirty="0">
                <a:latin typeface="PMingLiU" panose="02020500000000000000" charset="-120"/>
                <a:cs typeface="PMingLiU" panose="02020500000000000000" charset="-120"/>
              </a:rPr>
              <a:t>总平</a:t>
            </a:r>
            <a:r>
              <a:rPr sz="1600" spc="125" dirty="0">
                <a:latin typeface="PMingLiU" panose="02020500000000000000" charset="-120"/>
                <a:cs typeface="PMingLiU" panose="02020500000000000000" charset="-120"/>
              </a:rPr>
              <a:t>区</a:t>
            </a:r>
            <a:r>
              <a:rPr sz="1600" spc="110" dirty="0">
                <a:latin typeface="PMingLiU" panose="02020500000000000000" charset="-120"/>
                <a:cs typeface="PMingLiU" panose="02020500000000000000" charset="-120"/>
              </a:rPr>
              <a:t>域设置</a:t>
            </a:r>
            <a:r>
              <a:rPr sz="1600" spc="125" dirty="0">
                <a:latin typeface="PMingLiU" panose="02020500000000000000" charset="-120"/>
                <a:cs typeface="PMingLiU" panose="02020500000000000000" charset="-120"/>
              </a:rPr>
              <a:t>安</a:t>
            </a:r>
            <a:r>
              <a:rPr sz="1600" spc="110" dirty="0">
                <a:latin typeface="PMingLiU" panose="02020500000000000000" charset="-120"/>
                <a:cs typeface="PMingLiU" panose="02020500000000000000" charset="-120"/>
              </a:rPr>
              <a:t>全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警 </a:t>
            </a:r>
            <a:r>
              <a:rPr sz="1600" spc="114" dirty="0">
                <a:latin typeface="PMingLiU" panose="02020500000000000000" charset="-120"/>
                <a:cs typeface="PMingLiU" panose="02020500000000000000" charset="-120"/>
              </a:rPr>
              <a:t>戒区，</a:t>
            </a:r>
            <a:r>
              <a:rPr sz="1600" spc="125" dirty="0">
                <a:latin typeface="PMingLiU" panose="02020500000000000000" charset="-120"/>
                <a:cs typeface="PMingLiU" panose="02020500000000000000" charset="-120"/>
              </a:rPr>
              <a:t>防</a:t>
            </a:r>
            <a:r>
              <a:rPr sz="1600" spc="110" dirty="0">
                <a:latin typeface="PMingLiU" panose="02020500000000000000" charset="-120"/>
                <a:cs typeface="PMingLiU" panose="02020500000000000000" charset="-120"/>
              </a:rPr>
              <a:t>止窗</a:t>
            </a:r>
            <a:r>
              <a:rPr sz="1600" spc="125" dirty="0">
                <a:latin typeface="PMingLiU" panose="02020500000000000000" charset="-120"/>
                <a:cs typeface="PMingLiU" panose="02020500000000000000" charset="-120"/>
              </a:rPr>
              <a:t>框</a:t>
            </a:r>
            <a:r>
              <a:rPr sz="1600" spc="110" dirty="0">
                <a:latin typeface="PMingLiU" panose="02020500000000000000" charset="-120"/>
                <a:cs typeface="PMingLiU" panose="02020500000000000000" charset="-120"/>
              </a:rPr>
              <a:t>意外掉</a:t>
            </a:r>
            <a:r>
              <a:rPr sz="1600" spc="125" dirty="0">
                <a:latin typeface="PMingLiU" panose="02020500000000000000" charset="-120"/>
                <a:cs typeface="PMingLiU" panose="02020500000000000000" charset="-120"/>
              </a:rPr>
              <a:t>落</a:t>
            </a:r>
            <a:r>
              <a:rPr sz="1600" spc="110" dirty="0">
                <a:latin typeface="PMingLiU" panose="02020500000000000000" charset="-120"/>
                <a:cs typeface="PMingLiU" panose="02020500000000000000" charset="-120"/>
              </a:rPr>
              <a:t>后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产 </a:t>
            </a:r>
            <a:r>
              <a:rPr sz="1600" spc="110" dirty="0">
                <a:latin typeface="PMingLiU" panose="02020500000000000000" charset="-120"/>
                <a:cs typeface="PMingLiU" panose="02020500000000000000" charset="-120"/>
              </a:rPr>
              <a:t>生安全</a:t>
            </a:r>
            <a:r>
              <a:rPr sz="1600" spc="125" dirty="0">
                <a:latin typeface="PMingLiU" panose="02020500000000000000" charset="-120"/>
                <a:cs typeface="PMingLiU" panose="02020500000000000000" charset="-120"/>
              </a:rPr>
              <a:t>事</a:t>
            </a:r>
            <a:r>
              <a:rPr sz="1600" spc="110" dirty="0">
                <a:latin typeface="PMingLiU" panose="02020500000000000000" charset="-120"/>
                <a:cs typeface="PMingLiU" panose="02020500000000000000" charset="-120"/>
              </a:rPr>
              <a:t>故；</a:t>
            </a:r>
            <a:r>
              <a:rPr sz="1600" spc="125" dirty="0">
                <a:latin typeface="PMingLiU" panose="02020500000000000000" charset="-120"/>
                <a:cs typeface="PMingLiU" panose="02020500000000000000" charset="-120"/>
              </a:rPr>
              <a:t>窗</a:t>
            </a:r>
            <a:r>
              <a:rPr sz="1600" spc="110" dirty="0">
                <a:latin typeface="PMingLiU" panose="02020500000000000000" charset="-120"/>
                <a:cs typeface="PMingLiU" panose="02020500000000000000" charset="-120"/>
              </a:rPr>
              <a:t>框安装</a:t>
            </a:r>
            <a:r>
              <a:rPr sz="1600" spc="125" dirty="0">
                <a:latin typeface="PMingLiU" panose="02020500000000000000" charset="-120"/>
                <a:cs typeface="PMingLiU" panose="02020500000000000000" charset="-120"/>
              </a:rPr>
              <a:t>完</a:t>
            </a:r>
            <a:r>
              <a:rPr sz="1600" spc="110" dirty="0">
                <a:latin typeface="PMingLiU" panose="02020500000000000000" charset="-120"/>
                <a:cs typeface="PMingLiU" panose="02020500000000000000" charset="-120"/>
              </a:rPr>
              <a:t>成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后 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须立刻恢复防护；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  <a:p>
            <a:pPr marL="12700" marR="207645" algn="just">
              <a:lnSpc>
                <a:spcPct val="100000"/>
              </a:lnSpc>
              <a:spcBef>
                <a:spcPts val="10"/>
              </a:spcBef>
              <a:buSzPct val="94000"/>
              <a:buAutoNum type="arabicPlain"/>
              <a:tabLst>
                <a:tab pos="549910" algn="l"/>
              </a:tabLst>
            </a:pPr>
            <a:r>
              <a:rPr sz="1600" spc="40" dirty="0">
                <a:latin typeface="PMingLiU" panose="02020500000000000000" charset="-120"/>
                <a:cs typeface="PMingLiU" panose="02020500000000000000" charset="-120"/>
              </a:rPr>
              <a:t>玻璃安</a:t>
            </a:r>
            <a:r>
              <a:rPr sz="1600" spc="30" dirty="0">
                <a:latin typeface="PMingLiU" panose="02020500000000000000" charset="-120"/>
                <a:cs typeface="PMingLiU" panose="02020500000000000000" charset="-120"/>
              </a:rPr>
              <a:t>装</a:t>
            </a:r>
            <a:r>
              <a:rPr sz="1600" spc="40" dirty="0">
                <a:latin typeface="PMingLiU" panose="02020500000000000000" charset="-120"/>
                <a:cs typeface="PMingLiU" panose="02020500000000000000" charset="-120"/>
              </a:rPr>
              <a:t>工序转换防护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： </a:t>
            </a:r>
            <a:r>
              <a:rPr sz="1600" spc="110" dirty="0">
                <a:latin typeface="PMingLiU" panose="02020500000000000000" charset="-120"/>
                <a:cs typeface="PMingLiU" panose="02020500000000000000" charset="-120"/>
              </a:rPr>
              <a:t>窗户下</a:t>
            </a:r>
            <a:r>
              <a:rPr sz="1600" spc="125" dirty="0">
                <a:latin typeface="PMingLiU" panose="02020500000000000000" charset="-120"/>
                <a:cs typeface="PMingLiU" panose="02020500000000000000" charset="-120"/>
              </a:rPr>
              <a:t>方</a:t>
            </a:r>
            <a:r>
              <a:rPr sz="1600" spc="110" dirty="0">
                <a:latin typeface="PMingLiU" panose="02020500000000000000" charset="-120"/>
                <a:cs typeface="PMingLiU" panose="02020500000000000000" charset="-120"/>
              </a:rPr>
              <a:t>总平</a:t>
            </a:r>
            <a:r>
              <a:rPr sz="1600" spc="125" dirty="0">
                <a:latin typeface="PMingLiU" panose="02020500000000000000" charset="-120"/>
                <a:cs typeface="PMingLiU" panose="02020500000000000000" charset="-120"/>
              </a:rPr>
              <a:t>区</a:t>
            </a:r>
            <a:r>
              <a:rPr sz="1600" spc="110" dirty="0">
                <a:latin typeface="PMingLiU" panose="02020500000000000000" charset="-120"/>
                <a:cs typeface="PMingLiU" panose="02020500000000000000" charset="-120"/>
              </a:rPr>
              <a:t>域设置</a:t>
            </a:r>
            <a:r>
              <a:rPr sz="1600" spc="125" dirty="0">
                <a:latin typeface="PMingLiU" panose="02020500000000000000" charset="-120"/>
                <a:cs typeface="PMingLiU" panose="02020500000000000000" charset="-120"/>
              </a:rPr>
              <a:t>安</a:t>
            </a:r>
            <a:r>
              <a:rPr sz="1600" spc="110" dirty="0">
                <a:latin typeface="PMingLiU" panose="02020500000000000000" charset="-120"/>
                <a:cs typeface="PMingLiU" panose="02020500000000000000" charset="-120"/>
              </a:rPr>
              <a:t>全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警 </a:t>
            </a:r>
            <a:r>
              <a:rPr sz="1600" spc="114" dirty="0">
                <a:latin typeface="PMingLiU" panose="02020500000000000000" charset="-120"/>
                <a:cs typeface="PMingLiU" panose="02020500000000000000" charset="-120"/>
              </a:rPr>
              <a:t>戒区，</a:t>
            </a:r>
            <a:r>
              <a:rPr sz="1600" spc="125" dirty="0">
                <a:latin typeface="PMingLiU" panose="02020500000000000000" charset="-120"/>
                <a:cs typeface="PMingLiU" panose="02020500000000000000" charset="-120"/>
              </a:rPr>
              <a:t>防</a:t>
            </a:r>
            <a:r>
              <a:rPr sz="1600" spc="110" dirty="0">
                <a:latin typeface="PMingLiU" panose="02020500000000000000" charset="-120"/>
                <a:cs typeface="PMingLiU" panose="02020500000000000000" charset="-120"/>
              </a:rPr>
              <a:t>止玻</a:t>
            </a:r>
            <a:r>
              <a:rPr sz="1600" spc="125" dirty="0">
                <a:latin typeface="PMingLiU" panose="02020500000000000000" charset="-120"/>
                <a:cs typeface="PMingLiU" panose="02020500000000000000" charset="-120"/>
              </a:rPr>
              <a:t>璃</a:t>
            </a:r>
            <a:r>
              <a:rPr sz="1600" spc="110" dirty="0">
                <a:latin typeface="PMingLiU" panose="02020500000000000000" charset="-120"/>
                <a:cs typeface="PMingLiU" panose="02020500000000000000" charset="-120"/>
              </a:rPr>
              <a:t>意外掉</a:t>
            </a:r>
            <a:r>
              <a:rPr sz="1600" spc="125" dirty="0">
                <a:latin typeface="PMingLiU" panose="02020500000000000000" charset="-120"/>
                <a:cs typeface="PMingLiU" panose="02020500000000000000" charset="-120"/>
              </a:rPr>
              <a:t>落</a:t>
            </a:r>
            <a:r>
              <a:rPr sz="1600" spc="110" dirty="0">
                <a:latin typeface="PMingLiU" panose="02020500000000000000" charset="-120"/>
                <a:cs typeface="PMingLiU" panose="02020500000000000000" charset="-120"/>
              </a:rPr>
              <a:t>后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发 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生安全事故；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  <a:p>
            <a:pPr marL="549275" indent="-537210">
              <a:lnSpc>
                <a:spcPts val="1915"/>
              </a:lnSpc>
              <a:spcBef>
                <a:spcPts val="5"/>
              </a:spcBef>
              <a:buSzPct val="94000"/>
              <a:buAutoNum type="arabicPlain"/>
              <a:tabLst>
                <a:tab pos="549910" algn="l"/>
              </a:tabLst>
            </a:pPr>
            <a:r>
              <a:rPr sz="1600" spc="40" dirty="0">
                <a:latin typeface="PMingLiU" panose="02020500000000000000" charset="-120"/>
                <a:cs typeface="PMingLiU" panose="02020500000000000000" charset="-120"/>
              </a:rPr>
              <a:t>窗框</a:t>
            </a:r>
            <a:r>
              <a:rPr sz="1600" spc="35" dirty="0">
                <a:latin typeface="PMingLiU" panose="02020500000000000000" charset="-120"/>
                <a:cs typeface="PMingLiU" panose="02020500000000000000" charset="-120"/>
              </a:rPr>
              <a:t>和</a:t>
            </a:r>
            <a:r>
              <a:rPr sz="1600" spc="25" dirty="0">
                <a:latin typeface="PMingLiU" panose="02020500000000000000" charset="-120"/>
                <a:cs typeface="PMingLiU" panose="02020500000000000000" charset="-120"/>
              </a:rPr>
              <a:t>玻</a:t>
            </a:r>
            <a:r>
              <a:rPr sz="1600" spc="40" dirty="0">
                <a:latin typeface="PMingLiU" panose="02020500000000000000" charset="-120"/>
                <a:cs typeface="PMingLiU" panose="02020500000000000000" charset="-120"/>
              </a:rPr>
              <a:t>璃安装、后期保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  <a:p>
            <a:pPr marL="12700">
              <a:lnSpc>
                <a:spcPts val="1915"/>
              </a:lnSpc>
            </a:pP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洁员人员须系安全带作业；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330200" y="1016888"/>
            <a:ext cx="2297430" cy="4679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>
                <a:latin typeface="Candara" panose="020E0502030303020204"/>
                <a:cs typeface="Candara" panose="020E0502030303020204"/>
              </a:rPr>
              <a:t>2.1.15</a:t>
            </a:r>
            <a:r>
              <a:rPr spc="-15" dirty="0"/>
              <a:t>外</a:t>
            </a:r>
            <a:r>
              <a:rPr dirty="0"/>
              <a:t>窗临边</a:t>
            </a:r>
            <a:endParaRPr dirty="0"/>
          </a:p>
        </p:txBody>
      </p:sp>
      <p:sp>
        <p:nvSpPr>
          <p:cNvPr id="9" name="object 9"/>
          <p:cNvSpPr/>
          <p:nvPr/>
        </p:nvSpPr>
        <p:spPr>
          <a:xfrm>
            <a:off x="3721100" y="1628736"/>
            <a:ext cx="5169408" cy="4104513"/>
          </a:xfrm>
          <a:prstGeom prst="rect">
            <a:avLst/>
          </a:prstGeom>
          <a:blipFill>
            <a:blip r:embed="rId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02437" y="1866645"/>
            <a:ext cx="3065780" cy="7569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95"/>
              </a:spcBef>
            </a:pP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施工电梯口层门应全部封闭，门只 能在电梯侧开启，层门安装防开安 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全锁；层门材料采用冲孔钢板。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58267" y="1115313"/>
            <a:ext cx="3366770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spc="-5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2.1.16</a:t>
            </a:r>
            <a:r>
              <a:rPr sz="320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施工电梯层门</a:t>
            </a:r>
            <a:endParaRPr sz="3200">
              <a:latin typeface="PMingLiU" panose="02020500000000000000" charset="-120"/>
              <a:cs typeface="PMingLiU" panose="02020500000000000000" charset="-120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4283964" y="3120097"/>
            <a:ext cx="3744467" cy="2808351"/>
          </a:xfrm>
          <a:prstGeom prst="rect">
            <a:avLst/>
          </a:prstGeom>
          <a:blipFill>
            <a:blip r:embed="rId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498754" y="3146247"/>
            <a:ext cx="3744467" cy="283425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047485" y="859282"/>
            <a:ext cx="2876550" cy="714375"/>
          </a:xfrm>
          <a:custGeom>
            <a:avLst/>
            <a:gdLst/>
            <a:ahLst/>
            <a:cxnLst/>
            <a:rect l="l" t="t" r="r" b="b"/>
            <a:pathLst>
              <a:path w="2876550" h="714375">
                <a:moveTo>
                  <a:pt x="2876422" y="0"/>
                </a:moveTo>
                <a:lnTo>
                  <a:pt x="2869945" y="0"/>
                </a:lnTo>
                <a:lnTo>
                  <a:pt x="2748788" y="20065"/>
                </a:lnTo>
                <a:lnTo>
                  <a:pt x="2625470" y="42290"/>
                </a:lnTo>
                <a:lnTo>
                  <a:pt x="2370455" y="91439"/>
                </a:lnTo>
                <a:lnTo>
                  <a:pt x="2102485" y="149478"/>
                </a:lnTo>
                <a:lnTo>
                  <a:pt x="1821941" y="216407"/>
                </a:lnTo>
                <a:lnTo>
                  <a:pt x="1564639" y="281050"/>
                </a:lnTo>
                <a:lnTo>
                  <a:pt x="841883" y="443991"/>
                </a:lnTo>
                <a:lnTo>
                  <a:pt x="620775" y="488568"/>
                </a:lnTo>
                <a:lnTo>
                  <a:pt x="199771" y="566673"/>
                </a:lnTo>
                <a:lnTo>
                  <a:pt x="0" y="600201"/>
                </a:lnTo>
                <a:lnTo>
                  <a:pt x="138175" y="620267"/>
                </a:lnTo>
                <a:lnTo>
                  <a:pt x="270001" y="638047"/>
                </a:lnTo>
                <a:lnTo>
                  <a:pt x="397510" y="653668"/>
                </a:lnTo>
                <a:lnTo>
                  <a:pt x="644143" y="680465"/>
                </a:lnTo>
                <a:lnTo>
                  <a:pt x="873760" y="698372"/>
                </a:lnTo>
                <a:lnTo>
                  <a:pt x="984249" y="705103"/>
                </a:lnTo>
                <a:lnTo>
                  <a:pt x="1092708" y="709548"/>
                </a:lnTo>
                <a:lnTo>
                  <a:pt x="1296796" y="713993"/>
                </a:lnTo>
                <a:lnTo>
                  <a:pt x="1394587" y="713993"/>
                </a:lnTo>
                <a:lnTo>
                  <a:pt x="1583816" y="709548"/>
                </a:lnTo>
                <a:lnTo>
                  <a:pt x="1673097" y="705103"/>
                </a:lnTo>
                <a:lnTo>
                  <a:pt x="1843150" y="691641"/>
                </a:lnTo>
                <a:lnTo>
                  <a:pt x="1926082" y="682751"/>
                </a:lnTo>
                <a:lnTo>
                  <a:pt x="2083435" y="660400"/>
                </a:lnTo>
                <a:lnTo>
                  <a:pt x="2232152" y="633602"/>
                </a:lnTo>
                <a:lnTo>
                  <a:pt x="2372487" y="602360"/>
                </a:lnTo>
                <a:lnTo>
                  <a:pt x="2440559" y="584580"/>
                </a:lnTo>
                <a:lnTo>
                  <a:pt x="2506471" y="566673"/>
                </a:lnTo>
                <a:lnTo>
                  <a:pt x="2633980" y="526541"/>
                </a:lnTo>
                <a:lnTo>
                  <a:pt x="2755138" y="481964"/>
                </a:lnTo>
                <a:lnTo>
                  <a:pt x="2872105" y="435101"/>
                </a:lnTo>
                <a:lnTo>
                  <a:pt x="2876422" y="432815"/>
                </a:lnTo>
                <a:lnTo>
                  <a:pt x="2876422" y="0"/>
                </a:lnTo>
                <a:close/>
              </a:path>
            </a:pathLst>
          </a:custGeom>
          <a:solidFill>
            <a:srgbClr val="C5E7FB">
              <a:alpha val="2901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2619375" y="730884"/>
            <a:ext cx="5544820" cy="850265"/>
          </a:xfrm>
          <a:custGeom>
            <a:avLst/>
            <a:gdLst/>
            <a:ahLst/>
            <a:cxnLst/>
            <a:rect l="l" t="t" r="r" b="b"/>
            <a:pathLst>
              <a:path w="5544820" h="850265">
                <a:moveTo>
                  <a:pt x="852424" y="0"/>
                </a:moveTo>
                <a:lnTo>
                  <a:pt x="684529" y="0"/>
                </a:lnTo>
                <a:lnTo>
                  <a:pt x="527176" y="4444"/>
                </a:lnTo>
                <a:lnTo>
                  <a:pt x="380492" y="11175"/>
                </a:lnTo>
                <a:lnTo>
                  <a:pt x="244475" y="22351"/>
                </a:lnTo>
                <a:lnTo>
                  <a:pt x="116839" y="35687"/>
                </a:lnTo>
                <a:lnTo>
                  <a:pt x="0" y="53593"/>
                </a:lnTo>
                <a:lnTo>
                  <a:pt x="333756" y="96012"/>
                </a:lnTo>
                <a:lnTo>
                  <a:pt x="693038" y="156210"/>
                </a:lnTo>
                <a:lnTo>
                  <a:pt x="1077849" y="234314"/>
                </a:lnTo>
                <a:lnTo>
                  <a:pt x="1281938" y="279018"/>
                </a:lnTo>
                <a:lnTo>
                  <a:pt x="1866519" y="421766"/>
                </a:lnTo>
                <a:lnTo>
                  <a:pt x="2559558" y="575690"/>
                </a:lnTo>
                <a:lnTo>
                  <a:pt x="2723261" y="606932"/>
                </a:lnTo>
                <a:lnTo>
                  <a:pt x="2878454" y="638175"/>
                </a:lnTo>
                <a:lnTo>
                  <a:pt x="3031616" y="667257"/>
                </a:lnTo>
                <a:lnTo>
                  <a:pt x="3324987" y="716279"/>
                </a:lnTo>
                <a:lnTo>
                  <a:pt x="3465322" y="738631"/>
                </a:lnTo>
                <a:lnTo>
                  <a:pt x="3733165" y="774318"/>
                </a:lnTo>
                <a:lnTo>
                  <a:pt x="3986149" y="805561"/>
                </a:lnTo>
                <a:lnTo>
                  <a:pt x="4107306" y="816737"/>
                </a:lnTo>
                <a:lnTo>
                  <a:pt x="4336923" y="834516"/>
                </a:lnTo>
                <a:lnTo>
                  <a:pt x="4447413" y="841248"/>
                </a:lnTo>
                <a:lnTo>
                  <a:pt x="4660010" y="850138"/>
                </a:lnTo>
                <a:lnTo>
                  <a:pt x="4857750" y="850138"/>
                </a:lnTo>
                <a:lnTo>
                  <a:pt x="5044821" y="845692"/>
                </a:lnTo>
                <a:lnTo>
                  <a:pt x="5134102" y="841248"/>
                </a:lnTo>
                <a:lnTo>
                  <a:pt x="5221351" y="834516"/>
                </a:lnTo>
                <a:lnTo>
                  <a:pt x="5467984" y="807719"/>
                </a:lnTo>
                <a:lnTo>
                  <a:pt x="5544439" y="796670"/>
                </a:lnTo>
                <a:lnTo>
                  <a:pt x="5297805" y="765428"/>
                </a:lnTo>
                <a:lnTo>
                  <a:pt x="5036311" y="727455"/>
                </a:lnTo>
                <a:lnTo>
                  <a:pt x="4468749" y="629285"/>
                </a:lnTo>
                <a:lnTo>
                  <a:pt x="4160520" y="566801"/>
                </a:lnTo>
                <a:lnTo>
                  <a:pt x="3835146" y="497586"/>
                </a:lnTo>
                <a:lnTo>
                  <a:pt x="2850896" y="263398"/>
                </a:lnTo>
                <a:lnTo>
                  <a:pt x="2583053" y="205359"/>
                </a:lnTo>
                <a:lnTo>
                  <a:pt x="2327910" y="156210"/>
                </a:lnTo>
                <a:lnTo>
                  <a:pt x="2204592" y="133857"/>
                </a:lnTo>
                <a:lnTo>
                  <a:pt x="2083435" y="113791"/>
                </a:lnTo>
                <a:lnTo>
                  <a:pt x="1966467" y="96012"/>
                </a:lnTo>
                <a:lnTo>
                  <a:pt x="1628394" y="51307"/>
                </a:lnTo>
                <a:lnTo>
                  <a:pt x="1417954" y="31241"/>
                </a:lnTo>
                <a:lnTo>
                  <a:pt x="1220215" y="15620"/>
                </a:lnTo>
                <a:lnTo>
                  <a:pt x="1030986" y="4444"/>
                </a:lnTo>
                <a:lnTo>
                  <a:pt x="852424" y="0"/>
                </a:lnTo>
                <a:close/>
              </a:path>
            </a:pathLst>
          </a:custGeom>
          <a:solidFill>
            <a:srgbClr val="C5E7FB">
              <a:alpha val="3999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2828670" y="743204"/>
            <a:ext cx="5467985" cy="774700"/>
          </a:xfrm>
          <a:custGeom>
            <a:avLst/>
            <a:gdLst/>
            <a:ahLst/>
            <a:cxnLst/>
            <a:rect l="l" t="t" r="r" b="b"/>
            <a:pathLst>
              <a:path w="5467984" h="774700">
                <a:moveTo>
                  <a:pt x="0" y="78105"/>
                </a:moveTo>
                <a:lnTo>
                  <a:pt x="19177" y="73660"/>
                </a:lnTo>
                <a:lnTo>
                  <a:pt x="76581" y="62484"/>
                </a:lnTo>
                <a:lnTo>
                  <a:pt x="174371" y="46862"/>
                </a:lnTo>
                <a:lnTo>
                  <a:pt x="238125" y="37973"/>
                </a:lnTo>
                <a:lnTo>
                  <a:pt x="312547" y="28956"/>
                </a:lnTo>
                <a:lnTo>
                  <a:pt x="395478" y="22351"/>
                </a:lnTo>
                <a:lnTo>
                  <a:pt x="491108" y="15621"/>
                </a:lnTo>
                <a:lnTo>
                  <a:pt x="595376" y="8890"/>
                </a:lnTo>
                <a:lnTo>
                  <a:pt x="712216" y="4445"/>
                </a:lnTo>
                <a:lnTo>
                  <a:pt x="839851" y="2286"/>
                </a:lnTo>
                <a:lnTo>
                  <a:pt x="978027" y="0"/>
                </a:lnTo>
                <a:lnTo>
                  <a:pt x="1126870" y="2286"/>
                </a:lnTo>
                <a:lnTo>
                  <a:pt x="1286256" y="6731"/>
                </a:lnTo>
                <a:lnTo>
                  <a:pt x="1458468" y="15621"/>
                </a:lnTo>
                <a:lnTo>
                  <a:pt x="1641348" y="26797"/>
                </a:lnTo>
                <a:lnTo>
                  <a:pt x="1834769" y="44576"/>
                </a:lnTo>
                <a:lnTo>
                  <a:pt x="2041017" y="64643"/>
                </a:lnTo>
                <a:lnTo>
                  <a:pt x="2259965" y="89281"/>
                </a:lnTo>
                <a:lnTo>
                  <a:pt x="2489581" y="118237"/>
                </a:lnTo>
                <a:lnTo>
                  <a:pt x="2731897" y="153924"/>
                </a:lnTo>
                <a:lnTo>
                  <a:pt x="2984881" y="194183"/>
                </a:lnTo>
                <a:lnTo>
                  <a:pt x="3250692" y="240919"/>
                </a:lnTo>
                <a:lnTo>
                  <a:pt x="3529203" y="296799"/>
                </a:lnTo>
                <a:lnTo>
                  <a:pt x="3820413" y="356997"/>
                </a:lnTo>
                <a:lnTo>
                  <a:pt x="4124452" y="423925"/>
                </a:lnTo>
                <a:lnTo>
                  <a:pt x="4441189" y="499872"/>
                </a:lnTo>
                <a:lnTo>
                  <a:pt x="4770755" y="582422"/>
                </a:lnTo>
                <a:lnTo>
                  <a:pt x="5113020" y="673862"/>
                </a:lnTo>
                <a:lnTo>
                  <a:pt x="5467984" y="774319"/>
                </a:lnTo>
              </a:path>
            </a:pathLst>
          </a:custGeom>
          <a:ln w="31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5609463" y="729869"/>
            <a:ext cx="3308350" cy="651510"/>
          </a:xfrm>
          <a:custGeom>
            <a:avLst/>
            <a:gdLst/>
            <a:ahLst/>
            <a:cxnLst/>
            <a:rect l="l" t="t" r="r" b="b"/>
            <a:pathLst>
              <a:path w="3308350" h="651510">
                <a:moveTo>
                  <a:pt x="0" y="651509"/>
                </a:moveTo>
                <a:lnTo>
                  <a:pt x="95631" y="624713"/>
                </a:lnTo>
                <a:lnTo>
                  <a:pt x="357250" y="555497"/>
                </a:lnTo>
                <a:lnTo>
                  <a:pt x="537845" y="508634"/>
                </a:lnTo>
                <a:lnTo>
                  <a:pt x="746251" y="457326"/>
                </a:lnTo>
                <a:lnTo>
                  <a:pt x="978027" y="401573"/>
                </a:lnTo>
                <a:lnTo>
                  <a:pt x="1226692" y="341375"/>
                </a:lnTo>
                <a:lnTo>
                  <a:pt x="1490344" y="283336"/>
                </a:lnTo>
                <a:lnTo>
                  <a:pt x="1760346" y="225297"/>
                </a:lnTo>
                <a:lnTo>
                  <a:pt x="2036698" y="171703"/>
                </a:lnTo>
                <a:lnTo>
                  <a:pt x="2310891" y="120395"/>
                </a:lnTo>
                <a:lnTo>
                  <a:pt x="2447036" y="98170"/>
                </a:lnTo>
                <a:lnTo>
                  <a:pt x="2578862" y="75818"/>
                </a:lnTo>
                <a:lnTo>
                  <a:pt x="2710688" y="57911"/>
                </a:lnTo>
                <a:lnTo>
                  <a:pt x="2838195" y="40131"/>
                </a:lnTo>
                <a:lnTo>
                  <a:pt x="2963671" y="26669"/>
                </a:lnTo>
                <a:lnTo>
                  <a:pt x="3082670" y="15620"/>
                </a:lnTo>
                <a:lnTo>
                  <a:pt x="3197479" y="6603"/>
                </a:lnTo>
                <a:lnTo>
                  <a:pt x="3307968" y="0"/>
                </a:lnTo>
              </a:path>
            </a:pathLst>
          </a:custGeom>
          <a:ln w="31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211670" y="714248"/>
            <a:ext cx="8723630" cy="1330325"/>
          </a:xfrm>
          <a:custGeom>
            <a:avLst/>
            <a:gdLst/>
            <a:ahLst/>
            <a:cxnLst/>
            <a:rect l="l" t="t" r="r" b="b"/>
            <a:pathLst>
              <a:path w="8723630" h="1330325">
                <a:moveTo>
                  <a:pt x="1556042" y="0"/>
                </a:moveTo>
                <a:lnTo>
                  <a:pt x="1402753" y="0"/>
                </a:lnTo>
                <a:lnTo>
                  <a:pt x="1258100" y="4444"/>
                </a:lnTo>
                <a:lnTo>
                  <a:pt x="1121829" y="11049"/>
                </a:lnTo>
                <a:lnTo>
                  <a:pt x="874890" y="33400"/>
                </a:lnTo>
                <a:lnTo>
                  <a:pt x="762063" y="49022"/>
                </a:lnTo>
                <a:lnTo>
                  <a:pt x="659891" y="64642"/>
                </a:lnTo>
                <a:lnTo>
                  <a:pt x="564095" y="82550"/>
                </a:lnTo>
                <a:lnTo>
                  <a:pt x="478955" y="102615"/>
                </a:lnTo>
                <a:lnTo>
                  <a:pt x="398056" y="120396"/>
                </a:lnTo>
                <a:lnTo>
                  <a:pt x="327812" y="140462"/>
                </a:lnTo>
                <a:lnTo>
                  <a:pt x="206476" y="178435"/>
                </a:lnTo>
                <a:lnTo>
                  <a:pt x="157518" y="196341"/>
                </a:lnTo>
                <a:lnTo>
                  <a:pt x="51079" y="240918"/>
                </a:lnTo>
                <a:lnTo>
                  <a:pt x="0" y="267715"/>
                </a:lnTo>
                <a:lnTo>
                  <a:pt x="0" y="1329816"/>
                </a:lnTo>
                <a:lnTo>
                  <a:pt x="8719096" y="1329816"/>
                </a:lnTo>
                <a:lnTo>
                  <a:pt x="8723414" y="1323086"/>
                </a:lnTo>
                <a:lnTo>
                  <a:pt x="8723414" y="850138"/>
                </a:lnTo>
                <a:lnTo>
                  <a:pt x="7182142" y="850138"/>
                </a:lnTo>
                <a:lnTo>
                  <a:pt x="7043839" y="847851"/>
                </a:lnTo>
                <a:lnTo>
                  <a:pt x="6899059" y="843406"/>
                </a:lnTo>
                <a:lnTo>
                  <a:pt x="6750088" y="836676"/>
                </a:lnTo>
                <a:lnTo>
                  <a:pt x="6594640" y="825500"/>
                </a:lnTo>
                <a:lnTo>
                  <a:pt x="6260503" y="792099"/>
                </a:lnTo>
                <a:lnTo>
                  <a:pt x="5900712" y="745236"/>
                </a:lnTo>
                <a:lnTo>
                  <a:pt x="5709196" y="716152"/>
                </a:lnTo>
                <a:lnTo>
                  <a:pt x="5509044" y="682751"/>
                </a:lnTo>
                <a:lnTo>
                  <a:pt x="5302542" y="644778"/>
                </a:lnTo>
                <a:lnTo>
                  <a:pt x="4861979" y="557784"/>
                </a:lnTo>
                <a:lnTo>
                  <a:pt x="4387253" y="452881"/>
                </a:lnTo>
                <a:lnTo>
                  <a:pt x="4136047" y="394842"/>
                </a:lnTo>
                <a:lnTo>
                  <a:pt x="3614458" y="267715"/>
                </a:lnTo>
                <a:lnTo>
                  <a:pt x="3122841" y="165100"/>
                </a:lnTo>
                <a:lnTo>
                  <a:pt x="2892844" y="124840"/>
                </a:lnTo>
                <a:lnTo>
                  <a:pt x="2673642" y="91439"/>
                </a:lnTo>
                <a:lnTo>
                  <a:pt x="2462949" y="62356"/>
                </a:lnTo>
                <a:lnTo>
                  <a:pt x="2262797" y="40131"/>
                </a:lnTo>
                <a:lnTo>
                  <a:pt x="2073313" y="22225"/>
                </a:lnTo>
                <a:lnTo>
                  <a:pt x="1719999" y="2159"/>
                </a:lnTo>
                <a:lnTo>
                  <a:pt x="1556042" y="0"/>
                </a:lnTo>
                <a:close/>
              </a:path>
              <a:path w="8723630" h="1330325">
                <a:moveTo>
                  <a:pt x="8723414" y="568960"/>
                </a:moveTo>
                <a:lnTo>
                  <a:pt x="8638197" y="604647"/>
                </a:lnTo>
                <a:lnTo>
                  <a:pt x="8557298" y="635888"/>
                </a:lnTo>
                <a:lnTo>
                  <a:pt x="8472208" y="664844"/>
                </a:lnTo>
                <a:lnTo>
                  <a:pt x="8295551" y="718438"/>
                </a:lnTo>
                <a:lnTo>
                  <a:pt x="8201825" y="742950"/>
                </a:lnTo>
                <a:lnTo>
                  <a:pt x="8005991" y="783081"/>
                </a:lnTo>
                <a:lnTo>
                  <a:pt x="7901724" y="800988"/>
                </a:lnTo>
                <a:lnTo>
                  <a:pt x="7680363" y="827786"/>
                </a:lnTo>
                <a:lnTo>
                  <a:pt x="7441857" y="845565"/>
                </a:lnTo>
                <a:lnTo>
                  <a:pt x="7314222" y="850138"/>
                </a:lnTo>
                <a:lnTo>
                  <a:pt x="8723414" y="850138"/>
                </a:lnTo>
                <a:lnTo>
                  <a:pt x="8723414" y="56896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 txBox="1"/>
          <p:nvPr/>
        </p:nvSpPr>
        <p:spPr>
          <a:xfrm>
            <a:off x="618540" y="1487805"/>
            <a:ext cx="6125845" cy="344042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479800">
              <a:lnSpc>
                <a:spcPct val="100000"/>
              </a:lnSpc>
              <a:spcBef>
                <a:spcPts val="105"/>
              </a:spcBef>
            </a:pPr>
            <a:r>
              <a:rPr sz="3200" b="1" spc="10" dirty="0">
                <a:latin typeface="微软雅黑" panose="020B0503020204020204" charset="-122"/>
                <a:cs typeface="微软雅黑" panose="020B0503020204020204" charset="-122"/>
              </a:rPr>
              <a:t>目录</a:t>
            </a:r>
            <a:endParaRPr sz="3200">
              <a:latin typeface="微软雅黑" panose="020B0503020204020204" charset="-122"/>
              <a:cs typeface="微软雅黑" panose="020B0503020204020204" charset="-122"/>
            </a:endParaRPr>
          </a:p>
          <a:p>
            <a:pPr marL="12700" marR="5080">
              <a:lnSpc>
                <a:spcPct val="100000"/>
              </a:lnSpc>
            </a:pPr>
            <a:r>
              <a:rPr sz="3200" b="1" spc="5" dirty="0">
                <a:latin typeface="微软雅黑" panose="020B0503020204020204" charset="-122"/>
                <a:cs typeface="微软雅黑" panose="020B0503020204020204" charset="-122"/>
              </a:rPr>
              <a:t>第一</a:t>
            </a:r>
            <a:r>
              <a:rPr sz="3200" b="1" dirty="0">
                <a:latin typeface="微软雅黑" panose="020B0503020204020204" charset="-122"/>
                <a:cs typeface="微软雅黑" panose="020B0503020204020204" charset="-122"/>
              </a:rPr>
              <a:t>章：</a:t>
            </a:r>
            <a:r>
              <a:rPr sz="3200" b="1" spc="-15" dirty="0">
                <a:latin typeface="微软雅黑" panose="020B0503020204020204" charset="-122"/>
                <a:cs typeface="微软雅黑" panose="020B0503020204020204" charset="-122"/>
              </a:rPr>
              <a:t>安</a:t>
            </a:r>
            <a:r>
              <a:rPr sz="3200" b="1" dirty="0">
                <a:latin typeface="微软雅黑" panose="020B0503020204020204" charset="-122"/>
                <a:cs typeface="微软雅黑" panose="020B0503020204020204" charset="-122"/>
              </a:rPr>
              <a:t>全管</a:t>
            </a:r>
            <a:r>
              <a:rPr sz="3200" b="1" spc="-15" dirty="0">
                <a:latin typeface="微软雅黑" panose="020B0503020204020204" charset="-122"/>
                <a:cs typeface="微软雅黑" panose="020B0503020204020204" charset="-122"/>
              </a:rPr>
              <a:t>理</a:t>
            </a:r>
            <a:r>
              <a:rPr sz="3200" b="1" dirty="0">
                <a:latin typeface="微软雅黑" panose="020B0503020204020204" charset="-122"/>
                <a:cs typeface="微软雅黑" panose="020B0503020204020204" charset="-122"/>
              </a:rPr>
              <a:t>策划</a:t>
            </a:r>
            <a:r>
              <a:rPr sz="3200" b="1" spc="-15" dirty="0">
                <a:latin typeface="微软雅黑" panose="020B0503020204020204" charset="-122"/>
                <a:cs typeface="微软雅黑" panose="020B0503020204020204" charset="-122"/>
              </a:rPr>
              <a:t>及</a:t>
            </a:r>
            <a:r>
              <a:rPr sz="3200" b="1" dirty="0">
                <a:latin typeface="微软雅黑" panose="020B0503020204020204" charset="-122"/>
                <a:cs typeface="微软雅黑" panose="020B0503020204020204" charset="-122"/>
              </a:rPr>
              <a:t>安全</a:t>
            </a:r>
            <a:r>
              <a:rPr sz="3200" b="1" spc="-15" dirty="0">
                <a:latin typeface="微软雅黑" panose="020B0503020204020204" charset="-122"/>
                <a:cs typeface="微软雅黑" panose="020B0503020204020204" charset="-122"/>
              </a:rPr>
              <a:t>教</a:t>
            </a:r>
            <a:r>
              <a:rPr sz="3200" b="1" dirty="0">
                <a:latin typeface="微软雅黑" panose="020B0503020204020204" charset="-122"/>
                <a:cs typeface="微软雅黑" panose="020B0503020204020204" charset="-122"/>
              </a:rPr>
              <a:t>育 </a:t>
            </a:r>
            <a:r>
              <a:rPr sz="3200" b="1" spc="5" dirty="0">
                <a:latin typeface="微软雅黑" panose="020B0503020204020204" charset="-122"/>
                <a:cs typeface="微软雅黑" panose="020B0503020204020204" charset="-122"/>
              </a:rPr>
              <a:t>第二</a:t>
            </a:r>
            <a:r>
              <a:rPr sz="3200" b="1" dirty="0">
                <a:latin typeface="微软雅黑" panose="020B0503020204020204" charset="-122"/>
                <a:cs typeface="微软雅黑" panose="020B0503020204020204" charset="-122"/>
              </a:rPr>
              <a:t>章：</a:t>
            </a:r>
            <a:r>
              <a:rPr sz="3200" b="1" spc="-15" dirty="0">
                <a:latin typeface="微软雅黑" panose="020B0503020204020204" charset="-122"/>
                <a:cs typeface="微软雅黑" panose="020B0503020204020204" charset="-122"/>
              </a:rPr>
              <a:t>防</a:t>
            </a:r>
            <a:r>
              <a:rPr sz="3200" b="1" dirty="0">
                <a:latin typeface="微软雅黑" panose="020B0503020204020204" charset="-122"/>
                <a:cs typeface="微软雅黑" panose="020B0503020204020204" charset="-122"/>
              </a:rPr>
              <a:t>坠落</a:t>
            </a:r>
            <a:r>
              <a:rPr sz="3200" b="1" spc="-15" dirty="0">
                <a:latin typeface="微软雅黑" panose="020B0503020204020204" charset="-122"/>
                <a:cs typeface="微软雅黑" panose="020B0503020204020204" charset="-122"/>
              </a:rPr>
              <a:t>措</a:t>
            </a:r>
            <a:r>
              <a:rPr sz="3200" b="1" dirty="0">
                <a:latin typeface="微软雅黑" panose="020B0503020204020204" charset="-122"/>
                <a:cs typeface="微软雅黑" panose="020B0503020204020204" charset="-122"/>
              </a:rPr>
              <a:t>施</a:t>
            </a:r>
            <a:endParaRPr sz="3200">
              <a:latin typeface="微软雅黑" panose="020B0503020204020204" charset="-122"/>
              <a:cs typeface="微软雅黑" panose="020B0503020204020204" charset="-122"/>
            </a:endParaRPr>
          </a:p>
          <a:p>
            <a:pPr marL="12700" marR="2847975" algn="just">
              <a:lnSpc>
                <a:spcPct val="100000"/>
              </a:lnSpc>
            </a:pPr>
            <a:r>
              <a:rPr sz="3200" b="1" spc="5" dirty="0">
                <a:latin typeface="微软雅黑" panose="020B0503020204020204" charset="-122"/>
                <a:cs typeface="微软雅黑" panose="020B0503020204020204" charset="-122"/>
              </a:rPr>
              <a:t>第三</a:t>
            </a:r>
            <a:r>
              <a:rPr sz="3200" b="1" dirty="0">
                <a:latin typeface="微软雅黑" panose="020B0503020204020204" charset="-122"/>
                <a:cs typeface="微软雅黑" panose="020B0503020204020204" charset="-122"/>
              </a:rPr>
              <a:t>章：</a:t>
            </a:r>
            <a:r>
              <a:rPr sz="3200" b="1" spc="-15" dirty="0">
                <a:latin typeface="微软雅黑" panose="020B0503020204020204" charset="-122"/>
                <a:cs typeface="微软雅黑" panose="020B0503020204020204" charset="-122"/>
              </a:rPr>
              <a:t>安</a:t>
            </a:r>
            <a:r>
              <a:rPr sz="3200" b="1" dirty="0">
                <a:latin typeface="微软雅黑" panose="020B0503020204020204" charset="-122"/>
                <a:cs typeface="微软雅黑" panose="020B0503020204020204" charset="-122"/>
              </a:rPr>
              <a:t>全用电 </a:t>
            </a:r>
            <a:r>
              <a:rPr sz="3200" b="1" spc="5" dirty="0">
                <a:latin typeface="微软雅黑" panose="020B0503020204020204" charset="-122"/>
                <a:cs typeface="微软雅黑" panose="020B0503020204020204" charset="-122"/>
              </a:rPr>
              <a:t>第四</a:t>
            </a:r>
            <a:r>
              <a:rPr sz="3200" b="1" dirty="0">
                <a:latin typeface="微软雅黑" panose="020B0503020204020204" charset="-122"/>
                <a:cs typeface="微软雅黑" panose="020B0503020204020204" charset="-122"/>
              </a:rPr>
              <a:t>章：</a:t>
            </a:r>
            <a:r>
              <a:rPr sz="3200" b="1" spc="-15" dirty="0">
                <a:latin typeface="微软雅黑" panose="020B0503020204020204" charset="-122"/>
                <a:cs typeface="微软雅黑" panose="020B0503020204020204" charset="-122"/>
              </a:rPr>
              <a:t>防</a:t>
            </a:r>
            <a:r>
              <a:rPr sz="3200" b="1" dirty="0">
                <a:latin typeface="微软雅黑" panose="020B0503020204020204" charset="-122"/>
                <a:cs typeface="微软雅黑" panose="020B0503020204020204" charset="-122"/>
              </a:rPr>
              <a:t>火管理 </a:t>
            </a:r>
            <a:r>
              <a:rPr sz="3200" b="1" spc="5" dirty="0">
                <a:latin typeface="微软雅黑" panose="020B0503020204020204" charset="-122"/>
                <a:cs typeface="微软雅黑" panose="020B0503020204020204" charset="-122"/>
              </a:rPr>
              <a:t>第</a:t>
            </a:r>
            <a:r>
              <a:rPr sz="3200" b="1" spc="20" dirty="0">
                <a:latin typeface="微软雅黑" panose="020B0503020204020204" charset="-122"/>
                <a:cs typeface="微软雅黑" panose="020B0503020204020204" charset="-122"/>
              </a:rPr>
              <a:t>五</a:t>
            </a:r>
            <a:r>
              <a:rPr sz="3200" b="1" spc="5" dirty="0">
                <a:latin typeface="微软雅黑" panose="020B0503020204020204" charset="-122"/>
                <a:cs typeface="微软雅黑" panose="020B0503020204020204" charset="-122"/>
              </a:rPr>
              <a:t>章</a:t>
            </a:r>
            <a:r>
              <a:rPr sz="3200" b="1" dirty="0">
                <a:latin typeface="微软雅黑" panose="020B0503020204020204" charset="-122"/>
                <a:cs typeface="微软雅黑" panose="020B0503020204020204" charset="-122"/>
              </a:rPr>
              <a:t>：</a:t>
            </a:r>
            <a:r>
              <a:rPr sz="3200" b="1" spc="-10" dirty="0">
                <a:latin typeface="微软雅黑" panose="020B0503020204020204" charset="-122"/>
                <a:cs typeface="微软雅黑" panose="020B0503020204020204" charset="-122"/>
              </a:rPr>
              <a:t>机</a:t>
            </a:r>
            <a:r>
              <a:rPr sz="3200" b="1" spc="5" dirty="0">
                <a:latin typeface="微软雅黑" panose="020B0503020204020204" charset="-122"/>
                <a:cs typeface="微软雅黑" panose="020B0503020204020204" charset="-122"/>
              </a:rPr>
              <a:t>械伤害 </a:t>
            </a:r>
            <a:r>
              <a:rPr sz="3200" b="1" spc="5" dirty="0">
                <a:latin typeface="微软雅黑" panose="020B0503020204020204" charset="-122"/>
                <a:cs typeface="微软雅黑" panose="020B0503020204020204" charset="-122"/>
              </a:rPr>
              <a:t>第六</a:t>
            </a:r>
            <a:r>
              <a:rPr sz="3200" b="1" dirty="0">
                <a:latin typeface="微软雅黑" panose="020B0503020204020204" charset="-122"/>
                <a:cs typeface="微软雅黑" panose="020B0503020204020204" charset="-122"/>
              </a:rPr>
              <a:t>章：</a:t>
            </a:r>
            <a:r>
              <a:rPr sz="3200" b="1" spc="-15" dirty="0">
                <a:latin typeface="微软雅黑" panose="020B0503020204020204" charset="-122"/>
                <a:cs typeface="微软雅黑" panose="020B0503020204020204" charset="-122"/>
              </a:rPr>
              <a:t>坍</a:t>
            </a:r>
            <a:r>
              <a:rPr sz="3200" b="1" dirty="0">
                <a:latin typeface="微软雅黑" panose="020B0503020204020204" charset="-122"/>
                <a:cs typeface="微软雅黑" panose="020B0503020204020204" charset="-122"/>
              </a:rPr>
              <a:t>塌</a:t>
            </a:r>
            <a:endParaRPr sz="3200">
              <a:latin typeface="微软雅黑" panose="020B0503020204020204" charset="-122"/>
              <a:cs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054978" y="859408"/>
            <a:ext cx="2880360" cy="715010"/>
          </a:xfrm>
          <a:custGeom>
            <a:avLst/>
            <a:gdLst/>
            <a:ahLst/>
            <a:cxnLst/>
            <a:rect l="l" t="t" r="r" b="b"/>
            <a:pathLst>
              <a:path w="2880359" h="715010">
                <a:moveTo>
                  <a:pt x="2880105" y="0"/>
                </a:moveTo>
                <a:lnTo>
                  <a:pt x="2873629" y="0"/>
                </a:lnTo>
                <a:lnTo>
                  <a:pt x="2752344" y="20065"/>
                </a:lnTo>
                <a:lnTo>
                  <a:pt x="2628900" y="42417"/>
                </a:lnTo>
                <a:lnTo>
                  <a:pt x="2373376" y="91566"/>
                </a:lnTo>
                <a:lnTo>
                  <a:pt x="2105279" y="149732"/>
                </a:lnTo>
                <a:lnTo>
                  <a:pt x="1824227" y="216662"/>
                </a:lnTo>
                <a:lnTo>
                  <a:pt x="1566672" y="281558"/>
                </a:lnTo>
                <a:lnTo>
                  <a:pt x="842899" y="444626"/>
                </a:lnTo>
                <a:lnTo>
                  <a:pt x="621538" y="489330"/>
                </a:lnTo>
                <a:lnTo>
                  <a:pt x="200025" y="567436"/>
                </a:lnTo>
                <a:lnTo>
                  <a:pt x="0" y="600963"/>
                </a:lnTo>
                <a:lnTo>
                  <a:pt x="138303" y="621156"/>
                </a:lnTo>
                <a:lnTo>
                  <a:pt x="270256" y="638937"/>
                </a:lnTo>
                <a:lnTo>
                  <a:pt x="398018" y="654685"/>
                </a:lnTo>
                <a:lnTo>
                  <a:pt x="644905" y="681481"/>
                </a:lnTo>
                <a:lnTo>
                  <a:pt x="874776" y="699262"/>
                </a:lnTo>
                <a:lnTo>
                  <a:pt x="985520" y="705992"/>
                </a:lnTo>
                <a:lnTo>
                  <a:pt x="1094104" y="710438"/>
                </a:lnTo>
                <a:lnTo>
                  <a:pt x="1298448" y="715010"/>
                </a:lnTo>
                <a:lnTo>
                  <a:pt x="1396365" y="715010"/>
                </a:lnTo>
                <a:lnTo>
                  <a:pt x="1585849" y="710438"/>
                </a:lnTo>
                <a:lnTo>
                  <a:pt x="1675256" y="705992"/>
                </a:lnTo>
                <a:lnTo>
                  <a:pt x="1845564" y="692657"/>
                </a:lnTo>
                <a:lnTo>
                  <a:pt x="1928495" y="683640"/>
                </a:lnTo>
                <a:lnTo>
                  <a:pt x="2086102" y="661288"/>
                </a:lnTo>
                <a:lnTo>
                  <a:pt x="2235073" y="634491"/>
                </a:lnTo>
                <a:lnTo>
                  <a:pt x="2375535" y="603250"/>
                </a:lnTo>
                <a:lnTo>
                  <a:pt x="2509647" y="567436"/>
                </a:lnTo>
                <a:lnTo>
                  <a:pt x="2637409" y="527303"/>
                </a:lnTo>
                <a:lnTo>
                  <a:pt x="2758694" y="482600"/>
                </a:lnTo>
                <a:lnTo>
                  <a:pt x="2875788" y="435610"/>
                </a:lnTo>
                <a:lnTo>
                  <a:pt x="2880105" y="433450"/>
                </a:lnTo>
                <a:lnTo>
                  <a:pt x="2880105" y="0"/>
                </a:lnTo>
                <a:close/>
              </a:path>
            </a:pathLst>
          </a:custGeom>
          <a:solidFill>
            <a:srgbClr val="C5E7FB">
              <a:alpha val="2901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2622423" y="730884"/>
            <a:ext cx="5551805" cy="851535"/>
          </a:xfrm>
          <a:custGeom>
            <a:avLst/>
            <a:gdLst/>
            <a:ahLst/>
            <a:cxnLst/>
            <a:rect l="l" t="t" r="r" b="b"/>
            <a:pathLst>
              <a:path w="5551805" h="851535">
                <a:moveTo>
                  <a:pt x="853566" y="0"/>
                </a:moveTo>
                <a:lnTo>
                  <a:pt x="685418" y="0"/>
                </a:lnTo>
                <a:lnTo>
                  <a:pt x="527938" y="4572"/>
                </a:lnTo>
                <a:lnTo>
                  <a:pt x="381000" y="11175"/>
                </a:lnTo>
                <a:lnTo>
                  <a:pt x="244728" y="22351"/>
                </a:lnTo>
                <a:lnTo>
                  <a:pt x="117093" y="35813"/>
                </a:lnTo>
                <a:lnTo>
                  <a:pt x="0" y="53720"/>
                </a:lnTo>
                <a:lnTo>
                  <a:pt x="334137" y="96138"/>
                </a:lnTo>
                <a:lnTo>
                  <a:pt x="693927" y="156463"/>
                </a:lnTo>
                <a:lnTo>
                  <a:pt x="1079246" y="234695"/>
                </a:lnTo>
                <a:lnTo>
                  <a:pt x="1283589" y="279273"/>
                </a:lnTo>
                <a:lnTo>
                  <a:pt x="1868931" y="422275"/>
                </a:lnTo>
                <a:lnTo>
                  <a:pt x="2562987" y="576452"/>
                </a:lnTo>
                <a:lnTo>
                  <a:pt x="2882265" y="639063"/>
                </a:lnTo>
                <a:lnTo>
                  <a:pt x="3035554" y="668147"/>
                </a:lnTo>
                <a:lnTo>
                  <a:pt x="3329304" y="717295"/>
                </a:lnTo>
                <a:lnTo>
                  <a:pt x="3469766" y="739520"/>
                </a:lnTo>
                <a:lnTo>
                  <a:pt x="3737991" y="775335"/>
                </a:lnTo>
                <a:lnTo>
                  <a:pt x="3991229" y="806576"/>
                </a:lnTo>
                <a:lnTo>
                  <a:pt x="4112641" y="817752"/>
                </a:lnTo>
                <a:lnTo>
                  <a:pt x="4342510" y="835660"/>
                </a:lnTo>
                <a:lnTo>
                  <a:pt x="4453255" y="842390"/>
                </a:lnTo>
                <a:lnTo>
                  <a:pt x="4666107" y="851280"/>
                </a:lnTo>
                <a:lnTo>
                  <a:pt x="4864100" y="851280"/>
                </a:lnTo>
                <a:lnTo>
                  <a:pt x="5051425" y="846836"/>
                </a:lnTo>
                <a:lnTo>
                  <a:pt x="5140833" y="842390"/>
                </a:lnTo>
                <a:lnTo>
                  <a:pt x="5228082" y="835660"/>
                </a:lnTo>
                <a:lnTo>
                  <a:pt x="5474970" y="808863"/>
                </a:lnTo>
                <a:lnTo>
                  <a:pt x="5551551" y="797687"/>
                </a:lnTo>
                <a:lnTo>
                  <a:pt x="5304662" y="766444"/>
                </a:lnTo>
                <a:lnTo>
                  <a:pt x="5042916" y="728472"/>
                </a:lnTo>
                <a:lnTo>
                  <a:pt x="4474463" y="630047"/>
                </a:lnTo>
                <a:lnTo>
                  <a:pt x="4165854" y="567563"/>
                </a:lnTo>
                <a:lnTo>
                  <a:pt x="3840099" y="498348"/>
                </a:lnTo>
                <a:lnTo>
                  <a:pt x="2854579" y="263651"/>
                </a:lnTo>
                <a:lnTo>
                  <a:pt x="2586354" y="205612"/>
                </a:lnTo>
                <a:lnTo>
                  <a:pt x="2330957" y="156463"/>
                </a:lnTo>
                <a:lnTo>
                  <a:pt x="2207387" y="134112"/>
                </a:lnTo>
                <a:lnTo>
                  <a:pt x="2086102" y="114045"/>
                </a:lnTo>
                <a:lnTo>
                  <a:pt x="1969007" y="96138"/>
                </a:lnTo>
                <a:lnTo>
                  <a:pt x="1630552" y="51435"/>
                </a:lnTo>
                <a:lnTo>
                  <a:pt x="1419860" y="31368"/>
                </a:lnTo>
                <a:lnTo>
                  <a:pt x="1221866" y="15748"/>
                </a:lnTo>
                <a:lnTo>
                  <a:pt x="1032382" y="4572"/>
                </a:lnTo>
                <a:lnTo>
                  <a:pt x="853566" y="0"/>
                </a:lnTo>
                <a:close/>
              </a:path>
            </a:pathLst>
          </a:custGeom>
          <a:solidFill>
            <a:srgbClr val="C5E7FB">
              <a:alpha val="3999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2832100" y="743204"/>
            <a:ext cx="5474970" cy="775335"/>
          </a:xfrm>
          <a:custGeom>
            <a:avLst/>
            <a:gdLst/>
            <a:ahLst/>
            <a:cxnLst/>
            <a:rect l="l" t="t" r="r" b="b"/>
            <a:pathLst>
              <a:path w="5474970" h="775335">
                <a:moveTo>
                  <a:pt x="0" y="78232"/>
                </a:moveTo>
                <a:lnTo>
                  <a:pt x="19176" y="73787"/>
                </a:lnTo>
                <a:lnTo>
                  <a:pt x="76581" y="62611"/>
                </a:lnTo>
                <a:lnTo>
                  <a:pt x="174498" y="46990"/>
                </a:lnTo>
                <a:lnTo>
                  <a:pt x="238379" y="37973"/>
                </a:lnTo>
                <a:lnTo>
                  <a:pt x="312927" y="29083"/>
                </a:lnTo>
                <a:lnTo>
                  <a:pt x="395858" y="22351"/>
                </a:lnTo>
                <a:lnTo>
                  <a:pt x="491744" y="15621"/>
                </a:lnTo>
                <a:lnTo>
                  <a:pt x="596011" y="9017"/>
                </a:lnTo>
                <a:lnTo>
                  <a:pt x="713104" y="4445"/>
                </a:lnTo>
                <a:lnTo>
                  <a:pt x="840866" y="2286"/>
                </a:lnTo>
                <a:lnTo>
                  <a:pt x="979170" y="0"/>
                </a:lnTo>
                <a:lnTo>
                  <a:pt x="1128140" y="2286"/>
                </a:lnTo>
                <a:lnTo>
                  <a:pt x="1287779" y="6731"/>
                </a:lnTo>
                <a:lnTo>
                  <a:pt x="1460246" y="15621"/>
                </a:lnTo>
                <a:lnTo>
                  <a:pt x="1643379" y="26797"/>
                </a:lnTo>
                <a:lnTo>
                  <a:pt x="1837054" y="44704"/>
                </a:lnTo>
                <a:lnTo>
                  <a:pt x="2043557" y="64770"/>
                </a:lnTo>
                <a:lnTo>
                  <a:pt x="2262759" y="89408"/>
                </a:lnTo>
                <a:lnTo>
                  <a:pt x="2492629" y="118491"/>
                </a:lnTo>
                <a:lnTo>
                  <a:pt x="2735326" y="154178"/>
                </a:lnTo>
                <a:lnTo>
                  <a:pt x="2988691" y="194437"/>
                </a:lnTo>
                <a:lnTo>
                  <a:pt x="3254755" y="241300"/>
                </a:lnTo>
                <a:lnTo>
                  <a:pt x="3533648" y="297180"/>
                </a:lnTo>
                <a:lnTo>
                  <a:pt x="3825240" y="357505"/>
                </a:lnTo>
                <a:lnTo>
                  <a:pt x="4129658" y="424561"/>
                </a:lnTo>
                <a:lnTo>
                  <a:pt x="4446778" y="500507"/>
                </a:lnTo>
                <a:lnTo>
                  <a:pt x="4776724" y="583184"/>
                </a:lnTo>
                <a:lnTo>
                  <a:pt x="5119497" y="674751"/>
                </a:lnTo>
                <a:lnTo>
                  <a:pt x="5474970" y="775335"/>
                </a:lnTo>
              </a:path>
            </a:pathLst>
          </a:custGeom>
          <a:ln w="31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5616447" y="729869"/>
            <a:ext cx="3312160" cy="652780"/>
          </a:xfrm>
          <a:custGeom>
            <a:avLst/>
            <a:gdLst/>
            <a:ahLst/>
            <a:cxnLst/>
            <a:rect l="l" t="t" r="r" b="b"/>
            <a:pathLst>
              <a:path w="3312159" h="652780">
                <a:moveTo>
                  <a:pt x="0" y="652398"/>
                </a:moveTo>
                <a:lnTo>
                  <a:pt x="95757" y="625475"/>
                </a:lnTo>
                <a:lnTo>
                  <a:pt x="357631" y="556259"/>
                </a:lnTo>
                <a:lnTo>
                  <a:pt x="538479" y="509396"/>
                </a:lnTo>
                <a:lnTo>
                  <a:pt x="747140" y="457961"/>
                </a:lnTo>
                <a:lnTo>
                  <a:pt x="979170" y="402081"/>
                </a:lnTo>
                <a:lnTo>
                  <a:pt x="1228217" y="341756"/>
                </a:lnTo>
                <a:lnTo>
                  <a:pt x="1492123" y="283717"/>
                </a:lnTo>
                <a:lnTo>
                  <a:pt x="1762505" y="225551"/>
                </a:lnTo>
                <a:lnTo>
                  <a:pt x="2039238" y="171957"/>
                </a:lnTo>
                <a:lnTo>
                  <a:pt x="2313812" y="120650"/>
                </a:lnTo>
                <a:lnTo>
                  <a:pt x="2450083" y="98297"/>
                </a:lnTo>
                <a:lnTo>
                  <a:pt x="2582036" y="75945"/>
                </a:lnTo>
                <a:lnTo>
                  <a:pt x="2713990" y="58038"/>
                </a:lnTo>
                <a:lnTo>
                  <a:pt x="2841752" y="40131"/>
                </a:lnTo>
                <a:lnTo>
                  <a:pt x="2967354" y="26796"/>
                </a:lnTo>
                <a:lnTo>
                  <a:pt x="3086607" y="15620"/>
                </a:lnTo>
                <a:lnTo>
                  <a:pt x="3201543" y="6603"/>
                </a:lnTo>
                <a:lnTo>
                  <a:pt x="3312159" y="0"/>
                </a:lnTo>
              </a:path>
            </a:pathLst>
          </a:custGeom>
          <a:ln w="31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211670" y="714248"/>
            <a:ext cx="8723630" cy="1331595"/>
          </a:xfrm>
          <a:custGeom>
            <a:avLst/>
            <a:gdLst/>
            <a:ahLst/>
            <a:cxnLst/>
            <a:rect l="l" t="t" r="r" b="b"/>
            <a:pathLst>
              <a:path w="8723630" h="1331595">
                <a:moveTo>
                  <a:pt x="1556042" y="0"/>
                </a:moveTo>
                <a:lnTo>
                  <a:pt x="1402753" y="0"/>
                </a:lnTo>
                <a:lnTo>
                  <a:pt x="1258100" y="4444"/>
                </a:lnTo>
                <a:lnTo>
                  <a:pt x="1121829" y="11175"/>
                </a:lnTo>
                <a:lnTo>
                  <a:pt x="874890" y="33400"/>
                </a:lnTo>
                <a:lnTo>
                  <a:pt x="762063" y="49149"/>
                </a:lnTo>
                <a:lnTo>
                  <a:pt x="659891" y="64769"/>
                </a:lnTo>
                <a:lnTo>
                  <a:pt x="564095" y="82550"/>
                </a:lnTo>
                <a:lnTo>
                  <a:pt x="478955" y="102742"/>
                </a:lnTo>
                <a:lnTo>
                  <a:pt x="398056" y="120650"/>
                </a:lnTo>
                <a:lnTo>
                  <a:pt x="327812" y="140715"/>
                </a:lnTo>
                <a:lnTo>
                  <a:pt x="206476" y="178688"/>
                </a:lnTo>
                <a:lnTo>
                  <a:pt x="157518" y="196596"/>
                </a:lnTo>
                <a:lnTo>
                  <a:pt x="51079" y="241173"/>
                </a:lnTo>
                <a:lnTo>
                  <a:pt x="0" y="268097"/>
                </a:lnTo>
                <a:lnTo>
                  <a:pt x="0" y="1331467"/>
                </a:lnTo>
                <a:lnTo>
                  <a:pt x="8719096" y="1331467"/>
                </a:lnTo>
                <a:lnTo>
                  <a:pt x="8723414" y="1324864"/>
                </a:lnTo>
                <a:lnTo>
                  <a:pt x="8723414" y="851153"/>
                </a:lnTo>
                <a:lnTo>
                  <a:pt x="7182142" y="851153"/>
                </a:lnTo>
                <a:lnTo>
                  <a:pt x="7043839" y="848994"/>
                </a:lnTo>
                <a:lnTo>
                  <a:pt x="6899059" y="844423"/>
                </a:lnTo>
                <a:lnTo>
                  <a:pt x="6750088" y="837818"/>
                </a:lnTo>
                <a:lnTo>
                  <a:pt x="6594640" y="826642"/>
                </a:lnTo>
                <a:lnTo>
                  <a:pt x="6260503" y="793114"/>
                </a:lnTo>
                <a:lnTo>
                  <a:pt x="5900712" y="746125"/>
                </a:lnTo>
                <a:lnTo>
                  <a:pt x="5709196" y="717168"/>
                </a:lnTo>
                <a:lnTo>
                  <a:pt x="5509044" y="683640"/>
                </a:lnTo>
                <a:lnTo>
                  <a:pt x="5302542" y="645667"/>
                </a:lnTo>
                <a:lnTo>
                  <a:pt x="4861979" y="558546"/>
                </a:lnTo>
                <a:lnTo>
                  <a:pt x="4387253" y="453516"/>
                </a:lnTo>
                <a:lnTo>
                  <a:pt x="4136047" y="395350"/>
                </a:lnTo>
                <a:lnTo>
                  <a:pt x="3614458" y="268097"/>
                </a:lnTo>
                <a:lnTo>
                  <a:pt x="3122841" y="165226"/>
                </a:lnTo>
                <a:lnTo>
                  <a:pt x="2892844" y="125094"/>
                </a:lnTo>
                <a:lnTo>
                  <a:pt x="2673642" y="91566"/>
                </a:lnTo>
                <a:lnTo>
                  <a:pt x="2462949" y="62484"/>
                </a:lnTo>
                <a:lnTo>
                  <a:pt x="2262797" y="40131"/>
                </a:lnTo>
                <a:lnTo>
                  <a:pt x="2073313" y="22225"/>
                </a:lnTo>
                <a:lnTo>
                  <a:pt x="1719999" y="2159"/>
                </a:lnTo>
                <a:lnTo>
                  <a:pt x="1556042" y="0"/>
                </a:lnTo>
                <a:close/>
              </a:path>
              <a:path w="8723630" h="1331595">
                <a:moveTo>
                  <a:pt x="8723414" y="569722"/>
                </a:moveTo>
                <a:lnTo>
                  <a:pt x="8638197" y="605409"/>
                </a:lnTo>
                <a:lnTo>
                  <a:pt x="8557298" y="636651"/>
                </a:lnTo>
                <a:lnTo>
                  <a:pt x="8472208" y="665734"/>
                </a:lnTo>
                <a:lnTo>
                  <a:pt x="8295551" y="719327"/>
                </a:lnTo>
                <a:lnTo>
                  <a:pt x="8201825" y="743965"/>
                </a:lnTo>
                <a:lnTo>
                  <a:pt x="8005991" y="784098"/>
                </a:lnTo>
                <a:lnTo>
                  <a:pt x="7901724" y="802004"/>
                </a:lnTo>
                <a:lnTo>
                  <a:pt x="7680363" y="828801"/>
                </a:lnTo>
                <a:lnTo>
                  <a:pt x="7441857" y="846709"/>
                </a:lnTo>
                <a:lnTo>
                  <a:pt x="7314222" y="851153"/>
                </a:lnTo>
                <a:lnTo>
                  <a:pt x="8723414" y="851153"/>
                </a:lnTo>
                <a:lnTo>
                  <a:pt x="8723414" y="56972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 txBox="1"/>
          <p:nvPr/>
        </p:nvSpPr>
        <p:spPr>
          <a:xfrm>
            <a:off x="330200" y="1718894"/>
            <a:ext cx="3680460" cy="432435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203835">
              <a:lnSpc>
                <a:spcPct val="100000"/>
              </a:lnSpc>
              <a:spcBef>
                <a:spcPts val="95"/>
              </a:spcBef>
            </a:pPr>
            <a:r>
              <a:rPr sz="1600" spc="-10" dirty="0">
                <a:latin typeface="PMingLiU" panose="02020500000000000000" charset="-120"/>
                <a:cs typeface="PMingLiU" panose="02020500000000000000" charset="-120"/>
              </a:rPr>
              <a:t>利用施工电梯笼底面钢板作为支承</a:t>
            </a:r>
            <a:r>
              <a:rPr sz="1600" dirty="0">
                <a:latin typeface="PMingLiU" panose="02020500000000000000" charset="-120"/>
                <a:cs typeface="PMingLiU" panose="02020500000000000000" charset="-120"/>
              </a:rPr>
              <a:t>点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，  在电梯门扇以内</a:t>
            </a:r>
            <a:r>
              <a:rPr sz="1600" spc="-10" dirty="0">
                <a:latin typeface="Candara" panose="020E0502030303020204"/>
                <a:cs typeface="Candara" panose="020E0502030303020204"/>
              </a:rPr>
              <a:t>200mm</a:t>
            </a:r>
            <a:r>
              <a:rPr sz="1600" spc="30" dirty="0">
                <a:latin typeface="Candara" panose="020E0502030303020204"/>
                <a:cs typeface="Candara" panose="020E0502030303020204"/>
              </a:rPr>
              <a:t> 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处设置两个轴 承支座，焊接固</a:t>
            </a:r>
            <a:r>
              <a:rPr sz="1600" spc="-10" dirty="0">
                <a:latin typeface="PMingLiU" panose="02020500000000000000" charset="-120"/>
                <a:cs typeface="PMingLiU" panose="02020500000000000000" charset="-120"/>
              </a:rPr>
              <a:t>定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，中间穿</a:t>
            </a:r>
            <a:r>
              <a:rPr sz="1600" spc="-10" dirty="0">
                <a:latin typeface="Candara" panose="020E0502030303020204"/>
                <a:cs typeface="Candara" panose="020E0502030303020204"/>
              </a:rPr>
              <a:t>φ50 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转轴，  轴面上焊接</a:t>
            </a:r>
            <a:r>
              <a:rPr sz="1600" spc="-5" dirty="0">
                <a:latin typeface="Candara" panose="020E0502030303020204"/>
                <a:cs typeface="Candara" panose="020E0502030303020204"/>
              </a:rPr>
              <a:t>5 mm 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厚花纹钢板，钢板下 焊</a:t>
            </a:r>
            <a:r>
              <a:rPr sz="1600" spc="80" dirty="0">
                <a:latin typeface="Candara" panose="020E0502030303020204"/>
                <a:cs typeface="Candara" panose="020E0502030303020204"/>
              </a:rPr>
              <a:t>10</a:t>
            </a:r>
            <a:r>
              <a:rPr sz="1600" spc="80" dirty="0">
                <a:latin typeface="PMingLiU" panose="02020500000000000000" charset="-120"/>
                <a:cs typeface="PMingLiU" panose="02020500000000000000" charset="-120"/>
              </a:rPr>
              <a:t>×</a:t>
            </a:r>
            <a:r>
              <a:rPr sz="1600" spc="80" dirty="0">
                <a:latin typeface="Candara" panose="020E0502030303020204"/>
                <a:cs typeface="Candara" panose="020E0502030303020204"/>
              </a:rPr>
              <a:t>20@300</a:t>
            </a:r>
            <a:r>
              <a:rPr sz="1600" spc="10" dirty="0">
                <a:latin typeface="Candara" panose="020E0502030303020204"/>
                <a:cs typeface="Candara" panose="020E0502030303020204"/>
              </a:rPr>
              <a:t> 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扁钢加强肋，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  <a:p>
            <a:pPr marL="12700" marR="156845">
              <a:lnSpc>
                <a:spcPct val="100000"/>
              </a:lnSpc>
              <a:spcBef>
                <a:spcPts val="600"/>
              </a:spcBef>
            </a:pP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宽度比梯笼内宽小</a:t>
            </a:r>
            <a:r>
              <a:rPr sz="1600" spc="-10" dirty="0">
                <a:latin typeface="Candara" panose="020E0502030303020204"/>
                <a:cs typeface="Candara" panose="020E0502030303020204"/>
              </a:rPr>
              <a:t>200mm</a:t>
            </a:r>
            <a:r>
              <a:rPr sz="1600" spc="-10" dirty="0">
                <a:latin typeface="PMingLiU" panose="02020500000000000000" charset="-120"/>
                <a:cs typeface="PMingLiU" panose="02020500000000000000" charset="-120"/>
              </a:rPr>
              <a:t>，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长度为 </a:t>
            </a:r>
            <a:r>
              <a:rPr sz="1600" spc="-5" dirty="0">
                <a:latin typeface="Candara" panose="020E0502030303020204"/>
                <a:cs typeface="Candara" panose="020E0502030303020204"/>
              </a:rPr>
              <a:t>650mm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，花</a:t>
            </a:r>
            <a:r>
              <a:rPr sz="1600" spc="5" dirty="0">
                <a:latin typeface="PMingLiU" panose="02020500000000000000" charset="-120"/>
                <a:cs typeface="PMingLiU" panose="02020500000000000000" charset="-120"/>
              </a:rPr>
              <a:t>纹钢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板头上焊</a:t>
            </a:r>
            <a:r>
              <a:rPr sz="1600" spc="-5" dirty="0">
                <a:latin typeface="Candara" panose="020E0502030303020204"/>
                <a:cs typeface="Candara" panose="020E0502030303020204"/>
              </a:rPr>
              <a:t>φ50</a:t>
            </a:r>
            <a:r>
              <a:rPr sz="1600" spc="-55" dirty="0">
                <a:latin typeface="Candara" panose="020E0502030303020204"/>
                <a:cs typeface="Candara" panose="020E0502030303020204"/>
              </a:rPr>
              <a:t> </a:t>
            </a:r>
            <a:r>
              <a:rPr sz="1600" spc="5" dirty="0">
                <a:latin typeface="PMingLiU" panose="02020500000000000000" charset="-120"/>
                <a:cs typeface="PMingLiU" panose="02020500000000000000" charset="-120"/>
              </a:rPr>
              <a:t>的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小环，  作为拉手。当电梯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  <a:p>
            <a:pPr marL="12700" marR="5080">
              <a:lnSpc>
                <a:spcPct val="100000"/>
              </a:lnSpc>
              <a:spcBef>
                <a:spcPts val="605"/>
              </a:spcBef>
            </a:pP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门打开</a:t>
            </a:r>
            <a:r>
              <a:rPr sz="1600" spc="5" dirty="0">
                <a:latin typeface="PMingLiU" panose="02020500000000000000" charset="-120"/>
                <a:cs typeface="PMingLiU" panose="02020500000000000000" charset="-120"/>
              </a:rPr>
              <a:t>时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，利</a:t>
            </a:r>
            <a:r>
              <a:rPr sz="1600" spc="5" dirty="0">
                <a:latin typeface="PMingLiU" panose="02020500000000000000" charset="-120"/>
                <a:cs typeface="PMingLiU" panose="02020500000000000000" charset="-120"/>
              </a:rPr>
              <a:t>用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人工向</a:t>
            </a:r>
            <a:r>
              <a:rPr sz="1600" spc="5" dirty="0">
                <a:latin typeface="PMingLiU" panose="02020500000000000000" charset="-120"/>
                <a:cs typeface="PMingLiU" panose="02020500000000000000" charset="-120"/>
              </a:rPr>
              <a:t>上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、向</a:t>
            </a:r>
            <a:r>
              <a:rPr sz="1600" spc="5" dirty="0">
                <a:latin typeface="PMingLiU" panose="02020500000000000000" charset="-120"/>
                <a:cs typeface="PMingLiU" panose="02020500000000000000" charset="-120"/>
              </a:rPr>
              <a:t>下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拉门扇， 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翻板自然斜搁在电梯下门扇上面，</a:t>
            </a:r>
            <a:r>
              <a:rPr sz="1600" spc="5" dirty="0">
                <a:latin typeface="PMingLiU" panose="02020500000000000000" charset="-120"/>
                <a:cs typeface="PMingLiU" panose="02020500000000000000" charset="-120"/>
              </a:rPr>
              <a:t>并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随 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之翻出</a:t>
            </a:r>
            <a:r>
              <a:rPr sz="1600" spc="5" dirty="0">
                <a:latin typeface="PMingLiU" panose="02020500000000000000" charset="-120"/>
                <a:cs typeface="PMingLiU" panose="02020500000000000000" charset="-120"/>
              </a:rPr>
              <a:t>，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当电</a:t>
            </a:r>
            <a:r>
              <a:rPr sz="1600" spc="5" dirty="0">
                <a:latin typeface="PMingLiU" panose="02020500000000000000" charset="-120"/>
                <a:cs typeface="PMingLiU" panose="02020500000000000000" charset="-120"/>
              </a:rPr>
              <a:t>梯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笼下扇</a:t>
            </a:r>
            <a:r>
              <a:rPr sz="1600" spc="5" dirty="0">
                <a:latin typeface="PMingLiU" panose="02020500000000000000" charset="-120"/>
                <a:cs typeface="PMingLiU" panose="02020500000000000000" charset="-120"/>
              </a:rPr>
              <a:t>门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下降</a:t>
            </a:r>
            <a:r>
              <a:rPr sz="1600" spc="5" dirty="0">
                <a:latin typeface="PMingLiU" panose="02020500000000000000" charset="-120"/>
                <a:cs typeface="PMingLiU" panose="02020500000000000000" charset="-120"/>
              </a:rPr>
              <a:t>到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笼底时， 转动翻</a:t>
            </a:r>
            <a:r>
              <a:rPr sz="1600" spc="5" dirty="0">
                <a:latin typeface="PMingLiU" panose="02020500000000000000" charset="-120"/>
                <a:cs typeface="PMingLiU" panose="02020500000000000000" charset="-120"/>
              </a:rPr>
              <a:t>板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自然</a:t>
            </a:r>
            <a:r>
              <a:rPr sz="1600" spc="5" dirty="0">
                <a:latin typeface="PMingLiU" panose="02020500000000000000" charset="-120"/>
                <a:cs typeface="PMingLiU" panose="02020500000000000000" charset="-120"/>
              </a:rPr>
              <a:t>搁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置到建</a:t>
            </a:r>
            <a:r>
              <a:rPr sz="1600" spc="5" dirty="0">
                <a:latin typeface="PMingLiU" panose="02020500000000000000" charset="-120"/>
                <a:cs typeface="PMingLiU" panose="02020500000000000000" charset="-120"/>
              </a:rPr>
              <a:t>筑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物楼</a:t>
            </a:r>
            <a:r>
              <a:rPr sz="1600" spc="5" dirty="0">
                <a:latin typeface="PMingLiU" panose="02020500000000000000" charset="-120"/>
                <a:cs typeface="PMingLiU" panose="02020500000000000000" charset="-120"/>
              </a:rPr>
              <a:t>面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木楞上， 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反之当电梯门关闭时，人工将电梯</a:t>
            </a:r>
            <a:r>
              <a:rPr sz="1600" spc="5" dirty="0">
                <a:latin typeface="PMingLiU" panose="02020500000000000000" charset="-120"/>
                <a:cs typeface="PMingLiU" panose="02020500000000000000" charset="-120"/>
              </a:rPr>
              <a:t>上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门 扇下拉，电梯下门扇自动向上提升</a:t>
            </a:r>
            <a:r>
              <a:rPr sz="1600" spc="5" dirty="0">
                <a:latin typeface="PMingLiU" panose="02020500000000000000" charset="-120"/>
                <a:cs typeface="PMingLiU" panose="02020500000000000000" charset="-120"/>
              </a:rPr>
              <a:t>造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成 翻板自然转动，靠在电梯笼门扇侧</a:t>
            </a:r>
            <a:r>
              <a:rPr sz="1600" spc="5" dirty="0">
                <a:latin typeface="PMingLiU" panose="02020500000000000000" charset="-120"/>
                <a:cs typeface="PMingLiU" panose="02020500000000000000" charset="-120"/>
              </a:rPr>
              <a:t>面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。 省去在施工电梯与结构楼层间搭设</a:t>
            </a:r>
            <a:r>
              <a:rPr sz="1600" spc="5" dirty="0">
                <a:latin typeface="PMingLiU" panose="02020500000000000000" charset="-120"/>
                <a:cs typeface="PMingLiU" panose="02020500000000000000" charset="-120"/>
              </a:rPr>
              <a:t>悬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挑 </a:t>
            </a:r>
            <a:r>
              <a:rPr sz="1600" spc="-10" dirty="0">
                <a:latin typeface="PMingLiU" panose="02020500000000000000" charset="-120"/>
                <a:cs typeface="PMingLiU" panose="02020500000000000000" charset="-120"/>
              </a:rPr>
              <a:t>脚手架。更加安全，节约材料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330200" y="1016888"/>
            <a:ext cx="4502150" cy="4679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>
                <a:solidFill>
                  <a:srgbClr val="000000"/>
                </a:solidFill>
                <a:latin typeface="Candara" panose="020E0502030303020204"/>
                <a:cs typeface="Candara" panose="020E0502030303020204"/>
              </a:rPr>
              <a:t>2.1.17</a:t>
            </a:r>
            <a:r>
              <a:rPr dirty="0">
                <a:solidFill>
                  <a:srgbClr val="000000"/>
                </a:solidFill>
              </a:rPr>
              <a:t>施</a:t>
            </a:r>
            <a:r>
              <a:rPr spc="-5" dirty="0">
                <a:solidFill>
                  <a:srgbClr val="000000"/>
                </a:solidFill>
              </a:rPr>
              <a:t>工</a:t>
            </a:r>
            <a:r>
              <a:rPr dirty="0">
                <a:solidFill>
                  <a:srgbClr val="000000"/>
                </a:solidFill>
              </a:rPr>
              <a:t>电梯转动</a:t>
            </a:r>
            <a:r>
              <a:rPr spc="-15" dirty="0">
                <a:solidFill>
                  <a:srgbClr val="000000"/>
                </a:solidFill>
              </a:rPr>
              <a:t>活</a:t>
            </a:r>
            <a:r>
              <a:rPr dirty="0">
                <a:solidFill>
                  <a:srgbClr val="000000"/>
                </a:solidFill>
              </a:rPr>
              <a:t>动翻板</a:t>
            </a:r>
            <a:endParaRPr dirty="0">
              <a:solidFill>
                <a:srgbClr val="000000"/>
              </a:solidFill>
            </a:endParaRPr>
          </a:p>
        </p:txBody>
      </p:sp>
      <p:sp>
        <p:nvSpPr>
          <p:cNvPr id="9" name="object 9"/>
          <p:cNvSpPr/>
          <p:nvPr/>
        </p:nvSpPr>
        <p:spPr>
          <a:xfrm>
            <a:off x="6156197" y="1547241"/>
            <a:ext cx="2706116" cy="3810000"/>
          </a:xfrm>
          <a:prstGeom prst="rect">
            <a:avLst/>
          </a:prstGeom>
          <a:blipFill>
            <a:blip r:embed="rId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4119117" y="1628775"/>
            <a:ext cx="2361057" cy="158419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4119117" y="3212934"/>
            <a:ext cx="2187066" cy="280835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054978" y="859408"/>
            <a:ext cx="2880360" cy="715010"/>
          </a:xfrm>
          <a:custGeom>
            <a:avLst/>
            <a:gdLst/>
            <a:ahLst/>
            <a:cxnLst/>
            <a:rect l="l" t="t" r="r" b="b"/>
            <a:pathLst>
              <a:path w="2880359" h="715010">
                <a:moveTo>
                  <a:pt x="2880105" y="0"/>
                </a:moveTo>
                <a:lnTo>
                  <a:pt x="2873629" y="0"/>
                </a:lnTo>
                <a:lnTo>
                  <a:pt x="2752344" y="20065"/>
                </a:lnTo>
                <a:lnTo>
                  <a:pt x="2628900" y="42417"/>
                </a:lnTo>
                <a:lnTo>
                  <a:pt x="2373376" y="91566"/>
                </a:lnTo>
                <a:lnTo>
                  <a:pt x="2105279" y="149732"/>
                </a:lnTo>
                <a:lnTo>
                  <a:pt x="1824227" y="216662"/>
                </a:lnTo>
                <a:lnTo>
                  <a:pt x="1566672" y="281558"/>
                </a:lnTo>
                <a:lnTo>
                  <a:pt x="842899" y="444626"/>
                </a:lnTo>
                <a:lnTo>
                  <a:pt x="621538" y="489330"/>
                </a:lnTo>
                <a:lnTo>
                  <a:pt x="200025" y="567436"/>
                </a:lnTo>
                <a:lnTo>
                  <a:pt x="0" y="600963"/>
                </a:lnTo>
                <a:lnTo>
                  <a:pt x="138303" y="621156"/>
                </a:lnTo>
                <a:lnTo>
                  <a:pt x="270256" y="638937"/>
                </a:lnTo>
                <a:lnTo>
                  <a:pt x="398018" y="654685"/>
                </a:lnTo>
                <a:lnTo>
                  <a:pt x="644905" y="681481"/>
                </a:lnTo>
                <a:lnTo>
                  <a:pt x="874776" y="699262"/>
                </a:lnTo>
                <a:lnTo>
                  <a:pt x="985520" y="705992"/>
                </a:lnTo>
                <a:lnTo>
                  <a:pt x="1094104" y="710438"/>
                </a:lnTo>
                <a:lnTo>
                  <a:pt x="1298448" y="715010"/>
                </a:lnTo>
                <a:lnTo>
                  <a:pt x="1396365" y="715010"/>
                </a:lnTo>
                <a:lnTo>
                  <a:pt x="1585849" y="710438"/>
                </a:lnTo>
                <a:lnTo>
                  <a:pt x="1675256" y="705992"/>
                </a:lnTo>
                <a:lnTo>
                  <a:pt x="1845564" y="692657"/>
                </a:lnTo>
                <a:lnTo>
                  <a:pt x="1928495" y="683640"/>
                </a:lnTo>
                <a:lnTo>
                  <a:pt x="2086102" y="661288"/>
                </a:lnTo>
                <a:lnTo>
                  <a:pt x="2235073" y="634491"/>
                </a:lnTo>
                <a:lnTo>
                  <a:pt x="2375535" y="603250"/>
                </a:lnTo>
                <a:lnTo>
                  <a:pt x="2509647" y="567436"/>
                </a:lnTo>
                <a:lnTo>
                  <a:pt x="2637409" y="527303"/>
                </a:lnTo>
                <a:lnTo>
                  <a:pt x="2758694" y="482600"/>
                </a:lnTo>
                <a:lnTo>
                  <a:pt x="2875788" y="435610"/>
                </a:lnTo>
                <a:lnTo>
                  <a:pt x="2880105" y="433450"/>
                </a:lnTo>
                <a:lnTo>
                  <a:pt x="2880105" y="0"/>
                </a:lnTo>
                <a:close/>
              </a:path>
            </a:pathLst>
          </a:custGeom>
          <a:solidFill>
            <a:srgbClr val="C5E7FB">
              <a:alpha val="2901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2622423" y="730884"/>
            <a:ext cx="5551805" cy="851535"/>
          </a:xfrm>
          <a:custGeom>
            <a:avLst/>
            <a:gdLst/>
            <a:ahLst/>
            <a:cxnLst/>
            <a:rect l="l" t="t" r="r" b="b"/>
            <a:pathLst>
              <a:path w="5551805" h="851535">
                <a:moveTo>
                  <a:pt x="853566" y="0"/>
                </a:moveTo>
                <a:lnTo>
                  <a:pt x="685418" y="0"/>
                </a:lnTo>
                <a:lnTo>
                  <a:pt x="527938" y="4572"/>
                </a:lnTo>
                <a:lnTo>
                  <a:pt x="381000" y="11175"/>
                </a:lnTo>
                <a:lnTo>
                  <a:pt x="244728" y="22351"/>
                </a:lnTo>
                <a:lnTo>
                  <a:pt x="117093" y="35813"/>
                </a:lnTo>
                <a:lnTo>
                  <a:pt x="0" y="53720"/>
                </a:lnTo>
                <a:lnTo>
                  <a:pt x="334137" y="96138"/>
                </a:lnTo>
                <a:lnTo>
                  <a:pt x="693927" y="156463"/>
                </a:lnTo>
                <a:lnTo>
                  <a:pt x="1079246" y="234695"/>
                </a:lnTo>
                <a:lnTo>
                  <a:pt x="1283589" y="279273"/>
                </a:lnTo>
                <a:lnTo>
                  <a:pt x="1868931" y="422275"/>
                </a:lnTo>
                <a:lnTo>
                  <a:pt x="2562987" y="576452"/>
                </a:lnTo>
                <a:lnTo>
                  <a:pt x="2882265" y="639063"/>
                </a:lnTo>
                <a:lnTo>
                  <a:pt x="3035554" y="668147"/>
                </a:lnTo>
                <a:lnTo>
                  <a:pt x="3329304" y="717295"/>
                </a:lnTo>
                <a:lnTo>
                  <a:pt x="3469766" y="739520"/>
                </a:lnTo>
                <a:lnTo>
                  <a:pt x="3737991" y="775335"/>
                </a:lnTo>
                <a:lnTo>
                  <a:pt x="3991229" y="806576"/>
                </a:lnTo>
                <a:lnTo>
                  <a:pt x="4112641" y="817752"/>
                </a:lnTo>
                <a:lnTo>
                  <a:pt x="4342510" y="835660"/>
                </a:lnTo>
                <a:lnTo>
                  <a:pt x="4453255" y="842390"/>
                </a:lnTo>
                <a:lnTo>
                  <a:pt x="4666107" y="851280"/>
                </a:lnTo>
                <a:lnTo>
                  <a:pt x="4864100" y="851280"/>
                </a:lnTo>
                <a:lnTo>
                  <a:pt x="5051425" y="846836"/>
                </a:lnTo>
                <a:lnTo>
                  <a:pt x="5140833" y="842390"/>
                </a:lnTo>
                <a:lnTo>
                  <a:pt x="5228082" y="835660"/>
                </a:lnTo>
                <a:lnTo>
                  <a:pt x="5474970" y="808863"/>
                </a:lnTo>
                <a:lnTo>
                  <a:pt x="5551551" y="797687"/>
                </a:lnTo>
                <a:lnTo>
                  <a:pt x="5304662" y="766444"/>
                </a:lnTo>
                <a:lnTo>
                  <a:pt x="5042916" y="728472"/>
                </a:lnTo>
                <a:lnTo>
                  <a:pt x="4474463" y="630047"/>
                </a:lnTo>
                <a:lnTo>
                  <a:pt x="4165854" y="567563"/>
                </a:lnTo>
                <a:lnTo>
                  <a:pt x="3840099" y="498348"/>
                </a:lnTo>
                <a:lnTo>
                  <a:pt x="2854579" y="263651"/>
                </a:lnTo>
                <a:lnTo>
                  <a:pt x="2586354" y="205612"/>
                </a:lnTo>
                <a:lnTo>
                  <a:pt x="2330957" y="156463"/>
                </a:lnTo>
                <a:lnTo>
                  <a:pt x="2207387" y="134112"/>
                </a:lnTo>
                <a:lnTo>
                  <a:pt x="2086102" y="114045"/>
                </a:lnTo>
                <a:lnTo>
                  <a:pt x="1969007" y="96138"/>
                </a:lnTo>
                <a:lnTo>
                  <a:pt x="1630552" y="51435"/>
                </a:lnTo>
                <a:lnTo>
                  <a:pt x="1419860" y="31368"/>
                </a:lnTo>
                <a:lnTo>
                  <a:pt x="1221866" y="15748"/>
                </a:lnTo>
                <a:lnTo>
                  <a:pt x="1032382" y="4572"/>
                </a:lnTo>
                <a:lnTo>
                  <a:pt x="853566" y="0"/>
                </a:lnTo>
                <a:close/>
              </a:path>
            </a:pathLst>
          </a:custGeom>
          <a:solidFill>
            <a:srgbClr val="C5E7FB">
              <a:alpha val="3999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2832100" y="743204"/>
            <a:ext cx="5474970" cy="775335"/>
          </a:xfrm>
          <a:custGeom>
            <a:avLst/>
            <a:gdLst/>
            <a:ahLst/>
            <a:cxnLst/>
            <a:rect l="l" t="t" r="r" b="b"/>
            <a:pathLst>
              <a:path w="5474970" h="775335">
                <a:moveTo>
                  <a:pt x="0" y="78232"/>
                </a:moveTo>
                <a:lnTo>
                  <a:pt x="19176" y="73787"/>
                </a:lnTo>
                <a:lnTo>
                  <a:pt x="76581" y="62611"/>
                </a:lnTo>
                <a:lnTo>
                  <a:pt x="174498" y="46990"/>
                </a:lnTo>
                <a:lnTo>
                  <a:pt x="238379" y="37973"/>
                </a:lnTo>
                <a:lnTo>
                  <a:pt x="312927" y="29083"/>
                </a:lnTo>
                <a:lnTo>
                  <a:pt x="395858" y="22351"/>
                </a:lnTo>
                <a:lnTo>
                  <a:pt x="491744" y="15621"/>
                </a:lnTo>
                <a:lnTo>
                  <a:pt x="596011" y="9017"/>
                </a:lnTo>
                <a:lnTo>
                  <a:pt x="713104" y="4445"/>
                </a:lnTo>
                <a:lnTo>
                  <a:pt x="840866" y="2286"/>
                </a:lnTo>
                <a:lnTo>
                  <a:pt x="979170" y="0"/>
                </a:lnTo>
                <a:lnTo>
                  <a:pt x="1128140" y="2286"/>
                </a:lnTo>
                <a:lnTo>
                  <a:pt x="1287779" y="6731"/>
                </a:lnTo>
                <a:lnTo>
                  <a:pt x="1460246" y="15621"/>
                </a:lnTo>
                <a:lnTo>
                  <a:pt x="1643379" y="26797"/>
                </a:lnTo>
                <a:lnTo>
                  <a:pt x="1837054" y="44704"/>
                </a:lnTo>
                <a:lnTo>
                  <a:pt x="2043557" y="64770"/>
                </a:lnTo>
                <a:lnTo>
                  <a:pt x="2262759" y="89408"/>
                </a:lnTo>
                <a:lnTo>
                  <a:pt x="2492629" y="118491"/>
                </a:lnTo>
                <a:lnTo>
                  <a:pt x="2735326" y="154178"/>
                </a:lnTo>
                <a:lnTo>
                  <a:pt x="2988691" y="194437"/>
                </a:lnTo>
                <a:lnTo>
                  <a:pt x="3254755" y="241300"/>
                </a:lnTo>
                <a:lnTo>
                  <a:pt x="3533648" y="297180"/>
                </a:lnTo>
                <a:lnTo>
                  <a:pt x="3825240" y="357505"/>
                </a:lnTo>
                <a:lnTo>
                  <a:pt x="4129658" y="424561"/>
                </a:lnTo>
                <a:lnTo>
                  <a:pt x="4446778" y="500507"/>
                </a:lnTo>
                <a:lnTo>
                  <a:pt x="4776724" y="583184"/>
                </a:lnTo>
                <a:lnTo>
                  <a:pt x="5119497" y="674751"/>
                </a:lnTo>
                <a:lnTo>
                  <a:pt x="5474970" y="775335"/>
                </a:lnTo>
              </a:path>
            </a:pathLst>
          </a:custGeom>
          <a:ln w="31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5616447" y="729869"/>
            <a:ext cx="3312160" cy="652780"/>
          </a:xfrm>
          <a:custGeom>
            <a:avLst/>
            <a:gdLst/>
            <a:ahLst/>
            <a:cxnLst/>
            <a:rect l="l" t="t" r="r" b="b"/>
            <a:pathLst>
              <a:path w="3312159" h="652780">
                <a:moveTo>
                  <a:pt x="0" y="652398"/>
                </a:moveTo>
                <a:lnTo>
                  <a:pt x="95757" y="625475"/>
                </a:lnTo>
                <a:lnTo>
                  <a:pt x="357631" y="556259"/>
                </a:lnTo>
                <a:lnTo>
                  <a:pt x="538479" y="509396"/>
                </a:lnTo>
                <a:lnTo>
                  <a:pt x="747140" y="457961"/>
                </a:lnTo>
                <a:lnTo>
                  <a:pt x="979170" y="402081"/>
                </a:lnTo>
                <a:lnTo>
                  <a:pt x="1228217" y="341756"/>
                </a:lnTo>
                <a:lnTo>
                  <a:pt x="1492123" y="283717"/>
                </a:lnTo>
                <a:lnTo>
                  <a:pt x="1762505" y="225551"/>
                </a:lnTo>
                <a:lnTo>
                  <a:pt x="2039238" y="171957"/>
                </a:lnTo>
                <a:lnTo>
                  <a:pt x="2313812" y="120650"/>
                </a:lnTo>
                <a:lnTo>
                  <a:pt x="2450083" y="98297"/>
                </a:lnTo>
                <a:lnTo>
                  <a:pt x="2582036" y="75945"/>
                </a:lnTo>
                <a:lnTo>
                  <a:pt x="2713990" y="58038"/>
                </a:lnTo>
                <a:lnTo>
                  <a:pt x="2841752" y="40131"/>
                </a:lnTo>
                <a:lnTo>
                  <a:pt x="2967354" y="26796"/>
                </a:lnTo>
                <a:lnTo>
                  <a:pt x="3086607" y="15620"/>
                </a:lnTo>
                <a:lnTo>
                  <a:pt x="3201543" y="6603"/>
                </a:lnTo>
                <a:lnTo>
                  <a:pt x="3312159" y="0"/>
                </a:lnTo>
              </a:path>
            </a:pathLst>
          </a:custGeom>
          <a:ln w="31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211670" y="714248"/>
            <a:ext cx="8723630" cy="1331595"/>
          </a:xfrm>
          <a:custGeom>
            <a:avLst/>
            <a:gdLst/>
            <a:ahLst/>
            <a:cxnLst/>
            <a:rect l="l" t="t" r="r" b="b"/>
            <a:pathLst>
              <a:path w="8723630" h="1331595">
                <a:moveTo>
                  <a:pt x="1556042" y="0"/>
                </a:moveTo>
                <a:lnTo>
                  <a:pt x="1402753" y="0"/>
                </a:lnTo>
                <a:lnTo>
                  <a:pt x="1258100" y="4444"/>
                </a:lnTo>
                <a:lnTo>
                  <a:pt x="1121829" y="11175"/>
                </a:lnTo>
                <a:lnTo>
                  <a:pt x="874890" y="33400"/>
                </a:lnTo>
                <a:lnTo>
                  <a:pt x="762063" y="49149"/>
                </a:lnTo>
                <a:lnTo>
                  <a:pt x="659891" y="64769"/>
                </a:lnTo>
                <a:lnTo>
                  <a:pt x="564095" y="82550"/>
                </a:lnTo>
                <a:lnTo>
                  <a:pt x="478955" y="102742"/>
                </a:lnTo>
                <a:lnTo>
                  <a:pt x="398056" y="120650"/>
                </a:lnTo>
                <a:lnTo>
                  <a:pt x="327812" y="140715"/>
                </a:lnTo>
                <a:lnTo>
                  <a:pt x="206476" y="178688"/>
                </a:lnTo>
                <a:lnTo>
                  <a:pt x="157518" y="196596"/>
                </a:lnTo>
                <a:lnTo>
                  <a:pt x="51079" y="241173"/>
                </a:lnTo>
                <a:lnTo>
                  <a:pt x="0" y="268097"/>
                </a:lnTo>
                <a:lnTo>
                  <a:pt x="0" y="1331467"/>
                </a:lnTo>
                <a:lnTo>
                  <a:pt x="8719096" y="1331467"/>
                </a:lnTo>
                <a:lnTo>
                  <a:pt x="8723414" y="1324864"/>
                </a:lnTo>
                <a:lnTo>
                  <a:pt x="8723414" y="851153"/>
                </a:lnTo>
                <a:lnTo>
                  <a:pt x="7182142" y="851153"/>
                </a:lnTo>
                <a:lnTo>
                  <a:pt x="7043839" y="848994"/>
                </a:lnTo>
                <a:lnTo>
                  <a:pt x="6899059" y="844423"/>
                </a:lnTo>
                <a:lnTo>
                  <a:pt x="6750088" y="837818"/>
                </a:lnTo>
                <a:lnTo>
                  <a:pt x="6594640" y="826642"/>
                </a:lnTo>
                <a:lnTo>
                  <a:pt x="6260503" y="793114"/>
                </a:lnTo>
                <a:lnTo>
                  <a:pt x="5900712" y="746125"/>
                </a:lnTo>
                <a:lnTo>
                  <a:pt x="5709196" y="717168"/>
                </a:lnTo>
                <a:lnTo>
                  <a:pt x="5509044" y="683640"/>
                </a:lnTo>
                <a:lnTo>
                  <a:pt x="5302542" y="645667"/>
                </a:lnTo>
                <a:lnTo>
                  <a:pt x="4861979" y="558546"/>
                </a:lnTo>
                <a:lnTo>
                  <a:pt x="4387253" y="453516"/>
                </a:lnTo>
                <a:lnTo>
                  <a:pt x="4136047" y="395350"/>
                </a:lnTo>
                <a:lnTo>
                  <a:pt x="3614458" y="268097"/>
                </a:lnTo>
                <a:lnTo>
                  <a:pt x="3122841" y="165226"/>
                </a:lnTo>
                <a:lnTo>
                  <a:pt x="2892844" y="125094"/>
                </a:lnTo>
                <a:lnTo>
                  <a:pt x="2673642" y="91566"/>
                </a:lnTo>
                <a:lnTo>
                  <a:pt x="2462949" y="62484"/>
                </a:lnTo>
                <a:lnTo>
                  <a:pt x="2262797" y="40131"/>
                </a:lnTo>
                <a:lnTo>
                  <a:pt x="2073313" y="22225"/>
                </a:lnTo>
                <a:lnTo>
                  <a:pt x="1719999" y="2159"/>
                </a:lnTo>
                <a:lnTo>
                  <a:pt x="1556042" y="0"/>
                </a:lnTo>
                <a:close/>
              </a:path>
              <a:path w="8723630" h="1331595">
                <a:moveTo>
                  <a:pt x="8723414" y="569722"/>
                </a:moveTo>
                <a:lnTo>
                  <a:pt x="8638197" y="605409"/>
                </a:lnTo>
                <a:lnTo>
                  <a:pt x="8557298" y="636651"/>
                </a:lnTo>
                <a:lnTo>
                  <a:pt x="8472208" y="665734"/>
                </a:lnTo>
                <a:lnTo>
                  <a:pt x="8295551" y="719327"/>
                </a:lnTo>
                <a:lnTo>
                  <a:pt x="8201825" y="743965"/>
                </a:lnTo>
                <a:lnTo>
                  <a:pt x="8005991" y="784098"/>
                </a:lnTo>
                <a:lnTo>
                  <a:pt x="7901724" y="802004"/>
                </a:lnTo>
                <a:lnTo>
                  <a:pt x="7680363" y="828801"/>
                </a:lnTo>
                <a:lnTo>
                  <a:pt x="7441857" y="846709"/>
                </a:lnTo>
                <a:lnTo>
                  <a:pt x="7314222" y="851153"/>
                </a:lnTo>
                <a:lnTo>
                  <a:pt x="8723414" y="851153"/>
                </a:lnTo>
                <a:lnTo>
                  <a:pt x="8723414" y="56972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 txBox="1"/>
          <p:nvPr/>
        </p:nvSpPr>
        <p:spPr>
          <a:xfrm>
            <a:off x="330200" y="1480185"/>
            <a:ext cx="5097145" cy="2988310"/>
          </a:xfrm>
          <a:prstGeom prst="rect">
            <a:avLst/>
          </a:prstGeom>
        </p:spPr>
        <p:txBody>
          <a:bodyPr vert="horz" wrap="square" lIns="0" tIns="37465" rIns="0" bIns="0" rtlCol="0">
            <a:spAutoFit/>
          </a:bodyPr>
          <a:lstStyle/>
          <a:p>
            <a:pPr marL="12700" marR="41910">
              <a:lnSpc>
                <a:spcPts val="1750"/>
              </a:lnSpc>
              <a:spcBef>
                <a:spcPts val="295"/>
              </a:spcBef>
              <a:buSzPct val="94000"/>
              <a:buAutoNum type="arabicPlain"/>
              <a:tabLst>
                <a:tab pos="520700" algn="l"/>
              </a:tabLst>
            </a:pP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深度超</a:t>
            </a:r>
            <a:r>
              <a:rPr sz="1600" spc="-10" dirty="0">
                <a:latin typeface="PMingLiU" panose="02020500000000000000" charset="-120"/>
                <a:cs typeface="PMingLiU" panose="02020500000000000000" charset="-120"/>
              </a:rPr>
              <a:t>过</a:t>
            </a:r>
            <a:r>
              <a:rPr sz="1600" dirty="0">
                <a:latin typeface="Times New Roman" panose="02020603050405020304"/>
                <a:cs typeface="Times New Roman" panose="02020603050405020304"/>
              </a:rPr>
              <a:t>2</a:t>
            </a:r>
            <a:r>
              <a:rPr sz="1600" spc="-35" dirty="0">
                <a:latin typeface="Times New Roman" panose="02020603050405020304"/>
                <a:cs typeface="Times New Roman" panose="02020603050405020304"/>
              </a:rPr>
              <a:t>m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的</a:t>
            </a:r>
            <a:r>
              <a:rPr sz="1600" spc="5" dirty="0">
                <a:latin typeface="PMingLiU" panose="02020500000000000000" charset="-120"/>
                <a:cs typeface="PMingLiU" panose="02020500000000000000" charset="-120"/>
              </a:rPr>
              <a:t>基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坑施</a:t>
            </a:r>
            <a:r>
              <a:rPr sz="1600" spc="5" dirty="0">
                <a:latin typeface="PMingLiU" panose="02020500000000000000" charset="-120"/>
                <a:cs typeface="PMingLiU" panose="02020500000000000000" charset="-120"/>
              </a:rPr>
              <a:t>工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必须</a:t>
            </a:r>
            <a:r>
              <a:rPr sz="1600" spc="5" dirty="0">
                <a:latin typeface="PMingLiU" panose="02020500000000000000" charset="-120"/>
                <a:cs typeface="PMingLiU" panose="02020500000000000000" charset="-120"/>
              </a:rPr>
              <a:t>有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不低</a:t>
            </a:r>
            <a:r>
              <a:rPr sz="1600" dirty="0">
                <a:latin typeface="PMingLiU" panose="02020500000000000000" charset="-120"/>
                <a:cs typeface="PMingLiU" panose="02020500000000000000" charset="-120"/>
              </a:rPr>
              <a:t>于</a:t>
            </a:r>
            <a:r>
              <a:rPr sz="1600" spc="-5" dirty="0">
                <a:latin typeface="Times New Roman" panose="02020603050405020304"/>
                <a:cs typeface="Times New Roman" panose="02020603050405020304"/>
              </a:rPr>
              <a:t>1.</a:t>
            </a:r>
            <a:r>
              <a:rPr sz="1600" spc="5" dirty="0">
                <a:latin typeface="Times New Roman" panose="02020603050405020304"/>
                <a:cs typeface="Times New Roman" panose="02020603050405020304"/>
              </a:rPr>
              <a:t>2</a:t>
            </a:r>
            <a:r>
              <a:rPr sz="1600" spc="-10" dirty="0">
                <a:latin typeface="Times New Roman" panose="02020603050405020304"/>
                <a:cs typeface="Times New Roman" panose="02020603050405020304"/>
              </a:rPr>
              <a:t>m</a:t>
            </a:r>
            <a:r>
              <a:rPr sz="1600" spc="5" dirty="0">
                <a:latin typeface="PMingLiU" panose="02020500000000000000" charset="-120"/>
                <a:cs typeface="PMingLiU" panose="02020500000000000000" charset="-120"/>
              </a:rPr>
              <a:t>的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临边防 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护栏杆，基坑防护栏杆距坑边距离</a:t>
            </a:r>
            <a:r>
              <a:rPr sz="1600" spc="5" dirty="0">
                <a:latin typeface="PMingLiU" panose="02020500000000000000" charset="-120"/>
                <a:cs typeface="PMingLiU" panose="02020500000000000000" charset="-120"/>
              </a:rPr>
              <a:t>应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大</a:t>
            </a:r>
            <a:r>
              <a:rPr sz="1600" dirty="0">
                <a:latin typeface="PMingLiU" panose="02020500000000000000" charset="-120"/>
                <a:cs typeface="PMingLiU" panose="02020500000000000000" charset="-120"/>
              </a:rPr>
              <a:t>于</a:t>
            </a:r>
            <a:r>
              <a:rPr sz="1600" spc="-5" dirty="0">
                <a:latin typeface="Times New Roman" panose="02020603050405020304"/>
                <a:cs typeface="Times New Roman" panose="02020603050405020304"/>
              </a:rPr>
              <a:t>0.5m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。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  <a:p>
            <a:pPr marL="12700" marR="5080">
              <a:lnSpc>
                <a:spcPct val="90000"/>
              </a:lnSpc>
              <a:spcBef>
                <a:spcPts val="540"/>
              </a:spcBef>
              <a:buSzPct val="94000"/>
              <a:buAutoNum type="arabicPlain"/>
              <a:tabLst>
                <a:tab pos="520700" algn="l"/>
              </a:tabLst>
            </a:pP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当基坑开挖深度超过</a:t>
            </a:r>
            <a:r>
              <a:rPr sz="1600" spc="-5" dirty="0">
                <a:latin typeface="Times New Roman" panose="02020603050405020304"/>
                <a:cs typeface="Times New Roman" panose="02020603050405020304"/>
              </a:rPr>
              <a:t>5m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（含</a:t>
            </a:r>
            <a:r>
              <a:rPr sz="1600" dirty="0">
                <a:latin typeface="Times New Roman" panose="02020603050405020304"/>
                <a:cs typeface="Times New Roman" panose="02020603050405020304"/>
              </a:rPr>
              <a:t>5m</a:t>
            </a:r>
            <a:r>
              <a:rPr sz="1600" dirty="0">
                <a:latin typeface="PMingLiU" panose="02020500000000000000" charset="-120"/>
                <a:cs typeface="PMingLiU" panose="02020500000000000000" charset="-120"/>
              </a:rPr>
              <a:t>），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或虽</a:t>
            </a:r>
            <a:r>
              <a:rPr sz="1600" spc="5" dirty="0">
                <a:latin typeface="PMingLiU" panose="02020500000000000000" charset="-120"/>
                <a:cs typeface="PMingLiU" panose="02020500000000000000" charset="-120"/>
              </a:rPr>
              <a:t>未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超过</a:t>
            </a:r>
            <a:r>
              <a:rPr sz="1600" spc="10" dirty="0">
                <a:latin typeface="Times New Roman" panose="02020603050405020304"/>
                <a:cs typeface="Times New Roman" panose="02020603050405020304"/>
              </a:rPr>
              <a:t>5m  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但地质条件和周边环境复杂的基坑</a:t>
            </a:r>
            <a:r>
              <a:rPr sz="1600" spc="5" dirty="0">
                <a:latin typeface="PMingLiU" panose="02020500000000000000" charset="-120"/>
                <a:cs typeface="PMingLiU" panose="02020500000000000000" charset="-120"/>
              </a:rPr>
              <a:t>（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槽）</a:t>
            </a:r>
            <a:r>
              <a:rPr sz="1600" spc="5" dirty="0">
                <a:latin typeface="PMingLiU" panose="02020500000000000000" charset="-120"/>
                <a:cs typeface="PMingLiU" panose="02020500000000000000" charset="-120"/>
              </a:rPr>
              <a:t>支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护应</a:t>
            </a:r>
            <a:r>
              <a:rPr sz="1600" spc="5" dirty="0">
                <a:latin typeface="PMingLiU" panose="02020500000000000000" charset="-120"/>
                <a:cs typeface="PMingLiU" panose="02020500000000000000" charset="-120"/>
              </a:rPr>
              <a:t>编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制专项 支护方案，并达到一定规模时还应</a:t>
            </a:r>
            <a:r>
              <a:rPr sz="1600" spc="5" dirty="0">
                <a:latin typeface="PMingLiU" panose="02020500000000000000" charset="-120"/>
                <a:cs typeface="PMingLiU" panose="02020500000000000000" charset="-120"/>
              </a:rPr>
              <a:t>按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规范</a:t>
            </a:r>
            <a:r>
              <a:rPr sz="1600" spc="5" dirty="0">
                <a:latin typeface="PMingLiU" panose="02020500000000000000" charset="-120"/>
                <a:cs typeface="PMingLiU" panose="02020500000000000000" charset="-120"/>
              </a:rPr>
              <a:t>要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求组</a:t>
            </a:r>
            <a:r>
              <a:rPr sz="1600" spc="5" dirty="0">
                <a:latin typeface="PMingLiU" panose="02020500000000000000" charset="-120"/>
                <a:cs typeface="PMingLiU" panose="02020500000000000000" charset="-120"/>
              </a:rPr>
              <a:t>织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专家论 </a:t>
            </a:r>
            <a:r>
              <a:rPr sz="1600" spc="-10" dirty="0">
                <a:latin typeface="PMingLiU" panose="02020500000000000000" charset="-120"/>
                <a:cs typeface="PMingLiU" panose="02020500000000000000" charset="-120"/>
              </a:rPr>
              <a:t>证支护方案。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  <a:p>
            <a:pPr marL="12700" marR="104775">
              <a:lnSpc>
                <a:spcPts val="1750"/>
              </a:lnSpc>
              <a:spcBef>
                <a:spcPts val="585"/>
              </a:spcBef>
              <a:buSzPct val="94000"/>
              <a:buAutoNum type="arabicPlain"/>
              <a:tabLst>
                <a:tab pos="520700" algn="l"/>
              </a:tabLst>
            </a:pP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基坑施工设置基坑外侧排水沟尺</a:t>
            </a:r>
            <a:r>
              <a:rPr sz="1600" spc="5" dirty="0">
                <a:latin typeface="PMingLiU" panose="02020500000000000000" charset="-120"/>
                <a:cs typeface="PMingLiU" panose="02020500000000000000" charset="-120"/>
              </a:rPr>
              <a:t>寸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应根</a:t>
            </a:r>
            <a:r>
              <a:rPr sz="1600" spc="5" dirty="0">
                <a:latin typeface="PMingLiU" panose="02020500000000000000" charset="-120"/>
                <a:cs typeface="PMingLiU" panose="02020500000000000000" charset="-120"/>
              </a:rPr>
              <a:t>据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项目</a:t>
            </a:r>
            <a:r>
              <a:rPr sz="1600" spc="5" dirty="0">
                <a:latin typeface="PMingLiU" panose="02020500000000000000" charset="-120"/>
                <a:cs typeface="PMingLiU" panose="02020500000000000000" charset="-120"/>
              </a:rPr>
              <a:t>所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在 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地具体情况及当地年降水量经计算</a:t>
            </a:r>
            <a:r>
              <a:rPr sz="1600" spc="5" dirty="0">
                <a:latin typeface="PMingLiU" panose="02020500000000000000" charset="-120"/>
                <a:cs typeface="PMingLiU" panose="02020500000000000000" charset="-120"/>
              </a:rPr>
              <a:t>确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定。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  <a:p>
            <a:pPr marL="12700" marR="104775">
              <a:lnSpc>
                <a:spcPts val="1750"/>
              </a:lnSpc>
              <a:spcBef>
                <a:spcPts val="560"/>
              </a:spcBef>
              <a:buSzPct val="94000"/>
              <a:buAutoNum type="arabicPlain"/>
              <a:tabLst>
                <a:tab pos="520700" algn="l"/>
              </a:tabLst>
            </a:pP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基坑周边不得堆放物料、机具等</a:t>
            </a:r>
            <a:r>
              <a:rPr sz="1600" spc="5" dirty="0">
                <a:latin typeface="PMingLiU" panose="02020500000000000000" charset="-120"/>
                <a:cs typeface="PMingLiU" panose="02020500000000000000" charset="-120"/>
              </a:rPr>
              <a:t>较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大负</a:t>
            </a:r>
            <a:r>
              <a:rPr sz="1600" spc="5" dirty="0">
                <a:latin typeface="PMingLiU" panose="02020500000000000000" charset="-120"/>
                <a:cs typeface="PMingLiU" panose="02020500000000000000" charset="-120"/>
              </a:rPr>
              <a:t>荷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的物</a:t>
            </a:r>
            <a:r>
              <a:rPr sz="1600" spc="5" dirty="0">
                <a:latin typeface="PMingLiU" panose="02020500000000000000" charset="-120"/>
                <a:cs typeface="PMingLiU" panose="02020500000000000000" charset="-120"/>
              </a:rPr>
              <a:t>料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， 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基坑内必须设置专用人员上下通道。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  <a:p>
            <a:pPr marL="12700" marR="104775">
              <a:lnSpc>
                <a:spcPts val="1730"/>
              </a:lnSpc>
              <a:spcBef>
                <a:spcPts val="570"/>
              </a:spcBef>
              <a:buSzPct val="94000"/>
              <a:buAutoNum type="arabicPlain"/>
              <a:tabLst>
                <a:tab pos="520700" algn="l"/>
              </a:tabLst>
            </a:pP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基坑临边夜间作业需设置足够的</a:t>
            </a:r>
            <a:r>
              <a:rPr sz="1600" spc="5" dirty="0">
                <a:latin typeface="PMingLiU" panose="02020500000000000000" charset="-120"/>
                <a:cs typeface="PMingLiU" panose="02020500000000000000" charset="-120"/>
              </a:rPr>
              <a:t>照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明措</a:t>
            </a:r>
            <a:r>
              <a:rPr sz="1600" spc="5" dirty="0">
                <a:latin typeface="PMingLiU" panose="02020500000000000000" charset="-120"/>
                <a:cs typeface="PMingLiU" panose="02020500000000000000" charset="-120"/>
              </a:rPr>
              <a:t>施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并设</a:t>
            </a:r>
            <a:r>
              <a:rPr sz="1600" spc="5" dirty="0">
                <a:latin typeface="PMingLiU" panose="02020500000000000000" charset="-120"/>
                <a:cs typeface="PMingLiU" panose="02020500000000000000" charset="-120"/>
              </a:rPr>
              <a:t>置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警 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示灯。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258267" y="957199"/>
            <a:ext cx="4159250" cy="4679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>
                <a:latin typeface="Candara" panose="020E0502030303020204"/>
                <a:cs typeface="Candara" panose="020E0502030303020204"/>
              </a:rPr>
              <a:t>2.1.19</a:t>
            </a:r>
            <a:r>
              <a:rPr dirty="0"/>
              <a:t>基坑</a:t>
            </a:r>
            <a:r>
              <a:rPr spc="-15" dirty="0"/>
              <a:t>临</a:t>
            </a:r>
            <a:r>
              <a:rPr dirty="0"/>
              <a:t>边、</a:t>
            </a:r>
            <a:r>
              <a:rPr spc="-15" dirty="0"/>
              <a:t>边</a:t>
            </a:r>
            <a:r>
              <a:rPr dirty="0"/>
              <a:t>坡临边</a:t>
            </a:r>
            <a:endParaRPr dirty="0"/>
          </a:p>
        </p:txBody>
      </p:sp>
      <p:sp>
        <p:nvSpPr>
          <p:cNvPr id="9" name="object 9"/>
          <p:cNvSpPr/>
          <p:nvPr/>
        </p:nvSpPr>
        <p:spPr>
          <a:xfrm>
            <a:off x="5737733" y="3861015"/>
            <a:ext cx="3101086" cy="2592324"/>
          </a:xfrm>
          <a:prstGeom prst="rect">
            <a:avLst/>
          </a:prstGeom>
          <a:blipFill>
            <a:blip r:embed="rId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2650489" y="4509139"/>
            <a:ext cx="3063614" cy="187219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5722873" y="1628775"/>
            <a:ext cx="3116072" cy="230428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054978" y="859408"/>
            <a:ext cx="2880360" cy="715010"/>
          </a:xfrm>
          <a:custGeom>
            <a:avLst/>
            <a:gdLst/>
            <a:ahLst/>
            <a:cxnLst/>
            <a:rect l="l" t="t" r="r" b="b"/>
            <a:pathLst>
              <a:path w="2880359" h="715010">
                <a:moveTo>
                  <a:pt x="2880105" y="0"/>
                </a:moveTo>
                <a:lnTo>
                  <a:pt x="2873629" y="0"/>
                </a:lnTo>
                <a:lnTo>
                  <a:pt x="2752344" y="20065"/>
                </a:lnTo>
                <a:lnTo>
                  <a:pt x="2628900" y="42417"/>
                </a:lnTo>
                <a:lnTo>
                  <a:pt x="2373376" y="91566"/>
                </a:lnTo>
                <a:lnTo>
                  <a:pt x="2105279" y="149732"/>
                </a:lnTo>
                <a:lnTo>
                  <a:pt x="1824227" y="216662"/>
                </a:lnTo>
                <a:lnTo>
                  <a:pt x="1566672" y="281558"/>
                </a:lnTo>
                <a:lnTo>
                  <a:pt x="842899" y="444626"/>
                </a:lnTo>
                <a:lnTo>
                  <a:pt x="621538" y="489330"/>
                </a:lnTo>
                <a:lnTo>
                  <a:pt x="200025" y="567436"/>
                </a:lnTo>
                <a:lnTo>
                  <a:pt x="0" y="600963"/>
                </a:lnTo>
                <a:lnTo>
                  <a:pt x="138303" y="621156"/>
                </a:lnTo>
                <a:lnTo>
                  <a:pt x="270256" y="638937"/>
                </a:lnTo>
                <a:lnTo>
                  <a:pt x="398018" y="654685"/>
                </a:lnTo>
                <a:lnTo>
                  <a:pt x="644905" y="681481"/>
                </a:lnTo>
                <a:lnTo>
                  <a:pt x="874776" y="699262"/>
                </a:lnTo>
                <a:lnTo>
                  <a:pt x="985520" y="705992"/>
                </a:lnTo>
                <a:lnTo>
                  <a:pt x="1094104" y="710438"/>
                </a:lnTo>
                <a:lnTo>
                  <a:pt x="1298448" y="715010"/>
                </a:lnTo>
                <a:lnTo>
                  <a:pt x="1396365" y="715010"/>
                </a:lnTo>
                <a:lnTo>
                  <a:pt x="1585849" y="710438"/>
                </a:lnTo>
                <a:lnTo>
                  <a:pt x="1675256" y="705992"/>
                </a:lnTo>
                <a:lnTo>
                  <a:pt x="1845564" y="692657"/>
                </a:lnTo>
                <a:lnTo>
                  <a:pt x="1928495" y="683640"/>
                </a:lnTo>
                <a:lnTo>
                  <a:pt x="2086102" y="661288"/>
                </a:lnTo>
                <a:lnTo>
                  <a:pt x="2235073" y="634491"/>
                </a:lnTo>
                <a:lnTo>
                  <a:pt x="2375535" y="603250"/>
                </a:lnTo>
                <a:lnTo>
                  <a:pt x="2509647" y="567436"/>
                </a:lnTo>
                <a:lnTo>
                  <a:pt x="2637409" y="527303"/>
                </a:lnTo>
                <a:lnTo>
                  <a:pt x="2758694" y="482600"/>
                </a:lnTo>
                <a:lnTo>
                  <a:pt x="2875788" y="435610"/>
                </a:lnTo>
                <a:lnTo>
                  <a:pt x="2880105" y="433450"/>
                </a:lnTo>
                <a:lnTo>
                  <a:pt x="2880105" y="0"/>
                </a:lnTo>
                <a:close/>
              </a:path>
            </a:pathLst>
          </a:custGeom>
          <a:solidFill>
            <a:srgbClr val="C5E7FB">
              <a:alpha val="2901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2622423" y="730884"/>
            <a:ext cx="5551805" cy="851535"/>
          </a:xfrm>
          <a:custGeom>
            <a:avLst/>
            <a:gdLst/>
            <a:ahLst/>
            <a:cxnLst/>
            <a:rect l="l" t="t" r="r" b="b"/>
            <a:pathLst>
              <a:path w="5551805" h="851535">
                <a:moveTo>
                  <a:pt x="853566" y="0"/>
                </a:moveTo>
                <a:lnTo>
                  <a:pt x="685418" y="0"/>
                </a:lnTo>
                <a:lnTo>
                  <a:pt x="527938" y="4572"/>
                </a:lnTo>
                <a:lnTo>
                  <a:pt x="381000" y="11175"/>
                </a:lnTo>
                <a:lnTo>
                  <a:pt x="244728" y="22351"/>
                </a:lnTo>
                <a:lnTo>
                  <a:pt x="117093" y="35813"/>
                </a:lnTo>
                <a:lnTo>
                  <a:pt x="0" y="53720"/>
                </a:lnTo>
                <a:lnTo>
                  <a:pt x="334137" y="96138"/>
                </a:lnTo>
                <a:lnTo>
                  <a:pt x="693927" y="156463"/>
                </a:lnTo>
                <a:lnTo>
                  <a:pt x="1079246" y="234695"/>
                </a:lnTo>
                <a:lnTo>
                  <a:pt x="1283589" y="279273"/>
                </a:lnTo>
                <a:lnTo>
                  <a:pt x="1868931" y="422275"/>
                </a:lnTo>
                <a:lnTo>
                  <a:pt x="2562987" y="576452"/>
                </a:lnTo>
                <a:lnTo>
                  <a:pt x="2882265" y="639063"/>
                </a:lnTo>
                <a:lnTo>
                  <a:pt x="3035554" y="668147"/>
                </a:lnTo>
                <a:lnTo>
                  <a:pt x="3329304" y="717295"/>
                </a:lnTo>
                <a:lnTo>
                  <a:pt x="3469766" y="739520"/>
                </a:lnTo>
                <a:lnTo>
                  <a:pt x="3737991" y="775335"/>
                </a:lnTo>
                <a:lnTo>
                  <a:pt x="3991229" y="806576"/>
                </a:lnTo>
                <a:lnTo>
                  <a:pt x="4112641" y="817752"/>
                </a:lnTo>
                <a:lnTo>
                  <a:pt x="4342510" y="835660"/>
                </a:lnTo>
                <a:lnTo>
                  <a:pt x="4453255" y="842390"/>
                </a:lnTo>
                <a:lnTo>
                  <a:pt x="4666107" y="851280"/>
                </a:lnTo>
                <a:lnTo>
                  <a:pt x="4864100" y="851280"/>
                </a:lnTo>
                <a:lnTo>
                  <a:pt x="5051425" y="846836"/>
                </a:lnTo>
                <a:lnTo>
                  <a:pt x="5140833" y="842390"/>
                </a:lnTo>
                <a:lnTo>
                  <a:pt x="5228082" y="835660"/>
                </a:lnTo>
                <a:lnTo>
                  <a:pt x="5474970" y="808863"/>
                </a:lnTo>
                <a:lnTo>
                  <a:pt x="5551551" y="797687"/>
                </a:lnTo>
                <a:lnTo>
                  <a:pt x="5304662" y="766444"/>
                </a:lnTo>
                <a:lnTo>
                  <a:pt x="5042916" y="728472"/>
                </a:lnTo>
                <a:lnTo>
                  <a:pt x="4474463" y="630047"/>
                </a:lnTo>
                <a:lnTo>
                  <a:pt x="4165854" y="567563"/>
                </a:lnTo>
                <a:lnTo>
                  <a:pt x="3840099" y="498348"/>
                </a:lnTo>
                <a:lnTo>
                  <a:pt x="2854579" y="263651"/>
                </a:lnTo>
                <a:lnTo>
                  <a:pt x="2586354" y="205612"/>
                </a:lnTo>
                <a:lnTo>
                  <a:pt x="2330957" y="156463"/>
                </a:lnTo>
                <a:lnTo>
                  <a:pt x="2207387" y="134112"/>
                </a:lnTo>
                <a:lnTo>
                  <a:pt x="2086102" y="114045"/>
                </a:lnTo>
                <a:lnTo>
                  <a:pt x="1969007" y="96138"/>
                </a:lnTo>
                <a:lnTo>
                  <a:pt x="1630552" y="51435"/>
                </a:lnTo>
                <a:lnTo>
                  <a:pt x="1419860" y="31368"/>
                </a:lnTo>
                <a:lnTo>
                  <a:pt x="1221866" y="15748"/>
                </a:lnTo>
                <a:lnTo>
                  <a:pt x="1032382" y="4572"/>
                </a:lnTo>
                <a:lnTo>
                  <a:pt x="853566" y="0"/>
                </a:lnTo>
                <a:close/>
              </a:path>
            </a:pathLst>
          </a:custGeom>
          <a:solidFill>
            <a:srgbClr val="C5E7FB">
              <a:alpha val="3999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2832100" y="743204"/>
            <a:ext cx="5474970" cy="775335"/>
          </a:xfrm>
          <a:custGeom>
            <a:avLst/>
            <a:gdLst/>
            <a:ahLst/>
            <a:cxnLst/>
            <a:rect l="l" t="t" r="r" b="b"/>
            <a:pathLst>
              <a:path w="5474970" h="775335">
                <a:moveTo>
                  <a:pt x="0" y="78232"/>
                </a:moveTo>
                <a:lnTo>
                  <a:pt x="19176" y="73787"/>
                </a:lnTo>
                <a:lnTo>
                  <a:pt x="76581" y="62611"/>
                </a:lnTo>
                <a:lnTo>
                  <a:pt x="174498" y="46990"/>
                </a:lnTo>
                <a:lnTo>
                  <a:pt x="238379" y="37973"/>
                </a:lnTo>
                <a:lnTo>
                  <a:pt x="312927" y="29083"/>
                </a:lnTo>
                <a:lnTo>
                  <a:pt x="395858" y="22351"/>
                </a:lnTo>
                <a:lnTo>
                  <a:pt x="491744" y="15621"/>
                </a:lnTo>
                <a:lnTo>
                  <a:pt x="596011" y="9017"/>
                </a:lnTo>
                <a:lnTo>
                  <a:pt x="713104" y="4445"/>
                </a:lnTo>
                <a:lnTo>
                  <a:pt x="840866" y="2286"/>
                </a:lnTo>
                <a:lnTo>
                  <a:pt x="979170" y="0"/>
                </a:lnTo>
                <a:lnTo>
                  <a:pt x="1128140" y="2286"/>
                </a:lnTo>
                <a:lnTo>
                  <a:pt x="1287779" y="6731"/>
                </a:lnTo>
                <a:lnTo>
                  <a:pt x="1460246" y="15621"/>
                </a:lnTo>
                <a:lnTo>
                  <a:pt x="1643379" y="26797"/>
                </a:lnTo>
                <a:lnTo>
                  <a:pt x="1837054" y="44704"/>
                </a:lnTo>
                <a:lnTo>
                  <a:pt x="2043557" y="64770"/>
                </a:lnTo>
                <a:lnTo>
                  <a:pt x="2262759" y="89408"/>
                </a:lnTo>
                <a:lnTo>
                  <a:pt x="2492629" y="118491"/>
                </a:lnTo>
                <a:lnTo>
                  <a:pt x="2735326" y="154178"/>
                </a:lnTo>
                <a:lnTo>
                  <a:pt x="2988691" y="194437"/>
                </a:lnTo>
                <a:lnTo>
                  <a:pt x="3254755" y="241300"/>
                </a:lnTo>
                <a:lnTo>
                  <a:pt x="3533648" y="297180"/>
                </a:lnTo>
                <a:lnTo>
                  <a:pt x="3825240" y="357505"/>
                </a:lnTo>
                <a:lnTo>
                  <a:pt x="4129658" y="424561"/>
                </a:lnTo>
                <a:lnTo>
                  <a:pt x="4446778" y="500507"/>
                </a:lnTo>
                <a:lnTo>
                  <a:pt x="4776724" y="583184"/>
                </a:lnTo>
                <a:lnTo>
                  <a:pt x="5119497" y="674751"/>
                </a:lnTo>
                <a:lnTo>
                  <a:pt x="5474970" y="775335"/>
                </a:lnTo>
              </a:path>
            </a:pathLst>
          </a:custGeom>
          <a:ln w="31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5616447" y="729869"/>
            <a:ext cx="3312160" cy="652780"/>
          </a:xfrm>
          <a:custGeom>
            <a:avLst/>
            <a:gdLst/>
            <a:ahLst/>
            <a:cxnLst/>
            <a:rect l="l" t="t" r="r" b="b"/>
            <a:pathLst>
              <a:path w="3312159" h="652780">
                <a:moveTo>
                  <a:pt x="0" y="652398"/>
                </a:moveTo>
                <a:lnTo>
                  <a:pt x="95757" y="625475"/>
                </a:lnTo>
                <a:lnTo>
                  <a:pt x="357631" y="556259"/>
                </a:lnTo>
                <a:lnTo>
                  <a:pt x="538479" y="509396"/>
                </a:lnTo>
                <a:lnTo>
                  <a:pt x="747140" y="457961"/>
                </a:lnTo>
                <a:lnTo>
                  <a:pt x="979170" y="402081"/>
                </a:lnTo>
                <a:lnTo>
                  <a:pt x="1228217" y="341756"/>
                </a:lnTo>
                <a:lnTo>
                  <a:pt x="1492123" y="283717"/>
                </a:lnTo>
                <a:lnTo>
                  <a:pt x="1762505" y="225551"/>
                </a:lnTo>
                <a:lnTo>
                  <a:pt x="2039238" y="171957"/>
                </a:lnTo>
                <a:lnTo>
                  <a:pt x="2313812" y="120650"/>
                </a:lnTo>
                <a:lnTo>
                  <a:pt x="2450083" y="98297"/>
                </a:lnTo>
                <a:lnTo>
                  <a:pt x="2582036" y="75945"/>
                </a:lnTo>
                <a:lnTo>
                  <a:pt x="2713990" y="58038"/>
                </a:lnTo>
                <a:lnTo>
                  <a:pt x="2841752" y="40131"/>
                </a:lnTo>
                <a:lnTo>
                  <a:pt x="2967354" y="26796"/>
                </a:lnTo>
                <a:lnTo>
                  <a:pt x="3086607" y="15620"/>
                </a:lnTo>
                <a:lnTo>
                  <a:pt x="3201543" y="6603"/>
                </a:lnTo>
                <a:lnTo>
                  <a:pt x="3312159" y="0"/>
                </a:lnTo>
              </a:path>
            </a:pathLst>
          </a:custGeom>
          <a:ln w="31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211670" y="714248"/>
            <a:ext cx="8723630" cy="1331595"/>
          </a:xfrm>
          <a:custGeom>
            <a:avLst/>
            <a:gdLst/>
            <a:ahLst/>
            <a:cxnLst/>
            <a:rect l="l" t="t" r="r" b="b"/>
            <a:pathLst>
              <a:path w="8723630" h="1331595">
                <a:moveTo>
                  <a:pt x="1556042" y="0"/>
                </a:moveTo>
                <a:lnTo>
                  <a:pt x="1402753" y="0"/>
                </a:lnTo>
                <a:lnTo>
                  <a:pt x="1258100" y="4444"/>
                </a:lnTo>
                <a:lnTo>
                  <a:pt x="1121829" y="11175"/>
                </a:lnTo>
                <a:lnTo>
                  <a:pt x="874890" y="33400"/>
                </a:lnTo>
                <a:lnTo>
                  <a:pt x="762063" y="49149"/>
                </a:lnTo>
                <a:lnTo>
                  <a:pt x="659891" y="64769"/>
                </a:lnTo>
                <a:lnTo>
                  <a:pt x="564095" y="82550"/>
                </a:lnTo>
                <a:lnTo>
                  <a:pt x="478955" y="102742"/>
                </a:lnTo>
                <a:lnTo>
                  <a:pt x="398056" y="120650"/>
                </a:lnTo>
                <a:lnTo>
                  <a:pt x="327812" y="140715"/>
                </a:lnTo>
                <a:lnTo>
                  <a:pt x="206476" y="178688"/>
                </a:lnTo>
                <a:lnTo>
                  <a:pt x="157518" y="196596"/>
                </a:lnTo>
                <a:lnTo>
                  <a:pt x="51079" y="241173"/>
                </a:lnTo>
                <a:lnTo>
                  <a:pt x="0" y="268097"/>
                </a:lnTo>
                <a:lnTo>
                  <a:pt x="0" y="1331467"/>
                </a:lnTo>
                <a:lnTo>
                  <a:pt x="8719096" y="1331467"/>
                </a:lnTo>
                <a:lnTo>
                  <a:pt x="8723414" y="1324864"/>
                </a:lnTo>
                <a:lnTo>
                  <a:pt x="8723414" y="851153"/>
                </a:lnTo>
                <a:lnTo>
                  <a:pt x="7182142" y="851153"/>
                </a:lnTo>
                <a:lnTo>
                  <a:pt x="7043839" y="848994"/>
                </a:lnTo>
                <a:lnTo>
                  <a:pt x="6899059" y="844423"/>
                </a:lnTo>
                <a:lnTo>
                  <a:pt x="6750088" y="837818"/>
                </a:lnTo>
                <a:lnTo>
                  <a:pt x="6594640" y="826642"/>
                </a:lnTo>
                <a:lnTo>
                  <a:pt x="6260503" y="793114"/>
                </a:lnTo>
                <a:lnTo>
                  <a:pt x="5900712" y="746125"/>
                </a:lnTo>
                <a:lnTo>
                  <a:pt x="5709196" y="717168"/>
                </a:lnTo>
                <a:lnTo>
                  <a:pt x="5509044" y="683640"/>
                </a:lnTo>
                <a:lnTo>
                  <a:pt x="5302542" y="645667"/>
                </a:lnTo>
                <a:lnTo>
                  <a:pt x="4861979" y="558546"/>
                </a:lnTo>
                <a:lnTo>
                  <a:pt x="4387253" y="453516"/>
                </a:lnTo>
                <a:lnTo>
                  <a:pt x="4136047" y="395350"/>
                </a:lnTo>
                <a:lnTo>
                  <a:pt x="3614458" y="268097"/>
                </a:lnTo>
                <a:lnTo>
                  <a:pt x="3122841" y="165226"/>
                </a:lnTo>
                <a:lnTo>
                  <a:pt x="2892844" y="125094"/>
                </a:lnTo>
                <a:lnTo>
                  <a:pt x="2673642" y="91566"/>
                </a:lnTo>
                <a:lnTo>
                  <a:pt x="2462949" y="62484"/>
                </a:lnTo>
                <a:lnTo>
                  <a:pt x="2262797" y="40131"/>
                </a:lnTo>
                <a:lnTo>
                  <a:pt x="2073313" y="22225"/>
                </a:lnTo>
                <a:lnTo>
                  <a:pt x="1719999" y="2159"/>
                </a:lnTo>
                <a:lnTo>
                  <a:pt x="1556042" y="0"/>
                </a:lnTo>
                <a:close/>
              </a:path>
              <a:path w="8723630" h="1331595">
                <a:moveTo>
                  <a:pt x="8723414" y="569722"/>
                </a:moveTo>
                <a:lnTo>
                  <a:pt x="8638197" y="605409"/>
                </a:lnTo>
                <a:lnTo>
                  <a:pt x="8557298" y="636651"/>
                </a:lnTo>
                <a:lnTo>
                  <a:pt x="8472208" y="665734"/>
                </a:lnTo>
                <a:lnTo>
                  <a:pt x="8295551" y="719327"/>
                </a:lnTo>
                <a:lnTo>
                  <a:pt x="8201825" y="743965"/>
                </a:lnTo>
                <a:lnTo>
                  <a:pt x="8005991" y="784098"/>
                </a:lnTo>
                <a:lnTo>
                  <a:pt x="7901724" y="802004"/>
                </a:lnTo>
                <a:lnTo>
                  <a:pt x="7680363" y="828801"/>
                </a:lnTo>
                <a:lnTo>
                  <a:pt x="7441857" y="846709"/>
                </a:lnTo>
                <a:lnTo>
                  <a:pt x="7314222" y="851153"/>
                </a:lnTo>
                <a:lnTo>
                  <a:pt x="8723414" y="851153"/>
                </a:lnTo>
                <a:lnTo>
                  <a:pt x="8723414" y="56972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 txBox="1"/>
          <p:nvPr/>
        </p:nvSpPr>
        <p:spPr>
          <a:xfrm>
            <a:off x="330200" y="1645412"/>
            <a:ext cx="3334385" cy="1657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209550">
              <a:lnSpc>
                <a:spcPct val="100000"/>
              </a:lnSpc>
              <a:spcBef>
                <a:spcPts val="105"/>
              </a:spcBef>
            </a:pPr>
            <a:r>
              <a:rPr sz="1700" dirty="0">
                <a:latin typeface="Candara" panose="020E0502030303020204"/>
                <a:cs typeface="Candara" panose="020E0502030303020204"/>
              </a:rPr>
              <a:t>1</a:t>
            </a:r>
            <a:r>
              <a:rPr sz="1700" dirty="0">
                <a:latin typeface="PMingLiU" panose="02020500000000000000" charset="-120"/>
                <a:cs typeface="PMingLiU" panose="02020500000000000000" charset="-120"/>
              </a:rPr>
              <a:t>、对于使用传统悬挑架</a:t>
            </a:r>
            <a:r>
              <a:rPr sz="1700" spc="-15" dirty="0">
                <a:latin typeface="PMingLiU" panose="02020500000000000000" charset="-120"/>
                <a:cs typeface="PMingLiU" panose="02020500000000000000" charset="-120"/>
              </a:rPr>
              <a:t>和</a:t>
            </a:r>
            <a:r>
              <a:rPr sz="1700" dirty="0">
                <a:latin typeface="PMingLiU" panose="02020500000000000000" charset="-120"/>
                <a:cs typeface="PMingLiU" panose="02020500000000000000" charset="-120"/>
              </a:rPr>
              <a:t>传统钢 </a:t>
            </a:r>
            <a:r>
              <a:rPr sz="1700" dirty="0">
                <a:latin typeface="PMingLiU" panose="02020500000000000000" charset="-120"/>
                <a:cs typeface="PMingLiU" panose="02020500000000000000" charset="-120"/>
              </a:rPr>
              <a:t>管式爬架的，单体外立</a:t>
            </a:r>
            <a:r>
              <a:rPr sz="1700" spc="-15" dirty="0">
                <a:latin typeface="PMingLiU" panose="02020500000000000000" charset="-120"/>
                <a:cs typeface="PMingLiU" panose="02020500000000000000" charset="-120"/>
              </a:rPr>
              <a:t>面</a:t>
            </a:r>
            <a:r>
              <a:rPr sz="1700" dirty="0">
                <a:latin typeface="PMingLiU" panose="02020500000000000000" charset="-120"/>
                <a:cs typeface="PMingLiU" panose="02020500000000000000" charset="-120"/>
              </a:rPr>
              <a:t>必须设 置一圈悬挑水平兜网，</a:t>
            </a:r>
            <a:r>
              <a:rPr sz="1700" spc="-10" dirty="0">
                <a:latin typeface="PMingLiU" panose="02020500000000000000" charset="-120"/>
                <a:cs typeface="PMingLiU" panose="02020500000000000000" charset="-120"/>
              </a:rPr>
              <a:t>水</a:t>
            </a:r>
            <a:r>
              <a:rPr sz="1700" dirty="0">
                <a:latin typeface="PMingLiU" panose="02020500000000000000" charset="-120"/>
                <a:cs typeface="PMingLiU" panose="02020500000000000000" charset="-120"/>
              </a:rPr>
              <a:t>平兜网 的设置高度须在卸料平</a:t>
            </a:r>
            <a:r>
              <a:rPr sz="1700" spc="-15" dirty="0">
                <a:latin typeface="PMingLiU" panose="02020500000000000000" charset="-120"/>
                <a:cs typeface="PMingLiU" panose="02020500000000000000" charset="-120"/>
              </a:rPr>
              <a:t>台</a:t>
            </a:r>
            <a:r>
              <a:rPr sz="1700" dirty="0">
                <a:latin typeface="PMingLiU" panose="02020500000000000000" charset="-120"/>
                <a:cs typeface="PMingLiU" panose="02020500000000000000" charset="-120"/>
              </a:rPr>
              <a:t>下方，  悬挑水平兜网不小于</a:t>
            </a:r>
            <a:r>
              <a:rPr sz="1700" spc="-10" dirty="0">
                <a:latin typeface="Candara" panose="020E0502030303020204"/>
                <a:cs typeface="Candara" panose="020E0502030303020204"/>
              </a:rPr>
              <a:t>2m</a:t>
            </a:r>
            <a:r>
              <a:rPr sz="1700" dirty="0">
                <a:latin typeface="PMingLiU" panose="02020500000000000000" charset="-120"/>
                <a:cs typeface="PMingLiU" panose="02020500000000000000" charset="-120"/>
              </a:rPr>
              <a:t>。</a:t>
            </a:r>
            <a:endParaRPr sz="1700">
              <a:latin typeface="PMingLiU" panose="02020500000000000000" charset="-120"/>
              <a:cs typeface="PMingLiU" panose="02020500000000000000" charset="-120"/>
            </a:endParaRPr>
          </a:p>
          <a:p>
            <a:pPr marL="12700">
              <a:lnSpc>
                <a:spcPct val="100000"/>
              </a:lnSpc>
              <a:spcBef>
                <a:spcPts val="600"/>
              </a:spcBef>
            </a:pPr>
            <a:r>
              <a:rPr sz="1700" dirty="0">
                <a:latin typeface="Candara" panose="020E0502030303020204"/>
                <a:cs typeface="Candara" panose="020E0502030303020204"/>
              </a:rPr>
              <a:t>2</a:t>
            </a:r>
            <a:r>
              <a:rPr sz="1700" dirty="0">
                <a:latin typeface="PMingLiU" panose="02020500000000000000" charset="-120"/>
                <a:cs typeface="PMingLiU" panose="02020500000000000000" charset="-120"/>
              </a:rPr>
              <a:t>、高</a:t>
            </a:r>
            <a:r>
              <a:rPr sz="1700" spc="-15" dirty="0">
                <a:latin typeface="PMingLiU" panose="02020500000000000000" charset="-120"/>
                <a:cs typeface="PMingLiU" panose="02020500000000000000" charset="-120"/>
              </a:rPr>
              <a:t>层</a:t>
            </a:r>
            <a:r>
              <a:rPr sz="1700" dirty="0">
                <a:latin typeface="PMingLiU" panose="02020500000000000000" charset="-120"/>
                <a:cs typeface="PMingLiU" panose="02020500000000000000" charset="-120"/>
              </a:rPr>
              <a:t>每</a:t>
            </a:r>
            <a:r>
              <a:rPr sz="1700" spc="-5" dirty="0">
                <a:latin typeface="Candara" panose="020E0502030303020204"/>
                <a:cs typeface="Candara" panose="020E0502030303020204"/>
              </a:rPr>
              <a:t>30m</a:t>
            </a:r>
            <a:r>
              <a:rPr sz="1700" dirty="0">
                <a:latin typeface="PMingLiU" panose="02020500000000000000" charset="-120"/>
                <a:cs typeface="PMingLiU" panose="02020500000000000000" charset="-120"/>
              </a:rPr>
              <a:t>设置一</a:t>
            </a:r>
            <a:r>
              <a:rPr sz="1700" spc="-15" dirty="0">
                <a:latin typeface="PMingLiU" panose="02020500000000000000" charset="-120"/>
                <a:cs typeface="PMingLiU" panose="02020500000000000000" charset="-120"/>
              </a:rPr>
              <a:t>道</a:t>
            </a:r>
            <a:r>
              <a:rPr sz="1700" dirty="0">
                <a:latin typeface="PMingLiU" panose="02020500000000000000" charset="-120"/>
                <a:cs typeface="PMingLiU" panose="02020500000000000000" charset="-120"/>
              </a:rPr>
              <a:t>水平</a:t>
            </a:r>
            <a:r>
              <a:rPr sz="1700" spc="-15" dirty="0">
                <a:latin typeface="PMingLiU" panose="02020500000000000000" charset="-120"/>
                <a:cs typeface="PMingLiU" panose="02020500000000000000" charset="-120"/>
              </a:rPr>
              <a:t>挑</a:t>
            </a:r>
            <a:r>
              <a:rPr sz="1700" dirty="0">
                <a:latin typeface="PMingLiU" panose="02020500000000000000" charset="-120"/>
                <a:cs typeface="PMingLiU" panose="02020500000000000000" charset="-120"/>
              </a:rPr>
              <a:t>网；</a:t>
            </a:r>
            <a:endParaRPr sz="1700">
              <a:latin typeface="PMingLiU" panose="02020500000000000000" charset="-120"/>
              <a:cs typeface="PMingLiU" panose="02020500000000000000" charset="-120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258267" y="1043432"/>
            <a:ext cx="2598420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spc="-5" dirty="0">
                <a:solidFill>
                  <a:srgbClr val="000000"/>
                </a:solidFill>
                <a:latin typeface="Candara" panose="020E0502030303020204"/>
                <a:cs typeface="Candara" panose="020E0502030303020204"/>
              </a:rPr>
              <a:t>2.1.20</a:t>
            </a:r>
            <a:r>
              <a:rPr sz="3200" dirty="0">
                <a:solidFill>
                  <a:srgbClr val="000000"/>
                </a:solidFill>
              </a:rPr>
              <a:t>水平挑网</a:t>
            </a:r>
            <a:endParaRPr sz="3200">
              <a:latin typeface="Candara" panose="020E0502030303020204"/>
              <a:cs typeface="Candara" panose="020E0502030303020204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539546" y="3621735"/>
            <a:ext cx="3240405" cy="2428621"/>
          </a:xfrm>
          <a:prstGeom prst="rect">
            <a:avLst/>
          </a:prstGeom>
          <a:blipFill>
            <a:blip r:embed="rId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3897884" y="1617980"/>
            <a:ext cx="5018913" cy="313715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054978" y="859408"/>
            <a:ext cx="2880360" cy="715010"/>
          </a:xfrm>
          <a:custGeom>
            <a:avLst/>
            <a:gdLst/>
            <a:ahLst/>
            <a:cxnLst/>
            <a:rect l="l" t="t" r="r" b="b"/>
            <a:pathLst>
              <a:path w="2880359" h="715010">
                <a:moveTo>
                  <a:pt x="2880105" y="0"/>
                </a:moveTo>
                <a:lnTo>
                  <a:pt x="2873629" y="0"/>
                </a:lnTo>
                <a:lnTo>
                  <a:pt x="2752344" y="20065"/>
                </a:lnTo>
                <a:lnTo>
                  <a:pt x="2628900" y="42417"/>
                </a:lnTo>
                <a:lnTo>
                  <a:pt x="2373376" y="91566"/>
                </a:lnTo>
                <a:lnTo>
                  <a:pt x="2105279" y="149732"/>
                </a:lnTo>
                <a:lnTo>
                  <a:pt x="1824227" y="216662"/>
                </a:lnTo>
                <a:lnTo>
                  <a:pt x="1566672" y="281558"/>
                </a:lnTo>
                <a:lnTo>
                  <a:pt x="842899" y="444626"/>
                </a:lnTo>
                <a:lnTo>
                  <a:pt x="621538" y="489330"/>
                </a:lnTo>
                <a:lnTo>
                  <a:pt x="200025" y="567436"/>
                </a:lnTo>
                <a:lnTo>
                  <a:pt x="0" y="600963"/>
                </a:lnTo>
                <a:lnTo>
                  <a:pt x="138303" y="621156"/>
                </a:lnTo>
                <a:lnTo>
                  <a:pt x="270256" y="638937"/>
                </a:lnTo>
                <a:lnTo>
                  <a:pt x="398018" y="654685"/>
                </a:lnTo>
                <a:lnTo>
                  <a:pt x="644905" y="681481"/>
                </a:lnTo>
                <a:lnTo>
                  <a:pt x="874776" y="699262"/>
                </a:lnTo>
                <a:lnTo>
                  <a:pt x="985520" y="705992"/>
                </a:lnTo>
                <a:lnTo>
                  <a:pt x="1094104" y="710438"/>
                </a:lnTo>
                <a:lnTo>
                  <a:pt x="1298448" y="715010"/>
                </a:lnTo>
                <a:lnTo>
                  <a:pt x="1396365" y="715010"/>
                </a:lnTo>
                <a:lnTo>
                  <a:pt x="1585849" y="710438"/>
                </a:lnTo>
                <a:lnTo>
                  <a:pt x="1675256" y="705992"/>
                </a:lnTo>
                <a:lnTo>
                  <a:pt x="1845564" y="692657"/>
                </a:lnTo>
                <a:lnTo>
                  <a:pt x="1928495" y="683640"/>
                </a:lnTo>
                <a:lnTo>
                  <a:pt x="2086102" y="661288"/>
                </a:lnTo>
                <a:lnTo>
                  <a:pt x="2235073" y="634491"/>
                </a:lnTo>
                <a:lnTo>
                  <a:pt x="2375535" y="603250"/>
                </a:lnTo>
                <a:lnTo>
                  <a:pt x="2509647" y="567436"/>
                </a:lnTo>
                <a:lnTo>
                  <a:pt x="2637409" y="527303"/>
                </a:lnTo>
                <a:lnTo>
                  <a:pt x="2758694" y="482600"/>
                </a:lnTo>
                <a:lnTo>
                  <a:pt x="2875788" y="435610"/>
                </a:lnTo>
                <a:lnTo>
                  <a:pt x="2880105" y="433450"/>
                </a:lnTo>
                <a:lnTo>
                  <a:pt x="2880105" y="0"/>
                </a:lnTo>
                <a:close/>
              </a:path>
            </a:pathLst>
          </a:custGeom>
          <a:solidFill>
            <a:srgbClr val="C5E7FB">
              <a:alpha val="2901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2622423" y="730884"/>
            <a:ext cx="5551805" cy="851535"/>
          </a:xfrm>
          <a:custGeom>
            <a:avLst/>
            <a:gdLst/>
            <a:ahLst/>
            <a:cxnLst/>
            <a:rect l="l" t="t" r="r" b="b"/>
            <a:pathLst>
              <a:path w="5551805" h="851535">
                <a:moveTo>
                  <a:pt x="853566" y="0"/>
                </a:moveTo>
                <a:lnTo>
                  <a:pt x="685418" y="0"/>
                </a:lnTo>
                <a:lnTo>
                  <a:pt x="527938" y="4572"/>
                </a:lnTo>
                <a:lnTo>
                  <a:pt x="381000" y="11175"/>
                </a:lnTo>
                <a:lnTo>
                  <a:pt x="244728" y="22351"/>
                </a:lnTo>
                <a:lnTo>
                  <a:pt x="117093" y="35813"/>
                </a:lnTo>
                <a:lnTo>
                  <a:pt x="0" y="53720"/>
                </a:lnTo>
                <a:lnTo>
                  <a:pt x="334137" y="96138"/>
                </a:lnTo>
                <a:lnTo>
                  <a:pt x="693927" y="156463"/>
                </a:lnTo>
                <a:lnTo>
                  <a:pt x="1079246" y="234695"/>
                </a:lnTo>
                <a:lnTo>
                  <a:pt x="1283589" y="279273"/>
                </a:lnTo>
                <a:lnTo>
                  <a:pt x="1868931" y="422275"/>
                </a:lnTo>
                <a:lnTo>
                  <a:pt x="2562987" y="576452"/>
                </a:lnTo>
                <a:lnTo>
                  <a:pt x="2882265" y="639063"/>
                </a:lnTo>
                <a:lnTo>
                  <a:pt x="3035554" y="668147"/>
                </a:lnTo>
                <a:lnTo>
                  <a:pt x="3329304" y="717295"/>
                </a:lnTo>
                <a:lnTo>
                  <a:pt x="3469766" y="739520"/>
                </a:lnTo>
                <a:lnTo>
                  <a:pt x="3737991" y="775335"/>
                </a:lnTo>
                <a:lnTo>
                  <a:pt x="3991229" y="806576"/>
                </a:lnTo>
                <a:lnTo>
                  <a:pt x="4112641" y="817752"/>
                </a:lnTo>
                <a:lnTo>
                  <a:pt x="4342510" y="835660"/>
                </a:lnTo>
                <a:lnTo>
                  <a:pt x="4453255" y="842390"/>
                </a:lnTo>
                <a:lnTo>
                  <a:pt x="4666107" y="851280"/>
                </a:lnTo>
                <a:lnTo>
                  <a:pt x="4864100" y="851280"/>
                </a:lnTo>
                <a:lnTo>
                  <a:pt x="5051425" y="846836"/>
                </a:lnTo>
                <a:lnTo>
                  <a:pt x="5140833" y="842390"/>
                </a:lnTo>
                <a:lnTo>
                  <a:pt x="5228082" y="835660"/>
                </a:lnTo>
                <a:lnTo>
                  <a:pt x="5474970" y="808863"/>
                </a:lnTo>
                <a:lnTo>
                  <a:pt x="5551551" y="797687"/>
                </a:lnTo>
                <a:lnTo>
                  <a:pt x="5304662" y="766444"/>
                </a:lnTo>
                <a:lnTo>
                  <a:pt x="5042916" y="728472"/>
                </a:lnTo>
                <a:lnTo>
                  <a:pt x="4474463" y="630047"/>
                </a:lnTo>
                <a:lnTo>
                  <a:pt x="4165854" y="567563"/>
                </a:lnTo>
                <a:lnTo>
                  <a:pt x="3840099" y="498348"/>
                </a:lnTo>
                <a:lnTo>
                  <a:pt x="2854579" y="263651"/>
                </a:lnTo>
                <a:lnTo>
                  <a:pt x="2586354" y="205612"/>
                </a:lnTo>
                <a:lnTo>
                  <a:pt x="2330957" y="156463"/>
                </a:lnTo>
                <a:lnTo>
                  <a:pt x="2207387" y="134112"/>
                </a:lnTo>
                <a:lnTo>
                  <a:pt x="2086102" y="114045"/>
                </a:lnTo>
                <a:lnTo>
                  <a:pt x="1969007" y="96138"/>
                </a:lnTo>
                <a:lnTo>
                  <a:pt x="1630552" y="51435"/>
                </a:lnTo>
                <a:lnTo>
                  <a:pt x="1419860" y="31368"/>
                </a:lnTo>
                <a:lnTo>
                  <a:pt x="1221866" y="15748"/>
                </a:lnTo>
                <a:lnTo>
                  <a:pt x="1032382" y="4572"/>
                </a:lnTo>
                <a:lnTo>
                  <a:pt x="853566" y="0"/>
                </a:lnTo>
                <a:close/>
              </a:path>
            </a:pathLst>
          </a:custGeom>
          <a:solidFill>
            <a:srgbClr val="C5E7FB">
              <a:alpha val="3999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2832100" y="743204"/>
            <a:ext cx="5474970" cy="775335"/>
          </a:xfrm>
          <a:custGeom>
            <a:avLst/>
            <a:gdLst/>
            <a:ahLst/>
            <a:cxnLst/>
            <a:rect l="l" t="t" r="r" b="b"/>
            <a:pathLst>
              <a:path w="5474970" h="775335">
                <a:moveTo>
                  <a:pt x="0" y="78232"/>
                </a:moveTo>
                <a:lnTo>
                  <a:pt x="19176" y="73787"/>
                </a:lnTo>
                <a:lnTo>
                  <a:pt x="76581" y="62611"/>
                </a:lnTo>
                <a:lnTo>
                  <a:pt x="174498" y="46990"/>
                </a:lnTo>
                <a:lnTo>
                  <a:pt x="238379" y="37973"/>
                </a:lnTo>
                <a:lnTo>
                  <a:pt x="312927" y="29083"/>
                </a:lnTo>
                <a:lnTo>
                  <a:pt x="395858" y="22351"/>
                </a:lnTo>
                <a:lnTo>
                  <a:pt x="491744" y="15621"/>
                </a:lnTo>
                <a:lnTo>
                  <a:pt x="596011" y="9017"/>
                </a:lnTo>
                <a:lnTo>
                  <a:pt x="713104" y="4445"/>
                </a:lnTo>
                <a:lnTo>
                  <a:pt x="840866" y="2286"/>
                </a:lnTo>
                <a:lnTo>
                  <a:pt x="979170" y="0"/>
                </a:lnTo>
                <a:lnTo>
                  <a:pt x="1128140" y="2286"/>
                </a:lnTo>
                <a:lnTo>
                  <a:pt x="1287779" y="6731"/>
                </a:lnTo>
                <a:lnTo>
                  <a:pt x="1460246" y="15621"/>
                </a:lnTo>
                <a:lnTo>
                  <a:pt x="1643379" y="26797"/>
                </a:lnTo>
                <a:lnTo>
                  <a:pt x="1837054" y="44704"/>
                </a:lnTo>
                <a:lnTo>
                  <a:pt x="2043557" y="64770"/>
                </a:lnTo>
                <a:lnTo>
                  <a:pt x="2262759" y="89408"/>
                </a:lnTo>
                <a:lnTo>
                  <a:pt x="2492629" y="118491"/>
                </a:lnTo>
                <a:lnTo>
                  <a:pt x="2735326" y="154178"/>
                </a:lnTo>
                <a:lnTo>
                  <a:pt x="2988691" y="194437"/>
                </a:lnTo>
                <a:lnTo>
                  <a:pt x="3254755" y="241300"/>
                </a:lnTo>
                <a:lnTo>
                  <a:pt x="3533648" y="297180"/>
                </a:lnTo>
                <a:lnTo>
                  <a:pt x="3825240" y="357505"/>
                </a:lnTo>
                <a:lnTo>
                  <a:pt x="4129658" y="424561"/>
                </a:lnTo>
                <a:lnTo>
                  <a:pt x="4446778" y="500507"/>
                </a:lnTo>
                <a:lnTo>
                  <a:pt x="4776724" y="583184"/>
                </a:lnTo>
                <a:lnTo>
                  <a:pt x="5119497" y="674751"/>
                </a:lnTo>
                <a:lnTo>
                  <a:pt x="5474970" y="775335"/>
                </a:lnTo>
              </a:path>
            </a:pathLst>
          </a:custGeom>
          <a:ln w="31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5616447" y="729869"/>
            <a:ext cx="3312160" cy="652780"/>
          </a:xfrm>
          <a:custGeom>
            <a:avLst/>
            <a:gdLst/>
            <a:ahLst/>
            <a:cxnLst/>
            <a:rect l="l" t="t" r="r" b="b"/>
            <a:pathLst>
              <a:path w="3312159" h="652780">
                <a:moveTo>
                  <a:pt x="0" y="652398"/>
                </a:moveTo>
                <a:lnTo>
                  <a:pt x="95757" y="625475"/>
                </a:lnTo>
                <a:lnTo>
                  <a:pt x="357631" y="556259"/>
                </a:lnTo>
                <a:lnTo>
                  <a:pt x="538479" y="509396"/>
                </a:lnTo>
                <a:lnTo>
                  <a:pt x="747140" y="457961"/>
                </a:lnTo>
                <a:lnTo>
                  <a:pt x="979170" y="402081"/>
                </a:lnTo>
                <a:lnTo>
                  <a:pt x="1228217" y="341756"/>
                </a:lnTo>
                <a:lnTo>
                  <a:pt x="1492123" y="283717"/>
                </a:lnTo>
                <a:lnTo>
                  <a:pt x="1762505" y="225551"/>
                </a:lnTo>
                <a:lnTo>
                  <a:pt x="2039238" y="171957"/>
                </a:lnTo>
                <a:lnTo>
                  <a:pt x="2313812" y="120650"/>
                </a:lnTo>
                <a:lnTo>
                  <a:pt x="2450083" y="98297"/>
                </a:lnTo>
                <a:lnTo>
                  <a:pt x="2582036" y="75945"/>
                </a:lnTo>
                <a:lnTo>
                  <a:pt x="2713990" y="58038"/>
                </a:lnTo>
                <a:lnTo>
                  <a:pt x="2841752" y="40131"/>
                </a:lnTo>
                <a:lnTo>
                  <a:pt x="2967354" y="26796"/>
                </a:lnTo>
                <a:lnTo>
                  <a:pt x="3086607" y="15620"/>
                </a:lnTo>
                <a:lnTo>
                  <a:pt x="3201543" y="6603"/>
                </a:lnTo>
                <a:lnTo>
                  <a:pt x="3312159" y="0"/>
                </a:lnTo>
              </a:path>
            </a:pathLst>
          </a:custGeom>
          <a:ln w="31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211670" y="714248"/>
            <a:ext cx="8723630" cy="1331595"/>
          </a:xfrm>
          <a:custGeom>
            <a:avLst/>
            <a:gdLst/>
            <a:ahLst/>
            <a:cxnLst/>
            <a:rect l="l" t="t" r="r" b="b"/>
            <a:pathLst>
              <a:path w="8723630" h="1331595">
                <a:moveTo>
                  <a:pt x="1556042" y="0"/>
                </a:moveTo>
                <a:lnTo>
                  <a:pt x="1402753" y="0"/>
                </a:lnTo>
                <a:lnTo>
                  <a:pt x="1258100" y="4444"/>
                </a:lnTo>
                <a:lnTo>
                  <a:pt x="1121829" y="11175"/>
                </a:lnTo>
                <a:lnTo>
                  <a:pt x="874890" y="33400"/>
                </a:lnTo>
                <a:lnTo>
                  <a:pt x="762063" y="49149"/>
                </a:lnTo>
                <a:lnTo>
                  <a:pt x="659891" y="64769"/>
                </a:lnTo>
                <a:lnTo>
                  <a:pt x="564095" y="82550"/>
                </a:lnTo>
                <a:lnTo>
                  <a:pt x="478955" y="102742"/>
                </a:lnTo>
                <a:lnTo>
                  <a:pt x="398056" y="120650"/>
                </a:lnTo>
                <a:lnTo>
                  <a:pt x="327812" y="140715"/>
                </a:lnTo>
                <a:lnTo>
                  <a:pt x="206476" y="178688"/>
                </a:lnTo>
                <a:lnTo>
                  <a:pt x="157518" y="196596"/>
                </a:lnTo>
                <a:lnTo>
                  <a:pt x="51079" y="241173"/>
                </a:lnTo>
                <a:lnTo>
                  <a:pt x="0" y="268097"/>
                </a:lnTo>
                <a:lnTo>
                  <a:pt x="0" y="1331467"/>
                </a:lnTo>
                <a:lnTo>
                  <a:pt x="8719096" y="1331467"/>
                </a:lnTo>
                <a:lnTo>
                  <a:pt x="8723414" y="1324864"/>
                </a:lnTo>
                <a:lnTo>
                  <a:pt x="8723414" y="851153"/>
                </a:lnTo>
                <a:lnTo>
                  <a:pt x="7182142" y="851153"/>
                </a:lnTo>
                <a:lnTo>
                  <a:pt x="7043839" y="848994"/>
                </a:lnTo>
                <a:lnTo>
                  <a:pt x="6899059" y="844423"/>
                </a:lnTo>
                <a:lnTo>
                  <a:pt x="6750088" y="837818"/>
                </a:lnTo>
                <a:lnTo>
                  <a:pt x="6594640" y="826642"/>
                </a:lnTo>
                <a:lnTo>
                  <a:pt x="6260503" y="793114"/>
                </a:lnTo>
                <a:lnTo>
                  <a:pt x="5900712" y="746125"/>
                </a:lnTo>
                <a:lnTo>
                  <a:pt x="5709196" y="717168"/>
                </a:lnTo>
                <a:lnTo>
                  <a:pt x="5509044" y="683640"/>
                </a:lnTo>
                <a:lnTo>
                  <a:pt x="5302542" y="645667"/>
                </a:lnTo>
                <a:lnTo>
                  <a:pt x="4861979" y="558546"/>
                </a:lnTo>
                <a:lnTo>
                  <a:pt x="4387253" y="453516"/>
                </a:lnTo>
                <a:lnTo>
                  <a:pt x="4136047" y="395350"/>
                </a:lnTo>
                <a:lnTo>
                  <a:pt x="3614458" y="268097"/>
                </a:lnTo>
                <a:lnTo>
                  <a:pt x="3122841" y="165226"/>
                </a:lnTo>
                <a:lnTo>
                  <a:pt x="2892844" y="125094"/>
                </a:lnTo>
                <a:lnTo>
                  <a:pt x="2673642" y="91566"/>
                </a:lnTo>
                <a:lnTo>
                  <a:pt x="2462949" y="62484"/>
                </a:lnTo>
                <a:lnTo>
                  <a:pt x="2262797" y="40131"/>
                </a:lnTo>
                <a:lnTo>
                  <a:pt x="2073313" y="22225"/>
                </a:lnTo>
                <a:lnTo>
                  <a:pt x="1719999" y="2159"/>
                </a:lnTo>
                <a:lnTo>
                  <a:pt x="1556042" y="0"/>
                </a:lnTo>
                <a:close/>
              </a:path>
              <a:path w="8723630" h="1331595">
                <a:moveTo>
                  <a:pt x="8723414" y="569722"/>
                </a:moveTo>
                <a:lnTo>
                  <a:pt x="8638197" y="605409"/>
                </a:lnTo>
                <a:lnTo>
                  <a:pt x="8557298" y="636651"/>
                </a:lnTo>
                <a:lnTo>
                  <a:pt x="8472208" y="665734"/>
                </a:lnTo>
                <a:lnTo>
                  <a:pt x="8295551" y="719327"/>
                </a:lnTo>
                <a:lnTo>
                  <a:pt x="8201825" y="743965"/>
                </a:lnTo>
                <a:lnTo>
                  <a:pt x="8005991" y="784098"/>
                </a:lnTo>
                <a:lnTo>
                  <a:pt x="7901724" y="802004"/>
                </a:lnTo>
                <a:lnTo>
                  <a:pt x="7680363" y="828801"/>
                </a:lnTo>
                <a:lnTo>
                  <a:pt x="7441857" y="846709"/>
                </a:lnTo>
                <a:lnTo>
                  <a:pt x="7314222" y="851153"/>
                </a:lnTo>
                <a:lnTo>
                  <a:pt x="8723414" y="851153"/>
                </a:lnTo>
                <a:lnTo>
                  <a:pt x="8723414" y="56972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 txBox="1"/>
          <p:nvPr/>
        </p:nvSpPr>
        <p:spPr>
          <a:xfrm>
            <a:off x="402437" y="1250555"/>
            <a:ext cx="3858895" cy="4453890"/>
          </a:xfrm>
          <a:prstGeom prst="rect">
            <a:avLst/>
          </a:prstGeom>
        </p:spPr>
        <p:txBody>
          <a:bodyPr vert="horz" wrap="square" lIns="0" tIns="18478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55"/>
              </a:spcBef>
            </a:pPr>
            <a:r>
              <a:rPr sz="2800" b="1" spc="-5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3.1.1</a:t>
            </a:r>
            <a:r>
              <a:rPr sz="2800" b="1" dirty="0">
                <a:solidFill>
                  <a:srgbClr val="073D86"/>
                </a:solidFill>
                <a:latin typeface="微软雅黑" panose="020B0503020204020204" charset="-122"/>
                <a:cs typeface="微软雅黑" panose="020B0503020204020204" charset="-122"/>
              </a:rPr>
              <a:t>落地</a:t>
            </a:r>
            <a:r>
              <a:rPr sz="2800" b="1" spc="-5" dirty="0">
                <a:solidFill>
                  <a:srgbClr val="073D86"/>
                </a:solidFill>
                <a:latin typeface="微软雅黑" panose="020B0503020204020204" charset="-122"/>
                <a:cs typeface="微软雅黑" panose="020B0503020204020204" charset="-122"/>
              </a:rPr>
              <a:t>式</a:t>
            </a:r>
            <a:r>
              <a:rPr sz="2800" b="1" dirty="0">
                <a:solidFill>
                  <a:srgbClr val="073D86"/>
                </a:solidFill>
                <a:latin typeface="微软雅黑" panose="020B0503020204020204" charset="-122"/>
                <a:cs typeface="微软雅黑" panose="020B0503020204020204" charset="-122"/>
              </a:rPr>
              <a:t>脚</a:t>
            </a:r>
            <a:r>
              <a:rPr sz="2800" b="1" spc="-5" dirty="0">
                <a:solidFill>
                  <a:srgbClr val="073D86"/>
                </a:solidFill>
                <a:latin typeface="微软雅黑" panose="020B0503020204020204" charset="-122"/>
                <a:cs typeface="微软雅黑" panose="020B0503020204020204" charset="-122"/>
              </a:rPr>
              <a:t>手架</a:t>
            </a:r>
            <a:endParaRPr sz="2800">
              <a:latin typeface="微软雅黑" panose="020B0503020204020204" charset="-122"/>
              <a:cs typeface="微软雅黑" panose="020B0503020204020204" charset="-122"/>
            </a:endParaRPr>
          </a:p>
          <a:p>
            <a:pPr marL="12700" marR="5080">
              <a:lnSpc>
                <a:spcPct val="110000"/>
              </a:lnSpc>
              <a:spcBef>
                <a:spcPts val="580"/>
              </a:spcBef>
              <a:buSzPct val="94000"/>
              <a:buAutoNum type="arabicPlain"/>
              <a:tabLst>
                <a:tab pos="544830" algn="l"/>
              </a:tabLst>
            </a:pPr>
            <a:r>
              <a:rPr sz="1600" spc="3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外架</a:t>
            </a:r>
            <a:r>
              <a:rPr sz="1600" spc="1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的</a:t>
            </a:r>
            <a:r>
              <a:rPr sz="1600" spc="3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施工</a:t>
            </a:r>
            <a:r>
              <a:rPr sz="1600" spc="1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方</a:t>
            </a:r>
            <a:r>
              <a:rPr sz="1600" spc="3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案</a:t>
            </a:r>
            <a:r>
              <a:rPr sz="1600" spc="3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，在工程施</a:t>
            </a:r>
            <a:r>
              <a:rPr sz="1600" spc="1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工</a:t>
            </a:r>
            <a:r>
              <a:rPr sz="1600" spc="3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前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经 </a:t>
            </a:r>
            <a:r>
              <a:rPr sz="1600" spc="7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审</a:t>
            </a:r>
            <a:r>
              <a:rPr sz="1600" spc="8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核</a:t>
            </a:r>
            <a:r>
              <a:rPr sz="1600" spc="7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审</a:t>
            </a:r>
            <a:r>
              <a:rPr sz="1600" spc="9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批</a:t>
            </a:r>
            <a:r>
              <a:rPr sz="1600" spc="9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。</a:t>
            </a:r>
            <a:r>
              <a:rPr sz="1600" spc="7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对</a:t>
            </a:r>
            <a:r>
              <a:rPr sz="1600" spc="8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落</a:t>
            </a:r>
            <a:r>
              <a:rPr sz="1600" spc="7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地</a:t>
            </a:r>
            <a:r>
              <a:rPr sz="1600" spc="8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式</a:t>
            </a:r>
            <a:r>
              <a:rPr sz="1600" spc="7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脚</a:t>
            </a:r>
            <a:r>
              <a:rPr sz="1600" spc="8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手架</a:t>
            </a:r>
            <a:r>
              <a:rPr sz="1600" spc="7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达</a:t>
            </a:r>
            <a:r>
              <a:rPr sz="1600" spc="8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到</a:t>
            </a:r>
            <a:r>
              <a:rPr sz="1600" spc="7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或</a:t>
            </a:r>
            <a:r>
              <a:rPr sz="1600" spc="8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超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过 </a:t>
            </a:r>
            <a:r>
              <a:rPr sz="1600" spc="25" dirty="0">
                <a:solidFill>
                  <a:srgbClr val="073D86"/>
                </a:solidFill>
                <a:latin typeface="Arial" panose="020B0604020202020204"/>
                <a:cs typeface="Arial" panose="020B0604020202020204"/>
              </a:rPr>
              <a:t>50</a:t>
            </a:r>
            <a:r>
              <a:rPr sz="1600" spc="6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米、悬</a:t>
            </a:r>
            <a:r>
              <a:rPr sz="1600" spc="5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挑</a:t>
            </a:r>
            <a:r>
              <a:rPr sz="1600" spc="6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式脚手</a:t>
            </a:r>
            <a:r>
              <a:rPr sz="1600" spc="5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架</a:t>
            </a:r>
            <a:r>
              <a:rPr sz="1600" spc="6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达到或超</a:t>
            </a:r>
            <a:r>
              <a:rPr sz="1600" spc="8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过</a:t>
            </a:r>
            <a:r>
              <a:rPr sz="1600" spc="25" dirty="0">
                <a:solidFill>
                  <a:srgbClr val="073D86"/>
                </a:solidFill>
                <a:latin typeface="Arial" panose="020B0604020202020204"/>
                <a:cs typeface="Arial" panose="020B0604020202020204"/>
              </a:rPr>
              <a:t>20</a:t>
            </a:r>
            <a:r>
              <a:rPr sz="1600" spc="5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米及 </a:t>
            </a:r>
            <a:r>
              <a:rPr sz="1600" spc="7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其</a:t>
            </a:r>
            <a:r>
              <a:rPr sz="1600" spc="8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它</a:t>
            </a:r>
            <a:r>
              <a:rPr sz="1600" spc="7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危</a:t>
            </a:r>
            <a:r>
              <a:rPr sz="1600" spc="8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险性</a:t>
            </a:r>
            <a:r>
              <a:rPr sz="1600" spc="7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较</a:t>
            </a:r>
            <a:r>
              <a:rPr sz="1600" spc="8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大</a:t>
            </a:r>
            <a:r>
              <a:rPr sz="1600" spc="7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的</a:t>
            </a:r>
            <a:r>
              <a:rPr sz="1600" spc="8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脚</a:t>
            </a:r>
            <a:r>
              <a:rPr sz="1600" spc="7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手</a:t>
            </a:r>
            <a:r>
              <a:rPr sz="1600" spc="10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架</a:t>
            </a:r>
            <a:r>
              <a:rPr sz="1600" spc="9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，</a:t>
            </a:r>
            <a:r>
              <a:rPr sz="1600" spc="7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方</a:t>
            </a:r>
            <a:r>
              <a:rPr sz="1600" spc="8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案</a:t>
            </a:r>
            <a:r>
              <a:rPr sz="1600" spc="7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必</a:t>
            </a:r>
            <a:r>
              <a:rPr sz="1600" spc="8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须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经 </a:t>
            </a:r>
            <a:r>
              <a:rPr sz="1600" spc="7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过专家论证后</a:t>
            </a:r>
            <a:r>
              <a:rPr sz="1600" spc="8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方</a:t>
            </a:r>
            <a:r>
              <a:rPr sz="1600" spc="7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可进行审核审</a:t>
            </a:r>
            <a:r>
              <a:rPr sz="1600" spc="11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批</a:t>
            </a:r>
            <a:r>
              <a:rPr sz="1600" spc="7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。同时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，  要绘制有效的施工图。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  <a:p>
            <a:pPr marL="12700" marR="207645" algn="just">
              <a:lnSpc>
                <a:spcPct val="110000"/>
              </a:lnSpc>
              <a:buSzPct val="94000"/>
              <a:buAutoNum type="arabicPlain"/>
              <a:tabLst>
                <a:tab pos="544830" algn="l"/>
              </a:tabLst>
            </a:pPr>
            <a:r>
              <a:rPr sz="1600" spc="3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架子</a:t>
            </a:r>
            <a:r>
              <a:rPr sz="1600" spc="1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搭</a:t>
            </a:r>
            <a:r>
              <a:rPr sz="1600" spc="3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设前</a:t>
            </a:r>
            <a:r>
              <a:rPr sz="1600" spc="1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，</a:t>
            </a:r>
            <a:r>
              <a:rPr sz="1600" spc="3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项目必须组织</a:t>
            </a:r>
            <a:r>
              <a:rPr sz="1600" spc="1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安</a:t>
            </a:r>
            <a:r>
              <a:rPr sz="1600" spc="3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全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技 </a:t>
            </a:r>
            <a:r>
              <a:rPr sz="1600" spc="7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术</a:t>
            </a:r>
            <a:r>
              <a:rPr sz="1600" spc="8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交</a:t>
            </a:r>
            <a:r>
              <a:rPr sz="1600" spc="8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底</a:t>
            </a:r>
            <a:r>
              <a:rPr sz="1600" spc="9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，</a:t>
            </a:r>
            <a:r>
              <a:rPr sz="1600" spc="8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交</a:t>
            </a:r>
            <a:r>
              <a:rPr sz="1600" spc="7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底</a:t>
            </a:r>
            <a:r>
              <a:rPr sz="1600" spc="8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的</a:t>
            </a:r>
            <a:r>
              <a:rPr sz="1600" spc="7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内</a:t>
            </a:r>
            <a:r>
              <a:rPr sz="1600" spc="8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容</a:t>
            </a:r>
            <a:r>
              <a:rPr sz="1600" spc="7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由</a:t>
            </a:r>
            <a:r>
              <a:rPr sz="1600" spc="8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方案</a:t>
            </a:r>
            <a:r>
              <a:rPr sz="1600" spc="7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编</a:t>
            </a:r>
            <a:r>
              <a:rPr sz="1600" spc="8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制</a:t>
            </a:r>
            <a:r>
              <a:rPr sz="1600" spc="7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人</a:t>
            </a:r>
            <a:r>
              <a:rPr sz="1600" spc="8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员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编 </a:t>
            </a:r>
            <a:r>
              <a:rPr sz="1600" spc="7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写</a:t>
            </a:r>
            <a:r>
              <a:rPr sz="1600" spc="9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，</a:t>
            </a:r>
            <a:r>
              <a:rPr sz="1600" spc="7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内</a:t>
            </a:r>
            <a:r>
              <a:rPr sz="1600" spc="8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容要</a:t>
            </a:r>
            <a:r>
              <a:rPr sz="1600" spc="7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求</a:t>
            </a:r>
            <a:r>
              <a:rPr sz="1600" spc="8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以</a:t>
            </a:r>
            <a:r>
              <a:rPr sz="1600" spc="7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图</a:t>
            </a:r>
            <a:r>
              <a:rPr sz="1600" spc="8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为</a:t>
            </a:r>
            <a:r>
              <a:rPr sz="1600" spc="9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主、</a:t>
            </a:r>
            <a:r>
              <a:rPr sz="1600" spc="8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表</a:t>
            </a:r>
            <a:r>
              <a:rPr sz="1600" spc="7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格</a:t>
            </a:r>
            <a:r>
              <a:rPr sz="1600" spc="8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为</a:t>
            </a:r>
            <a:r>
              <a:rPr sz="1600" spc="8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辅</a:t>
            </a:r>
            <a:r>
              <a:rPr sz="1600" spc="9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，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加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  <a:p>
            <a:pPr marL="12700" marR="5080">
              <a:lnSpc>
                <a:spcPct val="110000"/>
              </a:lnSpc>
            </a:pPr>
            <a:r>
              <a:rPr sz="1600" spc="7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上</a:t>
            </a:r>
            <a:r>
              <a:rPr sz="1600" spc="8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简</a:t>
            </a:r>
            <a:r>
              <a:rPr sz="1600" spc="7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单</a:t>
            </a:r>
            <a:r>
              <a:rPr sz="1600" spc="8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易懂</a:t>
            </a:r>
            <a:r>
              <a:rPr sz="1600" spc="7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的</a:t>
            </a:r>
            <a:r>
              <a:rPr sz="1600" spc="8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文</a:t>
            </a:r>
            <a:r>
              <a:rPr sz="1600" spc="7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字</a:t>
            </a:r>
            <a:r>
              <a:rPr sz="1600" spc="8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说</a:t>
            </a:r>
            <a:r>
              <a:rPr sz="1600" spc="9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明</a:t>
            </a:r>
            <a:r>
              <a:rPr sz="1600" spc="8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。各</a:t>
            </a:r>
            <a:r>
              <a:rPr sz="1600" spc="7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级</a:t>
            </a:r>
            <a:r>
              <a:rPr sz="1600" spc="8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交</a:t>
            </a:r>
            <a:r>
              <a:rPr sz="1600" spc="7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底</a:t>
            </a:r>
            <a:r>
              <a:rPr sz="1600" spc="8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组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织 </a:t>
            </a:r>
            <a:r>
              <a:rPr sz="1600" spc="7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人员必须请专</a:t>
            </a:r>
            <a:r>
              <a:rPr sz="1600" spc="8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职</a:t>
            </a:r>
            <a:r>
              <a:rPr sz="1600" spc="7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安全监督管理</a:t>
            </a:r>
            <a:r>
              <a:rPr sz="1600" spc="8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人</a:t>
            </a:r>
            <a:r>
              <a:rPr sz="1600" spc="7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员参</a:t>
            </a:r>
            <a:r>
              <a:rPr sz="1600" spc="9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加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， </a:t>
            </a:r>
            <a:r>
              <a:rPr sz="1600" spc="7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交</a:t>
            </a:r>
            <a:r>
              <a:rPr sz="1600" spc="8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底</a:t>
            </a:r>
            <a:r>
              <a:rPr sz="1600" spc="7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完</a:t>
            </a:r>
            <a:r>
              <a:rPr sz="1600" spc="9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毕</a:t>
            </a:r>
            <a:r>
              <a:rPr sz="1600" spc="9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、</a:t>
            </a:r>
            <a:r>
              <a:rPr sz="1600" spc="7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交</a:t>
            </a:r>
            <a:r>
              <a:rPr sz="1600" spc="8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底</a:t>
            </a:r>
            <a:r>
              <a:rPr sz="1600" spc="7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双</a:t>
            </a:r>
            <a:r>
              <a:rPr sz="1600" spc="8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方</a:t>
            </a:r>
            <a:r>
              <a:rPr sz="1600" spc="7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均</a:t>
            </a:r>
            <a:r>
              <a:rPr sz="1600" spc="8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须在</a:t>
            </a:r>
            <a:r>
              <a:rPr sz="1600" spc="7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交</a:t>
            </a:r>
            <a:r>
              <a:rPr sz="1600" spc="8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底</a:t>
            </a:r>
            <a:r>
              <a:rPr sz="1600" spc="7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单</a:t>
            </a:r>
            <a:r>
              <a:rPr sz="1600" spc="8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上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签 字，交底单由专职安全员保存。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  <a:p>
            <a:pPr marL="517525" indent="-505460">
              <a:lnSpc>
                <a:spcPct val="100000"/>
              </a:lnSpc>
              <a:spcBef>
                <a:spcPts val="190"/>
              </a:spcBef>
              <a:buSzPct val="94000"/>
              <a:buAutoNum type="arabicPlain" startAt="3"/>
              <a:tabLst>
                <a:tab pos="517525" algn="l"/>
              </a:tabLst>
            </a:pP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脚手架搭设与结构施工应同步；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330200" y="874268"/>
            <a:ext cx="3183255" cy="4679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5" dirty="0">
                <a:latin typeface="Arial" panose="020B0604020202020204"/>
                <a:cs typeface="Arial" panose="020B0604020202020204"/>
              </a:rPr>
              <a:t>3</a:t>
            </a:r>
            <a:r>
              <a:rPr dirty="0"/>
              <a:t>、外立面作</a:t>
            </a:r>
            <a:r>
              <a:rPr spc="-10" dirty="0"/>
              <a:t>业</a:t>
            </a:r>
            <a:r>
              <a:rPr dirty="0"/>
              <a:t>防护</a:t>
            </a:r>
            <a:endParaRPr dirty="0"/>
          </a:p>
        </p:txBody>
      </p:sp>
      <p:sp>
        <p:nvSpPr>
          <p:cNvPr id="9" name="object 9"/>
          <p:cNvSpPr/>
          <p:nvPr/>
        </p:nvSpPr>
        <p:spPr>
          <a:xfrm>
            <a:off x="4572000" y="1628775"/>
            <a:ext cx="4328922" cy="2279142"/>
          </a:xfrm>
          <a:prstGeom prst="rect">
            <a:avLst/>
          </a:prstGeom>
          <a:blipFill>
            <a:blip r:embed="rId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4556378" y="3907980"/>
            <a:ext cx="4310253" cy="213461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054978" y="859408"/>
            <a:ext cx="2880360" cy="715010"/>
          </a:xfrm>
          <a:custGeom>
            <a:avLst/>
            <a:gdLst/>
            <a:ahLst/>
            <a:cxnLst/>
            <a:rect l="l" t="t" r="r" b="b"/>
            <a:pathLst>
              <a:path w="2880359" h="715010">
                <a:moveTo>
                  <a:pt x="2880105" y="0"/>
                </a:moveTo>
                <a:lnTo>
                  <a:pt x="2873629" y="0"/>
                </a:lnTo>
                <a:lnTo>
                  <a:pt x="2752344" y="20065"/>
                </a:lnTo>
                <a:lnTo>
                  <a:pt x="2628900" y="42417"/>
                </a:lnTo>
                <a:lnTo>
                  <a:pt x="2373376" y="91566"/>
                </a:lnTo>
                <a:lnTo>
                  <a:pt x="2105279" y="149732"/>
                </a:lnTo>
                <a:lnTo>
                  <a:pt x="1824227" y="216662"/>
                </a:lnTo>
                <a:lnTo>
                  <a:pt x="1566672" y="281558"/>
                </a:lnTo>
                <a:lnTo>
                  <a:pt x="842899" y="444626"/>
                </a:lnTo>
                <a:lnTo>
                  <a:pt x="621538" y="489330"/>
                </a:lnTo>
                <a:lnTo>
                  <a:pt x="200025" y="567436"/>
                </a:lnTo>
                <a:lnTo>
                  <a:pt x="0" y="600963"/>
                </a:lnTo>
                <a:lnTo>
                  <a:pt x="138303" y="621156"/>
                </a:lnTo>
                <a:lnTo>
                  <a:pt x="270256" y="638937"/>
                </a:lnTo>
                <a:lnTo>
                  <a:pt x="398018" y="654685"/>
                </a:lnTo>
                <a:lnTo>
                  <a:pt x="644905" y="681481"/>
                </a:lnTo>
                <a:lnTo>
                  <a:pt x="874776" y="699262"/>
                </a:lnTo>
                <a:lnTo>
                  <a:pt x="985520" y="705992"/>
                </a:lnTo>
                <a:lnTo>
                  <a:pt x="1094104" y="710438"/>
                </a:lnTo>
                <a:lnTo>
                  <a:pt x="1298448" y="715010"/>
                </a:lnTo>
                <a:lnTo>
                  <a:pt x="1396365" y="715010"/>
                </a:lnTo>
                <a:lnTo>
                  <a:pt x="1585849" y="710438"/>
                </a:lnTo>
                <a:lnTo>
                  <a:pt x="1675256" y="705992"/>
                </a:lnTo>
                <a:lnTo>
                  <a:pt x="1845564" y="692657"/>
                </a:lnTo>
                <a:lnTo>
                  <a:pt x="1928495" y="683640"/>
                </a:lnTo>
                <a:lnTo>
                  <a:pt x="2086102" y="661288"/>
                </a:lnTo>
                <a:lnTo>
                  <a:pt x="2235073" y="634491"/>
                </a:lnTo>
                <a:lnTo>
                  <a:pt x="2375535" y="603250"/>
                </a:lnTo>
                <a:lnTo>
                  <a:pt x="2509647" y="567436"/>
                </a:lnTo>
                <a:lnTo>
                  <a:pt x="2637409" y="527303"/>
                </a:lnTo>
                <a:lnTo>
                  <a:pt x="2758694" y="482600"/>
                </a:lnTo>
                <a:lnTo>
                  <a:pt x="2875788" y="435610"/>
                </a:lnTo>
                <a:lnTo>
                  <a:pt x="2880105" y="433450"/>
                </a:lnTo>
                <a:lnTo>
                  <a:pt x="2880105" y="0"/>
                </a:lnTo>
                <a:close/>
              </a:path>
            </a:pathLst>
          </a:custGeom>
          <a:solidFill>
            <a:srgbClr val="C5E7FB">
              <a:alpha val="2901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2622423" y="730884"/>
            <a:ext cx="5551805" cy="851535"/>
          </a:xfrm>
          <a:custGeom>
            <a:avLst/>
            <a:gdLst/>
            <a:ahLst/>
            <a:cxnLst/>
            <a:rect l="l" t="t" r="r" b="b"/>
            <a:pathLst>
              <a:path w="5551805" h="851535">
                <a:moveTo>
                  <a:pt x="853566" y="0"/>
                </a:moveTo>
                <a:lnTo>
                  <a:pt x="685418" y="0"/>
                </a:lnTo>
                <a:lnTo>
                  <a:pt x="527938" y="4572"/>
                </a:lnTo>
                <a:lnTo>
                  <a:pt x="381000" y="11175"/>
                </a:lnTo>
                <a:lnTo>
                  <a:pt x="244728" y="22351"/>
                </a:lnTo>
                <a:lnTo>
                  <a:pt x="117093" y="35813"/>
                </a:lnTo>
                <a:lnTo>
                  <a:pt x="0" y="53720"/>
                </a:lnTo>
                <a:lnTo>
                  <a:pt x="334137" y="96138"/>
                </a:lnTo>
                <a:lnTo>
                  <a:pt x="693927" y="156463"/>
                </a:lnTo>
                <a:lnTo>
                  <a:pt x="1079246" y="234695"/>
                </a:lnTo>
                <a:lnTo>
                  <a:pt x="1283589" y="279273"/>
                </a:lnTo>
                <a:lnTo>
                  <a:pt x="1868931" y="422275"/>
                </a:lnTo>
                <a:lnTo>
                  <a:pt x="2562987" y="576452"/>
                </a:lnTo>
                <a:lnTo>
                  <a:pt x="2882265" y="639063"/>
                </a:lnTo>
                <a:lnTo>
                  <a:pt x="3035554" y="668147"/>
                </a:lnTo>
                <a:lnTo>
                  <a:pt x="3329304" y="717295"/>
                </a:lnTo>
                <a:lnTo>
                  <a:pt x="3469766" y="739520"/>
                </a:lnTo>
                <a:lnTo>
                  <a:pt x="3737991" y="775335"/>
                </a:lnTo>
                <a:lnTo>
                  <a:pt x="3991229" y="806576"/>
                </a:lnTo>
                <a:lnTo>
                  <a:pt x="4112641" y="817752"/>
                </a:lnTo>
                <a:lnTo>
                  <a:pt x="4342510" y="835660"/>
                </a:lnTo>
                <a:lnTo>
                  <a:pt x="4453255" y="842390"/>
                </a:lnTo>
                <a:lnTo>
                  <a:pt x="4666107" y="851280"/>
                </a:lnTo>
                <a:lnTo>
                  <a:pt x="4864100" y="851280"/>
                </a:lnTo>
                <a:lnTo>
                  <a:pt x="5051425" y="846836"/>
                </a:lnTo>
                <a:lnTo>
                  <a:pt x="5140833" y="842390"/>
                </a:lnTo>
                <a:lnTo>
                  <a:pt x="5228082" y="835660"/>
                </a:lnTo>
                <a:lnTo>
                  <a:pt x="5474970" y="808863"/>
                </a:lnTo>
                <a:lnTo>
                  <a:pt x="5551551" y="797687"/>
                </a:lnTo>
                <a:lnTo>
                  <a:pt x="5304662" y="766444"/>
                </a:lnTo>
                <a:lnTo>
                  <a:pt x="5042916" y="728472"/>
                </a:lnTo>
                <a:lnTo>
                  <a:pt x="4474463" y="630047"/>
                </a:lnTo>
                <a:lnTo>
                  <a:pt x="4165854" y="567563"/>
                </a:lnTo>
                <a:lnTo>
                  <a:pt x="3840099" y="498348"/>
                </a:lnTo>
                <a:lnTo>
                  <a:pt x="2854579" y="263651"/>
                </a:lnTo>
                <a:lnTo>
                  <a:pt x="2586354" y="205612"/>
                </a:lnTo>
                <a:lnTo>
                  <a:pt x="2330957" y="156463"/>
                </a:lnTo>
                <a:lnTo>
                  <a:pt x="2207387" y="134112"/>
                </a:lnTo>
                <a:lnTo>
                  <a:pt x="2086102" y="114045"/>
                </a:lnTo>
                <a:lnTo>
                  <a:pt x="1969007" y="96138"/>
                </a:lnTo>
                <a:lnTo>
                  <a:pt x="1630552" y="51435"/>
                </a:lnTo>
                <a:lnTo>
                  <a:pt x="1419860" y="31368"/>
                </a:lnTo>
                <a:lnTo>
                  <a:pt x="1221866" y="15748"/>
                </a:lnTo>
                <a:lnTo>
                  <a:pt x="1032382" y="4572"/>
                </a:lnTo>
                <a:lnTo>
                  <a:pt x="853566" y="0"/>
                </a:lnTo>
                <a:close/>
              </a:path>
            </a:pathLst>
          </a:custGeom>
          <a:solidFill>
            <a:srgbClr val="C5E7FB">
              <a:alpha val="3999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2832100" y="743204"/>
            <a:ext cx="5474970" cy="775335"/>
          </a:xfrm>
          <a:custGeom>
            <a:avLst/>
            <a:gdLst/>
            <a:ahLst/>
            <a:cxnLst/>
            <a:rect l="l" t="t" r="r" b="b"/>
            <a:pathLst>
              <a:path w="5474970" h="775335">
                <a:moveTo>
                  <a:pt x="0" y="78232"/>
                </a:moveTo>
                <a:lnTo>
                  <a:pt x="19176" y="73787"/>
                </a:lnTo>
                <a:lnTo>
                  <a:pt x="76581" y="62611"/>
                </a:lnTo>
                <a:lnTo>
                  <a:pt x="174498" y="46990"/>
                </a:lnTo>
                <a:lnTo>
                  <a:pt x="238379" y="37973"/>
                </a:lnTo>
                <a:lnTo>
                  <a:pt x="312927" y="29083"/>
                </a:lnTo>
                <a:lnTo>
                  <a:pt x="395858" y="22351"/>
                </a:lnTo>
                <a:lnTo>
                  <a:pt x="491744" y="15621"/>
                </a:lnTo>
                <a:lnTo>
                  <a:pt x="596011" y="9017"/>
                </a:lnTo>
                <a:lnTo>
                  <a:pt x="713104" y="4445"/>
                </a:lnTo>
                <a:lnTo>
                  <a:pt x="840866" y="2286"/>
                </a:lnTo>
                <a:lnTo>
                  <a:pt x="979170" y="0"/>
                </a:lnTo>
                <a:lnTo>
                  <a:pt x="1128140" y="2286"/>
                </a:lnTo>
                <a:lnTo>
                  <a:pt x="1287779" y="6731"/>
                </a:lnTo>
                <a:lnTo>
                  <a:pt x="1460246" y="15621"/>
                </a:lnTo>
                <a:lnTo>
                  <a:pt x="1643379" y="26797"/>
                </a:lnTo>
                <a:lnTo>
                  <a:pt x="1837054" y="44704"/>
                </a:lnTo>
                <a:lnTo>
                  <a:pt x="2043557" y="64770"/>
                </a:lnTo>
                <a:lnTo>
                  <a:pt x="2262759" y="89408"/>
                </a:lnTo>
                <a:lnTo>
                  <a:pt x="2492629" y="118491"/>
                </a:lnTo>
                <a:lnTo>
                  <a:pt x="2735326" y="154178"/>
                </a:lnTo>
                <a:lnTo>
                  <a:pt x="2988691" y="194437"/>
                </a:lnTo>
                <a:lnTo>
                  <a:pt x="3254755" y="241300"/>
                </a:lnTo>
                <a:lnTo>
                  <a:pt x="3533648" y="297180"/>
                </a:lnTo>
                <a:lnTo>
                  <a:pt x="3825240" y="357505"/>
                </a:lnTo>
                <a:lnTo>
                  <a:pt x="4129658" y="424561"/>
                </a:lnTo>
                <a:lnTo>
                  <a:pt x="4446778" y="500507"/>
                </a:lnTo>
                <a:lnTo>
                  <a:pt x="4776724" y="583184"/>
                </a:lnTo>
                <a:lnTo>
                  <a:pt x="5119497" y="674751"/>
                </a:lnTo>
                <a:lnTo>
                  <a:pt x="5474970" y="775335"/>
                </a:lnTo>
              </a:path>
            </a:pathLst>
          </a:custGeom>
          <a:ln w="31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5616447" y="729869"/>
            <a:ext cx="3312160" cy="652780"/>
          </a:xfrm>
          <a:custGeom>
            <a:avLst/>
            <a:gdLst/>
            <a:ahLst/>
            <a:cxnLst/>
            <a:rect l="l" t="t" r="r" b="b"/>
            <a:pathLst>
              <a:path w="3312159" h="652780">
                <a:moveTo>
                  <a:pt x="0" y="652398"/>
                </a:moveTo>
                <a:lnTo>
                  <a:pt x="95757" y="625475"/>
                </a:lnTo>
                <a:lnTo>
                  <a:pt x="357631" y="556259"/>
                </a:lnTo>
                <a:lnTo>
                  <a:pt x="538479" y="509396"/>
                </a:lnTo>
                <a:lnTo>
                  <a:pt x="747140" y="457961"/>
                </a:lnTo>
                <a:lnTo>
                  <a:pt x="979170" y="402081"/>
                </a:lnTo>
                <a:lnTo>
                  <a:pt x="1228217" y="341756"/>
                </a:lnTo>
                <a:lnTo>
                  <a:pt x="1492123" y="283717"/>
                </a:lnTo>
                <a:lnTo>
                  <a:pt x="1762505" y="225551"/>
                </a:lnTo>
                <a:lnTo>
                  <a:pt x="2039238" y="171957"/>
                </a:lnTo>
                <a:lnTo>
                  <a:pt x="2313812" y="120650"/>
                </a:lnTo>
                <a:lnTo>
                  <a:pt x="2450083" y="98297"/>
                </a:lnTo>
                <a:lnTo>
                  <a:pt x="2582036" y="75945"/>
                </a:lnTo>
                <a:lnTo>
                  <a:pt x="2713990" y="58038"/>
                </a:lnTo>
                <a:lnTo>
                  <a:pt x="2841752" y="40131"/>
                </a:lnTo>
                <a:lnTo>
                  <a:pt x="2967354" y="26796"/>
                </a:lnTo>
                <a:lnTo>
                  <a:pt x="3086607" y="15620"/>
                </a:lnTo>
                <a:lnTo>
                  <a:pt x="3201543" y="6603"/>
                </a:lnTo>
                <a:lnTo>
                  <a:pt x="3312159" y="0"/>
                </a:lnTo>
              </a:path>
            </a:pathLst>
          </a:custGeom>
          <a:ln w="31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211670" y="714248"/>
            <a:ext cx="8723630" cy="1331595"/>
          </a:xfrm>
          <a:custGeom>
            <a:avLst/>
            <a:gdLst/>
            <a:ahLst/>
            <a:cxnLst/>
            <a:rect l="l" t="t" r="r" b="b"/>
            <a:pathLst>
              <a:path w="8723630" h="1331595">
                <a:moveTo>
                  <a:pt x="1556042" y="0"/>
                </a:moveTo>
                <a:lnTo>
                  <a:pt x="1402753" y="0"/>
                </a:lnTo>
                <a:lnTo>
                  <a:pt x="1258100" y="4444"/>
                </a:lnTo>
                <a:lnTo>
                  <a:pt x="1121829" y="11175"/>
                </a:lnTo>
                <a:lnTo>
                  <a:pt x="874890" y="33400"/>
                </a:lnTo>
                <a:lnTo>
                  <a:pt x="762063" y="49149"/>
                </a:lnTo>
                <a:lnTo>
                  <a:pt x="659891" y="64769"/>
                </a:lnTo>
                <a:lnTo>
                  <a:pt x="564095" y="82550"/>
                </a:lnTo>
                <a:lnTo>
                  <a:pt x="478955" y="102742"/>
                </a:lnTo>
                <a:lnTo>
                  <a:pt x="398056" y="120650"/>
                </a:lnTo>
                <a:lnTo>
                  <a:pt x="327812" y="140715"/>
                </a:lnTo>
                <a:lnTo>
                  <a:pt x="206476" y="178688"/>
                </a:lnTo>
                <a:lnTo>
                  <a:pt x="157518" y="196596"/>
                </a:lnTo>
                <a:lnTo>
                  <a:pt x="51079" y="241173"/>
                </a:lnTo>
                <a:lnTo>
                  <a:pt x="0" y="268097"/>
                </a:lnTo>
                <a:lnTo>
                  <a:pt x="0" y="1331467"/>
                </a:lnTo>
                <a:lnTo>
                  <a:pt x="8719096" y="1331467"/>
                </a:lnTo>
                <a:lnTo>
                  <a:pt x="8723414" y="1324864"/>
                </a:lnTo>
                <a:lnTo>
                  <a:pt x="8723414" y="851153"/>
                </a:lnTo>
                <a:lnTo>
                  <a:pt x="7182142" y="851153"/>
                </a:lnTo>
                <a:lnTo>
                  <a:pt x="7043839" y="848994"/>
                </a:lnTo>
                <a:lnTo>
                  <a:pt x="6899059" y="844423"/>
                </a:lnTo>
                <a:lnTo>
                  <a:pt x="6750088" y="837818"/>
                </a:lnTo>
                <a:lnTo>
                  <a:pt x="6594640" y="826642"/>
                </a:lnTo>
                <a:lnTo>
                  <a:pt x="6260503" y="793114"/>
                </a:lnTo>
                <a:lnTo>
                  <a:pt x="5900712" y="746125"/>
                </a:lnTo>
                <a:lnTo>
                  <a:pt x="5709196" y="717168"/>
                </a:lnTo>
                <a:lnTo>
                  <a:pt x="5509044" y="683640"/>
                </a:lnTo>
                <a:lnTo>
                  <a:pt x="5302542" y="645667"/>
                </a:lnTo>
                <a:lnTo>
                  <a:pt x="4861979" y="558546"/>
                </a:lnTo>
                <a:lnTo>
                  <a:pt x="4387253" y="453516"/>
                </a:lnTo>
                <a:lnTo>
                  <a:pt x="4136047" y="395350"/>
                </a:lnTo>
                <a:lnTo>
                  <a:pt x="3614458" y="268097"/>
                </a:lnTo>
                <a:lnTo>
                  <a:pt x="3122841" y="165226"/>
                </a:lnTo>
                <a:lnTo>
                  <a:pt x="2892844" y="125094"/>
                </a:lnTo>
                <a:lnTo>
                  <a:pt x="2673642" y="91566"/>
                </a:lnTo>
                <a:lnTo>
                  <a:pt x="2462949" y="62484"/>
                </a:lnTo>
                <a:lnTo>
                  <a:pt x="2262797" y="40131"/>
                </a:lnTo>
                <a:lnTo>
                  <a:pt x="2073313" y="22225"/>
                </a:lnTo>
                <a:lnTo>
                  <a:pt x="1719999" y="2159"/>
                </a:lnTo>
                <a:lnTo>
                  <a:pt x="1556042" y="0"/>
                </a:lnTo>
                <a:close/>
              </a:path>
              <a:path w="8723630" h="1331595">
                <a:moveTo>
                  <a:pt x="8723414" y="569722"/>
                </a:moveTo>
                <a:lnTo>
                  <a:pt x="8638197" y="605409"/>
                </a:lnTo>
                <a:lnTo>
                  <a:pt x="8557298" y="636651"/>
                </a:lnTo>
                <a:lnTo>
                  <a:pt x="8472208" y="665734"/>
                </a:lnTo>
                <a:lnTo>
                  <a:pt x="8295551" y="719327"/>
                </a:lnTo>
                <a:lnTo>
                  <a:pt x="8201825" y="743965"/>
                </a:lnTo>
                <a:lnTo>
                  <a:pt x="8005991" y="784098"/>
                </a:lnTo>
                <a:lnTo>
                  <a:pt x="7901724" y="802004"/>
                </a:lnTo>
                <a:lnTo>
                  <a:pt x="7680363" y="828801"/>
                </a:lnTo>
                <a:lnTo>
                  <a:pt x="7441857" y="846709"/>
                </a:lnTo>
                <a:lnTo>
                  <a:pt x="7314222" y="851153"/>
                </a:lnTo>
                <a:lnTo>
                  <a:pt x="8723414" y="851153"/>
                </a:lnTo>
                <a:lnTo>
                  <a:pt x="8723414" y="56972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 txBox="1"/>
          <p:nvPr/>
        </p:nvSpPr>
        <p:spPr>
          <a:xfrm>
            <a:off x="330200" y="1344574"/>
            <a:ext cx="4493260" cy="530288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213360">
              <a:lnSpc>
                <a:spcPct val="115000"/>
              </a:lnSpc>
              <a:spcBef>
                <a:spcPts val="100"/>
              </a:spcBef>
              <a:buSzPct val="94000"/>
              <a:buAutoNum type="arabicPlain"/>
              <a:tabLst>
                <a:tab pos="490855" algn="l"/>
              </a:tabLst>
            </a:pP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脚手</a:t>
            </a:r>
            <a:r>
              <a:rPr sz="1600" spc="-10" dirty="0">
                <a:latin typeface="PMingLiU" panose="02020500000000000000" charset="-120"/>
                <a:cs typeface="PMingLiU" panose="02020500000000000000" charset="-120"/>
              </a:rPr>
              <a:t>架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地基与基础的施工，应</a:t>
            </a:r>
            <a:r>
              <a:rPr sz="1600" spc="5" dirty="0">
                <a:latin typeface="PMingLiU" panose="02020500000000000000" charset="-120"/>
                <a:cs typeface="PMingLiU" panose="02020500000000000000" charset="-120"/>
              </a:rPr>
              <a:t>根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据脚</a:t>
            </a:r>
            <a:r>
              <a:rPr sz="1600" spc="5" dirty="0">
                <a:latin typeface="PMingLiU" panose="02020500000000000000" charset="-120"/>
                <a:cs typeface="PMingLiU" panose="02020500000000000000" charset="-120"/>
              </a:rPr>
              <a:t>手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架 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所受荷载、搭设高度、搭设场地土</a:t>
            </a:r>
            <a:r>
              <a:rPr sz="1600" spc="5" dirty="0">
                <a:latin typeface="PMingLiU" panose="02020500000000000000" charset="-120"/>
                <a:cs typeface="PMingLiU" panose="02020500000000000000" charset="-120"/>
              </a:rPr>
              <a:t>质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情况</a:t>
            </a:r>
            <a:r>
              <a:rPr sz="1600" spc="5" dirty="0">
                <a:latin typeface="PMingLiU" panose="02020500000000000000" charset="-120"/>
                <a:cs typeface="PMingLiU" panose="02020500000000000000" charset="-120"/>
              </a:rPr>
              <a:t>与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现行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  <a:p>
            <a:pPr marL="12700">
              <a:lnSpc>
                <a:spcPct val="100000"/>
              </a:lnSpc>
              <a:spcBef>
                <a:spcPts val="285"/>
              </a:spcBef>
            </a:pP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国家标</a:t>
            </a:r>
            <a:r>
              <a:rPr sz="1600" spc="5" dirty="0">
                <a:latin typeface="PMingLiU" panose="02020500000000000000" charset="-120"/>
                <a:cs typeface="PMingLiU" panose="02020500000000000000" charset="-120"/>
              </a:rPr>
              <a:t>准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《建</a:t>
            </a:r>
            <a:r>
              <a:rPr sz="1600" spc="5" dirty="0">
                <a:latin typeface="PMingLiU" panose="02020500000000000000" charset="-120"/>
                <a:cs typeface="PMingLiU" panose="02020500000000000000" charset="-120"/>
              </a:rPr>
              <a:t>筑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地基基</a:t>
            </a:r>
            <a:r>
              <a:rPr sz="1600" spc="5" dirty="0">
                <a:latin typeface="PMingLiU" panose="02020500000000000000" charset="-120"/>
                <a:cs typeface="PMingLiU" panose="02020500000000000000" charset="-120"/>
              </a:rPr>
              <a:t>础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工程</a:t>
            </a:r>
            <a:r>
              <a:rPr sz="1600" spc="5" dirty="0">
                <a:latin typeface="PMingLiU" panose="02020500000000000000" charset="-120"/>
                <a:cs typeface="PMingLiU" panose="02020500000000000000" charset="-120"/>
              </a:rPr>
              <a:t>施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工质量</a:t>
            </a:r>
            <a:r>
              <a:rPr sz="1600" spc="5" dirty="0">
                <a:latin typeface="PMingLiU" panose="02020500000000000000" charset="-120"/>
                <a:cs typeface="PMingLiU" panose="02020500000000000000" charset="-120"/>
              </a:rPr>
              <a:t>验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收规</a:t>
            </a:r>
            <a:r>
              <a:rPr sz="1600" spc="5" dirty="0">
                <a:latin typeface="PMingLiU" panose="02020500000000000000" charset="-120"/>
                <a:cs typeface="PMingLiU" panose="02020500000000000000" charset="-120"/>
              </a:rPr>
              <a:t>范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》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  <a:p>
            <a:pPr marL="12700">
              <a:lnSpc>
                <a:spcPct val="100000"/>
              </a:lnSpc>
              <a:spcBef>
                <a:spcPts val="290"/>
              </a:spcBef>
            </a:pPr>
            <a:r>
              <a:rPr sz="1600" spc="-5" dirty="0">
                <a:latin typeface="Candara" panose="020E0502030303020204"/>
                <a:cs typeface="Candara" panose="020E0502030303020204"/>
              </a:rPr>
              <a:t>GB50202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的有关规定进行。</a:t>
            </a:r>
            <a:r>
              <a:rPr sz="1600" spc="-5" dirty="0">
                <a:latin typeface="Candara" panose="020E0502030303020204"/>
                <a:cs typeface="Candara" panose="020E0502030303020204"/>
              </a:rPr>
              <a:t>(JGJ130-2011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第</a:t>
            </a:r>
            <a:r>
              <a:rPr sz="1600" spc="-5" dirty="0">
                <a:latin typeface="Candara" panose="020E0502030303020204"/>
                <a:cs typeface="Candara" panose="020E0502030303020204"/>
              </a:rPr>
              <a:t>7.2.1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条</a:t>
            </a:r>
            <a:r>
              <a:rPr sz="1600" spc="-5" dirty="0">
                <a:latin typeface="Candara" panose="020E0502030303020204"/>
                <a:cs typeface="Candara" panose="020E0502030303020204"/>
              </a:rPr>
              <a:t>)</a:t>
            </a:r>
            <a:endParaRPr sz="1600">
              <a:latin typeface="Candara" panose="020E0502030303020204"/>
              <a:cs typeface="Candara" panose="020E0502030303020204"/>
            </a:endParaRPr>
          </a:p>
          <a:p>
            <a:pPr marL="12700" marR="213360" indent="43815">
              <a:lnSpc>
                <a:spcPct val="115000"/>
              </a:lnSpc>
              <a:spcBef>
                <a:spcPts val="600"/>
              </a:spcBef>
              <a:buSzPct val="94000"/>
              <a:buAutoNum type="arabicPlain" startAt="2"/>
              <a:tabLst>
                <a:tab pos="556260" algn="l"/>
              </a:tabLst>
            </a:pP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当立杆地基为原土或回填</a:t>
            </a:r>
            <a:r>
              <a:rPr sz="1600" spc="5" dirty="0">
                <a:latin typeface="PMingLiU" panose="02020500000000000000" charset="-120"/>
                <a:cs typeface="PMingLiU" panose="02020500000000000000" charset="-120"/>
              </a:rPr>
              <a:t>土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时，</a:t>
            </a:r>
            <a:r>
              <a:rPr sz="1600" spc="5" dirty="0">
                <a:latin typeface="PMingLiU" panose="02020500000000000000" charset="-120"/>
                <a:cs typeface="PMingLiU" panose="02020500000000000000" charset="-120"/>
              </a:rPr>
              <a:t>应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采用方 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案要求的岩土夯实平整，并达到方</a:t>
            </a:r>
            <a:r>
              <a:rPr sz="1600" spc="5" dirty="0">
                <a:latin typeface="PMingLiU" panose="02020500000000000000" charset="-120"/>
                <a:cs typeface="PMingLiU" panose="02020500000000000000" charset="-120"/>
              </a:rPr>
              <a:t>案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设计</a:t>
            </a:r>
            <a:r>
              <a:rPr sz="1600" spc="5" dirty="0">
                <a:latin typeface="PMingLiU" panose="02020500000000000000" charset="-120"/>
                <a:cs typeface="PMingLiU" panose="02020500000000000000" charset="-120"/>
              </a:rPr>
              <a:t>的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承载 力要求。每根立杆底部应设置底座</a:t>
            </a:r>
            <a:r>
              <a:rPr sz="1600" spc="5" dirty="0">
                <a:latin typeface="PMingLiU" panose="02020500000000000000" charset="-120"/>
                <a:cs typeface="PMingLiU" panose="02020500000000000000" charset="-120"/>
              </a:rPr>
              <a:t>、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垫板</a:t>
            </a:r>
            <a:r>
              <a:rPr sz="1600" spc="5" dirty="0">
                <a:latin typeface="PMingLiU" panose="02020500000000000000" charset="-120"/>
                <a:cs typeface="PMingLiU" panose="02020500000000000000" charset="-120"/>
              </a:rPr>
              <a:t>，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垫板 </a:t>
            </a:r>
            <a:r>
              <a:rPr sz="1600" spc="-10" dirty="0">
                <a:latin typeface="PMingLiU" panose="02020500000000000000" charset="-120"/>
                <a:cs typeface="PMingLiU" panose="02020500000000000000" charset="-120"/>
              </a:rPr>
              <a:t>应采用长度不少于</a:t>
            </a:r>
            <a:r>
              <a:rPr sz="1600" spc="-15" dirty="0">
                <a:latin typeface="Candara" panose="020E0502030303020204"/>
                <a:cs typeface="Candara" panose="020E0502030303020204"/>
              </a:rPr>
              <a:t>2</a:t>
            </a:r>
            <a:r>
              <a:rPr sz="1600" spc="-10" dirty="0">
                <a:latin typeface="PMingLiU" panose="02020500000000000000" charset="-120"/>
                <a:cs typeface="PMingLiU" panose="02020500000000000000" charset="-120"/>
              </a:rPr>
              <a:t>跨、厚度不小</a:t>
            </a:r>
            <a:r>
              <a:rPr sz="1600" spc="5" dirty="0">
                <a:latin typeface="PMingLiU" panose="02020500000000000000" charset="-120"/>
                <a:cs typeface="PMingLiU" panose="02020500000000000000" charset="-120"/>
              </a:rPr>
              <a:t>于</a:t>
            </a:r>
            <a:r>
              <a:rPr sz="1600" spc="-5" dirty="0">
                <a:latin typeface="Candara" panose="020E0502030303020204"/>
                <a:cs typeface="Candara" panose="020E0502030303020204"/>
              </a:rPr>
              <a:t>50mm</a:t>
            </a:r>
            <a:r>
              <a:rPr sz="1600" spc="-10" dirty="0">
                <a:latin typeface="PMingLiU" panose="02020500000000000000" charset="-120"/>
                <a:cs typeface="PMingLiU" panose="02020500000000000000" charset="-120"/>
              </a:rPr>
              <a:t>、宽 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度不小于</a:t>
            </a:r>
            <a:r>
              <a:rPr sz="1600" spc="-10" dirty="0">
                <a:latin typeface="Candara" panose="020E0502030303020204"/>
                <a:cs typeface="Candara" panose="020E0502030303020204"/>
              </a:rPr>
              <a:t>200</a:t>
            </a:r>
            <a:r>
              <a:rPr sz="1600" dirty="0">
                <a:latin typeface="Candara" panose="020E0502030303020204"/>
                <a:cs typeface="Candara" panose="020E0502030303020204"/>
              </a:rPr>
              <a:t> </a:t>
            </a:r>
            <a:r>
              <a:rPr sz="1600" spc="-5" dirty="0">
                <a:latin typeface="Candara" panose="020E0502030303020204"/>
                <a:cs typeface="Candara" panose="020E0502030303020204"/>
              </a:rPr>
              <a:t>mm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的木垫板；立杆垫板底面标高 宜高于自然地坪</a:t>
            </a:r>
            <a:r>
              <a:rPr sz="1600" spc="-5" dirty="0">
                <a:latin typeface="Candara" panose="020E0502030303020204"/>
                <a:cs typeface="Candara" panose="020E0502030303020204"/>
              </a:rPr>
              <a:t>50mm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～</a:t>
            </a:r>
            <a:r>
              <a:rPr sz="1600" spc="-5" dirty="0">
                <a:latin typeface="Candara" panose="020E0502030303020204"/>
                <a:cs typeface="Candara" panose="020E0502030303020204"/>
              </a:rPr>
              <a:t>lOOmm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。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  <a:p>
            <a:pPr marL="12700" marR="213360" indent="43815" algn="just">
              <a:lnSpc>
                <a:spcPct val="115000"/>
              </a:lnSpc>
              <a:spcBef>
                <a:spcPts val="600"/>
              </a:spcBef>
              <a:buSzPct val="94000"/>
              <a:buAutoNum type="arabicPlain" startAt="2"/>
              <a:tabLst>
                <a:tab pos="562610" algn="l"/>
              </a:tabLst>
            </a:pP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当脚手架立杆基础为混凝土（包</a:t>
            </a:r>
            <a:r>
              <a:rPr sz="1600" spc="5" dirty="0">
                <a:latin typeface="PMingLiU" panose="02020500000000000000" charset="-120"/>
                <a:cs typeface="PMingLiU" panose="02020500000000000000" charset="-120"/>
              </a:rPr>
              <a:t>括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混凝土 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垫层、混凝土结构层）结构时，可</a:t>
            </a:r>
            <a:r>
              <a:rPr sz="1600" spc="5" dirty="0">
                <a:latin typeface="PMingLiU" panose="02020500000000000000" charset="-120"/>
                <a:cs typeface="PMingLiU" panose="02020500000000000000" charset="-120"/>
              </a:rPr>
              <a:t>根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据实</a:t>
            </a:r>
            <a:r>
              <a:rPr sz="1600" spc="5" dirty="0">
                <a:latin typeface="PMingLiU" panose="02020500000000000000" charset="-120"/>
                <a:cs typeface="PMingLiU" panose="02020500000000000000" charset="-120"/>
              </a:rPr>
              <a:t>际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情况 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不设底座或垫板。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  <a:p>
            <a:pPr marL="12700" marR="262890" indent="43815">
              <a:lnSpc>
                <a:spcPct val="115000"/>
              </a:lnSpc>
              <a:spcBef>
                <a:spcPts val="600"/>
              </a:spcBef>
              <a:buSzPct val="94000"/>
              <a:buAutoNum type="arabicPlain" startAt="2"/>
              <a:tabLst>
                <a:tab pos="571500" algn="l"/>
              </a:tabLst>
            </a:pP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脚手</a:t>
            </a:r>
            <a:r>
              <a:rPr sz="1600" spc="-10" dirty="0">
                <a:latin typeface="PMingLiU" panose="02020500000000000000" charset="-120"/>
                <a:cs typeface="PMingLiU" panose="02020500000000000000" charset="-120"/>
              </a:rPr>
              <a:t>架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必须设置纵、横向扫地</a:t>
            </a:r>
            <a:r>
              <a:rPr sz="1600" spc="5" dirty="0">
                <a:latin typeface="PMingLiU" panose="02020500000000000000" charset="-120"/>
                <a:cs typeface="PMingLiU" panose="02020500000000000000" charset="-120"/>
              </a:rPr>
              <a:t>杆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。纵</a:t>
            </a:r>
            <a:r>
              <a:rPr sz="1600" spc="5" dirty="0">
                <a:latin typeface="PMingLiU" panose="02020500000000000000" charset="-120"/>
                <a:cs typeface="PMingLiU" panose="02020500000000000000" charset="-120"/>
              </a:rPr>
              <a:t>向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扫 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地杆应采用直角扣件固定在距钢管</a:t>
            </a:r>
            <a:r>
              <a:rPr sz="1600" spc="5" dirty="0">
                <a:latin typeface="PMingLiU" panose="02020500000000000000" charset="-120"/>
                <a:cs typeface="PMingLiU" panose="02020500000000000000" charset="-120"/>
              </a:rPr>
              <a:t>底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端不</a:t>
            </a:r>
            <a:r>
              <a:rPr sz="1600" spc="5" dirty="0">
                <a:latin typeface="PMingLiU" panose="02020500000000000000" charset="-120"/>
                <a:cs typeface="PMingLiU" panose="02020500000000000000" charset="-120"/>
              </a:rPr>
              <a:t>大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于 </a:t>
            </a:r>
            <a:r>
              <a:rPr sz="1600" spc="-10" dirty="0">
                <a:latin typeface="Candara" panose="020E0502030303020204"/>
                <a:cs typeface="Candara" panose="020E0502030303020204"/>
              </a:rPr>
              <a:t>200mm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处的立杆上。横向扫地杆应</a:t>
            </a:r>
            <a:r>
              <a:rPr sz="1600" spc="5" dirty="0">
                <a:latin typeface="PMingLiU" panose="02020500000000000000" charset="-120"/>
                <a:cs typeface="PMingLiU" panose="02020500000000000000" charset="-120"/>
              </a:rPr>
              <a:t>采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用直</a:t>
            </a:r>
            <a:r>
              <a:rPr sz="1600" spc="5" dirty="0">
                <a:latin typeface="PMingLiU" panose="02020500000000000000" charset="-120"/>
                <a:cs typeface="PMingLiU" panose="02020500000000000000" charset="-120"/>
              </a:rPr>
              <a:t>角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扣 </a:t>
            </a:r>
            <a:r>
              <a:rPr sz="1600" spc="-10" dirty="0">
                <a:latin typeface="PMingLiU" panose="02020500000000000000" charset="-120"/>
                <a:cs typeface="PMingLiU" panose="02020500000000000000" charset="-120"/>
              </a:rPr>
              <a:t>件固定在紧靠纵向扫地杆下方的立</a:t>
            </a:r>
            <a:r>
              <a:rPr sz="1600" dirty="0">
                <a:latin typeface="PMingLiU" panose="02020500000000000000" charset="-120"/>
                <a:cs typeface="PMingLiU" panose="02020500000000000000" charset="-120"/>
              </a:rPr>
              <a:t>杆</a:t>
            </a:r>
            <a:r>
              <a:rPr sz="1600" spc="-10" dirty="0">
                <a:latin typeface="PMingLiU" panose="02020500000000000000" charset="-120"/>
                <a:cs typeface="PMingLiU" panose="02020500000000000000" charset="-120"/>
              </a:rPr>
              <a:t>上。 </a:t>
            </a:r>
            <a:r>
              <a:rPr sz="1600" spc="-5" dirty="0">
                <a:latin typeface="Candara" panose="020E0502030303020204"/>
                <a:cs typeface="Candara" panose="020E0502030303020204"/>
              </a:rPr>
              <a:t>(JGJ130-2011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第</a:t>
            </a:r>
            <a:r>
              <a:rPr sz="1600" spc="-5" dirty="0">
                <a:latin typeface="Candara" panose="020E0502030303020204"/>
                <a:cs typeface="Candara" panose="020E0502030303020204"/>
              </a:rPr>
              <a:t>6.3.2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条</a:t>
            </a:r>
            <a:r>
              <a:rPr sz="1600" spc="-5" dirty="0">
                <a:latin typeface="Candara" panose="020E0502030303020204"/>
                <a:cs typeface="Candara" panose="020E0502030303020204"/>
              </a:rPr>
              <a:t>)</a:t>
            </a:r>
            <a:endParaRPr sz="1600">
              <a:latin typeface="Candara" panose="020E0502030303020204"/>
              <a:cs typeface="Candara" panose="020E0502030303020204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330200" y="830072"/>
            <a:ext cx="244221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5" dirty="0">
                <a:solidFill>
                  <a:srgbClr val="000000"/>
                </a:solidFill>
                <a:latin typeface="Candara" panose="020E0502030303020204"/>
                <a:cs typeface="Candara" panose="020E0502030303020204"/>
              </a:rPr>
              <a:t>3.1.2</a:t>
            </a:r>
            <a:r>
              <a:rPr sz="2800" spc="-5" dirty="0">
                <a:solidFill>
                  <a:srgbClr val="000000"/>
                </a:solidFill>
              </a:rPr>
              <a:t>立</a:t>
            </a:r>
            <a:r>
              <a:rPr sz="2800" spc="-10" dirty="0">
                <a:solidFill>
                  <a:srgbClr val="000000"/>
                </a:solidFill>
              </a:rPr>
              <a:t>杆</a:t>
            </a:r>
            <a:r>
              <a:rPr sz="2800" spc="-5" dirty="0">
                <a:solidFill>
                  <a:srgbClr val="000000"/>
                </a:solidFill>
              </a:rPr>
              <a:t>、基础</a:t>
            </a:r>
            <a:endParaRPr sz="2800">
              <a:latin typeface="Candara" panose="020E0502030303020204"/>
              <a:cs typeface="Candara" panose="020E0502030303020204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4809744" y="1628775"/>
            <a:ext cx="4124071" cy="2274697"/>
          </a:xfrm>
          <a:prstGeom prst="rect">
            <a:avLst/>
          </a:prstGeom>
          <a:blipFill>
            <a:blip r:embed="rId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4860035" y="3933063"/>
            <a:ext cx="4109466" cy="250507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054978" y="859408"/>
            <a:ext cx="2880360" cy="715010"/>
          </a:xfrm>
          <a:custGeom>
            <a:avLst/>
            <a:gdLst/>
            <a:ahLst/>
            <a:cxnLst/>
            <a:rect l="l" t="t" r="r" b="b"/>
            <a:pathLst>
              <a:path w="2880359" h="715010">
                <a:moveTo>
                  <a:pt x="2880105" y="0"/>
                </a:moveTo>
                <a:lnTo>
                  <a:pt x="2873629" y="0"/>
                </a:lnTo>
                <a:lnTo>
                  <a:pt x="2752344" y="20065"/>
                </a:lnTo>
                <a:lnTo>
                  <a:pt x="2628900" y="42417"/>
                </a:lnTo>
                <a:lnTo>
                  <a:pt x="2373376" y="91566"/>
                </a:lnTo>
                <a:lnTo>
                  <a:pt x="2105279" y="149732"/>
                </a:lnTo>
                <a:lnTo>
                  <a:pt x="1824227" y="216662"/>
                </a:lnTo>
                <a:lnTo>
                  <a:pt x="1566672" y="281558"/>
                </a:lnTo>
                <a:lnTo>
                  <a:pt x="842899" y="444626"/>
                </a:lnTo>
                <a:lnTo>
                  <a:pt x="621538" y="489330"/>
                </a:lnTo>
                <a:lnTo>
                  <a:pt x="200025" y="567436"/>
                </a:lnTo>
                <a:lnTo>
                  <a:pt x="0" y="600963"/>
                </a:lnTo>
                <a:lnTo>
                  <a:pt x="138303" y="621156"/>
                </a:lnTo>
                <a:lnTo>
                  <a:pt x="270256" y="638937"/>
                </a:lnTo>
                <a:lnTo>
                  <a:pt x="398018" y="654685"/>
                </a:lnTo>
                <a:lnTo>
                  <a:pt x="644905" y="681481"/>
                </a:lnTo>
                <a:lnTo>
                  <a:pt x="874776" y="699262"/>
                </a:lnTo>
                <a:lnTo>
                  <a:pt x="985520" y="705992"/>
                </a:lnTo>
                <a:lnTo>
                  <a:pt x="1094104" y="710438"/>
                </a:lnTo>
                <a:lnTo>
                  <a:pt x="1298448" y="715010"/>
                </a:lnTo>
                <a:lnTo>
                  <a:pt x="1396365" y="715010"/>
                </a:lnTo>
                <a:lnTo>
                  <a:pt x="1585849" y="710438"/>
                </a:lnTo>
                <a:lnTo>
                  <a:pt x="1675256" y="705992"/>
                </a:lnTo>
                <a:lnTo>
                  <a:pt x="1845564" y="692657"/>
                </a:lnTo>
                <a:lnTo>
                  <a:pt x="1928495" y="683640"/>
                </a:lnTo>
                <a:lnTo>
                  <a:pt x="2086102" y="661288"/>
                </a:lnTo>
                <a:lnTo>
                  <a:pt x="2235073" y="634491"/>
                </a:lnTo>
                <a:lnTo>
                  <a:pt x="2375535" y="603250"/>
                </a:lnTo>
                <a:lnTo>
                  <a:pt x="2509647" y="567436"/>
                </a:lnTo>
                <a:lnTo>
                  <a:pt x="2637409" y="527303"/>
                </a:lnTo>
                <a:lnTo>
                  <a:pt x="2758694" y="482600"/>
                </a:lnTo>
                <a:lnTo>
                  <a:pt x="2875788" y="435610"/>
                </a:lnTo>
                <a:lnTo>
                  <a:pt x="2880105" y="433450"/>
                </a:lnTo>
                <a:lnTo>
                  <a:pt x="2880105" y="0"/>
                </a:lnTo>
                <a:close/>
              </a:path>
            </a:pathLst>
          </a:custGeom>
          <a:solidFill>
            <a:srgbClr val="C5E7FB">
              <a:alpha val="2901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2622423" y="730884"/>
            <a:ext cx="5551805" cy="851535"/>
          </a:xfrm>
          <a:custGeom>
            <a:avLst/>
            <a:gdLst/>
            <a:ahLst/>
            <a:cxnLst/>
            <a:rect l="l" t="t" r="r" b="b"/>
            <a:pathLst>
              <a:path w="5551805" h="851535">
                <a:moveTo>
                  <a:pt x="853566" y="0"/>
                </a:moveTo>
                <a:lnTo>
                  <a:pt x="685418" y="0"/>
                </a:lnTo>
                <a:lnTo>
                  <a:pt x="527938" y="4572"/>
                </a:lnTo>
                <a:lnTo>
                  <a:pt x="381000" y="11175"/>
                </a:lnTo>
                <a:lnTo>
                  <a:pt x="244728" y="22351"/>
                </a:lnTo>
                <a:lnTo>
                  <a:pt x="117093" y="35813"/>
                </a:lnTo>
                <a:lnTo>
                  <a:pt x="0" y="53720"/>
                </a:lnTo>
                <a:lnTo>
                  <a:pt x="334137" y="96138"/>
                </a:lnTo>
                <a:lnTo>
                  <a:pt x="693927" y="156463"/>
                </a:lnTo>
                <a:lnTo>
                  <a:pt x="1079246" y="234695"/>
                </a:lnTo>
                <a:lnTo>
                  <a:pt x="1283589" y="279273"/>
                </a:lnTo>
                <a:lnTo>
                  <a:pt x="1868931" y="422275"/>
                </a:lnTo>
                <a:lnTo>
                  <a:pt x="2562987" y="576452"/>
                </a:lnTo>
                <a:lnTo>
                  <a:pt x="2882265" y="639063"/>
                </a:lnTo>
                <a:lnTo>
                  <a:pt x="3035554" y="668147"/>
                </a:lnTo>
                <a:lnTo>
                  <a:pt x="3329304" y="717295"/>
                </a:lnTo>
                <a:lnTo>
                  <a:pt x="3469766" y="739520"/>
                </a:lnTo>
                <a:lnTo>
                  <a:pt x="3737991" y="775335"/>
                </a:lnTo>
                <a:lnTo>
                  <a:pt x="3991229" y="806576"/>
                </a:lnTo>
                <a:lnTo>
                  <a:pt x="4112641" y="817752"/>
                </a:lnTo>
                <a:lnTo>
                  <a:pt x="4342510" y="835660"/>
                </a:lnTo>
                <a:lnTo>
                  <a:pt x="4453255" y="842390"/>
                </a:lnTo>
                <a:lnTo>
                  <a:pt x="4666107" y="851280"/>
                </a:lnTo>
                <a:lnTo>
                  <a:pt x="4864100" y="851280"/>
                </a:lnTo>
                <a:lnTo>
                  <a:pt x="5051425" y="846836"/>
                </a:lnTo>
                <a:lnTo>
                  <a:pt x="5140833" y="842390"/>
                </a:lnTo>
                <a:lnTo>
                  <a:pt x="5228082" y="835660"/>
                </a:lnTo>
                <a:lnTo>
                  <a:pt x="5474970" y="808863"/>
                </a:lnTo>
                <a:lnTo>
                  <a:pt x="5551551" y="797687"/>
                </a:lnTo>
                <a:lnTo>
                  <a:pt x="5304662" y="766444"/>
                </a:lnTo>
                <a:lnTo>
                  <a:pt x="5042916" y="728472"/>
                </a:lnTo>
                <a:lnTo>
                  <a:pt x="4474463" y="630047"/>
                </a:lnTo>
                <a:lnTo>
                  <a:pt x="4165854" y="567563"/>
                </a:lnTo>
                <a:lnTo>
                  <a:pt x="3840099" y="498348"/>
                </a:lnTo>
                <a:lnTo>
                  <a:pt x="2854579" y="263651"/>
                </a:lnTo>
                <a:lnTo>
                  <a:pt x="2586354" y="205612"/>
                </a:lnTo>
                <a:lnTo>
                  <a:pt x="2330957" y="156463"/>
                </a:lnTo>
                <a:lnTo>
                  <a:pt x="2207387" y="134112"/>
                </a:lnTo>
                <a:lnTo>
                  <a:pt x="2086102" y="114045"/>
                </a:lnTo>
                <a:lnTo>
                  <a:pt x="1969007" y="96138"/>
                </a:lnTo>
                <a:lnTo>
                  <a:pt x="1630552" y="51435"/>
                </a:lnTo>
                <a:lnTo>
                  <a:pt x="1419860" y="31368"/>
                </a:lnTo>
                <a:lnTo>
                  <a:pt x="1221866" y="15748"/>
                </a:lnTo>
                <a:lnTo>
                  <a:pt x="1032382" y="4572"/>
                </a:lnTo>
                <a:lnTo>
                  <a:pt x="853566" y="0"/>
                </a:lnTo>
                <a:close/>
              </a:path>
            </a:pathLst>
          </a:custGeom>
          <a:solidFill>
            <a:srgbClr val="C5E7FB">
              <a:alpha val="3999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2832100" y="743204"/>
            <a:ext cx="5474970" cy="775335"/>
          </a:xfrm>
          <a:custGeom>
            <a:avLst/>
            <a:gdLst/>
            <a:ahLst/>
            <a:cxnLst/>
            <a:rect l="l" t="t" r="r" b="b"/>
            <a:pathLst>
              <a:path w="5474970" h="775335">
                <a:moveTo>
                  <a:pt x="0" y="78232"/>
                </a:moveTo>
                <a:lnTo>
                  <a:pt x="19176" y="73787"/>
                </a:lnTo>
                <a:lnTo>
                  <a:pt x="76581" y="62611"/>
                </a:lnTo>
                <a:lnTo>
                  <a:pt x="174498" y="46990"/>
                </a:lnTo>
                <a:lnTo>
                  <a:pt x="238379" y="37973"/>
                </a:lnTo>
                <a:lnTo>
                  <a:pt x="312927" y="29083"/>
                </a:lnTo>
                <a:lnTo>
                  <a:pt x="395858" y="22351"/>
                </a:lnTo>
                <a:lnTo>
                  <a:pt x="491744" y="15621"/>
                </a:lnTo>
                <a:lnTo>
                  <a:pt x="596011" y="9017"/>
                </a:lnTo>
                <a:lnTo>
                  <a:pt x="713104" y="4445"/>
                </a:lnTo>
                <a:lnTo>
                  <a:pt x="840866" y="2286"/>
                </a:lnTo>
                <a:lnTo>
                  <a:pt x="979170" y="0"/>
                </a:lnTo>
                <a:lnTo>
                  <a:pt x="1128140" y="2286"/>
                </a:lnTo>
                <a:lnTo>
                  <a:pt x="1287779" y="6731"/>
                </a:lnTo>
                <a:lnTo>
                  <a:pt x="1460246" y="15621"/>
                </a:lnTo>
                <a:lnTo>
                  <a:pt x="1643379" y="26797"/>
                </a:lnTo>
                <a:lnTo>
                  <a:pt x="1837054" y="44704"/>
                </a:lnTo>
                <a:lnTo>
                  <a:pt x="2043557" y="64770"/>
                </a:lnTo>
                <a:lnTo>
                  <a:pt x="2262759" y="89408"/>
                </a:lnTo>
                <a:lnTo>
                  <a:pt x="2492629" y="118491"/>
                </a:lnTo>
                <a:lnTo>
                  <a:pt x="2735326" y="154178"/>
                </a:lnTo>
                <a:lnTo>
                  <a:pt x="2988691" y="194437"/>
                </a:lnTo>
                <a:lnTo>
                  <a:pt x="3254755" y="241300"/>
                </a:lnTo>
                <a:lnTo>
                  <a:pt x="3533648" y="297180"/>
                </a:lnTo>
                <a:lnTo>
                  <a:pt x="3825240" y="357505"/>
                </a:lnTo>
                <a:lnTo>
                  <a:pt x="4129658" y="424561"/>
                </a:lnTo>
                <a:lnTo>
                  <a:pt x="4446778" y="500507"/>
                </a:lnTo>
                <a:lnTo>
                  <a:pt x="4776724" y="583184"/>
                </a:lnTo>
                <a:lnTo>
                  <a:pt x="5119497" y="674751"/>
                </a:lnTo>
                <a:lnTo>
                  <a:pt x="5474970" y="775335"/>
                </a:lnTo>
              </a:path>
            </a:pathLst>
          </a:custGeom>
          <a:ln w="31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5616447" y="729869"/>
            <a:ext cx="3312160" cy="652780"/>
          </a:xfrm>
          <a:custGeom>
            <a:avLst/>
            <a:gdLst/>
            <a:ahLst/>
            <a:cxnLst/>
            <a:rect l="l" t="t" r="r" b="b"/>
            <a:pathLst>
              <a:path w="3312159" h="652780">
                <a:moveTo>
                  <a:pt x="0" y="652398"/>
                </a:moveTo>
                <a:lnTo>
                  <a:pt x="95757" y="625475"/>
                </a:lnTo>
                <a:lnTo>
                  <a:pt x="357631" y="556259"/>
                </a:lnTo>
                <a:lnTo>
                  <a:pt x="538479" y="509396"/>
                </a:lnTo>
                <a:lnTo>
                  <a:pt x="747140" y="457961"/>
                </a:lnTo>
                <a:lnTo>
                  <a:pt x="979170" y="402081"/>
                </a:lnTo>
                <a:lnTo>
                  <a:pt x="1228217" y="341756"/>
                </a:lnTo>
                <a:lnTo>
                  <a:pt x="1492123" y="283717"/>
                </a:lnTo>
                <a:lnTo>
                  <a:pt x="1762505" y="225551"/>
                </a:lnTo>
                <a:lnTo>
                  <a:pt x="2039238" y="171957"/>
                </a:lnTo>
                <a:lnTo>
                  <a:pt x="2313812" y="120650"/>
                </a:lnTo>
                <a:lnTo>
                  <a:pt x="2450083" y="98297"/>
                </a:lnTo>
                <a:lnTo>
                  <a:pt x="2582036" y="75945"/>
                </a:lnTo>
                <a:lnTo>
                  <a:pt x="2713990" y="58038"/>
                </a:lnTo>
                <a:lnTo>
                  <a:pt x="2841752" y="40131"/>
                </a:lnTo>
                <a:lnTo>
                  <a:pt x="2967354" y="26796"/>
                </a:lnTo>
                <a:lnTo>
                  <a:pt x="3086607" y="15620"/>
                </a:lnTo>
                <a:lnTo>
                  <a:pt x="3201543" y="6603"/>
                </a:lnTo>
                <a:lnTo>
                  <a:pt x="3312159" y="0"/>
                </a:lnTo>
              </a:path>
            </a:pathLst>
          </a:custGeom>
          <a:ln w="31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211670" y="714248"/>
            <a:ext cx="8723630" cy="1331595"/>
          </a:xfrm>
          <a:custGeom>
            <a:avLst/>
            <a:gdLst/>
            <a:ahLst/>
            <a:cxnLst/>
            <a:rect l="l" t="t" r="r" b="b"/>
            <a:pathLst>
              <a:path w="8723630" h="1331595">
                <a:moveTo>
                  <a:pt x="1556042" y="0"/>
                </a:moveTo>
                <a:lnTo>
                  <a:pt x="1402753" y="0"/>
                </a:lnTo>
                <a:lnTo>
                  <a:pt x="1258100" y="4444"/>
                </a:lnTo>
                <a:lnTo>
                  <a:pt x="1121829" y="11175"/>
                </a:lnTo>
                <a:lnTo>
                  <a:pt x="874890" y="33400"/>
                </a:lnTo>
                <a:lnTo>
                  <a:pt x="762063" y="49149"/>
                </a:lnTo>
                <a:lnTo>
                  <a:pt x="659891" y="64769"/>
                </a:lnTo>
                <a:lnTo>
                  <a:pt x="564095" y="82550"/>
                </a:lnTo>
                <a:lnTo>
                  <a:pt x="478955" y="102742"/>
                </a:lnTo>
                <a:lnTo>
                  <a:pt x="398056" y="120650"/>
                </a:lnTo>
                <a:lnTo>
                  <a:pt x="327812" y="140715"/>
                </a:lnTo>
                <a:lnTo>
                  <a:pt x="206476" y="178688"/>
                </a:lnTo>
                <a:lnTo>
                  <a:pt x="157518" y="196596"/>
                </a:lnTo>
                <a:lnTo>
                  <a:pt x="51079" y="241173"/>
                </a:lnTo>
                <a:lnTo>
                  <a:pt x="0" y="268097"/>
                </a:lnTo>
                <a:lnTo>
                  <a:pt x="0" y="1331467"/>
                </a:lnTo>
                <a:lnTo>
                  <a:pt x="8719096" y="1331467"/>
                </a:lnTo>
                <a:lnTo>
                  <a:pt x="8723414" y="1324864"/>
                </a:lnTo>
                <a:lnTo>
                  <a:pt x="8723414" y="851153"/>
                </a:lnTo>
                <a:lnTo>
                  <a:pt x="7182142" y="851153"/>
                </a:lnTo>
                <a:lnTo>
                  <a:pt x="7043839" y="848994"/>
                </a:lnTo>
                <a:lnTo>
                  <a:pt x="6899059" y="844423"/>
                </a:lnTo>
                <a:lnTo>
                  <a:pt x="6750088" y="837818"/>
                </a:lnTo>
                <a:lnTo>
                  <a:pt x="6594640" y="826642"/>
                </a:lnTo>
                <a:lnTo>
                  <a:pt x="6260503" y="793114"/>
                </a:lnTo>
                <a:lnTo>
                  <a:pt x="5900712" y="746125"/>
                </a:lnTo>
                <a:lnTo>
                  <a:pt x="5709196" y="717168"/>
                </a:lnTo>
                <a:lnTo>
                  <a:pt x="5509044" y="683640"/>
                </a:lnTo>
                <a:lnTo>
                  <a:pt x="5302542" y="645667"/>
                </a:lnTo>
                <a:lnTo>
                  <a:pt x="4861979" y="558546"/>
                </a:lnTo>
                <a:lnTo>
                  <a:pt x="4387253" y="453516"/>
                </a:lnTo>
                <a:lnTo>
                  <a:pt x="4136047" y="395350"/>
                </a:lnTo>
                <a:lnTo>
                  <a:pt x="3614458" y="268097"/>
                </a:lnTo>
                <a:lnTo>
                  <a:pt x="3122841" y="165226"/>
                </a:lnTo>
                <a:lnTo>
                  <a:pt x="2892844" y="125094"/>
                </a:lnTo>
                <a:lnTo>
                  <a:pt x="2673642" y="91566"/>
                </a:lnTo>
                <a:lnTo>
                  <a:pt x="2462949" y="62484"/>
                </a:lnTo>
                <a:lnTo>
                  <a:pt x="2262797" y="40131"/>
                </a:lnTo>
                <a:lnTo>
                  <a:pt x="2073313" y="22225"/>
                </a:lnTo>
                <a:lnTo>
                  <a:pt x="1719999" y="2159"/>
                </a:lnTo>
                <a:lnTo>
                  <a:pt x="1556042" y="0"/>
                </a:lnTo>
                <a:close/>
              </a:path>
              <a:path w="8723630" h="1331595">
                <a:moveTo>
                  <a:pt x="8723414" y="569722"/>
                </a:moveTo>
                <a:lnTo>
                  <a:pt x="8638197" y="605409"/>
                </a:lnTo>
                <a:lnTo>
                  <a:pt x="8557298" y="636651"/>
                </a:lnTo>
                <a:lnTo>
                  <a:pt x="8472208" y="665734"/>
                </a:lnTo>
                <a:lnTo>
                  <a:pt x="8295551" y="719327"/>
                </a:lnTo>
                <a:lnTo>
                  <a:pt x="8201825" y="743965"/>
                </a:lnTo>
                <a:lnTo>
                  <a:pt x="8005991" y="784098"/>
                </a:lnTo>
                <a:lnTo>
                  <a:pt x="7901724" y="802004"/>
                </a:lnTo>
                <a:lnTo>
                  <a:pt x="7680363" y="828801"/>
                </a:lnTo>
                <a:lnTo>
                  <a:pt x="7441857" y="846709"/>
                </a:lnTo>
                <a:lnTo>
                  <a:pt x="7314222" y="851153"/>
                </a:lnTo>
                <a:lnTo>
                  <a:pt x="8723414" y="851153"/>
                </a:lnTo>
                <a:lnTo>
                  <a:pt x="8723414" y="56972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 txBox="1"/>
          <p:nvPr/>
        </p:nvSpPr>
        <p:spPr>
          <a:xfrm>
            <a:off x="330200" y="1619503"/>
            <a:ext cx="4954905" cy="1858010"/>
          </a:xfrm>
          <a:prstGeom prst="rect">
            <a:avLst/>
          </a:prstGeom>
        </p:spPr>
        <p:txBody>
          <a:bodyPr vert="horz" wrap="square" lIns="0" tIns="40005" rIns="0" bIns="0" rtlCol="0">
            <a:spAutoFit/>
          </a:bodyPr>
          <a:lstStyle/>
          <a:p>
            <a:pPr marL="12700" marR="5080">
              <a:lnSpc>
                <a:spcPct val="90000"/>
              </a:lnSpc>
              <a:spcBef>
                <a:spcPts val="315"/>
              </a:spcBef>
              <a:buAutoNum type="arabicPlain"/>
              <a:tabLst>
                <a:tab pos="598805" algn="l"/>
              </a:tabLst>
            </a:pPr>
            <a:r>
              <a:rPr sz="1800" dirty="0">
                <a:latin typeface="PMingLiU" panose="02020500000000000000" charset="-120"/>
                <a:cs typeface="PMingLiU" panose="02020500000000000000" charset="-120"/>
              </a:rPr>
              <a:t>纵向水平杆应设置在立杆内侧，单根杆长度 不应小于</a:t>
            </a:r>
            <a:r>
              <a:rPr sz="1800" dirty="0">
                <a:latin typeface="Candara" panose="020E0502030303020204"/>
                <a:cs typeface="Candara" panose="020E0502030303020204"/>
              </a:rPr>
              <a:t>3</a:t>
            </a:r>
            <a:r>
              <a:rPr sz="1800" dirty="0">
                <a:latin typeface="PMingLiU" panose="02020500000000000000" charset="-120"/>
                <a:cs typeface="PMingLiU" panose="02020500000000000000" charset="-120"/>
              </a:rPr>
              <a:t>跨，应采用对接扣件连接或搭接，搭接 </a:t>
            </a:r>
            <a:r>
              <a:rPr sz="1800" spc="-5" dirty="0">
                <a:latin typeface="PMingLiU" panose="02020500000000000000" charset="-120"/>
                <a:cs typeface="PMingLiU" panose="02020500000000000000" charset="-120"/>
              </a:rPr>
              <a:t>长度小</a:t>
            </a:r>
            <a:r>
              <a:rPr sz="1800" dirty="0">
                <a:latin typeface="PMingLiU" panose="02020500000000000000" charset="-120"/>
                <a:cs typeface="PMingLiU" panose="02020500000000000000" charset="-120"/>
              </a:rPr>
              <a:t>于</a:t>
            </a:r>
            <a:r>
              <a:rPr sz="1800" spc="-5" dirty="0">
                <a:latin typeface="Candara" panose="020E0502030303020204"/>
                <a:cs typeface="Candara" panose="020E0502030303020204"/>
              </a:rPr>
              <a:t>1m</a:t>
            </a:r>
            <a:r>
              <a:rPr sz="1800" spc="-5" dirty="0">
                <a:latin typeface="PMingLiU" panose="02020500000000000000" charset="-120"/>
                <a:cs typeface="PMingLiU" panose="02020500000000000000" charset="-120"/>
              </a:rPr>
              <a:t>，应等间距设</a:t>
            </a:r>
            <a:r>
              <a:rPr sz="1800" dirty="0">
                <a:latin typeface="PMingLiU" panose="02020500000000000000" charset="-120"/>
                <a:cs typeface="PMingLiU" panose="02020500000000000000" charset="-120"/>
              </a:rPr>
              <a:t>置</a:t>
            </a:r>
            <a:r>
              <a:rPr sz="1800" dirty="0">
                <a:latin typeface="Candara" panose="020E0502030303020204"/>
                <a:cs typeface="Candara" panose="020E0502030303020204"/>
              </a:rPr>
              <a:t>3</a:t>
            </a:r>
            <a:r>
              <a:rPr sz="1800" spc="-5" dirty="0">
                <a:latin typeface="PMingLiU" panose="02020500000000000000" charset="-120"/>
                <a:cs typeface="PMingLiU" panose="02020500000000000000" charset="-120"/>
              </a:rPr>
              <a:t>个旋转扣件固定；  </a:t>
            </a:r>
            <a:r>
              <a:rPr sz="1800" dirty="0">
                <a:latin typeface="PMingLiU" panose="02020500000000000000" charset="-120"/>
                <a:cs typeface="PMingLiU" panose="02020500000000000000" charset="-120"/>
              </a:rPr>
              <a:t>端部扣件盖板边缘至搭接纵向水平杆杆端的距离 不应小于</a:t>
            </a:r>
            <a:r>
              <a:rPr sz="1800" spc="-5" dirty="0">
                <a:latin typeface="Candara" panose="020E0502030303020204"/>
                <a:cs typeface="Candara" panose="020E0502030303020204"/>
              </a:rPr>
              <a:t>100mm</a:t>
            </a:r>
            <a:r>
              <a:rPr sz="1800" dirty="0">
                <a:latin typeface="PMingLiU" panose="02020500000000000000" charset="-120"/>
                <a:cs typeface="PMingLiU" panose="02020500000000000000" charset="-120"/>
              </a:rPr>
              <a:t>。</a:t>
            </a:r>
            <a:endParaRPr sz="1800">
              <a:latin typeface="PMingLiU" panose="02020500000000000000" charset="-120"/>
              <a:cs typeface="PMingLiU" panose="02020500000000000000" charset="-120"/>
            </a:endParaRPr>
          </a:p>
          <a:p>
            <a:pPr marL="12700" marR="28575">
              <a:lnSpc>
                <a:spcPts val="1940"/>
              </a:lnSpc>
              <a:spcBef>
                <a:spcPts val="630"/>
              </a:spcBef>
              <a:buAutoNum type="arabicPlain"/>
              <a:tabLst>
                <a:tab pos="576580" algn="l"/>
              </a:tabLst>
            </a:pPr>
            <a:r>
              <a:rPr sz="1800" dirty="0">
                <a:latin typeface="PMingLiU" panose="02020500000000000000" charset="-120"/>
                <a:cs typeface="PMingLiU" panose="02020500000000000000" charset="-120"/>
              </a:rPr>
              <a:t>立杆接长除顶层顶步外，其余各层接头必须 采用对接扣件连接。</a:t>
            </a:r>
            <a:endParaRPr sz="1800">
              <a:latin typeface="PMingLiU" panose="02020500000000000000" charset="-120"/>
              <a:cs typeface="PMingLiU" panose="02020500000000000000" charset="-120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330200" y="973962"/>
            <a:ext cx="315976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5" dirty="0">
                <a:solidFill>
                  <a:srgbClr val="000000"/>
                </a:solidFill>
                <a:latin typeface="Candara" panose="020E0502030303020204"/>
                <a:cs typeface="Candara" panose="020E0502030303020204"/>
              </a:rPr>
              <a:t>3.1.</a:t>
            </a:r>
            <a:r>
              <a:rPr sz="2800" spc="-10" dirty="0">
                <a:solidFill>
                  <a:srgbClr val="000000"/>
                </a:solidFill>
                <a:latin typeface="Candara" panose="020E0502030303020204"/>
                <a:cs typeface="Candara" panose="020E0502030303020204"/>
              </a:rPr>
              <a:t>3</a:t>
            </a:r>
            <a:r>
              <a:rPr sz="2800" spc="-5" dirty="0">
                <a:solidFill>
                  <a:srgbClr val="000000"/>
                </a:solidFill>
              </a:rPr>
              <a:t>纵向横</a:t>
            </a:r>
            <a:r>
              <a:rPr sz="2800" spc="-15" dirty="0">
                <a:solidFill>
                  <a:srgbClr val="000000"/>
                </a:solidFill>
              </a:rPr>
              <a:t>向</a:t>
            </a:r>
            <a:r>
              <a:rPr sz="2800" spc="-5" dirty="0">
                <a:solidFill>
                  <a:srgbClr val="000000"/>
                </a:solidFill>
              </a:rPr>
              <a:t>水平杆</a:t>
            </a:r>
            <a:endParaRPr sz="2800">
              <a:latin typeface="Candara" panose="020E0502030303020204"/>
              <a:cs typeface="Candara" panose="020E0502030303020204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5634354" y="5103024"/>
            <a:ext cx="3336925" cy="1382268"/>
          </a:xfrm>
          <a:prstGeom prst="rect">
            <a:avLst/>
          </a:prstGeom>
          <a:blipFill>
            <a:blip r:embed="rId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5868161" y="3220085"/>
            <a:ext cx="3110230" cy="184086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5724144" y="1556766"/>
            <a:ext cx="3254248" cy="166331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539546" y="3763860"/>
            <a:ext cx="4731385" cy="2473452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054978" y="859408"/>
            <a:ext cx="2880360" cy="715010"/>
          </a:xfrm>
          <a:custGeom>
            <a:avLst/>
            <a:gdLst/>
            <a:ahLst/>
            <a:cxnLst/>
            <a:rect l="l" t="t" r="r" b="b"/>
            <a:pathLst>
              <a:path w="2880359" h="715010">
                <a:moveTo>
                  <a:pt x="2880105" y="0"/>
                </a:moveTo>
                <a:lnTo>
                  <a:pt x="2873629" y="0"/>
                </a:lnTo>
                <a:lnTo>
                  <a:pt x="2752344" y="20065"/>
                </a:lnTo>
                <a:lnTo>
                  <a:pt x="2628900" y="42417"/>
                </a:lnTo>
                <a:lnTo>
                  <a:pt x="2373376" y="91566"/>
                </a:lnTo>
                <a:lnTo>
                  <a:pt x="2105279" y="149732"/>
                </a:lnTo>
                <a:lnTo>
                  <a:pt x="1824227" y="216662"/>
                </a:lnTo>
                <a:lnTo>
                  <a:pt x="1566672" y="281558"/>
                </a:lnTo>
                <a:lnTo>
                  <a:pt x="842899" y="444626"/>
                </a:lnTo>
                <a:lnTo>
                  <a:pt x="621538" y="489330"/>
                </a:lnTo>
                <a:lnTo>
                  <a:pt x="200025" y="567436"/>
                </a:lnTo>
                <a:lnTo>
                  <a:pt x="0" y="600963"/>
                </a:lnTo>
                <a:lnTo>
                  <a:pt x="138303" y="621156"/>
                </a:lnTo>
                <a:lnTo>
                  <a:pt x="270256" y="638937"/>
                </a:lnTo>
                <a:lnTo>
                  <a:pt x="398018" y="654685"/>
                </a:lnTo>
                <a:lnTo>
                  <a:pt x="644905" y="681481"/>
                </a:lnTo>
                <a:lnTo>
                  <a:pt x="874776" y="699262"/>
                </a:lnTo>
                <a:lnTo>
                  <a:pt x="985520" y="705992"/>
                </a:lnTo>
                <a:lnTo>
                  <a:pt x="1094104" y="710438"/>
                </a:lnTo>
                <a:lnTo>
                  <a:pt x="1298448" y="715010"/>
                </a:lnTo>
                <a:lnTo>
                  <a:pt x="1396365" y="715010"/>
                </a:lnTo>
                <a:lnTo>
                  <a:pt x="1585849" y="710438"/>
                </a:lnTo>
                <a:lnTo>
                  <a:pt x="1675256" y="705992"/>
                </a:lnTo>
                <a:lnTo>
                  <a:pt x="1845564" y="692657"/>
                </a:lnTo>
                <a:lnTo>
                  <a:pt x="1928495" y="683640"/>
                </a:lnTo>
                <a:lnTo>
                  <a:pt x="2086102" y="661288"/>
                </a:lnTo>
                <a:lnTo>
                  <a:pt x="2235073" y="634491"/>
                </a:lnTo>
                <a:lnTo>
                  <a:pt x="2375535" y="603250"/>
                </a:lnTo>
                <a:lnTo>
                  <a:pt x="2509647" y="567436"/>
                </a:lnTo>
                <a:lnTo>
                  <a:pt x="2637409" y="527303"/>
                </a:lnTo>
                <a:lnTo>
                  <a:pt x="2758694" y="482600"/>
                </a:lnTo>
                <a:lnTo>
                  <a:pt x="2875788" y="435610"/>
                </a:lnTo>
                <a:lnTo>
                  <a:pt x="2880105" y="433450"/>
                </a:lnTo>
                <a:lnTo>
                  <a:pt x="2880105" y="0"/>
                </a:lnTo>
                <a:close/>
              </a:path>
            </a:pathLst>
          </a:custGeom>
          <a:solidFill>
            <a:srgbClr val="C5E7FB">
              <a:alpha val="2901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2622423" y="730884"/>
            <a:ext cx="5551805" cy="851535"/>
          </a:xfrm>
          <a:custGeom>
            <a:avLst/>
            <a:gdLst/>
            <a:ahLst/>
            <a:cxnLst/>
            <a:rect l="l" t="t" r="r" b="b"/>
            <a:pathLst>
              <a:path w="5551805" h="851535">
                <a:moveTo>
                  <a:pt x="853566" y="0"/>
                </a:moveTo>
                <a:lnTo>
                  <a:pt x="685418" y="0"/>
                </a:lnTo>
                <a:lnTo>
                  <a:pt x="527938" y="4572"/>
                </a:lnTo>
                <a:lnTo>
                  <a:pt x="381000" y="11175"/>
                </a:lnTo>
                <a:lnTo>
                  <a:pt x="244728" y="22351"/>
                </a:lnTo>
                <a:lnTo>
                  <a:pt x="117093" y="35813"/>
                </a:lnTo>
                <a:lnTo>
                  <a:pt x="0" y="53720"/>
                </a:lnTo>
                <a:lnTo>
                  <a:pt x="334137" y="96138"/>
                </a:lnTo>
                <a:lnTo>
                  <a:pt x="693927" y="156463"/>
                </a:lnTo>
                <a:lnTo>
                  <a:pt x="1079246" y="234695"/>
                </a:lnTo>
                <a:lnTo>
                  <a:pt x="1283589" y="279273"/>
                </a:lnTo>
                <a:lnTo>
                  <a:pt x="1868931" y="422275"/>
                </a:lnTo>
                <a:lnTo>
                  <a:pt x="2562987" y="576452"/>
                </a:lnTo>
                <a:lnTo>
                  <a:pt x="2882265" y="639063"/>
                </a:lnTo>
                <a:lnTo>
                  <a:pt x="3035554" y="668147"/>
                </a:lnTo>
                <a:lnTo>
                  <a:pt x="3329304" y="717295"/>
                </a:lnTo>
                <a:lnTo>
                  <a:pt x="3469766" y="739520"/>
                </a:lnTo>
                <a:lnTo>
                  <a:pt x="3737991" y="775335"/>
                </a:lnTo>
                <a:lnTo>
                  <a:pt x="3991229" y="806576"/>
                </a:lnTo>
                <a:lnTo>
                  <a:pt x="4112641" y="817752"/>
                </a:lnTo>
                <a:lnTo>
                  <a:pt x="4342510" y="835660"/>
                </a:lnTo>
                <a:lnTo>
                  <a:pt x="4453255" y="842390"/>
                </a:lnTo>
                <a:lnTo>
                  <a:pt x="4666107" y="851280"/>
                </a:lnTo>
                <a:lnTo>
                  <a:pt x="4864100" y="851280"/>
                </a:lnTo>
                <a:lnTo>
                  <a:pt x="5051425" y="846836"/>
                </a:lnTo>
                <a:lnTo>
                  <a:pt x="5140833" y="842390"/>
                </a:lnTo>
                <a:lnTo>
                  <a:pt x="5228082" y="835660"/>
                </a:lnTo>
                <a:lnTo>
                  <a:pt x="5474970" y="808863"/>
                </a:lnTo>
                <a:lnTo>
                  <a:pt x="5551551" y="797687"/>
                </a:lnTo>
                <a:lnTo>
                  <a:pt x="5304662" y="766444"/>
                </a:lnTo>
                <a:lnTo>
                  <a:pt x="5042916" y="728472"/>
                </a:lnTo>
                <a:lnTo>
                  <a:pt x="4474463" y="630047"/>
                </a:lnTo>
                <a:lnTo>
                  <a:pt x="4165854" y="567563"/>
                </a:lnTo>
                <a:lnTo>
                  <a:pt x="3840099" y="498348"/>
                </a:lnTo>
                <a:lnTo>
                  <a:pt x="2854579" y="263651"/>
                </a:lnTo>
                <a:lnTo>
                  <a:pt x="2586354" y="205612"/>
                </a:lnTo>
                <a:lnTo>
                  <a:pt x="2330957" y="156463"/>
                </a:lnTo>
                <a:lnTo>
                  <a:pt x="2207387" y="134112"/>
                </a:lnTo>
                <a:lnTo>
                  <a:pt x="2086102" y="114045"/>
                </a:lnTo>
                <a:lnTo>
                  <a:pt x="1969007" y="96138"/>
                </a:lnTo>
                <a:lnTo>
                  <a:pt x="1630552" y="51435"/>
                </a:lnTo>
                <a:lnTo>
                  <a:pt x="1419860" y="31368"/>
                </a:lnTo>
                <a:lnTo>
                  <a:pt x="1221866" y="15748"/>
                </a:lnTo>
                <a:lnTo>
                  <a:pt x="1032382" y="4572"/>
                </a:lnTo>
                <a:lnTo>
                  <a:pt x="853566" y="0"/>
                </a:lnTo>
                <a:close/>
              </a:path>
            </a:pathLst>
          </a:custGeom>
          <a:solidFill>
            <a:srgbClr val="C5E7FB">
              <a:alpha val="3999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2832100" y="743204"/>
            <a:ext cx="5474970" cy="775335"/>
          </a:xfrm>
          <a:custGeom>
            <a:avLst/>
            <a:gdLst/>
            <a:ahLst/>
            <a:cxnLst/>
            <a:rect l="l" t="t" r="r" b="b"/>
            <a:pathLst>
              <a:path w="5474970" h="775335">
                <a:moveTo>
                  <a:pt x="0" y="78232"/>
                </a:moveTo>
                <a:lnTo>
                  <a:pt x="19176" y="73787"/>
                </a:lnTo>
                <a:lnTo>
                  <a:pt x="76581" y="62611"/>
                </a:lnTo>
                <a:lnTo>
                  <a:pt x="174498" y="46990"/>
                </a:lnTo>
                <a:lnTo>
                  <a:pt x="238379" y="37973"/>
                </a:lnTo>
                <a:lnTo>
                  <a:pt x="312927" y="29083"/>
                </a:lnTo>
                <a:lnTo>
                  <a:pt x="395858" y="22351"/>
                </a:lnTo>
                <a:lnTo>
                  <a:pt x="491744" y="15621"/>
                </a:lnTo>
                <a:lnTo>
                  <a:pt x="596011" y="9017"/>
                </a:lnTo>
                <a:lnTo>
                  <a:pt x="713104" y="4445"/>
                </a:lnTo>
                <a:lnTo>
                  <a:pt x="840866" y="2286"/>
                </a:lnTo>
                <a:lnTo>
                  <a:pt x="979170" y="0"/>
                </a:lnTo>
                <a:lnTo>
                  <a:pt x="1128140" y="2286"/>
                </a:lnTo>
                <a:lnTo>
                  <a:pt x="1287779" y="6731"/>
                </a:lnTo>
                <a:lnTo>
                  <a:pt x="1460246" y="15621"/>
                </a:lnTo>
                <a:lnTo>
                  <a:pt x="1643379" y="26797"/>
                </a:lnTo>
                <a:lnTo>
                  <a:pt x="1837054" y="44704"/>
                </a:lnTo>
                <a:lnTo>
                  <a:pt x="2043557" y="64770"/>
                </a:lnTo>
                <a:lnTo>
                  <a:pt x="2262759" y="89408"/>
                </a:lnTo>
                <a:lnTo>
                  <a:pt x="2492629" y="118491"/>
                </a:lnTo>
                <a:lnTo>
                  <a:pt x="2735326" y="154178"/>
                </a:lnTo>
                <a:lnTo>
                  <a:pt x="2988691" y="194437"/>
                </a:lnTo>
                <a:lnTo>
                  <a:pt x="3254755" y="241300"/>
                </a:lnTo>
                <a:lnTo>
                  <a:pt x="3533648" y="297180"/>
                </a:lnTo>
                <a:lnTo>
                  <a:pt x="3825240" y="357505"/>
                </a:lnTo>
                <a:lnTo>
                  <a:pt x="4129658" y="424561"/>
                </a:lnTo>
                <a:lnTo>
                  <a:pt x="4446778" y="500507"/>
                </a:lnTo>
                <a:lnTo>
                  <a:pt x="4776724" y="583184"/>
                </a:lnTo>
                <a:lnTo>
                  <a:pt x="5119497" y="674751"/>
                </a:lnTo>
                <a:lnTo>
                  <a:pt x="5474970" y="775335"/>
                </a:lnTo>
              </a:path>
            </a:pathLst>
          </a:custGeom>
          <a:ln w="31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5616447" y="729869"/>
            <a:ext cx="3312160" cy="652780"/>
          </a:xfrm>
          <a:custGeom>
            <a:avLst/>
            <a:gdLst/>
            <a:ahLst/>
            <a:cxnLst/>
            <a:rect l="l" t="t" r="r" b="b"/>
            <a:pathLst>
              <a:path w="3312159" h="652780">
                <a:moveTo>
                  <a:pt x="0" y="652398"/>
                </a:moveTo>
                <a:lnTo>
                  <a:pt x="95757" y="625475"/>
                </a:lnTo>
                <a:lnTo>
                  <a:pt x="357631" y="556259"/>
                </a:lnTo>
                <a:lnTo>
                  <a:pt x="538479" y="509396"/>
                </a:lnTo>
                <a:lnTo>
                  <a:pt x="747140" y="457961"/>
                </a:lnTo>
                <a:lnTo>
                  <a:pt x="979170" y="402081"/>
                </a:lnTo>
                <a:lnTo>
                  <a:pt x="1228217" y="341756"/>
                </a:lnTo>
                <a:lnTo>
                  <a:pt x="1492123" y="283717"/>
                </a:lnTo>
                <a:lnTo>
                  <a:pt x="1762505" y="225551"/>
                </a:lnTo>
                <a:lnTo>
                  <a:pt x="2039238" y="171957"/>
                </a:lnTo>
                <a:lnTo>
                  <a:pt x="2313812" y="120650"/>
                </a:lnTo>
                <a:lnTo>
                  <a:pt x="2450083" y="98297"/>
                </a:lnTo>
                <a:lnTo>
                  <a:pt x="2582036" y="75945"/>
                </a:lnTo>
                <a:lnTo>
                  <a:pt x="2713990" y="58038"/>
                </a:lnTo>
                <a:lnTo>
                  <a:pt x="2841752" y="40131"/>
                </a:lnTo>
                <a:lnTo>
                  <a:pt x="2967354" y="26796"/>
                </a:lnTo>
                <a:lnTo>
                  <a:pt x="3086607" y="15620"/>
                </a:lnTo>
                <a:lnTo>
                  <a:pt x="3201543" y="6603"/>
                </a:lnTo>
                <a:lnTo>
                  <a:pt x="3312159" y="0"/>
                </a:lnTo>
              </a:path>
            </a:pathLst>
          </a:custGeom>
          <a:ln w="31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211670" y="714248"/>
            <a:ext cx="8723630" cy="1331595"/>
          </a:xfrm>
          <a:custGeom>
            <a:avLst/>
            <a:gdLst/>
            <a:ahLst/>
            <a:cxnLst/>
            <a:rect l="l" t="t" r="r" b="b"/>
            <a:pathLst>
              <a:path w="8723630" h="1331595">
                <a:moveTo>
                  <a:pt x="1556042" y="0"/>
                </a:moveTo>
                <a:lnTo>
                  <a:pt x="1402753" y="0"/>
                </a:lnTo>
                <a:lnTo>
                  <a:pt x="1258100" y="4444"/>
                </a:lnTo>
                <a:lnTo>
                  <a:pt x="1121829" y="11175"/>
                </a:lnTo>
                <a:lnTo>
                  <a:pt x="874890" y="33400"/>
                </a:lnTo>
                <a:lnTo>
                  <a:pt x="762063" y="49149"/>
                </a:lnTo>
                <a:lnTo>
                  <a:pt x="659891" y="64769"/>
                </a:lnTo>
                <a:lnTo>
                  <a:pt x="564095" y="82550"/>
                </a:lnTo>
                <a:lnTo>
                  <a:pt x="478955" y="102742"/>
                </a:lnTo>
                <a:lnTo>
                  <a:pt x="398056" y="120650"/>
                </a:lnTo>
                <a:lnTo>
                  <a:pt x="327812" y="140715"/>
                </a:lnTo>
                <a:lnTo>
                  <a:pt x="206476" y="178688"/>
                </a:lnTo>
                <a:lnTo>
                  <a:pt x="157518" y="196596"/>
                </a:lnTo>
                <a:lnTo>
                  <a:pt x="51079" y="241173"/>
                </a:lnTo>
                <a:lnTo>
                  <a:pt x="0" y="268097"/>
                </a:lnTo>
                <a:lnTo>
                  <a:pt x="0" y="1331467"/>
                </a:lnTo>
                <a:lnTo>
                  <a:pt x="8719096" y="1331467"/>
                </a:lnTo>
                <a:lnTo>
                  <a:pt x="8723414" y="1324864"/>
                </a:lnTo>
                <a:lnTo>
                  <a:pt x="8723414" y="851153"/>
                </a:lnTo>
                <a:lnTo>
                  <a:pt x="7182142" y="851153"/>
                </a:lnTo>
                <a:lnTo>
                  <a:pt x="7043839" y="848994"/>
                </a:lnTo>
                <a:lnTo>
                  <a:pt x="6899059" y="844423"/>
                </a:lnTo>
                <a:lnTo>
                  <a:pt x="6750088" y="837818"/>
                </a:lnTo>
                <a:lnTo>
                  <a:pt x="6594640" y="826642"/>
                </a:lnTo>
                <a:lnTo>
                  <a:pt x="6260503" y="793114"/>
                </a:lnTo>
                <a:lnTo>
                  <a:pt x="5900712" y="746125"/>
                </a:lnTo>
                <a:lnTo>
                  <a:pt x="5709196" y="717168"/>
                </a:lnTo>
                <a:lnTo>
                  <a:pt x="5509044" y="683640"/>
                </a:lnTo>
                <a:lnTo>
                  <a:pt x="5302542" y="645667"/>
                </a:lnTo>
                <a:lnTo>
                  <a:pt x="4861979" y="558546"/>
                </a:lnTo>
                <a:lnTo>
                  <a:pt x="4387253" y="453516"/>
                </a:lnTo>
                <a:lnTo>
                  <a:pt x="4136047" y="395350"/>
                </a:lnTo>
                <a:lnTo>
                  <a:pt x="3614458" y="268097"/>
                </a:lnTo>
                <a:lnTo>
                  <a:pt x="3122841" y="165226"/>
                </a:lnTo>
                <a:lnTo>
                  <a:pt x="2892844" y="125094"/>
                </a:lnTo>
                <a:lnTo>
                  <a:pt x="2673642" y="91566"/>
                </a:lnTo>
                <a:lnTo>
                  <a:pt x="2462949" y="62484"/>
                </a:lnTo>
                <a:lnTo>
                  <a:pt x="2262797" y="40131"/>
                </a:lnTo>
                <a:lnTo>
                  <a:pt x="2073313" y="22225"/>
                </a:lnTo>
                <a:lnTo>
                  <a:pt x="1719999" y="2159"/>
                </a:lnTo>
                <a:lnTo>
                  <a:pt x="1556042" y="0"/>
                </a:lnTo>
                <a:close/>
              </a:path>
              <a:path w="8723630" h="1331595">
                <a:moveTo>
                  <a:pt x="8723414" y="569722"/>
                </a:moveTo>
                <a:lnTo>
                  <a:pt x="8638197" y="605409"/>
                </a:lnTo>
                <a:lnTo>
                  <a:pt x="8557298" y="636651"/>
                </a:lnTo>
                <a:lnTo>
                  <a:pt x="8472208" y="665734"/>
                </a:lnTo>
                <a:lnTo>
                  <a:pt x="8295551" y="719327"/>
                </a:lnTo>
                <a:lnTo>
                  <a:pt x="8201825" y="743965"/>
                </a:lnTo>
                <a:lnTo>
                  <a:pt x="8005991" y="784098"/>
                </a:lnTo>
                <a:lnTo>
                  <a:pt x="7901724" y="802004"/>
                </a:lnTo>
                <a:lnTo>
                  <a:pt x="7680363" y="828801"/>
                </a:lnTo>
                <a:lnTo>
                  <a:pt x="7441857" y="846709"/>
                </a:lnTo>
                <a:lnTo>
                  <a:pt x="7314222" y="851153"/>
                </a:lnTo>
                <a:lnTo>
                  <a:pt x="8723414" y="851153"/>
                </a:lnTo>
                <a:lnTo>
                  <a:pt x="8723414" y="56972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 txBox="1"/>
          <p:nvPr/>
        </p:nvSpPr>
        <p:spPr>
          <a:xfrm>
            <a:off x="330200" y="1840229"/>
            <a:ext cx="3573145" cy="1881505"/>
          </a:xfrm>
          <a:prstGeom prst="rect">
            <a:avLst/>
          </a:prstGeom>
        </p:spPr>
        <p:txBody>
          <a:bodyPr vert="horz" wrap="square" lIns="0" tIns="39370" rIns="0" bIns="0" rtlCol="0">
            <a:spAutoFit/>
          </a:bodyPr>
          <a:lstStyle/>
          <a:p>
            <a:pPr marL="12700" marR="222250">
              <a:lnSpc>
                <a:spcPts val="1730"/>
              </a:lnSpc>
              <a:spcBef>
                <a:spcPts val="310"/>
              </a:spcBef>
              <a:buSzPct val="94000"/>
              <a:buAutoNum type="arabicPlain"/>
              <a:tabLst>
                <a:tab pos="513715" algn="l"/>
              </a:tabLst>
            </a:pP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立杆下</a:t>
            </a:r>
            <a:r>
              <a:rPr sz="1600" spc="-10" dirty="0">
                <a:latin typeface="PMingLiU" panose="02020500000000000000" charset="-120"/>
                <a:cs typeface="PMingLiU" panose="02020500000000000000" charset="-120"/>
              </a:rPr>
              <a:t>部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1</a:t>
            </a:r>
            <a:r>
              <a:rPr sz="1600" spc="-15" dirty="0">
                <a:latin typeface="PMingLiU" panose="02020500000000000000" charset="-120"/>
                <a:cs typeface="PMingLiU" panose="02020500000000000000" charset="-120"/>
              </a:rPr>
              <a:t>5</a:t>
            </a:r>
            <a:r>
              <a:rPr sz="1600" spc="35" dirty="0">
                <a:latin typeface="PMingLiU" panose="02020500000000000000" charset="-120"/>
                <a:cs typeface="PMingLiU" panose="02020500000000000000" charset="-120"/>
              </a:rPr>
              <a:t>0m</a:t>
            </a:r>
            <a:r>
              <a:rPr sz="1600" spc="45" dirty="0">
                <a:latin typeface="PMingLiU" panose="02020500000000000000" charset="-120"/>
                <a:cs typeface="PMingLiU" panose="02020500000000000000" charset="-120"/>
              </a:rPr>
              <a:t>m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处设</a:t>
            </a:r>
            <a:r>
              <a:rPr sz="1600" spc="5" dirty="0">
                <a:latin typeface="PMingLiU" panose="02020500000000000000" charset="-120"/>
                <a:cs typeface="PMingLiU" panose="02020500000000000000" charset="-120"/>
              </a:rPr>
              <a:t>置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纵横</a:t>
            </a:r>
            <a:r>
              <a:rPr sz="1600" spc="5" dirty="0">
                <a:latin typeface="PMingLiU" panose="02020500000000000000" charset="-120"/>
                <a:cs typeface="PMingLiU" panose="02020500000000000000" charset="-120"/>
              </a:rPr>
              <a:t>向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扫 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地杆，纵向扫地杆在上，横向扫地杆 在下，均与立杆相连。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  <a:p>
            <a:pPr marL="12700" marR="5080">
              <a:lnSpc>
                <a:spcPts val="1730"/>
              </a:lnSpc>
              <a:spcBef>
                <a:spcPts val="595"/>
              </a:spcBef>
              <a:buSzPct val="94000"/>
              <a:buAutoNum type="arabicPlain"/>
              <a:tabLst>
                <a:tab pos="513715" algn="l"/>
              </a:tabLst>
            </a:pPr>
            <a:r>
              <a:rPr sz="1600" spc="5" dirty="0">
                <a:latin typeface="PMingLiU" panose="02020500000000000000" charset="-120"/>
                <a:cs typeface="PMingLiU" panose="02020500000000000000" charset="-120"/>
              </a:rPr>
              <a:t>脚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手架</a:t>
            </a:r>
            <a:r>
              <a:rPr sz="1600" spc="5" dirty="0">
                <a:latin typeface="PMingLiU" panose="02020500000000000000" charset="-120"/>
                <a:cs typeface="PMingLiU" panose="02020500000000000000" charset="-120"/>
              </a:rPr>
              <a:t>立杆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基础不</a:t>
            </a:r>
            <a:r>
              <a:rPr sz="1600" spc="5" dirty="0">
                <a:latin typeface="PMingLiU" panose="02020500000000000000" charset="-120"/>
                <a:cs typeface="PMingLiU" panose="02020500000000000000" charset="-120"/>
              </a:rPr>
              <a:t>在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同一</a:t>
            </a:r>
            <a:r>
              <a:rPr sz="1600" spc="5" dirty="0">
                <a:latin typeface="PMingLiU" panose="02020500000000000000" charset="-120"/>
                <a:cs typeface="PMingLiU" panose="02020500000000000000" charset="-120"/>
              </a:rPr>
              <a:t>高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度时， 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必须将高处的纵向扫地杆向低处延长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  <a:p>
            <a:pPr marL="12700">
              <a:lnSpc>
                <a:spcPts val="1605"/>
              </a:lnSpc>
            </a:pP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两跨与立杆固定，高低差不大</a:t>
            </a:r>
            <a:r>
              <a:rPr sz="1600" dirty="0">
                <a:latin typeface="PMingLiU" panose="02020500000000000000" charset="-120"/>
                <a:cs typeface="PMingLiU" panose="02020500000000000000" charset="-120"/>
              </a:rPr>
              <a:t>于</a:t>
            </a:r>
            <a:r>
              <a:rPr sz="1600" spc="20" dirty="0">
                <a:latin typeface="PMingLiU" panose="02020500000000000000" charset="-120"/>
                <a:cs typeface="PMingLiU" panose="02020500000000000000" charset="-120"/>
              </a:rPr>
              <a:t>1m，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  <a:p>
            <a:pPr marL="12700" marR="309245">
              <a:lnSpc>
                <a:spcPts val="1730"/>
              </a:lnSpc>
              <a:spcBef>
                <a:spcPts val="120"/>
              </a:spcBef>
            </a:pP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靠边坡上方的立杆轴线到边坡的距离 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不应小于</a:t>
            </a:r>
            <a:r>
              <a:rPr sz="1600" spc="20" dirty="0">
                <a:latin typeface="PMingLiU" panose="02020500000000000000" charset="-120"/>
                <a:cs typeface="PMingLiU" panose="02020500000000000000" charset="-120"/>
              </a:rPr>
              <a:t>500mm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。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</a:pPr>
            <a:r>
              <a:rPr dirty="0">
                <a:latin typeface="Candara" panose="020E0502030303020204"/>
                <a:cs typeface="Candara" panose="020E0502030303020204"/>
              </a:rPr>
              <a:t>3.1.3</a:t>
            </a:r>
            <a:r>
              <a:rPr dirty="0"/>
              <a:t>基</a:t>
            </a:r>
            <a:r>
              <a:rPr spc="-5" dirty="0"/>
              <a:t>础</a:t>
            </a:r>
            <a:r>
              <a:rPr dirty="0"/>
              <a:t>不在同一 </a:t>
            </a:r>
            <a:r>
              <a:rPr dirty="0"/>
              <a:t>高度时扫地杆做法</a:t>
            </a:r>
            <a:endParaRPr dirty="0"/>
          </a:p>
        </p:txBody>
      </p:sp>
      <p:sp>
        <p:nvSpPr>
          <p:cNvPr id="9" name="object 9"/>
          <p:cNvSpPr/>
          <p:nvPr/>
        </p:nvSpPr>
        <p:spPr>
          <a:xfrm>
            <a:off x="251523" y="3861015"/>
            <a:ext cx="3992117" cy="2520315"/>
          </a:xfrm>
          <a:prstGeom prst="rect">
            <a:avLst/>
          </a:prstGeom>
          <a:blipFill>
            <a:blip r:embed="rId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4251452" y="1556766"/>
            <a:ext cx="4668901" cy="273634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4281678" y="4293095"/>
            <a:ext cx="4638675" cy="231457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054978" y="859408"/>
            <a:ext cx="2880360" cy="715010"/>
          </a:xfrm>
          <a:custGeom>
            <a:avLst/>
            <a:gdLst/>
            <a:ahLst/>
            <a:cxnLst/>
            <a:rect l="l" t="t" r="r" b="b"/>
            <a:pathLst>
              <a:path w="2880359" h="715010">
                <a:moveTo>
                  <a:pt x="2880105" y="0"/>
                </a:moveTo>
                <a:lnTo>
                  <a:pt x="2873629" y="0"/>
                </a:lnTo>
                <a:lnTo>
                  <a:pt x="2752344" y="20065"/>
                </a:lnTo>
                <a:lnTo>
                  <a:pt x="2628900" y="42417"/>
                </a:lnTo>
                <a:lnTo>
                  <a:pt x="2373376" y="91566"/>
                </a:lnTo>
                <a:lnTo>
                  <a:pt x="2105279" y="149732"/>
                </a:lnTo>
                <a:lnTo>
                  <a:pt x="1824227" y="216662"/>
                </a:lnTo>
                <a:lnTo>
                  <a:pt x="1566672" y="281558"/>
                </a:lnTo>
                <a:lnTo>
                  <a:pt x="842899" y="444626"/>
                </a:lnTo>
                <a:lnTo>
                  <a:pt x="621538" y="489330"/>
                </a:lnTo>
                <a:lnTo>
                  <a:pt x="200025" y="567436"/>
                </a:lnTo>
                <a:lnTo>
                  <a:pt x="0" y="600963"/>
                </a:lnTo>
                <a:lnTo>
                  <a:pt x="138303" y="621156"/>
                </a:lnTo>
                <a:lnTo>
                  <a:pt x="270256" y="638937"/>
                </a:lnTo>
                <a:lnTo>
                  <a:pt x="398018" y="654685"/>
                </a:lnTo>
                <a:lnTo>
                  <a:pt x="644905" y="681481"/>
                </a:lnTo>
                <a:lnTo>
                  <a:pt x="874776" y="699262"/>
                </a:lnTo>
                <a:lnTo>
                  <a:pt x="985520" y="705992"/>
                </a:lnTo>
                <a:lnTo>
                  <a:pt x="1094104" y="710438"/>
                </a:lnTo>
                <a:lnTo>
                  <a:pt x="1298448" y="715010"/>
                </a:lnTo>
                <a:lnTo>
                  <a:pt x="1396365" y="715010"/>
                </a:lnTo>
                <a:lnTo>
                  <a:pt x="1585849" y="710438"/>
                </a:lnTo>
                <a:lnTo>
                  <a:pt x="1675256" y="705992"/>
                </a:lnTo>
                <a:lnTo>
                  <a:pt x="1845564" y="692657"/>
                </a:lnTo>
                <a:lnTo>
                  <a:pt x="1928495" y="683640"/>
                </a:lnTo>
                <a:lnTo>
                  <a:pt x="2086102" y="661288"/>
                </a:lnTo>
                <a:lnTo>
                  <a:pt x="2235073" y="634491"/>
                </a:lnTo>
                <a:lnTo>
                  <a:pt x="2375535" y="603250"/>
                </a:lnTo>
                <a:lnTo>
                  <a:pt x="2509647" y="567436"/>
                </a:lnTo>
                <a:lnTo>
                  <a:pt x="2637409" y="527303"/>
                </a:lnTo>
                <a:lnTo>
                  <a:pt x="2758694" y="482600"/>
                </a:lnTo>
                <a:lnTo>
                  <a:pt x="2875788" y="435610"/>
                </a:lnTo>
                <a:lnTo>
                  <a:pt x="2880105" y="433450"/>
                </a:lnTo>
                <a:lnTo>
                  <a:pt x="2880105" y="0"/>
                </a:lnTo>
                <a:close/>
              </a:path>
            </a:pathLst>
          </a:custGeom>
          <a:solidFill>
            <a:srgbClr val="C5E7FB">
              <a:alpha val="2901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2622423" y="730884"/>
            <a:ext cx="5551805" cy="851535"/>
          </a:xfrm>
          <a:custGeom>
            <a:avLst/>
            <a:gdLst/>
            <a:ahLst/>
            <a:cxnLst/>
            <a:rect l="l" t="t" r="r" b="b"/>
            <a:pathLst>
              <a:path w="5551805" h="851535">
                <a:moveTo>
                  <a:pt x="853566" y="0"/>
                </a:moveTo>
                <a:lnTo>
                  <a:pt x="685418" y="0"/>
                </a:lnTo>
                <a:lnTo>
                  <a:pt x="527938" y="4572"/>
                </a:lnTo>
                <a:lnTo>
                  <a:pt x="381000" y="11175"/>
                </a:lnTo>
                <a:lnTo>
                  <a:pt x="244728" y="22351"/>
                </a:lnTo>
                <a:lnTo>
                  <a:pt x="117093" y="35813"/>
                </a:lnTo>
                <a:lnTo>
                  <a:pt x="0" y="53720"/>
                </a:lnTo>
                <a:lnTo>
                  <a:pt x="334137" y="96138"/>
                </a:lnTo>
                <a:lnTo>
                  <a:pt x="693927" y="156463"/>
                </a:lnTo>
                <a:lnTo>
                  <a:pt x="1079246" y="234695"/>
                </a:lnTo>
                <a:lnTo>
                  <a:pt x="1283589" y="279273"/>
                </a:lnTo>
                <a:lnTo>
                  <a:pt x="1868931" y="422275"/>
                </a:lnTo>
                <a:lnTo>
                  <a:pt x="2562987" y="576452"/>
                </a:lnTo>
                <a:lnTo>
                  <a:pt x="2882265" y="639063"/>
                </a:lnTo>
                <a:lnTo>
                  <a:pt x="3035554" y="668147"/>
                </a:lnTo>
                <a:lnTo>
                  <a:pt x="3329304" y="717295"/>
                </a:lnTo>
                <a:lnTo>
                  <a:pt x="3469766" y="739520"/>
                </a:lnTo>
                <a:lnTo>
                  <a:pt x="3737991" y="775335"/>
                </a:lnTo>
                <a:lnTo>
                  <a:pt x="3991229" y="806576"/>
                </a:lnTo>
                <a:lnTo>
                  <a:pt x="4112641" y="817752"/>
                </a:lnTo>
                <a:lnTo>
                  <a:pt x="4342510" y="835660"/>
                </a:lnTo>
                <a:lnTo>
                  <a:pt x="4453255" y="842390"/>
                </a:lnTo>
                <a:lnTo>
                  <a:pt x="4666107" y="851280"/>
                </a:lnTo>
                <a:lnTo>
                  <a:pt x="4864100" y="851280"/>
                </a:lnTo>
                <a:lnTo>
                  <a:pt x="5051425" y="846836"/>
                </a:lnTo>
                <a:lnTo>
                  <a:pt x="5140833" y="842390"/>
                </a:lnTo>
                <a:lnTo>
                  <a:pt x="5228082" y="835660"/>
                </a:lnTo>
                <a:lnTo>
                  <a:pt x="5474970" y="808863"/>
                </a:lnTo>
                <a:lnTo>
                  <a:pt x="5551551" y="797687"/>
                </a:lnTo>
                <a:lnTo>
                  <a:pt x="5304662" y="766444"/>
                </a:lnTo>
                <a:lnTo>
                  <a:pt x="5042916" y="728472"/>
                </a:lnTo>
                <a:lnTo>
                  <a:pt x="4474463" y="630047"/>
                </a:lnTo>
                <a:lnTo>
                  <a:pt x="4165854" y="567563"/>
                </a:lnTo>
                <a:lnTo>
                  <a:pt x="3840099" y="498348"/>
                </a:lnTo>
                <a:lnTo>
                  <a:pt x="2854579" y="263651"/>
                </a:lnTo>
                <a:lnTo>
                  <a:pt x="2586354" y="205612"/>
                </a:lnTo>
                <a:lnTo>
                  <a:pt x="2330957" y="156463"/>
                </a:lnTo>
                <a:lnTo>
                  <a:pt x="2207387" y="134112"/>
                </a:lnTo>
                <a:lnTo>
                  <a:pt x="2086102" y="114045"/>
                </a:lnTo>
                <a:lnTo>
                  <a:pt x="1969007" y="96138"/>
                </a:lnTo>
                <a:lnTo>
                  <a:pt x="1630552" y="51435"/>
                </a:lnTo>
                <a:lnTo>
                  <a:pt x="1419860" y="31368"/>
                </a:lnTo>
                <a:lnTo>
                  <a:pt x="1221866" y="15748"/>
                </a:lnTo>
                <a:lnTo>
                  <a:pt x="1032382" y="4572"/>
                </a:lnTo>
                <a:lnTo>
                  <a:pt x="853566" y="0"/>
                </a:lnTo>
                <a:close/>
              </a:path>
            </a:pathLst>
          </a:custGeom>
          <a:solidFill>
            <a:srgbClr val="C5E7FB">
              <a:alpha val="3999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2832100" y="743204"/>
            <a:ext cx="5474970" cy="775335"/>
          </a:xfrm>
          <a:custGeom>
            <a:avLst/>
            <a:gdLst/>
            <a:ahLst/>
            <a:cxnLst/>
            <a:rect l="l" t="t" r="r" b="b"/>
            <a:pathLst>
              <a:path w="5474970" h="775335">
                <a:moveTo>
                  <a:pt x="0" y="78232"/>
                </a:moveTo>
                <a:lnTo>
                  <a:pt x="19176" y="73787"/>
                </a:lnTo>
                <a:lnTo>
                  <a:pt x="76581" y="62611"/>
                </a:lnTo>
                <a:lnTo>
                  <a:pt x="174498" y="46990"/>
                </a:lnTo>
                <a:lnTo>
                  <a:pt x="238379" y="37973"/>
                </a:lnTo>
                <a:lnTo>
                  <a:pt x="312927" y="29083"/>
                </a:lnTo>
                <a:lnTo>
                  <a:pt x="395858" y="22351"/>
                </a:lnTo>
                <a:lnTo>
                  <a:pt x="491744" y="15621"/>
                </a:lnTo>
                <a:lnTo>
                  <a:pt x="596011" y="9017"/>
                </a:lnTo>
                <a:lnTo>
                  <a:pt x="713104" y="4445"/>
                </a:lnTo>
                <a:lnTo>
                  <a:pt x="840866" y="2286"/>
                </a:lnTo>
                <a:lnTo>
                  <a:pt x="979170" y="0"/>
                </a:lnTo>
                <a:lnTo>
                  <a:pt x="1128140" y="2286"/>
                </a:lnTo>
                <a:lnTo>
                  <a:pt x="1287779" y="6731"/>
                </a:lnTo>
                <a:lnTo>
                  <a:pt x="1460246" y="15621"/>
                </a:lnTo>
                <a:lnTo>
                  <a:pt x="1643379" y="26797"/>
                </a:lnTo>
                <a:lnTo>
                  <a:pt x="1837054" y="44704"/>
                </a:lnTo>
                <a:lnTo>
                  <a:pt x="2043557" y="64770"/>
                </a:lnTo>
                <a:lnTo>
                  <a:pt x="2262759" y="89408"/>
                </a:lnTo>
                <a:lnTo>
                  <a:pt x="2492629" y="118491"/>
                </a:lnTo>
                <a:lnTo>
                  <a:pt x="2735326" y="154178"/>
                </a:lnTo>
                <a:lnTo>
                  <a:pt x="2988691" y="194437"/>
                </a:lnTo>
                <a:lnTo>
                  <a:pt x="3254755" y="241300"/>
                </a:lnTo>
                <a:lnTo>
                  <a:pt x="3533648" y="297180"/>
                </a:lnTo>
                <a:lnTo>
                  <a:pt x="3825240" y="357505"/>
                </a:lnTo>
                <a:lnTo>
                  <a:pt x="4129658" y="424561"/>
                </a:lnTo>
                <a:lnTo>
                  <a:pt x="4446778" y="500507"/>
                </a:lnTo>
                <a:lnTo>
                  <a:pt x="4776724" y="583184"/>
                </a:lnTo>
                <a:lnTo>
                  <a:pt x="5119497" y="674751"/>
                </a:lnTo>
                <a:lnTo>
                  <a:pt x="5474970" y="775335"/>
                </a:lnTo>
              </a:path>
            </a:pathLst>
          </a:custGeom>
          <a:ln w="31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5616447" y="729869"/>
            <a:ext cx="3312160" cy="652780"/>
          </a:xfrm>
          <a:custGeom>
            <a:avLst/>
            <a:gdLst/>
            <a:ahLst/>
            <a:cxnLst/>
            <a:rect l="l" t="t" r="r" b="b"/>
            <a:pathLst>
              <a:path w="3312159" h="652780">
                <a:moveTo>
                  <a:pt x="0" y="652398"/>
                </a:moveTo>
                <a:lnTo>
                  <a:pt x="95757" y="625475"/>
                </a:lnTo>
                <a:lnTo>
                  <a:pt x="357631" y="556259"/>
                </a:lnTo>
                <a:lnTo>
                  <a:pt x="538479" y="509396"/>
                </a:lnTo>
                <a:lnTo>
                  <a:pt x="747140" y="457961"/>
                </a:lnTo>
                <a:lnTo>
                  <a:pt x="979170" y="402081"/>
                </a:lnTo>
                <a:lnTo>
                  <a:pt x="1228217" y="341756"/>
                </a:lnTo>
                <a:lnTo>
                  <a:pt x="1492123" y="283717"/>
                </a:lnTo>
                <a:lnTo>
                  <a:pt x="1762505" y="225551"/>
                </a:lnTo>
                <a:lnTo>
                  <a:pt x="2039238" y="171957"/>
                </a:lnTo>
                <a:lnTo>
                  <a:pt x="2313812" y="120650"/>
                </a:lnTo>
                <a:lnTo>
                  <a:pt x="2450083" y="98297"/>
                </a:lnTo>
                <a:lnTo>
                  <a:pt x="2582036" y="75945"/>
                </a:lnTo>
                <a:lnTo>
                  <a:pt x="2713990" y="58038"/>
                </a:lnTo>
                <a:lnTo>
                  <a:pt x="2841752" y="40131"/>
                </a:lnTo>
                <a:lnTo>
                  <a:pt x="2967354" y="26796"/>
                </a:lnTo>
                <a:lnTo>
                  <a:pt x="3086607" y="15620"/>
                </a:lnTo>
                <a:lnTo>
                  <a:pt x="3201543" y="6603"/>
                </a:lnTo>
                <a:lnTo>
                  <a:pt x="3312159" y="0"/>
                </a:lnTo>
              </a:path>
            </a:pathLst>
          </a:custGeom>
          <a:ln w="31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211670" y="714248"/>
            <a:ext cx="8723630" cy="1331595"/>
          </a:xfrm>
          <a:custGeom>
            <a:avLst/>
            <a:gdLst/>
            <a:ahLst/>
            <a:cxnLst/>
            <a:rect l="l" t="t" r="r" b="b"/>
            <a:pathLst>
              <a:path w="8723630" h="1331595">
                <a:moveTo>
                  <a:pt x="1556042" y="0"/>
                </a:moveTo>
                <a:lnTo>
                  <a:pt x="1402753" y="0"/>
                </a:lnTo>
                <a:lnTo>
                  <a:pt x="1258100" y="4444"/>
                </a:lnTo>
                <a:lnTo>
                  <a:pt x="1121829" y="11175"/>
                </a:lnTo>
                <a:lnTo>
                  <a:pt x="874890" y="33400"/>
                </a:lnTo>
                <a:lnTo>
                  <a:pt x="762063" y="49149"/>
                </a:lnTo>
                <a:lnTo>
                  <a:pt x="659891" y="64769"/>
                </a:lnTo>
                <a:lnTo>
                  <a:pt x="564095" y="82550"/>
                </a:lnTo>
                <a:lnTo>
                  <a:pt x="478955" y="102742"/>
                </a:lnTo>
                <a:lnTo>
                  <a:pt x="398056" y="120650"/>
                </a:lnTo>
                <a:lnTo>
                  <a:pt x="327812" y="140715"/>
                </a:lnTo>
                <a:lnTo>
                  <a:pt x="206476" y="178688"/>
                </a:lnTo>
                <a:lnTo>
                  <a:pt x="157518" y="196596"/>
                </a:lnTo>
                <a:lnTo>
                  <a:pt x="51079" y="241173"/>
                </a:lnTo>
                <a:lnTo>
                  <a:pt x="0" y="268097"/>
                </a:lnTo>
                <a:lnTo>
                  <a:pt x="0" y="1331467"/>
                </a:lnTo>
                <a:lnTo>
                  <a:pt x="8719096" y="1331467"/>
                </a:lnTo>
                <a:lnTo>
                  <a:pt x="8723414" y="1324864"/>
                </a:lnTo>
                <a:lnTo>
                  <a:pt x="8723414" y="851153"/>
                </a:lnTo>
                <a:lnTo>
                  <a:pt x="7182142" y="851153"/>
                </a:lnTo>
                <a:lnTo>
                  <a:pt x="7043839" y="848994"/>
                </a:lnTo>
                <a:lnTo>
                  <a:pt x="6899059" y="844423"/>
                </a:lnTo>
                <a:lnTo>
                  <a:pt x="6750088" y="837818"/>
                </a:lnTo>
                <a:lnTo>
                  <a:pt x="6594640" y="826642"/>
                </a:lnTo>
                <a:lnTo>
                  <a:pt x="6260503" y="793114"/>
                </a:lnTo>
                <a:lnTo>
                  <a:pt x="5900712" y="746125"/>
                </a:lnTo>
                <a:lnTo>
                  <a:pt x="5709196" y="717168"/>
                </a:lnTo>
                <a:lnTo>
                  <a:pt x="5509044" y="683640"/>
                </a:lnTo>
                <a:lnTo>
                  <a:pt x="5302542" y="645667"/>
                </a:lnTo>
                <a:lnTo>
                  <a:pt x="4861979" y="558546"/>
                </a:lnTo>
                <a:lnTo>
                  <a:pt x="4387253" y="453516"/>
                </a:lnTo>
                <a:lnTo>
                  <a:pt x="4136047" y="395350"/>
                </a:lnTo>
                <a:lnTo>
                  <a:pt x="3614458" y="268097"/>
                </a:lnTo>
                <a:lnTo>
                  <a:pt x="3122841" y="165226"/>
                </a:lnTo>
                <a:lnTo>
                  <a:pt x="2892844" y="125094"/>
                </a:lnTo>
                <a:lnTo>
                  <a:pt x="2673642" y="91566"/>
                </a:lnTo>
                <a:lnTo>
                  <a:pt x="2462949" y="62484"/>
                </a:lnTo>
                <a:lnTo>
                  <a:pt x="2262797" y="40131"/>
                </a:lnTo>
                <a:lnTo>
                  <a:pt x="2073313" y="22225"/>
                </a:lnTo>
                <a:lnTo>
                  <a:pt x="1719999" y="2159"/>
                </a:lnTo>
                <a:lnTo>
                  <a:pt x="1556042" y="0"/>
                </a:lnTo>
                <a:close/>
              </a:path>
              <a:path w="8723630" h="1331595">
                <a:moveTo>
                  <a:pt x="8723414" y="569722"/>
                </a:moveTo>
                <a:lnTo>
                  <a:pt x="8638197" y="605409"/>
                </a:lnTo>
                <a:lnTo>
                  <a:pt x="8557298" y="636651"/>
                </a:lnTo>
                <a:lnTo>
                  <a:pt x="8472208" y="665734"/>
                </a:lnTo>
                <a:lnTo>
                  <a:pt x="8295551" y="719327"/>
                </a:lnTo>
                <a:lnTo>
                  <a:pt x="8201825" y="743965"/>
                </a:lnTo>
                <a:lnTo>
                  <a:pt x="8005991" y="784098"/>
                </a:lnTo>
                <a:lnTo>
                  <a:pt x="7901724" y="802004"/>
                </a:lnTo>
                <a:lnTo>
                  <a:pt x="7680363" y="828801"/>
                </a:lnTo>
                <a:lnTo>
                  <a:pt x="7441857" y="846709"/>
                </a:lnTo>
                <a:lnTo>
                  <a:pt x="7314222" y="851153"/>
                </a:lnTo>
                <a:lnTo>
                  <a:pt x="8723414" y="851153"/>
                </a:lnTo>
                <a:lnTo>
                  <a:pt x="8723414" y="56972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330200" y="885189"/>
            <a:ext cx="2639695" cy="4679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>
                <a:latin typeface="Candara" panose="020E0502030303020204"/>
                <a:cs typeface="Candara" panose="020E0502030303020204"/>
              </a:rPr>
              <a:t>3.1.4</a:t>
            </a:r>
            <a:r>
              <a:rPr spc="-85" dirty="0">
                <a:latin typeface="Candara" panose="020E0502030303020204"/>
                <a:cs typeface="Candara" panose="020E0502030303020204"/>
              </a:rPr>
              <a:t> </a:t>
            </a:r>
            <a:r>
              <a:rPr dirty="0"/>
              <a:t>连墙件设置</a:t>
            </a:r>
            <a:endParaRPr dirty="0"/>
          </a:p>
        </p:txBody>
      </p:sp>
      <p:sp>
        <p:nvSpPr>
          <p:cNvPr id="8" name="object 8"/>
          <p:cNvSpPr txBox="1"/>
          <p:nvPr/>
        </p:nvSpPr>
        <p:spPr>
          <a:xfrm>
            <a:off x="258267" y="1400048"/>
            <a:ext cx="5589270" cy="3000375"/>
          </a:xfrm>
          <a:prstGeom prst="rect">
            <a:avLst/>
          </a:prstGeom>
        </p:spPr>
        <p:txBody>
          <a:bodyPr vert="horz" wrap="square" lIns="0" tIns="36195" rIns="0" bIns="0" rtlCol="0">
            <a:spAutoFit/>
          </a:bodyPr>
          <a:lstStyle/>
          <a:p>
            <a:pPr marL="12700" marR="198755" algn="just">
              <a:lnSpc>
                <a:spcPct val="90000"/>
              </a:lnSpc>
              <a:spcBef>
                <a:spcPts val="285"/>
              </a:spcBef>
              <a:buSzPct val="94000"/>
              <a:buFont typeface="Arial" panose="020B0604020202020204"/>
              <a:buAutoNum type="arabicParenBoth"/>
              <a:tabLst>
                <a:tab pos="262890" algn="l"/>
              </a:tabLst>
            </a:pPr>
            <a:r>
              <a:rPr sz="1600" spc="5" dirty="0">
                <a:latin typeface="PMingLiU" panose="02020500000000000000" charset="-120"/>
                <a:cs typeface="PMingLiU" panose="02020500000000000000" charset="-120"/>
              </a:rPr>
              <a:t>连墙件必</a:t>
            </a:r>
            <a:r>
              <a:rPr sz="1600" spc="15" dirty="0">
                <a:latin typeface="PMingLiU" panose="02020500000000000000" charset="-120"/>
                <a:cs typeface="PMingLiU" panose="02020500000000000000" charset="-120"/>
              </a:rPr>
              <a:t>须采</a:t>
            </a:r>
            <a:r>
              <a:rPr sz="1600" spc="5" dirty="0">
                <a:latin typeface="PMingLiU" panose="02020500000000000000" charset="-120"/>
                <a:cs typeface="PMingLiU" panose="02020500000000000000" charset="-120"/>
              </a:rPr>
              <a:t>用刚性构件；</a:t>
            </a:r>
            <a:r>
              <a:rPr sz="1600" spc="15" dirty="0">
                <a:latin typeface="PMingLiU" panose="02020500000000000000" charset="-120"/>
                <a:cs typeface="PMingLiU" panose="02020500000000000000" charset="-120"/>
              </a:rPr>
              <a:t>连</a:t>
            </a:r>
            <a:r>
              <a:rPr sz="1600" spc="5" dirty="0">
                <a:latin typeface="PMingLiU" panose="02020500000000000000" charset="-120"/>
                <a:cs typeface="PMingLiU" panose="02020500000000000000" charset="-120"/>
              </a:rPr>
              <a:t>墙件必须分别</a:t>
            </a:r>
            <a:r>
              <a:rPr sz="1600" spc="15" dirty="0">
                <a:latin typeface="PMingLiU" panose="02020500000000000000" charset="-120"/>
                <a:cs typeface="PMingLiU" panose="02020500000000000000" charset="-120"/>
              </a:rPr>
              <a:t>与</a:t>
            </a:r>
            <a:r>
              <a:rPr sz="1600" spc="5" dirty="0">
                <a:latin typeface="PMingLiU" panose="02020500000000000000" charset="-120"/>
                <a:cs typeface="PMingLiU" panose="02020500000000000000" charset="-120"/>
              </a:rPr>
              <a:t>内外立杆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相 </a:t>
            </a:r>
            <a:r>
              <a:rPr sz="1600" spc="15" dirty="0">
                <a:latin typeface="PMingLiU" panose="02020500000000000000" charset="-120"/>
                <a:cs typeface="PMingLiU" panose="02020500000000000000" charset="-120"/>
              </a:rPr>
              <a:t>连接</a:t>
            </a:r>
            <a:r>
              <a:rPr sz="1600" spc="30" dirty="0">
                <a:latin typeface="PMingLiU" panose="02020500000000000000" charset="-120"/>
                <a:cs typeface="PMingLiU" panose="02020500000000000000" charset="-120"/>
              </a:rPr>
              <a:t>，</a:t>
            </a:r>
            <a:r>
              <a:rPr sz="1600" spc="15" dirty="0">
                <a:latin typeface="PMingLiU" panose="02020500000000000000" charset="-120"/>
                <a:cs typeface="PMingLiU" panose="02020500000000000000" charset="-120"/>
              </a:rPr>
              <a:t>水平</a:t>
            </a:r>
            <a:r>
              <a:rPr sz="1600" spc="30" dirty="0">
                <a:latin typeface="PMingLiU" panose="02020500000000000000" charset="-120"/>
                <a:cs typeface="PMingLiU" panose="02020500000000000000" charset="-120"/>
              </a:rPr>
              <a:t>杆与</a:t>
            </a:r>
            <a:r>
              <a:rPr sz="1600" spc="15" dirty="0">
                <a:latin typeface="PMingLiU" panose="02020500000000000000" charset="-120"/>
                <a:cs typeface="PMingLiU" panose="02020500000000000000" charset="-120"/>
              </a:rPr>
              <a:t>预埋杆</a:t>
            </a:r>
            <a:r>
              <a:rPr sz="1600" spc="30" dirty="0">
                <a:latin typeface="PMingLiU" panose="02020500000000000000" charset="-120"/>
                <a:cs typeface="PMingLiU" panose="02020500000000000000" charset="-120"/>
              </a:rPr>
              <a:t>用</a:t>
            </a:r>
            <a:r>
              <a:rPr sz="1600" spc="15" dirty="0">
                <a:latin typeface="PMingLiU" panose="02020500000000000000" charset="-120"/>
                <a:cs typeface="PMingLiU" panose="02020500000000000000" charset="-120"/>
              </a:rPr>
              <a:t>十</a:t>
            </a:r>
            <a:r>
              <a:rPr sz="1600" spc="30" dirty="0">
                <a:latin typeface="PMingLiU" panose="02020500000000000000" charset="-120"/>
                <a:cs typeface="PMingLiU" panose="02020500000000000000" charset="-120"/>
              </a:rPr>
              <a:t>字扣</a:t>
            </a:r>
            <a:r>
              <a:rPr sz="1600" spc="15" dirty="0">
                <a:latin typeface="PMingLiU" panose="02020500000000000000" charset="-120"/>
                <a:cs typeface="PMingLiU" panose="02020500000000000000" charset="-120"/>
              </a:rPr>
              <a:t>件连接</a:t>
            </a:r>
            <a:r>
              <a:rPr sz="1600" spc="30" dirty="0">
                <a:latin typeface="PMingLiU" panose="02020500000000000000" charset="-120"/>
                <a:cs typeface="PMingLiU" panose="02020500000000000000" charset="-120"/>
              </a:rPr>
              <a:t>并</a:t>
            </a:r>
            <a:r>
              <a:rPr sz="1600" spc="15" dirty="0">
                <a:latin typeface="PMingLiU" panose="02020500000000000000" charset="-120"/>
                <a:cs typeface="PMingLiU" panose="02020500000000000000" charset="-120"/>
              </a:rPr>
              <a:t>加</a:t>
            </a:r>
            <a:r>
              <a:rPr sz="1600" spc="30" dirty="0">
                <a:latin typeface="PMingLiU" panose="02020500000000000000" charset="-120"/>
                <a:cs typeface="PMingLiU" panose="02020500000000000000" charset="-120"/>
              </a:rPr>
              <a:t>设防</a:t>
            </a:r>
            <a:r>
              <a:rPr sz="1600" spc="15" dirty="0">
                <a:latin typeface="PMingLiU" panose="02020500000000000000" charset="-120"/>
                <a:cs typeface="PMingLiU" panose="02020500000000000000" charset="-120"/>
              </a:rPr>
              <a:t>滑扣；</a:t>
            </a:r>
            <a:r>
              <a:rPr sz="1600" spc="30" dirty="0">
                <a:latin typeface="PMingLiU" panose="02020500000000000000" charset="-120"/>
                <a:cs typeface="PMingLiU" panose="02020500000000000000" charset="-120"/>
              </a:rPr>
              <a:t>尽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可 </a:t>
            </a:r>
            <a:r>
              <a:rPr sz="1600" spc="5" dirty="0">
                <a:latin typeface="PMingLiU" panose="02020500000000000000" charset="-120"/>
                <a:cs typeface="PMingLiU" panose="02020500000000000000" charset="-120"/>
              </a:rPr>
              <a:t>能靠近外架主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接</a:t>
            </a:r>
            <a:r>
              <a:rPr sz="1600" spc="5" dirty="0">
                <a:latin typeface="PMingLiU" panose="02020500000000000000" charset="-120"/>
                <a:cs typeface="PMingLiU" panose="02020500000000000000" charset="-120"/>
              </a:rPr>
              <a:t>点与预埋杆根</a:t>
            </a:r>
            <a:r>
              <a:rPr sz="1600" spc="15" dirty="0">
                <a:latin typeface="PMingLiU" panose="02020500000000000000" charset="-120"/>
                <a:cs typeface="PMingLiU" panose="02020500000000000000" charset="-120"/>
              </a:rPr>
              <a:t>部</a:t>
            </a:r>
            <a:r>
              <a:rPr sz="1600" spc="-5" dirty="0">
                <a:latin typeface="Arial" panose="020B0604020202020204"/>
                <a:cs typeface="Arial" panose="020B0604020202020204"/>
              </a:rPr>
              <a:t>,</a:t>
            </a:r>
            <a:r>
              <a:rPr sz="1600" spc="5" dirty="0">
                <a:latin typeface="PMingLiU" panose="02020500000000000000" charset="-120"/>
                <a:cs typeface="PMingLiU" panose="02020500000000000000" charset="-120"/>
              </a:rPr>
              <a:t>偏离主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节</a:t>
            </a:r>
            <a:r>
              <a:rPr sz="1600" spc="5" dirty="0">
                <a:latin typeface="PMingLiU" panose="02020500000000000000" charset="-120"/>
                <a:cs typeface="PMingLiU" panose="02020500000000000000" charset="-120"/>
              </a:rPr>
              <a:t>点的距离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不</a:t>
            </a:r>
            <a:r>
              <a:rPr sz="1600" spc="5" dirty="0">
                <a:latin typeface="PMingLiU" panose="02020500000000000000" charset="-120"/>
                <a:cs typeface="PMingLiU" panose="02020500000000000000" charset="-120"/>
              </a:rPr>
              <a:t>应大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于 </a:t>
            </a:r>
            <a:r>
              <a:rPr sz="1600" spc="-5" dirty="0">
                <a:latin typeface="Arial" panose="020B0604020202020204"/>
                <a:cs typeface="Arial" panose="020B0604020202020204"/>
              </a:rPr>
              <a:t>300</a:t>
            </a:r>
            <a:r>
              <a:rPr sz="1600" spc="-5" dirty="0">
                <a:latin typeface="Arial" panose="020B0604020202020204"/>
                <a:cs typeface="Arial" panose="020B0604020202020204"/>
              </a:rPr>
              <a:t>m</a:t>
            </a:r>
            <a:r>
              <a:rPr sz="1600" spc="55" dirty="0">
                <a:latin typeface="Arial" panose="020B0604020202020204"/>
                <a:cs typeface="Arial" panose="020B0604020202020204"/>
              </a:rPr>
              <a:t>m</a:t>
            </a:r>
            <a:r>
              <a:rPr sz="1600" spc="55" dirty="0">
                <a:latin typeface="PMingLiU" panose="02020500000000000000" charset="-120"/>
                <a:cs typeface="PMingLiU" panose="02020500000000000000" charset="-120"/>
              </a:rPr>
              <a:t>，</a:t>
            </a:r>
            <a:r>
              <a:rPr sz="1600" spc="50" dirty="0">
                <a:latin typeface="PMingLiU" panose="02020500000000000000" charset="-120"/>
                <a:cs typeface="PMingLiU" panose="02020500000000000000" charset="-120"/>
              </a:rPr>
              <a:t>偏离</a:t>
            </a:r>
            <a:r>
              <a:rPr sz="1600" spc="65" dirty="0">
                <a:latin typeface="PMingLiU" panose="02020500000000000000" charset="-120"/>
                <a:cs typeface="PMingLiU" panose="02020500000000000000" charset="-120"/>
              </a:rPr>
              <a:t>预</a:t>
            </a:r>
            <a:r>
              <a:rPr sz="1600" spc="50" dirty="0">
                <a:latin typeface="PMingLiU" panose="02020500000000000000" charset="-120"/>
                <a:cs typeface="PMingLiU" panose="02020500000000000000" charset="-120"/>
              </a:rPr>
              <a:t>埋杆根部的距</a:t>
            </a:r>
            <a:r>
              <a:rPr sz="1600" spc="65" dirty="0">
                <a:latin typeface="PMingLiU" panose="02020500000000000000" charset="-120"/>
                <a:cs typeface="PMingLiU" panose="02020500000000000000" charset="-120"/>
              </a:rPr>
              <a:t>离</a:t>
            </a:r>
            <a:r>
              <a:rPr sz="1600" spc="50" dirty="0">
                <a:latin typeface="PMingLiU" panose="02020500000000000000" charset="-120"/>
                <a:cs typeface="PMingLiU" panose="02020500000000000000" charset="-120"/>
              </a:rPr>
              <a:t>不得大</a:t>
            </a:r>
            <a:r>
              <a:rPr sz="1600" spc="70" dirty="0">
                <a:latin typeface="PMingLiU" panose="02020500000000000000" charset="-120"/>
                <a:cs typeface="PMingLiU" panose="02020500000000000000" charset="-120"/>
              </a:rPr>
              <a:t>于</a:t>
            </a:r>
            <a:r>
              <a:rPr sz="1600" spc="-5" dirty="0">
                <a:latin typeface="Arial" panose="020B0604020202020204"/>
                <a:cs typeface="Arial" panose="020B0604020202020204"/>
              </a:rPr>
              <a:t>100</a:t>
            </a:r>
            <a:r>
              <a:rPr sz="1600" spc="-5" dirty="0">
                <a:latin typeface="Arial" panose="020B0604020202020204"/>
                <a:cs typeface="Arial" panose="020B0604020202020204"/>
              </a:rPr>
              <a:t>m</a:t>
            </a:r>
            <a:r>
              <a:rPr sz="1600" spc="65" dirty="0">
                <a:latin typeface="Arial" panose="020B0604020202020204"/>
                <a:cs typeface="Arial" panose="020B0604020202020204"/>
              </a:rPr>
              <a:t>m</a:t>
            </a:r>
            <a:r>
              <a:rPr sz="1600" spc="55" dirty="0">
                <a:latin typeface="PMingLiU" panose="02020500000000000000" charset="-120"/>
                <a:cs typeface="PMingLiU" panose="02020500000000000000" charset="-120"/>
              </a:rPr>
              <a:t>。在装饰 </a:t>
            </a:r>
            <a:r>
              <a:rPr sz="1600" spc="15" dirty="0">
                <a:latin typeface="PMingLiU" panose="02020500000000000000" charset="-120"/>
                <a:cs typeface="PMingLiU" panose="02020500000000000000" charset="-120"/>
              </a:rPr>
              <a:t>阶段</a:t>
            </a:r>
            <a:r>
              <a:rPr sz="1600" spc="25" dirty="0">
                <a:latin typeface="PMingLiU" panose="02020500000000000000" charset="-120"/>
                <a:cs typeface="PMingLiU" panose="02020500000000000000" charset="-120"/>
              </a:rPr>
              <a:t>连</a:t>
            </a:r>
            <a:r>
              <a:rPr sz="1600" spc="15" dirty="0">
                <a:latin typeface="PMingLiU" panose="02020500000000000000" charset="-120"/>
                <a:cs typeface="PMingLiU" panose="02020500000000000000" charset="-120"/>
              </a:rPr>
              <a:t>墙件</a:t>
            </a:r>
            <a:r>
              <a:rPr sz="1600" spc="25" dirty="0">
                <a:latin typeface="PMingLiU" panose="02020500000000000000" charset="-120"/>
                <a:cs typeface="PMingLiU" panose="02020500000000000000" charset="-120"/>
              </a:rPr>
              <a:t>影响</a:t>
            </a:r>
            <a:r>
              <a:rPr sz="1600" spc="15" dirty="0">
                <a:latin typeface="PMingLiU" panose="02020500000000000000" charset="-120"/>
                <a:cs typeface="PMingLiU" panose="02020500000000000000" charset="-120"/>
              </a:rPr>
              <a:t>施工需</a:t>
            </a:r>
            <a:r>
              <a:rPr sz="1600" spc="25" dirty="0">
                <a:latin typeface="PMingLiU" panose="02020500000000000000" charset="-120"/>
                <a:cs typeface="PMingLiU" panose="02020500000000000000" charset="-120"/>
              </a:rPr>
              <a:t>要</a:t>
            </a:r>
            <a:r>
              <a:rPr sz="1600" spc="15" dirty="0">
                <a:latin typeface="PMingLiU" panose="02020500000000000000" charset="-120"/>
                <a:cs typeface="PMingLiU" panose="02020500000000000000" charset="-120"/>
              </a:rPr>
              <a:t>撤</a:t>
            </a:r>
            <a:r>
              <a:rPr sz="1600" spc="25" dirty="0">
                <a:latin typeface="PMingLiU" panose="02020500000000000000" charset="-120"/>
                <a:cs typeface="PMingLiU" panose="02020500000000000000" charset="-120"/>
              </a:rPr>
              <a:t>除</a:t>
            </a:r>
            <a:r>
              <a:rPr sz="1600" spc="45" dirty="0">
                <a:latin typeface="PMingLiU" panose="02020500000000000000" charset="-120"/>
                <a:cs typeface="PMingLiU" panose="02020500000000000000" charset="-120"/>
              </a:rPr>
              <a:t>时</a:t>
            </a:r>
            <a:r>
              <a:rPr sz="1600" spc="15" dirty="0">
                <a:latin typeface="PMingLiU" panose="02020500000000000000" charset="-120"/>
                <a:cs typeface="PMingLiU" panose="02020500000000000000" charset="-120"/>
              </a:rPr>
              <a:t>，必须</a:t>
            </a:r>
            <a:r>
              <a:rPr sz="1600" spc="25" dirty="0">
                <a:latin typeface="PMingLiU" panose="02020500000000000000" charset="-120"/>
                <a:cs typeface="PMingLiU" panose="02020500000000000000" charset="-120"/>
              </a:rPr>
              <a:t>由</a:t>
            </a:r>
            <a:r>
              <a:rPr sz="1600" spc="15" dirty="0">
                <a:latin typeface="PMingLiU" panose="02020500000000000000" charset="-120"/>
                <a:cs typeface="PMingLiU" panose="02020500000000000000" charset="-120"/>
              </a:rPr>
              <a:t>施</a:t>
            </a:r>
            <a:r>
              <a:rPr sz="1600" spc="25" dirty="0">
                <a:latin typeface="PMingLiU" panose="02020500000000000000" charset="-120"/>
                <a:cs typeface="PMingLiU" panose="02020500000000000000" charset="-120"/>
              </a:rPr>
              <a:t>工工</a:t>
            </a:r>
            <a:r>
              <a:rPr sz="1600" spc="15" dirty="0">
                <a:latin typeface="PMingLiU" panose="02020500000000000000" charset="-120"/>
                <a:cs typeface="PMingLiU" panose="02020500000000000000" charset="-120"/>
              </a:rPr>
              <a:t>长提出</a:t>
            </a:r>
            <a:r>
              <a:rPr sz="1600" spc="25" dirty="0">
                <a:latin typeface="PMingLiU" panose="02020500000000000000" charset="-120"/>
                <a:cs typeface="PMingLiU" panose="02020500000000000000" charset="-120"/>
              </a:rPr>
              <a:t>书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面 </a:t>
            </a:r>
            <a:r>
              <a:rPr sz="1600" spc="15" dirty="0">
                <a:latin typeface="PMingLiU" panose="02020500000000000000" charset="-120"/>
                <a:cs typeface="PMingLiU" panose="02020500000000000000" charset="-120"/>
              </a:rPr>
              <a:t>申请</a:t>
            </a:r>
            <a:r>
              <a:rPr sz="1600" spc="30" dirty="0">
                <a:latin typeface="PMingLiU" panose="02020500000000000000" charset="-120"/>
                <a:cs typeface="PMingLiU" panose="02020500000000000000" charset="-120"/>
              </a:rPr>
              <a:t>报</a:t>
            </a:r>
            <a:r>
              <a:rPr sz="1600" spc="15" dirty="0">
                <a:latin typeface="PMingLiU" panose="02020500000000000000" charset="-120"/>
                <a:cs typeface="PMingLiU" panose="02020500000000000000" charset="-120"/>
              </a:rPr>
              <a:t>技术</a:t>
            </a:r>
            <a:r>
              <a:rPr sz="1600" spc="30" dirty="0">
                <a:latin typeface="PMingLiU" panose="02020500000000000000" charset="-120"/>
                <a:cs typeface="PMingLiU" panose="02020500000000000000" charset="-120"/>
              </a:rPr>
              <a:t>负责</a:t>
            </a:r>
            <a:r>
              <a:rPr sz="1600" spc="15" dirty="0">
                <a:latin typeface="PMingLiU" panose="02020500000000000000" charset="-120"/>
                <a:cs typeface="PMingLiU" panose="02020500000000000000" charset="-120"/>
              </a:rPr>
              <a:t>人批</a:t>
            </a:r>
            <a:r>
              <a:rPr sz="1600" spc="30" dirty="0">
                <a:latin typeface="PMingLiU" panose="02020500000000000000" charset="-120"/>
                <a:cs typeface="PMingLiU" panose="02020500000000000000" charset="-120"/>
              </a:rPr>
              <a:t>准，</a:t>
            </a:r>
            <a:r>
              <a:rPr sz="1600" spc="15" dirty="0">
                <a:latin typeface="PMingLiU" panose="02020500000000000000" charset="-120"/>
                <a:cs typeface="PMingLiU" panose="02020500000000000000" charset="-120"/>
              </a:rPr>
              <a:t>先</a:t>
            </a:r>
            <a:r>
              <a:rPr sz="1600" spc="30" dirty="0">
                <a:latin typeface="PMingLiU" panose="02020500000000000000" charset="-120"/>
                <a:cs typeface="PMingLiU" panose="02020500000000000000" charset="-120"/>
              </a:rPr>
              <a:t>补强</a:t>
            </a:r>
            <a:r>
              <a:rPr sz="1600" spc="15" dirty="0">
                <a:latin typeface="PMingLiU" panose="02020500000000000000" charset="-120"/>
                <a:cs typeface="PMingLiU" panose="02020500000000000000" charset="-120"/>
              </a:rPr>
              <a:t>后撤</a:t>
            </a:r>
            <a:r>
              <a:rPr sz="1600" spc="25" dirty="0">
                <a:latin typeface="PMingLiU" panose="02020500000000000000" charset="-120"/>
                <a:cs typeface="PMingLiU" panose="02020500000000000000" charset="-120"/>
              </a:rPr>
              <a:t>除</a:t>
            </a:r>
            <a:r>
              <a:rPr sz="1600" spc="30" dirty="0">
                <a:latin typeface="PMingLiU" panose="02020500000000000000" charset="-120"/>
                <a:cs typeface="PMingLiU" panose="02020500000000000000" charset="-120"/>
              </a:rPr>
              <a:t>，</a:t>
            </a:r>
            <a:r>
              <a:rPr sz="1600" spc="15" dirty="0">
                <a:latin typeface="PMingLiU" panose="02020500000000000000" charset="-120"/>
                <a:cs typeface="PMingLiU" panose="02020500000000000000" charset="-120"/>
              </a:rPr>
              <a:t>补</a:t>
            </a:r>
            <a:r>
              <a:rPr sz="1600" spc="30" dirty="0">
                <a:latin typeface="PMingLiU" panose="02020500000000000000" charset="-120"/>
                <a:cs typeface="PMingLiU" panose="02020500000000000000" charset="-120"/>
              </a:rPr>
              <a:t>强连</a:t>
            </a:r>
            <a:r>
              <a:rPr sz="1600" spc="15" dirty="0">
                <a:latin typeface="PMingLiU" panose="02020500000000000000" charset="-120"/>
                <a:cs typeface="PMingLiU" panose="02020500000000000000" charset="-120"/>
              </a:rPr>
              <a:t>墙件的</a:t>
            </a:r>
            <a:r>
              <a:rPr sz="1600" spc="30" dirty="0">
                <a:latin typeface="PMingLiU" panose="02020500000000000000" charset="-120"/>
                <a:cs typeface="PMingLiU" panose="02020500000000000000" charset="-120"/>
              </a:rPr>
              <a:t>强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度 不得小于拟拆除连墙件的强度。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  <a:p>
            <a:pPr marL="12700" marR="5080">
              <a:lnSpc>
                <a:spcPts val="1730"/>
              </a:lnSpc>
              <a:spcBef>
                <a:spcPts val="410"/>
              </a:spcBef>
              <a:buSzPct val="94000"/>
              <a:buFont typeface="Arial" panose="020B0604020202020204"/>
              <a:buAutoNum type="arabicParenBoth"/>
              <a:tabLst>
                <a:tab pos="262890" algn="l"/>
              </a:tabLst>
            </a:pPr>
            <a:r>
              <a:rPr sz="1600" spc="5" dirty="0">
                <a:latin typeface="PMingLiU" panose="02020500000000000000" charset="-120"/>
                <a:cs typeface="PMingLiU" panose="02020500000000000000" charset="-120"/>
              </a:rPr>
              <a:t>脚手架的</a:t>
            </a:r>
            <a:r>
              <a:rPr sz="1600" spc="15" dirty="0">
                <a:latin typeface="PMingLiU" panose="02020500000000000000" charset="-120"/>
                <a:cs typeface="PMingLiU" panose="02020500000000000000" charset="-120"/>
              </a:rPr>
              <a:t>拐角</a:t>
            </a:r>
            <a:r>
              <a:rPr sz="1600" spc="10" dirty="0">
                <a:latin typeface="PMingLiU" panose="02020500000000000000" charset="-120"/>
                <a:cs typeface="PMingLiU" panose="02020500000000000000" charset="-120"/>
              </a:rPr>
              <a:t>处</a:t>
            </a:r>
            <a:r>
              <a:rPr sz="1600" spc="5" dirty="0">
                <a:latin typeface="PMingLiU" panose="02020500000000000000" charset="-120"/>
                <a:cs typeface="PMingLiU" panose="02020500000000000000" charset="-120"/>
              </a:rPr>
              <a:t>、开口型脚</a:t>
            </a:r>
            <a:r>
              <a:rPr sz="1600" spc="15" dirty="0">
                <a:latin typeface="PMingLiU" panose="02020500000000000000" charset="-120"/>
                <a:cs typeface="PMingLiU" panose="02020500000000000000" charset="-120"/>
              </a:rPr>
              <a:t>手</a:t>
            </a:r>
            <a:r>
              <a:rPr sz="1600" spc="5" dirty="0">
                <a:latin typeface="PMingLiU" panose="02020500000000000000" charset="-120"/>
                <a:cs typeface="PMingLiU" panose="02020500000000000000" charset="-120"/>
              </a:rPr>
              <a:t>架的两</a:t>
            </a:r>
            <a:r>
              <a:rPr sz="1600" spc="15" dirty="0">
                <a:latin typeface="PMingLiU" panose="02020500000000000000" charset="-120"/>
                <a:cs typeface="PMingLiU" panose="02020500000000000000" charset="-120"/>
              </a:rPr>
              <a:t>端</a:t>
            </a:r>
            <a:r>
              <a:rPr sz="1600" spc="5" dirty="0">
                <a:latin typeface="PMingLiU" panose="02020500000000000000" charset="-120"/>
                <a:cs typeface="PMingLiU" panose="02020500000000000000" charset="-120"/>
              </a:rPr>
              <a:t>、人</a:t>
            </a:r>
            <a:r>
              <a:rPr sz="1600" spc="15" dirty="0">
                <a:latin typeface="PMingLiU" panose="02020500000000000000" charset="-120"/>
                <a:cs typeface="PMingLiU" panose="02020500000000000000" charset="-120"/>
              </a:rPr>
              <a:t>货</a:t>
            </a:r>
            <a:r>
              <a:rPr sz="1600" spc="5" dirty="0">
                <a:latin typeface="PMingLiU" panose="02020500000000000000" charset="-120"/>
                <a:cs typeface="PMingLiU" panose="02020500000000000000" charset="-120"/>
              </a:rPr>
              <a:t>电梯的两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侧 </a:t>
            </a:r>
            <a:r>
              <a:rPr sz="1600" spc="15" dirty="0">
                <a:latin typeface="PMingLiU" panose="02020500000000000000" charset="-120"/>
                <a:cs typeface="PMingLiU" panose="02020500000000000000" charset="-120"/>
              </a:rPr>
              <a:t>必须设</a:t>
            </a:r>
            <a:r>
              <a:rPr sz="1600" spc="30" dirty="0">
                <a:latin typeface="PMingLiU" panose="02020500000000000000" charset="-120"/>
                <a:cs typeface="PMingLiU" panose="02020500000000000000" charset="-120"/>
              </a:rPr>
              <a:t>置</a:t>
            </a:r>
            <a:r>
              <a:rPr sz="1600" spc="15" dirty="0">
                <a:latin typeface="PMingLiU" panose="02020500000000000000" charset="-120"/>
                <a:cs typeface="PMingLiU" panose="02020500000000000000" charset="-120"/>
              </a:rPr>
              <a:t>连墙</a:t>
            </a:r>
            <a:r>
              <a:rPr sz="1600" spc="40" dirty="0">
                <a:latin typeface="PMingLiU" panose="02020500000000000000" charset="-120"/>
                <a:cs typeface="PMingLiU" panose="02020500000000000000" charset="-120"/>
              </a:rPr>
              <a:t>件</a:t>
            </a:r>
            <a:r>
              <a:rPr sz="1600" spc="15" dirty="0">
                <a:latin typeface="PMingLiU" panose="02020500000000000000" charset="-120"/>
                <a:cs typeface="PMingLiU" panose="02020500000000000000" charset="-120"/>
              </a:rPr>
              <a:t>，连墙件</a:t>
            </a:r>
            <a:r>
              <a:rPr sz="1600" spc="30" dirty="0">
                <a:latin typeface="PMingLiU" panose="02020500000000000000" charset="-120"/>
                <a:cs typeface="PMingLiU" panose="02020500000000000000" charset="-120"/>
              </a:rPr>
              <a:t>的</a:t>
            </a:r>
            <a:r>
              <a:rPr sz="1600" spc="15" dirty="0">
                <a:latin typeface="PMingLiU" panose="02020500000000000000" charset="-120"/>
                <a:cs typeface="PMingLiU" panose="02020500000000000000" charset="-120"/>
              </a:rPr>
              <a:t>垂</a:t>
            </a:r>
            <a:r>
              <a:rPr sz="1600" spc="30" dirty="0">
                <a:latin typeface="PMingLiU" panose="02020500000000000000" charset="-120"/>
                <a:cs typeface="PMingLiU" panose="02020500000000000000" charset="-120"/>
              </a:rPr>
              <a:t>直</a:t>
            </a:r>
            <a:r>
              <a:rPr sz="1600" spc="15" dirty="0">
                <a:latin typeface="PMingLiU" panose="02020500000000000000" charset="-120"/>
                <a:cs typeface="PMingLiU" panose="02020500000000000000" charset="-120"/>
              </a:rPr>
              <a:t>间距不应</a:t>
            </a:r>
            <a:r>
              <a:rPr sz="1600" spc="30" dirty="0">
                <a:latin typeface="PMingLiU" panose="02020500000000000000" charset="-120"/>
                <a:cs typeface="PMingLiU" panose="02020500000000000000" charset="-120"/>
              </a:rPr>
              <a:t>大</a:t>
            </a:r>
            <a:r>
              <a:rPr sz="1600" spc="15" dirty="0">
                <a:latin typeface="PMingLiU" panose="02020500000000000000" charset="-120"/>
                <a:cs typeface="PMingLiU" panose="02020500000000000000" charset="-120"/>
              </a:rPr>
              <a:t>于</a:t>
            </a:r>
            <a:r>
              <a:rPr sz="1600" spc="30" dirty="0">
                <a:latin typeface="PMingLiU" panose="02020500000000000000" charset="-120"/>
                <a:cs typeface="PMingLiU" panose="02020500000000000000" charset="-120"/>
              </a:rPr>
              <a:t>建</a:t>
            </a:r>
            <a:r>
              <a:rPr sz="1600" spc="15" dirty="0">
                <a:latin typeface="PMingLiU" panose="02020500000000000000" charset="-120"/>
                <a:cs typeface="PMingLiU" panose="02020500000000000000" charset="-120"/>
              </a:rPr>
              <a:t>筑物的层</a:t>
            </a:r>
            <a:r>
              <a:rPr sz="1600" spc="60" dirty="0">
                <a:latin typeface="PMingLiU" panose="02020500000000000000" charset="-120"/>
                <a:cs typeface="PMingLiU" panose="02020500000000000000" charset="-120"/>
              </a:rPr>
              <a:t>高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， </a:t>
            </a:r>
            <a:r>
              <a:rPr sz="1600" spc="30" dirty="0">
                <a:latin typeface="PMingLiU" panose="02020500000000000000" charset="-120"/>
                <a:cs typeface="PMingLiU" panose="02020500000000000000" charset="-120"/>
              </a:rPr>
              <a:t>并</a:t>
            </a:r>
            <a:r>
              <a:rPr sz="1600" spc="40" dirty="0">
                <a:latin typeface="PMingLiU" panose="02020500000000000000" charset="-120"/>
                <a:cs typeface="PMingLiU" panose="02020500000000000000" charset="-120"/>
              </a:rPr>
              <a:t>且不应</a:t>
            </a:r>
            <a:r>
              <a:rPr sz="1600" spc="30" dirty="0">
                <a:latin typeface="PMingLiU" panose="02020500000000000000" charset="-120"/>
                <a:cs typeface="PMingLiU" panose="02020500000000000000" charset="-120"/>
              </a:rPr>
              <a:t>大</a:t>
            </a:r>
            <a:r>
              <a:rPr sz="1600" spc="40" dirty="0">
                <a:latin typeface="PMingLiU" panose="02020500000000000000" charset="-120"/>
                <a:cs typeface="PMingLiU" panose="02020500000000000000" charset="-120"/>
              </a:rPr>
              <a:t>于</a:t>
            </a:r>
            <a:r>
              <a:rPr sz="1600" spc="25" dirty="0">
                <a:latin typeface="Arial" panose="020B0604020202020204"/>
                <a:cs typeface="Arial" panose="020B0604020202020204"/>
              </a:rPr>
              <a:t>4m</a:t>
            </a:r>
            <a:r>
              <a:rPr sz="1600" spc="30" dirty="0">
                <a:latin typeface="PMingLiU" panose="02020500000000000000" charset="-120"/>
                <a:cs typeface="PMingLiU" panose="02020500000000000000" charset="-120"/>
              </a:rPr>
              <a:t>。</a:t>
            </a:r>
            <a:r>
              <a:rPr sz="1600" spc="40" dirty="0">
                <a:latin typeface="PMingLiU" panose="02020500000000000000" charset="-120"/>
                <a:cs typeface="PMingLiU" panose="02020500000000000000" charset="-120"/>
              </a:rPr>
              <a:t>如楼</a:t>
            </a:r>
            <a:r>
              <a:rPr sz="1600" spc="30" dirty="0">
                <a:latin typeface="PMingLiU" panose="02020500000000000000" charset="-120"/>
                <a:cs typeface="PMingLiU" panose="02020500000000000000" charset="-120"/>
              </a:rPr>
              <a:t>层</a:t>
            </a:r>
            <a:r>
              <a:rPr sz="1600" spc="40" dirty="0">
                <a:latin typeface="PMingLiU" panose="02020500000000000000" charset="-120"/>
                <a:cs typeface="PMingLiU" panose="02020500000000000000" charset="-120"/>
              </a:rPr>
              <a:t>高度超过</a:t>
            </a:r>
            <a:r>
              <a:rPr sz="1600" spc="25" dirty="0">
                <a:latin typeface="Arial" panose="020B0604020202020204"/>
                <a:cs typeface="Arial" panose="020B0604020202020204"/>
              </a:rPr>
              <a:t>4m</a:t>
            </a:r>
            <a:r>
              <a:rPr sz="1600" spc="25" dirty="0">
                <a:latin typeface="PMingLiU" panose="02020500000000000000" charset="-120"/>
                <a:cs typeface="PMingLiU" panose="02020500000000000000" charset="-120"/>
              </a:rPr>
              <a:t>，</a:t>
            </a:r>
            <a:r>
              <a:rPr sz="1600" spc="30" dirty="0">
                <a:latin typeface="PMingLiU" panose="02020500000000000000" charset="-120"/>
                <a:cs typeface="PMingLiU" panose="02020500000000000000" charset="-120"/>
              </a:rPr>
              <a:t>可</a:t>
            </a:r>
            <a:r>
              <a:rPr sz="1600" spc="40" dirty="0">
                <a:latin typeface="PMingLiU" panose="02020500000000000000" charset="-120"/>
                <a:cs typeface="PMingLiU" panose="02020500000000000000" charset="-120"/>
              </a:rPr>
              <a:t>采用抱</a:t>
            </a:r>
            <a:r>
              <a:rPr sz="1600" spc="30" dirty="0">
                <a:latin typeface="PMingLiU" panose="02020500000000000000" charset="-120"/>
                <a:cs typeface="PMingLiU" panose="02020500000000000000" charset="-120"/>
              </a:rPr>
              <a:t>柱</a:t>
            </a:r>
            <a:r>
              <a:rPr sz="1600" spc="40" dirty="0">
                <a:latin typeface="PMingLiU" panose="02020500000000000000" charset="-120"/>
                <a:cs typeface="PMingLiU" panose="02020500000000000000" charset="-120"/>
              </a:rPr>
              <a:t>子</a:t>
            </a:r>
            <a:r>
              <a:rPr sz="1600" spc="30" dirty="0">
                <a:latin typeface="PMingLiU" panose="02020500000000000000" charset="-120"/>
                <a:cs typeface="PMingLiU" panose="02020500000000000000" charset="-120"/>
              </a:rPr>
              <a:t>或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抛 </a:t>
            </a:r>
            <a:r>
              <a:rPr sz="1600" spc="-10" dirty="0">
                <a:latin typeface="PMingLiU" panose="02020500000000000000" charset="-120"/>
                <a:cs typeface="PMingLiU" panose="02020500000000000000" charset="-120"/>
              </a:rPr>
              <a:t>撑的方法进行加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固。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  <a:p>
            <a:pPr marL="12700" marR="207645">
              <a:lnSpc>
                <a:spcPts val="1730"/>
              </a:lnSpc>
              <a:spcBef>
                <a:spcPts val="380"/>
              </a:spcBef>
              <a:buSzPct val="94000"/>
              <a:buFont typeface="Arial" panose="020B0604020202020204"/>
              <a:buAutoNum type="arabicParenBoth"/>
              <a:tabLst>
                <a:tab pos="262255" algn="l"/>
              </a:tabLst>
            </a:pPr>
            <a:r>
              <a:rPr sz="1600" spc="5" dirty="0">
                <a:latin typeface="PMingLiU" panose="02020500000000000000" charset="-120"/>
                <a:cs typeface="PMingLiU" panose="02020500000000000000" charset="-120"/>
              </a:rPr>
              <a:t>连墙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件</a:t>
            </a:r>
            <a:r>
              <a:rPr sz="1600" spc="-5" dirty="0">
                <a:latin typeface="Arial" panose="020B0604020202020204"/>
                <a:cs typeface="Arial" panose="020B0604020202020204"/>
              </a:rPr>
              <a:t>24</a:t>
            </a:r>
            <a:r>
              <a:rPr sz="1600" spc="5" dirty="0">
                <a:latin typeface="Arial" panose="020B0604020202020204"/>
                <a:cs typeface="Arial" panose="020B0604020202020204"/>
              </a:rPr>
              <a:t>m</a:t>
            </a:r>
            <a:r>
              <a:rPr sz="1600" spc="5" dirty="0">
                <a:latin typeface="PMingLiU" panose="02020500000000000000" charset="-120"/>
                <a:cs typeface="PMingLiU" panose="02020500000000000000" charset="-120"/>
              </a:rPr>
              <a:t>以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上</a:t>
            </a:r>
            <a:r>
              <a:rPr sz="1600" spc="5" dirty="0">
                <a:latin typeface="PMingLiU" panose="02020500000000000000" charset="-120"/>
                <a:cs typeface="PMingLiU" panose="02020500000000000000" charset="-120"/>
              </a:rPr>
              <a:t>架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体</a:t>
            </a:r>
            <a:r>
              <a:rPr sz="1600" spc="5" dirty="0">
                <a:latin typeface="Arial" panose="020B0604020202020204"/>
                <a:cs typeface="Arial" panose="020B0604020202020204"/>
              </a:rPr>
              <a:t>2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步</a:t>
            </a:r>
            <a:r>
              <a:rPr sz="1600" spc="-5" dirty="0">
                <a:latin typeface="Arial" panose="020B0604020202020204"/>
                <a:cs typeface="Arial" panose="020B0604020202020204"/>
              </a:rPr>
              <a:t>3</a:t>
            </a:r>
            <a:r>
              <a:rPr sz="1600" spc="5" dirty="0">
                <a:latin typeface="PMingLiU" panose="02020500000000000000" charset="-120"/>
                <a:cs typeface="PMingLiU" panose="02020500000000000000" charset="-120"/>
              </a:rPr>
              <a:t>跨，</a:t>
            </a:r>
            <a:r>
              <a:rPr sz="1600" spc="-5" dirty="0">
                <a:latin typeface="Arial" panose="020B0604020202020204"/>
                <a:cs typeface="Arial" panose="020B0604020202020204"/>
              </a:rPr>
              <a:t>24</a:t>
            </a:r>
            <a:r>
              <a:rPr sz="1600" spc="-5" dirty="0">
                <a:latin typeface="Arial" panose="020B0604020202020204"/>
                <a:cs typeface="Arial" panose="020B0604020202020204"/>
              </a:rPr>
              <a:t>m</a:t>
            </a:r>
            <a:r>
              <a:rPr sz="1600" spc="5" dirty="0">
                <a:latin typeface="PMingLiU" panose="02020500000000000000" charset="-120"/>
                <a:cs typeface="PMingLiU" panose="02020500000000000000" charset="-120"/>
              </a:rPr>
              <a:t>以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下</a:t>
            </a:r>
            <a:r>
              <a:rPr sz="1600" spc="5" dirty="0">
                <a:latin typeface="PMingLiU" panose="02020500000000000000" charset="-120"/>
                <a:cs typeface="PMingLiU" panose="02020500000000000000" charset="-120"/>
              </a:rPr>
              <a:t>架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体</a:t>
            </a:r>
            <a:r>
              <a:rPr sz="1600" spc="5" dirty="0">
                <a:latin typeface="Arial" panose="020B0604020202020204"/>
                <a:cs typeface="Arial" panose="020B0604020202020204"/>
              </a:rPr>
              <a:t>3</a:t>
            </a:r>
            <a:r>
              <a:rPr sz="1600" spc="5" dirty="0">
                <a:latin typeface="PMingLiU" panose="02020500000000000000" charset="-120"/>
                <a:cs typeface="PMingLiU" panose="02020500000000000000" charset="-120"/>
              </a:rPr>
              <a:t>步</a:t>
            </a:r>
            <a:r>
              <a:rPr sz="1600" spc="-5" dirty="0">
                <a:latin typeface="Arial" panose="020B0604020202020204"/>
                <a:cs typeface="Arial" panose="020B0604020202020204"/>
              </a:rPr>
              <a:t>3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跨</a:t>
            </a:r>
            <a:r>
              <a:rPr sz="1600" spc="5" dirty="0">
                <a:latin typeface="PMingLiU" panose="02020500000000000000" charset="-120"/>
                <a:cs typeface="PMingLiU" panose="02020500000000000000" charset="-120"/>
              </a:rPr>
              <a:t>；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立杆 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跨距</a:t>
            </a:r>
            <a:r>
              <a:rPr sz="1600" spc="35" dirty="0">
                <a:latin typeface="PMingLiU" panose="02020500000000000000" charset="-120"/>
                <a:cs typeface="PMingLiU" panose="02020500000000000000" charset="-120"/>
              </a:rPr>
              <a:t> </a:t>
            </a:r>
            <a:r>
              <a:rPr sz="1600" spc="-5" dirty="0">
                <a:latin typeface="Arial" panose="020B0604020202020204"/>
                <a:cs typeface="Arial" panose="020B0604020202020204"/>
              </a:rPr>
              <a:t>1.5m</a:t>
            </a:r>
            <a:r>
              <a:rPr sz="1600" spc="25" dirty="0">
                <a:latin typeface="Arial" panose="020B0604020202020204"/>
                <a:cs typeface="Arial" panose="020B0604020202020204"/>
              </a:rPr>
              <a:t> 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，水平杆步距</a:t>
            </a:r>
            <a:r>
              <a:rPr sz="1600" spc="50" dirty="0">
                <a:latin typeface="PMingLiU" panose="02020500000000000000" charset="-120"/>
                <a:cs typeface="PMingLiU" panose="02020500000000000000" charset="-120"/>
              </a:rPr>
              <a:t> </a:t>
            </a:r>
            <a:r>
              <a:rPr sz="1600" spc="-5" dirty="0">
                <a:latin typeface="Arial" panose="020B0604020202020204"/>
                <a:cs typeface="Arial" panose="020B0604020202020204"/>
              </a:rPr>
              <a:t>1800mm</a:t>
            </a:r>
            <a:endParaRPr sz="1600">
              <a:latin typeface="Arial" panose="020B0604020202020204"/>
              <a:cs typeface="Arial" panose="020B0604020202020204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6045961" y="1745107"/>
            <a:ext cx="2794381" cy="3464306"/>
          </a:xfrm>
          <a:prstGeom prst="rect">
            <a:avLst/>
          </a:prstGeom>
          <a:blipFill>
            <a:blip r:embed="rId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6045961" y="4869141"/>
            <a:ext cx="2794381" cy="155587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1950847" y="4509096"/>
            <a:ext cx="3917315" cy="191592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054978" y="859408"/>
            <a:ext cx="2880360" cy="715010"/>
          </a:xfrm>
          <a:custGeom>
            <a:avLst/>
            <a:gdLst/>
            <a:ahLst/>
            <a:cxnLst/>
            <a:rect l="l" t="t" r="r" b="b"/>
            <a:pathLst>
              <a:path w="2880359" h="715010">
                <a:moveTo>
                  <a:pt x="2880105" y="0"/>
                </a:moveTo>
                <a:lnTo>
                  <a:pt x="2873629" y="0"/>
                </a:lnTo>
                <a:lnTo>
                  <a:pt x="2752344" y="20065"/>
                </a:lnTo>
                <a:lnTo>
                  <a:pt x="2628900" y="42417"/>
                </a:lnTo>
                <a:lnTo>
                  <a:pt x="2373376" y="91566"/>
                </a:lnTo>
                <a:lnTo>
                  <a:pt x="2105279" y="149732"/>
                </a:lnTo>
                <a:lnTo>
                  <a:pt x="1824227" y="216662"/>
                </a:lnTo>
                <a:lnTo>
                  <a:pt x="1566672" y="281558"/>
                </a:lnTo>
                <a:lnTo>
                  <a:pt x="842899" y="444626"/>
                </a:lnTo>
                <a:lnTo>
                  <a:pt x="621538" y="489330"/>
                </a:lnTo>
                <a:lnTo>
                  <a:pt x="200025" y="567436"/>
                </a:lnTo>
                <a:lnTo>
                  <a:pt x="0" y="600963"/>
                </a:lnTo>
                <a:lnTo>
                  <a:pt x="138303" y="621156"/>
                </a:lnTo>
                <a:lnTo>
                  <a:pt x="270256" y="638937"/>
                </a:lnTo>
                <a:lnTo>
                  <a:pt x="398018" y="654685"/>
                </a:lnTo>
                <a:lnTo>
                  <a:pt x="644905" y="681481"/>
                </a:lnTo>
                <a:lnTo>
                  <a:pt x="874776" y="699262"/>
                </a:lnTo>
                <a:lnTo>
                  <a:pt x="985520" y="705992"/>
                </a:lnTo>
                <a:lnTo>
                  <a:pt x="1094104" y="710438"/>
                </a:lnTo>
                <a:lnTo>
                  <a:pt x="1298448" y="715010"/>
                </a:lnTo>
                <a:lnTo>
                  <a:pt x="1396365" y="715010"/>
                </a:lnTo>
                <a:lnTo>
                  <a:pt x="1585849" y="710438"/>
                </a:lnTo>
                <a:lnTo>
                  <a:pt x="1675256" y="705992"/>
                </a:lnTo>
                <a:lnTo>
                  <a:pt x="1845564" y="692657"/>
                </a:lnTo>
                <a:lnTo>
                  <a:pt x="1928495" y="683640"/>
                </a:lnTo>
                <a:lnTo>
                  <a:pt x="2086102" y="661288"/>
                </a:lnTo>
                <a:lnTo>
                  <a:pt x="2235073" y="634491"/>
                </a:lnTo>
                <a:lnTo>
                  <a:pt x="2375535" y="603250"/>
                </a:lnTo>
                <a:lnTo>
                  <a:pt x="2509647" y="567436"/>
                </a:lnTo>
                <a:lnTo>
                  <a:pt x="2637409" y="527303"/>
                </a:lnTo>
                <a:lnTo>
                  <a:pt x="2758694" y="482600"/>
                </a:lnTo>
                <a:lnTo>
                  <a:pt x="2875788" y="435610"/>
                </a:lnTo>
                <a:lnTo>
                  <a:pt x="2880105" y="433450"/>
                </a:lnTo>
                <a:lnTo>
                  <a:pt x="2880105" y="0"/>
                </a:lnTo>
                <a:close/>
              </a:path>
            </a:pathLst>
          </a:custGeom>
          <a:solidFill>
            <a:srgbClr val="C5E7FB">
              <a:alpha val="2901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2622423" y="730884"/>
            <a:ext cx="5551805" cy="851535"/>
          </a:xfrm>
          <a:custGeom>
            <a:avLst/>
            <a:gdLst/>
            <a:ahLst/>
            <a:cxnLst/>
            <a:rect l="l" t="t" r="r" b="b"/>
            <a:pathLst>
              <a:path w="5551805" h="851535">
                <a:moveTo>
                  <a:pt x="853566" y="0"/>
                </a:moveTo>
                <a:lnTo>
                  <a:pt x="685418" y="0"/>
                </a:lnTo>
                <a:lnTo>
                  <a:pt x="527938" y="4572"/>
                </a:lnTo>
                <a:lnTo>
                  <a:pt x="381000" y="11175"/>
                </a:lnTo>
                <a:lnTo>
                  <a:pt x="244728" y="22351"/>
                </a:lnTo>
                <a:lnTo>
                  <a:pt x="117093" y="35813"/>
                </a:lnTo>
                <a:lnTo>
                  <a:pt x="0" y="53720"/>
                </a:lnTo>
                <a:lnTo>
                  <a:pt x="334137" y="96138"/>
                </a:lnTo>
                <a:lnTo>
                  <a:pt x="693927" y="156463"/>
                </a:lnTo>
                <a:lnTo>
                  <a:pt x="1079246" y="234695"/>
                </a:lnTo>
                <a:lnTo>
                  <a:pt x="1283589" y="279273"/>
                </a:lnTo>
                <a:lnTo>
                  <a:pt x="1868931" y="422275"/>
                </a:lnTo>
                <a:lnTo>
                  <a:pt x="2562987" y="576452"/>
                </a:lnTo>
                <a:lnTo>
                  <a:pt x="2882265" y="639063"/>
                </a:lnTo>
                <a:lnTo>
                  <a:pt x="3035554" y="668147"/>
                </a:lnTo>
                <a:lnTo>
                  <a:pt x="3329304" y="717295"/>
                </a:lnTo>
                <a:lnTo>
                  <a:pt x="3469766" y="739520"/>
                </a:lnTo>
                <a:lnTo>
                  <a:pt x="3737991" y="775335"/>
                </a:lnTo>
                <a:lnTo>
                  <a:pt x="3991229" y="806576"/>
                </a:lnTo>
                <a:lnTo>
                  <a:pt x="4112641" y="817752"/>
                </a:lnTo>
                <a:lnTo>
                  <a:pt x="4342510" y="835660"/>
                </a:lnTo>
                <a:lnTo>
                  <a:pt x="4453255" y="842390"/>
                </a:lnTo>
                <a:lnTo>
                  <a:pt x="4666107" y="851280"/>
                </a:lnTo>
                <a:lnTo>
                  <a:pt x="4864100" y="851280"/>
                </a:lnTo>
                <a:lnTo>
                  <a:pt x="5051425" y="846836"/>
                </a:lnTo>
                <a:lnTo>
                  <a:pt x="5140833" y="842390"/>
                </a:lnTo>
                <a:lnTo>
                  <a:pt x="5228082" y="835660"/>
                </a:lnTo>
                <a:lnTo>
                  <a:pt x="5474970" y="808863"/>
                </a:lnTo>
                <a:lnTo>
                  <a:pt x="5551551" y="797687"/>
                </a:lnTo>
                <a:lnTo>
                  <a:pt x="5304662" y="766444"/>
                </a:lnTo>
                <a:lnTo>
                  <a:pt x="5042916" y="728472"/>
                </a:lnTo>
                <a:lnTo>
                  <a:pt x="4474463" y="630047"/>
                </a:lnTo>
                <a:lnTo>
                  <a:pt x="4165854" y="567563"/>
                </a:lnTo>
                <a:lnTo>
                  <a:pt x="3840099" y="498348"/>
                </a:lnTo>
                <a:lnTo>
                  <a:pt x="2854579" y="263651"/>
                </a:lnTo>
                <a:lnTo>
                  <a:pt x="2586354" y="205612"/>
                </a:lnTo>
                <a:lnTo>
                  <a:pt x="2330957" y="156463"/>
                </a:lnTo>
                <a:lnTo>
                  <a:pt x="2207387" y="134112"/>
                </a:lnTo>
                <a:lnTo>
                  <a:pt x="2086102" y="114045"/>
                </a:lnTo>
                <a:lnTo>
                  <a:pt x="1969007" y="96138"/>
                </a:lnTo>
                <a:lnTo>
                  <a:pt x="1630552" y="51435"/>
                </a:lnTo>
                <a:lnTo>
                  <a:pt x="1419860" y="31368"/>
                </a:lnTo>
                <a:lnTo>
                  <a:pt x="1221866" y="15748"/>
                </a:lnTo>
                <a:lnTo>
                  <a:pt x="1032382" y="4572"/>
                </a:lnTo>
                <a:lnTo>
                  <a:pt x="853566" y="0"/>
                </a:lnTo>
                <a:close/>
              </a:path>
            </a:pathLst>
          </a:custGeom>
          <a:solidFill>
            <a:srgbClr val="C5E7FB">
              <a:alpha val="3999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2832100" y="743204"/>
            <a:ext cx="5474970" cy="775335"/>
          </a:xfrm>
          <a:custGeom>
            <a:avLst/>
            <a:gdLst/>
            <a:ahLst/>
            <a:cxnLst/>
            <a:rect l="l" t="t" r="r" b="b"/>
            <a:pathLst>
              <a:path w="5474970" h="775335">
                <a:moveTo>
                  <a:pt x="0" y="78232"/>
                </a:moveTo>
                <a:lnTo>
                  <a:pt x="19176" y="73787"/>
                </a:lnTo>
                <a:lnTo>
                  <a:pt x="76581" y="62611"/>
                </a:lnTo>
                <a:lnTo>
                  <a:pt x="174498" y="46990"/>
                </a:lnTo>
                <a:lnTo>
                  <a:pt x="238379" y="37973"/>
                </a:lnTo>
                <a:lnTo>
                  <a:pt x="312927" y="29083"/>
                </a:lnTo>
                <a:lnTo>
                  <a:pt x="395858" y="22351"/>
                </a:lnTo>
                <a:lnTo>
                  <a:pt x="491744" y="15621"/>
                </a:lnTo>
                <a:lnTo>
                  <a:pt x="596011" y="9017"/>
                </a:lnTo>
                <a:lnTo>
                  <a:pt x="713104" y="4445"/>
                </a:lnTo>
                <a:lnTo>
                  <a:pt x="840866" y="2286"/>
                </a:lnTo>
                <a:lnTo>
                  <a:pt x="979170" y="0"/>
                </a:lnTo>
                <a:lnTo>
                  <a:pt x="1128140" y="2286"/>
                </a:lnTo>
                <a:lnTo>
                  <a:pt x="1287779" y="6731"/>
                </a:lnTo>
                <a:lnTo>
                  <a:pt x="1460246" y="15621"/>
                </a:lnTo>
                <a:lnTo>
                  <a:pt x="1643379" y="26797"/>
                </a:lnTo>
                <a:lnTo>
                  <a:pt x="1837054" y="44704"/>
                </a:lnTo>
                <a:lnTo>
                  <a:pt x="2043557" y="64770"/>
                </a:lnTo>
                <a:lnTo>
                  <a:pt x="2262759" y="89408"/>
                </a:lnTo>
                <a:lnTo>
                  <a:pt x="2492629" y="118491"/>
                </a:lnTo>
                <a:lnTo>
                  <a:pt x="2735326" y="154178"/>
                </a:lnTo>
                <a:lnTo>
                  <a:pt x="2988691" y="194437"/>
                </a:lnTo>
                <a:lnTo>
                  <a:pt x="3254755" y="241300"/>
                </a:lnTo>
                <a:lnTo>
                  <a:pt x="3533648" y="297180"/>
                </a:lnTo>
                <a:lnTo>
                  <a:pt x="3825240" y="357505"/>
                </a:lnTo>
                <a:lnTo>
                  <a:pt x="4129658" y="424561"/>
                </a:lnTo>
                <a:lnTo>
                  <a:pt x="4446778" y="500507"/>
                </a:lnTo>
                <a:lnTo>
                  <a:pt x="4776724" y="583184"/>
                </a:lnTo>
                <a:lnTo>
                  <a:pt x="5119497" y="674751"/>
                </a:lnTo>
                <a:lnTo>
                  <a:pt x="5474970" y="775335"/>
                </a:lnTo>
              </a:path>
            </a:pathLst>
          </a:custGeom>
          <a:ln w="31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5616447" y="729869"/>
            <a:ext cx="3312160" cy="652780"/>
          </a:xfrm>
          <a:custGeom>
            <a:avLst/>
            <a:gdLst/>
            <a:ahLst/>
            <a:cxnLst/>
            <a:rect l="l" t="t" r="r" b="b"/>
            <a:pathLst>
              <a:path w="3312159" h="652780">
                <a:moveTo>
                  <a:pt x="0" y="652398"/>
                </a:moveTo>
                <a:lnTo>
                  <a:pt x="95757" y="625475"/>
                </a:lnTo>
                <a:lnTo>
                  <a:pt x="357631" y="556259"/>
                </a:lnTo>
                <a:lnTo>
                  <a:pt x="538479" y="509396"/>
                </a:lnTo>
                <a:lnTo>
                  <a:pt x="747140" y="457961"/>
                </a:lnTo>
                <a:lnTo>
                  <a:pt x="979170" y="402081"/>
                </a:lnTo>
                <a:lnTo>
                  <a:pt x="1228217" y="341756"/>
                </a:lnTo>
                <a:lnTo>
                  <a:pt x="1492123" y="283717"/>
                </a:lnTo>
                <a:lnTo>
                  <a:pt x="1762505" y="225551"/>
                </a:lnTo>
                <a:lnTo>
                  <a:pt x="2039238" y="171957"/>
                </a:lnTo>
                <a:lnTo>
                  <a:pt x="2313812" y="120650"/>
                </a:lnTo>
                <a:lnTo>
                  <a:pt x="2450083" y="98297"/>
                </a:lnTo>
                <a:lnTo>
                  <a:pt x="2582036" y="75945"/>
                </a:lnTo>
                <a:lnTo>
                  <a:pt x="2713990" y="58038"/>
                </a:lnTo>
                <a:lnTo>
                  <a:pt x="2841752" y="40131"/>
                </a:lnTo>
                <a:lnTo>
                  <a:pt x="2967354" y="26796"/>
                </a:lnTo>
                <a:lnTo>
                  <a:pt x="3086607" y="15620"/>
                </a:lnTo>
                <a:lnTo>
                  <a:pt x="3201543" y="6603"/>
                </a:lnTo>
                <a:lnTo>
                  <a:pt x="3312159" y="0"/>
                </a:lnTo>
              </a:path>
            </a:pathLst>
          </a:custGeom>
          <a:ln w="31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211670" y="714248"/>
            <a:ext cx="8723630" cy="1331595"/>
          </a:xfrm>
          <a:custGeom>
            <a:avLst/>
            <a:gdLst/>
            <a:ahLst/>
            <a:cxnLst/>
            <a:rect l="l" t="t" r="r" b="b"/>
            <a:pathLst>
              <a:path w="8723630" h="1331595">
                <a:moveTo>
                  <a:pt x="1556042" y="0"/>
                </a:moveTo>
                <a:lnTo>
                  <a:pt x="1402753" y="0"/>
                </a:lnTo>
                <a:lnTo>
                  <a:pt x="1258100" y="4444"/>
                </a:lnTo>
                <a:lnTo>
                  <a:pt x="1121829" y="11175"/>
                </a:lnTo>
                <a:lnTo>
                  <a:pt x="874890" y="33400"/>
                </a:lnTo>
                <a:lnTo>
                  <a:pt x="762063" y="49149"/>
                </a:lnTo>
                <a:lnTo>
                  <a:pt x="659891" y="64769"/>
                </a:lnTo>
                <a:lnTo>
                  <a:pt x="564095" y="82550"/>
                </a:lnTo>
                <a:lnTo>
                  <a:pt x="478955" y="102742"/>
                </a:lnTo>
                <a:lnTo>
                  <a:pt x="398056" y="120650"/>
                </a:lnTo>
                <a:lnTo>
                  <a:pt x="327812" y="140715"/>
                </a:lnTo>
                <a:lnTo>
                  <a:pt x="206476" y="178688"/>
                </a:lnTo>
                <a:lnTo>
                  <a:pt x="157518" y="196596"/>
                </a:lnTo>
                <a:lnTo>
                  <a:pt x="51079" y="241173"/>
                </a:lnTo>
                <a:lnTo>
                  <a:pt x="0" y="268097"/>
                </a:lnTo>
                <a:lnTo>
                  <a:pt x="0" y="1331467"/>
                </a:lnTo>
                <a:lnTo>
                  <a:pt x="8719096" y="1331467"/>
                </a:lnTo>
                <a:lnTo>
                  <a:pt x="8723414" y="1324864"/>
                </a:lnTo>
                <a:lnTo>
                  <a:pt x="8723414" y="851153"/>
                </a:lnTo>
                <a:lnTo>
                  <a:pt x="7182142" y="851153"/>
                </a:lnTo>
                <a:lnTo>
                  <a:pt x="7043839" y="848994"/>
                </a:lnTo>
                <a:lnTo>
                  <a:pt x="6899059" y="844423"/>
                </a:lnTo>
                <a:lnTo>
                  <a:pt x="6750088" y="837818"/>
                </a:lnTo>
                <a:lnTo>
                  <a:pt x="6594640" y="826642"/>
                </a:lnTo>
                <a:lnTo>
                  <a:pt x="6260503" y="793114"/>
                </a:lnTo>
                <a:lnTo>
                  <a:pt x="5900712" y="746125"/>
                </a:lnTo>
                <a:lnTo>
                  <a:pt x="5709196" y="717168"/>
                </a:lnTo>
                <a:lnTo>
                  <a:pt x="5509044" y="683640"/>
                </a:lnTo>
                <a:lnTo>
                  <a:pt x="5302542" y="645667"/>
                </a:lnTo>
                <a:lnTo>
                  <a:pt x="4861979" y="558546"/>
                </a:lnTo>
                <a:lnTo>
                  <a:pt x="4387253" y="453516"/>
                </a:lnTo>
                <a:lnTo>
                  <a:pt x="4136047" y="395350"/>
                </a:lnTo>
                <a:lnTo>
                  <a:pt x="3614458" y="268097"/>
                </a:lnTo>
                <a:lnTo>
                  <a:pt x="3122841" y="165226"/>
                </a:lnTo>
                <a:lnTo>
                  <a:pt x="2892844" y="125094"/>
                </a:lnTo>
                <a:lnTo>
                  <a:pt x="2673642" y="91566"/>
                </a:lnTo>
                <a:lnTo>
                  <a:pt x="2462949" y="62484"/>
                </a:lnTo>
                <a:lnTo>
                  <a:pt x="2262797" y="40131"/>
                </a:lnTo>
                <a:lnTo>
                  <a:pt x="2073313" y="22225"/>
                </a:lnTo>
                <a:lnTo>
                  <a:pt x="1719999" y="2159"/>
                </a:lnTo>
                <a:lnTo>
                  <a:pt x="1556042" y="0"/>
                </a:lnTo>
                <a:close/>
              </a:path>
              <a:path w="8723630" h="1331595">
                <a:moveTo>
                  <a:pt x="8723414" y="569722"/>
                </a:moveTo>
                <a:lnTo>
                  <a:pt x="8638197" y="605409"/>
                </a:lnTo>
                <a:lnTo>
                  <a:pt x="8557298" y="636651"/>
                </a:lnTo>
                <a:lnTo>
                  <a:pt x="8472208" y="665734"/>
                </a:lnTo>
                <a:lnTo>
                  <a:pt x="8295551" y="719327"/>
                </a:lnTo>
                <a:lnTo>
                  <a:pt x="8201825" y="743965"/>
                </a:lnTo>
                <a:lnTo>
                  <a:pt x="8005991" y="784098"/>
                </a:lnTo>
                <a:lnTo>
                  <a:pt x="7901724" y="802004"/>
                </a:lnTo>
                <a:lnTo>
                  <a:pt x="7680363" y="828801"/>
                </a:lnTo>
                <a:lnTo>
                  <a:pt x="7441857" y="846709"/>
                </a:lnTo>
                <a:lnTo>
                  <a:pt x="7314222" y="851153"/>
                </a:lnTo>
                <a:lnTo>
                  <a:pt x="8723414" y="851153"/>
                </a:lnTo>
                <a:lnTo>
                  <a:pt x="8723414" y="56972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 txBox="1"/>
          <p:nvPr/>
        </p:nvSpPr>
        <p:spPr>
          <a:xfrm>
            <a:off x="330200" y="1430781"/>
            <a:ext cx="3679825" cy="472059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211455">
              <a:lnSpc>
                <a:spcPct val="100000"/>
              </a:lnSpc>
              <a:spcBef>
                <a:spcPts val="95"/>
              </a:spcBef>
              <a:buSzPct val="94000"/>
              <a:buAutoNum type="arabicPlain"/>
              <a:tabLst>
                <a:tab pos="490855" algn="l"/>
              </a:tabLst>
            </a:pP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剪刀撑搭设前必须在外架系统施 </a:t>
            </a:r>
            <a:r>
              <a:rPr sz="1600" spc="-10" dirty="0">
                <a:latin typeface="PMingLiU" panose="02020500000000000000" charset="-120"/>
                <a:cs typeface="PMingLiU" panose="02020500000000000000" charset="-120"/>
              </a:rPr>
              <a:t>工图中明确其布局，对每道剪刀撑</a:t>
            </a:r>
            <a:r>
              <a:rPr sz="1600" dirty="0">
                <a:latin typeface="PMingLiU" panose="02020500000000000000" charset="-120"/>
                <a:cs typeface="PMingLiU" panose="02020500000000000000" charset="-120"/>
              </a:rPr>
              <a:t>的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跨 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度进行排版。要求绘制剪刀撑立面</a:t>
            </a:r>
            <a:r>
              <a:rPr sz="1600" spc="5" dirty="0">
                <a:latin typeface="PMingLiU" panose="02020500000000000000" charset="-120"/>
                <a:cs typeface="PMingLiU" panose="02020500000000000000" charset="-120"/>
              </a:rPr>
              <a:t>图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。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  <a:p>
            <a:pPr marL="12700" marR="211455">
              <a:lnSpc>
                <a:spcPct val="100000"/>
              </a:lnSpc>
              <a:spcBef>
                <a:spcPts val="605"/>
              </a:spcBef>
              <a:buSzPct val="94000"/>
              <a:buAutoNum type="arabicPlain"/>
              <a:tabLst>
                <a:tab pos="512445" algn="l"/>
              </a:tabLst>
            </a:pP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高度</a:t>
            </a:r>
            <a:r>
              <a:rPr sz="1600" spc="-10" dirty="0">
                <a:latin typeface="PMingLiU" panose="02020500000000000000" charset="-120"/>
                <a:cs typeface="PMingLiU" panose="02020500000000000000" charset="-120"/>
              </a:rPr>
              <a:t>在</a:t>
            </a:r>
            <a:r>
              <a:rPr sz="1600" spc="-10" dirty="0">
                <a:latin typeface="Candara" panose="020E0502030303020204"/>
                <a:cs typeface="Candara" panose="020E0502030303020204"/>
              </a:rPr>
              <a:t>24m</a:t>
            </a:r>
            <a:r>
              <a:rPr sz="1600" spc="10" dirty="0">
                <a:latin typeface="Candara" panose="020E0502030303020204"/>
                <a:cs typeface="Candara" panose="020E0502030303020204"/>
              </a:rPr>
              <a:t> 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以下的脚手架，必须 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在外侧立面的两端各设置一道剪刀</a:t>
            </a:r>
            <a:r>
              <a:rPr sz="1600" spc="5" dirty="0">
                <a:latin typeface="PMingLiU" panose="02020500000000000000" charset="-120"/>
                <a:cs typeface="PMingLiU" panose="02020500000000000000" charset="-120"/>
              </a:rPr>
              <a:t>撑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， 并应由底至顶连续设置。中间各道</a:t>
            </a:r>
            <a:r>
              <a:rPr sz="1600" spc="5" dirty="0">
                <a:latin typeface="PMingLiU" panose="02020500000000000000" charset="-120"/>
                <a:cs typeface="PMingLiU" panose="02020500000000000000" charset="-120"/>
              </a:rPr>
              <a:t>剪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刀 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撑之间的距离不大于</a:t>
            </a:r>
            <a:r>
              <a:rPr sz="1600" spc="-10" dirty="0">
                <a:latin typeface="Candara" panose="020E0502030303020204"/>
                <a:cs typeface="Candara" panose="020E0502030303020204"/>
              </a:rPr>
              <a:t>15m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。每道</a:t>
            </a:r>
            <a:r>
              <a:rPr sz="1600" spc="5" dirty="0">
                <a:latin typeface="PMingLiU" panose="02020500000000000000" charset="-120"/>
                <a:cs typeface="PMingLiU" panose="02020500000000000000" charset="-120"/>
              </a:rPr>
              <a:t>剪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刀撑 宽度不小于</a:t>
            </a:r>
            <a:r>
              <a:rPr sz="1600" spc="-5" dirty="0">
                <a:latin typeface="Candara" panose="020E0502030303020204"/>
                <a:cs typeface="Candara" panose="020E0502030303020204"/>
              </a:rPr>
              <a:t>4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跨，并不小于</a:t>
            </a:r>
            <a:r>
              <a:rPr sz="1600" spc="-10" dirty="0">
                <a:latin typeface="Candara" panose="020E0502030303020204"/>
                <a:cs typeface="Candara" panose="020E0502030303020204"/>
              </a:rPr>
              <a:t>6m</a:t>
            </a:r>
            <a:r>
              <a:rPr sz="1600" spc="5" dirty="0">
                <a:latin typeface="PMingLiU" panose="02020500000000000000" charset="-120"/>
                <a:cs typeface="PMingLiU" panose="02020500000000000000" charset="-120"/>
              </a:rPr>
              <a:t>。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斜杆与 地面的倾角宜在</a:t>
            </a:r>
            <a:r>
              <a:rPr sz="1600" spc="-10" dirty="0">
                <a:latin typeface="Candara" panose="020E0502030303020204"/>
                <a:cs typeface="Candara" panose="020E0502030303020204"/>
              </a:rPr>
              <a:t>450~600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之间。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  <a:p>
            <a:pPr marL="12700" marR="211455">
              <a:lnSpc>
                <a:spcPct val="100000"/>
              </a:lnSpc>
              <a:spcBef>
                <a:spcPts val="600"/>
              </a:spcBef>
              <a:buSzPct val="94000"/>
              <a:buAutoNum type="arabicPlain"/>
              <a:tabLst>
                <a:tab pos="517525" algn="l"/>
              </a:tabLst>
            </a:pP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高度</a:t>
            </a:r>
            <a:r>
              <a:rPr sz="1600" spc="-10" dirty="0">
                <a:latin typeface="PMingLiU" panose="02020500000000000000" charset="-120"/>
                <a:cs typeface="PMingLiU" panose="02020500000000000000" charset="-120"/>
              </a:rPr>
              <a:t>在</a:t>
            </a:r>
            <a:r>
              <a:rPr sz="1600" spc="-10" dirty="0">
                <a:latin typeface="Candara" panose="020E0502030303020204"/>
                <a:cs typeface="Candara" panose="020E0502030303020204"/>
              </a:rPr>
              <a:t>24m</a:t>
            </a:r>
            <a:r>
              <a:rPr sz="1600" dirty="0">
                <a:latin typeface="Candara" panose="020E0502030303020204"/>
                <a:cs typeface="Candara" panose="020E0502030303020204"/>
              </a:rPr>
              <a:t> 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以上的双排脚手架应 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在外侧立面整个长度和高度上连续</a:t>
            </a:r>
            <a:r>
              <a:rPr sz="1600" spc="5" dirty="0">
                <a:latin typeface="PMingLiU" panose="02020500000000000000" charset="-120"/>
                <a:cs typeface="PMingLiU" panose="02020500000000000000" charset="-120"/>
              </a:rPr>
              <a:t>设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置 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剪刀撑。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  <a:p>
            <a:pPr marL="12700" marR="212725">
              <a:lnSpc>
                <a:spcPct val="100000"/>
              </a:lnSpc>
              <a:spcBef>
                <a:spcPts val="605"/>
              </a:spcBef>
              <a:buSzPct val="94000"/>
              <a:buAutoNum type="arabicPlain"/>
              <a:tabLst>
                <a:tab pos="527685" algn="l"/>
              </a:tabLst>
            </a:pP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一字型、开口型双排架两断口必 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须设置横向斜撑；</a:t>
            </a:r>
            <a:r>
              <a:rPr sz="1600" spc="-15" dirty="0">
                <a:latin typeface="Candara" panose="020E0502030303020204"/>
                <a:cs typeface="Candara" panose="020E0502030303020204"/>
              </a:rPr>
              <a:t>2</a:t>
            </a:r>
            <a:r>
              <a:rPr sz="1600" spc="-5" dirty="0">
                <a:latin typeface="Candara" panose="020E0502030303020204"/>
                <a:cs typeface="Candara" panose="020E0502030303020204"/>
              </a:rPr>
              <a:t>4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米以上架体在</a:t>
            </a:r>
            <a:r>
              <a:rPr sz="1600" spc="5" dirty="0">
                <a:latin typeface="PMingLiU" panose="02020500000000000000" charset="-120"/>
                <a:cs typeface="PMingLiU" panose="02020500000000000000" charset="-120"/>
              </a:rPr>
              <a:t>架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体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  <a:p>
            <a:pPr marL="12700">
              <a:lnSpc>
                <a:spcPct val="100000"/>
              </a:lnSpc>
            </a:pP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拐角处</a:t>
            </a:r>
            <a:r>
              <a:rPr sz="1600" spc="5" dirty="0">
                <a:latin typeface="PMingLiU" panose="02020500000000000000" charset="-120"/>
                <a:cs typeface="PMingLiU" panose="02020500000000000000" charset="-120"/>
              </a:rPr>
              <a:t>及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中间</a:t>
            </a:r>
            <a:r>
              <a:rPr sz="1600" spc="5" dirty="0">
                <a:latin typeface="PMingLiU" panose="02020500000000000000" charset="-120"/>
                <a:cs typeface="PMingLiU" panose="02020500000000000000" charset="-120"/>
              </a:rPr>
              <a:t>每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六跨设</a:t>
            </a:r>
            <a:r>
              <a:rPr sz="1600" spc="5" dirty="0">
                <a:latin typeface="PMingLiU" panose="02020500000000000000" charset="-120"/>
                <a:cs typeface="PMingLiU" panose="02020500000000000000" charset="-120"/>
              </a:rPr>
              <a:t>置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一道</a:t>
            </a:r>
            <a:r>
              <a:rPr sz="1600" spc="5" dirty="0">
                <a:latin typeface="PMingLiU" panose="02020500000000000000" charset="-120"/>
                <a:cs typeface="PMingLiU" panose="02020500000000000000" charset="-120"/>
              </a:rPr>
              <a:t>横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向斜撑。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  <a:p>
            <a:pPr marL="12700" marR="106680">
              <a:lnSpc>
                <a:spcPct val="100000"/>
              </a:lnSpc>
              <a:spcBef>
                <a:spcPts val="595"/>
              </a:spcBef>
              <a:buSzPct val="94000"/>
              <a:buAutoNum type="arabicPlain" startAt="5"/>
              <a:tabLst>
                <a:tab pos="519430" algn="l"/>
              </a:tabLst>
            </a:pP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剪刀</a:t>
            </a:r>
            <a:r>
              <a:rPr sz="1600" spc="5" dirty="0">
                <a:latin typeface="PMingLiU" panose="02020500000000000000" charset="-120"/>
                <a:cs typeface="PMingLiU" panose="02020500000000000000" charset="-120"/>
              </a:rPr>
              <a:t>撑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斜</a:t>
            </a:r>
            <a:r>
              <a:rPr sz="1600" spc="5" dirty="0">
                <a:latin typeface="PMingLiU" panose="02020500000000000000" charset="-120"/>
                <a:cs typeface="PMingLiU" panose="02020500000000000000" charset="-120"/>
              </a:rPr>
              <a:t>杆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的接长</a:t>
            </a:r>
            <a:r>
              <a:rPr sz="1600" spc="5" dirty="0">
                <a:latin typeface="PMingLiU" panose="02020500000000000000" charset="-120"/>
                <a:cs typeface="PMingLiU" panose="02020500000000000000" charset="-120"/>
              </a:rPr>
              <a:t>必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须采</a:t>
            </a:r>
            <a:r>
              <a:rPr sz="1600" spc="5" dirty="0">
                <a:latin typeface="PMingLiU" panose="02020500000000000000" charset="-120"/>
                <a:cs typeface="PMingLiU" panose="02020500000000000000" charset="-120"/>
              </a:rPr>
              <a:t>用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搭接， 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搭接长度不小于</a:t>
            </a:r>
            <a:r>
              <a:rPr sz="1600" spc="-5" dirty="0">
                <a:latin typeface="Candara" panose="020E0502030303020204"/>
                <a:cs typeface="Candara" panose="020E0502030303020204"/>
              </a:rPr>
              <a:t>1m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，三个旋转扣均</a:t>
            </a:r>
            <a:r>
              <a:rPr sz="1600" spc="5" dirty="0">
                <a:latin typeface="PMingLiU" panose="02020500000000000000" charset="-120"/>
                <a:cs typeface="PMingLiU" panose="02020500000000000000" charset="-120"/>
              </a:rPr>
              <a:t>布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固 定。杆件伸出扣件边缘长度大</a:t>
            </a:r>
            <a:r>
              <a:rPr sz="1600" dirty="0">
                <a:latin typeface="PMingLiU" panose="02020500000000000000" charset="-120"/>
                <a:cs typeface="PMingLiU" panose="02020500000000000000" charset="-120"/>
              </a:rPr>
              <a:t>于</a:t>
            </a:r>
            <a:r>
              <a:rPr sz="1600" spc="-5" dirty="0">
                <a:latin typeface="Candara" panose="020E0502030303020204"/>
                <a:cs typeface="Candara" panose="020E0502030303020204"/>
              </a:rPr>
              <a:t>10cm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。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330200" y="944702"/>
            <a:ext cx="2914650" cy="4686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>
                <a:solidFill>
                  <a:srgbClr val="000000"/>
                </a:solidFill>
                <a:latin typeface="Candara" panose="020E0502030303020204"/>
                <a:cs typeface="Candara" panose="020E0502030303020204"/>
              </a:rPr>
              <a:t>3.1.</a:t>
            </a:r>
            <a:r>
              <a:rPr spc="5" dirty="0">
                <a:solidFill>
                  <a:srgbClr val="000000"/>
                </a:solidFill>
                <a:latin typeface="Candara" panose="020E0502030303020204"/>
                <a:cs typeface="Candara" panose="020E0502030303020204"/>
              </a:rPr>
              <a:t>5</a:t>
            </a:r>
            <a:r>
              <a:rPr spc="5" dirty="0">
                <a:solidFill>
                  <a:srgbClr val="000000"/>
                </a:solidFill>
              </a:rPr>
              <a:t>剪刀</a:t>
            </a:r>
            <a:r>
              <a:rPr spc="-5" dirty="0">
                <a:solidFill>
                  <a:srgbClr val="000000"/>
                </a:solidFill>
              </a:rPr>
              <a:t>撑</a:t>
            </a:r>
            <a:r>
              <a:rPr spc="-10" dirty="0">
                <a:solidFill>
                  <a:srgbClr val="000000"/>
                </a:solidFill>
              </a:rPr>
              <a:t>（</a:t>
            </a:r>
            <a:r>
              <a:rPr spc="5" dirty="0">
                <a:solidFill>
                  <a:srgbClr val="000000"/>
                </a:solidFill>
              </a:rPr>
              <a:t>一）</a:t>
            </a:r>
            <a:endParaRPr spc="5" dirty="0">
              <a:solidFill>
                <a:srgbClr val="000000"/>
              </a:solidFill>
            </a:endParaRPr>
          </a:p>
        </p:txBody>
      </p:sp>
      <p:sp>
        <p:nvSpPr>
          <p:cNvPr id="9" name="object 9"/>
          <p:cNvSpPr/>
          <p:nvPr/>
        </p:nvSpPr>
        <p:spPr>
          <a:xfrm>
            <a:off x="3976242" y="1628775"/>
            <a:ext cx="5086349" cy="2781300"/>
          </a:xfrm>
          <a:prstGeom prst="rect">
            <a:avLst/>
          </a:prstGeom>
          <a:blipFill>
            <a:blip r:embed="rId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4200144" y="4158602"/>
            <a:ext cx="4638675" cy="233362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28600" y="228600"/>
            <a:ext cx="8695944" cy="1426464"/>
          </a:xfrm>
          <a:prstGeom prst="rect">
            <a:avLst/>
          </a:prstGeom>
          <a:blipFill>
            <a:blip r:embed="rId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6054978" y="859408"/>
            <a:ext cx="2880360" cy="715010"/>
          </a:xfrm>
          <a:custGeom>
            <a:avLst/>
            <a:gdLst/>
            <a:ahLst/>
            <a:cxnLst/>
            <a:rect l="l" t="t" r="r" b="b"/>
            <a:pathLst>
              <a:path w="2880359" h="715010">
                <a:moveTo>
                  <a:pt x="2880105" y="0"/>
                </a:moveTo>
                <a:lnTo>
                  <a:pt x="2873629" y="0"/>
                </a:lnTo>
                <a:lnTo>
                  <a:pt x="2752344" y="20065"/>
                </a:lnTo>
                <a:lnTo>
                  <a:pt x="2628900" y="42417"/>
                </a:lnTo>
                <a:lnTo>
                  <a:pt x="2373376" y="91566"/>
                </a:lnTo>
                <a:lnTo>
                  <a:pt x="2105279" y="149732"/>
                </a:lnTo>
                <a:lnTo>
                  <a:pt x="1824227" y="216662"/>
                </a:lnTo>
                <a:lnTo>
                  <a:pt x="1566672" y="281558"/>
                </a:lnTo>
                <a:lnTo>
                  <a:pt x="842899" y="444626"/>
                </a:lnTo>
                <a:lnTo>
                  <a:pt x="621538" y="489330"/>
                </a:lnTo>
                <a:lnTo>
                  <a:pt x="200025" y="567436"/>
                </a:lnTo>
                <a:lnTo>
                  <a:pt x="0" y="600963"/>
                </a:lnTo>
                <a:lnTo>
                  <a:pt x="138303" y="621156"/>
                </a:lnTo>
                <a:lnTo>
                  <a:pt x="270256" y="638937"/>
                </a:lnTo>
                <a:lnTo>
                  <a:pt x="398018" y="654685"/>
                </a:lnTo>
                <a:lnTo>
                  <a:pt x="644905" y="681481"/>
                </a:lnTo>
                <a:lnTo>
                  <a:pt x="874776" y="699262"/>
                </a:lnTo>
                <a:lnTo>
                  <a:pt x="985520" y="705992"/>
                </a:lnTo>
                <a:lnTo>
                  <a:pt x="1094104" y="710438"/>
                </a:lnTo>
                <a:lnTo>
                  <a:pt x="1298448" y="715010"/>
                </a:lnTo>
                <a:lnTo>
                  <a:pt x="1396365" y="715010"/>
                </a:lnTo>
                <a:lnTo>
                  <a:pt x="1585849" y="710438"/>
                </a:lnTo>
                <a:lnTo>
                  <a:pt x="1675256" y="705992"/>
                </a:lnTo>
                <a:lnTo>
                  <a:pt x="1845564" y="692657"/>
                </a:lnTo>
                <a:lnTo>
                  <a:pt x="1928495" y="683640"/>
                </a:lnTo>
                <a:lnTo>
                  <a:pt x="2086102" y="661288"/>
                </a:lnTo>
                <a:lnTo>
                  <a:pt x="2235073" y="634491"/>
                </a:lnTo>
                <a:lnTo>
                  <a:pt x="2375535" y="603250"/>
                </a:lnTo>
                <a:lnTo>
                  <a:pt x="2509647" y="567436"/>
                </a:lnTo>
                <a:lnTo>
                  <a:pt x="2637409" y="527303"/>
                </a:lnTo>
                <a:lnTo>
                  <a:pt x="2758694" y="482600"/>
                </a:lnTo>
                <a:lnTo>
                  <a:pt x="2875788" y="435610"/>
                </a:lnTo>
                <a:lnTo>
                  <a:pt x="2880105" y="433450"/>
                </a:lnTo>
                <a:lnTo>
                  <a:pt x="2880105" y="0"/>
                </a:lnTo>
                <a:close/>
              </a:path>
            </a:pathLst>
          </a:custGeom>
          <a:solidFill>
            <a:srgbClr val="C5E7FB">
              <a:alpha val="2901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2622423" y="730884"/>
            <a:ext cx="5551805" cy="851535"/>
          </a:xfrm>
          <a:custGeom>
            <a:avLst/>
            <a:gdLst/>
            <a:ahLst/>
            <a:cxnLst/>
            <a:rect l="l" t="t" r="r" b="b"/>
            <a:pathLst>
              <a:path w="5551805" h="851535">
                <a:moveTo>
                  <a:pt x="853566" y="0"/>
                </a:moveTo>
                <a:lnTo>
                  <a:pt x="685418" y="0"/>
                </a:lnTo>
                <a:lnTo>
                  <a:pt x="527938" y="4572"/>
                </a:lnTo>
                <a:lnTo>
                  <a:pt x="381000" y="11175"/>
                </a:lnTo>
                <a:lnTo>
                  <a:pt x="244728" y="22351"/>
                </a:lnTo>
                <a:lnTo>
                  <a:pt x="117093" y="35813"/>
                </a:lnTo>
                <a:lnTo>
                  <a:pt x="0" y="53720"/>
                </a:lnTo>
                <a:lnTo>
                  <a:pt x="334137" y="96138"/>
                </a:lnTo>
                <a:lnTo>
                  <a:pt x="693927" y="156463"/>
                </a:lnTo>
                <a:lnTo>
                  <a:pt x="1079246" y="234695"/>
                </a:lnTo>
                <a:lnTo>
                  <a:pt x="1283589" y="279273"/>
                </a:lnTo>
                <a:lnTo>
                  <a:pt x="1868931" y="422275"/>
                </a:lnTo>
                <a:lnTo>
                  <a:pt x="2562987" y="576452"/>
                </a:lnTo>
                <a:lnTo>
                  <a:pt x="2882265" y="639063"/>
                </a:lnTo>
                <a:lnTo>
                  <a:pt x="3035554" y="668147"/>
                </a:lnTo>
                <a:lnTo>
                  <a:pt x="3329304" y="717295"/>
                </a:lnTo>
                <a:lnTo>
                  <a:pt x="3469766" y="739520"/>
                </a:lnTo>
                <a:lnTo>
                  <a:pt x="3737991" y="775335"/>
                </a:lnTo>
                <a:lnTo>
                  <a:pt x="3991229" y="806576"/>
                </a:lnTo>
                <a:lnTo>
                  <a:pt x="4112641" y="817752"/>
                </a:lnTo>
                <a:lnTo>
                  <a:pt x="4342510" y="835660"/>
                </a:lnTo>
                <a:lnTo>
                  <a:pt x="4453255" y="842390"/>
                </a:lnTo>
                <a:lnTo>
                  <a:pt x="4666107" y="851280"/>
                </a:lnTo>
                <a:lnTo>
                  <a:pt x="4864100" y="851280"/>
                </a:lnTo>
                <a:lnTo>
                  <a:pt x="5051425" y="846836"/>
                </a:lnTo>
                <a:lnTo>
                  <a:pt x="5140833" y="842390"/>
                </a:lnTo>
                <a:lnTo>
                  <a:pt x="5228082" y="835660"/>
                </a:lnTo>
                <a:lnTo>
                  <a:pt x="5474970" y="808863"/>
                </a:lnTo>
                <a:lnTo>
                  <a:pt x="5551551" y="797687"/>
                </a:lnTo>
                <a:lnTo>
                  <a:pt x="5304662" y="766444"/>
                </a:lnTo>
                <a:lnTo>
                  <a:pt x="5042916" y="728472"/>
                </a:lnTo>
                <a:lnTo>
                  <a:pt x="4474463" y="630047"/>
                </a:lnTo>
                <a:lnTo>
                  <a:pt x="4165854" y="567563"/>
                </a:lnTo>
                <a:lnTo>
                  <a:pt x="3840099" y="498348"/>
                </a:lnTo>
                <a:lnTo>
                  <a:pt x="2854579" y="263651"/>
                </a:lnTo>
                <a:lnTo>
                  <a:pt x="2586354" y="205612"/>
                </a:lnTo>
                <a:lnTo>
                  <a:pt x="2330957" y="156463"/>
                </a:lnTo>
                <a:lnTo>
                  <a:pt x="2207387" y="134112"/>
                </a:lnTo>
                <a:lnTo>
                  <a:pt x="2086102" y="114045"/>
                </a:lnTo>
                <a:lnTo>
                  <a:pt x="1969007" y="96138"/>
                </a:lnTo>
                <a:lnTo>
                  <a:pt x="1630552" y="51435"/>
                </a:lnTo>
                <a:lnTo>
                  <a:pt x="1419860" y="31368"/>
                </a:lnTo>
                <a:lnTo>
                  <a:pt x="1221866" y="15748"/>
                </a:lnTo>
                <a:lnTo>
                  <a:pt x="1032382" y="4572"/>
                </a:lnTo>
                <a:lnTo>
                  <a:pt x="853566" y="0"/>
                </a:lnTo>
                <a:close/>
              </a:path>
            </a:pathLst>
          </a:custGeom>
          <a:solidFill>
            <a:srgbClr val="C5E7FB">
              <a:alpha val="3999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2832100" y="743204"/>
            <a:ext cx="5474970" cy="775335"/>
          </a:xfrm>
          <a:custGeom>
            <a:avLst/>
            <a:gdLst/>
            <a:ahLst/>
            <a:cxnLst/>
            <a:rect l="l" t="t" r="r" b="b"/>
            <a:pathLst>
              <a:path w="5474970" h="775335">
                <a:moveTo>
                  <a:pt x="0" y="78232"/>
                </a:moveTo>
                <a:lnTo>
                  <a:pt x="19176" y="73787"/>
                </a:lnTo>
                <a:lnTo>
                  <a:pt x="76581" y="62611"/>
                </a:lnTo>
                <a:lnTo>
                  <a:pt x="174498" y="46990"/>
                </a:lnTo>
                <a:lnTo>
                  <a:pt x="238379" y="37973"/>
                </a:lnTo>
                <a:lnTo>
                  <a:pt x="312927" y="29083"/>
                </a:lnTo>
                <a:lnTo>
                  <a:pt x="395858" y="22351"/>
                </a:lnTo>
                <a:lnTo>
                  <a:pt x="491744" y="15621"/>
                </a:lnTo>
                <a:lnTo>
                  <a:pt x="596011" y="9017"/>
                </a:lnTo>
                <a:lnTo>
                  <a:pt x="713104" y="4445"/>
                </a:lnTo>
                <a:lnTo>
                  <a:pt x="840866" y="2286"/>
                </a:lnTo>
                <a:lnTo>
                  <a:pt x="979170" y="0"/>
                </a:lnTo>
                <a:lnTo>
                  <a:pt x="1128140" y="2286"/>
                </a:lnTo>
                <a:lnTo>
                  <a:pt x="1287779" y="6731"/>
                </a:lnTo>
                <a:lnTo>
                  <a:pt x="1460246" y="15621"/>
                </a:lnTo>
                <a:lnTo>
                  <a:pt x="1643379" y="26797"/>
                </a:lnTo>
                <a:lnTo>
                  <a:pt x="1837054" y="44704"/>
                </a:lnTo>
                <a:lnTo>
                  <a:pt x="2043557" y="64770"/>
                </a:lnTo>
                <a:lnTo>
                  <a:pt x="2262759" y="89408"/>
                </a:lnTo>
                <a:lnTo>
                  <a:pt x="2492629" y="118491"/>
                </a:lnTo>
                <a:lnTo>
                  <a:pt x="2735326" y="154178"/>
                </a:lnTo>
                <a:lnTo>
                  <a:pt x="2988691" y="194437"/>
                </a:lnTo>
                <a:lnTo>
                  <a:pt x="3254755" y="241300"/>
                </a:lnTo>
                <a:lnTo>
                  <a:pt x="3533648" y="297180"/>
                </a:lnTo>
                <a:lnTo>
                  <a:pt x="3825240" y="357505"/>
                </a:lnTo>
                <a:lnTo>
                  <a:pt x="4129658" y="424561"/>
                </a:lnTo>
                <a:lnTo>
                  <a:pt x="4446778" y="500507"/>
                </a:lnTo>
                <a:lnTo>
                  <a:pt x="4776724" y="583184"/>
                </a:lnTo>
                <a:lnTo>
                  <a:pt x="5119497" y="674751"/>
                </a:lnTo>
                <a:lnTo>
                  <a:pt x="5474970" y="775335"/>
                </a:lnTo>
              </a:path>
            </a:pathLst>
          </a:custGeom>
          <a:ln w="31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5616447" y="729869"/>
            <a:ext cx="3312160" cy="652780"/>
          </a:xfrm>
          <a:custGeom>
            <a:avLst/>
            <a:gdLst/>
            <a:ahLst/>
            <a:cxnLst/>
            <a:rect l="l" t="t" r="r" b="b"/>
            <a:pathLst>
              <a:path w="3312159" h="652780">
                <a:moveTo>
                  <a:pt x="0" y="652398"/>
                </a:moveTo>
                <a:lnTo>
                  <a:pt x="95757" y="625475"/>
                </a:lnTo>
                <a:lnTo>
                  <a:pt x="357631" y="556259"/>
                </a:lnTo>
                <a:lnTo>
                  <a:pt x="538479" y="509396"/>
                </a:lnTo>
                <a:lnTo>
                  <a:pt x="747140" y="457961"/>
                </a:lnTo>
                <a:lnTo>
                  <a:pt x="979170" y="402081"/>
                </a:lnTo>
                <a:lnTo>
                  <a:pt x="1228217" y="341756"/>
                </a:lnTo>
                <a:lnTo>
                  <a:pt x="1492123" y="283717"/>
                </a:lnTo>
                <a:lnTo>
                  <a:pt x="1762505" y="225551"/>
                </a:lnTo>
                <a:lnTo>
                  <a:pt x="2039238" y="171957"/>
                </a:lnTo>
                <a:lnTo>
                  <a:pt x="2313812" y="120650"/>
                </a:lnTo>
                <a:lnTo>
                  <a:pt x="2450083" y="98297"/>
                </a:lnTo>
                <a:lnTo>
                  <a:pt x="2582036" y="75945"/>
                </a:lnTo>
                <a:lnTo>
                  <a:pt x="2713990" y="58038"/>
                </a:lnTo>
                <a:lnTo>
                  <a:pt x="2841752" y="40131"/>
                </a:lnTo>
                <a:lnTo>
                  <a:pt x="2967354" y="26796"/>
                </a:lnTo>
                <a:lnTo>
                  <a:pt x="3086607" y="15620"/>
                </a:lnTo>
                <a:lnTo>
                  <a:pt x="3201543" y="6603"/>
                </a:lnTo>
                <a:lnTo>
                  <a:pt x="3312159" y="0"/>
                </a:lnTo>
              </a:path>
            </a:pathLst>
          </a:custGeom>
          <a:ln w="31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211670" y="714248"/>
            <a:ext cx="8723630" cy="1331595"/>
          </a:xfrm>
          <a:custGeom>
            <a:avLst/>
            <a:gdLst/>
            <a:ahLst/>
            <a:cxnLst/>
            <a:rect l="l" t="t" r="r" b="b"/>
            <a:pathLst>
              <a:path w="8723630" h="1331595">
                <a:moveTo>
                  <a:pt x="1556042" y="0"/>
                </a:moveTo>
                <a:lnTo>
                  <a:pt x="1402753" y="0"/>
                </a:lnTo>
                <a:lnTo>
                  <a:pt x="1258100" y="4444"/>
                </a:lnTo>
                <a:lnTo>
                  <a:pt x="1121829" y="11175"/>
                </a:lnTo>
                <a:lnTo>
                  <a:pt x="874890" y="33400"/>
                </a:lnTo>
                <a:lnTo>
                  <a:pt x="762063" y="49149"/>
                </a:lnTo>
                <a:lnTo>
                  <a:pt x="659891" y="64769"/>
                </a:lnTo>
                <a:lnTo>
                  <a:pt x="564095" y="82550"/>
                </a:lnTo>
                <a:lnTo>
                  <a:pt x="478955" y="102742"/>
                </a:lnTo>
                <a:lnTo>
                  <a:pt x="398056" y="120650"/>
                </a:lnTo>
                <a:lnTo>
                  <a:pt x="327812" y="140715"/>
                </a:lnTo>
                <a:lnTo>
                  <a:pt x="206476" y="178688"/>
                </a:lnTo>
                <a:lnTo>
                  <a:pt x="157518" y="196596"/>
                </a:lnTo>
                <a:lnTo>
                  <a:pt x="51079" y="241173"/>
                </a:lnTo>
                <a:lnTo>
                  <a:pt x="0" y="268097"/>
                </a:lnTo>
                <a:lnTo>
                  <a:pt x="0" y="1331467"/>
                </a:lnTo>
                <a:lnTo>
                  <a:pt x="8719096" y="1331467"/>
                </a:lnTo>
                <a:lnTo>
                  <a:pt x="8723414" y="1324864"/>
                </a:lnTo>
                <a:lnTo>
                  <a:pt x="8723414" y="851153"/>
                </a:lnTo>
                <a:lnTo>
                  <a:pt x="7182142" y="851153"/>
                </a:lnTo>
                <a:lnTo>
                  <a:pt x="7043839" y="848994"/>
                </a:lnTo>
                <a:lnTo>
                  <a:pt x="6899059" y="844423"/>
                </a:lnTo>
                <a:lnTo>
                  <a:pt x="6750088" y="837818"/>
                </a:lnTo>
                <a:lnTo>
                  <a:pt x="6594640" y="826642"/>
                </a:lnTo>
                <a:lnTo>
                  <a:pt x="6260503" y="793114"/>
                </a:lnTo>
                <a:lnTo>
                  <a:pt x="5900712" y="746125"/>
                </a:lnTo>
                <a:lnTo>
                  <a:pt x="5709196" y="717168"/>
                </a:lnTo>
                <a:lnTo>
                  <a:pt x="5509044" y="683640"/>
                </a:lnTo>
                <a:lnTo>
                  <a:pt x="5302542" y="645667"/>
                </a:lnTo>
                <a:lnTo>
                  <a:pt x="4861979" y="558546"/>
                </a:lnTo>
                <a:lnTo>
                  <a:pt x="4387253" y="453516"/>
                </a:lnTo>
                <a:lnTo>
                  <a:pt x="4136047" y="395350"/>
                </a:lnTo>
                <a:lnTo>
                  <a:pt x="3614458" y="268097"/>
                </a:lnTo>
                <a:lnTo>
                  <a:pt x="3122841" y="165226"/>
                </a:lnTo>
                <a:lnTo>
                  <a:pt x="2892844" y="125094"/>
                </a:lnTo>
                <a:lnTo>
                  <a:pt x="2673642" y="91566"/>
                </a:lnTo>
                <a:lnTo>
                  <a:pt x="2462949" y="62484"/>
                </a:lnTo>
                <a:lnTo>
                  <a:pt x="2262797" y="40131"/>
                </a:lnTo>
                <a:lnTo>
                  <a:pt x="2073313" y="22225"/>
                </a:lnTo>
                <a:lnTo>
                  <a:pt x="1719999" y="2159"/>
                </a:lnTo>
                <a:lnTo>
                  <a:pt x="1556042" y="0"/>
                </a:lnTo>
                <a:close/>
              </a:path>
              <a:path w="8723630" h="1331595">
                <a:moveTo>
                  <a:pt x="8723414" y="569722"/>
                </a:moveTo>
                <a:lnTo>
                  <a:pt x="8638197" y="605409"/>
                </a:lnTo>
                <a:lnTo>
                  <a:pt x="8557298" y="636651"/>
                </a:lnTo>
                <a:lnTo>
                  <a:pt x="8472208" y="665734"/>
                </a:lnTo>
                <a:lnTo>
                  <a:pt x="8295551" y="719327"/>
                </a:lnTo>
                <a:lnTo>
                  <a:pt x="8201825" y="743965"/>
                </a:lnTo>
                <a:lnTo>
                  <a:pt x="8005991" y="784098"/>
                </a:lnTo>
                <a:lnTo>
                  <a:pt x="7901724" y="802004"/>
                </a:lnTo>
                <a:lnTo>
                  <a:pt x="7680363" y="828801"/>
                </a:lnTo>
                <a:lnTo>
                  <a:pt x="7441857" y="846709"/>
                </a:lnTo>
                <a:lnTo>
                  <a:pt x="7314222" y="851153"/>
                </a:lnTo>
                <a:lnTo>
                  <a:pt x="8723414" y="851153"/>
                </a:lnTo>
                <a:lnTo>
                  <a:pt x="8723414" y="56972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330200" y="964818"/>
            <a:ext cx="259905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5" dirty="0">
                <a:latin typeface="Candara" panose="020E0502030303020204"/>
                <a:cs typeface="Candara" panose="020E0502030303020204"/>
              </a:rPr>
              <a:t>3.1.6</a:t>
            </a:r>
            <a:r>
              <a:rPr sz="2800" spc="-5" dirty="0"/>
              <a:t>剪刀</a:t>
            </a:r>
            <a:r>
              <a:rPr sz="2800" spc="-15" dirty="0"/>
              <a:t>撑</a:t>
            </a:r>
            <a:r>
              <a:rPr sz="2800" spc="-10" dirty="0">
                <a:latin typeface="Candara" panose="020E0502030303020204"/>
                <a:cs typeface="Candara" panose="020E0502030303020204"/>
              </a:rPr>
              <a:t>(</a:t>
            </a:r>
            <a:r>
              <a:rPr sz="2800" spc="-5" dirty="0"/>
              <a:t>二）</a:t>
            </a:r>
            <a:endParaRPr sz="2800">
              <a:latin typeface="Candara" panose="020E0502030303020204"/>
              <a:cs typeface="Candara" panose="020E0502030303020204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4716017" y="1556766"/>
            <a:ext cx="4233672" cy="206883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4716017" y="3802138"/>
            <a:ext cx="4318508" cy="210172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442976" y="1556385"/>
            <a:ext cx="4170934" cy="2069211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173240" y="3625608"/>
            <a:ext cx="4564761" cy="2278253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28600" y="228600"/>
            <a:ext cx="8695944" cy="2468879"/>
          </a:xfrm>
          <a:prstGeom prst="rect">
            <a:avLst/>
          </a:prstGeom>
          <a:blipFill>
            <a:blip r:embed="rId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6047485" y="1824482"/>
            <a:ext cx="2876550" cy="714375"/>
          </a:xfrm>
          <a:custGeom>
            <a:avLst/>
            <a:gdLst/>
            <a:ahLst/>
            <a:cxnLst/>
            <a:rect l="l" t="t" r="r" b="b"/>
            <a:pathLst>
              <a:path w="2876550" h="714375">
                <a:moveTo>
                  <a:pt x="2876422" y="0"/>
                </a:moveTo>
                <a:lnTo>
                  <a:pt x="2869945" y="0"/>
                </a:lnTo>
                <a:lnTo>
                  <a:pt x="2748788" y="20065"/>
                </a:lnTo>
                <a:lnTo>
                  <a:pt x="2625470" y="42417"/>
                </a:lnTo>
                <a:lnTo>
                  <a:pt x="2370455" y="91439"/>
                </a:lnTo>
                <a:lnTo>
                  <a:pt x="2102485" y="149478"/>
                </a:lnTo>
                <a:lnTo>
                  <a:pt x="1821941" y="216407"/>
                </a:lnTo>
                <a:lnTo>
                  <a:pt x="1564639" y="281177"/>
                </a:lnTo>
                <a:lnTo>
                  <a:pt x="841883" y="443991"/>
                </a:lnTo>
                <a:lnTo>
                  <a:pt x="620775" y="488695"/>
                </a:lnTo>
                <a:lnTo>
                  <a:pt x="199771" y="566801"/>
                </a:lnTo>
                <a:lnTo>
                  <a:pt x="0" y="600201"/>
                </a:lnTo>
                <a:lnTo>
                  <a:pt x="270001" y="638175"/>
                </a:lnTo>
                <a:lnTo>
                  <a:pt x="397510" y="653795"/>
                </a:lnTo>
                <a:lnTo>
                  <a:pt x="644143" y="680592"/>
                </a:lnTo>
                <a:lnTo>
                  <a:pt x="873760" y="698372"/>
                </a:lnTo>
                <a:lnTo>
                  <a:pt x="984249" y="705103"/>
                </a:lnTo>
                <a:lnTo>
                  <a:pt x="1092708" y="709548"/>
                </a:lnTo>
                <a:lnTo>
                  <a:pt x="1296796" y="713993"/>
                </a:lnTo>
                <a:lnTo>
                  <a:pt x="1394587" y="713993"/>
                </a:lnTo>
                <a:lnTo>
                  <a:pt x="1583816" y="709548"/>
                </a:lnTo>
                <a:lnTo>
                  <a:pt x="1673097" y="705103"/>
                </a:lnTo>
                <a:lnTo>
                  <a:pt x="1843150" y="691641"/>
                </a:lnTo>
                <a:lnTo>
                  <a:pt x="1926082" y="682751"/>
                </a:lnTo>
                <a:lnTo>
                  <a:pt x="2083435" y="660400"/>
                </a:lnTo>
                <a:lnTo>
                  <a:pt x="2232152" y="633729"/>
                </a:lnTo>
                <a:lnTo>
                  <a:pt x="2372487" y="602488"/>
                </a:lnTo>
                <a:lnTo>
                  <a:pt x="2506471" y="566801"/>
                </a:lnTo>
                <a:lnTo>
                  <a:pt x="2633980" y="526541"/>
                </a:lnTo>
                <a:lnTo>
                  <a:pt x="2755138" y="481964"/>
                </a:lnTo>
                <a:lnTo>
                  <a:pt x="2872105" y="435101"/>
                </a:lnTo>
                <a:lnTo>
                  <a:pt x="2876422" y="432815"/>
                </a:lnTo>
                <a:lnTo>
                  <a:pt x="2876422" y="0"/>
                </a:lnTo>
                <a:close/>
              </a:path>
            </a:pathLst>
          </a:custGeom>
          <a:solidFill>
            <a:srgbClr val="C5E7FB">
              <a:alpha val="2901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2619375" y="1696211"/>
            <a:ext cx="5544820" cy="850265"/>
          </a:xfrm>
          <a:custGeom>
            <a:avLst/>
            <a:gdLst/>
            <a:ahLst/>
            <a:cxnLst/>
            <a:rect l="l" t="t" r="r" b="b"/>
            <a:pathLst>
              <a:path w="5544820" h="850264">
                <a:moveTo>
                  <a:pt x="852424" y="0"/>
                </a:moveTo>
                <a:lnTo>
                  <a:pt x="684529" y="0"/>
                </a:lnTo>
                <a:lnTo>
                  <a:pt x="527176" y="4445"/>
                </a:lnTo>
                <a:lnTo>
                  <a:pt x="380492" y="11049"/>
                </a:lnTo>
                <a:lnTo>
                  <a:pt x="244475" y="22225"/>
                </a:lnTo>
                <a:lnTo>
                  <a:pt x="116839" y="35687"/>
                </a:lnTo>
                <a:lnTo>
                  <a:pt x="0" y="53466"/>
                </a:lnTo>
                <a:lnTo>
                  <a:pt x="333756" y="95885"/>
                </a:lnTo>
                <a:lnTo>
                  <a:pt x="693038" y="156083"/>
                </a:lnTo>
                <a:lnTo>
                  <a:pt x="1077849" y="234187"/>
                </a:lnTo>
                <a:lnTo>
                  <a:pt x="1281938" y="278891"/>
                </a:lnTo>
                <a:lnTo>
                  <a:pt x="1866519" y="421639"/>
                </a:lnTo>
                <a:lnTo>
                  <a:pt x="2559558" y="575690"/>
                </a:lnTo>
                <a:lnTo>
                  <a:pt x="2723261" y="606933"/>
                </a:lnTo>
                <a:lnTo>
                  <a:pt x="2878454" y="638175"/>
                </a:lnTo>
                <a:lnTo>
                  <a:pt x="3031616" y="667130"/>
                </a:lnTo>
                <a:lnTo>
                  <a:pt x="3324987" y="716152"/>
                </a:lnTo>
                <a:lnTo>
                  <a:pt x="3465322" y="738504"/>
                </a:lnTo>
                <a:lnTo>
                  <a:pt x="3733165" y="774191"/>
                </a:lnTo>
                <a:lnTo>
                  <a:pt x="3986149" y="805434"/>
                </a:lnTo>
                <a:lnTo>
                  <a:pt x="4107306" y="816610"/>
                </a:lnTo>
                <a:lnTo>
                  <a:pt x="4336923" y="834516"/>
                </a:lnTo>
                <a:lnTo>
                  <a:pt x="4447413" y="841121"/>
                </a:lnTo>
                <a:lnTo>
                  <a:pt x="4660010" y="850138"/>
                </a:lnTo>
                <a:lnTo>
                  <a:pt x="4857750" y="850138"/>
                </a:lnTo>
                <a:lnTo>
                  <a:pt x="5044821" y="845565"/>
                </a:lnTo>
                <a:lnTo>
                  <a:pt x="5134102" y="841121"/>
                </a:lnTo>
                <a:lnTo>
                  <a:pt x="5221351" y="834516"/>
                </a:lnTo>
                <a:lnTo>
                  <a:pt x="5467984" y="807720"/>
                </a:lnTo>
                <a:lnTo>
                  <a:pt x="5544439" y="796543"/>
                </a:lnTo>
                <a:lnTo>
                  <a:pt x="5297805" y="765301"/>
                </a:lnTo>
                <a:lnTo>
                  <a:pt x="5036311" y="727328"/>
                </a:lnTo>
                <a:lnTo>
                  <a:pt x="4468749" y="629158"/>
                </a:lnTo>
                <a:lnTo>
                  <a:pt x="3835146" y="497586"/>
                </a:lnTo>
                <a:lnTo>
                  <a:pt x="2850896" y="263271"/>
                </a:lnTo>
                <a:lnTo>
                  <a:pt x="2583053" y="205232"/>
                </a:lnTo>
                <a:lnTo>
                  <a:pt x="2327910" y="156083"/>
                </a:lnTo>
                <a:lnTo>
                  <a:pt x="2204592" y="133858"/>
                </a:lnTo>
                <a:lnTo>
                  <a:pt x="2083435" y="113791"/>
                </a:lnTo>
                <a:lnTo>
                  <a:pt x="1966467" y="95885"/>
                </a:lnTo>
                <a:lnTo>
                  <a:pt x="1628394" y="51308"/>
                </a:lnTo>
                <a:lnTo>
                  <a:pt x="1417954" y="31241"/>
                </a:lnTo>
                <a:lnTo>
                  <a:pt x="1220215" y="15621"/>
                </a:lnTo>
                <a:lnTo>
                  <a:pt x="1030986" y="4445"/>
                </a:lnTo>
                <a:lnTo>
                  <a:pt x="852424" y="0"/>
                </a:lnTo>
                <a:close/>
              </a:path>
            </a:pathLst>
          </a:custGeom>
          <a:solidFill>
            <a:srgbClr val="C5E7FB">
              <a:alpha val="3999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2828670" y="1708404"/>
            <a:ext cx="5467985" cy="774700"/>
          </a:xfrm>
          <a:custGeom>
            <a:avLst/>
            <a:gdLst/>
            <a:ahLst/>
            <a:cxnLst/>
            <a:rect l="l" t="t" r="r" b="b"/>
            <a:pathLst>
              <a:path w="5467984" h="774700">
                <a:moveTo>
                  <a:pt x="0" y="78105"/>
                </a:moveTo>
                <a:lnTo>
                  <a:pt x="19177" y="73660"/>
                </a:lnTo>
                <a:lnTo>
                  <a:pt x="76581" y="62484"/>
                </a:lnTo>
                <a:lnTo>
                  <a:pt x="174371" y="46862"/>
                </a:lnTo>
                <a:lnTo>
                  <a:pt x="238125" y="37973"/>
                </a:lnTo>
                <a:lnTo>
                  <a:pt x="312547" y="29083"/>
                </a:lnTo>
                <a:lnTo>
                  <a:pt x="395478" y="22351"/>
                </a:lnTo>
                <a:lnTo>
                  <a:pt x="491108" y="15621"/>
                </a:lnTo>
                <a:lnTo>
                  <a:pt x="595376" y="9017"/>
                </a:lnTo>
                <a:lnTo>
                  <a:pt x="712216" y="4445"/>
                </a:lnTo>
                <a:lnTo>
                  <a:pt x="839851" y="2286"/>
                </a:lnTo>
                <a:lnTo>
                  <a:pt x="978027" y="0"/>
                </a:lnTo>
                <a:lnTo>
                  <a:pt x="1126870" y="2286"/>
                </a:lnTo>
                <a:lnTo>
                  <a:pt x="1286256" y="6731"/>
                </a:lnTo>
                <a:lnTo>
                  <a:pt x="1458468" y="15621"/>
                </a:lnTo>
                <a:lnTo>
                  <a:pt x="1641348" y="26797"/>
                </a:lnTo>
                <a:lnTo>
                  <a:pt x="1834769" y="44704"/>
                </a:lnTo>
                <a:lnTo>
                  <a:pt x="2041017" y="64770"/>
                </a:lnTo>
                <a:lnTo>
                  <a:pt x="2259965" y="89281"/>
                </a:lnTo>
                <a:lnTo>
                  <a:pt x="2489581" y="118237"/>
                </a:lnTo>
                <a:lnTo>
                  <a:pt x="2731897" y="154050"/>
                </a:lnTo>
                <a:lnTo>
                  <a:pt x="2984881" y="194183"/>
                </a:lnTo>
                <a:lnTo>
                  <a:pt x="3250692" y="241046"/>
                </a:lnTo>
                <a:lnTo>
                  <a:pt x="3529203" y="296799"/>
                </a:lnTo>
                <a:lnTo>
                  <a:pt x="3820413" y="356997"/>
                </a:lnTo>
                <a:lnTo>
                  <a:pt x="4124452" y="423925"/>
                </a:lnTo>
                <a:lnTo>
                  <a:pt x="4441189" y="499872"/>
                </a:lnTo>
                <a:lnTo>
                  <a:pt x="4770755" y="582422"/>
                </a:lnTo>
                <a:lnTo>
                  <a:pt x="5113020" y="673862"/>
                </a:lnTo>
                <a:lnTo>
                  <a:pt x="5467984" y="774319"/>
                </a:lnTo>
              </a:path>
            </a:pathLst>
          </a:custGeom>
          <a:ln w="31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5609463" y="1695069"/>
            <a:ext cx="3308350" cy="651510"/>
          </a:xfrm>
          <a:custGeom>
            <a:avLst/>
            <a:gdLst/>
            <a:ahLst/>
            <a:cxnLst/>
            <a:rect l="l" t="t" r="r" b="b"/>
            <a:pathLst>
              <a:path w="3308350" h="651510">
                <a:moveTo>
                  <a:pt x="0" y="651509"/>
                </a:moveTo>
                <a:lnTo>
                  <a:pt x="95631" y="624713"/>
                </a:lnTo>
                <a:lnTo>
                  <a:pt x="357250" y="555625"/>
                </a:lnTo>
                <a:lnTo>
                  <a:pt x="537845" y="508761"/>
                </a:lnTo>
                <a:lnTo>
                  <a:pt x="746251" y="457453"/>
                </a:lnTo>
                <a:lnTo>
                  <a:pt x="978027" y="401573"/>
                </a:lnTo>
                <a:lnTo>
                  <a:pt x="1226692" y="341375"/>
                </a:lnTo>
                <a:lnTo>
                  <a:pt x="1490344" y="283336"/>
                </a:lnTo>
                <a:lnTo>
                  <a:pt x="1760346" y="225297"/>
                </a:lnTo>
                <a:lnTo>
                  <a:pt x="2036698" y="171830"/>
                </a:lnTo>
                <a:lnTo>
                  <a:pt x="2310891" y="120522"/>
                </a:lnTo>
                <a:lnTo>
                  <a:pt x="2447036" y="98170"/>
                </a:lnTo>
                <a:lnTo>
                  <a:pt x="2578862" y="75818"/>
                </a:lnTo>
                <a:lnTo>
                  <a:pt x="2710688" y="58038"/>
                </a:lnTo>
                <a:lnTo>
                  <a:pt x="2838195" y="40131"/>
                </a:lnTo>
                <a:lnTo>
                  <a:pt x="2963671" y="26796"/>
                </a:lnTo>
                <a:lnTo>
                  <a:pt x="3082670" y="15620"/>
                </a:lnTo>
                <a:lnTo>
                  <a:pt x="3197479" y="6730"/>
                </a:lnTo>
                <a:lnTo>
                  <a:pt x="3307968" y="0"/>
                </a:lnTo>
              </a:path>
            </a:pathLst>
          </a:custGeom>
          <a:ln w="31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211670" y="1679448"/>
            <a:ext cx="8723630" cy="1330325"/>
          </a:xfrm>
          <a:custGeom>
            <a:avLst/>
            <a:gdLst/>
            <a:ahLst/>
            <a:cxnLst/>
            <a:rect l="l" t="t" r="r" b="b"/>
            <a:pathLst>
              <a:path w="8723630" h="1330325">
                <a:moveTo>
                  <a:pt x="1556042" y="0"/>
                </a:moveTo>
                <a:lnTo>
                  <a:pt x="1402753" y="0"/>
                </a:lnTo>
                <a:lnTo>
                  <a:pt x="1258100" y="4444"/>
                </a:lnTo>
                <a:lnTo>
                  <a:pt x="1121829" y="11175"/>
                </a:lnTo>
                <a:lnTo>
                  <a:pt x="874890" y="33400"/>
                </a:lnTo>
                <a:lnTo>
                  <a:pt x="762063" y="49022"/>
                </a:lnTo>
                <a:lnTo>
                  <a:pt x="659891" y="64642"/>
                </a:lnTo>
                <a:lnTo>
                  <a:pt x="564095" y="82550"/>
                </a:lnTo>
                <a:lnTo>
                  <a:pt x="478955" y="102615"/>
                </a:lnTo>
                <a:lnTo>
                  <a:pt x="398056" y="120523"/>
                </a:lnTo>
                <a:lnTo>
                  <a:pt x="327812" y="140588"/>
                </a:lnTo>
                <a:lnTo>
                  <a:pt x="206476" y="178435"/>
                </a:lnTo>
                <a:lnTo>
                  <a:pt x="157518" y="196341"/>
                </a:lnTo>
                <a:lnTo>
                  <a:pt x="51079" y="240918"/>
                </a:lnTo>
                <a:lnTo>
                  <a:pt x="0" y="267715"/>
                </a:lnTo>
                <a:lnTo>
                  <a:pt x="0" y="1329816"/>
                </a:lnTo>
                <a:lnTo>
                  <a:pt x="8719096" y="1329816"/>
                </a:lnTo>
                <a:lnTo>
                  <a:pt x="8723414" y="1323213"/>
                </a:lnTo>
                <a:lnTo>
                  <a:pt x="8723414" y="850138"/>
                </a:lnTo>
                <a:lnTo>
                  <a:pt x="7182142" y="850138"/>
                </a:lnTo>
                <a:lnTo>
                  <a:pt x="7043839" y="847851"/>
                </a:lnTo>
                <a:lnTo>
                  <a:pt x="6899059" y="843406"/>
                </a:lnTo>
                <a:lnTo>
                  <a:pt x="6750088" y="836676"/>
                </a:lnTo>
                <a:lnTo>
                  <a:pt x="6594640" y="825626"/>
                </a:lnTo>
                <a:lnTo>
                  <a:pt x="6260503" y="792099"/>
                </a:lnTo>
                <a:lnTo>
                  <a:pt x="5900712" y="745236"/>
                </a:lnTo>
                <a:lnTo>
                  <a:pt x="5709196" y="716279"/>
                </a:lnTo>
                <a:lnTo>
                  <a:pt x="5509044" y="682751"/>
                </a:lnTo>
                <a:lnTo>
                  <a:pt x="5302542" y="644778"/>
                </a:lnTo>
                <a:lnTo>
                  <a:pt x="4861979" y="557784"/>
                </a:lnTo>
                <a:lnTo>
                  <a:pt x="4136047" y="394969"/>
                </a:lnTo>
                <a:lnTo>
                  <a:pt x="3614458" y="267715"/>
                </a:lnTo>
                <a:lnTo>
                  <a:pt x="3122841" y="165100"/>
                </a:lnTo>
                <a:lnTo>
                  <a:pt x="2892844" y="124967"/>
                </a:lnTo>
                <a:lnTo>
                  <a:pt x="2673642" y="91439"/>
                </a:lnTo>
                <a:lnTo>
                  <a:pt x="2462949" y="62484"/>
                </a:lnTo>
                <a:lnTo>
                  <a:pt x="2262797" y="40131"/>
                </a:lnTo>
                <a:lnTo>
                  <a:pt x="2073313" y="22351"/>
                </a:lnTo>
                <a:lnTo>
                  <a:pt x="1719999" y="2159"/>
                </a:lnTo>
                <a:lnTo>
                  <a:pt x="1556042" y="0"/>
                </a:lnTo>
                <a:close/>
              </a:path>
              <a:path w="8723630" h="1330325">
                <a:moveTo>
                  <a:pt x="8723414" y="568960"/>
                </a:moveTo>
                <a:lnTo>
                  <a:pt x="8638197" y="604647"/>
                </a:lnTo>
                <a:lnTo>
                  <a:pt x="8557298" y="635888"/>
                </a:lnTo>
                <a:lnTo>
                  <a:pt x="8472208" y="664972"/>
                </a:lnTo>
                <a:lnTo>
                  <a:pt x="8295551" y="718438"/>
                </a:lnTo>
                <a:lnTo>
                  <a:pt x="8201825" y="743076"/>
                </a:lnTo>
                <a:lnTo>
                  <a:pt x="8005991" y="783209"/>
                </a:lnTo>
                <a:lnTo>
                  <a:pt x="7901724" y="800988"/>
                </a:lnTo>
                <a:lnTo>
                  <a:pt x="7680363" y="827786"/>
                </a:lnTo>
                <a:lnTo>
                  <a:pt x="7441857" y="845692"/>
                </a:lnTo>
                <a:lnTo>
                  <a:pt x="7314222" y="850138"/>
                </a:lnTo>
                <a:lnTo>
                  <a:pt x="8723414" y="850138"/>
                </a:lnTo>
                <a:lnTo>
                  <a:pt x="8723414" y="56896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 txBox="1"/>
          <p:nvPr/>
        </p:nvSpPr>
        <p:spPr>
          <a:xfrm>
            <a:off x="951077" y="2646070"/>
            <a:ext cx="7449820" cy="2952115"/>
          </a:xfrm>
          <a:prstGeom prst="rect">
            <a:avLst/>
          </a:prstGeom>
        </p:spPr>
        <p:txBody>
          <a:bodyPr vert="horz" wrap="square" lIns="0" tIns="6159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485"/>
              </a:spcBef>
            </a:pPr>
            <a:r>
              <a:rPr sz="1600" spc="-5" dirty="0">
                <a:solidFill>
                  <a:srgbClr val="073D86"/>
                </a:solidFill>
                <a:latin typeface="Arial" panose="020B0604020202020204"/>
                <a:cs typeface="Arial" panose="020B0604020202020204"/>
              </a:rPr>
              <a:t>1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、安全管理策划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  <a:p>
            <a:pPr marL="294640" lvl="1" indent="-282575">
              <a:lnSpc>
                <a:spcPct val="100000"/>
              </a:lnSpc>
              <a:spcBef>
                <a:spcPts val="380"/>
              </a:spcBef>
              <a:buSzPct val="94000"/>
              <a:buFont typeface="Arial" panose="020B0604020202020204"/>
              <a:buAutoNum type="arabicPeriod"/>
              <a:tabLst>
                <a:tab pos="295275" algn="l"/>
              </a:tabLst>
            </a:pP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基础阶段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  <a:p>
            <a:pPr marL="294640" lvl="1" indent="-282575">
              <a:lnSpc>
                <a:spcPct val="100000"/>
              </a:lnSpc>
              <a:spcBef>
                <a:spcPts val="385"/>
              </a:spcBef>
              <a:buSzPct val="94000"/>
              <a:buFont typeface="Arial" panose="020B0604020202020204"/>
              <a:buAutoNum type="arabicPeriod"/>
              <a:tabLst>
                <a:tab pos="295275" algn="l"/>
              </a:tabLst>
            </a:pP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主体阶段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  <a:p>
            <a:pPr marL="295275" lvl="1" indent="-283210">
              <a:lnSpc>
                <a:spcPct val="100000"/>
              </a:lnSpc>
              <a:spcBef>
                <a:spcPts val="385"/>
              </a:spcBef>
              <a:buSzPct val="94000"/>
              <a:buFont typeface="Arial" panose="020B0604020202020204"/>
              <a:buAutoNum type="arabicPeriod"/>
              <a:tabLst>
                <a:tab pos="295910" algn="l"/>
              </a:tabLst>
            </a:pPr>
            <a:r>
              <a:rPr sz="1600" spc="-1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装修及园建阶段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  <a:p>
            <a:pPr marL="352425" lvl="1" indent="-340360">
              <a:lnSpc>
                <a:spcPct val="100000"/>
              </a:lnSpc>
              <a:spcBef>
                <a:spcPts val="385"/>
              </a:spcBef>
              <a:buSzPct val="94000"/>
              <a:buFont typeface="Arial" panose="020B0604020202020204"/>
              <a:buAutoNum type="arabicPeriod"/>
              <a:tabLst>
                <a:tab pos="353060" algn="l"/>
              </a:tabLst>
            </a:pP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监控、记录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  <a:p>
            <a:pPr marL="352425" lvl="1" indent="-340360">
              <a:lnSpc>
                <a:spcPct val="100000"/>
              </a:lnSpc>
              <a:spcBef>
                <a:spcPts val="385"/>
              </a:spcBef>
              <a:buSzPct val="94000"/>
              <a:buFont typeface="Arial" panose="020B0604020202020204"/>
              <a:buAutoNum type="arabicPeriod"/>
              <a:tabLst>
                <a:tab pos="353060" algn="l"/>
              </a:tabLst>
            </a:pP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交通运输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  <a:p>
            <a:pPr marL="12700">
              <a:lnSpc>
                <a:spcPct val="100000"/>
              </a:lnSpc>
              <a:spcBef>
                <a:spcPts val="385"/>
              </a:spcBef>
            </a:pPr>
            <a:r>
              <a:rPr sz="1600" spc="-5" dirty="0">
                <a:solidFill>
                  <a:srgbClr val="073D86"/>
                </a:solidFill>
                <a:latin typeface="Arial" panose="020B0604020202020204"/>
                <a:cs typeface="Arial" panose="020B0604020202020204"/>
              </a:rPr>
              <a:t>2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、人员进场管理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  <a:p>
            <a:pPr marL="294640" lvl="1" indent="-282575">
              <a:lnSpc>
                <a:spcPct val="100000"/>
              </a:lnSpc>
              <a:spcBef>
                <a:spcPts val="385"/>
              </a:spcBef>
              <a:buSzPct val="94000"/>
              <a:buFont typeface="Arial" panose="020B0604020202020204"/>
              <a:buAutoNum type="arabicPeriod"/>
              <a:tabLst>
                <a:tab pos="295275" algn="l"/>
              </a:tabLst>
            </a:pP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安全教育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  <a:p>
            <a:pPr marL="294640" lvl="1" indent="-282575">
              <a:lnSpc>
                <a:spcPct val="100000"/>
              </a:lnSpc>
              <a:spcBef>
                <a:spcPts val="385"/>
              </a:spcBef>
              <a:buSzPct val="94000"/>
              <a:buFont typeface="Arial" panose="020B0604020202020204"/>
              <a:buAutoNum type="arabicPeriod"/>
              <a:tabLst>
                <a:tab pos="295275" algn="l"/>
              </a:tabLst>
            </a:pP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安全帽管理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  <a:p>
            <a:pPr marL="12700">
              <a:lnSpc>
                <a:spcPct val="100000"/>
              </a:lnSpc>
              <a:spcBef>
                <a:spcPts val="385"/>
              </a:spcBef>
            </a:pPr>
            <a:r>
              <a:rPr sz="1600" spc="-5" dirty="0">
                <a:solidFill>
                  <a:srgbClr val="073D86"/>
                </a:solidFill>
                <a:latin typeface="Arial" panose="020B0604020202020204"/>
                <a:cs typeface="Arial" panose="020B0604020202020204"/>
              </a:rPr>
              <a:t>3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、安全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装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备（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各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工种对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工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作服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、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安全帽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、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安全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带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、安全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鞋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、对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讲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机等的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装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备要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求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）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</p:txBody>
      </p: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1138529" y="1976120"/>
            <a:ext cx="689165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b="1" spc="10" dirty="0">
                <a:solidFill>
                  <a:srgbClr val="000000"/>
                </a:solidFill>
                <a:latin typeface="Microsoft JhengHei" panose="020B0604030504040204" charset="-120"/>
                <a:cs typeface="Microsoft JhengHei" panose="020B0604030504040204" charset="-120"/>
              </a:rPr>
              <a:t>第</a:t>
            </a:r>
            <a:r>
              <a:rPr sz="3600" b="1" spc="5" dirty="0">
                <a:solidFill>
                  <a:srgbClr val="000000"/>
                </a:solidFill>
                <a:latin typeface="Microsoft JhengHei" panose="020B0604030504040204" charset="-120"/>
                <a:cs typeface="Microsoft JhengHei" panose="020B0604030504040204" charset="-120"/>
              </a:rPr>
              <a:t>一</a:t>
            </a:r>
            <a:r>
              <a:rPr sz="3600" b="1" spc="10" dirty="0">
                <a:solidFill>
                  <a:srgbClr val="000000"/>
                </a:solidFill>
                <a:latin typeface="Microsoft JhengHei" panose="020B0604030504040204" charset="-120"/>
                <a:cs typeface="Microsoft JhengHei" panose="020B0604030504040204" charset="-120"/>
              </a:rPr>
              <a:t>章</a:t>
            </a:r>
            <a:r>
              <a:rPr sz="3600" b="1" dirty="0">
                <a:solidFill>
                  <a:srgbClr val="000000"/>
                </a:solidFill>
                <a:latin typeface="Microsoft JhengHei" panose="020B0604030504040204" charset="-120"/>
                <a:cs typeface="Microsoft JhengHei" panose="020B0604030504040204" charset="-120"/>
              </a:rPr>
              <a:t>：安全管理策划及安全教育</a:t>
            </a:r>
            <a:endParaRPr sz="3600">
              <a:latin typeface="Microsoft JhengHei" panose="020B0604030504040204" charset="-120"/>
              <a:cs typeface="Microsoft JhengHei" panose="020B0604030504040204" charset="-120"/>
            </a:endParaRP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054978" y="859408"/>
            <a:ext cx="2880360" cy="715010"/>
          </a:xfrm>
          <a:custGeom>
            <a:avLst/>
            <a:gdLst/>
            <a:ahLst/>
            <a:cxnLst/>
            <a:rect l="l" t="t" r="r" b="b"/>
            <a:pathLst>
              <a:path w="2880359" h="715010">
                <a:moveTo>
                  <a:pt x="2880105" y="0"/>
                </a:moveTo>
                <a:lnTo>
                  <a:pt x="2873629" y="0"/>
                </a:lnTo>
                <a:lnTo>
                  <a:pt x="2752344" y="20065"/>
                </a:lnTo>
                <a:lnTo>
                  <a:pt x="2628900" y="42417"/>
                </a:lnTo>
                <a:lnTo>
                  <a:pt x="2373376" y="91566"/>
                </a:lnTo>
                <a:lnTo>
                  <a:pt x="2105279" y="149732"/>
                </a:lnTo>
                <a:lnTo>
                  <a:pt x="1824227" y="216662"/>
                </a:lnTo>
                <a:lnTo>
                  <a:pt x="1566672" y="281558"/>
                </a:lnTo>
                <a:lnTo>
                  <a:pt x="842899" y="444626"/>
                </a:lnTo>
                <a:lnTo>
                  <a:pt x="621538" y="489330"/>
                </a:lnTo>
                <a:lnTo>
                  <a:pt x="200025" y="567436"/>
                </a:lnTo>
                <a:lnTo>
                  <a:pt x="0" y="600963"/>
                </a:lnTo>
                <a:lnTo>
                  <a:pt x="138303" y="621156"/>
                </a:lnTo>
                <a:lnTo>
                  <a:pt x="270256" y="638937"/>
                </a:lnTo>
                <a:lnTo>
                  <a:pt x="398018" y="654685"/>
                </a:lnTo>
                <a:lnTo>
                  <a:pt x="644905" y="681481"/>
                </a:lnTo>
                <a:lnTo>
                  <a:pt x="874776" y="699262"/>
                </a:lnTo>
                <a:lnTo>
                  <a:pt x="985520" y="705992"/>
                </a:lnTo>
                <a:lnTo>
                  <a:pt x="1094104" y="710438"/>
                </a:lnTo>
                <a:lnTo>
                  <a:pt x="1298448" y="715010"/>
                </a:lnTo>
                <a:lnTo>
                  <a:pt x="1396365" y="715010"/>
                </a:lnTo>
                <a:lnTo>
                  <a:pt x="1585849" y="710438"/>
                </a:lnTo>
                <a:lnTo>
                  <a:pt x="1675256" y="705992"/>
                </a:lnTo>
                <a:lnTo>
                  <a:pt x="1845564" y="692657"/>
                </a:lnTo>
                <a:lnTo>
                  <a:pt x="1928495" y="683640"/>
                </a:lnTo>
                <a:lnTo>
                  <a:pt x="2086102" y="661288"/>
                </a:lnTo>
                <a:lnTo>
                  <a:pt x="2235073" y="634491"/>
                </a:lnTo>
                <a:lnTo>
                  <a:pt x="2375535" y="603250"/>
                </a:lnTo>
                <a:lnTo>
                  <a:pt x="2509647" y="567436"/>
                </a:lnTo>
                <a:lnTo>
                  <a:pt x="2637409" y="527303"/>
                </a:lnTo>
                <a:lnTo>
                  <a:pt x="2758694" y="482600"/>
                </a:lnTo>
                <a:lnTo>
                  <a:pt x="2875788" y="435610"/>
                </a:lnTo>
                <a:lnTo>
                  <a:pt x="2880105" y="433450"/>
                </a:lnTo>
                <a:lnTo>
                  <a:pt x="2880105" y="0"/>
                </a:lnTo>
                <a:close/>
              </a:path>
            </a:pathLst>
          </a:custGeom>
          <a:solidFill>
            <a:srgbClr val="C5E7FB">
              <a:alpha val="2901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2622423" y="730884"/>
            <a:ext cx="5551805" cy="851535"/>
          </a:xfrm>
          <a:custGeom>
            <a:avLst/>
            <a:gdLst/>
            <a:ahLst/>
            <a:cxnLst/>
            <a:rect l="l" t="t" r="r" b="b"/>
            <a:pathLst>
              <a:path w="5551805" h="851535">
                <a:moveTo>
                  <a:pt x="853566" y="0"/>
                </a:moveTo>
                <a:lnTo>
                  <a:pt x="685418" y="0"/>
                </a:lnTo>
                <a:lnTo>
                  <a:pt x="527938" y="4572"/>
                </a:lnTo>
                <a:lnTo>
                  <a:pt x="381000" y="11175"/>
                </a:lnTo>
                <a:lnTo>
                  <a:pt x="244728" y="22351"/>
                </a:lnTo>
                <a:lnTo>
                  <a:pt x="117093" y="35813"/>
                </a:lnTo>
                <a:lnTo>
                  <a:pt x="0" y="53720"/>
                </a:lnTo>
                <a:lnTo>
                  <a:pt x="334137" y="96138"/>
                </a:lnTo>
                <a:lnTo>
                  <a:pt x="693927" y="156463"/>
                </a:lnTo>
                <a:lnTo>
                  <a:pt x="1079246" y="234695"/>
                </a:lnTo>
                <a:lnTo>
                  <a:pt x="1283589" y="279273"/>
                </a:lnTo>
                <a:lnTo>
                  <a:pt x="1868931" y="422275"/>
                </a:lnTo>
                <a:lnTo>
                  <a:pt x="2562987" y="576452"/>
                </a:lnTo>
                <a:lnTo>
                  <a:pt x="2882265" y="639063"/>
                </a:lnTo>
                <a:lnTo>
                  <a:pt x="3035554" y="668147"/>
                </a:lnTo>
                <a:lnTo>
                  <a:pt x="3329304" y="717295"/>
                </a:lnTo>
                <a:lnTo>
                  <a:pt x="3469766" y="739520"/>
                </a:lnTo>
                <a:lnTo>
                  <a:pt x="3737991" y="775335"/>
                </a:lnTo>
                <a:lnTo>
                  <a:pt x="3991229" y="806576"/>
                </a:lnTo>
                <a:lnTo>
                  <a:pt x="4112641" y="817752"/>
                </a:lnTo>
                <a:lnTo>
                  <a:pt x="4342510" y="835660"/>
                </a:lnTo>
                <a:lnTo>
                  <a:pt x="4453255" y="842390"/>
                </a:lnTo>
                <a:lnTo>
                  <a:pt x="4666107" y="851280"/>
                </a:lnTo>
                <a:lnTo>
                  <a:pt x="4864100" y="851280"/>
                </a:lnTo>
                <a:lnTo>
                  <a:pt x="5051425" y="846836"/>
                </a:lnTo>
                <a:lnTo>
                  <a:pt x="5140833" y="842390"/>
                </a:lnTo>
                <a:lnTo>
                  <a:pt x="5228082" y="835660"/>
                </a:lnTo>
                <a:lnTo>
                  <a:pt x="5474970" y="808863"/>
                </a:lnTo>
                <a:lnTo>
                  <a:pt x="5551551" y="797687"/>
                </a:lnTo>
                <a:lnTo>
                  <a:pt x="5304662" y="766444"/>
                </a:lnTo>
                <a:lnTo>
                  <a:pt x="5042916" y="728472"/>
                </a:lnTo>
                <a:lnTo>
                  <a:pt x="4474463" y="630047"/>
                </a:lnTo>
                <a:lnTo>
                  <a:pt x="4165854" y="567563"/>
                </a:lnTo>
                <a:lnTo>
                  <a:pt x="3840099" y="498348"/>
                </a:lnTo>
                <a:lnTo>
                  <a:pt x="2854579" y="263651"/>
                </a:lnTo>
                <a:lnTo>
                  <a:pt x="2586354" y="205612"/>
                </a:lnTo>
                <a:lnTo>
                  <a:pt x="2330957" y="156463"/>
                </a:lnTo>
                <a:lnTo>
                  <a:pt x="2207387" y="134112"/>
                </a:lnTo>
                <a:lnTo>
                  <a:pt x="2086102" y="114045"/>
                </a:lnTo>
                <a:lnTo>
                  <a:pt x="1969007" y="96138"/>
                </a:lnTo>
                <a:lnTo>
                  <a:pt x="1630552" y="51435"/>
                </a:lnTo>
                <a:lnTo>
                  <a:pt x="1419860" y="31368"/>
                </a:lnTo>
                <a:lnTo>
                  <a:pt x="1221866" y="15748"/>
                </a:lnTo>
                <a:lnTo>
                  <a:pt x="1032382" y="4572"/>
                </a:lnTo>
                <a:lnTo>
                  <a:pt x="853566" y="0"/>
                </a:lnTo>
                <a:close/>
              </a:path>
            </a:pathLst>
          </a:custGeom>
          <a:solidFill>
            <a:srgbClr val="C5E7FB">
              <a:alpha val="3999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2832100" y="743204"/>
            <a:ext cx="5474970" cy="775335"/>
          </a:xfrm>
          <a:custGeom>
            <a:avLst/>
            <a:gdLst/>
            <a:ahLst/>
            <a:cxnLst/>
            <a:rect l="l" t="t" r="r" b="b"/>
            <a:pathLst>
              <a:path w="5474970" h="775335">
                <a:moveTo>
                  <a:pt x="0" y="78232"/>
                </a:moveTo>
                <a:lnTo>
                  <a:pt x="19176" y="73787"/>
                </a:lnTo>
                <a:lnTo>
                  <a:pt x="76581" y="62611"/>
                </a:lnTo>
                <a:lnTo>
                  <a:pt x="174498" y="46990"/>
                </a:lnTo>
                <a:lnTo>
                  <a:pt x="238379" y="37973"/>
                </a:lnTo>
                <a:lnTo>
                  <a:pt x="312927" y="29083"/>
                </a:lnTo>
                <a:lnTo>
                  <a:pt x="395858" y="22351"/>
                </a:lnTo>
                <a:lnTo>
                  <a:pt x="491744" y="15621"/>
                </a:lnTo>
                <a:lnTo>
                  <a:pt x="596011" y="9017"/>
                </a:lnTo>
                <a:lnTo>
                  <a:pt x="713104" y="4445"/>
                </a:lnTo>
                <a:lnTo>
                  <a:pt x="840866" y="2286"/>
                </a:lnTo>
                <a:lnTo>
                  <a:pt x="979170" y="0"/>
                </a:lnTo>
                <a:lnTo>
                  <a:pt x="1128140" y="2286"/>
                </a:lnTo>
                <a:lnTo>
                  <a:pt x="1287779" y="6731"/>
                </a:lnTo>
                <a:lnTo>
                  <a:pt x="1460246" y="15621"/>
                </a:lnTo>
                <a:lnTo>
                  <a:pt x="1643379" y="26797"/>
                </a:lnTo>
                <a:lnTo>
                  <a:pt x="1837054" y="44704"/>
                </a:lnTo>
                <a:lnTo>
                  <a:pt x="2043557" y="64770"/>
                </a:lnTo>
                <a:lnTo>
                  <a:pt x="2262759" y="89408"/>
                </a:lnTo>
                <a:lnTo>
                  <a:pt x="2492629" y="118491"/>
                </a:lnTo>
                <a:lnTo>
                  <a:pt x="2735326" y="154178"/>
                </a:lnTo>
                <a:lnTo>
                  <a:pt x="2988691" y="194437"/>
                </a:lnTo>
                <a:lnTo>
                  <a:pt x="3254755" y="241300"/>
                </a:lnTo>
                <a:lnTo>
                  <a:pt x="3533648" y="297180"/>
                </a:lnTo>
                <a:lnTo>
                  <a:pt x="3825240" y="357505"/>
                </a:lnTo>
                <a:lnTo>
                  <a:pt x="4129658" y="424561"/>
                </a:lnTo>
                <a:lnTo>
                  <a:pt x="4446778" y="500507"/>
                </a:lnTo>
                <a:lnTo>
                  <a:pt x="4776724" y="583184"/>
                </a:lnTo>
                <a:lnTo>
                  <a:pt x="5119497" y="674751"/>
                </a:lnTo>
                <a:lnTo>
                  <a:pt x="5474970" y="775335"/>
                </a:lnTo>
              </a:path>
            </a:pathLst>
          </a:custGeom>
          <a:ln w="31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5616447" y="729869"/>
            <a:ext cx="3312160" cy="652780"/>
          </a:xfrm>
          <a:custGeom>
            <a:avLst/>
            <a:gdLst/>
            <a:ahLst/>
            <a:cxnLst/>
            <a:rect l="l" t="t" r="r" b="b"/>
            <a:pathLst>
              <a:path w="3312159" h="652780">
                <a:moveTo>
                  <a:pt x="0" y="652398"/>
                </a:moveTo>
                <a:lnTo>
                  <a:pt x="95757" y="625475"/>
                </a:lnTo>
                <a:lnTo>
                  <a:pt x="357631" y="556259"/>
                </a:lnTo>
                <a:lnTo>
                  <a:pt x="538479" y="509396"/>
                </a:lnTo>
                <a:lnTo>
                  <a:pt x="747140" y="457961"/>
                </a:lnTo>
                <a:lnTo>
                  <a:pt x="979170" y="402081"/>
                </a:lnTo>
                <a:lnTo>
                  <a:pt x="1228217" y="341756"/>
                </a:lnTo>
                <a:lnTo>
                  <a:pt x="1492123" y="283717"/>
                </a:lnTo>
                <a:lnTo>
                  <a:pt x="1762505" y="225551"/>
                </a:lnTo>
                <a:lnTo>
                  <a:pt x="2039238" y="171957"/>
                </a:lnTo>
                <a:lnTo>
                  <a:pt x="2313812" y="120650"/>
                </a:lnTo>
                <a:lnTo>
                  <a:pt x="2450083" y="98297"/>
                </a:lnTo>
                <a:lnTo>
                  <a:pt x="2582036" y="75945"/>
                </a:lnTo>
                <a:lnTo>
                  <a:pt x="2713990" y="58038"/>
                </a:lnTo>
                <a:lnTo>
                  <a:pt x="2841752" y="40131"/>
                </a:lnTo>
                <a:lnTo>
                  <a:pt x="2967354" y="26796"/>
                </a:lnTo>
                <a:lnTo>
                  <a:pt x="3086607" y="15620"/>
                </a:lnTo>
                <a:lnTo>
                  <a:pt x="3201543" y="6603"/>
                </a:lnTo>
                <a:lnTo>
                  <a:pt x="3312159" y="0"/>
                </a:lnTo>
              </a:path>
            </a:pathLst>
          </a:custGeom>
          <a:ln w="31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211670" y="714248"/>
            <a:ext cx="8723630" cy="1331595"/>
          </a:xfrm>
          <a:custGeom>
            <a:avLst/>
            <a:gdLst/>
            <a:ahLst/>
            <a:cxnLst/>
            <a:rect l="l" t="t" r="r" b="b"/>
            <a:pathLst>
              <a:path w="8723630" h="1331595">
                <a:moveTo>
                  <a:pt x="1556042" y="0"/>
                </a:moveTo>
                <a:lnTo>
                  <a:pt x="1402753" y="0"/>
                </a:lnTo>
                <a:lnTo>
                  <a:pt x="1258100" y="4444"/>
                </a:lnTo>
                <a:lnTo>
                  <a:pt x="1121829" y="11175"/>
                </a:lnTo>
                <a:lnTo>
                  <a:pt x="874890" y="33400"/>
                </a:lnTo>
                <a:lnTo>
                  <a:pt x="762063" y="49149"/>
                </a:lnTo>
                <a:lnTo>
                  <a:pt x="659891" y="64769"/>
                </a:lnTo>
                <a:lnTo>
                  <a:pt x="564095" y="82550"/>
                </a:lnTo>
                <a:lnTo>
                  <a:pt x="478955" y="102742"/>
                </a:lnTo>
                <a:lnTo>
                  <a:pt x="398056" y="120650"/>
                </a:lnTo>
                <a:lnTo>
                  <a:pt x="327812" y="140715"/>
                </a:lnTo>
                <a:lnTo>
                  <a:pt x="206476" y="178688"/>
                </a:lnTo>
                <a:lnTo>
                  <a:pt x="157518" y="196596"/>
                </a:lnTo>
                <a:lnTo>
                  <a:pt x="51079" y="241173"/>
                </a:lnTo>
                <a:lnTo>
                  <a:pt x="0" y="268097"/>
                </a:lnTo>
                <a:lnTo>
                  <a:pt x="0" y="1331467"/>
                </a:lnTo>
                <a:lnTo>
                  <a:pt x="8719096" y="1331467"/>
                </a:lnTo>
                <a:lnTo>
                  <a:pt x="8723414" y="1324864"/>
                </a:lnTo>
                <a:lnTo>
                  <a:pt x="8723414" y="851153"/>
                </a:lnTo>
                <a:lnTo>
                  <a:pt x="7182142" y="851153"/>
                </a:lnTo>
                <a:lnTo>
                  <a:pt x="7043839" y="848994"/>
                </a:lnTo>
                <a:lnTo>
                  <a:pt x="6899059" y="844423"/>
                </a:lnTo>
                <a:lnTo>
                  <a:pt x="6750088" y="837818"/>
                </a:lnTo>
                <a:lnTo>
                  <a:pt x="6594640" y="826642"/>
                </a:lnTo>
                <a:lnTo>
                  <a:pt x="6260503" y="793114"/>
                </a:lnTo>
                <a:lnTo>
                  <a:pt x="5900712" y="746125"/>
                </a:lnTo>
                <a:lnTo>
                  <a:pt x="5709196" y="717168"/>
                </a:lnTo>
                <a:lnTo>
                  <a:pt x="5509044" y="683640"/>
                </a:lnTo>
                <a:lnTo>
                  <a:pt x="5302542" y="645667"/>
                </a:lnTo>
                <a:lnTo>
                  <a:pt x="4861979" y="558546"/>
                </a:lnTo>
                <a:lnTo>
                  <a:pt x="4387253" y="453516"/>
                </a:lnTo>
                <a:lnTo>
                  <a:pt x="4136047" y="395350"/>
                </a:lnTo>
                <a:lnTo>
                  <a:pt x="3614458" y="268097"/>
                </a:lnTo>
                <a:lnTo>
                  <a:pt x="3122841" y="165226"/>
                </a:lnTo>
                <a:lnTo>
                  <a:pt x="2892844" y="125094"/>
                </a:lnTo>
                <a:lnTo>
                  <a:pt x="2673642" y="91566"/>
                </a:lnTo>
                <a:lnTo>
                  <a:pt x="2462949" y="62484"/>
                </a:lnTo>
                <a:lnTo>
                  <a:pt x="2262797" y="40131"/>
                </a:lnTo>
                <a:lnTo>
                  <a:pt x="2073313" y="22225"/>
                </a:lnTo>
                <a:lnTo>
                  <a:pt x="1719999" y="2159"/>
                </a:lnTo>
                <a:lnTo>
                  <a:pt x="1556042" y="0"/>
                </a:lnTo>
                <a:close/>
              </a:path>
              <a:path w="8723630" h="1331595">
                <a:moveTo>
                  <a:pt x="8723414" y="569722"/>
                </a:moveTo>
                <a:lnTo>
                  <a:pt x="8638197" y="605409"/>
                </a:lnTo>
                <a:lnTo>
                  <a:pt x="8557298" y="636651"/>
                </a:lnTo>
                <a:lnTo>
                  <a:pt x="8472208" y="665734"/>
                </a:lnTo>
                <a:lnTo>
                  <a:pt x="8295551" y="719327"/>
                </a:lnTo>
                <a:lnTo>
                  <a:pt x="8201825" y="743965"/>
                </a:lnTo>
                <a:lnTo>
                  <a:pt x="8005991" y="784098"/>
                </a:lnTo>
                <a:lnTo>
                  <a:pt x="7901724" y="802004"/>
                </a:lnTo>
                <a:lnTo>
                  <a:pt x="7680363" y="828801"/>
                </a:lnTo>
                <a:lnTo>
                  <a:pt x="7441857" y="846709"/>
                </a:lnTo>
                <a:lnTo>
                  <a:pt x="7314222" y="851153"/>
                </a:lnTo>
                <a:lnTo>
                  <a:pt x="8723414" y="851153"/>
                </a:lnTo>
                <a:lnTo>
                  <a:pt x="8723414" y="56972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 txBox="1"/>
          <p:nvPr/>
        </p:nvSpPr>
        <p:spPr>
          <a:xfrm>
            <a:off x="258267" y="1531111"/>
            <a:ext cx="3477260" cy="520763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141605" algn="just">
              <a:lnSpc>
                <a:spcPct val="100000"/>
              </a:lnSpc>
              <a:spcBef>
                <a:spcPts val="95"/>
              </a:spcBef>
              <a:buSzPct val="94000"/>
              <a:buAutoNum type="arabicPlain"/>
              <a:tabLst>
                <a:tab pos="490855" algn="l"/>
              </a:tabLst>
            </a:pP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脚手架的钢管应横平竖直，转角 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位置的钢管不能超过转角</a:t>
            </a:r>
            <a:r>
              <a:rPr sz="1600" spc="-10" dirty="0">
                <a:latin typeface="Candara" panose="020E0502030303020204"/>
                <a:cs typeface="Candara" panose="020E0502030303020204"/>
              </a:rPr>
              <a:t>200mm</a:t>
            </a:r>
            <a:r>
              <a:rPr sz="1600" spc="-10" dirty="0">
                <a:latin typeface="PMingLiU" panose="02020500000000000000" charset="-120"/>
                <a:cs typeface="PMingLiU" panose="02020500000000000000" charset="-120"/>
              </a:rPr>
              <a:t>，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小 横杆外露部分应均匀。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  <a:p>
            <a:pPr marL="511175" indent="-499110">
              <a:lnSpc>
                <a:spcPct val="100000"/>
              </a:lnSpc>
              <a:spcBef>
                <a:spcPts val="600"/>
              </a:spcBef>
              <a:buSzPct val="94000"/>
              <a:buAutoNum type="arabicPlain"/>
              <a:tabLst>
                <a:tab pos="511175" algn="l"/>
              </a:tabLst>
            </a:pP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脚手架立杆应分布均匀，一</a:t>
            </a:r>
            <a:r>
              <a:rPr sz="1600" spc="5" dirty="0">
                <a:latin typeface="PMingLiU" panose="02020500000000000000" charset="-120"/>
                <a:cs typeface="PMingLiU" panose="02020500000000000000" charset="-120"/>
              </a:rPr>
              <a:t>般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为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  <a:p>
            <a:pPr marL="12700">
              <a:lnSpc>
                <a:spcPct val="100000"/>
              </a:lnSpc>
            </a:pPr>
            <a:r>
              <a:rPr sz="1600" spc="-10" dirty="0">
                <a:latin typeface="Candara" panose="020E0502030303020204"/>
                <a:cs typeface="Candara" panose="020E0502030303020204"/>
              </a:rPr>
              <a:t>1500mm</a:t>
            </a:r>
            <a:r>
              <a:rPr sz="1600" spc="-10" dirty="0">
                <a:latin typeface="PMingLiU" panose="02020500000000000000" charset="-120"/>
                <a:cs typeface="PMingLiU" panose="02020500000000000000" charset="-120"/>
              </a:rPr>
              <a:t>，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横杆应保持水平，一般为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  <a:p>
            <a:pPr marL="12700" marR="78105">
              <a:lnSpc>
                <a:spcPct val="100000"/>
              </a:lnSpc>
            </a:pPr>
            <a:r>
              <a:rPr sz="1600" spc="-5" dirty="0">
                <a:latin typeface="Candara" panose="020E0502030303020204"/>
                <a:cs typeface="Candara" panose="020E0502030303020204"/>
              </a:rPr>
              <a:t>1</a:t>
            </a:r>
            <a:r>
              <a:rPr sz="1600" spc="-10" dirty="0">
                <a:latin typeface="Candara" panose="020E0502030303020204"/>
                <a:cs typeface="Candara" panose="020E0502030303020204"/>
              </a:rPr>
              <a:t>800m</a:t>
            </a:r>
            <a:r>
              <a:rPr sz="1600" spc="-5" dirty="0">
                <a:latin typeface="Candara" panose="020E0502030303020204"/>
                <a:cs typeface="Candara" panose="020E0502030303020204"/>
              </a:rPr>
              <a:t>m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，每</a:t>
            </a:r>
            <a:r>
              <a:rPr sz="1600" spc="5" dirty="0">
                <a:latin typeface="PMingLiU" panose="02020500000000000000" charset="-120"/>
                <a:cs typeface="PMingLiU" panose="02020500000000000000" charset="-120"/>
              </a:rPr>
              <a:t>步脚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手架应</a:t>
            </a:r>
            <a:r>
              <a:rPr sz="1600" spc="5" dirty="0">
                <a:latin typeface="PMingLiU" panose="02020500000000000000" charset="-120"/>
                <a:cs typeface="PMingLiU" panose="02020500000000000000" charset="-120"/>
              </a:rPr>
              <a:t>设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置拦</a:t>
            </a:r>
            <a:r>
              <a:rPr sz="1600" spc="5" dirty="0">
                <a:latin typeface="PMingLiU" panose="02020500000000000000" charset="-120"/>
                <a:cs typeface="PMingLiU" panose="02020500000000000000" charset="-120"/>
              </a:rPr>
              <a:t>腰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杆， 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一般为</a:t>
            </a:r>
            <a:r>
              <a:rPr sz="1600" spc="-10" dirty="0">
                <a:latin typeface="Candara" panose="020E0502030303020204"/>
                <a:cs typeface="Candara" panose="020E0502030303020204"/>
              </a:rPr>
              <a:t>600mm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和</a:t>
            </a:r>
            <a:r>
              <a:rPr sz="1600" spc="-10" dirty="0">
                <a:latin typeface="Candara" panose="020E0502030303020204"/>
                <a:cs typeface="Candara" panose="020E0502030303020204"/>
              </a:rPr>
              <a:t>1200mm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。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  <a:p>
            <a:pPr marL="517525" indent="-505460">
              <a:lnSpc>
                <a:spcPct val="100000"/>
              </a:lnSpc>
              <a:spcBef>
                <a:spcPts val="600"/>
              </a:spcBef>
              <a:buSzPct val="94000"/>
              <a:buAutoNum type="arabicPlain" startAt="3"/>
              <a:tabLst>
                <a:tab pos="517525" algn="l"/>
              </a:tabLst>
            </a:pP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脚手架外侧满挂密目安全网，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  <a:p>
            <a:pPr marL="12700" marR="5080">
              <a:lnSpc>
                <a:spcPct val="100000"/>
              </a:lnSpc>
              <a:spcBef>
                <a:spcPts val="5"/>
              </a:spcBef>
            </a:pP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网</a:t>
            </a:r>
            <a:r>
              <a:rPr sz="1600" spc="-10" dirty="0">
                <a:latin typeface="PMingLiU" panose="02020500000000000000" charset="-120"/>
                <a:cs typeface="PMingLiU" panose="02020500000000000000" charset="-120"/>
              </a:rPr>
              <a:t>体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竖</a:t>
            </a:r>
            <a:r>
              <a:rPr sz="1600" dirty="0">
                <a:latin typeface="PMingLiU" panose="02020500000000000000" charset="-120"/>
                <a:cs typeface="PMingLiU" panose="02020500000000000000" charset="-120"/>
              </a:rPr>
              <a:t>向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连</a:t>
            </a:r>
            <a:r>
              <a:rPr sz="1600" spc="-10" dirty="0">
                <a:latin typeface="PMingLiU" panose="02020500000000000000" charset="-120"/>
                <a:cs typeface="PMingLiU" panose="02020500000000000000" charset="-120"/>
              </a:rPr>
              <a:t>接</a:t>
            </a:r>
            <a:r>
              <a:rPr sz="1600" dirty="0">
                <a:latin typeface="PMingLiU" panose="02020500000000000000" charset="-120"/>
                <a:cs typeface="PMingLiU" panose="02020500000000000000" charset="-120"/>
              </a:rPr>
              <a:t>时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采</a:t>
            </a:r>
            <a:r>
              <a:rPr sz="1600" spc="-10" dirty="0">
                <a:latin typeface="PMingLiU" panose="02020500000000000000" charset="-120"/>
                <a:cs typeface="PMingLiU" panose="02020500000000000000" charset="-120"/>
              </a:rPr>
              <a:t>取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用</a:t>
            </a:r>
            <a:r>
              <a:rPr sz="1600" dirty="0">
                <a:latin typeface="PMingLiU" panose="02020500000000000000" charset="-120"/>
                <a:cs typeface="PMingLiU" panose="02020500000000000000" charset="-120"/>
              </a:rPr>
              <a:t>网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眼</a:t>
            </a:r>
            <a:r>
              <a:rPr sz="1600" spc="-10" dirty="0">
                <a:latin typeface="PMingLiU" panose="02020500000000000000" charset="-120"/>
                <a:cs typeface="PMingLiU" panose="02020500000000000000" charset="-120"/>
              </a:rPr>
              <a:t>连</a:t>
            </a:r>
            <a:r>
              <a:rPr sz="1600" dirty="0">
                <a:latin typeface="PMingLiU" panose="02020500000000000000" charset="-120"/>
                <a:cs typeface="PMingLiU" panose="02020500000000000000" charset="-120"/>
              </a:rPr>
              <a:t>接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方</a:t>
            </a:r>
            <a:r>
              <a:rPr sz="1600" spc="-10" dirty="0">
                <a:latin typeface="PMingLiU" panose="02020500000000000000" charset="-120"/>
                <a:cs typeface="PMingLiU" panose="02020500000000000000" charset="-120"/>
              </a:rPr>
              <a:t>式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， 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每个网眼应用</a:t>
            </a:r>
            <a:r>
              <a:rPr sz="1600" spc="-5" dirty="0">
                <a:latin typeface="Candara" panose="020E0502030303020204"/>
                <a:cs typeface="Candara" panose="020E0502030303020204"/>
              </a:rPr>
              <a:t>16#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铁丝与铜</a:t>
            </a:r>
            <a:r>
              <a:rPr sz="1600" spc="5" dirty="0">
                <a:latin typeface="PMingLiU" panose="02020500000000000000" charset="-120"/>
                <a:cs typeface="PMingLiU" panose="02020500000000000000" charset="-120"/>
              </a:rPr>
              <a:t>管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固定</a:t>
            </a:r>
            <a:r>
              <a:rPr sz="1600" spc="5" dirty="0">
                <a:latin typeface="PMingLiU" panose="02020500000000000000" charset="-120"/>
                <a:cs typeface="PMingLiU" panose="02020500000000000000" charset="-120"/>
              </a:rPr>
              <a:t>；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网 体横向连接时采取搭接方式，搭接长 度不得小于</a:t>
            </a:r>
            <a:r>
              <a:rPr sz="1600" spc="-10" dirty="0">
                <a:latin typeface="Candara" panose="020E0502030303020204"/>
                <a:cs typeface="Candara" panose="020E0502030303020204"/>
              </a:rPr>
              <a:t>200mm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。架体转角部位应 设置木枋作内衬以保证架体转角部分 安全网线条美观。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  <a:p>
            <a:pPr marL="12700" marR="173355">
              <a:lnSpc>
                <a:spcPct val="100000"/>
              </a:lnSpc>
              <a:spcBef>
                <a:spcPts val="600"/>
              </a:spcBef>
              <a:buSzPct val="94000"/>
              <a:buAutoNum type="arabicPlain" startAt="4"/>
              <a:tabLst>
                <a:tab pos="527050" algn="l"/>
              </a:tabLst>
            </a:pP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脚手架外排立杆表面刷黄色油 漆，每隔一组或二组剪刀撑设置一道 </a:t>
            </a:r>
            <a:r>
              <a:rPr sz="1600" spc="-10" dirty="0">
                <a:latin typeface="Candara" panose="020E0502030303020204"/>
                <a:cs typeface="Candara" panose="020E0502030303020204"/>
              </a:rPr>
              <a:t>200m</a:t>
            </a:r>
            <a:r>
              <a:rPr sz="1600" spc="-5" dirty="0">
                <a:latin typeface="Candara" panose="020E0502030303020204"/>
                <a:cs typeface="Candara" panose="020E0502030303020204"/>
              </a:rPr>
              <a:t>m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高踢脚板，固定在立杆外侧， 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踢脚板表面刷红白警示色油漆。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  <a:p>
            <a:pPr marL="517525" indent="-505460">
              <a:lnSpc>
                <a:spcPct val="100000"/>
              </a:lnSpc>
              <a:spcBef>
                <a:spcPts val="605"/>
              </a:spcBef>
              <a:buSzPct val="94000"/>
              <a:buAutoNum type="arabicPlain" startAt="4"/>
              <a:tabLst>
                <a:tab pos="517525" algn="l"/>
              </a:tabLst>
            </a:pPr>
            <a:r>
              <a:rPr sz="1600" spc="-10" dirty="0">
                <a:latin typeface="PMingLiU" panose="02020500000000000000" charset="-120"/>
                <a:cs typeface="PMingLiU" panose="02020500000000000000" charset="-120"/>
              </a:rPr>
              <a:t>主节点处必须设置一道横</a:t>
            </a:r>
            <a:r>
              <a:rPr sz="1600" dirty="0">
                <a:latin typeface="PMingLiU" panose="02020500000000000000" charset="-120"/>
                <a:cs typeface="PMingLiU" panose="02020500000000000000" charset="-120"/>
              </a:rPr>
              <a:t>向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水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  <a:p>
            <a:pPr marL="12700">
              <a:lnSpc>
                <a:spcPct val="100000"/>
              </a:lnSpc>
            </a:pP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平杆，用直角扣件扣接且严禁拆除。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344525" y="885189"/>
            <a:ext cx="2936875" cy="4679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>
                <a:solidFill>
                  <a:srgbClr val="000000"/>
                </a:solidFill>
                <a:latin typeface="Candara" panose="020E0502030303020204"/>
                <a:cs typeface="Candara" panose="020E0502030303020204"/>
              </a:rPr>
              <a:t>3.1.6</a:t>
            </a:r>
            <a:r>
              <a:rPr dirty="0">
                <a:solidFill>
                  <a:srgbClr val="000000"/>
                </a:solidFill>
              </a:rPr>
              <a:t>立面</a:t>
            </a:r>
            <a:r>
              <a:rPr spc="-15" dirty="0">
                <a:solidFill>
                  <a:srgbClr val="000000"/>
                </a:solidFill>
              </a:rPr>
              <a:t>防</a:t>
            </a:r>
            <a:r>
              <a:rPr dirty="0">
                <a:solidFill>
                  <a:srgbClr val="000000"/>
                </a:solidFill>
              </a:rPr>
              <a:t>护设置</a:t>
            </a:r>
            <a:endParaRPr dirty="0">
              <a:solidFill>
                <a:srgbClr val="000000"/>
              </a:solidFill>
            </a:endParaRPr>
          </a:p>
        </p:txBody>
      </p:sp>
      <p:sp>
        <p:nvSpPr>
          <p:cNvPr id="9" name="object 9"/>
          <p:cNvSpPr/>
          <p:nvPr/>
        </p:nvSpPr>
        <p:spPr>
          <a:xfrm>
            <a:off x="4788027" y="1700849"/>
            <a:ext cx="3898273" cy="2570898"/>
          </a:xfrm>
          <a:prstGeom prst="rect">
            <a:avLst/>
          </a:prstGeom>
          <a:blipFill>
            <a:blip r:embed="rId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4865669" y="4537168"/>
            <a:ext cx="2799458" cy="106516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054978" y="859408"/>
            <a:ext cx="2880360" cy="715010"/>
          </a:xfrm>
          <a:custGeom>
            <a:avLst/>
            <a:gdLst/>
            <a:ahLst/>
            <a:cxnLst/>
            <a:rect l="l" t="t" r="r" b="b"/>
            <a:pathLst>
              <a:path w="2880359" h="715010">
                <a:moveTo>
                  <a:pt x="2880105" y="0"/>
                </a:moveTo>
                <a:lnTo>
                  <a:pt x="2873629" y="0"/>
                </a:lnTo>
                <a:lnTo>
                  <a:pt x="2752344" y="20065"/>
                </a:lnTo>
                <a:lnTo>
                  <a:pt x="2628900" y="42417"/>
                </a:lnTo>
                <a:lnTo>
                  <a:pt x="2373376" y="91566"/>
                </a:lnTo>
                <a:lnTo>
                  <a:pt x="2105279" y="149732"/>
                </a:lnTo>
                <a:lnTo>
                  <a:pt x="1824227" y="216662"/>
                </a:lnTo>
                <a:lnTo>
                  <a:pt x="1566672" y="281558"/>
                </a:lnTo>
                <a:lnTo>
                  <a:pt x="842899" y="444626"/>
                </a:lnTo>
                <a:lnTo>
                  <a:pt x="621538" y="489330"/>
                </a:lnTo>
                <a:lnTo>
                  <a:pt x="200025" y="567436"/>
                </a:lnTo>
                <a:lnTo>
                  <a:pt x="0" y="600963"/>
                </a:lnTo>
                <a:lnTo>
                  <a:pt x="138303" y="621156"/>
                </a:lnTo>
                <a:lnTo>
                  <a:pt x="270256" y="638937"/>
                </a:lnTo>
                <a:lnTo>
                  <a:pt x="398018" y="654685"/>
                </a:lnTo>
                <a:lnTo>
                  <a:pt x="644905" y="681481"/>
                </a:lnTo>
                <a:lnTo>
                  <a:pt x="874776" y="699262"/>
                </a:lnTo>
                <a:lnTo>
                  <a:pt x="985520" y="705992"/>
                </a:lnTo>
                <a:lnTo>
                  <a:pt x="1094104" y="710438"/>
                </a:lnTo>
                <a:lnTo>
                  <a:pt x="1298448" y="715010"/>
                </a:lnTo>
                <a:lnTo>
                  <a:pt x="1396365" y="715010"/>
                </a:lnTo>
                <a:lnTo>
                  <a:pt x="1585849" y="710438"/>
                </a:lnTo>
                <a:lnTo>
                  <a:pt x="1675256" y="705992"/>
                </a:lnTo>
                <a:lnTo>
                  <a:pt x="1845564" y="692657"/>
                </a:lnTo>
                <a:lnTo>
                  <a:pt x="1928495" y="683640"/>
                </a:lnTo>
                <a:lnTo>
                  <a:pt x="2086102" y="661288"/>
                </a:lnTo>
                <a:lnTo>
                  <a:pt x="2235073" y="634491"/>
                </a:lnTo>
                <a:lnTo>
                  <a:pt x="2375535" y="603250"/>
                </a:lnTo>
                <a:lnTo>
                  <a:pt x="2509647" y="567436"/>
                </a:lnTo>
                <a:lnTo>
                  <a:pt x="2637409" y="527303"/>
                </a:lnTo>
                <a:lnTo>
                  <a:pt x="2758694" y="482600"/>
                </a:lnTo>
                <a:lnTo>
                  <a:pt x="2875788" y="435610"/>
                </a:lnTo>
                <a:lnTo>
                  <a:pt x="2880105" y="433450"/>
                </a:lnTo>
                <a:lnTo>
                  <a:pt x="2880105" y="0"/>
                </a:lnTo>
                <a:close/>
              </a:path>
            </a:pathLst>
          </a:custGeom>
          <a:solidFill>
            <a:srgbClr val="C5E7FB">
              <a:alpha val="2901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2622423" y="730884"/>
            <a:ext cx="5551805" cy="851535"/>
          </a:xfrm>
          <a:custGeom>
            <a:avLst/>
            <a:gdLst/>
            <a:ahLst/>
            <a:cxnLst/>
            <a:rect l="l" t="t" r="r" b="b"/>
            <a:pathLst>
              <a:path w="5551805" h="851535">
                <a:moveTo>
                  <a:pt x="853566" y="0"/>
                </a:moveTo>
                <a:lnTo>
                  <a:pt x="685418" y="0"/>
                </a:lnTo>
                <a:lnTo>
                  <a:pt x="527938" y="4572"/>
                </a:lnTo>
                <a:lnTo>
                  <a:pt x="381000" y="11175"/>
                </a:lnTo>
                <a:lnTo>
                  <a:pt x="244728" y="22351"/>
                </a:lnTo>
                <a:lnTo>
                  <a:pt x="117093" y="35813"/>
                </a:lnTo>
                <a:lnTo>
                  <a:pt x="0" y="53720"/>
                </a:lnTo>
                <a:lnTo>
                  <a:pt x="334137" y="96138"/>
                </a:lnTo>
                <a:lnTo>
                  <a:pt x="693927" y="156463"/>
                </a:lnTo>
                <a:lnTo>
                  <a:pt x="1079246" y="234695"/>
                </a:lnTo>
                <a:lnTo>
                  <a:pt x="1283589" y="279273"/>
                </a:lnTo>
                <a:lnTo>
                  <a:pt x="1868931" y="422275"/>
                </a:lnTo>
                <a:lnTo>
                  <a:pt x="2562987" y="576452"/>
                </a:lnTo>
                <a:lnTo>
                  <a:pt x="2882265" y="639063"/>
                </a:lnTo>
                <a:lnTo>
                  <a:pt x="3035554" y="668147"/>
                </a:lnTo>
                <a:lnTo>
                  <a:pt x="3329304" y="717295"/>
                </a:lnTo>
                <a:lnTo>
                  <a:pt x="3469766" y="739520"/>
                </a:lnTo>
                <a:lnTo>
                  <a:pt x="3737991" y="775335"/>
                </a:lnTo>
                <a:lnTo>
                  <a:pt x="3991229" y="806576"/>
                </a:lnTo>
                <a:lnTo>
                  <a:pt x="4112641" y="817752"/>
                </a:lnTo>
                <a:lnTo>
                  <a:pt x="4342510" y="835660"/>
                </a:lnTo>
                <a:lnTo>
                  <a:pt x="4453255" y="842390"/>
                </a:lnTo>
                <a:lnTo>
                  <a:pt x="4666107" y="851280"/>
                </a:lnTo>
                <a:lnTo>
                  <a:pt x="4864100" y="851280"/>
                </a:lnTo>
                <a:lnTo>
                  <a:pt x="5051425" y="846836"/>
                </a:lnTo>
                <a:lnTo>
                  <a:pt x="5140833" y="842390"/>
                </a:lnTo>
                <a:lnTo>
                  <a:pt x="5228082" y="835660"/>
                </a:lnTo>
                <a:lnTo>
                  <a:pt x="5474970" y="808863"/>
                </a:lnTo>
                <a:lnTo>
                  <a:pt x="5551551" y="797687"/>
                </a:lnTo>
                <a:lnTo>
                  <a:pt x="5304662" y="766444"/>
                </a:lnTo>
                <a:lnTo>
                  <a:pt x="5042916" y="728472"/>
                </a:lnTo>
                <a:lnTo>
                  <a:pt x="4474463" y="630047"/>
                </a:lnTo>
                <a:lnTo>
                  <a:pt x="4165854" y="567563"/>
                </a:lnTo>
                <a:lnTo>
                  <a:pt x="3840099" y="498348"/>
                </a:lnTo>
                <a:lnTo>
                  <a:pt x="2854579" y="263651"/>
                </a:lnTo>
                <a:lnTo>
                  <a:pt x="2586354" y="205612"/>
                </a:lnTo>
                <a:lnTo>
                  <a:pt x="2330957" y="156463"/>
                </a:lnTo>
                <a:lnTo>
                  <a:pt x="2207387" y="134112"/>
                </a:lnTo>
                <a:lnTo>
                  <a:pt x="2086102" y="114045"/>
                </a:lnTo>
                <a:lnTo>
                  <a:pt x="1969007" y="96138"/>
                </a:lnTo>
                <a:lnTo>
                  <a:pt x="1630552" y="51435"/>
                </a:lnTo>
                <a:lnTo>
                  <a:pt x="1419860" y="31368"/>
                </a:lnTo>
                <a:lnTo>
                  <a:pt x="1221866" y="15748"/>
                </a:lnTo>
                <a:lnTo>
                  <a:pt x="1032382" y="4572"/>
                </a:lnTo>
                <a:lnTo>
                  <a:pt x="853566" y="0"/>
                </a:lnTo>
                <a:close/>
              </a:path>
            </a:pathLst>
          </a:custGeom>
          <a:solidFill>
            <a:srgbClr val="C5E7FB">
              <a:alpha val="3999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2832100" y="743204"/>
            <a:ext cx="5474970" cy="775335"/>
          </a:xfrm>
          <a:custGeom>
            <a:avLst/>
            <a:gdLst/>
            <a:ahLst/>
            <a:cxnLst/>
            <a:rect l="l" t="t" r="r" b="b"/>
            <a:pathLst>
              <a:path w="5474970" h="775335">
                <a:moveTo>
                  <a:pt x="0" y="78232"/>
                </a:moveTo>
                <a:lnTo>
                  <a:pt x="19176" y="73787"/>
                </a:lnTo>
                <a:lnTo>
                  <a:pt x="76581" y="62611"/>
                </a:lnTo>
                <a:lnTo>
                  <a:pt x="174498" y="46990"/>
                </a:lnTo>
                <a:lnTo>
                  <a:pt x="238379" y="37973"/>
                </a:lnTo>
                <a:lnTo>
                  <a:pt x="312927" y="29083"/>
                </a:lnTo>
                <a:lnTo>
                  <a:pt x="395858" y="22351"/>
                </a:lnTo>
                <a:lnTo>
                  <a:pt x="491744" y="15621"/>
                </a:lnTo>
                <a:lnTo>
                  <a:pt x="596011" y="9017"/>
                </a:lnTo>
                <a:lnTo>
                  <a:pt x="713104" y="4445"/>
                </a:lnTo>
                <a:lnTo>
                  <a:pt x="840866" y="2286"/>
                </a:lnTo>
                <a:lnTo>
                  <a:pt x="979170" y="0"/>
                </a:lnTo>
                <a:lnTo>
                  <a:pt x="1128140" y="2286"/>
                </a:lnTo>
                <a:lnTo>
                  <a:pt x="1287779" y="6731"/>
                </a:lnTo>
                <a:lnTo>
                  <a:pt x="1460246" y="15621"/>
                </a:lnTo>
                <a:lnTo>
                  <a:pt x="1643379" y="26797"/>
                </a:lnTo>
                <a:lnTo>
                  <a:pt x="1837054" y="44704"/>
                </a:lnTo>
                <a:lnTo>
                  <a:pt x="2043557" y="64770"/>
                </a:lnTo>
                <a:lnTo>
                  <a:pt x="2262759" y="89408"/>
                </a:lnTo>
                <a:lnTo>
                  <a:pt x="2492629" y="118491"/>
                </a:lnTo>
                <a:lnTo>
                  <a:pt x="2735326" y="154178"/>
                </a:lnTo>
                <a:lnTo>
                  <a:pt x="2988691" y="194437"/>
                </a:lnTo>
                <a:lnTo>
                  <a:pt x="3254755" y="241300"/>
                </a:lnTo>
                <a:lnTo>
                  <a:pt x="3533648" y="297180"/>
                </a:lnTo>
                <a:lnTo>
                  <a:pt x="3825240" y="357505"/>
                </a:lnTo>
                <a:lnTo>
                  <a:pt x="4129658" y="424561"/>
                </a:lnTo>
                <a:lnTo>
                  <a:pt x="4446778" y="500507"/>
                </a:lnTo>
                <a:lnTo>
                  <a:pt x="4776724" y="583184"/>
                </a:lnTo>
                <a:lnTo>
                  <a:pt x="5119497" y="674751"/>
                </a:lnTo>
                <a:lnTo>
                  <a:pt x="5474970" y="775335"/>
                </a:lnTo>
              </a:path>
            </a:pathLst>
          </a:custGeom>
          <a:ln w="31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5616447" y="729869"/>
            <a:ext cx="3312160" cy="652780"/>
          </a:xfrm>
          <a:custGeom>
            <a:avLst/>
            <a:gdLst/>
            <a:ahLst/>
            <a:cxnLst/>
            <a:rect l="l" t="t" r="r" b="b"/>
            <a:pathLst>
              <a:path w="3312159" h="652780">
                <a:moveTo>
                  <a:pt x="0" y="652398"/>
                </a:moveTo>
                <a:lnTo>
                  <a:pt x="95757" y="625475"/>
                </a:lnTo>
                <a:lnTo>
                  <a:pt x="357631" y="556259"/>
                </a:lnTo>
                <a:lnTo>
                  <a:pt x="538479" y="509396"/>
                </a:lnTo>
                <a:lnTo>
                  <a:pt x="747140" y="457961"/>
                </a:lnTo>
                <a:lnTo>
                  <a:pt x="979170" y="402081"/>
                </a:lnTo>
                <a:lnTo>
                  <a:pt x="1228217" y="341756"/>
                </a:lnTo>
                <a:lnTo>
                  <a:pt x="1492123" y="283717"/>
                </a:lnTo>
                <a:lnTo>
                  <a:pt x="1762505" y="225551"/>
                </a:lnTo>
                <a:lnTo>
                  <a:pt x="2039238" y="171957"/>
                </a:lnTo>
                <a:lnTo>
                  <a:pt x="2313812" y="120650"/>
                </a:lnTo>
                <a:lnTo>
                  <a:pt x="2450083" y="98297"/>
                </a:lnTo>
                <a:lnTo>
                  <a:pt x="2582036" y="75945"/>
                </a:lnTo>
                <a:lnTo>
                  <a:pt x="2713990" y="58038"/>
                </a:lnTo>
                <a:lnTo>
                  <a:pt x="2841752" y="40131"/>
                </a:lnTo>
                <a:lnTo>
                  <a:pt x="2967354" y="26796"/>
                </a:lnTo>
                <a:lnTo>
                  <a:pt x="3086607" y="15620"/>
                </a:lnTo>
                <a:lnTo>
                  <a:pt x="3201543" y="6603"/>
                </a:lnTo>
                <a:lnTo>
                  <a:pt x="3312159" y="0"/>
                </a:lnTo>
              </a:path>
            </a:pathLst>
          </a:custGeom>
          <a:ln w="31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211670" y="714248"/>
            <a:ext cx="8723630" cy="1331595"/>
          </a:xfrm>
          <a:custGeom>
            <a:avLst/>
            <a:gdLst/>
            <a:ahLst/>
            <a:cxnLst/>
            <a:rect l="l" t="t" r="r" b="b"/>
            <a:pathLst>
              <a:path w="8723630" h="1331595">
                <a:moveTo>
                  <a:pt x="1556042" y="0"/>
                </a:moveTo>
                <a:lnTo>
                  <a:pt x="1402753" y="0"/>
                </a:lnTo>
                <a:lnTo>
                  <a:pt x="1258100" y="4444"/>
                </a:lnTo>
                <a:lnTo>
                  <a:pt x="1121829" y="11175"/>
                </a:lnTo>
                <a:lnTo>
                  <a:pt x="874890" y="33400"/>
                </a:lnTo>
                <a:lnTo>
                  <a:pt x="762063" y="49149"/>
                </a:lnTo>
                <a:lnTo>
                  <a:pt x="659891" y="64769"/>
                </a:lnTo>
                <a:lnTo>
                  <a:pt x="564095" y="82550"/>
                </a:lnTo>
                <a:lnTo>
                  <a:pt x="478955" y="102742"/>
                </a:lnTo>
                <a:lnTo>
                  <a:pt x="398056" y="120650"/>
                </a:lnTo>
                <a:lnTo>
                  <a:pt x="327812" y="140715"/>
                </a:lnTo>
                <a:lnTo>
                  <a:pt x="206476" y="178688"/>
                </a:lnTo>
                <a:lnTo>
                  <a:pt x="157518" y="196596"/>
                </a:lnTo>
                <a:lnTo>
                  <a:pt x="51079" y="241173"/>
                </a:lnTo>
                <a:lnTo>
                  <a:pt x="0" y="268097"/>
                </a:lnTo>
                <a:lnTo>
                  <a:pt x="0" y="1331467"/>
                </a:lnTo>
                <a:lnTo>
                  <a:pt x="8719096" y="1331467"/>
                </a:lnTo>
                <a:lnTo>
                  <a:pt x="8723414" y="1324864"/>
                </a:lnTo>
                <a:lnTo>
                  <a:pt x="8723414" y="851153"/>
                </a:lnTo>
                <a:lnTo>
                  <a:pt x="7182142" y="851153"/>
                </a:lnTo>
                <a:lnTo>
                  <a:pt x="7043839" y="848994"/>
                </a:lnTo>
                <a:lnTo>
                  <a:pt x="6899059" y="844423"/>
                </a:lnTo>
                <a:lnTo>
                  <a:pt x="6750088" y="837818"/>
                </a:lnTo>
                <a:lnTo>
                  <a:pt x="6594640" y="826642"/>
                </a:lnTo>
                <a:lnTo>
                  <a:pt x="6260503" y="793114"/>
                </a:lnTo>
                <a:lnTo>
                  <a:pt x="5900712" y="746125"/>
                </a:lnTo>
                <a:lnTo>
                  <a:pt x="5709196" y="717168"/>
                </a:lnTo>
                <a:lnTo>
                  <a:pt x="5509044" y="683640"/>
                </a:lnTo>
                <a:lnTo>
                  <a:pt x="5302542" y="645667"/>
                </a:lnTo>
                <a:lnTo>
                  <a:pt x="4861979" y="558546"/>
                </a:lnTo>
                <a:lnTo>
                  <a:pt x="4387253" y="453516"/>
                </a:lnTo>
                <a:lnTo>
                  <a:pt x="4136047" y="395350"/>
                </a:lnTo>
                <a:lnTo>
                  <a:pt x="3614458" y="268097"/>
                </a:lnTo>
                <a:lnTo>
                  <a:pt x="3122841" y="165226"/>
                </a:lnTo>
                <a:lnTo>
                  <a:pt x="2892844" y="125094"/>
                </a:lnTo>
                <a:lnTo>
                  <a:pt x="2673642" y="91566"/>
                </a:lnTo>
                <a:lnTo>
                  <a:pt x="2462949" y="62484"/>
                </a:lnTo>
                <a:lnTo>
                  <a:pt x="2262797" y="40131"/>
                </a:lnTo>
                <a:lnTo>
                  <a:pt x="2073313" y="22225"/>
                </a:lnTo>
                <a:lnTo>
                  <a:pt x="1719999" y="2159"/>
                </a:lnTo>
                <a:lnTo>
                  <a:pt x="1556042" y="0"/>
                </a:lnTo>
                <a:close/>
              </a:path>
              <a:path w="8723630" h="1331595">
                <a:moveTo>
                  <a:pt x="8723414" y="569722"/>
                </a:moveTo>
                <a:lnTo>
                  <a:pt x="8638197" y="605409"/>
                </a:lnTo>
                <a:lnTo>
                  <a:pt x="8557298" y="636651"/>
                </a:lnTo>
                <a:lnTo>
                  <a:pt x="8472208" y="665734"/>
                </a:lnTo>
                <a:lnTo>
                  <a:pt x="8295551" y="719327"/>
                </a:lnTo>
                <a:lnTo>
                  <a:pt x="8201825" y="743965"/>
                </a:lnTo>
                <a:lnTo>
                  <a:pt x="8005991" y="784098"/>
                </a:lnTo>
                <a:lnTo>
                  <a:pt x="7901724" y="802004"/>
                </a:lnTo>
                <a:lnTo>
                  <a:pt x="7680363" y="828801"/>
                </a:lnTo>
                <a:lnTo>
                  <a:pt x="7441857" y="846709"/>
                </a:lnTo>
                <a:lnTo>
                  <a:pt x="7314222" y="851153"/>
                </a:lnTo>
                <a:lnTo>
                  <a:pt x="8723414" y="851153"/>
                </a:lnTo>
                <a:lnTo>
                  <a:pt x="8723414" y="56972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 txBox="1"/>
          <p:nvPr/>
        </p:nvSpPr>
        <p:spPr>
          <a:xfrm>
            <a:off x="330200" y="1552193"/>
            <a:ext cx="3165475" cy="195770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490220" indent="-478155">
              <a:lnSpc>
                <a:spcPts val="1825"/>
              </a:lnSpc>
              <a:spcBef>
                <a:spcPts val="95"/>
              </a:spcBef>
              <a:buSzPct val="94000"/>
              <a:buAutoNum type="arabicPlain"/>
              <a:tabLst>
                <a:tab pos="490855" algn="l"/>
              </a:tabLst>
            </a:pP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密目式安全网应符合</a:t>
            </a:r>
            <a:r>
              <a:rPr sz="1600" spc="-10" dirty="0">
                <a:latin typeface="Candara" panose="020E0502030303020204"/>
                <a:cs typeface="Candara" panose="020E0502030303020204"/>
              </a:rPr>
              <a:t>2000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目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  <a:p>
            <a:pPr marL="12700">
              <a:lnSpc>
                <a:spcPts val="1825"/>
              </a:lnSpc>
            </a:pPr>
            <a:r>
              <a:rPr sz="1600" spc="-5" dirty="0">
                <a:latin typeface="Candara" panose="020E0502030303020204"/>
                <a:cs typeface="Candara" panose="020E0502030303020204"/>
              </a:rPr>
              <a:t>/100cm2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的要求。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  <a:p>
            <a:pPr marL="12700" marR="10795">
              <a:lnSpc>
                <a:spcPct val="90000"/>
              </a:lnSpc>
              <a:spcBef>
                <a:spcPts val="600"/>
              </a:spcBef>
              <a:buSzPct val="94000"/>
              <a:buAutoNum type="arabicPlain" startAt="2"/>
              <a:tabLst>
                <a:tab pos="512445" algn="l"/>
              </a:tabLst>
            </a:pP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安全立网张挂必须严密，四角 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必须紧绷，支撑合理，受力均匀；  搭接要严密牢靠，不得有缝隙。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  <a:p>
            <a:pPr marL="12700" marR="5080">
              <a:lnSpc>
                <a:spcPts val="1730"/>
              </a:lnSpc>
              <a:spcBef>
                <a:spcPts val="620"/>
              </a:spcBef>
              <a:buSzPct val="94000"/>
              <a:buAutoNum type="arabicPlain" startAt="2"/>
              <a:tabLst>
                <a:tab pos="517525" algn="l"/>
              </a:tabLst>
            </a:pP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安全网不得在施工期间拆移、 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损坏，必须在无高处作业时方可拆 除。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330200" y="971245"/>
            <a:ext cx="1983739" cy="514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dirty="0">
                <a:solidFill>
                  <a:srgbClr val="000000"/>
                </a:solidFill>
                <a:latin typeface="Candara" panose="020E0502030303020204"/>
                <a:cs typeface="Candara" panose="020E0502030303020204"/>
              </a:rPr>
              <a:t>3.1</a:t>
            </a:r>
            <a:r>
              <a:rPr sz="3200" spc="-15" dirty="0">
                <a:solidFill>
                  <a:srgbClr val="000000"/>
                </a:solidFill>
                <a:latin typeface="Candara" panose="020E0502030303020204"/>
                <a:cs typeface="Candara" panose="020E0502030303020204"/>
              </a:rPr>
              <a:t>.</a:t>
            </a:r>
            <a:r>
              <a:rPr sz="3200" spc="-5" dirty="0">
                <a:solidFill>
                  <a:srgbClr val="000000"/>
                </a:solidFill>
                <a:latin typeface="Candara" panose="020E0502030303020204"/>
                <a:cs typeface="Candara" panose="020E0502030303020204"/>
              </a:rPr>
              <a:t>7</a:t>
            </a:r>
            <a:r>
              <a:rPr sz="3200" spc="5" dirty="0">
                <a:solidFill>
                  <a:srgbClr val="000000"/>
                </a:solidFill>
              </a:rPr>
              <a:t>安全网</a:t>
            </a:r>
            <a:endParaRPr sz="3200">
              <a:latin typeface="Candara" panose="020E0502030303020204"/>
              <a:cs typeface="Candara" panose="020E0502030303020204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4651375" y="2281129"/>
            <a:ext cx="3896008" cy="2905296"/>
          </a:xfrm>
          <a:prstGeom prst="rect">
            <a:avLst/>
          </a:prstGeom>
          <a:blipFill>
            <a:blip r:embed="rId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054978" y="859408"/>
            <a:ext cx="2880360" cy="715010"/>
          </a:xfrm>
          <a:custGeom>
            <a:avLst/>
            <a:gdLst/>
            <a:ahLst/>
            <a:cxnLst/>
            <a:rect l="l" t="t" r="r" b="b"/>
            <a:pathLst>
              <a:path w="2880359" h="715010">
                <a:moveTo>
                  <a:pt x="2880105" y="0"/>
                </a:moveTo>
                <a:lnTo>
                  <a:pt x="2873629" y="0"/>
                </a:lnTo>
                <a:lnTo>
                  <a:pt x="2752344" y="20065"/>
                </a:lnTo>
                <a:lnTo>
                  <a:pt x="2628900" y="42417"/>
                </a:lnTo>
                <a:lnTo>
                  <a:pt x="2373376" y="91566"/>
                </a:lnTo>
                <a:lnTo>
                  <a:pt x="2105279" y="149732"/>
                </a:lnTo>
                <a:lnTo>
                  <a:pt x="1824227" y="216662"/>
                </a:lnTo>
                <a:lnTo>
                  <a:pt x="1566672" y="281558"/>
                </a:lnTo>
                <a:lnTo>
                  <a:pt x="842899" y="444626"/>
                </a:lnTo>
                <a:lnTo>
                  <a:pt x="621538" y="489330"/>
                </a:lnTo>
                <a:lnTo>
                  <a:pt x="200025" y="567436"/>
                </a:lnTo>
                <a:lnTo>
                  <a:pt x="0" y="600963"/>
                </a:lnTo>
                <a:lnTo>
                  <a:pt x="138303" y="621156"/>
                </a:lnTo>
                <a:lnTo>
                  <a:pt x="270256" y="638937"/>
                </a:lnTo>
                <a:lnTo>
                  <a:pt x="398018" y="654685"/>
                </a:lnTo>
                <a:lnTo>
                  <a:pt x="644905" y="681481"/>
                </a:lnTo>
                <a:lnTo>
                  <a:pt x="874776" y="699262"/>
                </a:lnTo>
                <a:lnTo>
                  <a:pt x="985520" y="705992"/>
                </a:lnTo>
                <a:lnTo>
                  <a:pt x="1094104" y="710438"/>
                </a:lnTo>
                <a:lnTo>
                  <a:pt x="1298448" y="715010"/>
                </a:lnTo>
                <a:lnTo>
                  <a:pt x="1396365" y="715010"/>
                </a:lnTo>
                <a:lnTo>
                  <a:pt x="1585849" y="710438"/>
                </a:lnTo>
                <a:lnTo>
                  <a:pt x="1675256" y="705992"/>
                </a:lnTo>
                <a:lnTo>
                  <a:pt x="1845564" y="692657"/>
                </a:lnTo>
                <a:lnTo>
                  <a:pt x="1928495" y="683640"/>
                </a:lnTo>
                <a:lnTo>
                  <a:pt x="2086102" y="661288"/>
                </a:lnTo>
                <a:lnTo>
                  <a:pt x="2235073" y="634491"/>
                </a:lnTo>
                <a:lnTo>
                  <a:pt x="2375535" y="603250"/>
                </a:lnTo>
                <a:lnTo>
                  <a:pt x="2509647" y="567436"/>
                </a:lnTo>
                <a:lnTo>
                  <a:pt x="2637409" y="527303"/>
                </a:lnTo>
                <a:lnTo>
                  <a:pt x="2758694" y="482600"/>
                </a:lnTo>
                <a:lnTo>
                  <a:pt x="2875788" y="435610"/>
                </a:lnTo>
                <a:lnTo>
                  <a:pt x="2880105" y="433450"/>
                </a:lnTo>
                <a:lnTo>
                  <a:pt x="2880105" y="0"/>
                </a:lnTo>
                <a:close/>
              </a:path>
            </a:pathLst>
          </a:custGeom>
          <a:solidFill>
            <a:srgbClr val="C5E7FB">
              <a:alpha val="2901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2622423" y="730884"/>
            <a:ext cx="5551805" cy="851535"/>
          </a:xfrm>
          <a:custGeom>
            <a:avLst/>
            <a:gdLst/>
            <a:ahLst/>
            <a:cxnLst/>
            <a:rect l="l" t="t" r="r" b="b"/>
            <a:pathLst>
              <a:path w="5551805" h="851535">
                <a:moveTo>
                  <a:pt x="853566" y="0"/>
                </a:moveTo>
                <a:lnTo>
                  <a:pt x="685418" y="0"/>
                </a:lnTo>
                <a:lnTo>
                  <a:pt x="527938" y="4572"/>
                </a:lnTo>
                <a:lnTo>
                  <a:pt x="381000" y="11175"/>
                </a:lnTo>
                <a:lnTo>
                  <a:pt x="244728" y="22351"/>
                </a:lnTo>
                <a:lnTo>
                  <a:pt x="117093" y="35813"/>
                </a:lnTo>
                <a:lnTo>
                  <a:pt x="0" y="53720"/>
                </a:lnTo>
                <a:lnTo>
                  <a:pt x="334137" y="96138"/>
                </a:lnTo>
                <a:lnTo>
                  <a:pt x="693927" y="156463"/>
                </a:lnTo>
                <a:lnTo>
                  <a:pt x="1079246" y="234695"/>
                </a:lnTo>
                <a:lnTo>
                  <a:pt x="1283589" y="279273"/>
                </a:lnTo>
                <a:lnTo>
                  <a:pt x="1868931" y="422275"/>
                </a:lnTo>
                <a:lnTo>
                  <a:pt x="2562987" y="576452"/>
                </a:lnTo>
                <a:lnTo>
                  <a:pt x="2882265" y="639063"/>
                </a:lnTo>
                <a:lnTo>
                  <a:pt x="3035554" y="668147"/>
                </a:lnTo>
                <a:lnTo>
                  <a:pt x="3329304" y="717295"/>
                </a:lnTo>
                <a:lnTo>
                  <a:pt x="3469766" y="739520"/>
                </a:lnTo>
                <a:lnTo>
                  <a:pt x="3737991" y="775335"/>
                </a:lnTo>
                <a:lnTo>
                  <a:pt x="3991229" y="806576"/>
                </a:lnTo>
                <a:lnTo>
                  <a:pt x="4112641" y="817752"/>
                </a:lnTo>
                <a:lnTo>
                  <a:pt x="4342510" y="835660"/>
                </a:lnTo>
                <a:lnTo>
                  <a:pt x="4453255" y="842390"/>
                </a:lnTo>
                <a:lnTo>
                  <a:pt x="4666107" y="851280"/>
                </a:lnTo>
                <a:lnTo>
                  <a:pt x="4864100" y="851280"/>
                </a:lnTo>
                <a:lnTo>
                  <a:pt x="5051425" y="846836"/>
                </a:lnTo>
                <a:lnTo>
                  <a:pt x="5140833" y="842390"/>
                </a:lnTo>
                <a:lnTo>
                  <a:pt x="5228082" y="835660"/>
                </a:lnTo>
                <a:lnTo>
                  <a:pt x="5474970" y="808863"/>
                </a:lnTo>
                <a:lnTo>
                  <a:pt x="5551551" y="797687"/>
                </a:lnTo>
                <a:lnTo>
                  <a:pt x="5304662" y="766444"/>
                </a:lnTo>
                <a:lnTo>
                  <a:pt x="5042916" y="728472"/>
                </a:lnTo>
                <a:lnTo>
                  <a:pt x="4474463" y="630047"/>
                </a:lnTo>
                <a:lnTo>
                  <a:pt x="4165854" y="567563"/>
                </a:lnTo>
                <a:lnTo>
                  <a:pt x="3840099" y="498348"/>
                </a:lnTo>
                <a:lnTo>
                  <a:pt x="2854579" y="263651"/>
                </a:lnTo>
                <a:lnTo>
                  <a:pt x="2586354" y="205612"/>
                </a:lnTo>
                <a:lnTo>
                  <a:pt x="2330957" y="156463"/>
                </a:lnTo>
                <a:lnTo>
                  <a:pt x="2207387" y="134112"/>
                </a:lnTo>
                <a:lnTo>
                  <a:pt x="2086102" y="114045"/>
                </a:lnTo>
                <a:lnTo>
                  <a:pt x="1969007" y="96138"/>
                </a:lnTo>
                <a:lnTo>
                  <a:pt x="1630552" y="51435"/>
                </a:lnTo>
                <a:lnTo>
                  <a:pt x="1419860" y="31368"/>
                </a:lnTo>
                <a:lnTo>
                  <a:pt x="1221866" y="15748"/>
                </a:lnTo>
                <a:lnTo>
                  <a:pt x="1032382" y="4572"/>
                </a:lnTo>
                <a:lnTo>
                  <a:pt x="853566" y="0"/>
                </a:lnTo>
                <a:close/>
              </a:path>
            </a:pathLst>
          </a:custGeom>
          <a:solidFill>
            <a:srgbClr val="C5E7FB">
              <a:alpha val="3999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2832100" y="743204"/>
            <a:ext cx="5474970" cy="775335"/>
          </a:xfrm>
          <a:custGeom>
            <a:avLst/>
            <a:gdLst/>
            <a:ahLst/>
            <a:cxnLst/>
            <a:rect l="l" t="t" r="r" b="b"/>
            <a:pathLst>
              <a:path w="5474970" h="775335">
                <a:moveTo>
                  <a:pt x="0" y="78232"/>
                </a:moveTo>
                <a:lnTo>
                  <a:pt x="19176" y="73787"/>
                </a:lnTo>
                <a:lnTo>
                  <a:pt x="76581" y="62611"/>
                </a:lnTo>
                <a:lnTo>
                  <a:pt x="174498" y="46990"/>
                </a:lnTo>
                <a:lnTo>
                  <a:pt x="238379" y="37973"/>
                </a:lnTo>
                <a:lnTo>
                  <a:pt x="312927" y="29083"/>
                </a:lnTo>
                <a:lnTo>
                  <a:pt x="395858" y="22351"/>
                </a:lnTo>
                <a:lnTo>
                  <a:pt x="491744" y="15621"/>
                </a:lnTo>
                <a:lnTo>
                  <a:pt x="596011" y="9017"/>
                </a:lnTo>
                <a:lnTo>
                  <a:pt x="713104" y="4445"/>
                </a:lnTo>
                <a:lnTo>
                  <a:pt x="840866" y="2286"/>
                </a:lnTo>
                <a:lnTo>
                  <a:pt x="979170" y="0"/>
                </a:lnTo>
                <a:lnTo>
                  <a:pt x="1128140" y="2286"/>
                </a:lnTo>
                <a:lnTo>
                  <a:pt x="1287779" y="6731"/>
                </a:lnTo>
                <a:lnTo>
                  <a:pt x="1460246" y="15621"/>
                </a:lnTo>
                <a:lnTo>
                  <a:pt x="1643379" y="26797"/>
                </a:lnTo>
                <a:lnTo>
                  <a:pt x="1837054" y="44704"/>
                </a:lnTo>
                <a:lnTo>
                  <a:pt x="2043557" y="64770"/>
                </a:lnTo>
                <a:lnTo>
                  <a:pt x="2262759" y="89408"/>
                </a:lnTo>
                <a:lnTo>
                  <a:pt x="2492629" y="118491"/>
                </a:lnTo>
                <a:lnTo>
                  <a:pt x="2735326" y="154178"/>
                </a:lnTo>
                <a:lnTo>
                  <a:pt x="2988691" y="194437"/>
                </a:lnTo>
                <a:lnTo>
                  <a:pt x="3254755" y="241300"/>
                </a:lnTo>
                <a:lnTo>
                  <a:pt x="3533648" y="297180"/>
                </a:lnTo>
                <a:lnTo>
                  <a:pt x="3825240" y="357505"/>
                </a:lnTo>
                <a:lnTo>
                  <a:pt x="4129658" y="424561"/>
                </a:lnTo>
                <a:lnTo>
                  <a:pt x="4446778" y="500507"/>
                </a:lnTo>
                <a:lnTo>
                  <a:pt x="4776724" y="583184"/>
                </a:lnTo>
                <a:lnTo>
                  <a:pt x="5119497" y="674751"/>
                </a:lnTo>
                <a:lnTo>
                  <a:pt x="5474970" y="775335"/>
                </a:lnTo>
              </a:path>
            </a:pathLst>
          </a:custGeom>
          <a:ln w="31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5616447" y="729869"/>
            <a:ext cx="3312160" cy="652780"/>
          </a:xfrm>
          <a:custGeom>
            <a:avLst/>
            <a:gdLst/>
            <a:ahLst/>
            <a:cxnLst/>
            <a:rect l="l" t="t" r="r" b="b"/>
            <a:pathLst>
              <a:path w="3312159" h="652780">
                <a:moveTo>
                  <a:pt x="0" y="652398"/>
                </a:moveTo>
                <a:lnTo>
                  <a:pt x="95757" y="625475"/>
                </a:lnTo>
                <a:lnTo>
                  <a:pt x="357631" y="556259"/>
                </a:lnTo>
                <a:lnTo>
                  <a:pt x="538479" y="509396"/>
                </a:lnTo>
                <a:lnTo>
                  <a:pt x="747140" y="457961"/>
                </a:lnTo>
                <a:lnTo>
                  <a:pt x="979170" y="402081"/>
                </a:lnTo>
                <a:lnTo>
                  <a:pt x="1228217" y="341756"/>
                </a:lnTo>
                <a:lnTo>
                  <a:pt x="1492123" y="283717"/>
                </a:lnTo>
                <a:lnTo>
                  <a:pt x="1762505" y="225551"/>
                </a:lnTo>
                <a:lnTo>
                  <a:pt x="2039238" y="171957"/>
                </a:lnTo>
                <a:lnTo>
                  <a:pt x="2313812" y="120650"/>
                </a:lnTo>
                <a:lnTo>
                  <a:pt x="2450083" y="98297"/>
                </a:lnTo>
                <a:lnTo>
                  <a:pt x="2582036" y="75945"/>
                </a:lnTo>
                <a:lnTo>
                  <a:pt x="2713990" y="58038"/>
                </a:lnTo>
                <a:lnTo>
                  <a:pt x="2841752" y="40131"/>
                </a:lnTo>
                <a:lnTo>
                  <a:pt x="2967354" y="26796"/>
                </a:lnTo>
                <a:lnTo>
                  <a:pt x="3086607" y="15620"/>
                </a:lnTo>
                <a:lnTo>
                  <a:pt x="3201543" y="6603"/>
                </a:lnTo>
                <a:lnTo>
                  <a:pt x="3312159" y="0"/>
                </a:lnTo>
              </a:path>
            </a:pathLst>
          </a:custGeom>
          <a:ln w="31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211670" y="714248"/>
            <a:ext cx="8723630" cy="1331595"/>
          </a:xfrm>
          <a:custGeom>
            <a:avLst/>
            <a:gdLst/>
            <a:ahLst/>
            <a:cxnLst/>
            <a:rect l="l" t="t" r="r" b="b"/>
            <a:pathLst>
              <a:path w="8723630" h="1331595">
                <a:moveTo>
                  <a:pt x="1556042" y="0"/>
                </a:moveTo>
                <a:lnTo>
                  <a:pt x="1402753" y="0"/>
                </a:lnTo>
                <a:lnTo>
                  <a:pt x="1258100" y="4444"/>
                </a:lnTo>
                <a:lnTo>
                  <a:pt x="1121829" y="11175"/>
                </a:lnTo>
                <a:lnTo>
                  <a:pt x="874890" y="33400"/>
                </a:lnTo>
                <a:lnTo>
                  <a:pt x="762063" y="49149"/>
                </a:lnTo>
                <a:lnTo>
                  <a:pt x="659891" y="64769"/>
                </a:lnTo>
                <a:lnTo>
                  <a:pt x="564095" y="82550"/>
                </a:lnTo>
                <a:lnTo>
                  <a:pt x="478955" y="102742"/>
                </a:lnTo>
                <a:lnTo>
                  <a:pt x="398056" y="120650"/>
                </a:lnTo>
                <a:lnTo>
                  <a:pt x="327812" y="140715"/>
                </a:lnTo>
                <a:lnTo>
                  <a:pt x="206476" y="178688"/>
                </a:lnTo>
                <a:lnTo>
                  <a:pt x="157518" y="196596"/>
                </a:lnTo>
                <a:lnTo>
                  <a:pt x="51079" y="241173"/>
                </a:lnTo>
                <a:lnTo>
                  <a:pt x="0" y="268097"/>
                </a:lnTo>
                <a:lnTo>
                  <a:pt x="0" y="1331467"/>
                </a:lnTo>
                <a:lnTo>
                  <a:pt x="8719096" y="1331467"/>
                </a:lnTo>
                <a:lnTo>
                  <a:pt x="8723414" y="1324864"/>
                </a:lnTo>
                <a:lnTo>
                  <a:pt x="8723414" y="851153"/>
                </a:lnTo>
                <a:lnTo>
                  <a:pt x="7182142" y="851153"/>
                </a:lnTo>
                <a:lnTo>
                  <a:pt x="7043839" y="848994"/>
                </a:lnTo>
                <a:lnTo>
                  <a:pt x="6899059" y="844423"/>
                </a:lnTo>
                <a:lnTo>
                  <a:pt x="6750088" y="837818"/>
                </a:lnTo>
                <a:lnTo>
                  <a:pt x="6594640" y="826642"/>
                </a:lnTo>
                <a:lnTo>
                  <a:pt x="6260503" y="793114"/>
                </a:lnTo>
                <a:lnTo>
                  <a:pt x="5900712" y="746125"/>
                </a:lnTo>
                <a:lnTo>
                  <a:pt x="5709196" y="717168"/>
                </a:lnTo>
                <a:lnTo>
                  <a:pt x="5509044" y="683640"/>
                </a:lnTo>
                <a:lnTo>
                  <a:pt x="5302542" y="645667"/>
                </a:lnTo>
                <a:lnTo>
                  <a:pt x="4861979" y="558546"/>
                </a:lnTo>
                <a:lnTo>
                  <a:pt x="4387253" y="453516"/>
                </a:lnTo>
                <a:lnTo>
                  <a:pt x="4136047" y="395350"/>
                </a:lnTo>
                <a:lnTo>
                  <a:pt x="3614458" y="268097"/>
                </a:lnTo>
                <a:lnTo>
                  <a:pt x="3122841" y="165226"/>
                </a:lnTo>
                <a:lnTo>
                  <a:pt x="2892844" y="125094"/>
                </a:lnTo>
                <a:lnTo>
                  <a:pt x="2673642" y="91566"/>
                </a:lnTo>
                <a:lnTo>
                  <a:pt x="2462949" y="62484"/>
                </a:lnTo>
                <a:lnTo>
                  <a:pt x="2262797" y="40131"/>
                </a:lnTo>
                <a:lnTo>
                  <a:pt x="2073313" y="22225"/>
                </a:lnTo>
                <a:lnTo>
                  <a:pt x="1719999" y="2159"/>
                </a:lnTo>
                <a:lnTo>
                  <a:pt x="1556042" y="0"/>
                </a:lnTo>
                <a:close/>
              </a:path>
              <a:path w="8723630" h="1331595">
                <a:moveTo>
                  <a:pt x="8723414" y="569722"/>
                </a:moveTo>
                <a:lnTo>
                  <a:pt x="8638197" y="605409"/>
                </a:lnTo>
                <a:lnTo>
                  <a:pt x="8557298" y="636651"/>
                </a:lnTo>
                <a:lnTo>
                  <a:pt x="8472208" y="665734"/>
                </a:lnTo>
                <a:lnTo>
                  <a:pt x="8295551" y="719327"/>
                </a:lnTo>
                <a:lnTo>
                  <a:pt x="8201825" y="743965"/>
                </a:lnTo>
                <a:lnTo>
                  <a:pt x="8005991" y="784098"/>
                </a:lnTo>
                <a:lnTo>
                  <a:pt x="7901724" y="802004"/>
                </a:lnTo>
                <a:lnTo>
                  <a:pt x="7680363" y="828801"/>
                </a:lnTo>
                <a:lnTo>
                  <a:pt x="7441857" y="846709"/>
                </a:lnTo>
                <a:lnTo>
                  <a:pt x="7314222" y="851153"/>
                </a:lnTo>
                <a:lnTo>
                  <a:pt x="8723414" y="851153"/>
                </a:lnTo>
                <a:lnTo>
                  <a:pt x="8723414" y="56972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 txBox="1"/>
          <p:nvPr/>
        </p:nvSpPr>
        <p:spPr>
          <a:xfrm>
            <a:off x="330200" y="1802637"/>
            <a:ext cx="2840990" cy="286067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  <a:buSzPct val="94000"/>
              <a:buAutoNum type="arabicPlain"/>
              <a:tabLst>
                <a:tab pos="490855" algn="l"/>
              </a:tabLst>
            </a:pP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主体施工阶段，施工层、 </a:t>
            </a:r>
            <a:r>
              <a:rPr sz="1600" spc="-10" dirty="0">
                <a:latin typeface="PMingLiU" panose="02020500000000000000" charset="-120"/>
                <a:cs typeface="PMingLiU" panose="02020500000000000000" charset="-120"/>
              </a:rPr>
              <a:t>拆模层、第二层必须满铺脚手 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板，脚手板必须铺至建筑物结 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构。作业层架体外立面设</a:t>
            </a:r>
            <a:r>
              <a:rPr sz="1600" dirty="0">
                <a:latin typeface="PMingLiU" panose="02020500000000000000" charset="-120"/>
                <a:cs typeface="PMingLiU" panose="02020500000000000000" charset="-120"/>
              </a:rPr>
              <a:t>置</a:t>
            </a:r>
            <a:r>
              <a:rPr sz="1600" spc="-5" dirty="0">
                <a:latin typeface="Candara" panose="020E0502030303020204"/>
                <a:cs typeface="Candara" panose="020E0502030303020204"/>
              </a:rPr>
              <a:t>1.</a:t>
            </a:r>
            <a:r>
              <a:rPr sz="1600" spc="-10" dirty="0">
                <a:latin typeface="Candara" panose="020E0502030303020204"/>
                <a:cs typeface="Candara" panose="020E0502030303020204"/>
              </a:rPr>
              <a:t>2</a:t>
            </a:r>
            <a:r>
              <a:rPr sz="1600" spc="-5" dirty="0">
                <a:latin typeface="Candara" panose="020E0502030303020204"/>
                <a:cs typeface="Candara" panose="020E0502030303020204"/>
              </a:rPr>
              <a:t>m 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高防护栏杆；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  <a:p>
            <a:pPr marL="12700" marR="147955" algn="just">
              <a:lnSpc>
                <a:spcPct val="100000"/>
              </a:lnSpc>
              <a:spcBef>
                <a:spcPts val="600"/>
              </a:spcBef>
              <a:buSzPct val="94000"/>
              <a:buAutoNum type="arabicPlain"/>
              <a:tabLst>
                <a:tab pos="512445" algn="l"/>
              </a:tabLst>
            </a:pP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从第二层起，应每隔</a:t>
            </a:r>
            <a:r>
              <a:rPr sz="1600" spc="-5" dirty="0">
                <a:latin typeface="Candara" panose="020E0502030303020204"/>
                <a:cs typeface="Candara" panose="020E0502030303020204"/>
              </a:rPr>
              <a:t>1</a:t>
            </a:r>
            <a:r>
              <a:rPr sz="1600" spc="-10" dirty="0">
                <a:latin typeface="Candara" panose="020E0502030303020204"/>
                <a:cs typeface="Candara" panose="020E0502030303020204"/>
              </a:rPr>
              <a:t>0m </a:t>
            </a:r>
            <a:r>
              <a:rPr sz="1600" spc="-10" dirty="0">
                <a:latin typeface="PMingLiU" panose="02020500000000000000" charset="-120"/>
                <a:cs typeface="PMingLiU" panose="02020500000000000000" charset="-120"/>
              </a:rPr>
              <a:t>设置一道硬质隔断防护，并在 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其中间部位张挂水平安全网。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  <a:p>
            <a:pPr marL="12700" marR="85090">
              <a:lnSpc>
                <a:spcPct val="100000"/>
              </a:lnSpc>
              <a:spcBef>
                <a:spcPts val="605"/>
              </a:spcBef>
              <a:buSzPct val="94000"/>
              <a:buAutoNum type="arabicPlain"/>
              <a:tabLst>
                <a:tab pos="517525" algn="l"/>
              </a:tabLst>
            </a:pP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脚手板铺设时严禁出现探 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头板，脚手板端头应用镀锌铁 丝固定在小横杆上。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330200" y="947420"/>
            <a:ext cx="3674110" cy="90995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</a:pPr>
            <a:r>
              <a:rPr dirty="0">
                <a:solidFill>
                  <a:srgbClr val="000000"/>
                </a:solidFill>
                <a:latin typeface="Candara" panose="020E0502030303020204"/>
                <a:cs typeface="Candara" panose="020E0502030303020204"/>
              </a:rPr>
              <a:t>3.1.</a:t>
            </a:r>
            <a:r>
              <a:rPr spc="5" dirty="0">
                <a:solidFill>
                  <a:srgbClr val="000000"/>
                </a:solidFill>
                <a:latin typeface="Candara" panose="020E0502030303020204"/>
                <a:cs typeface="Candara" panose="020E0502030303020204"/>
              </a:rPr>
              <a:t>8</a:t>
            </a:r>
            <a:r>
              <a:rPr dirty="0">
                <a:solidFill>
                  <a:srgbClr val="000000"/>
                </a:solidFill>
              </a:rPr>
              <a:t>水</a:t>
            </a:r>
            <a:r>
              <a:rPr spc="-5" dirty="0">
                <a:solidFill>
                  <a:srgbClr val="000000"/>
                </a:solidFill>
              </a:rPr>
              <a:t>平</a:t>
            </a:r>
            <a:r>
              <a:rPr dirty="0">
                <a:solidFill>
                  <a:srgbClr val="000000"/>
                </a:solidFill>
              </a:rPr>
              <a:t>防护设置（主 </a:t>
            </a:r>
            <a:r>
              <a:rPr dirty="0">
                <a:solidFill>
                  <a:srgbClr val="000000"/>
                </a:solidFill>
              </a:rPr>
              <a:t>体结构施工阶段）</a:t>
            </a:r>
            <a:endParaRPr dirty="0">
              <a:solidFill>
                <a:srgbClr val="000000"/>
              </a:solidFill>
            </a:endParaRPr>
          </a:p>
        </p:txBody>
      </p:sp>
      <p:sp>
        <p:nvSpPr>
          <p:cNvPr id="9" name="object 9"/>
          <p:cNvSpPr/>
          <p:nvPr/>
        </p:nvSpPr>
        <p:spPr>
          <a:xfrm>
            <a:off x="5187060" y="1828753"/>
            <a:ext cx="2833712" cy="3810046"/>
          </a:xfrm>
          <a:prstGeom prst="rect">
            <a:avLst/>
          </a:prstGeom>
          <a:blipFill>
            <a:blip r:embed="rId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4211954" y="4365104"/>
            <a:ext cx="2805049" cy="213995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054978" y="859408"/>
            <a:ext cx="2880360" cy="715010"/>
          </a:xfrm>
          <a:custGeom>
            <a:avLst/>
            <a:gdLst/>
            <a:ahLst/>
            <a:cxnLst/>
            <a:rect l="l" t="t" r="r" b="b"/>
            <a:pathLst>
              <a:path w="2880359" h="715010">
                <a:moveTo>
                  <a:pt x="2880105" y="0"/>
                </a:moveTo>
                <a:lnTo>
                  <a:pt x="2873629" y="0"/>
                </a:lnTo>
                <a:lnTo>
                  <a:pt x="2752344" y="20065"/>
                </a:lnTo>
                <a:lnTo>
                  <a:pt x="2628900" y="42417"/>
                </a:lnTo>
                <a:lnTo>
                  <a:pt x="2373376" y="91566"/>
                </a:lnTo>
                <a:lnTo>
                  <a:pt x="2105279" y="149732"/>
                </a:lnTo>
                <a:lnTo>
                  <a:pt x="1824227" y="216662"/>
                </a:lnTo>
                <a:lnTo>
                  <a:pt x="1566672" y="281558"/>
                </a:lnTo>
                <a:lnTo>
                  <a:pt x="842899" y="444626"/>
                </a:lnTo>
                <a:lnTo>
                  <a:pt x="621538" y="489330"/>
                </a:lnTo>
                <a:lnTo>
                  <a:pt x="200025" y="567436"/>
                </a:lnTo>
                <a:lnTo>
                  <a:pt x="0" y="600963"/>
                </a:lnTo>
                <a:lnTo>
                  <a:pt x="138303" y="621156"/>
                </a:lnTo>
                <a:lnTo>
                  <a:pt x="270256" y="638937"/>
                </a:lnTo>
                <a:lnTo>
                  <a:pt x="398018" y="654685"/>
                </a:lnTo>
                <a:lnTo>
                  <a:pt x="644905" y="681481"/>
                </a:lnTo>
                <a:lnTo>
                  <a:pt x="874776" y="699262"/>
                </a:lnTo>
                <a:lnTo>
                  <a:pt x="985520" y="705992"/>
                </a:lnTo>
                <a:lnTo>
                  <a:pt x="1094104" y="710438"/>
                </a:lnTo>
                <a:lnTo>
                  <a:pt x="1298448" y="715010"/>
                </a:lnTo>
                <a:lnTo>
                  <a:pt x="1396365" y="715010"/>
                </a:lnTo>
                <a:lnTo>
                  <a:pt x="1585849" y="710438"/>
                </a:lnTo>
                <a:lnTo>
                  <a:pt x="1675256" y="705992"/>
                </a:lnTo>
                <a:lnTo>
                  <a:pt x="1845564" y="692657"/>
                </a:lnTo>
                <a:lnTo>
                  <a:pt x="1928495" y="683640"/>
                </a:lnTo>
                <a:lnTo>
                  <a:pt x="2086102" y="661288"/>
                </a:lnTo>
                <a:lnTo>
                  <a:pt x="2235073" y="634491"/>
                </a:lnTo>
                <a:lnTo>
                  <a:pt x="2375535" y="603250"/>
                </a:lnTo>
                <a:lnTo>
                  <a:pt x="2509647" y="567436"/>
                </a:lnTo>
                <a:lnTo>
                  <a:pt x="2637409" y="527303"/>
                </a:lnTo>
                <a:lnTo>
                  <a:pt x="2758694" y="482600"/>
                </a:lnTo>
                <a:lnTo>
                  <a:pt x="2875788" y="435610"/>
                </a:lnTo>
                <a:lnTo>
                  <a:pt x="2880105" y="433450"/>
                </a:lnTo>
                <a:lnTo>
                  <a:pt x="2880105" y="0"/>
                </a:lnTo>
                <a:close/>
              </a:path>
            </a:pathLst>
          </a:custGeom>
          <a:solidFill>
            <a:srgbClr val="C5E7FB">
              <a:alpha val="2901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2622423" y="730884"/>
            <a:ext cx="5551805" cy="851535"/>
          </a:xfrm>
          <a:custGeom>
            <a:avLst/>
            <a:gdLst/>
            <a:ahLst/>
            <a:cxnLst/>
            <a:rect l="l" t="t" r="r" b="b"/>
            <a:pathLst>
              <a:path w="5551805" h="851535">
                <a:moveTo>
                  <a:pt x="853566" y="0"/>
                </a:moveTo>
                <a:lnTo>
                  <a:pt x="685418" y="0"/>
                </a:lnTo>
                <a:lnTo>
                  <a:pt x="527938" y="4572"/>
                </a:lnTo>
                <a:lnTo>
                  <a:pt x="381000" y="11175"/>
                </a:lnTo>
                <a:lnTo>
                  <a:pt x="244728" y="22351"/>
                </a:lnTo>
                <a:lnTo>
                  <a:pt x="117093" y="35813"/>
                </a:lnTo>
                <a:lnTo>
                  <a:pt x="0" y="53720"/>
                </a:lnTo>
                <a:lnTo>
                  <a:pt x="334137" y="96138"/>
                </a:lnTo>
                <a:lnTo>
                  <a:pt x="693927" y="156463"/>
                </a:lnTo>
                <a:lnTo>
                  <a:pt x="1079246" y="234695"/>
                </a:lnTo>
                <a:lnTo>
                  <a:pt x="1283589" y="279273"/>
                </a:lnTo>
                <a:lnTo>
                  <a:pt x="1868931" y="422275"/>
                </a:lnTo>
                <a:lnTo>
                  <a:pt x="2562987" y="576452"/>
                </a:lnTo>
                <a:lnTo>
                  <a:pt x="2882265" y="639063"/>
                </a:lnTo>
                <a:lnTo>
                  <a:pt x="3035554" y="668147"/>
                </a:lnTo>
                <a:lnTo>
                  <a:pt x="3329304" y="717295"/>
                </a:lnTo>
                <a:lnTo>
                  <a:pt x="3469766" y="739520"/>
                </a:lnTo>
                <a:lnTo>
                  <a:pt x="3737991" y="775335"/>
                </a:lnTo>
                <a:lnTo>
                  <a:pt x="3991229" y="806576"/>
                </a:lnTo>
                <a:lnTo>
                  <a:pt x="4112641" y="817752"/>
                </a:lnTo>
                <a:lnTo>
                  <a:pt x="4342510" y="835660"/>
                </a:lnTo>
                <a:lnTo>
                  <a:pt x="4453255" y="842390"/>
                </a:lnTo>
                <a:lnTo>
                  <a:pt x="4666107" y="851280"/>
                </a:lnTo>
                <a:lnTo>
                  <a:pt x="4864100" y="851280"/>
                </a:lnTo>
                <a:lnTo>
                  <a:pt x="5051425" y="846836"/>
                </a:lnTo>
                <a:lnTo>
                  <a:pt x="5140833" y="842390"/>
                </a:lnTo>
                <a:lnTo>
                  <a:pt x="5228082" y="835660"/>
                </a:lnTo>
                <a:lnTo>
                  <a:pt x="5474970" y="808863"/>
                </a:lnTo>
                <a:lnTo>
                  <a:pt x="5551551" y="797687"/>
                </a:lnTo>
                <a:lnTo>
                  <a:pt x="5304662" y="766444"/>
                </a:lnTo>
                <a:lnTo>
                  <a:pt x="5042916" y="728472"/>
                </a:lnTo>
                <a:lnTo>
                  <a:pt x="4474463" y="630047"/>
                </a:lnTo>
                <a:lnTo>
                  <a:pt x="4165854" y="567563"/>
                </a:lnTo>
                <a:lnTo>
                  <a:pt x="3840099" y="498348"/>
                </a:lnTo>
                <a:lnTo>
                  <a:pt x="2854579" y="263651"/>
                </a:lnTo>
                <a:lnTo>
                  <a:pt x="2586354" y="205612"/>
                </a:lnTo>
                <a:lnTo>
                  <a:pt x="2330957" y="156463"/>
                </a:lnTo>
                <a:lnTo>
                  <a:pt x="2207387" y="134112"/>
                </a:lnTo>
                <a:lnTo>
                  <a:pt x="2086102" y="114045"/>
                </a:lnTo>
                <a:lnTo>
                  <a:pt x="1969007" y="96138"/>
                </a:lnTo>
                <a:lnTo>
                  <a:pt x="1630552" y="51435"/>
                </a:lnTo>
                <a:lnTo>
                  <a:pt x="1419860" y="31368"/>
                </a:lnTo>
                <a:lnTo>
                  <a:pt x="1221866" y="15748"/>
                </a:lnTo>
                <a:lnTo>
                  <a:pt x="1032382" y="4572"/>
                </a:lnTo>
                <a:lnTo>
                  <a:pt x="853566" y="0"/>
                </a:lnTo>
                <a:close/>
              </a:path>
            </a:pathLst>
          </a:custGeom>
          <a:solidFill>
            <a:srgbClr val="C5E7FB">
              <a:alpha val="3999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2832100" y="743204"/>
            <a:ext cx="5474970" cy="775335"/>
          </a:xfrm>
          <a:custGeom>
            <a:avLst/>
            <a:gdLst/>
            <a:ahLst/>
            <a:cxnLst/>
            <a:rect l="l" t="t" r="r" b="b"/>
            <a:pathLst>
              <a:path w="5474970" h="775335">
                <a:moveTo>
                  <a:pt x="0" y="78232"/>
                </a:moveTo>
                <a:lnTo>
                  <a:pt x="19176" y="73787"/>
                </a:lnTo>
                <a:lnTo>
                  <a:pt x="76581" y="62611"/>
                </a:lnTo>
                <a:lnTo>
                  <a:pt x="174498" y="46990"/>
                </a:lnTo>
                <a:lnTo>
                  <a:pt x="238379" y="37973"/>
                </a:lnTo>
                <a:lnTo>
                  <a:pt x="312927" y="29083"/>
                </a:lnTo>
                <a:lnTo>
                  <a:pt x="395858" y="22351"/>
                </a:lnTo>
                <a:lnTo>
                  <a:pt x="491744" y="15621"/>
                </a:lnTo>
                <a:lnTo>
                  <a:pt x="596011" y="9017"/>
                </a:lnTo>
                <a:lnTo>
                  <a:pt x="713104" y="4445"/>
                </a:lnTo>
                <a:lnTo>
                  <a:pt x="840866" y="2286"/>
                </a:lnTo>
                <a:lnTo>
                  <a:pt x="979170" y="0"/>
                </a:lnTo>
                <a:lnTo>
                  <a:pt x="1128140" y="2286"/>
                </a:lnTo>
                <a:lnTo>
                  <a:pt x="1287779" y="6731"/>
                </a:lnTo>
                <a:lnTo>
                  <a:pt x="1460246" y="15621"/>
                </a:lnTo>
                <a:lnTo>
                  <a:pt x="1643379" y="26797"/>
                </a:lnTo>
                <a:lnTo>
                  <a:pt x="1837054" y="44704"/>
                </a:lnTo>
                <a:lnTo>
                  <a:pt x="2043557" y="64770"/>
                </a:lnTo>
                <a:lnTo>
                  <a:pt x="2262759" y="89408"/>
                </a:lnTo>
                <a:lnTo>
                  <a:pt x="2492629" y="118491"/>
                </a:lnTo>
                <a:lnTo>
                  <a:pt x="2735326" y="154178"/>
                </a:lnTo>
                <a:lnTo>
                  <a:pt x="2988691" y="194437"/>
                </a:lnTo>
                <a:lnTo>
                  <a:pt x="3254755" y="241300"/>
                </a:lnTo>
                <a:lnTo>
                  <a:pt x="3533648" y="297180"/>
                </a:lnTo>
                <a:lnTo>
                  <a:pt x="3825240" y="357505"/>
                </a:lnTo>
                <a:lnTo>
                  <a:pt x="4129658" y="424561"/>
                </a:lnTo>
                <a:lnTo>
                  <a:pt x="4446778" y="500507"/>
                </a:lnTo>
                <a:lnTo>
                  <a:pt x="4776724" y="583184"/>
                </a:lnTo>
                <a:lnTo>
                  <a:pt x="5119497" y="674751"/>
                </a:lnTo>
                <a:lnTo>
                  <a:pt x="5474970" y="775335"/>
                </a:lnTo>
              </a:path>
            </a:pathLst>
          </a:custGeom>
          <a:ln w="31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5616447" y="729869"/>
            <a:ext cx="3312160" cy="652780"/>
          </a:xfrm>
          <a:custGeom>
            <a:avLst/>
            <a:gdLst/>
            <a:ahLst/>
            <a:cxnLst/>
            <a:rect l="l" t="t" r="r" b="b"/>
            <a:pathLst>
              <a:path w="3312159" h="652780">
                <a:moveTo>
                  <a:pt x="0" y="652398"/>
                </a:moveTo>
                <a:lnTo>
                  <a:pt x="95757" y="625475"/>
                </a:lnTo>
                <a:lnTo>
                  <a:pt x="357631" y="556259"/>
                </a:lnTo>
                <a:lnTo>
                  <a:pt x="538479" y="509396"/>
                </a:lnTo>
                <a:lnTo>
                  <a:pt x="747140" y="457961"/>
                </a:lnTo>
                <a:lnTo>
                  <a:pt x="979170" y="402081"/>
                </a:lnTo>
                <a:lnTo>
                  <a:pt x="1228217" y="341756"/>
                </a:lnTo>
                <a:lnTo>
                  <a:pt x="1492123" y="283717"/>
                </a:lnTo>
                <a:lnTo>
                  <a:pt x="1762505" y="225551"/>
                </a:lnTo>
                <a:lnTo>
                  <a:pt x="2039238" y="171957"/>
                </a:lnTo>
                <a:lnTo>
                  <a:pt x="2313812" y="120650"/>
                </a:lnTo>
                <a:lnTo>
                  <a:pt x="2450083" y="98297"/>
                </a:lnTo>
                <a:lnTo>
                  <a:pt x="2582036" y="75945"/>
                </a:lnTo>
                <a:lnTo>
                  <a:pt x="2713990" y="58038"/>
                </a:lnTo>
                <a:lnTo>
                  <a:pt x="2841752" y="40131"/>
                </a:lnTo>
                <a:lnTo>
                  <a:pt x="2967354" y="26796"/>
                </a:lnTo>
                <a:lnTo>
                  <a:pt x="3086607" y="15620"/>
                </a:lnTo>
                <a:lnTo>
                  <a:pt x="3201543" y="6603"/>
                </a:lnTo>
                <a:lnTo>
                  <a:pt x="3312159" y="0"/>
                </a:lnTo>
              </a:path>
            </a:pathLst>
          </a:custGeom>
          <a:ln w="31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211670" y="714248"/>
            <a:ext cx="8723630" cy="1331595"/>
          </a:xfrm>
          <a:custGeom>
            <a:avLst/>
            <a:gdLst/>
            <a:ahLst/>
            <a:cxnLst/>
            <a:rect l="l" t="t" r="r" b="b"/>
            <a:pathLst>
              <a:path w="8723630" h="1331595">
                <a:moveTo>
                  <a:pt x="1556042" y="0"/>
                </a:moveTo>
                <a:lnTo>
                  <a:pt x="1402753" y="0"/>
                </a:lnTo>
                <a:lnTo>
                  <a:pt x="1258100" y="4444"/>
                </a:lnTo>
                <a:lnTo>
                  <a:pt x="1121829" y="11175"/>
                </a:lnTo>
                <a:lnTo>
                  <a:pt x="874890" y="33400"/>
                </a:lnTo>
                <a:lnTo>
                  <a:pt x="762063" y="49149"/>
                </a:lnTo>
                <a:lnTo>
                  <a:pt x="659891" y="64769"/>
                </a:lnTo>
                <a:lnTo>
                  <a:pt x="564095" y="82550"/>
                </a:lnTo>
                <a:lnTo>
                  <a:pt x="478955" y="102742"/>
                </a:lnTo>
                <a:lnTo>
                  <a:pt x="398056" y="120650"/>
                </a:lnTo>
                <a:lnTo>
                  <a:pt x="327812" y="140715"/>
                </a:lnTo>
                <a:lnTo>
                  <a:pt x="206476" y="178688"/>
                </a:lnTo>
                <a:lnTo>
                  <a:pt x="157518" y="196596"/>
                </a:lnTo>
                <a:lnTo>
                  <a:pt x="51079" y="241173"/>
                </a:lnTo>
                <a:lnTo>
                  <a:pt x="0" y="268097"/>
                </a:lnTo>
                <a:lnTo>
                  <a:pt x="0" y="1331467"/>
                </a:lnTo>
                <a:lnTo>
                  <a:pt x="8719096" y="1331467"/>
                </a:lnTo>
                <a:lnTo>
                  <a:pt x="8723414" y="1324864"/>
                </a:lnTo>
                <a:lnTo>
                  <a:pt x="8723414" y="851153"/>
                </a:lnTo>
                <a:lnTo>
                  <a:pt x="7182142" y="851153"/>
                </a:lnTo>
                <a:lnTo>
                  <a:pt x="7043839" y="848994"/>
                </a:lnTo>
                <a:lnTo>
                  <a:pt x="6899059" y="844423"/>
                </a:lnTo>
                <a:lnTo>
                  <a:pt x="6750088" y="837818"/>
                </a:lnTo>
                <a:lnTo>
                  <a:pt x="6594640" y="826642"/>
                </a:lnTo>
                <a:lnTo>
                  <a:pt x="6260503" y="793114"/>
                </a:lnTo>
                <a:lnTo>
                  <a:pt x="5900712" y="746125"/>
                </a:lnTo>
                <a:lnTo>
                  <a:pt x="5709196" y="717168"/>
                </a:lnTo>
                <a:lnTo>
                  <a:pt x="5509044" y="683640"/>
                </a:lnTo>
                <a:lnTo>
                  <a:pt x="5302542" y="645667"/>
                </a:lnTo>
                <a:lnTo>
                  <a:pt x="4861979" y="558546"/>
                </a:lnTo>
                <a:lnTo>
                  <a:pt x="4387253" y="453516"/>
                </a:lnTo>
                <a:lnTo>
                  <a:pt x="4136047" y="395350"/>
                </a:lnTo>
                <a:lnTo>
                  <a:pt x="3614458" y="268097"/>
                </a:lnTo>
                <a:lnTo>
                  <a:pt x="3122841" y="165226"/>
                </a:lnTo>
                <a:lnTo>
                  <a:pt x="2892844" y="125094"/>
                </a:lnTo>
                <a:lnTo>
                  <a:pt x="2673642" y="91566"/>
                </a:lnTo>
                <a:lnTo>
                  <a:pt x="2462949" y="62484"/>
                </a:lnTo>
                <a:lnTo>
                  <a:pt x="2262797" y="40131"/>
                </a:lnTo>
                <a:lnTo>
                  <a:pt x="2073313" y="22225"/>
                </a:lnTo>
                <a:lnTo>
                  <a:pt x="1719999" y="2159"/>
                </a:lnTo>
                <a:lnTo>
                  <a:pt x="1556042" y="0"/>
                </a:lnTo>
                <a:close/>
              </a:path>
              <a:path w="8723630" h="1331595">
                <a:moveTo>
                  <a:pt x="8723414" y="569722"/>
                </a:moveTo>
                <a:lnTo>
                  <a:pt x="8638197" y="605409"/>
                </a:lnTo>
                <a:lnTo>
                  <a:pt x="8557298" y="636651"/>
                </a:lnTo>
                <a:lnTo>
                  <a:pt x="8472208" y="665734"/>
                </a:lnTo>
                <a:lnTo>
                  <a:pt x="8295551" y="719327"/>
                </a:lnTo>
                <a:lnTo>
                  <a:pt x="8201825" y="743965"/>
                </a:lnTo>
                <a:lnTo>
                  <a:pt x="8005991" y="784098"/>
                </a:lnTo>
                <a:lnTo>
                  <a:pt x="7901724" y="802004"/>
                </a:lnTo>
                <a:lnTo>
                  <a:pt x="7680363" y="828801"/>
                </a:lnTo>
                <a:lnTo>
                  <a:pt x="7441857" y="846709"/>
                </a:lnTo>
                <a:lnTo>
                  <a:pt x="7314222" y="851153"/>
                </a:lnTo>
                <a:lnTo>
                  <a:pt x="8723414" y="851153"/>
                </a:lnTo>
                <a:lnTo>
                  <a:pt x="8723414" y="56972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 txBox="1"/>
          <p:nvPr/>
        </p:nvSpPr>
        <p:spPr>
          <a:xfrm>
            <a:off x="5328792" y="3617765"/>
            <a:ext cx="203200" cy="26416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895"/>
              </a:lnSpc>
            </a:pP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。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330200" y="1575054"/>
            <a:ext cx="5101590" cy="503999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63500" algn="just">
              <a:lnSpc>
                <a:spcPct val="100000"/>
              </a:lnSpc>
              <a:spcBef>
                <a:spcPts val="95"/>
              </a:spcBef>
              <a:buSzPct val="94000"/>
              <a:buAutoNum type="arabicPlain"/>
              <a:tabLst>
                <a:tab pos="490855" algn="l"/>
              </a:tabLst>
            </a:pP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高度不大</a:t>
            </a:r>
            <a:r>
              <a:rPr sz="1600" spc="-10" dirty="0">
                <a:latin typeface="PMingLiU" panose="02020500000000000000" charset="-120"/>
                <a:cs typeface="PMingLiU" panose="02020500000000000000" charset="-120"/>
              </a:rPr>
              <a:t>于</a:t>
            </a:r>
            <a:r>
              <a:rPr sz="1600" spc="-10" dirty="0">
                <a:latin typeface="Candara" panose="020E0502030303020204"/>
                <a:cs typeface="Candara" panose="020E0502030303020204"/>
              </a:rPr>
              <a:t>6</a:t>
            </a:r>
            <a:r>
              <a:rPr sz="1600" spc="-5" dirty="0">
                <a:latin typeface="Candara" panose="020E0502030303020204"/>
                <a:cs typeface="Candara" panose="020E0502030303020204"/>
              </a:rPr>
              <a:t>m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的脚手架</a:t>
            </a:r>
            <a:r>
              <a:rPr sz="1600" spc="5" dirty="0">
                <a:latin typeface="PMingLiU" panose="02020500000000000000" charset="-120"/>
                <a:cs typeface="PMingLiU" panose="02020500000000000000" charset="-120"/>
              </a:rPr>
              <a:t>，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宜采</a:t>
            </a:r>
            <a:r>
              <a:rPr sz="1600" spc="5" dirty="0">
                <a:latin typeface="PMingLiU" panose="02020500000000000000" charset="-120"/>
                <a:cs typeface="PMingLiU" panose="02020500000000000000" charset="-120"/>
              </a:rPr>
              <a:t>用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一字</a:t>
            </a:r>
            <a:r>
              <a:rPr sz="1600" spc="5" dirty="0">
                <a:latin typeface="PMingLiU" panose="02020500000000000000" charset="-120"/>
                <a:cs typeface="PMingLiU" panose="02020500000000000000" charset="-120"/>
              </a:rPr>
              <a:t>形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斜道</a:t>
            </a:r>
            <a:r>
              <a:rPr sz="1600" spc="5" dirty="0">
                <a:latin typeface="PMingLiU" panose="02020500000000000000" charset="-120"/>
                <a:cs typeface="PMingLiU" panose="02020500000000000000" charset="-120"/>
              </a:rPr>
              <a:t>；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高度 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大于</a:t>
            </a:r>
            <a:r>
              <a:rPr sz="1600" spc="-10" dirty="0">
                <a:latin typeface="Candara" panose="020E0502030303020204"/>
                <a:cs typeface="Candara" panose="020E0502030303020204"/>
              </a:rPr>
              <a:t>6m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的脚手架，宜采用之</a:t>
            </a:r>
            <a:r>
              <a:rPr sz="1600" spc="5" dirty="0">
                <a:latin typeface="PMingLiU" panose="02020500000000000000" charset="-120"/>
                <a:cs typeface="PMingLiU" panose="02020500000000000000" charset="-120"/>
              </a:rPr>
              <a:t>字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形斜道</a:t>
            </a:r>
            <a:r>
              <a:rPr sz="1600" spc="-5" dirty="0">
                <a:latin typeface="Candara" panose="020E0502030303020204"/>
                <a:cs typeface="Candara" panose="020E0502030303020204"/>
              </a:rPr>
              <a:t>(GJG130-2011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第</a:t>
            </a:r>
            <a:r>
              <a:rPr sz="1600" spc="-5" dirty="0">
                <a:latin typeface="Candara" panose="020E0502030303020204"/>
                <a:cs typeface="Candara" panose="020E0502030303020204"/>
              </a:rPr>
              <a:t>6.7.1  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条</a:t>
            </a:r>
            <a:r>
              <a:rPr sz="1600" spc="-5" dirty="0">
                <a:latin typeface="Candara" panose="020E0502030303020204"/>
                <a:cs typeface="Candara" panose="020E0502030303020204"/>
              </a:rPr>
              <a:t>)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。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  <a:p>
            <a:pPr marL="12700" marR="31115">
              <a:lnSpc>
                <a:spcPct val="100000"/>
              </a:lnSpc>
              <a:spcBef>
                <a:spcPts val="600"/>
              </a:spcBef>
              <a:buSzPct val="94000"/>
              <a:buAutoNum type="arabicPlain"/>
              <a:tabLst>
                <a:tab pos="512445" algn="l"/>
              </a:tabLst>
            </a:pPr>
            <a:r>
              <a:rPr sz="1600" spc="-10" dirty="0">
                <a:latin typeface="PMingLiU" panose="02020500000000000000" charset="-120"/>
                <a:cs typeface="PMingLiU" panose="02020500000000000000" charset="-120"/>
              </a:rPr>
              <a:t>斜道应附着外脚手架或建筑</a:t>
            </a:r>
            <a:r>
              <a:rPr sz="1600" dirty="0">
                <a:latin typeface="PMingLiU" panose="02020500000000000000" charset="-120"/>
                <a:cs typeface="PMingLiU" panose="02020500000000000000" charset="-120"/>
              </a:rPr>
              <a:t>物</a:t>
            </a:r>
            <a:r>
              <a:rPr sz="1600" spc="-10" dirty="0">
                <a:latin typeface="PMingLiU" panose="02020500000000000000" charset="-120"/>
                <a:cs typeface="PMingLiU" panose="02020500000000000000" charset="-120"/>
              </a:rPr>
              <a:t>设置</a:t>
            </a:r>
            <a:r>
              <a:rPr sz="1600" dirty="0">
                <a:latin typeface="PMingLiU" panose="02020500000000000000" charset="-120"/>
                <a:cs typeface="PMingLiU" panose="02020500000000000000" charset="-120"/>
              </a:rPr>
              <a:t>，</a:t>
            </a:r>
            <a:r>
              <a:rPr sz="1600" spc="-10" dirty="0">
                <a:latin typeface="PMingLiU" panose="02020500000000000000" charset="-120"/>
                <a:cs typeface="PMingLiU" panose="02020500000000000000" charset="-120"/>
              </a:rPr>
              <a:t>人行</a:t>
            </a:r>
            <a:r>
              <a:rPr sz="1600" dirty="0">
                <a:latin typeface="PMingLiU" panose="02020500000000000000" charset="-120"/>
                <a:cs typeface="PMingLiU" panose="02020500000000000000" charset="-120"/>
              </a:rPr>
              <a:t>斜</a:t>
            </a:r>
            <a:r>
              <a:rPr sz="1600" spc="-10" dirty="0">
                <a:latin typeface="PMingLiU" panose="02020500000000000000" charset="-120"/>
                <a:cs typeface="PMingLiU" panose="02020500000000000000" charset="-120"/>
              </a:rPr>
              <a:t>道宽度 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不应小于</a:t>
            </a:r>
            <a:r>
              <a:rPr sz="1600" spc="-5" dirty="0">
                <a:latin typeface="Candara" panose="020E0502030303020204"/>
                <a:cs typeface="Candara" panose="020E0502030303020204"/>
              </a:rPr>
              <a:t>1m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，坡度不应大于</a:t>
            </a:r>
            <a:r>
              <a:rPr sz="1600" dirty="0">
                <a:latin typeface="Candara" panose="020E0502030303020204"/>
                <a:cs typeface="Candara" panose="020E0502030303020204"/>
              </a:rPr>
              <a:t>1:3</a:t>
            </a:r>
            <a:r>
              <a:rPr sz="1600" dirty="0">
                <a:latin typeface="PMingLiU" panose="02020500000000000000" charset="-120"/>
                <a:cs typeface="PMingLiU" panose="02020500000000000000" charset="-120"/>
              </a:rPr>
              <a:t>；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拐弯处应设置</a:t>
            </a:r>
            <a:r>
              <a:rPr sz="1600" spc="5" dirty="0">
                <a:latin typeface="PMingLiU" panose="02020500000000000000" charset="-120"/>
                <a:cs typeface="PMingLiU" panose="02020500000000000000" charset="-120"/>
              </a:rPr>
              <a:t>平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台，其 宽度不应小于斜道宽度；斜道两侧</a:t>
            </a:r>
            <a:r>
              <a:rPr sz="1600" spc="5" dirty="0">
                <a:latin typeface="PMingLiU" panose="02020500000000000000" charset="-120"/>
                <a:cs typeface="PMingLiU" panose="02020500000000000000" charset="-120"/>
              </a:rPr>
              <a:t>及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平台</a:t>
            </a:r>
            <a:r>
              <a:rPr sz="1600" spc="5" dirty="0">
                <a:latin typeface="PMingLiU" panose="02020500000000000000" charset="-120"/>
                <a:cs typeface="PMingLiU" panose="02020500000000000000" charset="-120"/>
              </a:rPr>
              <a:t>外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围均</a:t>
            </a:r>
            <a:r>
              <a:rPr sz="1600" spc="5" dirty="0">
                <a:latin typeface="PMingLiU" panose="02020500000000000000" charset="-120"/>
                <a:cs typeface="PMingLiU" panose="02020500000000000000" charset="-120"/>
              </a:rPr>
              <a:t>应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设置 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栏杆及挡脚手板；栏杆高度应</a:t>
            </a:r>
            <a:r>
              <a:rPr sz="1600" dirty="0">
                <a:latin typeface="PMingLiU" panose="02020500000000000000" charset="-120"/>
                <a:cs typeface="PMingLiU" panose="02020500000000000000" charset="-120"/>
              </a:rPr>
              <a:t>为</a:t>
            </a:r>
            <a:r>
              <a:rPr sz="1600" spc="-5" dirty="0">
                <a:latin typeface="Candara" panose="020E0502030303020204"/>
                <a:cs typeface="Candara" panose="020E0502030303020204"/>
              </a:rPr>
              <a:t>1.</a:t>
            </a:r>
            <a:r>
              <a:rPr sz="1600" spc="-10" dirty="0">
                <a:latin typeface="Candara" panose="020E0502030303020204"/>
                <a:cs typeface="Candara" panose="020E0502030303020204"/>
              </a:rPr>
              <a:t>2</a:t>
            </a:r>
            <a:r>
              <a:rPr sz="1600" spc="-5" dirty="0">
                <a:latin typeface="Candara" panose="020E0502030303020204"/>
                <a:cs typeface="Candara" panose="020E0502030303020204"/>
              </a:rPr>
              <a:t>m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，</a:t>
            </a:r>
            <a:r>
              <a:rPr sz="1600" spc="5" dirty="0">
                <a:latin typeface="PMingLiU" panose="02020500000000000000" charset="-120"/>
                <a:cs typeface="PMingLiU" panose="02020500000000000000" charset="-120"/>
              </a:rPr>
              <a:t>挡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脚板</a:t>
            </a:r>
            <a:r>
              <a:rPr sz="1600" spc="5" dirty="0">
                <a:latin typeface="PMingLiU" panose="02020500000000000000" charset="-120"/>
                <a:cs typeface="PMingLiU" panose="02020500000000000000" charset="-120"/>
              </a:rPr>
              <a:t>高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度不</a:t>
            </a:r>
            <a:r>
              <a:rPr sz="1600" spc="5" dirty="0">
                <a:latin typeface="PMingLiU" panose="02020500000000000000" charset="-120"/>
                <a:cs typeface="PMingLiU" panose="02020500000000000000" charset="-120"/>
              </a:rPr>
              <a:t>应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小 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于</a:t>
            </a:r>
            <a:r>
              <a:rPr sz="1600" spc="-5" dirty="0">
                <a:latin typeface="Candara" panose="020E0502030303020204"/>
                <a:cs typeface="Candara" panose="020E0502030303020204"/>
              </a:rPr>
              <a:t>180mm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；斜道应满铺脚手板，脚手板</a:t>
            </a:r>
            <a:r>
              <a:rPr sz="1600" spc="5" dirty="0">
                <a:latin typeface="PMingLiU" panose="02020500000000000000" charset="-120"/>
                <a:cs typeface="PMingLiU" panose="02020500000000000000" charset="-120"/>
              </a:rPr>
              <a:t>上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每</a:t>
            </a:r>
            <a:r>
              <a:rPr sz="1600" spc="10" dirty="0">
                <a:latin typeface="PMingLiU" panose="02020500000000000000" charset="-120"/>
                <a:cs typeface="PMingLiU" panose="02020500000000000000" charset="-120"/>
              </a:rPr>
              <a:t>隔</a:t>
            </a:r>
            <a:r>
              <a:rPr sz="1600" spc="-5" dirty="0">
                <a:latin typeface="Candara" panose="020E0502030303020204"/>
                <a:cs typeface="Candara" panose="020E0502030303020204"/>
              </a:rPr>
              <a:t>250mm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～  </a:t>
            </a:r>
            <a:r>
              <a:rPr sz="1600" spc="-5" dirty="0">
                <a:latin typeface="Candara" panose="020E0502030303020204"/>
                <a:cs typeface="Candara" panose="020E0502030303020204"/>
              </a:rPr>
              <a:t>300mm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设置一</a:t>
            </a:r>
            <a:r>
              <a:rPr sz="1600" spc="5" dirty="0">
                <a:latin typeface="PMingLiU" panose="02020500000000000000" charset="-120"/>
                <a:cs typeface="PMingLiU" panose="02020500000000000000" charset="-120"/>
              </a:rPr>
              <a:t>根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防滑木</a:t>
            </a:r>
            <a:r>
              <a:rPr sz="1600" spc="5" dirty="0">
                <a:latin typeface="PMingLiU" panose="02020500000000000000" charset="-120"/>
                <a:cs typeface="PMingLiU" panose="02020500000000000000" charset="-120"/>
              </a:rPr>
              <a:t>条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，木</a:t>
            </a:r>
            <a:r>
              <a:rPr sz="1600" spc="5" dirty="0">
                <a:latin typeface="PMingLiU" panose="02020500000000000000" charset="-120"/>
                <a:cs typeface="PMingLiU" panose="02020500000000000000" charset="-120"/>
              </a:rPr>
              <a:t>条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厚度应</a:t>
            </a:r>
            <a:r>
              <a:rPr sz="1600" spc="10" dirty="0">
                <a:latin typeface="PMingLiU" panose="02020500000000000000" charset="-120"/>
                <a:cs typeface="PMingLiU" panose="02020500000000000000" charset="-120"/>
              </a:rPr>
              <a:t>为</a:t>
            </a:r>
            <a:r>
              <a:rPr sz="1600" spc="-5" dirty="0">
                <a:latin typeface="Candara" panose="020E0502030303020204"/>
                <a:cs typeface="Candara" panose="020E0502030303020204"/>
              </a:rPr>
              <a:t>20mm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～</a:t>
            </a:r>
            <a:r>
              <a:rPr sz="1600" spc="-5" dirty="0">
                <a:latin typeface="Candara" panose="020E0502030303020204"/>
                <a:cs typeface="Candara" panose="020E0502030303020204"/>
              </a:rPr>
              <a:t>30mm</a:t>
            </a:r>
            <a:endParaRPr sz="1600">
              <a:latin typeface="Candara" panose="020E0502030303020204"/>
              <a:cs typeface="Candara" panose="020E0502030303020204"/>
            </a:endParaRPr>
          </a:p>
          <a:p>
            <a:pPr marL="12700" marR="5080">
              <a:lnSpc>
                <a:spcPct val="100000"/>
              </a:lnSpc>
              <a:spcBef>
                <a:spcPts val="605"/>
              </a:spcBef>
              <a:buSzPct val="94000"/>
              <a:buAutoNum type="arabicPlain"/>
              <a:tabLst>
                <a:tab pos="517525" algn="l"/>
              </a:tabLst>
            </a:pP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斜道脚手板横铺时，应在横向水</a:t>
            </a:r>
            <a:r>
              <a:rPr sz="1600" spc="5" dirty="0">
                <a:latin typeface="PMingLiU" panose="02020500000000000000" charset="-120"/>
                <a:cs typeface="PMingLiU" panose="02020500000000000000" charset="-120"/>
              </a:rPr>
              <a:t>平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杆下</a:t>
            </a:r>
            <a:r>
              <a:rPr sz="1600" spc="5" dirty="0">
                <a:latin typeface="PMingLiU" panose="02020500000000000000" charset="-120"/>
                <a:cs typeface="PMingLiU" panose="02020500000000000000" charset="-120"/>
              </a:rPr>
              <a:t>增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设纵</a:t>
            </a:r>
            <a:r>
              <a:rPr sz="1600" spc="5" dirty="0">
                <a:latin typeface="PMingLiU" panose="02020500000000000000" charset="-120"/>
                <a:cs typeface="PMingLiU" panose="02020500000000000000" charset="-120"/>
              </a:rPr>
              <a:t>向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支 托杆，纵向支托杆间距不应大</a:t>
            </a:r>
            <a:r>
              <a:rPr sz="1600" dirty="0">
                <a:latin typeface="PMingLiU" panose="02020500000000000000" charset="-120"/>
                <a:cs typeface="PMingLiU" panose="02020500000000000000" charset="-120"/>
              </a:rPr>
              <a:t>于</a:t>
            </a:r>
            <a:r>
              <a:rPr sz="1600" spc="-5" dirty="0">
                <a:latin typeface="Candara" panose="020E0502030303020204"/>
                <a:cs typeface="Candara" panose="020E0502030303020204"/>
              </a:rPr>
              <a:t>500mm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；斜道</a:t>
            </a:r>
            <a:r>
              <a:rPr sz="1600" spc="5" dirty="0">
                <a:latin typeface="PMingLiU" panose="02020500000000000000" charset="-120"/>
                <a:cs typeface="PMingLiU" panose="02020500000000000000" charset="-120"/>
              </a:rPr>
              <a:t>脚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手板顺 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铺时，</a:t>
            </a:r>
            <a:r>
              <a:rPr sz="1600" spc="5" dirty="0">
                <a:latin typeface="PMingLiU" panose="02020500000000000000" charset="-120"/>
                <a:cs typeface="PMingLiU" panose="02020500000000000000" charset="-120"/>
              </a:rPr>
              <a:t>接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头应</a:t>
            </a:r>
            <a:r>
              <a:rPr sz="1600" spc="5" dirty="0">
                <a:latin typeface="PMingLiU" panose="02020500000000000000" charset="-120"/>
                <a:cs typeface="PMingLiU" panose="02020500000000000000" charset="-120"/>
              </a:rPr>
              <a:t>采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用搭接</a:t>
            </a:r>
            <a:r>
              <a:rPr sz="1600" spc="5" dirty="0">
                <a:latin typeface="PMingLiU" panose="02020500000000000000" charset="-120"/>
                <a:cs typeface="PMingLiU" panose="02020500000000000000" charset="-120"/>
              </a:rPr>
              <a:t>，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下面</a:t>
            </a:r>
            <a:r>
              <a:rPr sz="1600" spc="5" dirty="0">
                <a:latin typeface="PMingLiU" panose="02020500000000000000" charset="-120"/>
                <a:cs typeface="PMingLiU" panose="02020500000000000000" charset="-120"/>
              </a:rPr>
              <a:t>的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板头应</a:t>
            </a:r>
            <a:r>
              <a:rPr sz="1600" spc="5" dirty="0">
                <a:latin typeface="PMingLiU" panose="02020500000000000000" charset="-120"/>
                <a:cs typeface="PMingLiU" panose="02020500000000000000" charset="-120"/>
              </a:rPr>
              <a:t>压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住上</a:t>
            </a:r>
            <a:r>
              <a:rPr sz="1600" spc="5" dirty="0">
                <a:latin typeface="PMingLiU" panose="02020500000000000000" charset="-120"/>
                <a:cs typeface="PMingLiU" panose="02020500000000000000" charset="-120"/>
              </a:rPr>
              <a:t>面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的板头， 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板头的凸棱处应采用三角木填顺。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  <a:p>
            <a:pPr marL="12700" marR="103505">
              <a:lnSpc>
                <a:spcPct val="100000"/>
              </a:lnSpc>
              <a:spcBef>
                <a:spcPts val="600"/>
              </a:spcBef>
              <a:buSzPct val="94000"/>
              <a:buAutoNum type="arabicPlain"/>
              <a:tabLst>
                <a:tab pos="527685" algn="l"/>
              </a:tabLst>
            </a:pP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斜道两侧及平台外围和端部均</a:t>
            </a:r>
            <a:r>
              <a:rPr sz="1600" spc="5" dirty="0">
                <a:latin typeface="PMingLiU" panose="02020500000000000000" charset="-120"/>
                <a:cs typeface="PMingLiU" panose="02020500000000000000" charset="-120"/>
              </a:rPr>
              <a:t>应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设置</a:t>
            </a:r>
            <a:r>
              <a:rPr sz="1600" spc="5" dirty="0">
                <a:latin typeface="PMingLiU" panose="02020500000000000000" charset="-120"/>
                <a:cs typeface="PMingLiU" panose="02020500000000000000" charset="-120"/>
              </a:rPr>
              <a:t>挡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脚板</a:t>
            </a:r>
            <a:r>
              <a:rPr sz="1600" spc="5" dirty="0">
                <a:latin typeface="PMingLiU" panose="02020500000000000000" charset="-120"/>
                <a:cs typeface="PMingLiU" panose="02020500000000000000" charset="-120"/>
              </a:rPr>
              <a:t>；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栏杆 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高度为</a:t>
            </a:r>
            <a:r>
              <a:rPr sz="1600" spc="-5" dirty="0">
                <a:latin typeface="Candara" panose="020E0502030303020204"/>
                <a:cs typeface="Candara" panose="020E0502030303020204"/>
              </a:rPr>
              <a:t>1.2m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，挡脚板高度不应小于</a:t>
            </a:r>
            <a:r>
              <a:rPr sz="1600" spc="-10" dirty="0">
                <a:latin typeface="Candara" panose="020E0502030303020204"/>
                <a:cs typeface="Candara" panose="020E0502030303020204"/>
              </a:rPr>
              <a:t>180mm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。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  <a:p>
            <a:pPr marL="517525" indent="-505460">
              <a:lnSpc>
                <a:spcPct val="100000"/>
              </a:lnSpc>
              <a:spcBef>
                <a:spcPts val="600"/>
              </a:spcBef>
              <a:buSzPct val="94000"/>
              <a:buAutoNum type="arabicPlain"/>
              <a:tabLst>
                <a:tab pos="517525" algn="l"/>
              </a:tabLst>
            </a:pP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人行斜道严禁搭设在临近</a:t>
            </a:r>
            <a:r>
              <a:rPr sz="1600" spc="5" dirty="0">
                <a:latin typeface="PMingLiU" panose="02020500000000000000" charset="-120"/>
                <a:cs typeface="PMingLiU" panose="02020500000000000000" charset="-120"/>
              </a:rPr>
              <a:t>高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压线</a:t>
            </a:r>
            <a:r>
              <a:rPr sz="1600" spc="5" dirty="0">
                <a:latin typeface="PMingLiU" panose="02020500000000000000" charset="-120"/>
                <a:cs typeface="PMingLiU" panose="02020500000000000000" charset="-120"/>
              </a:rPr>
              <a:t>一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侧。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  <a:p>
            <a:pPr marL="12700" marR="98425">
              <a:lnSpc>
                <a:spcPct val="100000"/>
              </a:lnSpc>
              <a:spcBef>
                <a:spcPts val="600"/>
              </a:spcBef>
              <a:buSzPct val="94000"/>
              <a:buAutoNum type="arabicPlain"/>
              <a:tabLst>
                <a:tab pos="530860" algn="l"/>
              </a:tabLst>
            </a:pP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运料斜道搭设应符合规</a:t>
            </a:r>
            <a:r>
              <a:rPr sz="1600" spc="5" dirty="0">
                <a:latin typeface="PMingLiU" panose="02020500000000000000" charset="-120"/>
                <a:cs typeface="PMingLiU" panose="02020500000000000000" charset="-120"/>
              </a:rPr>
              <a:t>范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及专</a:t>
            </a:r>
            <a:r>
              <a:rPr sz="1600" spc="5" dirty="0">
                <a:latin typeface="PMingLiU" panose="02020500000000000000" charset="-120"/>
                <a:cs typeface="PMingLiU" panose="02020500000000000000" charset="-120"/>
              </a:rPr>
              <a:t>项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施工</a:t>
            </a:r>
            <a:r>
              <a:rPr sz="1600" spc="5" dirty="0">
                <a:latin typeface="PMingLiU" panose="02020500000000000000" charset="-120"/>
                <a:cs typeface="PMingLiU" panose="02020500000000000000" charset="-120"/>
              </a:rPr>
              <a:t>方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案的</a:t>
            </a:r>
            <a:r>
              <a:rPr sz="1600" spc="5" dirty="0">
                <a:latin typeface="PMingLiU" panose="02020500000000000000" charset="-120"/>
                <a:cs typeface="PMingLiU" panose="02020500000000000000" charset="-120"/>
              </a:rPr>
              <a:t>设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计要 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求；运料斜道两端、平台外围和端</a:t>
            </a:r>
            <a:r>
              <a:rPr sz="1600" spc="5" dirty="0">
                <a:latin typeface="PMingLiU" panose="02020500000000000000" charset="-120"/>
                <a:cs typeface="PMingLiU" panose="02020500000000000000" charset="-120"/>
              </a:rPr>
              <a:t>部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应按</a:t>
            </a:r>
            <a:r>
              <a:rPr sz="1600" spc="5" dirty="0">
                <a:latin typeface="PMingLiU" panose="02020500000000000000" charset="-120"/>
                <a:cs typeface="PMingLiU" panose="02020500000000000000" charset="-120"/>
              </a:rPr>
              <a:t>规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定设</a:t>
            </a:r>
            <a:r>
              <a:rPr sz="1600" spc="5" dirty="0">
                <a:latin typeface="PMingLiU" panose="02020500000000000000" charset="-120"/>
                <a:cs typeface="PMingLiU" panose="02020500000000000000" charset="-120"/>
              </a:rPr>
              <a:t>置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连墙 件。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</p:txBody>
      </p: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330200" y="973962"/>
            <a:ext cx="140716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5" dirty="0">
                <a:solidFill>
                  <a:srgbClr val="000000"/>
                </a:solidFill>
                <a:latin typeface="Candara" panose="020E0502030303020204"/>
                <a:cs typeface="Candara" panose="020E0502030303020204"/>
              </a:rPr>
              <a:t>3.1.9</a:t>
            </a:r>
            <a:r>
              <a:rPr sz="2800" spc="-5" dirty="0">
                <a:solidFill>
                  <a:srgbClr val="000000"/>
                </a:solidFill>
              </a:rPr>
              <a:t>通道</a:t>
            </a:r>
            <a:endParaRPr sz="2800">
              <a:latin typeface="Candara" panose="020E0502030303020204"/>
              <a:cs typeface="Candara" panose="020E0502030303020204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5431409" y="1628775"/>
            <a:ext cx="3524250" cy="3124200"/>
          </a:xfrm>
          <a:prstGeom prst="rect">
            <a:avLst/>
          </a:prstGeom>
          <a:blipFill>
            <a:blip r:embed="rId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054978" y="859408"/>
            <a:ext cx="2880360" cy="715010"/>
          </a:xfrm>
          <a:custGeom>
            <a:avLst/>
            <a:gdLst/>
            <a:ahLst/>
            <a:cxnLst/>
            <a:rect l="l" t="t" r="r" b="b"/>
            <a:pathLst>
              <a:path w="2880359" h="715010">
                <a:moveTo>
                  <a:pt x="2880105" y="0"/>
                </a:moveTo>
                <a:lnTo>
                  <a:pt x="2873629" y="0"/>
                </a:lnTo>
                <a:lnTo>
                  <a:pt x="2752344" y="20065"/>
                </a:lnTo>
                <a:lnTo>
                  <a:pt x="2628900" y="42417"/>
                </a:lnTo>
                <a:lnTo>
                  <a:pt x="2373376" y="91566"/>
                </a:lnTo>
                <a:lnTo>
                  <a:pt x="2105279" y="149732"/>
                </a:lnTo>
                <a:lnTo>
                  <a:pt x="1824227" y="216662"/>
                </a:lnTo>
                <a:lnTo>
                  <a:pt x="1566672" y="281558"/>
                </a:lnTo>
                <a:lnTo>
                  <a:pt x="842899" y="444626"/>
                </a:lnTo>
                <a:lnTo>
                  <a:pt x="621538" y="489330"/>
                </a:lnTo>
                <a:lnTo>
                  <a:pt x="200025" y="567436"/>
                </a:lnTo>
                <a:lnTo>
                  <a:pt x="0" y="600963"/>
                </a:lnTo>
                <a:lnTo>
                  <a:pt x="138303" y="621156"/>
                </a:lnTo>
                <a:lnTo>
                  <a:pt x="270256" y="638937"/>
                </a:lnTo>
                <a:lnTo>
                  <a:pt x="398018" y="654685"/>
                </a:lnTo>
                <a:lnTo>
                  <a:pt x="644905" y="681481"/>
                </a:lnTo>
                <a:lnTo>
                  <a:pt x="874776" y="699262"/>
                </a:lnTo>
                <a:lnTo>
                  <a:pt x="985520" y="705992"/>
                </a:lnTo>
                <a:lnTo>
                  <a:pt x="1094104" y="710438"/>
                </a:lnTo>
                <a:lnTo>
                  <a:pt x="1298448" y="715010"/>
                </a:lnTo>
                <a:lnTo>
                  <a:pt x="1396365" y="715010"/>
                </a:lnTo>
                <a:lnTo>
                  <a:pt x="1585849" y="710438"/>
                </a:lnTo>
                <a:lnTo>
                  <a:pt x="1675256" y="705992"/>
                </a:lnTo>
                <a:lnTo>
                  <a:pt x="1845564" y="692657"/>
                </a:lnTo>
                <a:lnTo>
                  <a:pt x="1928495" y="683640"/>
                </a:lnTo>
                <a:lnTo>
                  <a:pt x="2086102" y="661288"/>
                </a:lnTo>
                <a:lnTo>
                  <a:pt x="2235073" y="634491"/>
                </a:lnTo>
                <a:lnTo>
                  <a:pt x="2375535" y="603250"/>
                </a:lnTo>
                <a:lnTo>
                  <a:pt x="2509647" y="567436"/>
                </a:lnTo>
                <a:lnTo>
                  <a:pt x="2637409" y="527303"/>
                </a:lnTo>
                <a:lnTo>
                  <a:pt x="2758694" y="482600"/>
                </a:lnTo>
                <a:lnTo>
                  <a:pt x="2875788" y="435610"/>
                </a:lnTo>
                <a:lnTo>
                  <a:pt x="2880105" y="433450"/>
                </a:lnTo>
                <a:lnTo>
                  <a:pt x="2880105" y="0"/>
                </a:lnTo>
                <a:close/>
              </a:path>
            </a:pathLst>
          </a:custGeom>
          <a:solidFill>
            <a:srgbClr val="C5E7FB">
              <a:alpha val="2901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2622423" y="730884"/>
            <a:ext cx="5551805" cy="851535"/>
          </a:xfrm>
          <a:custGeom>
            <a:avLst/>
            <a:gdLst/>
            <a:ahLst/>
            <a:cxnLst/>
            <a:rect l="l" t="t" r="r" b="b"/>
            <a:pathLst>
              <a:path w="5551805" h="851535">
                <a:moveTo>
                  <a:pt x="853566" y="0"/>
                </a:moveTo>
                <a:lnTo>
                  <a:pt x="685418" y="0"/>
                </a:lnTo>
                <a:lnTo>
                  <a:pt x="527938" y="4572"/>
                </a:lnTo>
                <a:lnTo>
                  <a:pt x="381000" y="11175"/>
                </a:lnTo>
                <a:lnTo>
                  <a:pt x="244728" y="22351"/>
                </a:lnTo>
                <a:lnTo>
                  <a:pt x="117093" y="35813"/>
                </a:lnTo>
                <a:lnTo>
                  <a:pt x="0" y="53720"/>
                </a:lnTo>
                <a:lnTo>
                  <a:pt x="334137" y="96138"/>
                </a:lnTo>
                <a:lnTo>
                  <a:pt x="693927" y="156463"/>
                </a:lnTo>
                <a:lnTo>
                  <a:pt x="1079246" y="234695"/>
                </a:lnTo>
                <a:lnTo>
                  <a:pt x="1283589" y="279273"/>
                </a:lnTo>
                <a:lnTo>
                  <a:pt x="1868931" y="422275"/>
                </a:lnTo>
                <a:lnTo>
                  <a:pt x="2562987" y="576452"/>
                </a:lnTo>
                <a:lnTo>
                  <a:pt x="2882265" y="639063"/>
                </a:lnTo>
                <a:lnTo>
                  <a:pt x="3035554" y="668147"/>
                </a:lnTo>
                <a:lnTo>
                  <a:pt x="3329304" y="717295"/>
                </a:lnTo>
                <a:lnTo>
                  <a:pt x="3469766" y="739520"/>
                </a:lnTo>
                <a:lnTo>
                  <a:pt x="3737991" y="775335"/>
                </a:lnTo>
                <a:lnTo>
                  <a:pt x="3991229" y="806576"/>
                </a:lnTo>
                <a:lnTo>
                  <a:pt x="4112641" y="817752"/>
                </a:lnTo>
                <a:lnTo>
                  <a:pt x="4342510" y="835660"/>
                </a:lnTo>
                <a:lnTo>
                  <a:pt x="4453255" y="842390"/>
                </a:lnTo>
                <a:lnTo>
                  <a:pt x="4666107" y="851280"/>
                </a:lnTo>
                <a:lnTo>
                  <a:pt x="4864100" y="851280"/>
                </a:lnTo>
                <a:lnTo>
                  <a:pt x="5051425" y="846836"/>
                </a:lnTo>
                <a:lnTo>
                  <a:pt x="5140833" y="842390"/>
                </a:lnTo>
                <a:lnTo>
                  <a:pt x="5228082" y="835660"/>
                </a:lnTo>
                <a:lnTo>
                  <a:pt x="5474970" y="808863"/>
                </a:lnTo>
                <a:lnTo>
                  <a:pt x="5551551" y="797687"/>
                </a:lnTo>
                <a:lnTo>
                  <a:pt x="5304662" y="766444"/>
                </a:lnTo>
                <a:lnTo>
                  <a:pt x="5042916" y="728472"/>
                </a:lnTo>
                <a:lnTo>
                  <a:pt x="4474463" y="630047"/>
                </a:lnTo>
                <a:lnTo>
                  <a:pt x="4165854" y="567563"/>
                </a:lnTo>
                <a:lnTo>
                  <a:pt x="3840099" y="498348"/>
                </a:lnTo>
                <a:lnTo>
                  <a:pt x="2854579" y="263651"/>
                </a:lnTo>
                <a:lnTo>
                  <a:pt x="2586354" y="205612"/>
                </a:lnTo>
                <a:lnTo>
                  <a:pt x="2330957" y="156463"/>
                </a:lnTo>
                <a:lnTo>
                  <a:pt x="2207387" y="134112"/>
                </a:lnTo>
                <a:lnTo>
                  <a:pt x="2086102" y="114045"/>
                </a:lnTo>
                <a:lnTo>
                  <a:pt x="1969007" y="96138"/>
                </a:lnTo>
                <a:lnTo>
                  <a:pt x="1630552" y="51435"/>
                </a:lnTo>
                <a:lnTo>
                  <a:pt x="1419860" y="31368"/>
                </a:lnTo>
                <a:lnTo>
                  <a:pt x="1221866" y="15748"/>
                </a:lnTo>
                <a:lnTo>
                  <a:pt x="1032382" y="4572"/>
                </a:lnTo>
                <a:lnTo>
                  <a:pt x="853566" y="0"/>
                </a:lnTo>
                <a:close/>
              </a:path>
            </a:pathLst>
          </a:custGeom>
          <a:solidFill>
            <a:srgbClr val="C5E7FB">
              <a:alpha val="3999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2832100" y="743204"/>
            <a:ext cx="5474970" cy="775335"/>
          </a:xfrm>
          <a:custGeom>
            <a:avLst/>
            <a:gdLst/>
            <a:ahLst/>
            <a:cxnLst/>
            <a:rect l="l" t="t" r="r" b="b"/>
            <a:pathLst>
              <a:path w="5474970" h="775335">
                <a:moveTo>
                  <a:pt x="0" y="78232"/>
                </a:moveTo>
                <a:lnTo>
                  <a:pt x="19176" y="73787"/>
                </a:lnTo>
                <a:lnTo>
                  <a:pt x="76581" y="62611"/>
                </a:lnTo>
                <a:lnTo>
                  <a:pt x="174498" y="46990"/>
                </a:lnTo>
                <a:lnTo>
                  <a:pt x="238379" y="37973"/>
                </a:lnTo>
                <a:lnTo>
                  <a:pt x="312927" y="29083"/>
                </a:lnTo>
                <a:lnTo>
                  <a:pt x="395858" y="22351"/>
                </a:lnTo>
                <a:lnTo>
                  <a:pt x="491744" y="15621"/>
                </a:lnTo>
                <a:lnTo>
                  <a:pt x="596011" y="9017"/>
                </a:lnTo>
                <a:lnTo>
                  <a:pt x="713104" y="4445"/>
                </a:lnTo>
                <a:lnTo>
                  <a:pt x="840866" y="2286"/>
                </a:lnTo>
                <a:lnTo>
                  <a:pt x="979170" y="0"/>
                </a:lnTo>
                <a:lnTo>
                  <a:pt x="1128140" y="2286"/>
                </a:lnTo>
                <a:lnTo>
                  <a:pt x="1287779" y="6731"/>
                </a:lnTo>
                <a:lnTo>
                  <a:pt x="1460246" y="15621"/>
                </a:lnTo>
                <a:lnTo>
                  <a:pt x="1643379" y="26797"/>
                </a:lnTo>
                <a:lnTo>
                  <a:pt x="1837054" y="44704"/>
                </a:lnTo>
                <a:lnTo>
                  <a:pt x="2043557" y="64770"/>
                </a:lnTo>
                <a:lnTo>
                  <a:pt x="2262759" y="89408"/>
                </a:lnTo>
                <a:lnTo>
                  <a:pt x="2492629" y="118491"/>
                </a:lnTo>
                <a:lnTo>
                  <a:pt x="2735326" y="154178"/>
                </a:lnTo>
                <a:lnTo>
                  <a:pt x="2988691" y="194437"/>
                </a:lnTo>
                <a:lnTo>
                  <a:pt x="3254755" y="241300"/>
                </a:lnTo>
                <a:lnTo>
                  <a:pt x="3533648" y="297180"/>
                </a:lnTo>
                <a:lnTo>
                  <a:pt x="3825240" y="357505"/>
                </a:lnTo>
                <a:lnTo>
                  <a:pt x="4129658" y="424561"/>
                </a:lnTo>
                <a:lnTo>
                  <a:pt x="4446778" y="500507"/>
                </a:lnTo>
                <a:lnTo>
                  <a:pt x="4776724" y="583184"/>
                </a:lnTo>
                <a:lnTo>
                  <a:pt x="5119497" y="674751"/>
                </a:lnTo>
                <a:lnTo>
                  <a:pt x="5474970" y="775335"/>
                </a:lnTo>
              </a:path>
            </a:pathLst>
          </a:custGeom>
          <a:ln w="31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5616447" y="729869"/>
            <a:ext cx="3312160" cy="652780"/>
          </a:xfrm>
          <a:custGeom>
            <a:avLst/>
            <a:gdLst/>
            <a:ahLst/>
            <a:cxnLst/>
            <a:rect l="l" t="t" r="r" b="b"/>
            <a:pathLst>
              <a:path w="3312159" h="652780">
                <a:moveTo>
                  <a:pt x="0" y="652398"/>
                </a:moveTo>
                <a:lnTo>
                  <a:pt x="95757" y="625475"/>
                </a:lnTo>
                <a:lnTo>
                  <a:pt x="357631" y="556259"/>
                </a:lnTo>
                <a:lnTo>
                  <a:pt x="538479" y="509396"/>
                </a:lnTo>
                <a:lnTo>
                  <a:pt x="747140" y="457961"/>
                </a:lnTo>
                <a:lnTo>
                  <a:pt x="979170" y="402081"/>
                </a:lnTo>
                <a:lnTo>
                  <a:pt x="1228217" y="341756"/>
                </a:lnTo>
                <a:lnTo>
                  <a:pt x="1492123" y="283717"/>
                </a:lnTo>
                <a:lnTo>
                  <a:pt x="1762505" y="225551"/>
                </a:lnTo>
                <a:lnTo>
                  <a:pt x="2039238" y="171957"/>
                </a:lnTo>
                <a:lnTo>
                  <a:pt x="2313812" y="120650"/>
                </a:lnTo>
                <a:lnTo>
                  <a:pt x="2450083" y="98297"/>
                </a:lnTo>
                <a:lnTo>
                  <a:pt x="2582036" y="75945"/>
                </a:lnTo>
                <a:lnTo>
                  <a:pt x="2713990" y="58038"/>
                </a:lnTo>
                <a:lnTo>
                  <a:pt x="2841752" y="40131"/>
                </a:lnTo>
                <a:lnTo>
                  <a:pt x="2967354" y="26796"/>
                </a:lnTo>
                <a:lnTo>
                  <a:pt x="3086607" y="15620"/>
                </a:lnTo>
                <a:lnTo>
                  <a:pt x="3201543" y="6603"/>
                </a:lnTo>
                <a:lnTo>
                  <a:pt x="3312159" y="0"/>
                </a:lnTo>
              </a:path>
            </a:pathLst>
          </a:custGeom>
          <a:ln w="31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211670" y="714248"/>
            <a:ext cx="8723630" cy="1331595"/>
          </a:xfrm>
          <a:custGeom>
            <a:avLst/>
            <a:gdLst/>
            <a:ahLst/>
            <a:cxnLst/>
            <a:rect l="l" t="t" r="r" b="b"/>
            <a:pathLst>
              <a:path w="8723630" h="1331595">
                <a:moveTo>
                  <a:pt x="1556042" y="0"/>
                </a:moveTo>
                <a:lnTo>
                  <a:pt x="1402753" y="0"/>
                </a:lnTo>
                <a:lnTo>
                  <a:pt x="1258100" y="4444"/>
                </a:lnTo>
                <a:lnTo>
                  <a:pt x="1121829" y="11175"/>
                </a:lnTo>
                <a:lnTo>
                  <a:pt x="874890" y="33400"/>
                </a:lnTo>
                <a:lnTo>
                  <a:pt x="762063" y="49149"/>
                </a:lnTo>
                <a:lnTo>
                  <a:pt x="659891" y="64769"/>
                </a:lnTo>
                <a:lnTo>
                  <a:pt x="564095" y="82550"/>
                </a:lnTo>
                <a:lnTo>
                  <a:pt x="478955" y="102742"/>
                </a:lnTo>
                <a:lnTo>
                  <a:pt x="398056" y="120650"/>
                </a:lnTo>
                <a:lnTo>
                  <a:pt x="327812" y="140715"/>
                </a:lnTo>
                <a:lnTo>
                  <a:pt x="206476" y="178688"/>
                </a:lnTo>
                <a:lnTo>
                  <a:pt x="157518" y="196596"/>
                </a:lnTo>
                <a:lnTo>
                  <a:pt x="51079" y="241173"/>
                </a:lnTo>
                <a:lnTo>
                  <a:pt x="0" y="268097"/>
                </a:lnTo>
                <a:lnTo>
                  <a:pt x="0" y="1331467"/>
                </a:lnTo>
                <a:lnTo>
                  <a:pt x="8719096" y="1331467"/>
                </a:lnTo>
                <a:lnTo>
                  <a:pt x="8723414" y="1324864"/>
                </a:lnTo>
                <a:lnTo>
                  <a:pt x="8723414" y="851153"/>
                </a:lnTo>
                <a:lnTo>
                  <a:pt x="7182142" y="851153"/>
                </a:lnTo>
                <a:lnTo>
                  <a:pt x="7043839" y="848994"/>
                </a:lnTo>
                <a:lnTo>
                  <a:pt x="6899059" y="844423"/>
                </a:lnTo>
                <a:lnTo>
                  <a:pt x="6750088" y="837818"/>
                </a:lnTo>
                <a:lnTo>
                  <a:pt x="6594640" y="826642"/>
                </a:lnTo>
                <a:lnTo>
                  <a:pt x="6260503" y="793114"/>
                </a:lnTo>
                <a:lnTo>
                  <a:pt x="5900712" y="746125"/>
                </a:lnTo>
                <a:lnTo>
                  <a:pt x="5709196" y="717168"/>
                </a:lnTo>
                <a:lnTo>
                  <a:pt x="5509044" y="683640"/>
                </a:lnTo>
                <a:lnTo>
                  <a:pt x="5302542" y="645667"/>
                </a:lnTo>
                <a:lnTo>
                  <a:pt x="4861979" y="558546"/>
                </a:lnTo>
                <a:lnTo>
                  <a:pt x="4387253" y="453516"/>
                </a:lnTo>
                <a:lnTo>
                  <a:pt x="4136047" y="395350"/>
                </a:lnTo>
                <a:lnTo>
                  <a:pt x="3614458" y="268097"/>
                </a:lnTo>
                <a:lnTo>
                  <a:pt x="3122841" y="165226"/>
                </a:lnTo>
                <a:lnTo>
                  <a:pt x="2892844" y="125094"/>
                </a:lnTo>
                <a:lnTo>
                  <a:pt x="2673642" y="91566"/>
                </a:lnTo>
                <a:lnTo>
                  <a:pt x="2462949" y="62484"/>
                </a:lnTo>
                <a:lnTo>
                  <a:pt x="2262797" y="40131"/>
                </a:lnTo>
                <a:lnTo>
                  <a:pt x="2073313" y="22225"/>
                </a:lnTo>
                <a:lnTo>
                  <a:pt x="1719999" y="2159"/>
                </a:lnTo>
                <a:lnTo>
                  <a:pt x="1556042" y="0"/>
                </a:lnTo>
                <a:close/>
              </a:path>
              <a:path w="8723630" h="1331595">
                <a:moveTo>
                  <a:pt x="8723414" y="569722"/>
                </a:moveTo>
                <a:lnTo>
                  <a:pt x="8638197" y="605409"/>
                </a:lnTo>
                <a:lnTo>
                  <a:pt x="8557298" y="636651"/>
                </a:lnTo>
                <a:lnTo>
                  <a:pt x="8472208" y="665734"/>
                </a:lnTo>
                <a:lnTo>
                  <a:pt x="8295551" y="719327"/>
                </a:lnTo>
                <a:lnTo>
                  <a:pt x="8201825" y="743965"/>
                </a:lnTo>
                <a:lnTo>
                  <a:pt x="8005991" y="784098"/>
                </a:lnTo>
                <a:lnTo>
                  <a:pt x="7901724" y="802004"/>
                </a:lnTo>
                <a:lnTo>
                  <a:pt x="7680363" y="828801"/>
                </a:lnTo>
                <a:lnTo>
                  <a:pt x="7441857" y="846709"/>
                </a:lnTo>
                <a:lnTo>
                  <a:pt x="7314222" y="851153"/>
                </a:lnTo>
                <a:lnTo>
                  <a:pt x="8723414" y="851153"/>
                </a:lnTo>
                <a:lnTo>
                  <a:pt x="8723414" y="56972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 txBox="1"/>
          <p:nvPr/>
        </p:nvSpPr>
        <p:spPr>
          <a:xfrm>
            <a:off x="402437" y="1172032"/>
            <a:ext cx="4062095" cy="560451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116840">
              <a:lnSpc>
                <a:spcPct val="100000"/>
              </a:lnSpc>
              <a:spcBef>
                <a:spcPts val="95"/>
              </a:spcBef>
            </a:pPr>
            <a:r>
              <a:rPr sz="1600" dirty="0">
                <a:latin typeface="Candara" panose="020E0502030303020204"/>
                <a:cs typeface="Candara" panose="020E0502030303020204"/>
              </a:rPr>
              <a:t>1</a:t>
            </a:r>
            <a:r>
              <a:rPr sz="1600" spc="-10" dirty="0">
                <a:latin typeface="PMingLiU" panose="02020500000000000000" charset="-120"/>
                <a:cs typeface="PMingLiU" panose="02020500000000000000" charset="-120"/>
              </a:rPr>
              <a:t>、总包单位应在危险较大的分部分</a:t>
            </a:r>
            <a:r>
              <a:rPr sz="1600" dirty="0">
                <a:latin typeface="PMingLiU" panose="02020500000000000000" charset="-120"/>
                <a:cs typeface="PMingLiU" panose="02020500000000000000" charset="-120"/>
              </a:rPr>
              <a:t>项</a:t>
            </a:r>
            <a:r>
              <a:rPr sz="1600" spc="-10" dirty="0">
                <a:latin typeface="PMingLiU" panose="02020500000000000000" charset="-120"/>
                <a:cs typeface="PMingLiU" panose="02020500000000000000" charset="-120"/>
              </a:rPr>
              <a:t>工程施 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工前编制专项方案；方案经监理审</a:t>
            </a:r>
            <a:r>
              <a:rPr sz="1600" spc="5" dirty="0">
                <a:latin typeface="PMingLiU" panose="02020500000000000000" charset="-120"/>
                <a:cs typeface="PMingLiU" panose="02020500000000000000" charset="-120"/>
              </a:rPr>
              <a:t>批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方可施 工。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  <a:p>
            <a:pPr marL="12700" marR="93980">
              <a:lnSpc>
                <a:spcPct val="100000"/>
              </a:lnSpc>
              <a:spcBef>
                <a:spcPts val="600"/>
              </a:spcBef>
            </a:pPr>
            <a:r>
              <a:rPr sz="1600" spc="-15" dirty="0">
                <a:latin typeface="Candara" panose="020E0502030303020204"/>
                <a:cs typeface="Candara" panose="020E0502030303020204"/>
              </a:rPr>
              <a:t>2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、架体搭设和拆除专项施工方案</a:t>
            </a:r>
            <a:r>
              <a:rPr sz="1600" spc="5" dirty="0">
                <a:latin typeface="PMingLiU" panose="02020500000000000000" charset="-120"/>
                <a:cs typeface="PMingLiU" panose="02020500000000000000" charset="-120"/>
              </a:rPr>
              <a:t>，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应对</a:t>
            </a:r>
            <a:r>
              <a:rPr sz="1600" spc="5" dirty="0">
                <a:latin typeface="PMingLiU" panose="02020500000000000000" charset="-120"/>
                <a:cs typeface="PMingLiU" panose="02020500000000000000" charset="-120"/>
              </a:rPr>
              <a:t>悬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挑 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钢梁、连墙件、脚手架进行设计计</a:t>
            </a:r>
            <a:r>
              <a:rPr sz="1600" spc="5" dirty="0">
                <a:latin typeface="PMingLiU" panose="02020500000000000000" charset="-120"/>
                <a:cs typeface="PMingLiU" panose="02020500000000000000" charset="-120"/>
              </a:rPr>
              <a:t>算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：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  <a:p>
            <a:pPr marL="12700" marR="75565" indent="177800">
              <a:lnSpc>
                <a:spcPct val="100000"/>
              </a:lnSpc>
              <a:spcBef>
                <a:spcPts val="605"/>
              </a:spcBef>
              <a:tabLst>
                <a:tab pos="3627120" algn="l"/>
              </a:tabLst>
            </a:pP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①型钢悬挑梁作为脚手架的支承结构</a:t>
            </a:r>
            <a:r>
              <a:rPr sz="1600" spc="5" dirty="0">
                <a:latin typeface="PMingLiU" panose="02020500000000000000" charset="-120"/>
                <a:cs typeface="PMingLiU" panose="02020500000000000000" charset="-120"/>
              </a:rPr>
              <a:t>时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，  应进行下列计算：</a:t>
            </a:r>
            <a:r>
              <a:rPr sz="1600" spc="-55" dirty="0">
                <a:latin typeface="PMingLiU" panose="02020500000000000000" charset="-120"/>
                <a:cs typeface="PMingLiU" panose="02020500000000000000" charset="-120"/>
              </a:rPr>
              <a:t> </a:t>
            </a:r>
            <a:r>
              <a:rPr sz="1600" spc="-10" dirty="0">
                <a:latin typeface="Candara" panose="020E0502030303020204"/>
                <a:cs typeface="Candara" panose="020E0502030303020204"/>
              </a:rPr>
              <a:t>a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、型钢悬挑梁的抗弯强 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度、整体稳定性和挠度；</a:t>
            </a:r>
            <a:r>
              <a:rPr sz="1600" spc="-5" dirty="0">
                <a:latin typeface="Candara" panose="020E0502030303020204"/>
                <a:cs typeface="Candara" panose="020E0502030303020204"/>
              </a:rPr>
              <a:t>b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、型钢悬</a:t>
            </a:r>
            <a:r>
              <a:rPr sz="1600" spc="5" dirty="0">
                <a:latin typeface="PMingLiU" panose="02020500000000000000" charset="-120"/>
                <a:cs typeface="PMingLiU" panose="02020500000000000000" charset="-120"/>
              </a:rPr>
              <a:t>挑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梁锚固 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件及其锚固连接的强度</a:t>
            </a:r>
            <a:r>
              <a:rPr sz="1600" spc="-10" dirty="0">
                <a:latin typeface="PMingLiU" panose="02020500000000000000" charset="-120"/>
                <a:cs typeface="PMingLiU" panose="02020500000000000000" charset="-120"/>
              </a:rPr>
              <a:t>；</a:t>
            </a:r>
            <a:r>
              <a:rPr sz="1600" spc="-10" dirty="0">
                <a:latin typeface="Candara" panose="020E0502030303020204"/>
                <a:cs typeface="Candara" panose="020E0502030303020204"/>
              </a:rPr>
              <a:t>c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、型钢</a:t>
            </a:r>
            <a:r>
              <a:rPr sz="1600" spc="5" dirty="0">
                <a:latin typeface="PMingLiU" panose="02020500000000000000" charset="-120"/>
                <a:cs typeface="PMingLiU" panose="02020500000000000000" charset="-120"/>
              </a:rPr>
              <a:t>悬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挑梁</a:t>
            </a:r>
            <a:r>
              <a:rPr sz="1600" spc="5" dirty="0">
                <a:latin typeface="PMingLiU" panose="02020500000000000000" charset="-120"/>
                <a:cs typeface="PMingLiU" panose="02020500000000000000" charset="-120"/>
              </a:rPr>
              <a:t>下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建 筑结构的承载能力验算。（</a:t>
            </a:r>
            <a:r>
              <a:rPr sz="1600" spc="-5" dirty="0">
                <a:latin typeface="Candara" panose="020E0502030303020204"/>
                <a:cs typeface="Candara" panose="020E0502030303020204"/>
              </a:rPr>
              <a:t>JGJ130-2011	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第 </a:t>
            </a:r>
            <a:r>
              <a:rPr sz="1600" spc="-5" dirty="0">
                <a:latin typeface="Candara" panose="020E0502030303020204"/>
                <a:cs typeface="Candara" panose="020E0502030303020204"/>
              </a:rPr>
              <a:t>5.6.1</a:t>
            </a:r>
            <a:r>
              <a:rPr sz="1600" spc="-10" dirty="0">
                <a:latin typeface="PMingLiU" panose="02020500000000000000" charset="-120"/>
                <a:cs typeface="PMingLiU" panose="02020500000000000000" charset="-120"/>
              </a:rPr>
              <a:t>条</a:t>
            </a:r>
            <a:r>
              <a:rPr sz="1600" spc="-5" dirty="0">
                <a:latin typeface="Candara" panose="020E0502030303020204"/>
                <a:cs typeface="Candara" panose="020E0502030303020204"/>
              </a:rPr>
              <a:t>)</a:t>
            </a:r>
            <a:endParaRPr sz="1600">
              <a:latin typeface="Candara" panose="020E0502030303020204"/>
              <a:cs typeface="Candara" panose="020E0502030303020204"/>
            </a:endParaRPr>
          </a:p>
          <a:p>
            <a:pPr marL="12700" marR="5080" indent="176530">
              <a:lnSpc>
                <a:spcPct val="100000"/>
              </a:lnSpc>
            </a:pP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②</a:t>
            </a:r>
            <a:r>
              <a:rPr sz="1600" spc="5" dirty="0">
                <a:latin typeface="PMingLiU" panose="02020500000000000000" charset="-120"/>
                <a:cs typeface="PMingLiU" panose="02020500000000000000" charset="-120"/>
              </a:rPr>
              <a:t>悬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挑脚</a:t>
            </a:r>
            <a:r>
              <a:rPr sz="1600" spc="5" dirty="0">
                <a:latin typeface="PMingLiU" panose="02020500000000000000" charset="-120"/>
                <a:cs typeface="PMingLiU" panose="02020500000000000000" charset="-120"/>
              </a:rPr>
              <a:t>手架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的纵向</a:t>
            </a:r>
            <a:r>
              <a:rPr sz="1600" spc="5" dirty="0">
                <a:latin typeface="PMingLiU" panose="02020500000000000000" charset="-120"/>
                <a:cs typeface="PMingLiU" panose="02020500000000000000" charset="-120"/>
              </a:rPr>
              <a:t>水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平杆</a:t>
            </a:r>
            <a:r>
              <a:rPr sz="1600" spc="5" dirty="0">
                <a:latin typeface="PMingLiU" panose="02020500000000000000" charset="-120"/>
                <a:cs typeface="PMingLiU" panose="02020500000000000000" charset="-120"/>
              </a:rPr>
              <a:t>、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横向水</a:t>
            </a:r>
            <a:r>
              <a:rPr sz="1600" spc="5" dirty="0">
                <a:latin typeface="PMingLiU" panose="02020500000000000000" charset="-120"/>
                <a:cs typeface="PMingLiU" panose="02020500000000000000" charset="-120"/>
              </a:rPr>
              <a:t>平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杆、 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立杆、连墙件计算应符合</a:t>
            </a:r>
            <a:r>
              <a:rPr sz="1600" spc="-5" dirty="0">
                <a:latin typeface="Candara" panose="020E0502030303020204"/>
                <a:cs typeface="Candara" panose="020E0502030303020204"/>
              </a:rPr>
              <a:t>JGJ130-2011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第</a:t>
            </a:r>
            <a:r>
              <a:rPr sz="1600" spc="-10" dirty="0">
                <a:latin typeface="Candara" panose="020E0502030303020204"/>
                <a:cs typeface="Candara" panose="020E0502030303020204"/>
              </a:rPr>
              <a:t>5.2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节 的规定进行计算。（</a:t>
            </a:r>
            <a:r>
              <a:rPr sz="1600" spc="-5" dirty="0">
                <a:latin typeface="Candara" panose="020E0502030303020204"/>
                <a:cs typeface="Candara" panose="020E0502030303020204"/>
              </a:rPr>
              <a:t>JGJ130-2011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第</a:t>
            </a:r>
            <a:r>
              <a:rPr sz="1600" spc="-5" dirty="0">
                <a:latin typeface="Candara" panose="020E0502030303020204"/>
                <a:cs typeface="Candara" panose="020E0502030303020204"/>
              </a:rPr>
              <a:t>5.6.10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条）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  <a:p>
            <a:pPr marL="56515">
              <a:lnSpc>
                <a:spcPct val="100000"/>
              </a:lnSpc>
              <a:spcBef>
                <a:spcPts val="600"/>
              </a:spcBef>
            </a:pPr>
            <a:r>
              <a:rPr sz="1600" spc="-5" dirty="0">
                <a:latin typeface="Candara" panose="020E0502030303020204"/>
                <a:cs typeface="Candara" panose="020E0502030303020204"/>
              </a:rPr>
              <a:t>3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、一次悬挑脚手架高度不宜超过</a:t>
            </a:r>
            <a:r>
              <a:rPr sz="1600" spc="-5" dirty="0">
                <a:latin typeface="Candara" panose="020E0502030303020204"/>
                <a:cs typeface="Candara" panose="020E0502030303020204"/>
              </a:rPr>
              <a:t>20m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。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  <a:p>
            <a:pPr marL="56515">
              <a:lnSpc>
                <a:spcPct val="100000"/>
              </a:lnSpc>
              <a:spcBef>
                <a:spcPts val="605"/>
              </a:spcBef>
            </a:pPr>
            <a:r>
              <a:rPr sz="1600" spc="-10" dirty="0">
                <a:latin typeface="Candara" panose="020E0502030303020204"/>
                <a:cs typeface="Candara" panose="020E0502030303020204"/>
              </a:rPr>
              <a:t>4</a:t>
            </a:r>
            <a:r>
              <a:rPr sz="1600" spc="-10" dirty="0">
                <a:latin typeface="PMingLiU" panose="02020500000000000000" charset="-120"/>
                <a:cs typeface="PMingLiU" panose="02020500000000000000" charset="-120"/>
              </a:rPr>
              <a:t>、架体高度</a:t>
            </a:r>
            <a:r>
              <a:rPr sz="1600" spc="-10" dirty="0">
                <a:latin typeface="Candara" panose="020E0502030303020204"/>
                <a:cs typeface="Candara" panose="020E0502030303020204"/>
              </a:rPr>
              <a:t>20m</a:t>
            </a:r>
            <a:r>
              <a:rPr sz="1600" spc="-10" dirty="0">
                <a:latin typeface="PMingLiU" panose="02020500000000000000" charset="-120"/>
                <a:cs typeface="PMingLiU" panose="02020500000000000000" charset="-120"/>
              </a:rPr>
              <a:t>及以上悬挑式脚手</a:t>
            </a:r>
            <a:r>
              <a:rPr sz="1600" dirty="0">
                <a:latin typeface="PMingLiU" panose="02020500000000000000" charset="-120"/>
                <a:cs typeface="PMingLiU" panose="02020500000000000000" charset="-120"/>
              </a:rPr>
              <a:t>架</a:t>
            </a:r>
            <a:r>
              <a:rPr sz="1600" spc="-10" dirty="0">
                <a:latin typeface="PMingLiU" panose="02020500000000000000" charset="-120"/>
                <a:cs typeface="PMingLiU" panose="02020500000000000000" charset="-120"/>
              </a:rPr>
              <a:t>工程，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  <a:p>
            <a:pPr marL="12700">
              <a:lnSpc>
                <a:spcPct val="100000"/>
              </a:lnSpc>
            </a:pP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专项施工方案应组织专家论证。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  <a:p>
            <a:pPr marL="12700" marR="88265">
              <a:lnSpc>
                <a:spcPct val="100000"/>
              </a:lnSpc>
              <a:spcBef>
                <a:spcPts val="600"/>
              </a:spcBef>
            </a:pPr>
            <a:r>
              <a:rPr sz="1600" spc="-10" dirty="0">
                <a:latin typeface="Candara" panose="020E0502030303020204"/>
                <a:cs typeface="Candara" panose="020E0502030303020204"/>
              </a:rPr>
              <a:t>5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、架体搭设对施工人员专项安</a:t>
            </a:r>
            <a:r>
              <a:rPr sz="1600" spc="5" dirty="0">
                <a:latin typeface="PMingLiU" panose="02020500000000000000" charset="-120"/>
                <a:cs typeface="PMingLiU" panose="02020500000000000000" charset="-120"/>
              </a:rPr>
              <a:t>全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技术</a:t>
            </a:r>
            <a:r>
              <a:rPr sz="1600" spc="5" dirty="0">
                <a:latin typeface="PMingLiU" panose="02020500000000000000" charset="-120"/>
                <a:cs typeface="PMingLiU" panose="02020500000000000000" charset="-120"/>
              </a:rPr>
              <a:t>交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底， 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并留存影像资料；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  <a:p>
            <a:pPr marL="12700">
              <a:lnSpc>
                <a:spcPct val="100000"/>
              </a:lnSpc>
              <a:spcBef>
                <a:spcPts val="600"/>
              </a:spcBef>
            </a:pPr>
            <a:r>
              <a:rPr sz="1600" spc="-10" dirty="0">
                <a:latin typeface="Candara" panose="020E0502030303020204"/>
                <a:cs typeface="Candara" panose="020E0502030303020204"/>
              </a:rPr>
              <a:t>6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、架体经监理、总包、施工</a:t>
            </a:r>
            <a:r>
              <a:rPr sz="1600" spc="5" dirty="0">
                <a:latin typeface="PMingLiU" panose="02020500000000000000" charset="-120"/>
                <a:cs typeface="PMingLiU" panose="02020500000000000000" charset="-120"/>
              </a:rPr>
              <a:t>班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组、</a:t>
            </a:r>
            <a:r>
              <a:rPr sz="1600" spc="5" dirty="0">
                <a:latin typeface="PMingLiU" panose="02020500000000000000" charset="-120"/>
                <a:cs typeface="PMingLiU" panose="02020500000000000000" charset="-120"/>
              </a:rPr>
              <a:t>使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用班组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  <a:p>
            <a:pPr marL="12700">
              <a:lnSpc>
                <a:spcPct val="100000"/>
              </a:lnSpc>
            </a:pPr>
            <a:r>
              <a:rPr sz="1600" spc="-10" dirty="0">
                <a:latin typeface="PMingLiU" panose="02020500000000000000" charset="-120"/>
                <a:cs typeface="PMingLiU" panose="02020500000000000000" charset="-120"/>
              </a:rPr>
              <a:t>联合验收合格方可使用；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474370" y="656589"/>
            <a:ext cx="2682240" cy="4679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>
                <a:solidFill>
                  <a:srgbClr val="000000"/>
                </a:solidFill>
                <a:latin typeface="Candara" panose="020E0502030303020204"/>
                <a:cs typeface="Candara" panose="020E0502030303020204"/>
              </a:rPr>
              <a:t>3.2</a:t>
            </a:r>
            <a:r>
              <a:rPr dirty="0">
                <a:solidFill>
                  <a:srgbClr val="000000"/>
                </a:solidFill>
              </a:rPr>
              <a:t>悬挑式脚手架</a:t>
            </a:r>
            <a:endParaRPr dirty="0">
              <a:solidFill>
                <a:srgbClr val="000000"/>
              </a:solidFill>
            </a:endParaRPr>
          </a:p>
        </p:txBody>
      </p:sp>
      <p:sp>
        <p:nvSpPr>
          <p:cNvPr id="9" name="object 9"/>
          <p:cNvSpPr/>
          <p:nvPr/>
        </p:nvSpPr>
        <p:spPr>
          <a:xfrm>
            <a:off x="4563998" y="836675"/>
            <a:ext cx="4051173" cy="2304288"/>
          </a:xfrm>
          <a:prstGeom prst="rect">
            <a:avLst/>
          </a:prstGeom>
          <a:blipFill>
            <a:blip r:embed="rId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4740147" y="3356990"/>
            <a:ext cx="3613530" cy="210324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054978" y="859408"/>
            <a:ext cx="2880360" cy="715010"/>
          </a:xfrm>
          <a:custGeom>
            <a:avLst/>
            <a:gdLst/>
            <a:ahLst/>
            <a:cxnLst/>
            <a:rect l="l" t="t" r="r" b="b"/>
            <a:pathLst>
              <a:path w="2880359" h="715010">
                <a:moveTo>
                  <a:pt x="2880105" y="0"/>
                </a:moveTo>
                <a:lnTo>
                  <a:pt x="2873629" y="0"/>
                </a:lnTo>
                <a:lnTo>
                  <a:pt x="2752344" y="20065"/>
                </a:lnTo>
                <a:lnTo>
                  <a:pt x="2628900" y="42417"/>
                </a:lnTo>
                <a:lnTo>
                  <a:pt x="2373376" y="91566"/>
                </a:lnTo>
                <a:lnTo>
                  <a:pt x="2105279" y="149732"/>
                </a:lnTo>
                <a:lnTo>
                  <a:pt x="1824227" y="216662"/>
                </a:lnTo>
                <a:lnTo>
                  <a:pt x="1566672" y="281558"/>
                </a:lnTo>
                <a:lnTo>
                  <a:pt x="842899" y="444626"/>
                </a:lnTo>
                <a:lnTo>
                  <a:pt x="621538" y="489330"/>
                </a:lnTo>
                <a:lnTo>
                  <a:pt x="200025" y="567436"/>
                </a:lnTo>
                <a:lnTo>
                  <a:pt x="0" y="600963"/>
                </a:lnTo>
                <a:lnTo>
                  <a:pt x="138303" y="621156"/>
                </a:lnTo>
                <a:lnTo>
                  <a:pt x="270256" y="638937"/>
                </a:lnTo>
                <a:lnTo>
                  <a:pt x="398018" y="654685"/>
                </a:lnTo>
                <a:lnTo>
                  <a:pt x="644905" y="681481"/>
                </a:lnTo>
                <a:lnTo>
                  <a:pt x="874776" y="699262"/>
                </a:lnTo>
                <a:lnTo>
                  <a:pt x="985520" y="705992"/>
                </a:lnTo>
                <a:lnTo>
                  <a:pt x="1094104" y="710438"/>
                </a:lnTo>
                <a:lnTo>
                  <a:pt x="1298448" y="715010"/>
                </a:lnTo>
                <a:lnTo>
                  <a:pt x="1396365" y="715010"/>
                </a:lnTo>
                <a:lnTo>
                  <a:pt x="1585849" y="710438"/>
                </a:lnTo>
                <a:lnTo>
                  <a:pt x="1675256" y="705992"/>
                </a:lnTo>
                <a:lnTo>
                  <a:pt x="1845564" y="692657"/>
                </a:lnTo>
                <a:lnTo>
                  <a:pt x="1928495" y="683640"/>
                </a:lnTo>
                <a:lnTo>
                  <a:pt x="2086102" y="661288"/>
                </a:lnTo>
                <a:lnTo>
                  <a:pt x="2235073" y="634491"/>
                </a:lnTo>
                <a:lnTo>
                  <a:pt x="2375535" y="603250"/>
                </a:lnTo>
                <a:lnTo>
                  <a:pt x="2509647" y="567436"/>
                </a:lnTo>
                <a:lnTo>
                  <a:pt x="2637409" y="527303"/>
                </a:lnTo>
                <a:lnTo>
                  <a:pt x="2758694" y="482600"/>
                </a:lnTo>
                <a:lnTo>
                  <a:pt x="2875788" y="435610"/>
                </a:lnTo>
                <a:lnTo>
                  <a:pt x="2880105" y="433450"/>
                </a:lnTo>
                <a:lnTo>
                  <a:pt x="2880105" y="0"/>
                </a:lnTo>
                <a:close/>
              </a:path>
            </a:pathLst>
          </a:custGeom>
          <a:solidFill>
            <a:srgbClr val="C5E7FB">
              <a:alpha val="2901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2622423" y="730884"/>
            <a:ext cx="5551805" cy="851535"/>
          </a:xfrm>
          <a:custGeom>
            <a:avLst/>
            <a:gdLst/>
            <a:ahLst/>
            <a:cxnLst/>
            <a:rect l="l" t="t" r="r" b="b"/>
            <a:pathLst>
              <a:path w="5551805" h="851535">
                <a:moveTo>
                  <a:pt x="853566" y="0"/>
                </a:moveTo>
                <a:lnTo>
                  <a:pt x="685418" y="0"/>
                </a:lnTo>
                <a:lnTo>
                  <a:pt x="527938" y="4572"/>
                </a:lnTo>
                <a:lnTo>
                  <a:pt x="381000" y="11175"/>
                </a:lnTo>
                <a:lnTo>
                  <a:pt x="244728" y="22351"/>
                </a:lnTo>
                <a:lnTo>
                  <a:pt x="117093" y="35813"/>
                </a:lnTo>
                <a:lnTo>
                  <a:pt x="0" y="53720"/>
                </a:lnTo>
                <a:lnTo>
                  <a:pt x="334137" y="96138"/>
                </a:lnTo>
                <a:lnTo>
                  <a:pt x="693927" y="156463"/>
                </a:lnTo>
                <a:lnTo>
                  <a:pt x="1079246" y="234695"/>
                </a:lnTo>
                <a:lnTo>
                  <a:pt x="1283589" y="279273"/>
                </a:lnTo>
                <a:lnTo>
                  <a:pt x="1868931" y="422275"/>
                </a:lnTo>
                <a:lnTo>
                  <a:pt x="2562987" y="576452"/>
                </a:lnTo>
                <a:lnTo>
                  <a:pt x="2882265" y="639063"/>
                </a:lnTo>
                <a:lnTo>
                  <a:pt x="3035554" y="668147"/>
                </a:lnTo>
                <a:lnTo>
                  <a:pt x="3329304" y="717295"/>
                </a:lnTo>
                <a:lnTo>
                  <a:pt x="3469766" y="739520"/>
                </a:lnTo>
                <a:lnTo>
                  <a:pt x="3737991" y="775335"/>
                </a:lnTo>
                <a:lnTo>
                  <a:pt x="3991229" y="806576"/>
                </a:lnTo>
                <a:lnTo>
                  <a:pt x="4112641" y="817752"/>
                </a:lnTo>
                <a:lnTo>
                  <a:pt x="4342510" y="835660"/>
                </a:lnTo>
                <a:lnTo>
                  <a:pt x="4453255" y="842390"/>
                </a:lnTo>
                <a:lnTo>
                  <a:pt x="4666107" y="851280"/>
                </a:lnTo>
                <a:lnTo>
                  <a:pt x="4864100" y="851280"/>
                </a:lnTo>
                <a:lnTo>
                  <a:pt x="5051425" y="846836"/>
                </a:lnTo>
                <a:lnTo>
                  <a:pt x="5140833" y="842390"/>
                </a:lnTo>
                <a:lnTo>
                  <a:pt x="5228082" y="835660"/>
                </a:lnTo>
                <a:lnTo>
                  <a:pt x="5474970" y="808863"/>
                </a:lnTo>
                <a:lnTo>
                  <a:pt x="5551551" y="797687"/>
                </a:lnTo>
                <a:lnTo>
                  <a:pt x="5304662" y="766444"/>
                </a:lnTo>
                <a:lnTo>
                  <a:pt x="5042916" y="728472"/>
                </a:lnTo>
                <a:lnTo>
                  <a:pt x="4474463" y="630047"/>
                </a:lnTo>
                <a:lnTo>
                  <a:pt x="4165854" y="567563"/>
                </a:lnTo>
                <a:lnTo>
                  <a:pt x="3840099" y="498348"/>
                </a:lnTo>
                <a:lnTo>
                  <a:pt x="2854579" y="263651"/>
                </a:lnTo>
                <a:lnTo>
                  <a:pt x="2586354" y="205612"/>
                </a:lnTo>
                <a:lnTo>
                  <a:pt x="2330957" y="156463"/>
                </a:lnTo>
                <a:lnTo>
                  <a:pt x="2207387" y="134112"/>
                </a:lnTo>
                <a:lnTo>
                  <a:pt x="2086102" y="114045"/>
                </a:lnTo>
                <a:lnTo>
                  <a:pt x="1969007" y="96138"/>
                </a:lnTo>
                <a:lnTo>
                  <a:pt x="1630552" y="51435"/>
                </a:lnTo>
                <a:lnTo>
                  <a:pt x="1419860" y="31368"/>
                </a:lnTo>
                <a:lnTo>
                  <a:pt x="1221866" y="15748"/>
                </a:lnTo>
                <a:lnTo>
                  <a:pt x="1032382" y="4572"/>
                </a:lnTo>
                <a:lnTo>
                  <a:pt x="853566" y="0"/>
                </a:lnTo>
                <a:close/>
              </a:path>
            </a:pathLst>
          </a:custGeom>
          <a:solidFill>
            <a:srgbClr val="C5E7FB">
              <a:alpha val="3999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2832100" y="743204"/>
            <a:ext cx="5474970" cy="775335"/>
          </a:xfrm>
          <a:custGeom>
            <a:avLst/>
            <a:gdLst/>
            <a:ahLst/>
            <a:cxnLst/>
            <a:rect l="l" t="t" r="r" b="b"/>
            <a:pathLst>
              <a:path w="5474970" h="775335">
                <a:moveTo>
                  <a:pt x="0" y="78232"/>
                </a:moveTo>
                <a:lnTo>
                  <a:pt x="19176" y="73787"/>
                </a:lnTo>
                <a:lnTo>
                  <a:pt x="76581" y="62611"/>
                </a:lnTo>
                <a:lnTo>
                  <a:pt x="174498" y="46990"/>
                </a:lnTo>
                <a:lnTo>
                  <a:pt x="238379" y="37973"/>
                </a:lnTo>
                <a:lnTo>
                  <a:pt x="312927" y="29083"/>
                </a:lnTo>
                <a:lnTo>
                  <a:pt x="395858" y="22351"/>
                </a:lnTo>
                <a:lnTo>
                  <a:pt x="491744" y="15621"/>
                </a:lnTo>
                <a:lnTo>
                  <a:pt x="596011" y="9017"/>
                </a:lnTo>
                <a:lnTo>
                  <a:pt x="713104" y="4445"/>
                </a:lnTo>
                <a:lnTo>
                  <a:pt x="840866" y="2286"/>
                </a:lnTo>
                <a:lnTo>
                  <a:pt x="979170" y="0"/>
                </a:lnTo>
                <a:lnTo>
                  <a:pt x="1128140" y="2286"/>
                </a:lnTo>
                <a:lnTo>
                  <a:pt x="1287779" y="6731"/>
                </a:lnTo>
                <a:lnTo>
                  <a:pt x="1460246" y="15621"/>
                </a:lnTo>
                <a:lnTo>
                  <a:pt x="1643379" y="26797"/>
                </a:lnTo>
                <a:lnTo>
                  <a:pt x="1837054" y="44704"/>
                </a:lnTo>
                <a:lnTo>
                  <a:pt x="2043557" y="64770"/>
                </a:lnTo>
                <a:lnTo>
                  <a:pt x="2262759" y="89408"/>
                </a:lnTo>
                <a:lnTo>
                  <a:pt x="2492629" y="118491"/>
                </a:lnTo>
                <a:lnTo>
                  <a:pt x="2735326" y="154178"/>
                </a:lnTo>
                <a:lnTo>
                  <a:pt x="2988691" y="194437"/>
                </a:lnTo>
                <a:lnTo>
                  <a:pt x="3254755" y="241300"/>
                </a:lnTo>
                <a:lnTo>
                  <a:pt x="3533648" y="297180"/>
                </a:lnTo>
                <a:lnTo>
                  <a:pt x="3825240" y="357505"/>
                </a:lnTo>
                <a:lnTo>
                  <a:pt x="4129658" y="424561"/>
                </a:lnTo>
                <a:lnTo>
                  <a:pt x="4446778" y="500507"/>
                </a:lnTo>
                <a:lnTo>
                  <a:pt x="4776724" y="583184"/>
                </a:lnTo>
                <a:lnTo>
                  <a:pt x="5119497" y="674751"/>
                </a:lnTo>
                <a:lnTo>
                  <a:pt x="5474970" y="775335"/>
                </a:lnTo>
              </a:path>
            </a:pathLst>
          </a:custGeom>
          <a:ln w="31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5616447" y="729869"/>
            <a:ext cx="3312160" cy="652780"/>
          </a:xfrm>
          <a:custGeom>
            <a:avLst/>
            <a:gdLst/>
            <a:ahLst/>
            <a:cxnLst/>
            <a:rect l="l" t="t" r="r" b="b"/>
            <a:pathLst>
              <a:path w="3312159" h="652780">
                <a:moveTo>
                  <a:pt x="0" y="652398"/>
                </a:moveTo>
                <a:lnTo>
                  <a:pt x="95757" y="625475"/>
                </a:lnTo>
                <a:lnTo>
                  <a:pt x="357631" y="556259"/>
                </a:lnTo>
                <a:lnTo>
                  <a:pt x="538479" y="509396"/>
                </a:lnTo>
                <a:lnTo>
                  <a:pt x="747140" y="457961"/>
                </a:lnTo>
                <a:lnTo>
                  <a:pt x="979170" y="402081"/>
                </a:lnTo>
                <a:lnTo>
                  <a:pt x="1228217" y="341756"/>
                </a:lnTo>
                <a:lnTo>
                  <a:pt x="1492123" y="283717"/>
                </a:lnTo>
                <a:lnTo>
                  <a:pt x="1762505" y="225551"/>
                </a:lnTo>
                <a:lnTo>
                  <a:pt x="2039238" y="171957"/>
                </a:lnTo>
                <a:lnTo>
                  <a:pt x="2313812" y="120650"/>
                </a:lnTo>
                <a:lnTo>
                  <a:pt x="2450083" y="98297"/>
                </a:lnTo>
                <a:lnTo>
                  <a:pt x="2582036" y="75945"/>
                </a:lnTo>
                <a:lnTo>
                  <a:pt x="2713990" y="58038"/>
                </a:lnTo>
                <a:lnTo>
                  <a:pt x="2841752" y="40131"/>
                </a:lnTo>
                <a:lnTo>
                  <a:pt x="2967354" y="26796"/>
                </a:lnTo>
                <a:lnTo>
                  <a:pt x="3086607" y="15620"/>
                </a:lnTo>
                <a:lnTo>
                  <a:pt x="3201543" y="6603"/>
                </a:lnTo>
                <a:lnTo>
                  <a:pt x="3312159" y="0"/>
                </a:lnTo>
              </a:path>
            </a:pathLst>
          </a:custGeom>
          <a:ln w="31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211670" y="714248"/>
            <a:ext cx="8723630" cy="1331595"/>
          </a:xfrm>
          <a:custGeom>
            <a:avLst/>
            <a:gdLst/>
            <a:ahLst/>
            <a:cxnLst/>
            <a:rect l="l" t="t" r="r" b="b"/>
            <a:pathLst>
              <a:path w="8723630" h="1331595">
                <a:moveTo>
                  <a:pt x="1556042" y="0"/>
                </a:moveTo>
                <a:lnTo>
                  <a:pt x="1402753" y="0"/>
                </a:lnTo>
                <a:lnTo>
                  <a:pt x="1258100" y="4444"/>
                </a:lnTo>
                <a:lnTo>
                  <a:pt x="1121829" y="11175"/>
                </a:lnTo>
                <a:lnTo>
                  <a:pt x="874890" y="33400"/>
                </a:lnTo>
                <a:lnTo>
                  <a:pt x="762063" y="49149"/>
                </a:lnTo>
                <a:lnTo>
                  <a:pt x="659891" y="64769"/>
                </a:lnTo>
                <a:lnTo>
                  <a:pt x="564095" y="82550"/>
                </a:lnTo>
                <a:lnTo>
                  <a:pt x="478955" y="102742"/>
                </a:lnTo>
                <a:lnTo>
                  <a:pt x="398056" y="120650"/>
                </a:lnTo>
                <a:lnTo>
                  <a:pt x="327812" y="140715"/>
                </a:lnTo>
                <a:lnTo>
                  <a:pt x="206476" y="178688"/>
                </a:lnTo>
                <a:lnTo>
                  <a:pt x="157518" y="196596"/>
                </a:lnTo>
                <a:lnTo>
                  <a:pt x="51079" y="241173"/>
                </a:lnTo>
                <a:lnTo>
                  <a:pt x="0" y="268097"/>
                </a:lnTo>
                <a:lnTo>
                  <a:pt x="0" y="1331467"/>
                </a:lnTo>
                <a:lnTo>
                  <a:pt x="8719096" y="1331467"/>
                </a:lnTo>
                <a:lnTo>
                  <a:pt x="8723414" y="1324864"/>
                </a:lnTo>
                <a:lnTo>
                  <a:pt x="8723414" y="851153"/>
                </a:lnTo>
                <a:lnTo>
                  <a:pt x="7182142" y="851153"/>
                </a:lnTo>
                <a:lnTo>
                  <a:pt x="7043839" y="848994"/>
                </a:lnTo>
                <a:lnTo>
                  <a:pt x="6899059" y="844423"/>
                </a:lnTo>
                <a:lnTo>
                  <a:pt x="6750088" y="837818"/>
                </a:lnTo>
                <a:lnTo>
                  <a:pt x="6594640" y="826642"/>
                </a:lnTo>
                <a:lnTo>
                  <a:pt x="6260503" y="793114"/>
                </a:lnTo>
                <a:lnTo>
                  <a:pt x="5900712" y="746125"/>
                </a:lnTo>
                <a:lnTo>
                  <a:pt x="5709196" y="717168"/>
                </a:lnTo>
                <a:lnTo>
                  <a:pt x="5509044" y="683640"/>
                </a:lnTo>
                <a:lnTo>
                  <a:pt x="5302542" y="645667"/>
                </a:lnTo>
                <a:lnTo>
                  <a:pt x="4861979" y="558546"/>
                </a:lnTo>
                <a:lnTo>
                  <a:pt x="4387253" y="453516"/>
                </a:lnTo>
                <a:lnTo>
                  <a:pt x="4136047" y="395350"/>
                </a:lnTo>
                <a:lnTo>
                  <a:pt x="3614458" y="268097"/>
                </a:lnTo>
                <a:lnTo>
                  <a:pt x="3122841" y="165226"/>
                </a:lnTo>
                <a:lnTo>
                  <a:pt x="2892844" y="125094"/>
                </a:lnTo>
                <a:lnTo>
                  <a:pt x="2673642" y="91566"/>
                </a:lnTo>
                <a:lnTo>
                  <a:pt x="2462949" y="62484"/>
                </a:lnTo>
                <a:lnTo>
                  <a:pt x="2262797" y="40131"/>
                </a:lnTo>
                <a:lnTo>
                  <a:pt x="2073313" y="22225"/>
                </a:lnTo>
                <a:lnTo>
                  <a:pt x="1719999" y="2159"/>
                </a:lnTo>
                <a:lnTo>
                  <a:pt x="1556042" y="0"/>
                </a:lnTo>
                <a:close/>
              </a:path>
              <a:path w="8723630" h="1331595">
                <a:moveTo>
                  <a:pt x="8723414" y="569722"/>
                </a:moveTo>
                <a:lnTo>
                  <a:pt x="8638197" y="605409"/>
                </a:lnTo>
                <a:lnTo>
                  <a:pt x="8557298" y="636651"/>
                </a:lnTo>
                <a:lnTo>
                  <a:pt x="8472208" y="665734"/>
                </a:lnTo>
                <a:lnTo>
                  <a:pt x="8295551" y="719327"/>
                </a:lnTo>
                <a:lnTo>
                  <a:pt x="8201825" y="743965"/>
                </a:lnTo>
                <a:lnTo>
                  <a:pt x="8005991" y="784098"/>
                </a:lnTo>
                <a:lnTo>
                  <a:pt x="7901724" y="802004"/>
                </a:lnTo>
                <a:lnTo>
                  <a:pt x="7680363" y="828801"/>
                </a:lnTo>
                <a:lnTo>
                  <a:pt x="7441857" y="846709"/>
                </a:lnTo>
                <a:lnTo>
                  <a:pt x="7314222" y="851153"/>
                </a:lnTo>
                <a:lnTo>
                  <a:pt x="8723414" y="851153"/>
                </a:lnTo>
                <a:lnTo>
                  <a:pt x="8723414" y="56972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 txBox="1"/>
          <p:nvPr/>
        </p:nvSpPr>
        <p:spPr>
          <a:xfrm>
            <a:off x="278993" y="1552193"/>
            <a:ext cx="2962275" cy="3274695"/>
          </a:xfrm>
          <a:prstGeom prst="rect">
            <a:avLst/>
          </a:prstGeom>
        </p:spPr>
        <p:txBody>
          <a:bodyPr vert="horz" wrap="square" lIns="0" tIns="39370" rIns="0" bIns="0" rtlCol="0">
            <a:spAutoFit/>
          </a:bodyPr>
          <a:lstStyle/>
          <a:p>
            <a:pPr marL="12700" marR="32385">
              <a:lnSpc>
                <a:spcPts val="1730"/>
              </a:lnSpc>
              <a:spcBef>
                <a:spcPts val="310"/>
              </a:spcBef>
            </a:pPr>
            <a:r>
              <a:rPr sz="1600" dirty="0">
                <a:latin typeface="Candara" panose="020E0502030303020204"/>
                <a:cs typeface="Candara" panose="020E0502030303020204"/>
              </a:rPr>
              <a:t>1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、型钢悬挑梁宜采用双轴对称截 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面的型钢；悬挑钢梁型号及锚固 件应按设计确定，钢梁截面高度 不应小于</a:t>
            </a:r>
            <a:r>
              <a:rPr sz="1600" spc="-10" dirty="0">
                <a:latin typeface="Candara" panose="020E0502030303020204"/>
                <a:cs typeface="Candara" panose="020E0502030303020204"/>
              </a:rPr>
              <a:t>160mm</a:t>
            </a:r>
            <a:r>
              <a:rPr sz="1600" spc="-10" dirty="0">
                <a:latin typeface="PMingLiU" panose="02020500000000000000" charset="-120"/>
                <a:cs typeface="PMingLiU" panose="02020500000000000000" charset="-120"/>
              </a:rPr>
              <a:t>，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  <a:p>
            <a:pPr marL="12700" marR="10795">
              <a:lnSpc>
                <a:spcPts val="1730"/>
              </a:lnSpc>
              <a:spcBef>
                <a:spcPts val="595"/>
              </a:spcBef>
            </a:pPr>
            <a:r>
              <a:rPr sz="1600" spc="-15" dirty="0">
                <a:latin typeface="Candara" panose="020E0502030303020204"/>
                <a:cs typeface="Candara" panose="020E0502030303020204"/>
              </a:rPr>
              <a:t>2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、悬挑脚手架钢梁固定端长度应 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大于悬挑长度的</a:t>
            </a:r>
            <a:r>
              <a:rPr sz="1600" spc="-5" dirty="0">
                <a:latin typeface="Candara" panose="020E0502030303020204"/>
                <a:cs typeface="Candara" panose="020E0502030303020204"/>
              </a:rPr>
              <a:t>1.25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倍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  <a:p>
            <a:pPr marL="12700" marR="5080">
              <a:lnSpc>
                <a:spcPct val="90000"/>
              </a:lnSpc>
              <a:spcBef>
                <a:spcPts val="570"/>
              </a:spcBef>
            </a:pPr>
            <a:r>
              <a:rPr sz="1600" spc="-5" dirty="0">
                <a:latin typeface="Candara" panose="020E0502030303020204"/>
                <a:cs typeface="Candara" panose="020E0502030303020204"/>
              </a:rPr>
              <a:t>3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、每个型钢悬挑梁外端宜设置钢 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丝绳或钢拉杆与上一层建筑结构 斜拉结，钢丝绳与建筑结构拉结 </a:t>
            </a:r>
            <a:r>
              <a:rPr sz="1600" spc="-10" dirty="0">
                <a:latin typeface="PMingLiU" panose="02020500000000000000" charset="-120"/>
                <a:cs typeface="PMingLiU" panose="02020500000000000000" charset="-120"/>
              </a:rPr>
              <a:t>的吊环应使用</a:t>
            </a:r>
            <a:r>
              <a:rPr sz="1600" spc="-5" dirty="0">
                <a:latin typeface="Candara" panose="020E0502030303020204"/>
                <a:cs typeface="Candara" panose="020E0502030303020204"/>
              </a:rPr>
              <a:t>HPB235</a:t>
            </a:r>
            <a:r>
              <a:rPr sz="1600" spc="-10" dirty="0">
                <a:latin typeface="PMingLiU" panose="02020500000000000000" charset="-120"/>
                <a:cs typeface="PMingLiU" panose="02020500000000000000" charset="-120"/>
              </a:rPr>
              <a:t>级钢筋，其 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直径不宜小于</a:t>
            </a:r>
            <a:r>
              <a:rPr sz="1600" spc="-10" dirty="0">
                <a:latin typeface="Candara" panose="020E0502030303020204"/>
                <a:cs typeface="Candara" panose="020E0502030303020204"/>
              </a:rPr>
              <a:t>20mm</a:t>
            </a:r>
            <a:r>
              <a:rPr sz="1600" spc="-10" dirty="0">
                <a:latin typeface="PMingLiU" panose="02020500000000000000" charset="-120"/>
                <a:cs typeface="PMingLiU" panose="02020500000000000000" charset="-120"/>
              </a:rPr>
              <a:t>，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吊环预埋 锚固长度应符合现行国家标准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  <a:p>
            <a:pPr marL="12700">
              <a:lnSpc>
                <a:spcPts val="1630"/>
              </a:lnSpc>
            </a:pP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《混凝土结构设计规范》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  <a:p>
            <a:pPr marL="12700">
              <a:lnSpc>
                <a:spcPts val="1825"/>
              </a:lnSpc>
            </a:pPr>
            <a:r>
              <a:rPr sz="1600" spc="-5" dirty="0">
                <a:latin typeface="Candara" panose="020E0502030303020204"/>
                <a:cs typeface="Candara" panose="020E0502030303020204"/>
              </a:rPr>
              <a:t>GB50010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中钢筋锚固的规定。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282041" y="971245"/>
            <a:ext cx="2385060" cy="514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spc="-5" dirty="0">
                <a:solidFill>
                  <a:srgbClr val="000000"/>
                </a:solidFill>
                <a:latin typeface="Candara" panose="020E0502030303020204"/>
                <a:cs typeface="Candara" panose="020E0502030303020204"/>
              </a:rPr>
              <a:t>3.2.1</a:t>
            </a:r>
            <a:r>
              <a:rPr sz="3200" dirty="0">
                <a:solidFill>
                  <a:srgbClr val="000000"/>
                </a:solidFill>
              </a:rPr>
              <a:t>悬挑钢梁</a:t>
            </a:r>
            <a:endParaRPr sz="3200">
              <a:latin typeface="Candara" panose="020E0502030303020204"/>
              <a:cs typeface="Candara" panose="020E0502030303020204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3851909" y="1595494"/>
            <a:ext cx="5074144" cy="2304294"/>
          </a:xfrm>
          <a:prstGeom prst="rect">
            <a:avLst/>
          </a:prstGeom>
          <a:blipFill>
            <a:blip r:embed="rId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3558032" y="3898519"/>
            <a:ext cx="5273675" cy="68262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3637407" y="4581067"/>
            <a:ext cx="5194300" cy="185902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631634" y="4814582"/>
            <a:ext cx="2871724" cy="163982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054978" y="859408"/>
            <a:ext cx="2880360" cy="715010"/>
          </a:xfrm>
          <a:custGeom>
            <a:avLst/>
            <a:gdLst/>
            <a:ahLst/>
            <a:cxnLst/>
            <a:rect l="l" t="t" r="r" b="b"/>
            <a:pathLst>
              <a:path w="2880359" h="715010">
                <a:moveTo>
                  <a:pt x="2880105" y="0"/>
                </a:moveTo>
                <a:lnTo>
                  <a:pt x="2873629" y="0"/>
                </a:lnTo>
                <a:lnTo>
                  <a:pt x="2752344" y="20065"/>
                </a:lnTo>
                <a:lnTo>
                  <a:pt x="2628900" y="42417"/>
                </a:lnTo>
                <a:lnTo>
                  <a:pt x="2373376" y="91566"/>
                </a:lnTo>
                <a:lnTo>
                  <a:pt x="2105279" y="149732"/>
                </a:lnTo>
                <a:lnTo>
                  <a:pt x="1824227" y="216662"/>
                </a:lnTo>
                <a:lnTo>
                  <a:pt x="1566672" y="281558"/>
                </a:lnTo>
                <a:lnTo>
                  <a:pt x="842899" y="444626"/>
                </a:lnTo>
                <a:lnTo>
                  <a:pt x="621538" y="489330"/>
                </a:lnTo>
                <a:lnTo>
                  <a:pt x="200025" y="567436"/>
                </a:lnTo>
                <a:lnTo>
                  <a:pt x="0" y="600963"/>
                </a:lnTo>
                <a:lnTo>
                  <a:pt x="138303" y="621156"/>
                </a:lnTo>
                <a:lnTo>
                  <a:pt x="270256" y="638937"/>
                </a:lnTo>
                <a:lnTo>
                  <a:pt x="398018" y="654685"/>
                </a:lnTo>
                <a:lnTo>
                  <a:pt x="644905" y="681481"/>
                </a:lnTo>
                <a:lnTo>
                  <a:pt x="874776" y="699262"/>
                </a:lnTo>
                <a:lnTo>
                  <a:pt x="985520" y="705992"/>
                </a:lnTo>
                <a:lnTo>
                  <a:pt x="1094104" y="710438"/>
                </a:lnTo>
                <a:lnTo>
                  <a:pt x="1298448" y="715010"/>
                </a:lnTo>
                <a:lnTo>
                  <a:pt x="1396365" y="715010"/>
                </a:lnTo>
                <a:lnTo>
                  <a:pt x="1585849" y="710438"/>
                </a:lnTo>
                <a:lnTo>
                  <a:pt x="1675256" y="705992"/>
                </a:lnTo>
                <a:lnTo>
                  <a:pt x="1845564" y="692657"/>
                </a:lnTo>
                <a:lnTo>
                  <a:pt x="1928495" y="683640"/>
                </a:lnTo>
                <a:lnTo>
                  <a:pt x="2086102" y="661288"/>
                </a:lnTo>
                <a:lnTo>
                  <a:pt x="2235073" y="634491"/>
                </a:lnTo>
                <a:lnTo>
                  <a:pt x="2375535" y="603250"/>
                </a:lnTo>
                <a:lnTo>
                  <a:pt x="2509647" y="567436"/>
                </a:lnTo>
                <a:lnTo>
                  <a:pt x="2637409" y="527303"/>
                </a:lnTo>
                <a:lnTo>
                  <a:pt x="2758694" y="482600"/>
                </a:lnTo>
                <a:lnTo>
                  <a:pt x="2875788" y="435610"/>
                </a:lnTo>
                <a:lnTo>
                  <a:pt x="2880105" y="433450"/>
                </a:lnTo>
                <a:lnTo>
                  <a:pt x="2880105" y="0"/>
                </a:lnTo>
                <a:close/>
              </a:path>
            </a:pathLst>
          </a:custGeom>
          <a:solidFill>
            <a:srgbClr val="C5E7FB">
              <a:alpha val="2901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2622423" y="730884"/>
            <a:ext cx="5551805" cy="851535"/>
          </a:xfrm>
          <a:custGeom>
            <a:avLst/>
            <a:gdLst/>
            <a:ahLst/>
            <a:cxnLst/>
            <a:rect l="l" t="t" r="r" b="b"/>
            <a:pathLst>
              <a:path w="5551805" h="851535">
                <a:moveTo>
                  <a:pt x="853566" y="0"/>
                </a:moveTo>
                <a:lnTo>
                  <a:pt x="685418" y="0"/>
                </a:lnTo>
                <a:lnTo>
                  <a:pt x="527938" y="4572"/>
                </a:lnTo>
                <a:lnTo>
                  <a:pt x="381000" y="11175"/>
                </a:lnTo>
                <a:lnTo>
                  <a:pt x="244728" y="22351"/>
                </a:lnTo>
                <a:lnTo>
                  <a:pt x="117093" y="35813"/>
                </a:lnTo>
                <a:lnTo>
                  <a:pt x="0" y="53720"/>
                </a:lnTo>
                <a:lnTo>
                  <a:pt x="334137" y="96138"/>
                </a:lnTo>
                <a:lnTo>
                  <a:pt x="693927" y="156463"/>
                </a:lnTo>
                <a:lnTo>
                  <a:pt x="1079246" y="234695"/>
                </a:lnTo>
                <a:lnTo>
                  <a:pt x="1283589" y="279273"/>
                </a:lnTo>
                <a:lnTo>
                  <a:pt x="1868931" y="422275"/>
                </a:lnTo>
                <a:lnTo>
                  <a:pt x="2562987" y="576452"/>
                </a:lnTo>
                <a:lnTo>
                  <a:pt x="2882265" y="639063"/>
                </a:lnTo>
                <a:lnTo>
                  <a:pt x="3035554" y="668147"/>
                </a:lnTo>
                <a:lnTo>
                  <a:pt x="3329304" y="717295"/>
                </a:lnTo>
                <a:lnTo>
                  <a:pt x="3469766" y="739520"/>
                </a:lnTo>
                <a:lnTo>
                  <a:pt x="3737991" y="775335"/>
                </a:lnTo>
                <a:lnTo>
                  <a:pt x="3991229" y="806576"/>
                </a:lnTo>
                <a:lnTo>
                  <a:pt x="4112641" y="817752"/>
                </a:lnTo>
                <a:lnTo>
                  <a:pt x="4342510" y="835660"/>
                </a:lnTo>
                <a:lnTo>
                  <a:pt x="4453255" y="842390"/>
                </a:lnTo>
                <a:lnTo>
                  <a:pt x="4666107" y="851280"/>
                </a:lnTo>
                <a:lnTo>
                  <a:pt x="4864100" y="851280"/>
                </a:lnTo>
                <a:lnTo>
                  <a:pt x="5051425" y="846836"/>
                </a:lnTo>
                <a:lnTo>
                  <a:pt x="5140833" y="842390"/>
                </a:lnTo>
                <a:lnTo>
                  <a:pt x="5228082" y="835660"/>
                </a:lnTo>
                <a:lnTo>
                  <a:pt x="5474970" y="808863"/>
                </a:lnTo>
                <a:lnTo>
                  <a:pt x="5551551" y="797687"/>
                </a:lnTo>
                <a:lnTo>
                  <a:pt x="5304662" y="766444"/>
                </a:lnTo>
                <a:lnTo>
                  <a:pt x="5042916" y="728472"/>
                </a:lnTo>
                <a:lnTo>
                  <a:pt x="4474463" y="630047"/>
                </a:lnTo>
                <a:lnTo>
                  <a:pt x="4165854" y="567563"/>
                </a:lnTo>
                <a:lnTo>
                  <a:pt x="3840099" y="498348"/>
                </a:lnTo>
                <a:lnTo>
                  <a:pt x="2854579" y="263651"/>
                </a:lnTo>
                <a:lnTo>
                  <a:pt x="2586354" y="205612"/>
                </a:lnTo>
                <a:lnTo>
                  <a:pt x="2330957" y="156463"/>
                </a:lnTo>
                <a:lnTo>
                  <a:pt x="2207387" y="134112"/>
                </a:lnTo>
                <a:lnTo>
                  <a:pt x="2086102" y="114045"/>
                </a:lnTo>
                <a:lnTo>
                  <a:pt x="1969007" y="96138"/>
                </a:lnTo>
                <a:lnTo>
                  <a:pt x="1630552" y="51435"/>
                </a:lnTo>
                <a:lnTo>
                  <a:pt x="1419860" y="31368"/>
                </a:lnTo>
                <a:lnTo>
                  <a:pt x="1221866" y="15748"/>
                </a:lnTo>
                <a:lnTo>
                  <a:pt x="1032382" y="4572"/>
                </a:lnTo>
                <a:lnTo>
                  <a:pt x="853566" y="0"/>
                </a:lnTo>
                <a:close/>
              </a:path>
            </a:pathLst>
          </a:custGeom>
          <a:solidFill>
            <a:srgbClr val="C5E7FB">
              <a:alpha val="3999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2832100" y="743204"/>
            <a:ext cx="5474970" cy="775335"/>
          </a:xfrm>
          <a:custGeom>
            <a:avLst/>
            <a:gdLst/>
            <a:ahLst/>
            <a:cxnLst/>
            <a:rect l="l" t="t" r="r" b="b"/>
            <a:pathLst>
              <a:path w="5474970" h="775335">
                <a:moveTo>
                  <a:pt x="0" y="78232"/>
                </a:moveTo>
                <a:lnTo>
                  <a:pt x="19176" y="73787"/>
                </a:lnTo>
                <a:lnTo>
                  <a:pt x="76581" y="62611"/>
                </a:lnTo>
                <a:lnTo>
                  <a:pt x="174498" y="46990"/>
                </a:lnTo>
                <a:lnTo>
                  <a:pt x="238379" y="37973"/>
                </a:lnTo>
                <a:lnTo>
                  <a:pt x="312927" y="29083"/>
                </a:lnTo>
                <a:lnTo>
                  <a:pt x="395858" y="22351"/>
                </a:lnTo>
                <a:lnTo>
                  <a:pt x="491744" y="15621"/>
                </a:lnTo>
                <a:lnTo>
                  <a:pt x="596011" y="9017"/>
                </a:lnTo>
                <a:lnTo>
                  <a:pt x="713104" y="4445"/>
                </a:lnTo>
                <a:lnTo>
                  <a:pt x="840866" y="2286"/>
                </a:lnTo>
                <a:lnTo>
                  <a:pt x="979170" y="0"/>
                </a:lnTo>
                <a:lnTo>
                  <a:pt x="1128140" y="2286"/>
                </a:lnTo>
                <a:lnTo>
                  <a:pt x="1287779" y="6731"/>
                </a:lnTo>
                <a:lnTo>
                  <a:pt x="1460246" y="15621"/>
                </a:lnTo>
                <a:lnTo>
                  <a:pt x="1643379" y="26797"/>
                </a:lnTo>
                <a:lnTo>
                  <a:pt x="1837054" y="44704"/>
                </a:lnTo>
                <a:lnTo>
                  <a:pt x="2043557" y="64770"/>
                </a:lnTo>
                <a:lnTo>
                  <a:pt x="2262759" y="89408"/>
                </a:lnTo>
                <a:lnTo>
                  <a:pt x="2492629" y="118491"/>
                </a:lnTo>
                <a:lnTo>
                  <a:pt x="2735326" y="154178"/>
                </a:lnTo>
                <a:lnTo>
                  <a:pt x="2988691" y="194437"/>
                </a:lnTo>
                <a:lnTo>
                  <a:pt x="3254755" y="241300"/>
                </a:lnTo>
                <a:lnTo>
                  <a:pt x="3533648" y="297180"/>
                </a:lnTo>
                <a:lnTo>
                  <a:pt x="3825240" y="357505"/>
                </a:lnTo>
                <a:lnTo>
                  <a:pt x="4129658" y="424561"/>
                </a:lnTo>
                <a:lnTo>
                  <a:pt x="4446778" y="500507"/>
                </a:lnTo>
                <a:lnTo>
                  <a:pt x="4776724" y="583184"/>
                </a:lnTo>
                <a:lnTo>
                  <a:pt x="5119497" y="674751"/>
                </a:lnTo>
                <a:lnTo>
                  <a:pt x="5474970" y="775335"/>
                </a:lnTo>
              </a:path>
            </a:pathLst>
          </a:custGeom>
          <a:ln w="31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5616447" y="729869"/>
            <a:ext cx="3312160" cy="652780"/>
          </a:xfrm>
          <a:custGeom>
            <a:avLst/>
            <a:gdLst/>
            <a:ahLst/>
            <a:cxnLst/>
            <a:rect l="l" t="t" r="r" b="b"/>
            <a:pathLst>
              <a:path w="3312159" h="652780">
                <a:moveTo>
                  <a:pt x="0" y="652398"/>
                </a:moveTo>
                <a:lnTo>
                  <a:pt x="95757" y="625475"/>
                </a:lnTo>
                <a:lnTo>
                  <a:pt x="357631" y="556259"/>
                </a:lnTo>
                <a:lnTo>
                  <a:pt x="538479" y="509396"/>
                </a:lnTo>
                <a:lnTo>
                  <a:pt x="747140" y="457961"/>
                </a:lnTo>
                <a:lnTo>
                  <a:pt x="979170" y="402081"/>
                </a:lnTo>
                <a:lnTo>
                  <a:pt x="1228217" y="341756"/>
                </a:lnTo>
                <a:lnTo>
                  <a:pt x="1492123" y="283717"/>
                </a:lnTo>
                <a:lnTo>
                  <a:pt x="1762505" y="225551"/>
                </a:lnTo>
                <a:lnTo>
                  <a:pt x="2039238" y="171957"/>
                </a:lnTo>
                <a:lnTo>
                  <a:pt x="2313812" y="120650"/>
                </a:lnTo>
                <a:lnTo>
                  <a:pt x="2450083" y="98297"/>
                </a:lnTo>
                <a:lnTo>
                  <a:pt x="2582036" y="75945"/>
                </a:lnTo>
                <a:lnTo>
                  <a:pt x="2713990" y="58038"/>
                </a:lnTo>
                <a:lnTo>
                  <a:pt x="2841752" y="40131"/>
                </a:lnTo>
                <a:lnTo>
                  <a:pt x="2967354" y="26796"/>
                </a:lnTo>
                <a:lnTo>
                  <a:pt x="3086607" y="15620"/>
                </a:lnTo>
                <a:lnTo>
                  <a:pt x="3201543" y="6603"/>
                </a:lnTo>
                <a:lnTo>
                  <a:pt x="3312159" y="0"/>
                </a:lnTo>
              </a:path>
            </a:pathLst>
          </a:custGeom>
          <a:ln w="31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211670" y="714248"/>
            <a:ext cx="8723630" cy="1331595"/>
          </a:xfrm>
          <a:custGeom>
            <a:avLst/>
            <a:gdLst/>
            <a:ahLst/>
            <a:cxnLst/>
            <a:rect l="l" t="t" r="r" b="b"/>
            <a:pathLst>
              <a:path w="8723630" h="1331595">
                <a:moveTo>
                  <a:pt x="1556042" y="0"/>
                </a:moveTo>
                <a:lnTo>
                  <a:pt x="1402753" y="0"/>
                </a:lnTo>
                <a:lnTo>
                  <a:pt x="1258100" y="4444"/>
                </a:lnTo>
                <a:lnTo>
                  <a:pt x="1121829" y="11175"/>
                </a:lnTo>
                <a:lnTo>
                  <a:pt x="874890" y="33400"/>
                </a:lnTo>
                <a:lnTo>
                  <a:pt x="762063" y="49149"/>
                </a:lnTo>
                <a:lnTo>
                  <a:pt x="659891" y="64769"/>
                </a:lnTo>
                <a:lnTo>
                  <a:pt x="564095" y="82550"/>
                </a:lnTo>
                <a:lnTo>
                  <a:pt x="478955" y="102742"/>
                </a:lnTo>
                <a:lnTo>
                  <a:pt x="398056" y="120650"/>
                </a:lnTo>
                <a:lnTo>
                  <a:pt x="327812" y="140715"/>
                </a:lnTo>
                <a:lnTo>
                  <a:pt x="206476" y="178688"/>
                </a:lnTo>
                <a:lnTo>
                  <a:pt x="157518" y="196596"/>
                </a:lnTo>
                <a:lnTo>
                  <a:pt x="51079" y="241173"/>
                </a:lnTo>
                <a:lnTo>
                  <a:pt x="0" y="268097"/>
                </a:lnTo>
                <a:lnTo>
                  <a:pt x="0" y="1331467"/>
                </a:lnTo>
                <a:lnTo>
                  <a:pt x="8719096" y="1331467"/>
                </a:lnTo>
                <a:lnTo>
                  <a:pt x="8723414" y="1324864"/>
                </a:lnTo>
                <a:lnTo>
                  <a:pt x="8723414" y="851153"/>
                </a:lnTo>
                <a:lnTo>
                  <a:pt x="7182142" y="851153"/>
                </a:lnTo>
                <a:lnTo>
                  <a:pt x="7043839" y="848994"/>
                </a:lnTo>
                <a:lnTo>
                  <a:pt x="6899059" y="844423"/>
                </a:lnTo>
                <a:lnTo>
                  <a:pt x="6750088" y="837818"/>
                </a:lnTo>
                <a:lnTo>
                  <a:pt x="6594640" y="826642"/>
                </a:lnTo>
                <a:lnTo>
                  <a:pt x="6260503" y="793114"/>
                </a:lnTo>
                <a:lnTo>
                  <a:pt x="5900712" y="746125"/>
                </a:lnTo>
                <a:lnTo>
                  <a:pt x="5709196" y="717168"/>
                </a:lnTo>
                <a:lnTo>
                  <a:pt x="5509044" y="683640"/>
                </a:lnTo>
                <a:lnTo>
                  <a:pt x="5302542" y="645667"/>
                </a:lnTo>
                <a:lnTo>
                  <a:pt x="4861979" y="558546"/>
                </a:lnTo>
                <a:lnTo>
                  <a:pt x="4387253" y="453516"/>
                </a:lnTo>
                <a:lnTo>
                  <a:pt x="4136047" y="395350"/>
                </a:lnTo>
                <a:lnTo>
                  <a:pt x="3614458" y="268097"/>
                </a:lnTo>
                <a:lnTo>
                  <a:pt x="3122841" y="165226"/>
                </a:lnTo>
                <a:lnTo>
                  <a:pt x="2892844" y="125094"/>
                </a:lnTo>
                <a:lnTo>
                  <a:pt x="2673642" y="91566"/>
                </a:lnTo>
                <a:lnTo>
                  <a:pt x="2462949" y="62484"/>
                </a:lnTo>
                <a:lnTo>
                  <a:pt x="2262797" y="40131"/>
                </a:lnTo>
                <a:lnTo>
                  <a:pt x="2073313" y="22225"/>
                </a:lnTo>
                <a:lnTo>
                  <a:pt x="1719999" y="2159"/>
                </a:lnTo>
                <a:lnTo>
                  <a:pt x="1556042" y="0"/>
                </a:lnTo>
                <a:close/>
              </a:path>
              <a:path w="8723630" h="1331595">
                <a:moveTo>
                  <a:pt x="8723414" y="569722"/>
                </a:moveTo>
                <a:lnTo>
                  <a:pt x="8638197" y="605409"/>
                </a:lnTo>
                <a:lnTo>
                  <a:pt x="8557298" y="636651"/>
                </a:lnTo>
                <a:lnTo>
                  <a:pt x="8472208" y="665734"/>
                </a:lnTo>
                <a:lnTo>
                  <a:pt x="8295551" y="719327"/>
                </a:lnTo>
                <a:lnTo>
                  <a:pt x="8201825" y="743965"/>
                </a:lnTo>
                <a:lnTo>
                  <a:pt x="8005991" y="784098"/>
                </a:lnTo>
                <a:lnTo>
                  <a:pt x="7901724" y="802004"/>
                </a:lnTo>
                <a:lnTo>
                  <a:pt x="7680363" y="828801"/>
                </a:lnTo>
                <a:lnTo>
                  <a:pt x="7441857" y="846709"/>
                </a:lnTo>
                <a:lnTo>
                  <a:pt x="7314222" y="851153"/>
                </a:lnTo>
                <a:lnTo>
                  <a:pt x="8723414" y="851153"/>
                </a:lnTo>
                <a:lnTo>
                  <a:pt x="8723414" y="56972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 txBox="1"/>
          <p:nvPr/>
        </p:nvSpPr>
        <p:spPr>
          <a:xfrm>
            <a:off x="330200" y="1549145"/>
            <a:ext cx="3788410" cy="4398010"/>
          </a:xfrm>
          <a:prstGeom prst="rect">
            <a:avLst/>
          </a:prstGeom>
        </p:spPr>
        <p:txBody>
          <a:bodyPr vert="horz" wrap="square" lIns="0" tIns="51435" rIns="0" bIns="0" rtlCol="0">
            <a:spAutoFit/>
          </a:bodyPr>
          <a:lstStyle/>
          <a:p>
            <a:pPr marL="12700" marR="33020" indent="45720">
              <a:lnSpc>
                <a:spcPts val="1750"/>
              </a:lnSpc>
              <a:spcBef>
                <a:spcPts val="405"/>
              </a:spcBef>
              <a:buAutoNum type="arabicPlain"/>
              <a:tabLst>
                <a:tab pos="568960" algn="l"/>
              </a:tabLst>
            </a:pP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锚</a:t>
            </a:r>
            <a:r>
              <a:rPr sz="1600" spc="-10" dirty="0">
                <a:latin typeface="PMingLiU" panose="02020500000000000000" charset="-120"/>
                <a:cs typeface="PMingLiU" panose="02020500000000000000" charset="-120"/>
              </a:rPr>
              <a:t>固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型钢悬挑梁的</a:t>
            </a:r>
            <a:r>
              <a:rPr sz="1600" dirty="0">
                <a:latin typeface="Candara" panose="020E0502030303020204"/>
                <a:cs typeface="Candara" panose="020E0502030303020204"/>
              </a:rPr>
              <a:t>U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型钢筋拉环或锚 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固螺栓直径不宜小于</a:t>
            </a:r>
            <a:r>
              <a:rPr sz="1600" spc="-5" dirty="0">
                <a:latin typeface="Candara" panose="020E0502030303020204"/>
                <a:cs typeface="Candara" panose="020E0502030303020204"/>
              </a:rPr>
              <a:t>16mm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，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  <a:p>
            <a:pPr marL="12700" marR="44450" indent="43815">
              <a:lnSpc>
                <a:spcPts val="1730"/>
              </a:lnSpc>
              <a:spcBef>
                <a:spcPts val="595"/>
              </a:spcBef>
              <a:buSzPct val="94000"/>
              <a:buAutoNum type="arabicPlain"/>
              <a:tabLst>
                <a:tab pos="556260" algn="l"/>
              </a:tabLst>
            </a:pP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锚</a:t>
            </a:r>
            <a:r>
              <a:rPr sz="1600" spc="-10" dirty="0">
                <a:latin typeface="PMingLiU" panose="02020500000000000000" charset="-120"/>
                <a:cs typeface="PMingLiU" panose="02020500000000000000" charset="-120"/>
              </a:rPr>
              <a:t>固</a:t>
            </a:r>
            <a:r>
              <a:rPr sz="1600" spc="-5" dirty="0">
                <a:latin typeface="Candara" panose="020E0502030303020204"/>
                <a:cs typeface="Candara" panose="020E0502030303020204"/>
              </a:rPr>
              <a:t>U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形钢筋拉环或螺栓应采</a:t>
            </a:r>
            <a:r>
              <a:rPr sz="1600" spc="5" dirty="0">
                <a:latin typeface="PMingLiU" panose="02020500000000000000" charset="-120"/>
                <a:cs typeface="PMingLiU" panose="02020500000000000000" charset="-120"/>
              </a:rPr>
              <a:t>用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冷弯 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成型。</a:t>
            </a:r>
            <a:r>
              <a:rPr sz="1600" spc="-5" dirty="0">
                <a:latin typeface="Candara" panose="020E0502030303020204"/>
                <a:cs typeface="Candara" panose="020E0502030303020204"/>
              </a:rPr>
              <a:t>U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形钢筋拉环、锚固螺栓与型钢间 隙应用钢锲或木锲锲紧，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  <a:p>
            <a:pPr marL="12700" marR="33020" indent="43815">
              <a:lnSpc>
                <a:spcPts val="1730"/>
              </a:lnSpc>
              <a:spcBef>
                <a:spcPts val="595"/>
              </a:spcBef>
              <a:buSzPct val="94000"/>
              <a:buAutoNum type="arabicPlain"/>
              <a:tabLst>
                <a:tab pos="562610" algn="l"/>
              </a:tabLst>
            </a:pP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型</a:t>
            </a:r>
            <a:r>
              <a:rPr sz="1600" spc="-10" dirty="0">
                <a:latin typeface="PMingLiU" panose="02020500000000000000" charset="-120"/>
                <a:cs typeface="PMingLiU" panose="02020500000000000000" charset="-120"/>
              </a:rPr>
              <a:t>钢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悬挑梁固定端应采用</a:t>
            </a:r>
            <a:r>
              <a:rPr sz="1600" spc="-5" dirty="0">
                <a:latin typeface="Candara" panose="020E0502030303020204"/>
                <a:cs typeface="Candara" panose="020E0502030303020204"/>
              </a:rPr>
              <a:t>2</a:t>
            </a:r>
            <a:r>
              <a:rPr sz="1600" spc="-25" dirty="0">
                <a:latin typeface="Candara" panose="020E0502030303020204"/>
                <a:cs typeface="Candara" panose="020E0502030303020204"/>
              </a:rPr>
              <a:t> 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个（对）  及以上</a:t>
            </a:r>
            <a:r>
              <a:rPr sz="1600" spc="-5" dirty="0">
                <a:latin typeface="Candara" panose="020E0502030303020204"/>
                <a:cs typeface="Candara" panose="020E0502030303020204"/>
              </a:rPr>
              <a:t>U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形钢筋拉环或锚固螺栓与建筑结 构梁板固定，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  <a:p>
            <a:pPr marL="12700" marR="9525">
              <a:lnSpc>
                <a:spcPct val="90000"/>
              </a:lnSpc>
              <a:spcBef>
                <a:spcPts val="570"/>
              </a:spcBef>
              <a:buSzPct val="94000"/>
              <a:buAutoNum type="arabicPlain"/>
              <a:tabLst>
                <a:tab pos="527685" algn="l"/>
              </a:tabLst>
            </a:pP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当型钢悬挑梁与建筑结构采用</a:t>
            </a:r>
            <a:r>
              <a:rPr sz="1600" spc="5" dirty="0">
                <a:latin typeface="PMingLiU" panose="02020500000000000000" charset="-120"/>
                <a:cs typeface="PMingLiU" panose="02020500000000000000" charset="-120"/>
              </a:rPr>
              <a:t>螺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栓钢 </a:t>
            </a:r>
            <a:r>
              <a:rPr sz="1600" spc="-10" dirty="0">
                <a:latin typeface="PMingLiU" panose="02020500000000000000" charset="-120"/>
                <a:cs typeface="PMingLiU" panose="02020500000000000000" charset="-120"/>
              </a:rPr>
              <a:t>压板连接固定时，钢压板尺寸不应</a:t>
            </a:r>
            <a:r>
              <a:rPr sz="1600" dirty="0">
                <a:latin typeface="PMingLiU" panose="02020500000000000000" charset="-120"/>
                <a:cs typeface="PMingLiU" panose="02020500000000000000" charset="-120"/>
              </a:rPr>
              <a:t>小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于 </a:t>
            </a:r>
            <a:r>
              <a:rPr sz="1600" spc="75" dirty="0">
                <a:latin typeface="Candara" panose="020E0502030303020204"/>
                <a:cs typeface="Candara" panose="020E0502030303020204"/>
              </a:rPr>
              <a:t>100mm</a:t>
            </a:r>
            <a:r>
              <a:rPr sz="1600" spc="75" dirty="0">
                <a:latin typeface="PMingLiU" panose="02020500000000000000" charset="-120"/>
                <a:cs typeface="PMingLiU" panose="02020500000000000000" charset="-120"/>
              </a:rPr>
              <a:t>×</a:t>
            </a:r>
            <a:r>
              <a:rPr sz="1600" spc="75" dirty="0">
                <a:latin typeface="Candara" panose="020E0502030303020204"/>
                <a:cs typeface="Candara" panose="020E0502030303020204"/>
              </a:rPr>
              <a:t>10mm</a:t>
            </a:r>
            <a:r>
              <a:rPr sz="1600" spc="75" dirty="0">
                <a:latin typeface="PMingLiU" panose="02020500000000000000" charset="-120"/>
                <a:cs typeface="PMingLiU" panose="02020500000000000000" charset="-120"/>
              </a:rPr>
              <a:t>（</a:t>
            </a:r>
            <a:r>
              <a:rPr sz="1600" spc="70" dirty="0">
                <a:latin typeface="PMingLiU" panose="02020500000000000000" charset="-120"/>
                <a:cs typeface="PMingLiU" panose="02020500000000000000" charset="-120"/>
              </a:rPr>
              <a:t>宽</a:t>
            </a:r>
            <a:r>
              <a:rPr sz="1600" spc="35" dirty="0">
                <a:latin typeface="PMingLiU" panose="02020500000000000000" charset="-120"/>
                <a:cs typeface="PMingLiU" panose="02020500000000000000" charset="-120"/>
              </a:rPr>
              <a:t>×</a:t>
            </a:r>
            <a:r>
              <a:rPr sz="1600" spc="70" dirty="0">
                <a:latin typeface="PMingLiU" panose="02020500000000000000" charset="-120"/>
                <a:cs typeface="PMingLiU" panose="02020500000000000000" charset="-120"/>
              </a:rPr>
              <a:t>厚）；当采用螺栓 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角钢压板连接时，角钢规格不应小于 </a:t>
            </a:r>
            <a:r>
              <a:rPr sz="1600" spc="110" dirty="0">
                <a:latin typeface="Candara" panose="020E0502030303020204"/>
                <a:cs typeface="Candara" panose="020E0502030303020204"/>
              </a:rPr>
              <a:t>63mm</a:t>
            </a:r>
            <a:r>
              <a:rPr sz="1600" spc="110" dirty="0">
                <a:latin typeface="PMingLiU" panose="02020500000000000000" charset="-120"/>
                <a:cs typeface="PMingLiU" panose="02020500000000000000" charset="-120"/>
              </a:rPr>
              <a:t>×</a:t>
            </a:r>
            <a:r>
              <a:rPr sz="1600" spc="110" dirty="0">
                <a:latin typeface="Candara" panose="020E0502030303020204"/>
                <a:cs typeface="Candara" panose="020E0502030303020204"/>
              </a:rPr>
              <a:t>63mm</a:t>
            </a:r>
            <a:r>
              <a:rPr sz="1600" spc="110" dirty="0">
                <a:latin typeface="PMingLiU" panose="02020500000000000000" charset="-120"/>
                <a:cs typeface="PMingLiU" panose="02020500000000000000" charset="-120"/>
              </a:rPr>
              <a:t>×</a:t>
            </a:r>
            <a:r>
              <a:rPr sz="1600" spc="110" dirty="0">
                <a:latin typeface="Candara" panose="020E0502030303020204"/>
                <a:cs typeface="Candara" panose="020E0502030303020204"/>
              </a:rPr>
              <a:t>6mm</a:t>
            </a:r>
            <a:r>
              <a:rPr sz="1600" spc="110" dirty="0">
                <a:latin typeface="PMingLiU" panose="02020500000000000000" charset="-120"/>
                <a:cs typeface="PMingLiU" panose="02020500000000000000" charset="-120"/>
              </a:rPr>
              <a:t>，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  <a:p>
            <a:pPr marL="12700" marR="17145">
              <a:lnSpc>
                <a:spcPct val="90000"/>
              </a:lnSpc>
              <a:spcBef>
                <a:spcPts val="600"/>
              </a:spcBef>
              <a:buSzPct val="94000"/>
              <a:buAutoNum type="arabicPlain"/>
              <a:tabLst>
                <a:tab pos="517525" algn="l"/>
              </a:tabLst>
            </a:pP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锚固位置设置在楼板上时</a:t>
            </a:r>
            <a:r>
              <a:rPr sz="1600" spc="5" dirty="0">
                <a:latin typeface="PMingLiU" panose="02020500000000000000" charset="-120"/>
                <a:cs typeface="PMingLiU" panose="02020500000000000000" charset="-120"/>
              </a:rPr>
              <a:t>，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楼板</a:t>
            </a:r>
            <a:r>
              <a:rPr sz="1600" spc="5" dirty="0">
                <a:latin typeface="PMingLiU" panose="02020500000000000000" charset="-120"/>
                <a:cs typeface="PMingLiU" panose="02020500000000000000" charset="-120"/>
              </a:rPr>
              <a:t>的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厚 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度不宜小于</a:t>
            </a:r>
            <a:r>
              <a:rPr sz="1600" spc="-10" dirty="0">
                <a:latin typeface="Candara" panose="020E0502030303020204"/>
                <a:cs typeface="Candara" panose="020E0502030303020204"/>
              </a:rPr>
              <a:t>120mm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。如果楼板的厚</a:t>
            </a:r>
            <a:r>
              <a:rPr sz="1600" spc="5" dirty="0">
                <a:latin typeface="PMingLiU" panose="02020500000000000000" charset="-120"/>
                <a:cs typeface="PMingLiU" panose="02020500000000000000" charset="-120"/>
              </a:rPr>
              <a:t>度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小于 </a:t>
            </a:r>
            <a:r>
              <a:rPr sz="1600" spc="-5" dirty="0">
                <a:latin typeface="Candara" panose="020E0502030303020204"/>
                <a:cs typeface="Candara" panose="020E0502030303020204"/>
              </a:rPr>
              <a:t>120mm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应采取加固措</a:t>
            </a:r>
            <a:r>
              <a:rPr sz="1600" spc="-10" dirty="0">
                <a:latin typeface="PMingLiU" panose="02020500000000000000" charset="-120"/>
                <a:cs typeface="PMingLiU" panose="02020500000000000000" charset="-120"/>
              </a:rPr>
              <a:t>施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。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  <a:p>
            <a:pPr marL="12700" marR="5080">
              <a:lnSpc>
                <a:spcPts val="1730"/>
              </a:lnSpc>
              <a:spcBef>
                <a:spcPts val="620"/>
              </a:spcBef>
              <a:buSzPct val="94000"/>
              <a:buAutoNum type="arabicPlain"/>
              <a:tabLst>
                <a:tab pos="530860" algn="l"/>
              </a:tabLst>
            </a:pP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锚固型钢的主体结构混</a:t>
            </a:r>
            <a:r>
              <a:rPr sz="1600" spc="5" dirty="0">
                <a:latin typeface="PMingLiU" panose="02020500000000000000" charset="-120"/>
                <a:cs typeface="PMingLiU" panose="02020500000000000000" charset="-120"/>
              </a:rPr>
              <a:t>凝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土强</a:t>
            </a:r>
            <a:r>
              <a:rPr sz="1600" spc="5" dirty="0">
                <a:latin typeface="PMingLiU" panose="02020500000000000000" charset="-120"/>
                <a:cs typeface="PMingLiU" panose="02020500000000000000" charset="-120"/>
              </a:rPr>
              <a:t>度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等级 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不得低于</a:t>
            </a:r>
            <a:r>
              <a:rPr sz="1600" spc="-10" dirty="0">
                <a:latin typeface="Candara" panose="020E0502030303020204"/>
                <a:cs typeface="Candara" panose="020E0502030303020204"/>
              </a:rPr>
              <a:t>C20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。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330200" y="957199"/>
            <a:ext cx="4210050" cy="4679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875030" algn="l"/>
              </a:tabLst>
            </a:pPr>
            <a:r>
              <a:rPr dirty="0">
                <a:solidFill>
                  <a:srgbClr val="000000"/>
                </a:solidFill>
                <a:latin typeface="Candara" panose="020E0502030303020204"/>
                <a:cs typeface="Candara" panose="020E0502030303020204"/>
              </a:rPr>
              <a:t>3.2.2	</a:t>
            </a:r>
            <a:r>
              <a:rPr dirty="0">
                <a:solidFill>
                  <a:srgbClr val="000000"/>
                </a:solidFill>
              </a:rPr>
              <a:t>钢</a:t>
            </a:r>
            <a:r>
              <a:rPr spc="-5" dirty="0">
                <a:solidFill>
                  <a:srgbClr val="000000"/>
                </a:solidFill>
              </a:rPr>
              <a:t>梁</a:t>
            </a:r>
            <a:r>
              <a:rPr dirty="0">
                <a:solidFill>
                  <a:srgbClr val="000000"/>
                </a:solidFill>
              </a:rPr>
              <a:t>与建筑结构锚固</a:t>
            </a:r>
            <a:endParaRPr dirty="0">
              <a:solidFill>
                <a:srgbClr val="000000"/>
              </a:solidFill>
            </a:endParaRPr>
          </a:p>
        </p:txBody>
      </p:sp>
      <p:sp>
        <p:nvSpPr>
          <p:cNvPr id="9" name="object 9"/>
          <p:cNvSpPr/>
          <p:nvPr/>
        </p:nvSpPr>
        <p:spPr>
          <a:xfrm>
            <a:off x="4395470" y="3645027"/>
            <a:ext cx="4171652" cy="1758188"/>
          </a:xfrm>
          <a:prstGeom prst="rect">
            <a:avLst/>
          </a:prstGeom>
          <a:blipFill>
            <a:blip r:embed="rId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6655561" y="1628775"/>
            <a:ext cx="2255774" cy="189242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4415028" y="1718055"/>
            <a:ext cx="2227579" cy="171386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054978" y="859408"/>
            <a:ext cx="2880360" cy="715010"/>
          </a:xfrm>
          <a:custGeom>
            <a:avLst/>
            <a:gdLst/>
            <a:ahLst/>
            <a:cxnLst/>
            <a:rect l="l" t="t" r="r" b="b"/>
            <a:pathLst>
              <a:path w="2880359" h="715010">
                <a:moveTo>
                  <a:pt x="2880105" y="0"/>
                </a:moveTo>
                <a:lnTo>
                  <a:pt x="2873629" y="0"/>
                </a:lnTo>
                <a:lnTo>
                  <a:pt x="2752344" y="20065"/>
                </a:lnTo>
                <a:lnTo>
                  <a:pt x="2628900" y="42417"/>
                </a:lnTo>
                <a:lnTo>
                  <a:pt x="2373376" y="91566"/>
                </a:lnTo>
                <a:lnTo>
                  <a:pt x="2105279" y="149732"/>
                </a:lnTo>
                <a:lnTo>
                  <a:pt x="1824227" y="216662"/>
                </a:lnTo>
                <a:lnTo>
                  <a:pt x="1566672" y="281558"/>
                </a:lnTo>
                <a:lnTo>
                  <a:pt x="842899" y="444626"/>
                </a:lnTo>
                <a:lnTo>
                  <a:pt x="621538" y="489330"/>
                </a:lnTo>
                <a:lnTo>
                  <a:pt x="200025" y="567436"/>
                </a:lnTo>
                <a:lnTo>
                  <a:pt x="0" y="600963"/>
                </a:lnTo>
                <a:lnTo>
                  <a:pt x="138303" y="621156"/>
                </a:lnTo>
                <a:lnTo>
                  <a:pt x="270256" y="638937"/>
                </a:lnTo>
                <a:lnTo>
                  <a:pt x="398018" y="654685"/>
                </a:lnTo>
                <a:lnTo>
                  <a:pt x="644905" y="681481"/>
                </a:lnTo>
                <a:lnTo>
                  <a:pt x="874776" y="699262"/>
                </a:lnTo>
                <a:lnTo>
                  <a:pt x="985520" y="705992"/>
                </a:lnTo>
                <a:lnTo>
                  <a:pt x="1094104" y="710438"/>
                </a:lnTo>
                <a:lnTo>
                  <a:pt x="1298448" y="715010"/>
                </a:lnTo>
                <a:lnTo>
                  <a:pt x="1396365" y="715010"/>
                </a:lnTo>
                <a:lnTo>
                  <a:pt x="1585849" y="710438"/>
                </a:lnTo>
                <a:lnTo>
                  <a:pt x="1675256" y="705992"/>
                </a:lnTo>
                <a:lnTo>
                  <a:pt x="1845564" y="692657"/>
                </a:lnTo>
                <a:lnTo>
                  <a:pt x="1928495" y="683640"/>
                </a:lnTo>
                <a:lnTo>
                  <a:pt x="2086102" y="661288"/>
                </a:lnTo>
                <a:lnTo>
                  <a:pt x="2235073" y="634491"/>
                </a:lnTo>
                <a:lnTo>
                  <a:pt x="2375535" y="603250"/>
                </a:lnTo>
                <a:lnTo>
                  <a:pt x="2509647" y="567436"/>
                </a:lnTo>
                <a:lnTo>
                  <a:pt x="2637409" y="527303"/>
                </a:lnTo>
                <a:lnTo>
                  <a:pt x="2758694" y="482600"/>
                </a:lnTo>
                <a:lnTo>
                  <a:pt x="2875788" y="435610"/>
                </a:lnTo>
                <a:lnTo>
                  <a:pt x="2880105" y="433450"/>
                </a:lnTo>
                <a:lnTo>
                  <a:pt x="2880105" y="0"/>
                </a:lnTo>
                <a:close/>
              </a:path>
            </a:pathLst>
          </a:custGeom>
          <a:solidFill>
            <a:srgbClr val="C5E7FB">
              <a:alpha val="2901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2622423" y="730884"/>
            <a:ext cx="5551805" cy="851535"/>
          </a:xfrm>
          <a:custGeom>
            <a:avLst/>
            <a:gdLst/>
            <a:ahLst/>
            <a:cxnLst/>
            <a:rect l="l" t="t" r="r" b="b"/>
            <a:pathLst>
              <a:path w="5551805" h="851535">
                <a:moveTo>
                  <a:pt x="853566" y="0"/>
                </a:moveTo>
                <a:lnTo>
                  <a:pt x="685418" y="0"/>
                </a:lnTo>
                <a:lnTo>
                  <a:pt x="527938" y="4572"/>
                </a:lnTo>
                <a:lnTo>
                  <a:pt x="381000" y="11175"/>
                </a:lnTo>
                <a:lnTo>
                  <a:pt x="244728" y="22351"/>
                </a:lnTo>
                <a:lnTo>
                  <a:pt x="117093" y="35813"/>
                </a:lnTo>
                <a:lnTo>
                  <a:pt x="0" y="53720"/>
                </a:lnTo>
                <a:lnTo>
                  <a:pt x="334137" y="96138"/>
                </a:lnTo>
                <a:lnTo>
                  <a:pt x="693927" y="156463"/>
                </a:lnTo>
                <a:lnTo>
                  <a:pt x="1079246" y="234695"/>
                </a:lnTo>
                <a:lnTo>
                  <a:pt x="1283589" y="279273"/>
                </a:lnTo>
                <a:lnTo>
                  <a:pt x="1868931" y="422275"/>
                </a:lnTo>
                <a:lnTo>
                  <a:pt x="2562987" y="576452"/>
                </a:lnTo>
                <a:lnTo>
                  <a:pt x="2882265" y="639063"/>
                </a:lnTo>
                <a:lnTo>
                  <a:pt x="3035554" y="668147"/>
                </a:lnTo>
                <a:lnTo>
                  <a:pt x="3329304" y="717295"/>
                </a:lnTo>
                <a:lnTo>
                  <a:pt x="3469766" y="739520"/>
                </a:lnTo>
                <a:lnTo>
                  <a:pt x="3737991" y="775335"/>
                </a:lnTo>
                <a:lnTo>
                  <a:pt x="3991229" y="806576"/>
                </a:lnTo>
                <a:lnTo>
                  <a:pt x="4112641" y="817752"/>
                </a:lnTo>
                <a:lnTo>
                  <a:pt x="4342510" y="835660"/>
                </a:lnTo>
                <a:lnTo>
                  <a:pt x="4453255" y="842390"/>
                </a:lnTo>
                <a:lnTo>
                  <a:pt x="4666107" y="851280"/>
                </a:lnTo>
                <a:lnTo>
                  <a:pt x="4864100" y="851280"/>
                </a:lnTo>
                <a:lnTo>
                  <a:pt x="5051425" y="846836"/>
                </a:lnTo>
                <a:lnTo>
                  <a:pt x="5140833" y="842390"/>
                </a:lnTo>
                <a:lnTo>
                  <a:pt x="5228082" y="835660"/>
                </a:lnTo>
                <a:lnTo>
                  <a:pt x="5474970" y="808863"/>
                </a:lnTo>
                <a:lnTo>
                  <a:pt x="5551551" y="797687"/>
                </a:lnTo>
                <a:lnTo>
                  <a:pt x="5304662" y="766444"/>
                </a:lnTo>
                <a:lnTo>
                  <a:pt x="5042916" y="728472"/>
                </a:lnTo>
                <a:lnTo>
                  <a:pt x="4474463" y="630047"/>
                </a:lnTo>
                <a:lnTo>
                  <a:pt x="4165854" y="567563"/>
                </a:lnTo>
                <a:lnTo>
                  <a:pt x="3840099" y="498348"/>
                </a:lnTo>
                <a:lnTo>
                  <a:pt x="2854579" y="263651"/>
                </a:lnTo>
                <a:lnTo>
                  <a:pt x="2586354" y="205612"/>
                </a:lnTo>
                <a:lnTo>
                  <a:pt x="2330957" y="156463"/>
                </a:lnTo>
                <a:lnTo>
                  <a:pt x="2207387" y="134112"/>
                </a:lnTo>
                <a:lnTo>
                  <a:pt x="2086102" y="114045"/>
                </a:lnTo>
                <a:lnTo>
                  <a:pt x="1969007" y="96138"/>
                </a:lnTo>
                <a:lnTo>
                  <a:pt x="1630552" y="51435"/>
                </a:lnTo>
                <a:lnTo>
                  <a:pt x="1419860" y="31368"/>
                </a:lnTo>
                <a:lnTo>
                  <a:pt x="1221866" y="15748"/>
                </a:lnTo>
                <a:lnTo>
                  <a:pt x="1032382" y="4572"/>
                </a:lnTo>
                <a:lnTo>
                  <a:pt x="853566" y="0"/>
                </a:lnTo>
                <a:close/>
              </a:path>
            </a:pathLst>
          </a:custGeom>
          <a:solidFill>
            <a:srgbClr val="C5E7FB">
              <a:alpha val="3999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2832100" y="743204"/>
            <a:ext cx="5474970" cy="775335"/>
          </a:xfrm>
          <a:custGeom>
            <a:avLst/>
            <a:gdLst/>
            <a:ahLst/>
            <a:cxnLst/>
            <a:rect l="l" t="t" r="r" b="b"/>
            <a:pathLst>
              <a:path w="5474970" h="775335">
                <a:moveTo>
                  <a:pt x="0" y="78232"/>
                </a:moveTo>
                <a:lnTo>
                  <a:pt x="19176" y="73787"/>
                </a:lnTo>
                <a:lnTo>
                  <a:pt x="76581" y="62611"/>
                </a:lnTo>
                <a:lnTo>
                  <a:pt x="174498" y="46990"/>
                </a:lnTo>
                <a:lnTo>
                  <a:pt x="238379" y="37973"/>
                </a:lnTo>
                <a:lnTo>
                  <a:pt x="312927" y="29083"/>
                </a:lnTo>
                <a:lnTo>
                  <a:pt x="395858" y="22351"/>
                </a:lnTo>
                <a:lnTo>
                  <a:pt x="491744" y="15621"/>
                </a:lnTo>
                <a:lnTo>
                  <a:pt x="596011" y="9017"/>
                </a:lnTo>
                <a:lnTo>
                  <a:pt x="713104" y="4445"/>
                </a:lnTo>
                <a:lnTo>
                  <a:pt x="840866" y="2286"/>
                </a:lnTo>
                <a:lnTo>
                  <a:pt x="979170" y="0"/>
                </a:lnTo>
                <a:lnTo>
                  <a:pt x="1128140" y="2286"/>
                </a:lnTo>
                <a:lnTo>
                  <a:pt x="1287779" y="6731"/>
                </a:lnTo>
                <a:lnTo>
                  <a:pt x="1460246" y="15621"/>
                </a:lnTo>
                <a:lnTo>
                  <a:pt x="1643379" y="26797"/>
                </a:lnTo>
                <a:lnTo>
                  <a:pt x="1837054" y="44704"/>
                </a:lnTo>
                <a:lnTo>
                  <a:pt x="2043557" y="64770"/>
                </a:lnTo>
                <a:lnTo>
                  <a:pt x="2262759" y="89408"/>
                </a:lnTo>
                <a:lnTo>
                  <a:pt x="2492629" y="118491"/>
                </a:lnTo>
                <a:lnTo>
                  <a:pt x="2735326" y="154178"/>
                </a:lnTo>
                <a:lnTo>
                  <a:pt x="2988691" y="194437"/>
                </a:lnTo>
                <a:lnTo>
                  <a:pt x="3254755" y="241300"/>
                </a:lnTo>
                <a:lnTo>
                  <a:pt x="3533648" y="297180"/>
                </a:lnTo>
                <a:lnTo>
                  <a:pt x="3825240" y="357505"/>
                </a:lnTo>
                <a:lnTo>
                  <a:pt x="4129658" y="424561"/>
                </a:lnTo>
                <a:lnTo>
                  <a:pt x="4446778" y="500507"/>
                </a:lnTo>
                <a:lnTo>
                  <a:pt x="4776724" y="583184"/>
                </a:lnTo>
                <a:lnTo>
                  <a:pt x="5119497" y="674751"/>
                </a:lnTo>
                <a:lnTo>
                  <a:pt x="5474970" y="775335"/>
                </a:lnTo>
              </a:path>
            </a:pathLst>
          </a:custGeom>
          <a:ln w="31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5616447" y="729869"/>
            <a:ext cx="3312160" cy="652780"/>
          </a:xfrm>
          <a:custGeom>
            <a:avLst/>
            <a:gdLst/>
            <a:ahLst/>
            <a:cxnLst/>
            <a:rect l="l" t="t" r="r" b="b"/>
            <a:pathLst>
              <a:path w="3312159" h="652780">
                <a:moveTo>
                  <a:pt x="0" y="652398"/>
                </a:moveTo>
                <a:lnTo>
                  <a:pt x="95757" y="625475"/>
                </a:lnTo>
                <a:lnTo>
                  <a:pt x="357631" y="556259"/>
                </a:lnTo>
                <a:lnTo>
                  <a:pt x="538479" y="509396"/>
                </a:lnTo>
                <a:lnTo>
                  <a:pt x="747140" y="457961"/>
                </a:lnTo>
                <a:lnTo>
                  <a:pt x="979170" y="402081"/>
                </a:lnTo>
                <a:lnTo>
                  <a:pt x="1228217" y="341756"/>
                </a:lnTo>
                <a:lnTo>
                  <a:pt x="1492123" y="283717"/>
                </a:lnTo>
                <a:lnTo>
                  <a:pt x="1762505" y="225551"/>
                </a:lnTo>
                <a:lnTo>
                  <a:pt x="2039238" y="171957"/>
                </a:lnTo>
                <a:lnTo>
                  <a:pt x="2313812" y="120650"/>
                </a:lnTo>
                <a:lnTo>
                  <a:pt x="2450083" y="98297"/>
                </a:lnTo>
                <a:lnTo>
                  <a:pt x="2582036" y="75945"/>
                </a:lnTo>
                <a:lnTo>
                  <a:pt x="2713990" y="58038"/>
                </a:lnTo>
                <a:lnTo>
                  <a:pt x="2841752" y="40131"/>
                </a:lnTo>
                <a:lnTo>
                  <a:pt x="2967354" y="26796"/>
                </a:lnTo>
                <a:lnTo>
                  <a:pt x="3086607" y="15620"/>
                </a:lnTo>
                <a:lnTo>
                  <a:pt x="3201543" y="6603"/>
                </a:lnTo>
                <a:lnTo>
                  <a:pt x="3312159" y="0"/>
                </a:lnTo>
              </a:path>
            </a:pathLst>
          </a:custGeom>
          <a:ln w="31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211670" y="714248"/>
            <a:ext cx="8723630" cy="1331595"/>
          </a:xfrm>
          <a:custGeom>
            <a:avLst/>
            <a:gdLst/>
            <a:ahLst/>
            <a:cxnLst/>
            <a:rect l="l" t="t" r="r" b="b"/>
            <a:pathLst>
              <a:path w="8723630" h="1331595">
                <a:moveTo>
                  <a:pt x="1556042" y="0"/>
                </a:moveTo>
                <a:lnTo>
                  <a:pt x="1402753" y="0"/>
                </a:lnTo>
                <a:lnTo>
                  <a:pt x="1258100" y="4444"/>
                </a:lnTo>
                <a:lnTo>
                  <a:pt x="1121829" y="11175"/>
                </a:lnTo>
                <a:lnTo>
                  <a:pt x="874890" y="33400"/>
                </a:lnTo>
                <a:lnTo>
                  <a:pt x="762063" y="49149"/>
                </a:lnTo>
                <a:lnTo>
                  <a:pt x="659891" y="64769"/>
                </a:lnTo>
                <a:lnTo>
                  <a:pt x="564095" y="82550"/>
                </a:lnTo>
                <a:lnTo>
                  <a:pt x="478955" y="102742"/>
                </a:lnTo>
                <a:lnTo>
                  <a:pt x="398056" y="120650"/>
                </a:lnTo>
                <a:lnTo>
                  <a:pt x="327812" y="140715"/>
                </a:lnTo>
                <a:lnTo>
                  <a:pt x="206476" y="178688"/>
                </a:lnTo>
                <a:lnTo>
                  <a:pt x="157518" y="196596"/>
                </a:lnTo>
                <a:lnTo>
                  <a:pt x="51079" y="241173"/>
                </a:lnTo>
                <a:lnTo>
                  <a:pt x="0" y="268097"/>
                </a:lnTo>
                <a:lnTo>
                  <a:pt x="0" y="1331467"/>
                </a:lnTo>
                <a:lnTo>
                  <a:pt x="8719096" y="1331467"/>
                </a:lnTo>
                <a:lnTo>
                  <a:pt x="8723414" y="1324864"/>
                </a:lnTo>
                <a:lnTo>
                  <a:pt x="8723414" y="851153"/>
                </a:lnTo>
                <a:lnTo>
                  <a:pt x="7182142" y="851153"/>
                </a:lnTo>
                <a:lnTo>
                  <a:pt x="7043839" y="848994"/>
                </a:lnTo>
                <a:lnTo>
                  <a:pt x="6899059" y="844423"/>
                </a:lnTo>
                <a:lnTo>
                  <a:pt x="6750088" y="837818"/>
                </a:lnTo>
                <a:lnTo>
                  <a:pt x="6594640" y="826642"/>
                </a:lnTo>
                <a:lnTo>
                  <a:pt x="6260503" y="793114"/>
                </a:lnTo>
                <a:lnTo>
                  <a:pt x="5900712" y="746125"/>
                </a:lnTo>
                <a:lnTo>
                  <a:pt x="5709196" y="717168"/>
                </a:lnTo>
                <a:lnTo>
                  <a:pt x="5509044" y="683640"/>
                </a:lnTo>
                <a:lnTo>
                  <a:pt x="5302542" y="645667"/>
                </a:lnTo>
                <a:lnTo>
                  <a:pt x="4861979" y="558546"/>
                </a:lnTo>
                <a:lnTo>
                  <a:pt x="4387253" y="453516"/>
                </a:lnTo>
                <a:lnTo>
                  <a:pt x="4136047" y="395350"/>
                </a:lnTo>
                <a:lnTo>
                  <a:pt x="3614458" y="268097"/>
                </a:lnTo>
                <a:lnTo>
                  <a:pt x="3122841" y="165226"/>
                </a:lnTo>
                <a:lnTo>
                  <a:pt x="2892844" y="125094"/>
                </a:lnTo>
                <a:lnTo>
                  <a:pt x="2673642" y="91566"/>
                </a:lnTo>
                <a:lnTo>
                  <a:pt x="2462949" y="62484"/>
                </a:lnTo>
                <a:lnTo>
                  <a:pt x="2262797" y="40131"/>
                </a:lnTo>
                <a:lnTo>
                  <a:pt x="2073313" y="22225"/>
                </a:lnTo>
                <a:lnTo>
                  <a:pt x="1719999" y="2159"/>
                </a:lnTo>
                <a:lnTo>
                  <a:pt x="1556042" y="0"/>
                </a:lnTo>
                <a:close/>
              </a:path>
              <a:path w="8723630" h="1331595">
                <a:moveTo>
                  <a:pt x="8723414" y="569722"/>
                </a:moveTo>
                <a:lnTo>
                  <a:pt x="8638197" y="605409"/>
                </a:lnTo>
                <a:lnTo>
                  <a:pt x="8557298" y="636651"/>
                </a:lnTo>
                <a:lnTo>
                  <a:pt x="8472208" y="665734"/>
                </a:lnTo>
                <a:lnTo>
                  <a:pt x="8295551" y="719327"/>
                </a:lnTo>
                <a:lnTo>
                  <a:pt x="8201825" y="743965"/>
                </a:lnTo>
                <a:lnTo>
                  <a:pt x="8005991" y="784098"/>
                </a:lnTo>
                <a:lnTo>
                  <a:pt x="7901724" y="802004"/>
                </a:lnTo>
                <a:lnTo>
                  <a:pt x="7680363" y="828801"/>
                </a:lnTo>
                <a:lnTo>
                  <a:pt x="7441857" y="846709"/>
                </a:lnTo>
                <a:lnTo>
                  <a:pt x="7314222" y="851153"/>
                </a:lnTo>
                <a:lnTo>
                  <a:pt x="8723414" y="851153"/>
                </a:lnTo>
                <a:lnTo>
                  <a:pt x="8723414" y="56972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 txBox="1"/>
          <p:nvPr/>
        </p:nvSpPr>
        <p:spPr>
          <a:xfrm>
            <a:off x="330200" y="1461642"/>
            <a:ext cx="3274695" cy="310451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sz="1600" dirty="0">
                <a:latin typeface="Candara" panose="020E0502030303020204"/>
                <a:cs typeface="Candara" panose="020E0502030303020204"/>
              </a:rPr>
              <a:t>1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、型钢悬挑梁悬挑端应设置能使脚 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手架立</a:t>
            </a:r>
            <a:r>
              <a:rPr sz="1600" spc="5" dirty="0">
                <a:latin typeface="PMingLiU" panose="02020500000000000000" charset="-120"/>
                <a:cs typeface="PMingLiU" panose="02020500000000000000" charset="-120"/>
              </a:rPr>
              <a:t>杆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与钢</a:t>
            </a:r>
            <a:r>
              <a:rPr sz="1600" spc="5" dirty="0">
                <a:latin typeface="PMingLiU" panose="02020500000000000000" charset="-120"/>
                <a:cs typeface="PMingLiU" panose="02020500000000000000" charset="-120"/>
              </a:rPr>
              <a:t>梁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可靠固</a:t>
            </a:r>
            <a:r>
              <a:rPr sz="1600" spc="5" dirty="0">
                <a:latin typeface="PMingLiU" panose="02020500000000000000" charset="-120"/>
                <a:cs typeface="PMingLiU" panose="02020500000000000000" charset="-120"/>
              </a:rPr>
              <a:t>定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的定</a:t>
            </a:r>
            <a:r>
              <a:rPr sz="1600" spc="5" dirty="0">
                <a:latin typeface="PMingLiU" panose="02020500000000000000" charset="-120"/>
                <a:cs typeface="PMingLiU" panose="02020500000000000000" charset="-120"/>
              </a:rPr>
              <a:t>位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点， </a:t>
            </a:r>
            <a:r>
              <a:rPr sz="1600" spc="-10" dirty="0">
                <a:latin typeface="PMingLiU" panose="02020500000000000000" charset="-120"/>
                <a:cs typeface="PMingLiU" panose="02020500000000000000" charset="-120"/>
              </a:rPr>
              <a:t>定位点离悬挑梁端部不应小于 </a:t>
            </a:r>
            <a:r>
              <a:rPr sz="1600" spc="-5" dirty="0">
                <a:latin typeface="Candara" panose="020E0502030303020204"/>
                <a:cs typeface="Candara" panose="020E0502030303020204"/>
              </a:rPr>
              <a:t>100mm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。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  <a:p>
            <a:pPr marL="12700" marR="50800" indent="43815">
              <a:lnSpc>
                <a:spcPct val="100000"/>
              </a:lnSpc>
              <a:spcBef>
                <a:spcPts val="600"/>
              </a:spcBef>
            </a:pPr>
            <a:r>
              <a:rPr sz="1600" spc="-15" dirty="0">
                <a:latin typeface="Candara" panose="020E0502030303020204"/>
                <a:cs typeface="Candara" panose="020E0502030303020204"/>
              </a:rPr>
              <a:t>2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、</a:t>
            </a:r>
            <a:r>
              <a:rPr sz="1600" spc="5" dirty="0">
                <a:latin typeface="PMingLiU" panose="02020500000000000000" charset="-120"/>
                <a:cs typeface="PMingLiU" panose="02020500000000000000" charset="-120"/>
              </a:rPr>
              <a:t>定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位点</a:t>
            </a:r>
            <a:r>
              <a:rPr sz="1600" spc="5" dirty="0">
                <a:latin typeface="PMingLiU" panose="02020500000000000000" charset="-120"/>
                <a:cs typeface="PMingLiU" panose="02020500000000000000" charset="-120"/>
              </a:rPr>
              <a:t>可采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用竖直</a:t>
            </a:r>
            <a:r>
              <a:rPr sz="1600" spc="5" dirty="0">
                <a:latin typeface="PMingLiU" panose="02020500000000000000" charset="-120"/>
                <a:cs typeface="PMingLiU" panose="02020500000000000000" charset="-120"/>
              </a:rPr>
              <a:t>焊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接</a:t>
            </a:r>
            <a:r>
              <a:rPr sz="1600" dirty="0">
                <a:latin typeface="PMingLiU" panose="02020500000000000000" charset="-120"/>
                <a:cs typeface="PMingLiU" panose="02020500000000000000" charset="-120"/>
              </a:rPr>
              <a:t>长</a:t>
            </a:r>
            <a:r>
              <a:rPr sz="1600" spc="-10" dirty="0">
                <a:latin typeface="Candara" panose="020E0502030303020204"/>
                <a:cs typeface="Candara" panose="020E0502030303020204"/>
              </a:rPr>
              <a:t>0</a:t>
            </a:r>
            <a:r>
              <a:rPr sz="1600" spc="-5" dirty="0">
                <a:latin typeface="Candara" panose="020E0502030303020204"/>
                <a:cs typeface="Candara" panose="020E0502030303020204"/>
              </a:rPr>
              <a:t>.2m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、 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直径</a:t>
            </a:r>
            <a:r>
              <a:rPr sz="1600" spc="-5" dirty="0">
                <a:latin typeface="Candara" panose="020E0502030303020204"/>
                <a:cs typeface="Candara" panose="020E0502030303020204"/>
              </a:rPr>
              <a:t>25mm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～</a:t>
            </a:r>
            <a:r>
              <a:rPr sz="1600" spc="-5" dirty="0">
                <a:latin typeface="Candara" panose="020E0502030303020204"/>
                <a:cs typeface="Candara" panose="020E0502030303020204"/>
              </a:rPr>
              <a:t>30mm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的钢筋或钢管等 方式。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  <a:p>
            <a:pPr marL="12700" marR="213360">
              <a:lnSpc>
                <a:spcPct val="100000"/>
              </a:lnSpc>
              <a:spcBef>
                <a:spcPts val="605"/>
              </a:spcBef>
            </a:pPr>
            <a:r>
              <a:rPr sz="1600" spc="-5" dirty="0">
                <a:latin typeface="Candara" panose="020E0502030303020204"/>
                <a:cs typeface="Candara" panose="020E0502030303020204"/>
              </a:rPr>
              <a:t>3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、</a:t>
            </a:r>
            <a:r>
              <a:rPr sz="1600" spc="-10" dirty="0">
                <a:latin typeface="PMingLiU" panose="02020500000000000000" charset="-120"/>
                <a:cs typeface="PMingLiU" panose="02020500000000000000" charset="-120"/>
              </a:rPr>
              <a:t>立杆与立杆连接套管应设置固 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定立杆连接件的防拔出销孔，销孔 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孔径不应大于</a:t>
            </a:r>
            <a:r>
              <a:rPr sz="1600" spc="-5" dirty="0">
                <a:latin typeface="Candara" panose="020E0502030303020204"/>
                <a:cs typeface="Candara" panose="020E0502030303020204"/>
              </a:rPr>
              <a:t>14mm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，允许尺寸偏 </a:t>
            </a:r>
            <a:r>
              <a:rPr sz="1600" spc="220" dirty="0">
                <a:latin typeface="PMingLiU" panose="02020500000000000000" charset="-120"/>
                <a:cs typeface="PMingLiU" panose="02020500000000000000" charset="-120"/>
              </a:rPr>
              <a:t>差应为</a:t>
            </a:r>
            <a:r>
              <a:rPr sz="1600" spc="10" dirty="0">
                <a:latin typeface="PMingLiU" panose="02020500000000000000" charset="-120"/>
                <a:cs typeface="PMingLiU" panose="02020500000000000000" charset="-120"/>
              </a:rPr>
              <a:t>±</a:t>
            </a:r>
            <a:r>
              <a:rPr sz="1600" spc="10" dirty="0">
                <a:latin typeface="Candara" panose="020E0502030303020204"/>
                <a:cs typeface="Candara" panose="020E0502030303020204"/>
              </a:rPr>
              <a:t>0.1mm</a:t>
            </a:r>
            <a:r>
              <a:rPr sz="1600" spc="10" dirty="0">
                <a:latin typeface="PMingLiU" panose="02020500000000000000" charset="-120"/>
                <a:cs typeface="PMingLiU" panose="02020500000000000000" charset="-120"/>
              </a:rPr>
              <a:t>；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立杆连接件直径 宜为</a:t>
            </a:r>
            <a:r>
              <a:rPr sz="1600" spc="20" dirty="0">
                <a:latin typeface="Candara" panose="020E0502030303020204"/>
                <a:cs typeface="Candara" panose="020E0502030303020204"/>
              </a:rPr>
              <a:t>12mm</a:t>
            </a:r>
            <a:r>
              <a:rPr sz="1600" spc="20" dirty="0">
                <a:latin typeface="PMingLiU" panose="02020500000000000000" charset="-120"/>
                <a:cs typeface="PMingLiU" panose="02020500000000000000" charset="-120"/>
              </a:rPr>
              <a:t>，</a:t>
            </a:r>
            <a:r>
              <a:rPr sz="1600" spc="135" dirty="0">
                <a:latin typeface="PMingLiU" panose="02020500000000000000" charset="-120"/>
                <a:cs typeface="PMingLiU" panose="02020500000000000000" charset="-120"/>
              </a:rPr>
              <a:t>允许偏差</a:t>
            </a:r>
            <a:r>
              <a:rPr sz="1600" spc="5" dirty="0">
                <a:latin typeface="PMingLiU" panose="02020500000000000000" charset="-120"/>
                <a:cs typeface="PMingLiU" panose="02020500000000000000" charset="-120"/>
              </a:rPr>
              <a:t>±</a:t>
            </a:r>
            <a:r>
              <a:rPr sz="1600" spc="5" dirty="0">
                <a:latin typeface="Candara" panose="020E0502030303020204"/>
                <a:cs typeface="Candara" panose="020E0502030303020204"/>
              </a:rPr>
              <a:t>0.1mm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。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330200" y="885189"/>
            <a:ext cx="4798060" cy="4679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>
                <a:solidFill>
                  <a:srgbClr val="000000"/>
                </a:solidFill>
                <a:latin typeface="Candara" panose="020E0502030303020204"/>
                <a:cs typeface="Candara" panose="020E0502030303020204"/>
              </a:rPr>
              <a:t>3.2.3</a:t>
            </a:r>
            <a:r>
              <a:rPr spc="-5" dirty="0">
                <a:solidFill>
                  <a:srgbClr val="000000"/>
                </a:solidFill>
              </a:rPr>
              <a:t>立</a:t>
            </a:r>
            <a:r>
              <a:rPr dirty="0">
                <a:solidFill>
                  <a:srgbClr val="000000"/>
                </a:solidFill>
              </a:rPr>
              <a:t>杆底部与悬</a:t>
            </a:r>
            <a:r>
              <a:rPr spc="-10" dirty="0">
                <a:solidFill>
                  <a:srgbClr val="000000"/>
                </a:solidFill>
              </a:rPr>
              <a:t>挑</a:t>
            </a:r>
            <a:r>
              <a:rPr dirty="0">
                <a:solidFill>
                  <a:srgbClr val="000000"/>
                </a:solidFill>
              </a:rPr>
              <a:t>钢梁连接</a:t>
            </a:r>
            <a:endParaRPr dirty="0">
              <a:solidFill>
                <a:srgbClr val="000000"/>
              </a:solidFill>
            </a:endParaRPr>
          </a:p>
        </p:txBody>
      </p:sp>
      <p:sp>
        <p:nvSpPr>
          <p:cNvPr id="9" name="object 9"/>
          <p:cNvSpPr/>
          <p:nvPr/>
        </p:nvSpPr>
        <p:spPr>
          <a:xfrm>
            <a:off x="5760592" y="1628775"/>
            <a:ext cx="3103499" cy="1872234"/>
          </a:xfrm>
          <a:prstGeom prst="rect">
            <a:avLst/>
          </a:prstGeom>
          <a:blipFill>
            <a:blip r:embed="rId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5652134" y="3172841"/>
            <a:ext cx="2766187" cy="209969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054978" y="859408"/>
            <a:ext cx="2880360" cy="715010"/>
          </a:xfrm>
          <a:custGeom>
            <a:avLst/>
            <a:gdLst/>
            <a:ahLst/>
            <a:cxnLst/>
            <a:rect l="l" t="t" r="r" b="b"/>
            <a:pathLst>
              <a:path w="2880359" h="715010">
                <a:moveTo>
                  <a:pt x="2880105" y="0"/>
                </a:moveTo>
                <a:lnTo>
                  <a:pt x="2873629" y="0"/>
                </a:lnTo>
                <a:lnTo>
                  <a:pt x="2752344" y="20065"/>
                </a:lnTo>
                <a:lnTo>
                  <a:pt x="2628900" y="42417"/>
                </a:lnTo>
                <a:lnTo>
                  <a:pt x="2373376" y="91566"/>
                </a:lnTo>
                <a:lnTo>
                  <a:pt x="2105279" y="149732"/>
                </a:lnTo>
                <a:lnTo>
                  <a:pt x="1824227" y="216662"/>
                </a:lnTo>
                <a:lnTo>
                  <a:pt x="1566672" y="281558"/>
                </a:lnTo>
                <a:lnTo>
                  <a:pt x="842899" y="444626"/>
                </a:lnTo>
                <a:lnTo>
                  <a:pt x="621538" y="489330"/>
                </a:lnTo>
                <a:lnTo>
                  <a:pt x="200025" y="567436"/>
                </a:lnTo>
                <a:lnTo>
                  <a:pt x="0" y="600963"/>
                </a:lnTo>
                <a:lnTo>
                  <a:pt x="138303" y="621156"/>
                </a:lnTo>
                <a:lnTo>
                  <a:pt x="270256" y="638937"/>
                </a:lnTo>
                <a:lnTo>
                  <a:pt x="398018" y="654685"/>
                </a:lnTo>
                <a:lnTo>
                  <a:pt x="644905" y="681481"/>
                </a:lnTo>
                <a:lnTo>
                  <a:pt x="874776" y="699262"/>
                </a:lnTo>
                <a:lnTo>
                  <a:pt x="985520" y="705992"/>
                </a:lnTo>
                <a:lnTo>
                  <a:pt x="1094104" y="710438"/>
                </a:lnTo>
                <a:lnTo>
                  <a:pt x="1298448" y="715010"/>
                </a:lnTo>
                <a:lnTo>
                  <a:pt x="1396365" y="715010"/>
                </a:lnTo>
                <a:lnTo>
                  <a:pt x="1585849" y="710438"/>
                </a:lnTo>
                <a:lnTo>
                  <a:pt x="1675256" y="705992"/>
                </a:lnTo>
                <a:lnTo>
                  <a:pt x="1845564" y="692657"/>
                </a:lnTo>
                <a:lnTo>
                  <a:pt x="1928495" y="683640"/>
                </a:lnTo>
                <a:lnTo>
                  <a:pt x="2086102" y="661288"/>
                </a:lnTo>
                <a:lnTo>
                  <a:pt x="2235073" y="634491"/>
                </a:lnTo>
                <a:lnTo>
                  <a:pt x="2375535" y="603250"/>
                </a:lnTo>
                <a:lnTo>
                  <a:pt x="2509647" y="567436"/>
                </a:lnTo>
                <a:lnTo>
                  <a:pt x="2637409" y="527303"/>
                </a:lnTo>
                <a:lnTo>
                  <a:pt x="2758694" y="482600"/>
                </a:lnTo>
                <a:lnTo>
                  <a:pt x="2875788" y="435610"/>
                </a:lnTo>
                <a:lnTo>
                  <a:pt x="2880105" y="433450"/>
                </a:lnTo>
                <a:lnTo>
                  <a:pt x="2880105" y="0"/>
                </a:lnTo>
                <a:close/>
              </a:path>
            </a:pathLst>
          </a:custGeom>
          <a:solidFill>
            <a:srgbClr val="C5E7FB">
              <a:alpha val="2901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2622423" y="730884"/>
            <a:ext cx="5551805" cy="851535"/>
          </a:xfrm>
          <a:custGeom>
            <a:avLst/>
            <a:gdLst/>
            <a:ahLst/>
            <a:cxnLst/>
            <a:rect l="l" t="t" r="r" b="b"/>
            <a:pathLst>
              <a:path w="5551805" h="851535">
                <a:moveTo>
                  <a:pt x="853566" y="0"/>
                </a:moveTo>
                <a:lnTo>
                  <a:pt x="685418" y="0"/>
                </a:lnTo>
                <a:lnTo>
                  <a:pt x="527938" y="4572"/>
                </a:lnTo>
                <a:lnTo>
                  <a:pt x="381000" y="11175"/>
                </a:lnTo>
                <a:lnTo>
                  <a:pt x="244728" y="22351"/>
                </a:lnTo>
                <a:lnTo>
                  <a:pt x="117093" y="35813"/>
                </a:lnTo>
                <a:lnTo>
                  <a:pt x="0" y="53720"/>
                </a:lnTo>
                <a:lnTo>
                  <a:pt x="334137" y="96138"/>
                </a:lnTo>
                <a:lnTo>
                  <a:pt x="693927" y="156463"/>
                </a:lnTo>
                <a:lnTo>
                  <a:pt x="1079246" y="234695"/>
                </a:lnTo>
                <a:lnTo>
                  <a:pt x="1283589" y="279273"/>
                </a:lnTo>
                <a:lnTo>
                  <a:pt x="1868931" y="422275"/>
                </a:lnTo>
                <a:lnTo>
                  <a:pt x="2562987" y="576452"/>
                </a:lnTo>
                <a:lnTo>
                  <a:pt x="2882265" y="639063"/>
                </a:lnTo>
                <a:lnTo>
                  <a:pt x="3035554" y="668147"/>
                </a:lnTo>
                <a:lnTo>
                  <a:pt x="3329304" y="717295"/>
                </a:lnTo>
                <a:lnTo>
                  <a:pt x="3469766" y="739520"/>
                </a:lnTo>
                <a:lnTo>
                  <a:pt x="3737991" y="775335"/>
                </a:lnTo>
                <a:lnTo>
                  <a:pt x="3991229" y="806576"/>
                </a:lnTo>
                <a:lnTo>
                  <a:pt x="4112641" y="817752"/>
                </a:lnTo>
                <a:lnTo>
                  <a:pt x="4342510" y="835660"/>
                </a:lnTo>
                <a:lnTo>
                  <a:pt x="4453255" y="842390"/>
                </a:lnTo>
                <a:lnTo>
                  <a:pt x="4666107" y="851280"/>
                </a:lnTo>
                <a:lnTo>
                  <a:pt x="4864100" y="851280"/>
                </a:lnTo>
                <a:lnTo>
                  <a:pt x="5051425" y="846836"/>
                </a:lnTo>
                <a:lnTo>
                  <a:pt x="5140833" y="842390"/>
                </a:lnTo>
                <a:lnTo>
                  <a:pt x="5228082" y="835660"/>
                </a:lnTo>
                <a:lnTo>
                  <a:pt x="5474970" y="808863"/>
                </a:lnTo>
                <a:lnTo>
                  <a:pt x="5551551" y="797687"/>
                </a:lnTo>
                <a:lnTo>
                  <a:pt x="5304662" y="766444"/>
                </a:lnTo>
                <a:lnTo>
                  <a:pt x="5042916" y="728472"/>
                </a:lnTo>
                <a:lnTo>
                  <a:pt x="4474463" y="630047"/>
                </a:lnTo>
                <a:lnTo>
                  <a:pt x="4165854" y="567563"/>
                </a:lnTo>
                <a:lnTo>
                  <a:pt x="3840099" y="498348"/>
                </a:lnTo>
                <a:lnTo>
                  <a:pt x="2854579" y="263651"/>
                </a:lnTo>
                <a:lnTo>
                  <a:pt x="2586354" y="205612"/>
                </a:lnTo>
                <a:lnTo>
                  <a:pt x="2330957" y="156463"/>
                </a:lnTo>
                <a:lnTo>
                  <a:pt x="2207387" y="134112"/>
                </a:lnTo>
                <a:lnTo>
                  <a:pt x="2086102" y="114045"/>
                </a:lnTo>
                <a:lnTo>
                  <a:pt x="1969007" y="96138"/>
                </a:lnTo>
                <a:lnTo>
                  <a:pt x="1630552" y="51435"/>
                </a:lnTo>
                <a:lnTo>
                  <a:pt x="1419860" y="31368"/>
                </a:lnTo>
                <a:lnTo>
                  <a:pt x="1221866" y="15748"/>
                </a:lnTo>
                <a:lnTo>
                  <a:pt x="1032382" y="4572"/>
                </a:lnTo>
                <a:lnTo>
                  <a:pt x="853566" y="0"/>
                </a:lnTo>
                <a:close/>
              </a:path>
            </a:pathLst>
          </a:custGeom>
          <a:solidFill>
            <a:srgbClr val="C5E7FB">
              <a:alpha val="3999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2832100" y="743204"/>
            <a:ext cx="5474970" cy="775335"/>
          </a:xfrm>
          <a:custGeom>
            <a:avLst/>
            <a:gdLst/>
            <a:ahLst/>
            <a:cxnLst/>
            <a:rect l="l" t="t" r="r" b="b"/>
            <a:pathLst>
              <a:path w="5474970" h="775335">
                <a:moveTo>
                  <a:pt x="0" y="78232"/>
                </a:moveTo>
                <a:lnTo>
                  <a:pt x="19176" y="73787"/>
                </a:lnTo>
                <a:lnTo>
                  <a:pt x="76581" y="62611"/>
                </a:lnTo>
                <a:lnTo>
                  <a:pt x="174498" y="46990"/>
                </a:lnTo>
                <a:lnTo>
                  <a:pt x="238379" y="37973"/>
                </a:lnTo>
                <a:lnTo>
                  <a:pt x="312927" y="29083"/>
                </a:lnTo>
                <a:lnTo>
                  <a:pt x="395858" y="22351"/>
                </a:lnTo>
                <a:lnTo>
                  <a:pt x="491744" y="15621"/>
                </a:lnTo>
                <a:lnTo>
                  <a:pt x="596011" y="9017"/>
                </a:lnTo>
                <a:lnTo>
                  <a:pt x="713104" y="4445"/>
                </a:lnTo>
                <a:lnTo>
                  <a:pt x="840866" y="2286"/>
                </a:lnTo>
                <a:lnTo>
                  <a:pt x="979170" y="0"/>
                </a:lnTo>
                <a:lnTo>
                  <a:pt x="1128140" y="2286"/>
                </a:lnTo>
                <a:lnTo>
                  <a:pt x="1287779" y="6731"/>
                </a:lnTo>
                <a:lnTo>
                  <a:pt x="1460246" y="15621"/>
                </a:lnTo>
                <a:lnTo>
                  <a:pt x="1643379" y="26797"/>
                </a:lnTo>
                <a:lnTo>
                  <a:pt x="1837054" y="44704"/>
                </a:lnTo>
                <a:lnTo>
                  <a:pt x="2043557" y="64770"/>
                </a:lnTo>
                <a:lnTo>
                  <a:pt x="2262759" y="89408"/>
                </a:lnTo>
                <a:lnTo>
                  <a:pt x="2492629" y="118491"/>
                </a:lnTo>
                <a:lnTo>
                  <a:pt x="2735326" y="154178"/>
                </a:lnTo>
                <a:lnTo>
                  <a:pt x="2988691" y="194437"/>
                </a:lnTo>
                <a:lnTo>
                  <a:pt x="3254755" y="241300"/>
                </a:lnTo>
                <a:lnTo>
                  <a:pt x="3533648" y="297180"/>
                </a:lnTo>
                <a:lnTo>
                  <a:pt x="3825240" y="357505"/>
                </a:lnTo>
                <a:lnTo>
                  <a:pt x="4129658" y="424561"/>
                </a:lnTo>
                <a:lnTo>
                  <a:pt x="4446778" y="500507"/>
                </a:lnTo>
                <a:lnTo>
                  <a:pt x="4776724" y="583184"/>
                </a:lnTo>
                <a:lnTo>
                  <a:pt x="5119497" y="674751"/>
                </a:lnTo>
                <a:lnTo>
                  <a:pt x="5474970" y="775335"/>
                </a:lnTo>
              </a:path>
            </a:pathLst>
          </a:custGeom>
          <a:ln w="31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5616447" y="729869"/>
            <a:ext cx="3312160" cy="652780"/>
          </a:xfrm>
          <a:custGeom>
            <a:avLst/>
            <a:gdLst/>
            <a:ahLst/>
            <a:cxnLst/>
            <a:rect l="l" t="t" r="r" b="b"/>
            <a:pathLst>
              <a:path w="3312159" h="652780">
                <a:moveTo>
                  <a:pt x="0" y="652398"/>
                </a:moveTo>
                <a:lnTo>
                  <a:pt x="95757" y="625475"/>
                </a:lnTo>
                <a:lnTo>
                  <a:pt x="357631" y="556259"/>
                </a:lnTo>
                <a:lnTo>
                  <a:pt x="538479" y="509396"/>
                </a:lnTo>
                <a:lnTo>
                  <a:pt x="747140" y="457961"/>
                </a:lnTo>
                <a:lnTo>
                  <a:pt x="979170" y="402081"/>
                </a:lnTo>
                <a:lnTo>
                  <a:pt x="1228217" y="341756"/>
                </a:lnTo>
                <a:lnTo>
                  <a:pt x="1492123" y="283717"/>
                </a:lnTo>
                <a:lnTo>
                  <a:pt x="1762505" y="225551"/>
                </a:lnTo>
                <a:lnTo>
                  <a:pt x="2039238" y="171957"/>
                </a:lnTo>
                <a:lnTo>
                  <a:pt x="2313812" y="120650"/>
                </a:lnTo>
                <a:lnTo>
                  <a:pt x="2450083" y="98297"/>
                </a:lnTo>
                <a:lnTo>
                  <a:pt x="2582036" y="75945"/>
                </a:lnTo>
                <a:lnTo>
                  <a:pt x="2713990" y="58038"/>
                </a:lnTo>
                <a:lnTo>
                  <a:pt x="2841752" y="40131"/>
                </a:lnTo>
                <a:lnTo>
                  <a:pt x="2967354" y="26796"/>
                </a:lnTo>
                <a:lnTo>
                  <a:pt x="3086607" y="15620"/>
                </a:lnTo>
                <a:lnTo>
                  <a:pt x="3201543" y="6603"/>
                </a:lnTo>
                <a:lnTo>
                  <a:pt x="3312159" y="0"/>
                </a:lnTo>
              </a:path>
            </a:pathLst>
          </a:custGeom>
          <a:ln w="31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211670" y="714248"/>
            <a:ext cx="8723630" cy="1331595"/>
          </a:xfrm>
          <a:custGeom>
            <a:avLst/>
            <a:gdLst/>
            <a:ahLst/>
            <a:cxnLst/>
            <a:rect l="l" t="t" r="r" b="b"/>
            <a:pathLst>
              <a:path w="8723630" h="1331595">
                <a:moveTo>
                  <a:pt x="1556042" y="0"/>
                </a:moveTo>
                <a:lnTo>
                  <a:pt x="1402753" y="0"/>
                </a:lnTo>
                <a:lnTo>
                  <a:pt x="1258100" y="4444"/>
                </a:lnTo>
                <a:lnTo>
                  <a:pt x="1121829" y="11175"/>
                </a:lnTo>
                <a:lnTo>
                  <a:pt x="874890" y="33400"/>
                </a:lnTo>
                <a:lnTo>
                  <a:pt x="762063" y="49149"/>
                </a:lnTo>
                <a:lnTo>
                  <a:pt x="659891" y="64769"/>
                </a:lnTo>
                <a:lnTo>
                  <a:pt x="564095" y="82550"/>
                </a:lnTo>
                <a:lnTo>
                  <a:pt x="478955" y="102742"/>
                </a:lnTo>
                <a:lnTo>
                  <a:pt x="398056" y="120650"/>
                </a:lnTo>
                <a:lnTo>
                  <a:pt x="327812" y="140715"/>
                </a:lnTo>
                <a:lnTo>
                  <a:pt x="206476" y="178688"/>
                </a:lnTo>
                <a:lnTo>
                  <a:pt x="157518" y="196596"/>
                </a:lnTo>
                <a:lnTo>
                  <a:pt x="51079" y="241173"/>
                </a:lnTo>
                <a:lnTo>
                  <a:pt x="0" y="268097"/>
                </a:lnTo>
                <a:lnTo>
                  <a:pt x="0" y="1331467"/>
                </a:lnTo>
                <a:lnTo>
                  <a:pt x="8719096" y="1331467"/>
                </a:lnTo>
                <a:lnTo>
                  <a:pt x="8723414" y="1324864"/>
                </a:lnTo>
                <a:lnTo>
                  <a:pt x="8723414" y="851153"/>
                </a:lnTo>
                <a:lnTo>
                  <a:pt x="7182142" y="851153"/>
                </a:lnTo>
                <a:lnTo>
                  <a:pt x="7043839" y="848994"/>
                </a:lnTo>
                <a:lnTo>
                  <a:pt x="6899059" y="844423"/>
                </a:lnTo>
                <a:lnTo>
                  <a:pt x="6750088" y="837818"/>
                </a:lnTo>
                <a:lnTo>
                  <a:pt x="6594640" y="826642"/>
                </a:lnTo>
                <a:lnTo>
                  <a:pt x="6260503" y="793114"/>
                </a:lnTo>
                <a:lnTo>
                  <a:pt x="5900712" y="746125"/>
                </a:lnTo>
                <a:lnTo>
                  <a:pt x="5709196" y="717168"/>
                </a:lnTo>
                <a:lnTo>
                  <a:pt x="5509044" y="683640"/>
                </a:lnTo>
                <a:lnTo>
                  <a:pt x="5302542" y="645667"/>
                </a:lnTo>
                <a:lnTo>
                  <a:pt x="4861979" y="558546"/>
                </a:lnTo>
                <a:lnTo>
                  <a:pt x="4387253" y="453516"/>
                </a:lnTo>
                <a:lnTo>
                  <a:pt x="4136047" y="395350"/>
                </a:lnTo>
                <a:lnTo>
                  <a:pt x="3614458" y="268097"/>
                </a:lnTo>
                <a:lnTo>
                  <a:pt x="3122841" y="165226"/>
                </a:lnTo>
                <a:lnTo>
                  <a:pt x="2892844" y="125094"/>
                </a:lnTo>
                <a:lnTo>
                  <a:pt x="2673642" y="91566"/>
                </a:lnTo>
                <a:lnTo>
                  <a:pt x="2462949" y="62484"/>
                </a:lnTo>
                <a:lnTo>
                  <a:pt x="2262797" y="40131"/>
                </a:lnTo>
                <a:lnTo>
                  <a:pt x="2073313" y="22225"/>
                </a:lnTo>
                <a:lnTo>
                  <a:pt x="1719999" y="2159"/>
                </a:lnTo>
                <a:lnTo>
                  <a:pt x="1556042" y="0"/>
                </a:lnTo>
                <a:close/>
              </a:path>
              <a:path w="8723630" h="1331595">
                <a:moveTo>
                  <a:pt x="8723414" y="569722"/>
                </a:moveTo>
                <a:lnTo>
                  <a:pt x="8638197" y="605409"/>
                </a:lnTo>
                <a:lnTo>
                  <a:pt x="8557298" y="636651"/>
                </a:lnTo>
                <a:lnTo>
                  <a:pt x="8472208" y="665734"/>
                </a:lnTo>
                <a:lnTo>
                  <a:pt x="8295551" y="719327"/>
                </a:lnTo>
                <a:lnTo>
                  <a:pt x="8201825" y="743965"/>
                </a:lnTo>
                <a:lnTo>
                  <a:pt x="8005991" y="784098"/>
                </a:lnTo>
                <a:lnTo>
                  <a:pt x="7901724" y="802004"/>
                </a:lnTo>
                <a:lnTo>
                  <a:pt x="7680363" y="828801"/>
                </a:lnTo>
                <a:lnTo>
                  <a:pt x="7441857" y="846709"/>
                </a:lnTo>
                <a:lnTo>
                  <a:pt x="7314222" y="851153"/>
                </a:lnTo>
                <a:lnTo>
                  <a:pt x="8723414" y="851153"/>
                </a:lnTo>
                <a:lnTo>
                  <a:pt x="8723414" y="56972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 txBox="1"/>
          <p:nvPr/>
        </p:nvSpPr>
        <p:spPr>
          <a:xfrm>
            <a:off x="330200" y="1863089"/>
            <a:ext cx="3274695" cy="12446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43815">
              <a:lnSpc>
                <a:spcPct val="100000"/>
              </a:lnSpc>
              <a:spcBef>
                <a:spcPts val="95"/>
              </a:spcBef>
            </a:pP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脚手架必须设置纵、横向扫地杆。 纵向扫地杆应采用直角扣件固定在 距底座上皮不大于</a:t>
            </a:r>
            <a:r>
              <a:rPr sz="1600" spc="-10" dirty="0">
                <a:latin typeface="Candara" panose="020E0502030303020204"/>
                <a:cs typeface="Candara" panose="020E0502030303020204"/>
              </a:rPr>
              <a:t>200mm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处的立杆 上。横向扫地杆应采用直角扣件固 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定在紧</a:t>
            </a:r>
            <a:r>
              <a:rPr sz="1600" spc="5" dirty="0">
                <a:latin typeface="PMingLiU" panose="02020500000000000000" charset="-120"/>
                <a:cs typeface="PMingLiU" panose="02020500000000000000" charset="-120"/>
              </a:rPr>
              <a:t>靠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纵向</a:t>
            </a:r>
            <a:r>
              <a:rPr sz="1600" spc="5" dirty="0">
                <a:latin typeface="PMingLiU" panose="02020500000000000000" charset="-120"/>
                <a:cs typeface="PMingLiU" panose="02020500000000000000" charset="-120"/>
              </a:rPr>
              <a:t>扫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地杆下</a:t>
            </a:r>
            <a:r>
              <a:rPr sz="1600" spc="5" dirty="0">
                <a:latin typeface="PMingLiU" panose="02020500000000000000" charset="-120"/>
                <a:cs typeface="PMingLiU" panose="02020500000000000000" charset="-120"/>
              </a:rPr>
              <a:t>方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的立</a:t>
            </a:r>
            <a:r>
              <a:rPr sz="1600" spc="5" dirty="0">
                <a:latin typeface="PMingLiU" panose="02020500000000000000" charset="-120"/>
                <a:cs typeface="PMingLiU" panose="02020500000000000000" charset="-120"/>
              </a:rPr>
              <a:t>杆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上。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330200" y="1029157"/>
            <a:ext cx="4079240" cy="4686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>
                <a:solidFill>
                  <a:srgbClr val="000000"/>
                </a:solidFill>
                <a:latin typeface="Candara" panose="020E0502030303020204"/>
                <a:cs typeface="Candara" panose="020E0502030303020204"/>
              </a:rPr>
              <a:t>3.2.4</a:t>
            </a:r>
            <a:r>
              <a:rPr spc="5" dirty="0">
                <a:solidFill>
                  <a:srgbClr val="000000"/>
                </a:solidFill>
              </a:rPr>
              <a:t>纵</a:t>
            </a:r>
            <a:r>
              <a:rPr spc="-5" dirty="0">
                <a:solidFill>
                  <a:srgbClr val="000000"/>
                </a:solidFill>
              </a:rPr>
              <a:t>横</a:t>
            </a:r>
            <a:r>
              <a:rPr spc="5" dirty="0">
                <a:solidFill>
                  <a:srgbClr val="000000"/>
                </a:solidFill>
              </a:rPr>
              <a:t>向扫地</a:t>
            </a:r>
            <a:r>
              <a:rPr spc="-10" dirty="0">
                <a:solidFill>
                  <a:srgbClr val="000000"/>
                </a:solidFill>
              </a:rPr>
              <a:t>杆</a:t>
            </a:r>
            <a:r>
              <a:rPr spc="5" dirty="0">
                <a:solidFill>
                  <a:srgbClr val="000000"/>
                </a:solidFill>
              </a:rPr>
              <a:t>的设置</a:t>
            </a:r>
            <a:endParaRPr spc="5" dirty="0">
              <a:solidFill>
                <a:srgbClr val="000000"/>
              </a:solidFill>
            </a:endParaRPr>
          </a:p>
        </p:txBody>
      </p:sp>
      <p:sp>
        <p:nvSpPr>
          <p:cNvPr id="9" name="object 9"/>
          <p:cNvSpPr/>
          <p:nvPr/>
        </p:nvSpPr>
        <p:spPr>
          <a:xfrm>
            <a:off x="574131" y="3282543"/>
            <a:ext cx="3412848" cy="2784591"/>
          </a:xfrm>
          <a:prstGeom prst="rect">
            <a:avLst/>
          </a:prstGeom>
          <a:blipFill>
            <a:blip r:embed="rId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4860035" y="1772767"/>
            <a:ext cx="3888486" cy="428002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054978" y="859408"/>
            <a:ext cx="2880360" cy="715010"/>
          </a:xfrm>
          <a:custGeom>
            <a:avLst/>
            <a:gdLst/>
            <a:ahLst/>
            <a:cxnLst/>
            <a:rect l="l" t="t" r="r" b="b"/>
            <a:pathLst>
              <a:path w="2880359" h="715010">
                <a:moveTo>
                  <a:pt x="2880105" y="0"/>
                </a:moveTo>
                <a:lnTo>
                  <a:pt x="2873629" y="0"/>
                </a:lnTo>
                <a:lnTo>
                  <a:pt x="2752344" y="20065"/>
                </a:lnTo>
                <a:lnTo>
                  <a:pt x="2628900" y="42417"/>
                </a:lnTo>
                <a:lnTo>
                  <a:pt x="2373376" y="91566"/>
                </a:lnTo>
                <a:lnTo>
                  <a:pt x="2105279" y="149732"/>
                </a:lnTo>
                <a:lnTo>
                  <a:pt x="1824227" y="216662"/>
                </a:lnTo>
                <a:lnTo>
                  <a:pt x="1566672" y="281558"/>
                </a:lnTo>
                <a:lnTo>
                  <a:pt x="842899" y="444626"/>
                </a:lnTo>
                <a:lnTo>
                  <a:pt x="621538" y="489330"/>
                </a:lnTo>
                <a:lnTo>
                  <a:pt x="200025" y="567436"/>
                </a:lnTo>
                <a:lnTo>
                  <a:pt x="0" y="600963"/>
                </a:lnTo>
                <a:lnTo>
                  <a:pt x="138303" y="621156"/>
                </a:lnTo>
                <a:lnTo>
                  <a:pt x="270256" y="638937"/>
                </a:lnTo>
                <a:lnTo>
                  <a:pt x="398018" y="654685"/>
                </a:lnTo>
                <a:lnTo>
                  <a:pt x="644905" y="681481"/>
                </a:lnTo>
                <a:lnTo>
                  <a:pt x="874776" y="699262"/>
                </a:lnTo>
                <a:lnTo>
                  <a:pt x="985520" y="705992"/>
                </a:lnTo>
                <a:lnTo>
                  <a:pt x="1094104" y="710438"/>
                </a:lnTo>
                <a:lnTo>
                  <a:pt x="1298448" y="715010"/>
                </a:lnTo>
                <a:lnTo>
                  <a:pt x="1396365" y="715010"/>
                </a:lnTo>
                <a:lnTo>
                  <a:pt x="1585849" y="710438"/>
                </a:lnTo>
                <a:lnTo>
                  <a:pt x="1675256" y="705992"/>
                </a:lnTo>
                <a:lnTo>
                  <a:pt x="1845564" y="692657"/>
                </a:lnTo>
                <a:lnTo>
                  <a:pt x="1928495" y="683640"/>
                </a:lnTo>
                <a:lnTo>
                  <a:pt x="2086102" y="661288"/>
                </a:lnTo>
                <a:lnTo>
                  <a:pt x="2235073" y="634491"/>
                </a:lnTo>
                <a:lnTo>
                  <a:pt x="2375535" y="603250"/>
                </a:lnTo>
                <a:lnTo>
                  <a:pt x="2509647" y="567436"/>
                </a:lnTo>
                <a:lnTo>
                  <a:pt x="2637409" y="527303"/>
                </a:lnTo>
                <a:lnTo>
                  <a:pt x="2758694" y="482600"/>
                </a:lnTo>
                <a:lnTo>
                  <a:pt x="2875788" y="435610"/>
                </a:lnTo>
                <a:lnTo>
                  <a:pt x="2880105" y="433450"/>
                </a:lnTo>
                <a:lnTo>
                  <a:pt x="2880105" y="0"/>
                </a:lnTo>
                <a:close/>
              </a:path>
            </a:pathLst>
          </a:custGeom>
          <a:solidFill>
            <a:srgbClr val="C5E7FB">
              <a:alpha val="2901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2622423" y="730884"/>
            <a:ext cx="5551805" cy="851535"/>
          </a:xfrm>
          <a:custGeom>
            <a:avLst/>
            <a:gdLst/>
            <a:ahLst/>
            <a:cxnLst/>
            <a:rect l="l" t="t" r="r" b="b"/>
            <a:pathLst>
              <a:path w="5551805" h="851535">
                <a:moveTo>
                  <a:pt x="853566" y="0"/>
                </a:moveTo>
                <a:lnTo>
                  <a:pt x="685418" y="0"/>
                </a:lnTo>
                <a:lnTo>
                  <a:pt x="527938" y="4572"/>
                </a:lnTo>
                <a:lnTo>
                  <a:pt x="381000" y="11175"/>
                </a:lnTo>
                <a:lnTo>
                  <a:pt x="244728" y="22351"/>
                </a:lnTo>
                <a:lnTo>
                  <a:pt x="117093" y="35813"/>
                </a:lnTo>
                <a:lnTo>
                  <a:pt x="0" y="53720"/>
                </a:lnTo>
                <a:lnTo>
                  <a:pt x="334137" y="96138"/>
                </a:lnTo>
                <a:lnTo>
                  <a:pt x="693927" y="156463"/>
                </a:lnTo>
                <a:lnTo>
                  <a:pt x="1079246" y="234695"/>
                </a:lnTo>
                <a:lnTo>
                  <a:pt x="1283589" y="279273"/>
                </a:lnTo>
                <a:lnTo>
                  <a:pt x="1868931" y="422275"/>
                </a:lnTo>
                <a:lnTo>
                  <a:pt x="2562987" y="576452"/>
                </a:lnTo>
                <a:lnTo>
                  <a:pt x="2882265" y="639063"/>
                </a:lnTo>
                <a:lnTo>
                  <a:pt x="3035554" y="668147"/>
                </a:lnTo>
                <a:lnTo>
                  <a:pt x="3329304" y="717295"/>
                </a:lnTo>
                <a:lnTo>
                  <a:pt x="3469766" y="739520"/>
                </a:lnTo>
                <a:lnTo>
                  <a:pt x="3737991" y="775335"/>
                </a:lnTo>
                <a:lnTo>
                  <a:pt x="3991229" y="806576"/>
                </a:lnTo>
                <a:lnTo>
                  <a:pt x="4112641" y="817752"/>
                </a:lnTo>
                <a:lnTo>
                  <a:pt x="4342510" y="835660"/>
                </a:lnTo>
                <a:lnTo>
                  <a:pt x="4453255" y="842390"/>
                </a:lnTo>
                <a:lnTo>
                  <a:pt x="4666107" y="851280"/>
                </a:lnTo>
                <a:lnTo>
                  <a:pt x="4864100" y="851280"/>
                </a:lnTo>
                <a:lnTo>
                  <a:pt x="5051425" y="846836"/>
                </a:lnTo>
                <a:lnTo>
                  <a:pt x="5140833" y="842390"/>
                </a:lnTo>
                <a:lnTo>
                  <a:pt x="5228082" y="835660"/>
                </a:lnTo>
                <a:lnTo>
                  <a:pt x="5474970" y="808863"/>
                </a:lnTo>
                <a:lnTo>
                  <a:pt x="5551551" y="797687"/>
                </a:lnTo>
                <a:lnTo>
                  <a:pt x="5304662" y="766444"/>
                </a:lnTo>
                <a:lnTo>
                  <a:pt x="5042916" y="728472"/>
                </a:lnTo>
                <a:lnTo>
                  <a:pt x="4474463" y="630047"/>
                </a:lnTo>
                <a:lnTo>
                  <a:pt x="4165854" y="567563"/>
                </a:lnTo>
                <a:lnTo>
                  <a:pt x="3840099" y="498348"/>
                </a:lnTo>
                <a:lnTo>
                  <a:pt x="2854579" y="263651"/>
                </a:lnTo>
                <a:lnTo>
                  <a:pt x="2586354" y="205612"/>
                </a:lnTo>
                <a:lnTo>
                  <a:pt x="2330957" y="156463"/>
                </a:lnTo>
                <a:lnTo>
                  <a:pt x="2207387" y="134112"/>
                </a:lnTo>
                <a:lnTo>
                  <a:pt x="2086102" y="114045"/>
                </a:lnTo>
                <a:lnTo>
                  <a:pt x="1969007" y="96138"/>
                </a:lnTo>
                <a:lnTo>
                  <a:pt x="1630552" y="51435"/>
                </a:lnTo>
                <a:lnTo>
                  <a:pt x="1419860" y="31368"/>
                </a:lnTo>
                <a:lnTo>
                  <a:pt x="1221866" y="15748"/>
                </a:lnTo>
                <a:lnTo>
                  <a:pt x="1032382" y="4572"/>
                </a:lnTo>
                <a:lnTo>
                  <a:pt x="853566" y="0"/>
                </a:lnTo>
                <a:close/>
              </a:path>
            </a:pathLst>
          </a:custGeom>
          <a:solidFill>
            <a:srgbClr val="C5E7FB">
              <a:alpha val="3999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2832100" y="743204"/>
            <a:ext cx="5474970" cy="775335"/>
          </a:xfrm>
          <a:custGeom>
            <a:avLst/>
            <a:gdLst/>
            <a:ahLst/>
            <a:cxnLst/>
            <a:rect l="l" t="t" r="r" b="b"/>
            <a:pathLst>
              <a:path w="5474970" h="775335">
                <a:moveTo>
                  <a:pt x="0" y="78232"/>
                </a:moveTo>
                <a:lnTo>
                  <a:pt x="19176" y="73787"/>
                </a:lnTo>
                <a:lnTo>
                  <a:pt x="76581" y="62611"/>
                </a:lnTo>
                <a:lnTo>
                  <a:pt x="174498" y="46990"/>
                </a:lnTo>
                <a:lnTo>
                  <a:pt x="238379" y="37973"/>
                </a:lnTo>
                <a:lnTo>
                  <a:pt x="312927" y="29083"/>
                </a:lnTo>
                <a:lnTo>
                  <a:pt x="395858" y="22351"/>
                </a:lnTo>
                <a:lnTo>
                  <a:pt x="491744" y="15621"/>
                </a:lnTo>
                <a:lnTo>
                  <a:pt x="596011" y="9017"/>
                </a:lnTo>
                <a:lnTo>
                  <a:pt x="713104" y="4445"/>
                </a:lnTo>
                <a:lnTo>
                  <a:pt x="840866" y="2286"/>
                </a:lnTo>
                <a:lnTo>
                  <a:pt x="979170" y="0"/>
                </a:lnTo>
                <a:lnTo>
                  <a:pt x="1128140" y="2286"/>
                </a:lnTo>
                <a:lnTo>
                  <a:pt x="1287779" y="6731"/>
                </a:lnTo>
                <a:lnTo>
                  <a:pt x="1460246" y="15621"/>
                </a:lnTo>
                <a:lnTo>
                  <a:pt x="1643379" y="26797"/>
                </a:lnTo>
                <a:lnTo>
                  <a:pt x="1837054" y="44704"/>
                </a:lnTo>
                <a:lnTo>
                  <a:pt x="2043557" y="64770"/>
                </a:lnTo>
                <a:lnTo>
                  <a:pt x="2262759" y="89408"/>
                </a:lnTo>
                <a:lnTo>
                  <a:pt x="2492629" y="118491"/>
                </a:lnTo>
                <a:lnTo>
                  <a:pt x="2735326" y="154178"/>
                </a:lnTo>
                <a:lnTo>
                  <a:pt x="2988691" y="194437"/>
                </a:lnTo>
                <a:lnTo>
                  <a:pt x="3254755" y="241300"/>
                </a:lnTo>
                <a:lnTo>
                  <a:pt x="3533648" y="297180"/>
                </a:lnTo>
                <a:lnTo>
                  <a:pt x="3825240" y="357505"/>
                </a:lnTo>
                <a:lnTo>
                  <a:pt x="4129658" y="424561"/>
                </a:lnTo>
                <a:lnTo>
                  <a:pt x="4446778" y="500507"/>
                </a:lnTo>
                <a:lnTo>
                  <a:pt x="4776724" y="583184"/>
                </a:lnTo>
                <a:lnTo>
                  <a:pt x="5119497" y="674751"/>
                </a:lnTo>
                <a:lnTo>
                  <a:pt x="5474970" y="775335"/>
                </a:lnTo>
              </a:path>
            </a:pathLst>
          </a:custGeom>
          <a:ln w="31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5616447" y="729869"/>
            <a:ext cx="3312160" cy="652780"/>
          </a:xfrm>
          <a:custGeom>
            <a:avLst/>
            <a:gdLst/>
            <a:ahLst/>
            <a:cxnLst/>
            <a:rect l="l" t="t" r="r" b="b"/>
            <a:pathLst>
              <a:path w="3312159" h="652780">
                <a:moveTo>
                  <a:pt x="0" y="652398"/>
                </a:moveTo>
                <a:lnTo>
                  <a:pt x="95757" y="625475"/>
                </a:lnTo>
                <a:lnTo>
                  <a:pt x="357631" y="556259"/>
                </a:lnTo>
                <a:lnTo>
                  <a:pt x="538479" y="509396"/>
                </a:lnTo>
                <a:lnTo>
                  <a:pt x="747140" y="457961"/>
                </a:lnTo>
                <a:lnTo>
                  <a:pt x="979170" y="402081"/>
                </a:lnTo>
                <a:lnTo>
                  <a:pt x="1228217" y="341756"/>
                </a:lnTo>
                <a:lnTo>
                  <a:pt x="1492123" y="283717"/>
                </a:lnTo>
                <a:lnTo>
                  <a:pt x="1762505" y="225551"/>
                </a:lnTo>
                <a:lnTo>
                  <a:pt x="2039238" y="171957"/>
                </a:lnTo>
                <a:lnTo>
                  <a:pt x="2313812" y="120650"/>
                </a:lnTo>
                <a:lnTo>
                  <a:pt x="2450083" y="98297"/>
                </a:lnTo>
                <a:lnTo>
                  <a:pt x="2582036" y="75945"/>
                </a:lnTo>
                <a:lnTo>
                  <a:pt x="2713990" y="58038"/>
                </a:lnTo>
                <a:lnTo>
                  <a:pt x="2841752" y="40131"/>
                </a:lnTo>
                <a:lnTo>
                  <a:pt x="2967354" y="26796"/>
                </a:lnTo>
                <a:lnTo>
                  <a:pt x="3086607" y="15620"/>
                </a:lnTo>
                <a:lnTo>
                  <a:pt x="3201543" y="6603"/>
                </a:lnTo>
                <a:lnTo>
                  <a:pt x="3312159" y="0"/>
                </a:lnTo>
              </a:path>
            </a:pathLst>
          </a:custGeom>
          <a:ln w="31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211670" y="714248"/>
            <a:ext cx="8723630" cy="1331595"/>
          </a:xfrm>
          <a:custGeom>
            <a:avLst/>
            <a:gdLst/>
            <a:ahLst/>
            <a:cxnLst/>
            <a:rect l="l" t="t" r="r" b="b"/>
            <a:pathLst>
              <a:path w="8723630" h="1331595">
                <a:moveTo>
                  <a:pt x="1556042" y="0"/>
                </a:moveTo>
                <a:lnTo>
                  <a:pt x="1402753" y="0"/>
                </a:lnTo>
                <a:lnTo>
                  <a:pt x="1258100" y="4444"/>
                </a:lnTo>
                <a:lnTo>
                  <a:pt x="1121829" y="11175"/>
                </a:lnTo>
                <a:lnTo>
                  <a:pt x="874890" y="33400"/>
                </a:lnTo>
                <a:lnTo>
                  <a:pt x="762063" y="49149"/>
                </a:lnTo>
                <a:lnTo>
                  <a:pt x="659891" y="64769"/>
                </a:lnTo>
                <a:lnTo>
                  <a:pt x="564095" y="82550"/>
                </a:lnTo>
                <a:lnTo>
                  <a:pt x="478955" y="102742"/>
                </a:lnTo>
                <a:lnTo>
                  <a:pt x="398056" y="120650"/>
                </a:lnTo>
                <a:lnTo>
                  <a:pt x="327812" y="140715"/>
                </a:lnTo>
                <a:lnTo>
                  <a:pt x="206476" y="178688"/>
                </a:lnTo>
                <a:lnTo>
                  <a:pt x="157518" y="196596"/>
                </a:lnTo>
                <a:lnTo>
                  <a:pt x="51079" y="241173"/>
                </a:lnTo>
                <a:lnTo>
                  <a:pt x="0" y="268097"/>
                </a:lnTo>
                <a:lnTo>
                  <a:pt x="0" y="1331467"/>
                </a:lnTo>
                <a:lnTo>
                  <a:pt x="8719096" y="1331467"/>
                </a:lnTo>
                <a:lnTo>
                  <a:pt x="8723414" y="1324864"/>
                </a:lnTo>
                <a:lnTo>
                  <a:pt x="8723414" y="851153"/>
                </a:lnTo>
                <a:lnTo>
                  <a:pt x="7182142" y="851153"/>
                </a:lnTo>
                <a:lnTo>
                  <a:pt x="7043839" y="848994"/>
                </a:lnTo>
                <a:lnTo>
                  <a:pt x="6899059" y="844423"/>
                </a:lnTo>
                <a:lnTo>
                  <a:pt x="6750088" y="837818"/>
                </a:lnTo>
                <a:lnTo>
                  <a:pt x="6594640" y="826642"/>
                </a:lnTo>
                <a:lnTo>
                  <a:pt x="6260503" y="793114"/>
                </a:lnTo>
                <a:lnTo>
                  <a:pt x="5900712" y="746125"/>
                </a:lnTo>
                <a:lnTo>
                  <a:pt x="5709196" y="717168"/>
                </a:lnTo>
                <a:lnTo>
                  <a:pt x="5509044" y="683640"/>
                </a:lnTo>
                <a:lnTo>
                  <a:pt x="5302542" y="645667"/>
                </a:lnTo>
                <a:lnTo>
                  <a:pt x="4861979" y="558546"/>
                </a:lnTo>
                <a:lnTo>
                  <a:pt x="4387253" y="453516"/>
                </a:lnTo>
                <a:lnTo>
                  <a:pt x="4136047" y="395350"/>
                </a:lnTo>
                <a:lnTo>
                  <a:pt x="3614458" y="268097"/>
                </a:lnTo>
                <a:lnTo>
                  <a:pt x="3122841" y="165226"/>
                </a:lnTo>
                <a:lnTo>
                  <a:pt x="2892844" y="125094"/>
                </a:lnTo>
                <a:lnTo>
                  <a:pt x="2673642" y="91566"/>
                </a:lnTo>
                <a:lnTo>
                  <a:pt x="2462949" y="62484"/>
                </a:lnTo>
                <a:lnTo>
                  <a:pt x="2262797" y="40131"/>
                </a:lnTo>
                <a:lnTo>
                  <a:pt x="2073313" y="22225"/>
                </a:lnTo>
                <a:lnTo>
                  <a:pt x="1719999" y="2159"/>
                </a:lnTo>
                <a:lnTo>
                  <a:pt x="1556042" y="0"/>
                </a:lnTo>
                <a:close/>
              </a:path>
              <a:path w="8723630" h="1331595">
                <a:moveTo>
                  <a:pt x="8723414" y="569722"/>
                </a:moveTo>
                <a:lnTo>
                  <a:pt x="8638197" y="605409"/>
                </a:lnTo>
                <a:lnTo>
                  <a:pt x="8557298" y="636651"/>
                </a:lnTo>
                <a:lnTo>
                  <a:pt x="8472208" y="665734"/>
                </a:lnTo>
                <a:lnTo>
                  <a:pt x="8295551" y="719327"/>
                </a:lnTo>
                <a:lnTo>
                  <a:pt x="8201825" y="743965"/>
                </a:lnTo>
                <a:lnTo>
                  <a:pt x="8005991" y="784098"/>
                </a:lnTo>
                <a:lnTo>
                  <a:pt x="7901724" y="802004"/>
                </a:lnTo>
                <a:lnTo>
                  <a:pt x="7680363" y="828801"/>
                </a:lnTo>
                <a:lnTo>
                  <a:pt x="7441857" y="846709"/>
                </a:lnTo>
                <a:lnTo>
                  <a:pt x="7314222" y="851153"/>
                </a:lnTo>
                <a:lnTo>
                  <a:pt x="8723414" y="851153"/>
                </a:lnTo>
                <a:lnTo>
                  <a:pt x="8723414" y="56972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 txBox="1"/>
          <p:nvPr/>
        </p:nvSpPr>
        <p:spPr>
          <a:xfrm>
            <a:off x="330200" y="1568323"/>
            <a:ext cx="3345179" cy="2621280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12700" marR="5080" indent="92710" algn="just">
              <a:lnSpc>
                <a:spcPct val="101000"/>
              </a:lnSpc>
              <a:spcBef>
                <a:spcPts val="75"/>
              </a:spcBef>
            </a:pPr>
            <a:r>
              <a:rPr sz="1600" dirty="0">
                <a:latin typeface="Candara" panose="020E0502030303020204"/>
                <a:cs typeface="Candara" panose="020E0502030303020204"/>
              </a:rPr>
              <a:t>1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、每道剪刀撑宽度不应小</a:t>
            </a:r>
            <a:r>
              <a:rPr sz="1600" dirty="0">
                <a:latin typeface="PMingLiU" panose="02020500000000000000" charset="-120"/>
                <a:cs typeface="PMingLiU" panose="02020500000000000000" charset="-120"/>
              </a:rPr>
              <a:t>于</a:t>
            </a:r>
            <a:r>
              <a:rPr sz="1600" spc="-5" dirty="0">
                <a:latin typeface="Candara" panose="020E0502030303020204"/>
                <a:cs typeface="Candara" panose="020E0502030303020204"/>
              </a:rPr>
              <a:t>4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跨，且 不应小于</a:t>
            </a:r>
            <a:r>
              <a:rPr sz="1600" spc="-10" dirty="0">
                <a:latin typeface="Candara" panose="020E0502030303020204"/>
                <a:cs typeface="Candara" panose="020E0502030303020204"/>
              </a:rPr>
              <a:t>6</a:t>
            </a:r>
            <a:r>
              <a:rPr sz="1600" spc="-5" dirty="0">
                <a:latin typeface="Candara" panose="020E0502030303020204"/>
                <a:cs typeface="Candara" panose="020E0502030303020204"/>
              </a:rPr>
              <a:t>m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，斜杆与地面的</a:t>
            </a:r>
            <a:r>
              <a:rPr sz="1600" spc="5" dirty="0">
                <a:latin typeface="PMingLiU" panose="02020500000000000000" charset="-120"/>
                <a:cs typeface="PMingLiU" panose="02020500000000000000" charset="-120"/>
              </a:rPr>
              <a:t>倾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角宜在  </a:t>
            </a:r>
            <a:r>
              <a:rPr sz="1600" spc="185" dirty="0">
                <a:latin typeface="Candara" panose="020E0502030303020204"/>
                <a:cs typeface="Candara" panose="020E0502030303020204"/>
              </a:rPr>
              <a:t>45</a:t>
            </a:r>
            <a:r>
              <a:rPr sz="1600" spc="185" dirty="0">
                <a:latin typeface="PMingLiU" panose="02020500000000000000" charset="-120"/>
                <a:cs typeface="PMingLiU" panose="02020500000000000000" charset="-120"/>
              </a:rPr>
              <a:t>°～</a:t>
            </a:r>
            <a:r>
              <a:rPr sz="1600" spc="185" dirty="0">
                <a:latin typeface="Candara" panose="020E0502030303020204"/>
                <a:cs typeface="Candara" panose="020E0502030303020204"/>
              </a:rPr>
              <a:t>60</a:t>
            </a:r>
            <a:r>
              <a:rPr sz="1600" spc="185" dirty="0">
                <a:latin typeface="PMingLiU" panose="02020500000000000000" charset="-120"/>
                <a:cs typeface="PMingLiU" panose="02020500000000000000" charset="-120"/>
              </a:rPr>
              <a:t>°</a:t>
            </a:r>
            <a:r>
              <a:rPr sz="1600" spc="535" dirty="0">
                <a:latin typeface="PMingLiU" panose="02020500000000000000" charset="-120"/>
                <a:cs typeface="PMingLiU" panose="02020500000000000000" charset="-120"/>
              </a:rPr>
              <a:t>之</a:t>
            </a:r>
            <a:r>
              <a:rPr sz="1600" spc="530" dirty="0">
                <a:latin typeface="PMingLiU" panose="02020500000000000000" charset="-120"/>
                <a:cs typeface="PMingLiU" panose="02020500000000000000" charset="-120"/>
              </a:rPr>
              <a:t>间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。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  <a:p>
            <a:pPr marL="12700" marR="45720" indent="132080" algn="just">
              <a:lnSpc>
                <a:spcPct val="100000"/>
              </a:lnSpc>
              <a:spcBef>
                <a:spcPts val="600"/>
              </a:spcBef>
            </a:pPr>
            <a:r>
              <a:rPr sz="1600" spc="-15" dirty="0">
                <a:latin typeface="Candara" panose="020E0502030303020204"/>
                <a:cs typeface="Candara" panose="020E0502030303020204"/>
              </a:rPr>
              <a:t>2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、剪刀撑斜杆的接长应采用</a:t>
            </a:r>
            <a:r>
              <a:rPr sz="1600" spc="5" dirty="0">
                <a:latin typeface="PMingLiU" panose="02020500000000000000" charset="-120"/>
                <a:cs typeface="PMingLiU" panose="02020500000000000000" charset="-120"/>
              </a:rPr>
              <a:t>搭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接， </a:t>
            </a:r>
            <a:r>
              <a:rPr sz="1600" spc="-10" dirty="0">
                <a:latin typeface="PMingLiU" panose="02020500000000000000" charset="-120"/>
                <a:cs typeface="PMingLiU" panose="02020500000000000000" charset="-120"/>
              </a:rPr>
              <a:t>搭接长度不小于</a:t>
            </a:r>
            <a:r>
              <a:rPr sz="1600" dirty="0">
                <a:latin typeface="Candara" panose="020E0502030303020204"/>
                <a:cs typeface="Candara" panose="020E0502030303020204"/>
              </a:rPr>
              <a:t>1</a:t>
            </a:r>
            <a:r>
              <a:rPr sz="1600" spc="-10" dirty="0">
                <a:latin typeface="Candara" panose="020E0502030303020204"/>
                <a:cs typeface="Candara" panose="020E0502030303020204"/>
              </a:rPr>
              <a:t>m</a:t>
            </a:r>
            <a:r>
              <a:rPr sz="1600" spc="-10" dirty="0">
                <a:latin typeface="PMingLiU" panose="02020500000000000000" charset="-120"/>
                <a:cs typeface="PMingLiU" panose="02020500000000000000" charset="-120"/>
              </a:rPr>
              <a:t>，且不少于两个旋 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转扣件固定。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  <a:p>
            <a:pPr marL="12700" marR="52070" indent="132080" algn="just">
              <a:lnSpc>
                <a:spcPct val="100000"/>
              </a:lnSpc>
              <a:spcBef>
                <a:spcPts val="605"/>
              </a:spcBef>
            </a:pPr>
            <a:r>
              <a:rPr sz="1600" spc="-5" dirty="0">
                <a:latin typeface="Candara" panose="020E0502030303020204"/>
                <a:cs typeface="Candara" panose="020E0502030303020204"/>
              </a:rPr>
              <a:t>3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、剪刀撑斜杆应用旋转扣件固定在 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与之相交的横向水平杆的伸出端或立 杆上，旋转扣件中心线至主节点的距 </a:t>
            </a:r>
            <a:r>
              <a:rPr sz="1600" spc="-10" dirty="0">
                <a:latin typeface="PMingLiU" panose="02020500000000000000" charset="-120"/>
                <a:cs typeface="PMingLiU" panose="02020500000000000000" charset="-120"/>
              </a:rPr>
              <a:t>离不宜大于</a:t>
            </a:r>
            <a:r>
              <a:rPr sz="1600" spc="-5" dirty="0">
                <a:latin typeface="Candara" panose="020E0502030303020204"/>
                <a:cs typeface="Candara" panose="020E0502030303020204"/>
              </a:rPr>
              <a:t>150mm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。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330200" y="992251"/>
            <a:ext cx="4504690" cy="4679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>
                <a:solidFill>
                  <a:srgbClr val="000000"/>
                </a:solidFill>
                <a:latin typeface="Candara" panose="020E0502030303020204"/>
                <a:cs typeface="Candara" panose="020E0502030303020204"/>
              </a:rPr>
              <a:t>3.2.5</a:t>
            </a:r>
            <a:r>
              <a:rPr spc="-5" dirty="0">
                <a:solidFill>
                  <a:srgbClr val="000000"/>
                </a:solidFill>
              </a:rPr>
              <a:t>悬</a:t>
            </a:r>
            <a:r>
              <a:rPr dirty="0">
                <a:solidFill>
                  <a:srgbClr val="000000"/>
                </a:solidFill>
              </a:rPr>
              <a:t>挑脚手架剪</a:t>
            </a:r>
            <a:r>
              <a:rPr spc="-25" dirty="0">
                <a:solidFill>
                  <a:srgbClr val="000000"/>
                </a:solidFill>
              </a:rPr>
              <a:t>刀</a:t>
            </a:r>
            <a:r>
              <a:rPr spc="585" dirty="0">
                <a:solidFill>
                  <a:srgbClr val="000000"/>
                </a:solidFill>
              </a:rPr>
              <a:t>撑</a:t>
            </a:r>
            <a:r>
              <a:rPr dirty="0">
                <a:solidFill>
                  <a:srgbClr val="000000"/>
                </a:solidFill>
              </a:rPr>
              <a:t>设置</a:t>
            </a:r>
            <a:endParaRPr dirty="0">
              <a:solidFill>
                <a:srgbClr val="000000"/>
              </a:solidFill>
            </a:endParaRPr>
          </a:p>
        </p:txBody>
      </p:sp>
      <p:sp>
        <p:nvSpPr>
          <p:cNvPr id="9" name="object 9"/>
          <p:cNvSpPr/>
          <p:nvPr/>
        </p:nvSpPr>
        <p:spPr>
          <a:xfrm>
            <a:off x="5940171" y="1628775"/>
            <a:ext cx="2965830" cy="2227834"/>
          </a:xfrm>
          <a:prstGeom prst="rect">
            <a:avLst/>
          </a:prstGeom>
          <a:blipFill>
            <a:blip r:embed="rId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4211954" y="3860990"/>
            <a:ext cx="4730750" cy="247497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054978" y="859408"/>
            <a:ext cx="2880360" cy="715010"/>
          </a:xfrm>
          <a:custGeom>
            <a:avLst/>
            <a:gdLst/>
            <a:ahLst/>
            <a:cxnLst/>
            <a:rect l="l" t="t" r="r" b="b"/>
            <a:pathLst>
              <a:path w="2880359" h="715010">
                <a:moveTo>
                  <a:pt x="2880105" y="0"/>
                </a:moveTo>
                <a:lnTo>
                  <a:pt x="2873629" y="0"/>
                </a:lnTo>
                <a:lnTo>
                  <a:pt x="2752344" y="20065"/>
                </a:lnTo>
                <a:lnTo>
                  <a:pt x="2628900" y="42417"/>
                </a:lnTo>
                <a:lnTo>
                  <a:pt x="2373376" y="91566"/>
                </a:lnTo>
                <a:lnTo>
                  <a:pt x="2105279" y="149732"/>
                </a:lnTo>
                <a:lnTo>
                  <a:pt x="1824227" y="216662"/>
                </a:lnTo>
                <a:lnTo>
                  <a:pt x="1566672" y="281558"/>
                </a:lnTo>
                <a:lnTo>
                  <a:pt x="842899" y="444626"/>
                </a:lnTo>
                <a:lnTo>
                  <a:pt x="621538" y="489330"/>
                </a:lnTo>
                <a:lnTo>
                  <a:pt x="200025" y="567436"/>
                </a:lnTo>
                <a:lnTo>
                  <a:pt x="0" y="600963"/>
                </a:lnTo>
                <a:lnTo>
                  <a:pt x="138303" y="621156"/>
                </a:lnTo>
                <a:lnTo>
                  <a:pt x="270256" y="638937"/>
                </a:lnTo>
                <a:lnTo>
                  <a:pt x="398018" y="654685"/>
                </a:lnTo>
                <a:lnTo>
                  <a:pt x="644905" y="681481"/>
                </a:lnTo>
                <a:lnTo>
                  <a:pt x="874776" y="699262"/>
                </a:lnTo>
                <a:lnTo>
                  <a:pt x="985520" y="705992"/>
                </a:lnTo>
                <a:lnTo>
                  <a:pt x="1094104" y="710438"/>
                </a:lnTo>
                <a:lnTo>
                  <a:pt x="1298448" y="715010"/>
                </a:lnTo>
                <a:lnTo>
                  <a:pt x="1396365" y="715010"/>
                </a:lnTo>
                <a:lnTo>
                  <a:pt x="1585849" y="710438"/>
                </a:lnTo>
                <a:lnTo>
                  <a:pt x="1675256" y="705992"/>
                </a:lnTo>
                <a:lnTo>
                  <a:pt x="1845564" y="692657"/>
                </a:lnTo>
                <a:lnTo>
                  <a:pt x="1928495" y="683640"/>
                </a:lnTo>
                <a:lnTo>
                  <a:pt x="2086102" y="661288"/>
                </a:lnTo>
                <a:lnTo>
                  <a:pt x="2235073" y="634491"/>
                </a:lnTo>
                <a:lnTo>
                  <a:pt x="2375535" y="603250"/>
                </a:lnTo>
                <a:lnTo>
                  <a:pt x="2509647" y="567436"/>
                </a:lnTo>
                <a:lnTo>
                  <a:pt x="2637409" y="527303"/>
                </a:lnTo>
                <a:lnTo>
                  <a:pt x="2758694" y="482600"/>
                </a:lnTo>
                <a:lnTo>
                  <a:pt x="2875788" y="435610"/>
                </a:lnTo>
                <a:lnTo>
                  <a:pt x="2880105" y="433450"/>
                </a:lnTo>
                <a:lnTo>
                  <a:pt x="2880105" y="0"/>
                </a:lnTo>
                <a:close/>
              </a:path>
            </a:pathLst>
          </a:custGeom>
          <a:solidFill>
            <a:srgbClr val="C5E7FB">
              <a:alpha val="2901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2622423" y="730884"/>
            <a:ext cx="5551805" cy="851535"/>
          </a:xfrm>
          <a:custGeom>
            <a:avLst/>
            <a:gdLst/>
            <a:ahLst/>
            <a:cxnLst/>
            <a:rect l="l" t="t" r="r" b="b"/>
            <a:pathLst>
              <a:path w="5551805" h="851535">
                <a:moveTo>
                  <a:pt x="853566" y="0"/>
                </a:moveTo>
                <a:lnTo>
                  <a:pt x="685418" y="0"/>
                </a:lnTo>
                <a:lnTo>
                  <a:pt x="527938" y="4572"/>
                </a:lnTo>
                <a:lnTo>
                  <a:pt x="381000" y="11175"/>
                </a:lnTo>
                <a:lnTo>
                  <a:pt x="244728" y="22351"/>
                </a:lnTo>
                <a:lnTo>
                  <a:pt x="117093" y="35813"/>
                </a:lnTo>
                <a:lnTo>
                  <a:pt x="0" y="53720"/>
                </a:lnTo>
                <a:lnTo>
                  <a:pt x="334137" y="96138"/>
                </a:lnTo>
                <a:lnTo>
                  <a:pt x="693927" y="156463"/>
                </a:lnTo>
                <a:lnTo>
                  <a:pt x="1079246" y="234695"/>
                </a:lnTo>
                <a:lnTo>
                  <a:pt x="1283589" y="279273"/>
                </a:lnTo>
                <a:lnTo>
                  <a:pt x="1868931" y="422275"/>
                </a:lnTo>
                <a:lnTo>
                  <a:pt x="2562987" y="576452"/>
                </a:lnTo>
                <a:lnTo>
                  <a:pt x="2882265" y="639063"/>
                </a:lnTo>
                <a:lnTo>
                  <a:pt x="3035554" y="668147"/>
                </a:lnTo>
                <a:lnTo>
                  <a:pt x="3329304" y="717295"/>
                </a:lnTo>
                <a:lnTo>
                  <a:pt x="3469766" y="739520"/>
                </a:lnTo>
                <a:lnTo>
                  <a:pt x="3737991" y="775335"/>
                </a:lnTo>
                <a:lnTo>
                  <a:pt x="3991229" y="806576"/>
                </a:lnTo>
                <a:lnTo>
                  <a:pt x="4112641" y="817752"/>
                </a:lnTo>
                <a:lnTo>
                  <a:pt x="4342510" y="835660"/>
                </a:lnTo>
                <a:lnTo>
                  <a:pt x="4453255" y="842390"/>
                </a:lnTo>
                <a:lnTo>
                  <a:pt x="4666107" y="851280"/>
                </a:lnTo>
                <a:lnTo>
                  <a:pt x="4864100" y="851280"/>
                </a:lnTo>
                <a:lnTo>
                  <a:pt x="5051425" y="846836"/>
                </a:lnTo>
                <a:lnTo>
                  <a:pt x="5140833" y="842390"/>
                </a:lnTo>
                <a:lnTo>
                  <a:pt x="5228082" y="835660"/>
                </a:lnTo>
                <a:lnTo>
                  <a:pt x="5474970" y="808863"/>
                </a:lnTo>
                <a:lnTo>
                  <a:pt x="5551551" y="797687"/>
                </a:lnTo>
                <a:lnTo>
                  <a:pt x="5304662" y="766444"/>
                </a:lnTo>
                <a:lnTo>
                  <a:pt x="5042916" y="728472"/>
                </a:lnTo>
                <a:lnTo>
                  <a:pt x="4474463" y="630047"/>
                </a:lnTo>
                <a:lnTo>
                  <a:pt x="4165854" y="567563"/>
                </a:lnTo>
                <a:lnTo>
                  <a:pt x="3840099" y="498348"/>
                </a:lnTo>
                <a:lnTo>
                  <a:pt x="2854579" y="263651"/>
                </a:lnTo>
                <a:lnTo>
                  <a:pt x="2586354" y="205612"/>
                </a:lnTo>
                <a:lnTo>
                  <a:pt x="2330957" y="156463"/>
                </a:lnTo>
                <a:lnTo>
                  <a:pt x="2207387" y="134112"/>
                </a:lnTo>
                <a:lnTo>
                  <a:pt x="2086102" y="114045"/>
                </a:lnTo>
                <a:lnTo>
                  <a:pt x="1969007" y="96138"/>
                </a:lnTo>
                <a:lnTo>
                  <a:pt x="1630552" y="51435"/>
                </a:lnTo>
                <a:lnTo>
                  <a:pt x="1419860" y="31368"/>
                </a:lnTo>
                <a:lnTo>
                  <a:pt x="1221866" y="15748"/>
                </a:lnTo>
                <a:lnTo>
                  <a:pt x="1032382" y="4572"/>
                </a:lnTo>
                <a:lnTo>
                  <a:pt x="853566" y="0"/>
                </a:lnTo>
                <a:close/>
              </a:path>
            </a:pathLst>
          </a:custGeom>
          <a:solidFill>
            <a:srgbClr val="C5E7FB">
              <a:alpha val="3999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2832100" y="743204"/>
            <a:ext cx="5474970" cy="775335"/>
          </a:xfrm>
          <a:custGeom>
            <a:avLst/>
            <a:gdLst/>
            <a:ahLst/>
            <a:cxnLst/>
            <a:rect l="l" t="t" r="r" b="b"/>
            <a:pathLst>
              <a:path w="5474970" h="775335">
                <a:moveTo>
                  <a:pt x="0" y="78232"/>
                </a:moveTo>
                <a:lnTo>
                  <a:pt x="19176" y="73787"/>
                </a:lnTo>
                <a:lnTo>
                  <a:pt x="76581" y="62611"/>
                </a:lnTo>
                <a:lnTo>
                  <a:pt x="174498" y="46990"/>
                </a:lnTo>
                <a:lnTo>
                  <a:pt x="238379" y="37973"/>
                </a:lnTo>
                <a:lnTo>
                  <a:pt x="312927" y="29083"/>
                </a:lnTo>
                <a:lnTo>
                  <a:pt x="395858" y="22351"/>
                </a:lnTo>
                <a:lnTo>
                  <a:pt x="491744" y="15621"/>
                </a:lnTo>
                <a:lnTo>
                  <a:pt x="596011" y="9017"/>
                </a:lnTo>
                <a:lnTo>
                  <a:pt x="713104" y="4445"/>
                </a:lnTo>
                <a:lnTo>
                  <a:pt x="840866" y="2286"/>
                </a:lnTo>
                <a:lnTo>
                  <a:pt x="979170" y="0"/>
                </a:lnTo>
                <a:lnTo>
                  <a:pt x="1128140" y="2286"/>
                </a:lnTo>
                <a:lnTo>
                  <a:pt x="1287779" y="6731"/>
                </a:lnTo>
                <a:lnTo>
                  <a:pt x="1460246" y="15621"/>
                </a:lnTo>
                <a:lnTo>
                  <a:pt x="1643379" y="26797"/>
                </a:lnTo>
                <a:lnTo>
                  <a:pt x="1837054" y="44704"/>
                </a:lnTo>
                <a:lnTo>
                  <a:pt x="2043557" y="64770"/>
                </a:lnTo>
                <a:lnTo>
                  <a:pt x="2262759" y="89408"/>
                </a:lnTo>
                <a:lnTo>
                  <a:pt x="2492629" y="118491"/>
                </a:lnTo>
                <a:lnTo>
                  <a:pt x="2735326" y="154178"/>
                </a:lnTo>
                <a:lnTo>
                  <a:pt x="2988691" y="194437"/>
                </a:lnTo>
                <a:lnTo>
                  <a:pt x="3254755" y="241300"/>
                </a:lnTo>
                <a:lnTo>
                  <a:pt x="3533648" y="297180"/>
                </a:lnTo>
                <a:lnTo>
                  <a:pt x="3825240" y="357505"/>
                </a:lnTo>
                <a:lnTo>
                  <a:pt x="4129658" y="424561"/>
                </a:lnTo>
                <a:lnTo>
                  <a:pt x="4446778" y="500507"/>
                </a:lnTo>
                <a:lnTo>
                  <a:pt x="4776724" y="583184"/>
                </a:lnTo>
                <a:lnTo>
                  <a:pt x="5119497" y="674751"/>
                </a:lnTo>
                <a:lnTo>
                  <a:pt x="5474970" y="775335"/>
                </a:lnTo>
              </a:path>
            </a:pathLst>
          </a:custGeom>
          <a:ln w="31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5616447" y="729869"/>
            <a:ext cx="3312160" cy="652780"/>
          </a:xfrm>
          <a:custGeom>
            <a:avLst/>
            <a:gdLst/>
            <a:ahLst/>
            <a:cxnLst/>
            <a:rect l="l" t="t" r="r" b="b"/>
            <a:pathLst>
              <a:path w="3312159" h="652780">
                <a:moveTo>
                  <a:pt x="0" y="652398"/>
                </a:moveTo>
                <a:lnTo>
                  <a:pt x="95757" y="625475"/>
                </a:lnTo>
                <a:lnTo>
                  <a:pt x="357631" y="556259"/>
                </a:lnTo>
                <a:lnTo>
                  <a:pt x="538479" y="509396"/>
                </a:lnTo>
                <a:lnTo>
                  <a:pt x="747140" y="457961"/>
                </a:lnTo>
                <a:lnTo>
                  <a:pt x="979170" y="402081"/>
                </a:lnTo>
                <a:lnTo>
                  <a:pt x="1228217" y="341756"/>
                </a:lnTo>
                <a:lnTo>
                  <a:pt x="1492123" y="283717"/>
                </a:lnTo>
                <a:lnTo>
                  <a:pt x="1762505" y="225551"/>
                </a:lnTo>
                <a:lnTo>
                  <a:pt x="2039238" y="171957"/>
                </a:lnTo>
                <a:lnTo>
                  <a:pt x="2313812" y="120650"/>
                </a:lnTo>
                <a:lnTo>
                  <a:pt x="2450083" y="98297"/>
                </a:lnTo>
                <a:lnTo>
                  <a:pt x="2582036" y="75945"/>
                </a:lnTo>
                <a:lnTo>
                  <a:pt x="2713990" y="58038"/>
                </a:lnTo>
                <a:lnTo>
                  <a:pt x="2841752" y="40131"/>
                </a:lnTo>
                <a:lnTo>
                  <a:pt x="2967354" y="26796"/>
                </a:lnTo>
                <a:lnTo>
                  <a:pt x="3086607" y="15620"/>
                </a:lnTo>
                <a:lnTo>
                  <a:pt x="3201543" y="6603"/>
                </a:lnTo>
                <a:lnTo>
                  <a:pt x="3312159" y="0"/>
                </a:lnTo>
              </a:path>
            </a:pathLst>
          </a:custGeom>
          <a:ln w="31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211670" y="714248"/>
            <a:ext cx="8723630" cy="1331595"/>
          </a:xfrm>
          <a:custGeom>
            <a:avLst/>
            <a:gdLst/>
            <a:ahLst/>
            <a:cxnLst/>
            <a:rect l="l" t="t" r="r" b="b"/>
            <a:pathLst>
              <a:path w="8723630" h="1331595">
                <a:moveTo>
                  <a:pt x="1556042" y="0"/>
                </a:moveTo>
                <a:lnTo>
                  <a:pt x="1402753" y="0"/>
                </a:lnTo>
                <a:lnTo>
                  <a:pt x="1258100" y="4444"/>
                </a:lnTo>
                <a:lnTo>
                  <a:pt x="1121829" y="11175"/>
                </a:lnTo>
                <a:lnTo>
                  <a:pt x="874890" y="33400"/>
                </a:lnTo>
                <a:lnTo>
                  <a:pt x="762063" y="49149"/>
                </a:lnTo>
                <a:lnTo>
                  <a:pt x="659891" y="64769"/>
                </a:lnTo>
                <a:lnTo>
                  <a:pt x="564095" y="82550"/>
                </a:lnTo>
                <a:lnTo>
                  <a:pt x="478955" y="102742"/>
                </a:lnTo>
                <a:lnTo>
                  <a:pt x="398056" y="120650"/>
                </a:lnTo>
                <a:lnTo>
                  <a:pt x="327812" y="140715"/>
                </a:lnTo>
                <a:lnTo>
                  <a:pt x="206476" y="178688"/>
                </a:lnTo>
                <a:lnTo>
                  <a:pt x="157518" y="196596"/>
                </a:lnTo>
                <a:lnTo>
                  <a:pt x="51079" y="241173"/>
                </a:lnTo>
                <a:lnTo>
                  <a:pt x="0" y="268097"/>
                </a:lnTo>
                <a:lnTo>
                  <a:pt x="0" y="1331467"/>
                </a:lnTo>
                <a:lnTo>
                  <a:pt x="8719096" y="1331467"/>
                </a:lnTo>
                <a:lnTo>
                  <a:pt x="8723414" y="1324864"/>
                </a:lnTo>
                <a:lnTo>
                  <a:pt x="8723414" y="851153"/>
                </a:lnTo>
                <a:lnTo>
                  <a:pt x="7182142" y="851153"/>
                </a:lnTo>
                <a:lnTo>
                  <a:pt x="7043839" y="848994"/>
                </a:lnTo>
                <a:lnTo>
                  <a:pt x="6899059" y="844423"/>
                </a:lnTo>
                <a:lnTo>
                  <a:pt x="6750088" y="837818"/>
                </a:lnTo>
                <a:lnTo>
                  <a:pt x="6594640" y="826642"/>
                </a:lnTo>
                <a:lnTo>
                  <a:pt x="6260503" y="793114"/>
                </a:lnTo>
                <a:lnTo>
                  <a:pt x="5900712" y="746125"/>
                </a:lnTo>
                <a:lnTo>
                  <a:pt x="5709196" y="717168"/>
                </a:lnTo>
                <a:lnTo>
                  <a:pt x="5509044" y="683640"/>
                </a:lnTo>
                <a:lnTo>
                  <a:pt x="5302542" y="645667"/>
                </a:lnTo>
                <a:lnTo>
                  <a:pt x="4861979" y="558546"/>
                </a:lnTo>
                <a:lnTo>
                  <a:pt x="4387253" y="453516"/>
                </a:lnTo>
                <a:lnTo>
                  <a:pt x="4136047" y="395350"/>
                </a:lnTo>
                <a:lnTo>
                  <a:pt x="3614458" y="268097"/>
                </a:lnTo>
                <a:lnTo>
                  <a:pt x="3122841" y="165226"/>
                </a:lnTo>
                <a:lnTo>
                  <a:pt x="2892844" y="125094"/>
                </a:lnTo>
                <a:lnTo>
                  <a:pt x="2673642" y="91566"/>
                </a:lnTo>
                <a:lnTo>
                  <a:pt x="2462949" y="62484"/>
                </a:lnTo>
                <a:lnTo>
                  <a:pt x="2262797" y="40131"/>
                </a:lnTo>
                <a:lnTo>
                  <a:pt x="2073313" y="22225"/>
                </a:lnTo>
                <a:lnTo>
                  <a:pt x="1719999" y="2159"/>
                </a:lnTo>
                <a:lnTo>
                  <a:pt x="1556042" y="0"/>
                </a:lnTo>
                <a:close/>
              </a:path>
              <a:path w="8723630" h="1331595">
                <a:moveTo>
                  <a:pt x="8723414" y="569722"/>
                </a:moveTo>
                <a:lnTo>
                  <a:pt x="8638197" y="605409"/>
                </a:lnTo>
                <a:lnTo>
                  <a:pt x="8557298" y="636651"/>
                </a:lnTo>
                <a:lnTo>
                  <a:pt x="8472208" y="665734"/>
                </a:lnTo>
                <a:lnTo>
                  <a:pt x="8295551" y="719327"/>
                </a:lnTo>
                <a:lnTo>
                  <a:pt x="8201825" y="743965"/>
                </a:lnTo>
                <a:lnTo>
                  <a:pt x="8005991" y="784098"/>
                </a:lnTo>
                <a:lnTo>
                  <a:pt x="7901724" y="802004"/>
                </a:lnTo>
                <a:lnTo>
                  <a:pt x="7680363" y="828801"/>
                </a:lnTo>
                <a:lnTo>
                  <a:pt x="7441857" y="846709"/>
                </a:lnTo>
                <a:lnTo>
                  <a:pt x="7314222" y="851153"/>
                </a:lnTo>
                <a:lnTo>
                  <a:pt x="8723414" y="851153"/>
                </a:lnTo>
                <a:lnTo>
                  <a:pt x="8723414" y="56972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 txBox="1"/>
          <p:nvPr/>
        </p:nvSpPr>
        <p:spPr>
          <a:xfrm>
            <a:off x="474370" y="1424711"/>
            <a:ext cx="3796665" cy="4325620"/>
          </a:xfrm>
          <a:prstGeom prst="rect">
            <a:avLst/>
          </a:prstGeom>
        </p:spPr>
        <p:txBody>
          <a:bodyPr vert="horz" wrap="square" lIns="0" tIns="901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10"/>
              </a:spcBef>
            </a:pPr>
            <a:r>
              <a:rPr sz="1600" b="1" spc="5" dirty="0">
                <a:latin typeface="微软雅黑" panose="020B0503020204020204" charset="-122"/>
                <a:cs typeface="微软雅黑" panose="020B0503020204020204" charset="-122"/>
              </a:rPr>
              <a:t>安全生产管</a:t>
            </a:r>
            <a:r>
              <a:rPr sz="1600" b="1" spc="-5" dirty="0">
                <a:latin typeface="微软雅黑" panose="020B0503020204020204" charset="-122"/>
                <a:cs typeface="微软雅黑" panose="020B0503020204020204" charset="-122"/>
              </a:rPr>
              <a:t>理人</a:t>
            </a:r>
            <a:r>
              <a:rPr sz="1600" b="1" spc="10" dirty="0">
                <a:latin typeface="微软雅黑" panose="020B0503020204020204" charset="-122"/>
                <a:cs typeface="微软雅黑" panose="020B0503020204020204" charset="-122"/>
              </a:rPr>
              <a:t>员</a:t>
            </a:r>
            <a:r>
              <a:rPr sz="1600" b="1" spc="-5" dirty="0">
                <a:latin typeface="微软雅黑" panose="020B0503020204020204" charset="-122"/>
                <a:cs typeface="微软雅黑" panose="020B0503020204020204" charset="-122"/>
              </a:rPr>
              <a:t>配置</a:t>
            </a:r>
            <a:endParaRPr sz="1600">
              <a:latin typeface="微软雅黑" panose="020B0503020204020204" charset="-122"/>
              <a:cs typeface="微软雅黑" panose="020B0503020204020204" charset="-122"/>
            </a:endParaRPr>
          </a:p>
          <a:p>
            <a:pPr marL="355600" marR="216535" indent="-342900">
              <a:lnSpc>
                <a:spcPts val="1910"/>
              </a:lnSpc>
              <a:spcBef>
                <a:spcPts val="685"/>
              </a:spcBef>
              <a:buClr>
                <a:srgbClr val="30B6FC"/>
              </a:buClr>
              <a:buFont typeface="Arial" panose="020B0604020202020204"/>
              <a:buAutoNum type="arabicPeriod"/>
              <a:tabLst>
                <a:tab pos="354965" algn="l"/>
                <a:tab pos="355600" algn="l"/>
              </a:tabLst>
            </a:pPr>
            <a:r>
              <a:rPr sz="1600" spc="30" dirty="0">
                <a:latin typeface="PMingLiU" panose="02020500000000000000" charset="-120"/>
                <a:cs typeface="PMingLiU" panose="02020500000000000000" charset="-120"/>
              </a:rPr>
              <a:t>建筑工程</a:t>
            </a:r>
            <a:r>
              <a:rPr sz="1600" spc="30" dirty="0">
                <a:latin typeface="Arial" panose="020B0604020202020204"/>
                <a:cs typeface="Arial" panose="020B0604020202020204"/>
              </a:rPr>
              <a:t>2</a:t>
            </a:r>
            <a:r>
              <a:rPr sz="1600" spc="15" dirty="0">
                <a:latin typeface="PMingLiU" panose="02020500000000000000" charset="-120"/>
                <a:cs typeface="PMingLiU" panose="02020500000000000000" charset="-120"/>
              </a:rPr>
              <a:t>万</a:t>
            </a:r>
            <a:r>
              <a:rPr sz="1600" spc="30" dirty="0">
                <a:latin typeface="PMingLiU" panose="02020500000000000000" charset="-120"/>
                <a:cs typeface="PMingLiU" panose="02020500000000000000" charset="-120"/>
              </a:rPr>
              <a:t>平方</a:t>
            </a:r>
            <a:r>
              <a:rPr sz="1600" spc="15" dirty="0">
                <a:latin typeface="PMingLiU" panose="02020500000000000000" charset="-120"/>
                <a:cs typeface="PMingLiU" panose="02020500000000000000" charset="-120"/>
              </a:rPr>
              <a:t>米</a:t>
            </a:r>
            <a:r>
              <a:rPr sz="1600" spc="30" dirty="0">
                <a:latin typeface="PMingLiU" panose="02020500000000000000" charset="-120"/>
                <a:cs typeface="PMingLiU" panose="02020500000000000000" charset="-120"/>
              </a:rPr>
              <a:t>及以下设置</a:t>
            </a:r>
            <a:r>
              <a:rPr sz="1600" spc="15" dirty="0">
                <a:latin typeface="PMingLiU" panose="02020500000000000000" charset="-120"/>
                <a:cs typeface="PMingLiU" panose="02020500000000000000" charset="-120"/>
              </a:rPr>
              <a:t>一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名 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专职安全员；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  <a:p>
            <a:pPr marL="355600" marR="201930" indent="-342900">
              <a:lnSpc>
                <a:spcPts val="1920"/>
              </a:lnSpc>
              <a:buClr>
                <a:srgbClr val="30B6FC"/>
              </a:buClr>
              <a:buFont typeface="Arial" panose="020B0604020202020204"/>
              <a:buAutoNum type="arabicPeriod"/>
              <a:tabLst>
                <a:tab pos="354965" algn="l"/>
                <a:tab pos="355600" algn="l"/>
              </a:tabLst>
            </a:pPr>
            <a:r>
              <a:rPr sz="1600" spc="85" dirty="0">
                <a:latin typeface="PMingLiU" panose="02020500000000000000" charset="-120"/>
                <a:cs typeface="PMingLiU" panose="02020500000000000000" charset="-120"/>
              </a:rPr>
              <a:t>设置机</a:t>
            </a:r>
            <a:r>
              <a:rPr sz="1600" spc="100" dirty="0">
                <a:latin typeface="PMingLiU" panose="02020500000000000000" charset="-120"/>
                <a:cs typeface="PMingLiU" panose="02020500000000000000" charset="-120"/>
              </a:rPr>
              <a:t>电</a:t>
            </a:r>
            <a:r>
              <a:rPr sz="1600" spc="85" dirty="0">
                <a:latin typeface="PMingLiU" panose="02020500000000000000" charset="-120"/>
                <a:cs typeface="PMingLiU" panose="02020500000000000000" charset="-120"/>
              </a:rPr>
              <a:t>设</a:t>
            </a:r>
            <a:r>
              <a:rPr sz="1600" spc="100" dirty="0">
                <a:latin typeface="PMingLiU" panose="02020500000000000000" charset="-120"/>
                <a:cs typeface="PMingLiU" panose="02020500000000000000" charset="-120"/>
              </a:rPr>
              <a:t>备（</a:t>
            </a:r>
            <a:r>
              <a:rPr sz="1600" spc="90" dirty="0">
                <a:latin typeface="PMingLiU" panose="02020500000000000000" charset="-120"/>
                <a:cs typeface="PMingLiU" panose="02020500000000000000" charset="-120"/>
              </a:rPr>
              <a:t>机械员）</a:t>
            </a:r>
            <a:r>
              <a:rPr sz="1600" spc="100" dirty="0">
                <a:latin typeface="PMingLiU" panose="02020500000000000000" charset="-120"/>
                <a:cs typeface="PMingLiU" panose="02020500000000000000" charset="-120"/>
              </a:rPr>
              <a:t>专</a:t>
            </a:r>
            <a:r>
              <a:rPr sz="1600" spc="90" dirty="0">
                <a:latin typeface="PMingLiU" panose="02020500000000000000" charset="-120"/>
                <a:cs typeface="PMingLiU" panose="02020500000000000000" charset="-120"/>
              </a:rPr>
              <a:t>职</a:t>
            </a:r>
            <a:r>
              <a:rPr sz="1600" spc="100" dirty="0">
                <a:latin typeface="PMingLiU" panose="02020500000000000000" charset="-120"/>
                <a:cs typeface="PMingLiU" panose="02020500000000000000" charset="-120"/>
              </a:rPr>
              <a:t>安全 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管人员；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  <a:p>
            <a:pPr marL="355600" indent="-342900">
              <a:lnSpc>
                <a:spcPts val="1865"/>
              </a:lnSpc>
              <a:buClr>
                <a:srgbClr val="30B6FC"/>
              </a:buClr>
              <a:buFont typeface="Arial" panose="020B0604020202020204"/>
              <a:buAutoNum type="arabicPeriod"/>
              <a:tabLst>
                <a:tab pos="354965" algn="l"/>
                <a:tab pos="355600" algn="l"/>
              </a:tabLst>
            </a:pPr>
            <a:r>
              <a:rPr sz="1600" spc="75" dirty="0">
                <a:latin typeface="PMingLiU" panose="02020500000000000000" charset="-120"/>
                <a:cs typeface="PMingLiU" panose="02020500000000000000" charset="-120"/>
              </a:rPr>
              <a:t>建筑工程</a:t>
            </a:r>
            <a:r>
              <a:rPr sz="1600" spc="35" dirty="0">
                <a:latin typeface="Arial" panose="020B0604020202020204"/>
                <a:cs typeface="Arial" panose="020B0604020202020204"/>
              </a:rPr>
              <a:t>10</a:t>
            </a:r>
            <a:r>
              <a:rPr sz="1600" spc="85" dirty="0">
                <a:latin typeface="PMingLiU" panose="02020500000000000000" charset="-120"/>
                <a:cs typeface="PMingLiU" panose="02020500000000000000" charset="-120"/>
              </a:rPr>
              <a:t>万平</a:t>
            </a:r>
            <a:r>
              <a:rPr sz="1600" spc="70" dirty="0">
                <a:latin typeface="PMingLiU" panose="02020500000000000000" charset="-120"/>
                <a:cs typeface="PMingLiU" panose="02020500000000000000" charset="-120"/>
              </a:rPr>
              <a:t>方米以</a:t>
            </a:r>
            <a:r>
              <a:rPr sz="1600" spc="80" dirty="0">
                <a:latin typeface="PMingLiU" panose="02020500000000000000" charset="-120"/>
                <a:cs typeface="PMingLiU" panose="02020500000000000000" charset="-120"/>
              </a:rPr>
              <a:t>上</a:t>
            </a:r>
            <a:r>
              <a:rPr sz="1600" spc="75" dirty="0">
                <a:latin typeface="PMingLiU" panose="02020500000000000000" charset="-120"/>
                <a:cs typeface="PMingLiU" panose="02020500000000000000" charset="-120"/>
              </a:rPr>
              <a:t>，</a:t>
            </a:r>
            <a:r>
              <a:rPr sz="1600" spc="85" dirty="0">
                <a:latin typeface="PMingLiU" panose="02020500000000000000" charset="-120"/>
                <a:cs typeface="PMingLiU" panose="02020500000000000000" charset="-120"/>
              </a:rPr>
              <a:t>必须配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  <a:p>
            <a:pPr marL="355600">
              <a:lnSpc>
                <a:spcPts val="1915"/>
              </a:lnSpc>
            </a:pP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备安全管理机构；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  <a:p>
            <a:pPr marL="355600" marR="215900" indent="-342900">
              <a:lnSpc>
                <a:spcPts val="1910"/>
              </a:lnSpc>
              <a:spcBef>
                <a:spcPts val="85"/>
              </a:spcBef>
              <a:buClr>
                <a:srgbClr val="30B6FC"/>
              </a:buClr>
              <a:buFont typeface="Arial" panose="020B0604020202020204"/>
              <a:buAutoNum type="arabicPeriod" startAt="4"/>
              <a:tabLst>
                <a:tab pos="354965" algn="l"/>
                <a:tab pos="355600" algn="l"/>
              </a:tabLst>
            </a:pPr>
            <a:r>
              <a:rPr sz="1600" spc="75" dirty="0">
                <a:latin typeface="PMingLiU" panose="02020500000000000000" charset="-120"/>
                <a:cs typeface="PMingLiU" panose="02020500000000000000" charset="-120"/>
              </a:rPr>
              <a:t>分包单位</a:t>
            </a:r>
            <a:r>
              <a:rPr sz="1600" spc="85" dirty="0">
                <a:latin typeface="PMingLiU" panose="02020500000000000000" charset="-120"/>
                <a:cs typeface="PMingLiU" panose="02020500000000000000" charset="-120"/>
              </a:rPr>
              <a:t>人</a:t>
            </a:r>
            <a:r>
              <a:rPr sz="1600" spc="75" dirty="0">
                <a:latin typeface="PMingLiU" panose="02020500000000000000" charset="-120"/>
                <a:cs typeface="PMingLiU" panose="02020500000000000000" charset="-120"/>
              </a:rPr>
              <a:t>员</a:t>
            </a:r>
            <a:r>
              <a:rPr sz="1600" spc="85" dirty="0">
                <a:latin typeface="PMingLiU" panose="02020500000000000000" charset="-120"/>
                <a:cs typeface="PMingLiU" panose="02020500000000000000" charset="-120"/>
              </a:rPr>
              <a:t>超</a:t>
            </a:r>
            <a:r>
              <a:rPr sz="1600" spc="90" dirty="0">
                <a:latin typeface="PMingLiU" panose="02020500000000000000" charset="-120"/>
                <a:cs typeface="PMingLiU" panose="02020500000000000000" charset="-120"/>
              </a:rPr>
              <a:t>过</a:t>
            </a:r>
            <a:r>
              <a:rPr sz="1600" spc="-5" dirty="0">
                <a:latin typeface="Arial" panose="020B0604020202020204"/>
                <a:cs typeface="Arial" panose="020B0604020202020204"/>
              </a:rPr>
              <a:t>5</a:t>
            </a:r>
            <a:r>
              <a:rPr sz="1600" spc="75" dirty="0">
                <a:latin typeface="Arial" panose="020B0604020202020204"/>
                <a:cs typeface="Arial" panose="020B0604020202020204"/>
              </a:rPr>
              <a:t>0</a:t>
            </a:r>
            <a:r>
              <a:rPr sz="1600" spc="75" dirty="0">
                <a:latin typeface="PMingLiU" panose="02020500000000000000" charset="-120"/>
                <a:cs typeface="PMingLiU" panose="02020500000000000000" charset="-120"/>
              </a:rPr>
              <a:t>人必须配</a:t>
            </a:r>
            <a:r>
              <a:rPr sz="1600" spc="85" dirty="0">
                <a:latin typeface="PMingLiU" panose="02020500000000000000" charset="-120"/>
                <a:cs typeface="PMingLiU" panose="02020500000000000000" charset="-120"/>
              </a:rPr>
              <a:t>备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专 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职安全员；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  <a:p>
            <a:pPr marL="355600" indent="-342900">
              <a:lnSpc>
                <a:spcPts val="1865"/>
              </a:lnSpc>
              <a:buClr>
                <a:srgbClr val="30B6FC"/>
              </a:buClr>
              <a:buFont typeface="Arial" panose="020B0604020202020204"/>
              <a:buAutoNum type="arabicPeriod" startAt="4"/>
              <a:tabLst>
                <a:tab pos="354965" algn="l"/>
                <a:tab pos="355600" algn="l"/>
              </a:tabLst>
            </a:pP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作业班组必须设置兼职安全干事。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  <a:p>
            <a:pPr marL="355600" indent="-342900">
              <a:lnSpc>
                <a:spcPts val="1915"/>
              </a:lnSpc>
              <a:buClr>
                <a:srgbClr val="30B6FC"/>
              </a:buClr>
              <a:buFont typeface="Arial" panose="020B0604020202020204"/>
              <a:buAutoNum type="arabicPeriod" startAt="4"/>
              <a:tabLst>
                <a:tab pos="354965" algn="l"/>
                <a:tab pos="355600" algn="l"/>
              </a:tabLst>
            </a:pPr>
            <a:r>
              <a:rPr sz="1600" spc="85" dirty="0">
                <a:latin typeface="PMingLiU" panose="02020500000000000000" charset="-120"/>
                <a:cs typeface="PMingLiU" panose="02020500000000000000" charset="-120"/>
              </a:rPr>
              <a:t>土木工</a:t>
            </a:r>
            <a:r>
              <a:rPr sz="1600" spc="100" dirty="0">
                <a:latin typeface="PMingLiU" panose="02020500000000000000" charset="-120"/>
                <a:cs typeface="PMingLiU" panose="02020500000000000000" charset="-120"/>
              </a:rPr>
              <a:t>程</a:t>
            </a:r>
            <a:r>
              <a:rPr sz="1600" spc="85" dirty="0">
                <a:latin typeface="PMingLiU" panose="02020500000000000000" charset="-120"/>
                <a:cs typeface="PMingLiU" panose="02020500000000000000" charset="-120"/>
              </a:rPr>
              <a:t>、线</a:t>
            </a:r>
            <a:r>
              <a:rPr sz="1600" spc="95" dirty="0">
                <a:latin typeface="PMingLiU" panose="02020500000000000000" charset="-120"/>
                <a:cs typeface="PMingLiU" panose="02020500000000000000" charset="-120"/>
              </a:rPr>
              <a:t>路</a:t>
            </a:r>
            <a:r>
              <a:rPr sz="1600" spc="85" dirty="0">
                <a:latin typeface="PMingLiU" panose="02020500000000000000" charset="-120"/>
                <a:cs typeface="PMingLiU" panose="02020500000000000000" charset="-120"/>
              </a:rPr>
              <a:t>管</a:t>
            </a:r>
            <a:r>
              <a:rPr sz="1600" spc="90" dirty="0">
                <a:latin typeface="PMingLiU" panose="02020500000000000000" charset="-120"/>
                <a:cs typeface="PMingLiU" panose="02020500000000000000" charset="-120"/>
              </a:rPr>
              <a:t>道</a:t>
            </a:r>
            <a:r>
              <a:rPr sz="1600" spc="85" dirty="0">
                <a:latin typeface="PMingLiU" panose="02020500000000000000" charset="-120"/>
                <a:cs typeface="PMingLiU" panose="02020500000000000000" charset="-120"/>
              </a:rPr>
              <a:t>、设</a:t>
            </a:r>
            <a:r>
              <a:rPr sz="1600" spc="95" dirty="0">
                <a:latin typeface="PMingLiU" panose="02020500000000000000" charset="-120"/>
                <a:cs typeface="PMingLiU" panose="02020500000000000000" charset="-120"/>
              </a:rPr>
              <a:t>备</a:t>
            </a:r>
            <a:r>
              <a:rPr sz="1600" spc="85" dirty="0">
                <a:latin typeface="PMingLiU" panose="02020500000000000000" charset="-120"/>
                <a:cs typeface="PMingLiU" panose="02020500000000000000" charset="-120"/>
              </a:rPr>
              <a:t>安</a:t>
            </a:r>
            <a:r>
              <a:rPr sz="1600" spc="95" dirty="0">
                <a:latin typeface="PMingLiU" panose="02020500000000000000" charset="-120"/>
                <a:cs typeface="PMingLiU" panose="02020500000000000000" charset="-120"/>
              </a:rPr>
              <a:t>装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工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  <a:p>
            <a:pPr marL="355600">
              <a:lnSpc>
                <a:spcPct val="100000"/>
              </a:lnSpc>
            </a:pP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程按照工程合同价配备：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  <a:p>
            <a:pPr marL="353695" marR="5080">
              <a:lnSpc>
                <a:spcPct val="100000"/>
              </a:lnSpc>
              <a:spcBef>
                <a:spcPts val="10"/>
              </a:spcBef>
            </a:pPr>
            <a:r>
              <a:rPr sz="1600" spc="55" dirty="0">
                <a:latin typeface="Arial" panose="020B0604020202020204"/>
                <a:cs typeface="Arial" panose="020B0604020202020204"/>
              </a:rPr>
              <a:t>a</a:t>
            </a:r>
            <a:r>
              <a:rPr sz="1600" spc="55" dirty="0">
                <a:latin typeface="PMingLiU" panose="02020500000000000000" charset="-120"/>
                <a:cs typeface="PMingLiU" panose="02020500000000000000" charset="-120"/>
              </a:rPr>
              <a:t>、</a:t>
            </a:r>
            <a:r>
              <a:rPr sz="1600" spc="-5" dirty="0">
                <a:latin typeface="Arial" panose="020B0604020202020204"/>
                <a:cs typeface="Arial" panose="020B0604020202020204"/>
              </a:rPr>
              <a:t>500</a:t>
            </a:r>
            <a:r>
              <a:rPr sz="1600" spc="55" dirty="0">
                <a:latin typeface="Arial" panose="020B0604020202020204"/>
                <a:cs typeface="Arial" panose="020B0604020202020204"/>
              </a:rPr>
              <a:t>0</a:t>
            </a:r>
            <a:r>
              <a:rPr sz="1600" spc="50" dirty="0">
                <a:latin typeface="PMingLiU" panose="02020500000000000000" charset="-120"/>
                <a:cs typeface="PMingLiU" panose="02020500000000000000" charset="-120"/>
              </a:rPr>
              <a:t>万</a:t>
            </a:r>
            <a:r>
              <a:rPr sz="1600" spc="40" dirty="0">
                <a:latin typeface="PMingLiU" panose="02020500000000000000" charset="-120"/>
                <a:cs typeface="PMingLiU" panose="02020500000000000000" charset="-120"/>
              </a:rPr>
              <a:t>元</a:t>
            </a:r>
            <a:r>
              <a:rPr sz="1600" spc="50" dirty="0">
                <a:latin typeface="PMingLiU" panose="02020500000000000000" charset="-120"/>
                <a:cs typeface="PMingLiU" panose="02020500000000000000" charset="-120"/>
              </a:rPr>
              <a:t>以下的工程</a:t>
            </a:r>
            <a:r>
              <a:rPr sz="1600" spc="40" dirty="0">
                <a:latin typeface="PMingLiU" panose="02020500000000000000" charset="-120"/>
                <a:cs typeface="PMingLiU" panose="02020500000000000000" charset="-120"/>
              </a:rPr>
              <a:t>不</a:t>
            </a:r>
            <a:r>
              <a:rPr sz="1600" spc="50" dirty="0">
                <a:latin typeface="PMingLiU" panose="02020500000000000000" charset="-120"/>
                <a:cs typeface="PMingLiU" panose="02020500000000000000" charset="-120"/>
              </a:rPr>
              <a:t>少</a:t>
            </a:r>
            <a:r>
              <a:rPr sz="1600" spc="55" dirty="0">
                <a:latin typeface="PMingLiU" panose="02020500000000000000" charset="-120"/>
                <a:cs typeface="PMingLiU" panose="02020500000000000000" charset="-120"/>
              </a:rPr>
              <a:t>于</a:t>
            </a:r>
            <a:r>
              <a:rPr sz="1600" spc="55" dirty="0">
                <a:latin typeface="Arial" panose="020B0604020202020204"/>
                <a:cs typeface="Arial" panose="020B0604020202020204"/>
              </a:rPr>
              <a:t>1</a:t>
            </a:r>
            <a:r>
              <a:rPr sz="1600" spc="55" dirty="0">
                <a:latin typeface="PMingLiU" panose="02020500000000000000" charset="-120"/>
                <a:cs typeface="PMingLiU" panose="02020500000000000000" charset="-120"/>
              </a:rPr>
              <a:t>人；  </a:t>
            </a:r>
            <a:r>
              <a:rPr sz="1600" spc="114" dirty="0">
                <a:latin typeface="Arial" panose="020B0604020202020204"/>
                <a:cs typeface="Arial" panose="020B0604020202020204"/>
              </a:rPr>
              <a:t>b</a:t>
            </a:r>
            <a:r>
              <a:rPr sz="1600" spc="100" dirty="0">
                <a:latin typeface="PMingLiU" panose="02020500000000000000" charset="-120"/>
                <a:cs typeface="PMingLiU" panose="02020500000000000000" charset="-120"/>
              </a:rPr>
              <a:t>、</a:t>
            </a:r>
            <a:r>
              <a:rPr sz="1600" spc="25" dirty="0">
                <a:latin typeface="Arial" panose="020B0604020202020204"/>
                <a:cs typeface="Arial" panose="020B0604020202020204"/>
              </a:rPr>
              <a:t>5000</a:t>
            </a:r>
            <a:r>
              <a:rPr sz="1600" spc="114" dirty="0">
                <a:latin typeface="PMingLiU" panose="02020500000000000000" charset="-120"/>
                <a:cs typeface="PMingLiU" panose="02020500000000000000" charset="-120"/>
              </a:rPr>
              <a:t>万</a:t>
            </a:r>
            <a:r>
              <a:rPr sz="1600" spc="100" dirty="0">
                <a:latin typeface="PMingLiU" panose="02020500000000000000" charset="-120"/>
                <a:cs typeface="PMingLiU" panose="02020500000000000000" charset="-120"/>
              </a:rPr>
              <a:t>～</a:t>
            </a:r>
            <a:r>
              <a:rPr sz="1600" spc="100" dirty="0">
                <a:latin typeface="Arial" panose="020B0604020202020204"/>
                <a:cs typeface="Arial" panose="020B0604020202020204"/>
              </a:rPr>
              <a:t>1</a:t>
            </a:r>
            <a:r>
              <a:rPr sz="1600" spc="100" dirty="0">
                <a:latin typeface="PMingLiU" panose="02020500000000000000" charset="-120"/>
                <a:cs typeface="PMingLiU" panose="02020500000000000000" charset="-120"/>
              </a:rPr>
              <a:t>亿</a:t>
            </a:r>
            <a:r>
              <a:rPr sz="1600" spc="110" dirty="0">
                <a:latin typeface="PMingLiU" panose="02020500000000000000" charset="-120"/>
                <a:cs typeface="PMingLiU" panose="02020500000000000000" charset="-120"/>
              </a:rPr>
              <a:t>元</a:t>
            </a:r>
            <a:r>
              <a:rPr sz="1600" spc="100" dirty="0">
                <a:latin typeface="PMingLiU" panose="02020500000000000000" charset="-120"/>
                <a:cs typeface="PMingLiU" panose="02020500000000000000" charset="-120"/>
              </a:rPr>
              <a:t>的</a:t>
            </a:r>
            <a:r>
              <a:rPr sz="1600" spc="110" dirty="0">
                <a:latin typeface="PMingLiU" panose="02020500000000000000" charset="-120"/>
                <a:cs typeface="PMingLiU" panose="02020500000000000000" charset="-120"/>
              </a:rPr>
              <a:t>工程</a:t>
            </a:r>
            <a:r>
              <a:rPr sz="1600" spc="100" dirty="0">
                <a:latin typeface="PMingLiU" panose="02020500000000000000" charset="-120"/>
                <a:cs typeface="PMingLiU" panose="02020500000000000000" charset="-120"/>
              </a:rPr>
              <a:t>不少</a:t>
            </a:r>
            <a:r>
              <a:rPr sz="1600" spc="114" dirty="0">
                <a:latin typeface="PMingLiU" panose="02020500000000000000" charset="-120"/>
                <a:cs typeface="PMingLiU" panose="02020500000000000000" charset="-120"/>
              </a:rPr>
              <a:t>于</a:t>
            </a:r>
            <a:r>
              <a:rPr sz="1600" spc="-5" dirty="0">
                <a:latin typeface="Arial" panose="020B0604020202020204"/>
                <a:cs typeface="Arial" panose="020B0604020202020204"/>
              </a:rPr>
              <a:t>2</a:t>
            </a:r>
            <a:endParaRPr sz="1600">
              <a:latin typeface="Arial" panose="020B0604020202020204"/>
              <a:cs typeface="Arial" panose="020B0604020202020204"/>
            </a:endParaRPr>
          </a:p>
          <a:p>
            <a:pPr marL="12700">
              <a:lnSpc>
                <a:spcPts val="1910"/>
              </a:lnSpc>
            </a:pP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人；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  <a:p>
            <a:pPr marL="353695">
              <a:lnSpc>
                <a:spcPts val="1915"/>
              </a:lnSpc>
              <a:spcBef>
                <a:spcPts val="15"/>
              </a:spcBef>
            </a:pPr>
            <a:r>
              <a:rPr sz="1600" spc="25" dirty="0">
                <a:latin typeface="Arial" panose="020B0604020202020204"/>
                <a:cs typeface="Arial" panose="020B0604020202020204"/>
              </a:rPr>
              <a:t>c</a:t>
            </a:r>
            <a:r>
              <a:rPr sz="1600" spc="15" dirty="0">
                <a:latin typeface="PMingLiU" panose="02020500000000000000" charset="-120"/>
                <a:cs typeface="PMingLiU" panose="02020500000000000000" charset="-120"/>
              </a:rPr>
              <a:t>、</a:t>
            </a:r>
            <a:r>
              <a:rPr sz="1600" spc="15" dirty="0">
                <a:latin typeface="Arial" panose="020B0604020202020204"/>
                <a:cs typeface="Arial" panose="020B0604020202020204"/>
              </a:rPr>
              <a:t>1</a:t>
            </a:r>
            <a:r>
              <a:rPr sz="1600" spc="15" dirty="0">
                <a:latin typeface="PMingLiU" panose="02020500000000000000" charset="-120"/>
                <a:cs typeface="PMingLiU" panose="02020500000000000000" charset="-120"/>
              </a:rPr>
              <a:t>亿元</a:t>
            </a:r>
            <a:r>
              <a:rPr sz="1600" spc="30" dirty="0">
                <a:latin typeface="PMingLiU" panose="02020500000000000000" charset="-120"/>
                <a:cs typeface="PMingLiU" panose="02020500000000000000" charset="-120"/>
              </a:rPr>
              <a:t>及</a:t>
            </a:r>
            <a:r>
              <a:rPr sz="1600" spc="15" dirty="0">
                <a:latin typeface="PMingLiU" panose="02020500000000000000" charset="-120"/>
                <a:cs typeface="PMingLiU" panose="02020500000000000000" charset="-120"/>
              </a:rPr>
              <a:t>以上的工程</a:t>
            </a:r>
            <a:r>
              <a:rPr sz="1600" spc="30" dirty="0">
                <a:latin typeface="PMingLiU" panose="02020500000000000000" charset="-120"/>
                <a:cs typeface="PMingLiU" panose="02020500000000000000" charset="-120"/>
              </a:rPr>
              <a:t>不少</a:t>
            </a:r>
            <a:r>
              <a:rPr sz="1600" spc="35" dirty="0">
                <a:latin typeface="PMingLiU" panose="02020500000000000000" charset="-120"/>
                <a:cs typeface="PMingLiU" panose="02020500000000000000" charset="-120"/>
              </a:rPr>
              <a:t>于</a:t>
            </a:r>
            <a:r>
              <a:rPr sz="1600" spc="15" dirty="0">
                <a:latin typeface="Arial" panose="020B0604020202020204"/>
                <a:cs typeface="Arial" panose="020B0604020202020204"/>
              </a:rPr>
              <a:t>3</a:t>
            </a:r>
            <a:r>
              <a:rPr sz="1600" spc="20" dirty="0">
                <a:latin typeface="PMingLiU" panose="02020500000000000000" charset="-120"/>
                <a:cs typeface="PMingLiU" panose="02020500000000000000" charset="-120"/>
              </a:rPr>
              <a:t>人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，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  <a:p>
            <a:pPr marL="12700">
              <a:lnSpc>
                <a:spcPts val="1915"/>
              </a:lnSpc>
            </a:pPr>
            <a:r>
              <a:rPr sz="1600" spc="-10" dirty="0">
                <a:latin typeface="PMingLiU" panose="02020500000000000000" charset="-120"/>
                <a:cs typeface="PMingLiU" panose="02020500000000000000" charset="-120"/>
              </a:rPr>
              <a:t>且按专业配备专职安全生产管理人</a:t>
            </a:r>
            <a:r>
              <a:rPr sz="1600" spc="5" dirty="0">
                <a:latin typeface="PMingLiU" panose="02020500000000000000" charset="-120"/>
                <a:cs typeface="PMingLiU" panose="02020500000000000000" charset="-120"/>
              </a:rPr>
              <a:t>员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。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330200" y="830072"/>
            <a:ext cx="249491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5" dirty="0">
                <a:latin typeface="Candara" panose="020E0502030303020204"/>
                <a:cs typeface="Candara" panose="020E0502030303020204"/>
              </a:rPr>
              <a:t>1.</a:t>
            </a:r>
            <a:r>
              <a:rPr sz="2800" spc="-15" dirty="0">
                <a:latin typeface="Candara" panose="020E0502030303020204"/>
                <a:cs typeface="Candara" panose="020E0502030303020204"/>
              </a:rPr>
              <a:t>1</a:t>
            </a:r>
            <a:r>
              <a:rPr sz="2800" spc="-5" dirty="0"/>
              <a:t>安全管理策划</a:t>
            </a:r>
            <a:endParaRPr sz="2800">
              <a:latin typeface="Candara" panose="020E0502030303020204"/>
              <a:cs typeface="Candara" panose="020E0502030303020204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4852796" y="1569085"/>
            <a:ext cx="3371341" cy="1877695"/>
          </a:xfrm>
          <a:prstGeom prst="rect">
            <a:avLst/>
          </a:prstGeom>
          <a:blipFill>
            <a:blip r:embed="rId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4876672" y="3446767"/>
            <a:ext cx="3439667" cy="220992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 txBox="1"/>
          <p:nvPr/>
        </p:nvSpPr>
        <p:spPr>
          <a:xfrm>
            <a:off x="5559044" y="5652922"/>
            <a:ext cx="2773680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800" b="1" spc="10" dirty="0">
                <a:latin typeface="微软雅黑" panose="020B0503020204020204" charset="-122"/>
                <a:cs typeface="微软雅黑" panose="020B0503020204020204" charset="-122"/>
              </a:rPr>
              <a:t>安全员</a:t>
            </a:r>
            <a:r>
              <a:rPr sz="1800" b="1" dirty="0">
                <a:latin typeface="微软雅黑" panose="020B0503020204020204" charset="-122"/>
                <a:cs typeface="微软雅黑" panose="020B0503020204020204" charset="-122"/>
              </a:rPr>
              <a:t>定期培</a:t>
            </a:r>
            <a:r>
              <a:rPr sz="1800" b="1" spc="5" dirty="0">
                <a:latin typeface="微软雅黑" panose="020B0503020204020204" charset="-122"/>
                <a:cs typeface="微软雅黑" panose="020B0503020204020204" charset="-122"/>
              </a:rPr>
              <a:t>训</a:t>
            </a:r>
            <a:r>
              <a:rPr sz="1800" b="1" dirty="0">
                <a:latin typeface="微软雅黑" panose="020B0503020204020204" charset="-122"/>
                <a:cs typeface="微软雅黑" panose="020B0503020204020204" charset="-122"/>
              </a:rPr>
              <a:t>学习没有？ </a:t>
            </a:r>
            <a:r>
              <a:rPr sz="1800" b="1" spc="10" dirty="0">
                <a:latin typeface="微软雅黑" panose="020B0503020204020204" charset="-122"/>
                <a:cs typeface="微软雅黑" panose="020B0503020204020204" charset="-122"/>
              </a:rPr>
              <a:t>安全员</a:t>
            </a:r>
            <a:r>
              <a:rPr sz="1800" b="1" dirty="0">
                <a:latin typeface="微软雅黑" panose="020B0503020204020204" charset="-122"/>
                <a:cs typeface="微软雅黑" panose="020B0503020204020204" charset="-122"/>
              </a:rPr>
              <a:t>有没有取得双证？</a:t>
            </a:r>
            <a:endParaRPr sz="1800">
              <a:latin typeface="微软雅黑" panose="020B0503020204020204" charset="-122"/>
              <a:cs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054978" y="859408"/>
            <a:ext cx="2880360" cy="715010"/>
          </a:xfrm>
          <a:custGeom>
            <a:avLst/>
            <a:gdLst/>
            <a:ahLst/>
            <a:cxnLst/>
            <a:rect l="l" t="t" r="r" b="b"/>
            <a:pathLst>
              <a:path w="2880359" h="715010">
                <a:moveTo>
                  <a:pt x="2880105" y="0"/>
                </a:moveTo>
                <a:lnTo>
                  <a:pt x="2873629" y="0"/>
                </a:lnTo>
                <a:lnTo>
                  <a:pt x="2752344" y="20065"/>
                </a:lnTo>
                <a:lnTo>
                  <a:pt x="2628900" y="42417"/>
                </a:lnTo>
                <a:lnTo>
                  <a:pt x="2373376" y="91566"/>
                </a:lnTo>
                <a:lnTo>
                  <a:pt x="2105279" y="149732"/>
                </a:lnTo>
                <a:lnTo>
                  <a:pt x="1824227" y="216662"/>
                </a:lnTo>
                <a:lnTo>
                  <a:pt x="1566672" y="281558"/>
                </a:lnTo>
                <a:lnTo>
                  <a:pt x="842899" y="444626"/>
                </a:lnTo>
                <a:lnTo>
                  <a:pt x="621538" y="489330"/>
                </a:lnTo>
                <a:lnTo>
                  <a:pt x="200025" y="567436"/>
                </a:lnTo>
                <a:lnTo>
                  <a:pt x="0" y="600963"/>
                </a:lnTo>
                <a:lnTo>
                  <a:pt x="138303" y="621156"/>
                </a:lnTo>
                <a:lnTo>
                  <a:pt x="270256" y="638937"/>
                </a:lnTo>
                <a:lnTo>
                  <a:pt x="398018" y="654685"/>
                </a:lnTo>
                <a:lnTo>
                  <a:pt x="644905" y="681481"/>
                </a:lnTo>
                <a:lnTo>
                  <a:pt x="874776" y="699262"/>
                </a:lnTo>
                <a:lnTo>
                  <a:pt x="985520" y="705992"/>
                </a:lnTo>
                <a:lnTo>
                  <a:pt x="1094104" y="710438"/>
                </a:lnTo>
                <a:lnTo>
                  <a:pt x="1298448" y="715010"/>
                </a:lnTo>
                <a:lnTo>
                  <a:pt x="1396365" y="715010"/>
                </a:lnTo>
                <a:lnTo>
                  <a:pt x="1585849" y="710438"/>
                </a:lnTo>
                <a:lnTo>
                  <a:pt x="1675256" y="705992"/>
                </a:lnTo>
                <a:lnTo>
                  <a:pt x="1845564" y="692657"/>
                </a:lnTo>
                <a:lnTo>
                  <a:pt x="1928495" y="683640"/>
                </a:lnTo>
                <a:lnTo>
                  <a:pt x="2086102" y="661288"/>
                </a:lnTo>
                <a:lnTo>
                  <a:pt x="2235073" y="634491"/>
                </a:lnTo>
                <a:lnTo>
                  <a:pt x="2375535" y="603250"/>
                </a:lnTo>
                <a:lnTo>
                  <a:pt x="2509647" y="567436"/>
                </a:lnTo>
                <a:lnTo>
                  <a:pt x="2637409" y="527303"/>
                </a:lnTo>
                <a:lnTo>
                  <a:pt x="2758694" y="482600"/>
                </a:lnTo>
                <a:lnTo>
                  <a:pt x="2875788" y="435610"/>
                </a:lnTo>
                <a:lnTo>
                  <a:pt x="2880105" y="433450"/>
                </a:lnTo>
                <a:lnTo>
                  <a:pt x="2880105" y="0"/>
                </a:lnTo>
                <a:close/>
              </a:path>
            </a:pathLst>
          </a:custGeom>
          <a:solidFill>
            <a:srgbClr val="C5E7FB">
              <a:alpha val="2901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2622423" y="730884"/>
            <a:ext cx="5551805" cy="851535"/>
          </a:xfrm>
          <a:custGeom>
            <a:avLst/>
            <a:gdLst/>
            <a:ahLst/>
            <a:cxnLst/>
            <a:rect l="l" t="t" r="r" b="b"/>
            <a:pathLst>
              <a:path w="5551805" h="851535">
                <a:moveTo>
                  <a:pt x="853566" y="0"/>
                </a:moveTo>
                <a:lnTo>
                  <a:pt x="685418" y="0"/>
                </a:lnTo>
                <a:lnTo>
                  <a:pt x="527938" y="4572"/>
                </a:lnTo>
                <a:lnTo>
                  <a:pt x="381000" y="11175"/>
                </a:lnTo>
                <a:lnTo>
                  <a:pt x="244728" y="22351"/>
                </a:lnTo>
                <a:lnTo>
                  <a:pt x="117093" y="35813"/>
                </a:lnTo>
                <a:lnTo>
                  <a:pt x="0" y="53720"/>
                </a:lnTo>
                <a:lnTo>
                  <a:pt x="334137" y="96138"/>
                </a:lnTo>
                <a:lnTo>
                  <a:pt x="693927" y="156463"/>
                </a:lnTo>
                <a:lnTo>
                  <a:pt x="1079246" y="234695"/>
                </a:lnTo>
                <a:lnTo>
                  <a:pt x="1283589" y="279273"/>
                </a:lnTo>
                <a:lnTo>
                  <a:pt x="1868931" y="422275"/>
                </a:lnTo>
                <a:lnTo>
                  <a:pt x="2562987" y="576452"/>
                </a:lnTo>
                <a:lnTo>
                  <a:pt x="2882265" y="639063"/>
                </a:lnTo>
                <a:lnTo>
                  <a:pt x="3035554" y="668147"/>
                </a:lnTo>
                <a:lnTo>
                  <a:pt x="3329304" y="717295"/>
                </a:lnTo>
                <a:lnTo>
                  <a:pt x="3469766" y="739520"/>
                </a:lnTo>
                <a:lnTo>
                  <a:pt x="3737991" y="775335"/>
                </a:lnTo>
                <a:lnTo>
                  <a:pt x="3991229" y="806576"/>
                </a:lnTo>
                <a:lnTo>
                  <a:pt x="4112641" y="817752"/>
                </a:lnTo>
                <a:lnTo>
                  <a:pt x="4342510" y="835660"/>
                </a:lnTo>
                <a:lnTo>
                  <a:pt x="4453255" y="842390"/>
                </a:lnTo>
                <a:lnTo>
                  <a:pt x="4666107" y="851280"/>
                </a:lnTo>
                <a:lnTo>
                  <a:pt x="4864100" y="851280"/>
                </a:lnTo>
                <a:lnTo>
                  <a:pt x="5051425" y="846836"/>
                </a:lnTo>
                <a:lnTo>
                  <a:pt x="5140833" y="842390"/>
                </a:lnTo>
                <a:lnTo>
                  <a:pt x="5228082" y="835660"/>
                </a:lnTo>
                <a:lnTo>
                  <a:pt x="5474970" y="808863"/>
                </a:lnTo>
                <a:lnTo>
                  <a:pt x="5551551" y="797687"/>
                </a:lnTo>
                <a:lnTo>
                  <a:pt x="5304662" y="766444"/>
                </a:lnTo>
                <a:lnTo>
                  <a:pt x="5042916" y="728472"/>
                </a:lnTo>
                <a:lnTo>
                  <a:pt x="4474463" y="630047"/>
                </a:lnTo>
                <a:lnTo>
                  <a:pt x="4165854" y="567563"/>
                </a:lnTo>
                <a:lnTo>
                  <a:pt x="3840099" y="498348"/>
                </a:lnTo>
                <a:lnTo>
                  <a:pt x="2854579" y="263651"/>
                </a:lnTo>
                <a:lnTo>
                  <a:pt x="2586354" y="205612"/>
                </a:lnTo>
                <a:lnTo>
                  <a:pt x="2330957" y="156463"/>
                </a:lnTo>
                <a:lnTo>
                  <a:pt x="2207387" y="134112"/>
                </a:lnTo>
                <a:lnTo>
                  <a:pt x="2086102" y="114045"/>
                </a:lnTo>
                <a:lnTo>
                  <a:pt x="1969007" y="96138"/>
                </a:lnTo>
                <a:lnTo>
                  <a:pt x="1630552" y="51435"/>
                </a:lnTo>
                <a:lnTo>
                  <a:pt x="1419860" y="31368"/>
                </a:lnTo>
                <a:lnTo>
                  <a:pt x="1221866" y="15748"/>
                </a:lnTo>
                <a:lnTo>
                  <a:pt x="1032382" y="4572"/>
                </a:lnTo>
                <a:lnTo>
                  <a:pt x="853566" y="0"/>
                </a:lnTo>
                <a:close/>
              </a:path>
            </a:pathLst>
          </a:custGeom>
          <a:solidFill>
            <a:srgbClr val="C5E7FB">
              <a:alpha val="3999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2832100" y="743204"/>
            <a:ext cx="5474970" cy="775335"/>
          </a:xfrm>
          <a:custGeom>
            <a:avLst/>
            <a:gdLst/>
            <a:ahLst/>
            <a:cxnLst/>
            <a:rect l="l" t="t" r="r" b="b"/>
            <a:pathLst>
              <a:path w="5474970" h="775335">
                <a:moveTo>
                  <a:pt x="0" y="78232"/>
                </a:moveTo>
                <a:lnTo>
                  <a:pt x="19176" y="73787"/>
                </a:lnTo>
                <a:lnTo>
                  <a:pt x="76581" y="62611"/>
                </a:lnTo>
                <a:lnTo>
                  <a:pt x="174498" y="46990"/>
                </a:lnTo>
                <a:lnTo>
                  <a:pt x="238379" y="37973"/>
                </a:lnTo>
                <a:lnTo>
                  <a:pt x="312927" y="29083"/>
                </a:lnTo>
                <a:lnTo>
                  <a:pt x="395858" y="22351"/>
                </a:lnTo>
                <a:lnTo>
                  <a:pt x="491744" y="15621"/>
                </a:lnTo>
                <a:lnTo>
                  <a:pt x="596011" y="9017"/>
                </a:lnTo>
                <a:lnTo>
                  <a:pt x="713104" y="4445"/>
                </a:lnTo>
                <a:lnTo>
                  <a:pt x="840866" y="2286"/>
                </a:lnTo>
                <a:lnTo>
                  <a:pt x="979170" y="0"/>
                </a:lnTo>
                <a:lnTo>
                  <a:pt x="1128140" y="2286"/>
                </a:lnTo>
                <a:lnTo>
                  <a:pt x="1287779" y="6731"/>
                </a:lnTo>
                <a:lnTo>
                  <a:pt x="1460246" y="15621"/>
                </a:lnTo>
                <a:lnTo>
                  <a:pt x="1643379" y="26797"/>
                </a:lnTo>
                <a:lnTo>
                  <a:pt x="1837054" y="44704"/>
                </a:lnTo>
                <a:lnTo>
                  <a:pt x="2043557" y="64770"/>
                </a:lnTo>
                <a:lnTo>
                  <a:pt x="2262759" y="89408"/>
                </a:lnTo>
                <a:lnTo>
                  <a:pt x="2492629" y="118491"/>
                </a:lnTo>
                <a:lnTo>
                  <a:pt x="2735326" y="154178"/>
                </a:lnTo>
                <a:lnTo>
                  <a:pt x="2988691" y="194437"/>
                </a:lnTo>
                <a:lnTo>
                  <a:pt x="3254755" y="241300"/>
                </a:lnTo>
                <a:lnTo>
                  <a:pt x="3533648" y="297180"/>
                </a:lnTo>
                <a:lnTo>
                  <a:pt x="3825240" y="357505"/>
                </a:lnTo>
                <a:lnTo>
                  <a:pt x="4129658" y="424561"/>
                </a:lnTo>
                <a:lnTo>
                  <a:pt x="4446778" y="500507"/>
                </a:lnTo>
                <a:lnTo>
                  <a:pt x="4776724" y="583184"/>
                </a:lnTo>
                <a:lnTo>
                  <a:pt x="5119497" y="674751"/>
                </a:lnTo>
                <a:lnTo>
                  <a:pt x="5474970" y="775335"/>
                </a:lnTo>
              </a:path>
            </a:pathLst>
          </a:custGeom>
          <a:ln w="31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5616447" y="729869"/>
            <a:ext cx="3312160" cy="652780"/>
          </a:xfrm>
          <a:custGeom>
            <a:avLst/>
            <a:gdLst/>
            <a:ahLst/>
            <a:cxnLst/>
            <a:rect l="l" t="t" r="r" b="b"/>
            <a:pathLst>
              <a:path w="3312159" h="652780">
                <a:moveTo>
                  <a:pt x="0" y="652398"/>
                </a:moveTo>
                <a:lnTo>
                  <a:pt x="95757" y="625475"/>
                </a:lnTo>
                <a:lnTo>
                  <a:pt x="357631" y="556259"/>
                </a:lnTo>
                <a:lnTo>
                  <a:pt x="538479" y="509396"/>
                </a:lnTo>
                <a:lnTo>
                  <a:pt x="747140" y="457961"/>
                </a:lnTo>
                <a:lnTo>
                  <a:pt x="979170" y="402081"/>
                </a:lnTo>
                <a:lnTo>
                  <a:pt x="1228217" y="341756"/>
                </a:lnTo>
                <a:lnTo>
                  <a:pt x="1492123" y="283717"/>
                </a:lnTo>
                <a:lnTo>
                  <a:pt x="1762505" y="225551"/>
                </a:lnTo>
                <a:lnTo>
                  <a:pt x="2039238" y="171957"/>
                </a:lnTo>
                <a:lnTo>
                  <a:pt x="2313812" y="120650"/>
                </a:lnTo>
                <a:lnTo>
                  <a:pt x="2450083" y="98297"/>
                </a:lnTo>
                <a:lnTo>
                  <a:pt x="2582036" y="75945"/>
                </a:lnTo>
                <a:lnTo>
                  <a:pt x="2713990" y="58038"/>
                </a:lnTo>
                <a:lnTo>
                  <a:pt x="2841752" y="40131"/>
                </a:lnTo>
                <a:lnTo>
                  <a:pt x="2967354" y="26796"/>
                </a:lnTo>
                <a:lnTo>
                  <a:pt x="3086607" y="15620"/>
                </a:lnTo>
                <a:lnTo>
                  <a:pt x="3201543" y="6603"/>
                </a:lnTo>
                <a:lnTo>
                  <a:pt x="3312159" y="0"/>
                </a:lnTo>
              </a:path>
            </a:pathLst>
          </a:custGeom>
          <a:ln w="31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211670" y="714248"/>
            <a:ext cx="8723630" cy="1331595"/>
          </a:xfrm>
          <a:custGeom>
            <a:avLst/>
            <a:gdLst/>
            <a:ahLst/>
            <a:cxnLst/>
            <a:rect l="l" t="t" r="r" b="b"/>
            <a:pathLst>
              <a:path w="8723630" h="1331595">
                <a:moveTo>
                  <a:pt x="1556042" y="0"/>
                </a:moveTo>
                <a:lnTo>
                  <a:pt x="1402753" y="0"/>
                </a:lnTo>
                <a:lnTo>
                  <a:pt x="1258100" y="4444"/>
                </a:lnTo>
                <a:lnTo>
                  <a:pt x="1121829" y="11175"/>
                </a:lnTo>
                <a:lnTo>
                  <a:pt x="874890" y="33400"/>
                </a:lnTo>
                <a:lnTo>
                  <a:pt x="762063" y="49149"/>
                </a:lnTo>
                <a:lnTo>
                  <a:pt x="659891" y="64769"/>
                </a:lnTo>
                <a:lnTo>
                  <a:pt x="564095" y="82550"/>
                </a:lnTo>
                <a:lnTo>
                  <a:pt x="478955" y="102742"/>
                </a:lnTo>
                <a:lnTo>
                  <a:pt x="398056" y="120650"/>
                </a:lnTo>
                <a:lnTo>
                  <a:pt x="327812" y="140715"/>
                </a:lnTo>
                <a:lnTo>
                  <a:pt x="206476" y="178688"/>
                </a:lnTo>
                <a:lnTo>
                  <a:pt x="157518" y="196596"/>
                </a:lnTo>
                <a:lnTo>
                  <a:pt x="51079" y="241173"/>
                </a:lnTo>
                <a:lnTo>
                  <a:pt x="0" y="268097"/>
                </a:lnTo>
                <a:lnTo>
                  <a:pt x="0" y="1331467"/>
                </a:lnTo>
                <a:lnTo>
                  <a:pt x="8719096" y="1331467"/>
                </a:lnTo>
                <a:lnTo>
                  <a:pt x="8723414" y="1324864"/>
                </a:lnTo>
                <a:lnTo>
                  <a:pt x="8723414" y="851153"/>
                </a:lnTo>
                <a:lnTo>
                  <a:pt x="7182142" y="851153"/>
                </a:lnTo>
                <a:lnTo>
                  <a:pt x="7043839" y="848994"/>
                </a:lnTo>
                <a:lnTo>
                  <a:pt x="6899059" y="844423"/>
                </a:lnTo>
                <a:lnTo>
                  <a:pt x="6750088" y="837818"/>
                </a:lnTo>
                <a:lnTo>
                  <a:pt x="6594640" y="826642"/>
                </a:lnTo>
                <a:lnTo>
                  <a:pt x="6260503" y="793114"/>
                </a:lnTo>
                <a:lnTo>
                  <a:pt x="5900712" y="746125"/>
                </a:lnTo>
                <a:lnTo>
                  <a:pt x="5709196" y="717168"/>
                </a:lnTo>
                <a:lnTo>
                  <a:pt x="5509044" y="683640"/>
                </a:lnTo>
                <a:lnTo>
                  <a:pt x="5302542" y="645667"/>
                </a:lnTo>
                <a:lnTo>
                  <a:pt x="4861979" y="558546"/>
                </a:lnTo>
                <a:lnTo>
                  <a:pt x="4387253" y="453516"/>
                </a:lnTo>
                <a:lnTo>
                  <a:pt x="4136047" y="395350"/>
                </a:lnTo>
                <a:lnTo>
                  <a:pt x="3614458" y="268097"/>
                </a:lnTo>
                <a:lnTo>
                  <a:pt x="3122841" y="165226"/>
                </a:lnTo>
                <a:lnTo>
                  <a:pt x="2892844" y="125094"/>
                </a:lnTo>
                <a:lnTo>
                  <a:pt x="2673642" y="91566"/>
                </a:lnTo>
                <a:lnTo>
                  <a:pt x="2462949" y="62484"/>
                </a:lnTo>
                <a:lnTo>
                  <a:pt x="2262797" y="40131"/>
                </a:lnTo>
                <a:lnTo>
                  <a:pt x="2073313" y="22225"/>
                </a:lnTo>
                <a:lnTo>
                  <a:pt x="1719999" y="2159"/>
                </a:lnTo>
                <a:lnTo>
                  <a:pt x="1556042" y="0"/>
                </a:lnTo>
                <a:close/>
              </a:path>
              <a:path w="8723630" h="1331595">
                <a:moveTo>
                  <a:pt x="8723414" y="569722"/>
                </a:moveTo>
                <a:lnTo>
                  <a:pt x="8638197" y="605409"/>
                </a:lnTo>
                <a:lnTo>
                  <a:pt x="8557298" y="636651"/>
                </a:lnTo>
                <a:lnTo>
                  <a:pt x="8472208" y="665734"/>
                </a:lnTo>
                <a:lnTo>
                  <a:pt x="8295551" y="719327"/>
                </a:lnTo>
                <a:lnTo>
                  <a:pt x="8201825" y="743965"/>
                </a:lnTo>
                <a:lnTo>
                  <a:pt x="8005991" y="784098"/>
                </a:lnTo>
                <a:lnTo>
                  <a:pt x="7901724" y="802004"/>
                </a:lnTo>
                <a:lnTo>
                  <a:pt x="7680363" y="828801"/>
                </a:lnTo>
                <a:lnTo>
                  <a:pt x="7441857" y="846709"/>
                </a:lnTo>
                <a:lnTo>
                  <a:pt x="7314222" y="851153"/>
                </a:lnTo>
                <a:lnTo>
                  <a:pt x="8723414" y="851153"/>
                </a:lnTo>
                <a:lnTo>
                  <a:pt x="8723414" y="56972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527710" y="872744"/>
            <a:ext cx="2609215" cy="4679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>
                <a:solidFill>
                  <a:srgbClr val="000000"/>
                </a:solidFill>
                <a:latin typeface="Candara" panose="020E0502030303020204"/>
                <a:cs typeface="Candara" panose="020E0502030303020204"/>
              </a:rPr>
              <a:t>3.2.6</a:t>
            </a:r>
            <a:r>
              <a:rPr dirty="0">
                <a:solidFill>
                  <a:srgbClr val="000000"/>
                </a:solidFill>
              </a:rPr>
              <a:t>连墙</a:t>
            </a:r>
            <a:r>
              <a:rPr spc="-15" dirty="0">
                <a:solidFill>
                  <a:srgbClr val="000000"/>
                </a:solidFill>
              </a:rPr>
              <a:t>件</a:t>
            </a:r>
            <a:r>
              <a:rPr dirty="0">
                <a:solidFill>
                  <a:srgbClr val="000000"/>
                </a:solidFill>
              </a:rPr>
              <a:t>设置</a:t>
            </a:r>
            <a:endParaRPr dirty="0">
              <a:solidFill>
                <a:srgbClr val="000000"/>
              </a:solidFill>
            </a:endParaRPr>
          </a:p>
        </p:txBody>
      </p:sp>
      <p:sp>
        <p:nvSpPr>
          <p:cNvPr id="8" name="object 8"/>
          <p:cNvSpPr/>
          <p:nvPr/>
        </p:nvSpPr>
        <p:spPr>
          <a:xfrm>
            <a:off x="5364098" y="1702816"/>
            <a:ext cx="2880360" cy="2278380"/>
          </a:xfrm>
          <a:prstGeom prst="rect">
            <a:avLst/>
          </a:prstGeom>
          <a:blipFill>
            <a:blip r:embed="rId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 txBox="1"/>
          <p:nvPr/>
        </p:nvSpPr>
        <p:spPr>
          <a:xfrm>
            <a:off x="414019" y="1263142"/>
            <a:ext cx="3362960" cy="4665980"/>
          </a:xfrm>
          <a:prstGeom prst="rect">
            <a:avLst/>
          </a:prstGeom>
        </p:spPr>
        <p:txBody>
          <a:bodyPr vert="horz" wrap="square" lIns="0" tIns="39370" rIns="0" bIns="0" rtlCol="0">
            <a:spAutoFit/>
          </a:bodyPr>
          <a:lstStyle/>
          <a:p>
            <a:pPr marL="12700" marR="97790" indent="132080">
              <a:lnSpc>
                <a:spcPts val="1730"/>
              </a:lnSpc>
              <a:spcBef>
                <a:spcPts val="310"/>
              </a:spcBef>
            </a:pPr>
            <a:r>
              <a:rPr sz="1600" dirty="0">
                <a:latin typeface="Candara" panose="020E0502030303020204"/>
                <a:cs typeface="Candara" panose="020E0502030303020204"/>
              </a:rPr>
              <a:t>1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、连墙件设置的位置、数量应按专 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项施工方案确定。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  <a:p>
            <a:pPr marL="12700" marR="5080" indent="177800">
              <a:lnSpc>
                <a:spcPct val="90000"/>
              </a:lnSpc>
              <a:spcBef>
                <a:spcPts val="570"/>
              </a:spcBef>
            </a:pPr>
            <a:r>
              <a:rPr sz="1600" spc="-15" dirty="0">
                <a:latin typeface="Candara" panose="020E0502030303020204"/>
                <a:cs typeface="Candara" panose="020E0502030303020204"/>
              </a:rPr>
              <a:t>2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、脚手架连墙件数量的设置除应满 足本规范的计算要求外，在竖向间距 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上应小于</a:t>
            </a:r>
            <a:r>
              <a:rPr sz="1600" spc="-15" dirty="0">
                <a:latin typeface="Candara" panose="020E0502030303020204"/>
                <a:cs typeface="Candara" panose="020E0502030303020204"/>
              </a:rPr>
              <a:t>2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倍步距，在横向上间距</a:t>
            </a:r>
            <a:r>
              <a:rPr sz="1600" spc="5" dirty="0">
                <a:latin typeface="PMingLiU" panose="02020500000000000000" charset="-120"/>
                <a:cs typeface="PMingLiU" panose="02020500000000000000" charset="-120"/>
              </a:rPr>
              <a:t>小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于  </a:t>
            </a:r>
            <a:r>
              <a:rPr sz="1600" spc="-5" dirty="0">
                <a:latin typeface="Candara" panose="020E0502030303020204"/>
                <a:cs typeface="Candara" panose="020E0502030303020204"/>
              </a:rPr>
              <a:t>3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倍纵距，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  <a:p>
            <a:pPr marL="12700" marR="24765" indent="177800">
              <a:lnSpc>
                <a:spcPct val="90000"/>
              </a:lnSpc>
              <a:spcBef>
                <a:spcPts val="600"/>
              </a:spcBef>
            </a:pPr>
            <a:r>
              <a:rPr sz="1600" spc="-5" dirty="0">
                <a:latin typeface="Candara" panose="020E0502030303020204"/>
                <a:cs typeface="Candara" panose="020E0502030303020204"/>
              </a:rPr>
              <a:t>3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、应靠近主节点设置，偏离主节点 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的距离不应大于</a:t>
            </a:r>
            <a:r>
              <a:rPr sz="1600" spc="-5" dirty="0">
                <a:latin typeface="Candara" panose="020E0502030303020204"/>
                <a:cs typeface="Candara" panose="020E0502030303020204"/>
              </a:rPr>
              <a:t>300mm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；应从底层第 一步纵向水平杆处开始设置，当该处 设置有困难时，应采用其它可靠措施 </a:t>
            </a:r>
            <a:r>
              <a:rPr sz="1600" spc="-10" dirty="0">
                <a:latin typeface="PMingLiU" panose="02020500000000000000" charset="-120"/>
                <a:cs typeface="PMingLiU" panose="02020500000000000000" charset="-120"/>
              </a:rPr>
              <a:t>固定；应优先采用菱形布置，或采用 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方形、矩形布置。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2100">
              <a:latin typeface="Times New Roman" panose="02020603050405020304"/>
              <a:cs typeface="Times New Roman" panose="02020603050405020304"/>
            </a:endParaRPr>
          </a:p>
          <a:p>
            <a:pPr marL="144780">
              <a:lnSpc>
                <a:spcPct val="100000"/>
              </a:lnSpc>
            </a:pPr>
            <a:r>
              <a:rPr sz="1800" b="1" spc="10" dirty="0">
                <a:latin typeface="微软雅黑" panose="020B0503020204020204" charset="-122"/>
                <a:cs typeface="微软雅黑" panose="020B0503020204020204" charset="-122"/>
              </a:rPr>
              <a:t>架体防护</a:t>
            </a:r>
            <a:endParaRPr sz="1800">
              <a:latin typeface="微软雅黑" panose="020B0503020204020204" charset="-122"/>
              <a:cs typeface="微软雅黑" panose="020B0503020204020204" charset="-122"/>
            </a:endParaRPr>
          </a:p>
          <a:p>
            <a:pPr marL="144780" marR="125095" indent="43815">
              <a:lnSpc>
                <a:spcPct val="100000"/>
              </a:lnSpc>
              <a:spcBef>
                <a:spcPts val="5"/>
              </a:spcBef>
            </a:pP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①栏杆和挡脚板均应搭设在外立杆 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的内侧；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  <a:p>
            <a:pPr marL="233045">
              <a:lnSpc>
                <a:spcPct val="100000"/>
              </a:lnSpc>
            </a:pP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②上栏杆上皮高度应为</a:t>
            </a:r>
            <a:r>
              <a:rPr sz="1600" spc="-5" dirty="0">
                <a:latin typeface="Candara" panose="020E0502030303020204"/>
                <a:cs typeface="Candara" panose="020E0502030303020204"/>
              </a:rPr>
              <a:t>1.2m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；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  <a:p>
            <a:pPr marL="233045">
              <a:lnSpc>
                <a:spcPct val="100000"/>
              </a:lnSpc>
            </a:pP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③挡脚板高度不应小于</a:t>
            </a:r>
            <a:r>
              <a:rPr sz="1600" spc="-10" dirty="0">
                <a:latin typeface="Candara" panose="020E0502030303020204"/>
                <a:cs typeface="Candara" panose="020E0502030303020204"/>
              </a:rPr>
              <a:t>180mm</a:t>
            </a:r>
            <a:r>
              <a:rPr sz="1600" spc="-10" dirty="0">
                <a:latin typeface="PMingLiU" panose="02020500000000000000" charset="-120"/>
                <a:cs typeface="PMingLiU" panose="02020500000000000000" charset="-120"/>
              </a:rPr>
              <a:t>；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  <a:p>
            <a:pPr marL="188595">
              <a:lnSpc>
                <a:spcPct val="100000"/>
              </a:lnSpc>
              <a:spcBef>
                <a:spcPts val="210"/>
              </a:spcBef>
            </a:pPr>
            <a:r>
              <a:rPr sz="1600" spc="-10" dirty="0">
                <a:latin typeface="PMingLiU" panose="02020500000000000000" charset="-120"/>
                <a:cs typeface="PMingLiU" panose="02020500000000000000" charset="-120"/>
              </a:rPr>
              <a:t>④中栏杆应居中设置。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5417558" y="4305461"/>
            <a:ext cx="2788880" cy="204416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047485" y="859282"/>
            <a:ext cx="2876550" cy="714375"/>
          </a:xfrm>
          <a:custGeom>
            <a:avLst/>
            <a:gdLst/>
            <a:ahLst/>
            <a:cxnLst/>
            <a:rect l="l" t="t" r="r" b="b"/>
            <a:pathLst>
              <a:path w="2876550" h="714375">
                <a:moveTo>
                  <a:pt x="2876422" y="0"/>
                </a:moveTo>
                <a:lnTo>
                  <a:pt x="2869945" y="0"/>
                </a:lnTo>
                <a:lnTo>
                  <a:pt x="2748788" y="20065"/>
                </a:lnTo>
                <a:lnTo>
                  <a:pt x="2625470" y="42290"/>
                </a:lnTo>
                <a:lnTo>
                  <a:pt x="2370455" y="91439"/>
                </a:lnTo>
                <a:lnTo>
                  <a:pt x="2102485" y="149478"/>
                </a:lnTo>
                <a:lnTo>
                  <a:pt x="1821941" y="216407"/>
                </a:lnTo>
                <a:lnTo>
                  <a:pt x="1564639" y="281050"/>
                </a:lnTo>
                <a:lnTo>
                  <a:pt x="841883" y="443991"/>
                </a:lnTo>
                <a:lnTo>
                  <a:pt x="620775" y="488568"/>
                </a:lnTo>
                <a:lnTo>
                  <a:pt x="199771" y="566673"/>
                </a:lnTo>
                <a:lnTo>
                  <a:pt x="0" y="600201"/>
                </a:lnTo>
                <a:lnTo>
                  <a:pt x="138175" y="620267"/>
                </a:lnTo>
                <a:lnTo>
                  <a:pt x="270001" y="638047"/>
                </a:lnTo>
                <a:lnTo>
                  <a:pt x="397510" y="653668"/>
                </a:lnTo>
                <a:lnTo>
                  <a:pt x="644143" y="680465"/>
                </a:lnTo>
                <a:lnTo>
                  <a:pt x="873760" y="698372"/>
                </a:lnTo>
                <a:lnTo>
                  <a:pt x="984249" y="705103"/>
                </a:lnTo>
                <a:lnTo>
                  <a:pt x="1092708" y="709548"/>
                </a:lnTo>
                <a:lnTo>
                  <a:pt x="1296796" y="713993"/>
                </a:lnTo>
                <a:lnTo>
                  <a:pt x="1394587" y="713993"/>
                </a:lnTo>
                <a:lnTo>
                  <a:pt x="1583816" y="709548"/>
                </a:lnTo>
                <a:lnTo>
                  <a:pt x="1673097" y="705103"/>
                </a:lnTo>
                <a:lnTo>
                  <a:pt x="1843150" y="691641"/>
                </a:lnTo>
                <a:lnTo>
                  <a:pt x="1926082" y="682751"/>
                </a:lnTo>
                <a:lnTo>
                  <a:pt x="2083435" y="660400"/>
                </a:lnTo>
                <a:lnTo>
                  <a:pt x="2232152" y="633602"/>
                </a:lnTo>
                <a:lnTo>
                  <a:pt x="2372487" y="602360"/>
                </a:lnTo>
                <a:lnTo>
                  <a:pt x="2440559" y="584580"/>
                </a:lnTo>
                <a:lnTo>
                  <a:pt x="2506471" y="566673"/>
                </a:lnTo>
                <a:lnTo>
                  <a:pt x="2633980" y="526541"/>
                </a:lnTo>
                <a:lnTo>
                  <a:pt x="2755138" y="481964"/>
                </a:lnTo>
                <a:lnTo>
                  <a:pt x="2872105" y="435101"/>
                </a:lnTo>
                <a:lnTo>
                  <a:pt x="2876422" y="432815"/>
                </a:lnTo>
                <a:lnTo>
                  <a:pt x="2876422" y="0"/>
                </a:lnTo>
                <a:close/>
              </a:path>
            </a:pathLst>
          </a:custGeom>
          <a:solidFill>
            <a:srgbClr val="C5E7FB">
              <a:alpha val="2901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2619375" y="730884"/>
            <a:ext cx="5544820" cy="850265"/>
          </a:xfrm>
          <a:custGeom>
            <a:avLst/>
            <a:gdLst/>
            <a:ahLst/>
            <a:cxnLst/>
            <a:rect l="l" t="t" r="r" b="b"/>
            <a:pathLst>
              <a:path w="5544820" h="850265">
                <a:moveTo>
                  <a:pt x="852424" y="0"/>
                </a:moveTo>
                <a:lnTo>
                  <a:pt x="684529" y="0"/>
                </a:lnTo>
                <a:lnTo>
                  <a:pt x="527176" y="4444"/>
                </a:lnTo>
                <a:lnTo>
                  <a:pt x="380492" y="11175"/>
                </a:lnTo>
                <a:lnTo>
                  <a:pt x="244475" y="22351"/>
                </a:lnTo>
                <a:lnTo>
                  <a:pt x="116839" y="35687"/>
                </a:lnTo>
                <a:lnTo>
                  <a:pt x="0" y="53593"/>
                </a:lnTo>
                <a:lnTo>
                  <a:pt x="333756" y="96012"/>
                </a:lnTo>
                <a:lnTo>
                  <a:pt x="693038" y="156210"/>
                </a:lnTo>
                <a:lnTo>
                  <a:pt x="1077849" y="234314"/>
                </a:lnTo>
                <a:lnTo>
                  <a:pt x="1281938" y="279018"/>
                </a:lnTo>
                <a:lnTo>
                  <a:pt x="1866519" y="421766"/>
                </a:lnTo>
                <a:lnTo>
                  <a:pt x="2559558" y="575690"/>
                </a:lnTo>
                <a:lnTo>
                  <a:pt x="2723261" y="606932"/>
                </a:lnTo>
                <a:lnTo>
                  <a:pt x="2878454" y="638175"/>
                </a:lnTo>
                <a:lnTo>
                  <a:pt x="3031616" y="667257"/>
                </a:lnTo>
                <a:lnTo>
                  <a:pt x="3324987" y="716279"/>
                </a:lnTo>
                <a:lnTo>
                  <a:pt x="3465322" y="738631"/>
                </a:lnTo>
                <a:lnTo>
                  <a:pt x="3733165" y="774318"/>
                </a:lnTo>
                <a:lnTo>
                  <a:pt x="3986149" y="805561"/>
                </a:lnTo>
                <a:lnTo>
                  <a:pt x="4107306" y="816737"/>
                </a:lnTo>
                <a:lnTo>
                  <a:pt x="4336923" y="834516"/>
                </a:lnTo>
                <a:lnTo>
                  <a:pt x="4447413" y="841248"/>
                </a:lnTo>
                <a:lnTo>
                  <a:pt x="4660010" y="850138"/>
                </a:lnTo>
                <a:lnTo>
                  <a:pt x="4857750" y="850138"/>
                </a:lnTo>
                <a:lnTo>
                  <a:pt x="5044821" y="845692"/>
                </a:lnTo>
                <a:lnTo>
                  <a:pt x="5134102" y="841248"/>
                </a:lnTo>
                <a:lnTo>
                  <a:pt x="5221351" y="834516"/>
                </a:lnTo>
                <a:lnTo>
                  <a:pt x="5467984" y="807719"/>
                </a:lnTo>
                <a:lnTo>
                  <a:pt x="5544439" y="796670"/>
                </a:lnTo>
                <a:lnTo>
                  <a:pt x="5297805" y="765428"/>
                </a:lnTo>
                <a:lnTo>
                  <a:pt x="5036311" y="727455"/>
                </a:lnTo>
                <a:lnTo>
                  <a:pt x="4468749" y="629285"/>
                </a:lnTo>
                <a:lnTo>
                  <a:pt x="4160520" y="566801"/>
                </a:lnTo>
                <a:lnTo>
                  <a:pt x="3835146" y="497586"/>
                </a:lnTo>
                <a:lnTo>
                  <a:pt x="2850896" y="263398"/>
                </a:lnTo>
                <a:lnTo>
                  <a:pt x="2583053" y="205359"/>
                </a:lnTo>
                <a:lnTo>
                  <a:pt x="2327910" y="156210"/>
                </a:lnTo>
                <a:lnTo>
                  <a:pt x="2204592" y="133857"/>
                </a:lnTo>
                <a:lnTo>
                  <a:pt x="2083435" y="113791"/>
                </a:lnTo>
                <a:lnTo>
                  <a:pt x="1966467" y="96012"/>
                </a:lnTo>
                <a:lnTo>
                  <a:pt x="1628394" y="51307"/>
                </a:lnTo>
                <a:lnTo>
                  <a:pt x="1417954" y="31241"/>
                </a:lnTo>
                <a:lnTo>
                  <a:pt x="1220215" y="15620"/>
                </a:lnTo>
                <a:lnTo>
                  <a:pt x="1030986" y="4444"/>
                </a:lnTo>
                <a:lnTo>
                  <a:pt x="852424" y="0"/>
                </a:lnTo>
                <a:close/>
              </a:path>
            </a:pathLst>
          </a:custGeom>
          <a:solidFill>
            <a:srgbClr val="C5E7FB">
              <a:alpha val="3999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2828670" y="743204"/>
            <a:ext cx="5467985" cy="774700"/>
          </a:xfrm>
          <a:custGeom>
            <a:avLst/>
            <a:gdLst/>
            <a:ahLst/>
            <a:cxnLst/>
            <a:rect l="l" t="t" r="r" b="b"/>
            <a:pathLst>
              <a:path w="5467984" h="774700">
                <a:moveTo>
                  <a:pt x="0" y="78105"/>
                </a:moveTo>
                <a:lnTo>
                  <a:pt x="19177" y="73660"/>
                </a:lnTo>
                <a:lnTo>
                  <a:pt x="76581" y="62484"/>
                </a:lnTo>
                <a:lnTo>
                  <a:pt x="174371" y="46862"/>
                </a:lnTo>
                <a:lnTo>
                  <a:pt x="238125" y="37973"/>
                </a:lnTo>
                <a:lnTo>
                  <a:pt x="312547" y="28956"/>
                </a:lnTo>
                <a:lnTo>
                  <a:pt x="395478" y="22351"/>
                </a:lnTo>
                <a:lnTo>
                  <a:pt x="491108" y="15621"/>
                </a:lnTo>
                <a:lnTo>
                  <a:pt x="595376" y="8890"/>
                </a:lnTo>
                <a:lnTo>
                  <a:pt x="712216" y="4445"/>
                </a:lnTo>
                <a:lnTo>
                  <a:pt x="839851" y="2286"/>
                </a:lnTo>
                <a:lnTo>
                  <a:pt x="978027" y="0"/>
                </a:lnTo>
                <a:lnTo>
                  <a:pt x="1126870" y="2286"/>
                </a:lnTo>
                <a:lnTo>
                  <a:pt x="1286256" y="6731"/>
                </a:lnTo>
                <a:lnTo>
                  <a:pt x="1458468" y="15621"/>
                </a:lnTo>
                <a:lnTo>
                  <a:pt x="1641348" y="26797"/>
                </a:lnTo>
                <a:lnTo>
                  <a:pt x="1834769" y="44576"/>
                </a:lnTo>
                <a:lnTo>
                  <a:pt x="2041017" y="64643"/>
                </a:lnTo>
                <a:lnTo>
                  <a:pt x="2259965" y="89281"/>
                </a:lnTo>
                <a:lnTo>
                  <a:pt x="2489581" y="118237"/>
                </a:lnTo>
                <a:lnTo>
                  <a:pt x="2731897" y="153924"/>
                </a:lnTo>
                <a:lnTo>
                  <a:pt x="2984881" y="194183"/>
                </a:lnTo>
                <a:lnTo>
                  <a:pt x="3250692" y="240919"/>
                </a:lnTo>
                <a:lnTo>
                  <a:pt x="3529203" y="296799"/>
                </a:lnTo>
                <a:lnTo>
                  <a:pt x="3820413" y="356997"/>
                </a:lnTo>
                <a:lnTo>
                  <a:pt x="4124452" y="423925"/>
                </a:lnTo>
                <a:lnTo>
                  <a:pt x="4441189" y="499872"/>
                </a:lnTo>
                <a:lnTo>
                  <a:pt x="4770755" y="582422"/>
                </a:lnTo>
                <a:lnTo>
                  <a:pt x="5113020" y="673862"/>
                </a:lnTo>
                <a:lnTo>
                  <a:pt x="5467984" y="774319"/>
                </a:lnTo>
              </a:path>
            </a:pathLst>
          </a:custGeom>
          <a:ln w="31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5609463" y="729869"/>
            <a:ext cx="3308350" cy="651510"/>
          </a:xfrm>
          <a:custGeom>
            <a:avLst/>
            <a:gdLst/>
            <a:ahLst/>
            <a:cxnLst/>
            <a:rect l="l" t="t" r="r" b="b"/>
            <a:pathLst>
              <a:path w="3308350" h="651510">
                <a:moveTo>
                  <a:pt x="0" y="651509"/>
                </a:moveTo>
                <a:lnTo>
                  <a:pt x="95631" y="624713"/>
                </a:lnTo>
                <a:lnTo>
                  <a:pt x="357250" y="555497"/>
                </a:lnTo>
                <a:lnTo>
                  <a:pt x="537845" y="508634"/>
                </a:lnTo>
                <a:lnTo>
                  <a:pt x="746251" y="457326"/>
                </a:lnTo>
                <a:lnTo>
                  <a:pt x="978027" y="401573"/>
                </a:lnTo>
                <a:lnTo>
                  <a:pt x="1226692" y="341375"/>
                </a:lnTo>
                <a:lnTo>
                  <a:pt x="1490344" y="283336"/>
                </a:lnTo>
                <a:lnTo>
                  <a:pt x="1760346" y="225297"/>
                </a:lnTo>
                <a:lnTo>
                  <a:pt x="2036698" y="171703"/>
                </a:lnTo>
                <a:lnTo>
                  <a:pt x="2310891" y="120395"/>
                </a:lnTo>
                <a:lnTo>
                  <a:pt x="2447036" y="98170"/>
                </a:lnTo>
                <a:lnTo>
                  <a:pt x="2578862" y="75818"/>
                </a:lnTo>
                <a:lnTo>
                  <a:pt x="2710688" y="57911"/>
                </a:lnTo>
                <a:lnTo>
                  <a:pt x="2838195" y="40131"/>
                </a:lnTo>
                <a:lnTo>
                  <a:pt x="2963671" y="26669"/>
                </a:lnTo>
                <a:lnTo>
                  <a:pt x="3082670" y="15620"/>
                </a:lnTo>
                <a:lnTo>
                  <a:pt x="3197479" y="6603"/>
                </a:lnTo>
                <a:lnTo>
                  <a:pt x="3307968" y="0"/>
                </a:lnTo>
              </a:path>
            </a:pathLst>
          </a:custGeom>
          <a:ln w="31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211670" y="714248"/>
            <a:ext cx="8723630" cy="1330325"/>
          </a:xfrm>
          <a:custGeom>
            <a:avLst/>
            <a:gdLst/>
            <a:ahLst/>
            <a:cxnLst/>
            <a:rect l="l" t="t" r="r" b="b"/>
            <a:pathLst>
              <a:path w="8723630" h="1330325">
                <a:moveTo>
                  <a:pt x="1556042" y="0"/>
                </a:moveTo>
                <a:lnTo>
                  <a:pt x="1402753" y="0"/>
                </a:lnTo>
                <a:lnTo>
                  <a:pt x="1258100" y="4444"/>
                </a:lnTo>
                <a:lnTo>
                  <a:pt x="1121829" y="11049"/>
                </a:lnTo>
                <a:lnTo>
                  <a:pt x="874890" y="33400"/>
                </a:lnTo>
                <a:lnTo>
                  <a:pt x="762063" y="49022"/>
                </a:lnTo>
                <a:lnTo>
                  <a:pt x="659891" y="64642"/>
                </a:lnTo>
                <a:lnTo>
                  <a:pt x="564095" y="82550"/>
                </a:lnTo>
                <a:lnTo>
                  <a:pt x="478955" y="102615"/>
                </a:lnTo>
                <a:lnTo>
                  <a:pt x="398056" y="120396"/>
                </a:lnTo>
                <a:lnTo>
                  <a:pt x="327812" y="140462"/>
                </a:lnTo>
                <a:lnTo>
                  <a:pt x="206476" y="178435"/>
                </a:lnTo>
                <a:lnTo>
                  <a:pt x="157518" y="196341"/>
                </a:lnTo>
                <a:lnTo>
                  <a:pt x="51079" y="240918"/>
                </a:lnTo>
                <a:lnTo>
                  <a:pt x="0" y="267715"/>
                </a:lnTo>
                <a:lnTo>
                  <a:pt x="0" y="1329816"/>
                </a:lnTo>
                <a:lnTo>
                  <a:pt x="8719096" y="1329816"/>
                </a:lnTo>
                <a:lnTo>
                  <a:pt x="8723414" y="1323086"/>
                </a:lnTo>
                <a:lnTo>
                  <a:pt x="8723414" y="850138"/>
                </a:lnTo>
                <a:lnTo>
                  <a:pt x="7182142" y="850138"/>
                </a:lnTo>
                <a:lnTo>
                  <a:pt x="7043839" y="847851"/>
                </a:lnTo>
                <a:lnTo>
                  <a:pt x="6899059" y="843406"/>
                </a:lnTo>
                <a:lnTo>
                  <a:pt x="6750088" y="836676"/>
                </a:lnTo>
                <a:lnTo>
                  <a:pt x="6594640" y="825500"/>
                </a:lnTo>
                <a:lnTo>
                  <a:pt x="6260503" y="792099"/>
                </a:lnTo>
                <a:lnTo>
                  <a:pt x="5900712" y="745236"/>
                </a:lnTo>
                <a:lnTo>
                  <a:pt x="5709196" y="716152"/>
                </a:lnTo>
                <a:lnTo>
                  <a:pt x="5509044" y="682751"/>
                </a:lnTo>
                <a:lnTo>
                  <a:pt x="5302542" y="644778"/>
                </a:lnTo>
                <a:lnTo>
                  <a:pt x="4861979" y="557784"/>
                </a:lnTo>
                <a:lnTo>
                  <a:pt x="4387253" y="452881"/>
                </a:lnTo>
                <a:lnTo>
                  <a:pt x="4136047" y="394842"/>
                </a:lnTo>
                <a:lnTo>
                  <a:pt x="3614458" y="267715"/>
                </a:lnTo>
                <a:lnTo>
                  <a:pt x="3122841" y="165100"/>
                </a:lnTo>
                <a:lnTo>
                  <a:pt x="2892844" y="124840"/>
                </a:lnTo>
                <a:lnTo>
                  <a:pt x="2673642" y="91439"/>
                </a:lnTo>
                <a:lnTo>
                  <a:pt x="2462949" y="62356"/>
                </a:lnTo>
                <a:lnTo>
                  <a:pt x="2262797" y="40131"/>
                </a:lnTo>
                <a:lnTo>
                  <a:pt x="2073313" y="22225"/>
                </a:lnTo>
                <a:lnTo>
                  <a:pt x="1719999" y="2159"/>
                </a:lnTo>
                <a:lnTo>
                  <a:pt x="1556042" y="0"/>
                </a:lnTo>
                <a:close/>
              </a:path>
              <a:path w="8723630" h="1330325">
                <a:moveTo>
                  <a:pt x="8723414" y="568960"/>
                </a:moveTo>
                <a:lnTo>
                  <a:pt x="8638197" y="604647"/>
                </a:lnTo>
                <a:lnTo>
                  <a:pt x="8557298" y="635888"/>
                </a:lnTo>
                <a:lnTo>
                  <a:pt x="8472208" y="664844"/>
                </a:lnTo>
                <a:lnTo>
                  <a:pt x="8295551" y="718438"/>
                </a:lnTo>
                <a:lnTo>
                  <a:pt x="8201825" y="742950"/>
                </a:lnTo>
                <a:lnTo>
                  <a:pt x="8005991" y="783081"/>
                </a:lnTo>
                <a:lnTo>
                  <a:pt x="7901724" y="800988"/>
                </a:lnTo>
                <a:lnTo>
                  <a:pt x="7680363" y="827786"/>
                </a:lnTo>
                <a:lnTo>
                  <a:pt x="7441857" y="845565"/>
                </a:lnTo>
                <a:lnTo>
                  <a:pt x="7314222" y="850138"/>
                </a:lnTo>
                <a:lnTo>
                  <a:pt x="8723414" y="850138"/>
                </a:lnTo>
                <a:lnTo>
                  <a:pt x="8723414" y="56896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 txBox="1"/>
          <p:nvPr/>
        </p:nvSpPr>
        <p:spPr>
          <a:xfrm>
            <a:off x="78739" y="1718259"/>
            <a:ext cx="3274060" cy="319595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87020" marR="197485" indent="-274320">
              <a:lnSpc>
                <a:spcPct val="100000"/>
              </a:lnSpc>
              <a:spcBef>
                <a:spcPts val="95"/>
              </a:spcBef>
              <a:buClr>
                <a:srgbClr val="30B6FC"/>
              </a:buClr>
              <a:buFont typeface="Symbol" panose="05050102010706020507"/>
              <a:buChar char=""/>
              <a:tabLst>
                <a:tab pos="286385" algn="l"/>
                <a:tab pos="287020" algn="l"/>
              </a:tabLst>
            </a:pP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（</a:t>
            </a:r>
            <a:r>
              <a:rPr sz="1600" spc="-5" dirty="0">
                <a:latin typeface="Candara" panose="020E0502030303020204"/>
                <a:cs typeface="Candara" panose="020E0502030303020204"/>
              </a:rPr>
              <a:t>1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）架</a:t>
            </a:r>
            <a:r>
              <a:rPr sz="1600" spc="-10" dirty="0">
                <a:latin typeface="PMingLiU" panose="02020500000000000000" charset="-120"/>
                <a:cs typeface="PMingLiU" panose="02020500000000000000" charset="-120"/>
              </a:rPr>
              <a:t>体作业层脚手板下应采 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用安全平网兜底，以下每隔</a:t>
            </a:r>
            <a:r>
              <a:rPr sz="1600" spc="-5" dirty="0">
                <a:latin typeface="Candara" panose="020E0502030303020204"/>
                <a:cs typeface="Candara" panose="020E0502030303020204"/>
              </a:rPr>
              <a:t>1</a:t>
            </a:r>
            <a:r>
              <a:rPr sz="1600" spc="-10" dirty="0">
                <a:latin typeface="Candara" panose="020E0502030303020204"/>
                <a:cs typeface="Candara" panose="020E0502030303020204"/>
              </a:rPr>
              <a:t>0m 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应采用安全平网封闭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  <a:p>
            <a:pPr marL="287020" marR="140970" indent="-274320">
              <a:lnSpc>
                <a:spcPct val="100000"/>
              </a:lnSpc>
              <a:spcBef>
                <a:spcPts val="385"/>
              </a:spcBef>
              <a:buClr>
                <a:srgbClr val="30B6FC"/>
              </a:buClr>
              <a:buFont typeface="Symbol" panose="05050102010706020507"/>
              <a:buChar char=""/>
              <a:tabLst>
                <a:tab pos="286385" algn="l"/>
                <a:tab pos="287020" algn="l"/>
              </a:tabLst>
            </a:pPr>
            <a:r>
              <a:rPr sz="1600" spc="-10" dirty="0">
                <a:latin typeface="PMingLiU" panose="02020500000000000000" charset="-120"/>
                <a:cs typeface="PMingLiU" panose="02020500000000000000" charset="-120"/>
              </a:rPr>
              <a:t>（</a:t>
            </a:r>
            <a:r>
              <a:rPr sz="1600" spc="-10" dirty="0">
                <a:latin typeface="Candara" panose="020E0502030303020204"/>
                <a:cs typeface="Candara" panose="020E0502030303020204"/>
              </a:rPr>
              <a:t>2</a:t>
            </a:r>
            <a:r>
              <a:rPr sz="1600" spc="-10" dirty="0">
                <a:latin typeface="PMingLiU" panose="02020500000000000000" charset="-120"/>
                <a:cs typeface="PMingLiU" panose="02020500000000000000" charset="-120"/>
              </a:rPr>
              <a:t>）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架体底层沿建筑结构边缘 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在悬挑钢梁与悬挑钢梁之间应采 </a:t>
            </a:r>
            <a:r>
              <a:rPr sz="1600" spc="-10" dirty="0">
                <a:latin typeface="PMingLiU" panose="02020500000000000000" charset="-120"/>
                <a:cs typeface="PMingLiU" panose="02020500000000000000" charset="-120"/>
              </a:rPr>
              <a:t>取措施封闭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  <a:p>
            <a:pPr marL="287020" marR="200025" indent="-274320">
              <a:lnSpc>
                <a:spcPct val="100000"/>
              </a:lnSpc>
              <a:spcBef>
                <a:spcPts val="385"/>
              </a:spcBef>
              <a:buClr>
                <a:srgbClr val="30B6FC"/>
              </a:buClr>
              <a:buFont typeface="Symbol" panose="05050102010706020507"/>
              <a:buChar char=""/>
              <a:tabLst>
                <a:tab pos="330835" algn="l"/>
                <a:tab pos="331470" algn="l"/>
              </a:tabLst>
            </a:pPr>
            <a:r>
              <a:rPr dirty="0"/>
              <a:t>	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（</a:t>
            </a:r>
            <a:r>
              <a:rPr sz="1600" spc="-5" dirty="0">
                <a:latin typeface="Candara" panose="020E0502030303020204"/>
                <a:cs typeface="Candara" panose="020E0502030303020204"/>
              </a:rPr>
              <a:t>3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）栏杆和挡脚板均应搭设在 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外立杆的内侧；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  <a:p>
            <a:pPr marL="330835" indent="-318770">
              <a:lnSpc>
                <a:spcPct val="100000"/>
              </a:lnSpc>
              <a:spcBef>
                <a:spcPts val="385"/>
              </a:spcBef>
              <a:buClr>
                <a:srgbClr val="30B6FC"/>
              </a:buClr>
              <a:buFont typeface="Symbol" panose="05050102010706020507"/>
              <a:buChar char=""/>
              <a:tabLst>
                <a:tab pos="330835" algn="l"/>
                <a:tab pos="331470" algn="l"/>
              </a:tabLst>
            </a:pP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（</a:t>
            </a:r>
            <a:r>
              <a:rPr sz="1600" spc="-5" dirty="0">
                <a:latin typeface="Candara" panose="020E0502030303020204"/>
                <a:cs typeface="Candara" panose="020E0502030303020204"/>
              </a:rPr>
              <a:t>4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）上</a:t>
            </a:r>
            <a:r>
              <a:rPr sz="1600" spc="5" dirty="0">
                <a:latin typeface="PMingLiU" panose="02020500000000000000" charset="-120"/>
                <a:cs typeface="PMingLiU" panose="02020500000000000000" charset="-120"/>
              </a:rPr>
              <a:t>栏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杆</a:t>
            </a:r>
            <a:r>
              <a:rPr sz="1600" spc="5" dirty="0">
                <a:latin typeface="PMingLiU" panose="02020500000000000000" charset="-120"/>
                <a:cs typeface="PMingLiU" panose="02020500000000000000" charset="-120"/>
              </a:rPr>
              <a:t>上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皮高度</a:t>
            </a:r>
            <a:r>
              <a:rPr sz="1600" spc="5" dirty="0">
                <a:latin typeface="PMingLiU" panose="02020500000000000000" charset="-120"/>
                <a:cs typeface="PMingLiU" panose="02020500000000000000" charset="-120"/>
              </a:rPr>
              <a:t>应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为</a:t>
            </a:r>
            <a:r>
              <a:rPr sz="1600" spc="-5" dirty="0">
                <a:latin typeface="Candara" panose="020E0502030303020204"/>
                <a:cs typeface="Candara" panose="020E0502030303020204"/>
              </a:rPr>
              <a:t>1.2m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；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  <a:p>
            <a:pPr marL="330835" indent="-318770">
              <a:lnSpc>
                <a:spcPct val="100000"/>
              </a:lnSpc>
              <a:spcBef>
                <a:spcPts val="385"/>
              </a:spcBef>
              <a:buClr>
                <a:srgbClr val="30B6FC"/>
              </a:buClr>
              <a:buFont typeface="Symbol" panose="05050102010706020507"/>
              <a:buChar char=""/>
              <a:tabLst>
                <a:tab pos="330835" algn="l"/>
                <a:tab pos="331470" algn="l"/>
              </a:tabLst>
            </a:pP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（</a:t>
            </a:r>
            <a:r>
              <a:rPr sz="1600" spc="-5" dirty="0">
                <a:latin typeface="Candara" panose="020E0502030303020204"/>
                <a:cs typeface="Candara" panose="020E0502030303020204"/>
              </a:rPr>
              <a:t>5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）挡脚板高度不应小于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  <a:p>
            <a:pPr marL="287020">
              <a:lnSpc>
                <a:spcPct val="100000"/>
              </a:lnSpc>
              <a:spcBef>
                <a:spcPts val="5"/>
              </a:spcBef>
            </a:pPr>
            <a:r>
              <a:rPr sz="1600" spc="-5" dirty="0">
                <a:latin typeface="Candara" panose="020E0502030303020204"/>
                <a:cs typeface="Candara" panose="020E0502030303020204"/>
              </a:rPr>
              <a:t>180mm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；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  <a:p>
            <a:pPr marL="330835" indent="-318770">
              <a:lnSpc>
                <a:spcPct val="100000"/>
              </a:lnSpc>
              <a:spcBef>
                <a:spcPts val="380"/>
              </a:spcBef>
              <a:buClr>
                <a:srgbClr val="30B6FC"/>
              </a:buClr>
              <a:buFont typeface="Symbol" panose="05050102010706020507"/>
              <a:buChar char=""/>
              <a:tabLst>
                <a:tab pos="330835" algn="l"/>
                <a:tab pos="331470" algn="l"/>
              </a:tabLst>
            </a:pPr>
            <a:r>
              <a:rPr sz="1600" spc="-10" dirty="0">
                <a:latin typeface="PMingLiU" panose="02020500000000000000" charset="-120"/>
                <a:cs typeface="PMingLiU" panose="02020500000000000000" charset="-120"/>
              </a:rPr>
              <a:t>（</a:t>
            </a:r>
            <a:r>
              <a:rPr sz="1600" spc="-10" dirty="0">
                <a:latin typeface="Candara" panose="020E0502030303020204"/>
                <a:cs typeface="Candara" panose="020E0502030303020204"/>
              </a:rPr>
              <a:t>6</a:t>
            </a:r>
            <a:r>
              <a:rPr sz="1600" spc="-10" dirty="0">
                <a:latin typeface="PMingLiU" panose="02020500000000000000" charset="-120"/>
                <a:cs typeface="PMingLiU" panose="02020500000000000000" charset="-120"/>
              </a:rPr>
              <a:t>）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中栏杆应居中设置。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274421" y="1012393"/>
            <a:ext cx="319595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5" dirty="0">
                <a:solidFill>
                  <a:srgbClr val="000000"/>
                </a:solidFill>
                <a:latin typeface="Candara" panose="020E0502030303020204"/>
                <a:cs typeface="Candara" panose="020E0502030303020204"/>
              </a:rPr>
              <a:t>3.2.7</a:t>
            </a:r>
            <a:r>
              <a:rPr sz="2800" spc="-10" dirty="0">
                <a:solidFill>
                  <a:srgbClr val="000000"/>
                </a:solidFill>
              </a:rPr>
              <a:t>层间、架体防护</a:t>
            </a:r>
            <a:endParaRPr sz="2800">
              <a:latin typeface="Candara" panose="020E0502030303020204"/>
              <a:cs typeface="Candara" panose="020E0502030303020204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6773926" y="1916048"/>
            <a:ext cx="2370073" cy="1806575"/>
          </a:xfrm>
          <a:prstGeom prst="rect">
            <a:avLst/>
          </a:prstGeom>
          <a:blipFill>
            <a:blip r:embed="rId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4427982" y="1945004"/>
            <a:ext cx="2383282" cy="180555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3753484" y="3836377"/>
            <a:ext cx="5096383" cy="225691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054978" y="859408"/>
            <a:ext cx="2880360" cy="715010"/>
          </a:xfrm>
          <a:custGeom>
            <a:avLst/>
            <a:gdLst/>
            <a:ahLst/>
            <a:cxnLst/>
            <a:rect l="l" t="t" r="r" b="b"/>
            <a:pathLst>
              <a:path w="2880359" h="715010">
                <a:moveTo>
                  <a:pt x="2880105" y="0"/>
                </a:moveTo>
                <a:lnTo>
                  <a:pt x="2873629" y="0"/>
                </a:lnTo>
                <a:lnTo>
                  <a:pt x="2752344" y="20065"/>
                </a:lnTo>
                <a:lnTo>
                  <a:pt x="2628900" y="42417"/>
                </a:lnTo>
                <a:lnTo>
                  <a:pt x="2373376" y="91566"/>
                </a:lnTo>
                <a:lnTo>
                  <a:pt x="2105279" y="149732"/>
                </a:lnTo>
                <a:lnTo>
                  <a:pt x="1824227" y="216662"/>
                </a:lnTo>
                <a:lnTo>
                  <a:pt x="1566672" y="281558"/>
                </a:lnTo>
                <a:lnTo>
                  <a:pt x="842899" y="444626"/>
                </a:lnTo>
                <a:lnTo>
                  <a:pt x="621538" y="489330"/>
                </a:lnTo>
                <a:lnTo>
                  <a:pt x="200025" y="567436"/>
                </a:lnTo>
                <a:lnTo>
                  <a:pt x="0" y="600963"/>
                </a:lnTo>
                <a:lnTo>
                  <a:pt x="138303" y="621156"/>
                </a:lnTo>
                <a:lnTo>
                  <a:pt x="270256" y="638937"/>
                </a:lnTo>
                <a:lnTo>
                  <a:pt x="398018" y="654685"/>
                </a:lnTo>
                <a:lnTo>
                  <a:pt x="644905" y="681481"/>
                </a:lnTo>
                <a:lnTo>
                  <a:pt x="874776" y="699262"/>
                </a:lnTo>
                <a:lnTo>
                  <a:pt x="985520" y="705992"/>
                </a:lnTo>
                <a:lnTo>
                  <a:pt x="1094104" y="710438"/>
                </a:lnTo>
                <a:lnTo>
                  <a:pt x="1298448" y="715010"/>
                </a:lnTo>
                <a:lnTo>
                  <a:pt x="1396365" y="715010"/>
                </a:lnTo>
                <a:lnTo>
                  <a:pt x="1585849" y="710438"/>
                </a:lnTo>
                <a:lnTo>
                  <a:pt x="1675256" y="705992"/>
                </a:lnTo>
                <a:lnTo>
                  <a:pt x="1845564" y="692657"/>
                </a:lnTo>
                <a:lnTo>
                  <a:pt x="1928495" y="683640"/>
                </a:lnTo>
                <a:lnTo>
                  <a:pt x="2086102" y="661288"/>
                </a:lnTo>
                <a:lnTo>
                  <a:pt x="2235073" y="634491"/>
                </a:lnTo>
                <a:lnTo>
                  <a:pt x="2375535" y="603250"/>
                </a:lnTo>
                <a:lnTo>
                  <a:pt x="2509647" y="567436"/>
                </a:lnTo>
                <a:lnTo>
                  <a:pt x="2637409" y="527303"/>
                </a:lnTo>
                <a:lnTo>
                  <a:pt x="2758694" y="482600"/>
                </a:lnTo>
                <a:lnTo>
                  <a:pt x="2875788" y="435610"/>
                </a:lnTo>
                <a:lnTo>
                  <a:pt x="2880105" y="433450"/>
                </a:lnTo>
                <a:lnTo>
                  <a:pt x="2880105" y="0"/>
                </a:lnTo>
                <a:close/>
              </a:path>
            </a:pathLst>
          </a:custGeom>
          <a:solidFill>
            <a:srgbClr val="C5E7FB">
              <a:alpha val="2901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2622423" y="730884"/>
            <a:ext cx="5551805" cy="851535"/>
          </a:xfrm>
          <a:custGeom>
            <a:avLst/>
            <a:gdLst/>
            <a:ahLst/>
            <a:cxnLst/>
            <a:rect l="l" t="t" r="r" b="b"/>
            <a:pathLst>
              <a:path w="5551805" h="851535">
                <a:moveTo>
                  <a:pt x="853566" y="0"/>
                </a:moveTo>
                <a:lnTo>
                  <a:pt x="685418" y="0"/>
                </a:lnTo>
                <a:lnTo>
                  <a:pt x="527938" y="4572"/>
                </a:lnTo>
                <a:lnTo>
                  <a:pt x="381000" y="11175"/>
                </a:lnTo>
                <a:lnTo>
                  <a:pt x="244728" y="22351"/>
                </a:lnTo>
                <a:lnTo>
                  <a:pt x="117093" y="35813"/>
                </a:lnTo>
                <a:lnTo>
                  <a:pt x="0" y="53720"/>
                </a:lnTo>
                <a:lnTo>
                  <a:pt x="334137" y="96138"/>
                </a:lnTo>
                <a:lnTo>
                  <a:pt x="693927" y="156463"/>
                </a:lnTo>
                <a:lnTo>
                  <a:pt x="1079246" y="234695"/>
                </a:lnTo>
                <a:lnTo>
                  <a:pt x="1283589" y="279273"/>
                </a:lnTo>
                <a:lnTo>
                  <a:pt x="1868931" y="422275"/>
                </a:lnTo>
                <a:lnTo>
                  <a:pt x="2562987" y="576452"/>
                </a:lnTo>
                <a:lnTo>
                  <a:pt x="2882265" y="639063"/>
                </a:lnTo>
                <a:lnTo>
                  <a:pt x="3035554" y="668147"/>
                </a:lnTo>
                <a:lnTo>
                  <a:pt x="3329304" y="717295"/>
                </a:lnTo>
                <a:lnTo>
                  <a:pt x="3469766" y="739520"/>
                </a:lnTo>
                <a:lnTo>
                  <a:pt x="3737991" y="775335"/>
                </a:lnTo>
                <a:lnTo>
                  <a:pt x="3991229" y="806576"/>
                </a:lnTo>
                <a:lnTo>
                  <a:pt x="4112641" y="817752"/>
                </a:lnTo>
                <a:lnTo>
                  <a:pt x="4342510" y="835660"/>
                </a:lnTo>
                <a:lnTo>
                  <a:pt x="4453255" y="842390"/>
                </a:lnTo>
                <a:lnTo>
                  <a:pt x="4666107" y="851280"/>
                </a:lnTo>
                <a:lnTo>
                  <a:pt x="4864100" y="851280"/>
                </a:lnTo>
                <a:lnTo>
                  <a:pt x="5051425" y="846836"/>
                </a:lnTo>
                <a:lnTo>
                  <a:pt x="5140833" y="842390"/>
                </a:lnTo>
                <a:lnTo>
                  <a:pt x="5228082" y="835660"/>
                </a:lnTo>
                <a:lnTo>
                  <a:pt x="5474970" y="808863"/>
                </a:lnTo>
                <a:lnTo>
                  <a:pt x="5551551" y="797687"/>
                </a:lnTo>
                <a:lnTo>
                  <a:pt x="5304662" y="766444"/>
                </a:lnTo>
                <a:lnTo>
                  <a:pt x="5042916" y="728472"/>
                </a:lnTo>
                <a:lnTo>
                  <a:pt x="4474463" y="630047"/>
                </a:lnTo>
                <a:lnTo>
                  <a:pt x="4165854" y="567563"/>
                </a:lnTo>
                <a:lnTo>
                  <a:pt x="3840099" y="498348"/>
                </a:lnTo>
                <a:lnTo>
                  <a:pt x="2854579" y="263651"/>
                </a:lnTo>
                <a:lnTo>
                  <a:pt x="2586354" y="205612"/>
                </a:lnTo>
                <a:lnTo>
                  <a:pt x="2330957" y="156463"/>
                </a:lnTo>
                <a:lnTo>
                  <a:pt x="2207387" y="134112"/>
                </a:lnTo>
                <a:lnTo>
                  <a:pt x="2086102" y="114045"/>
                </a:lnTo>
                <a:lnTo>
                  <a:pt x="1969007" y="96138"/>
                </a:lnTo>
                <a:lnTo>
                  <a:pt x="1630552" y="51435"/>
                </a:lnTo>
                <a:lnTo>
                  <a:pt x="1419860" y="31368"/>
                </a:lnTo>
                <a:lnTo>
                  <a:pt x="1221866" y="15748"/>
                </a:lnTo>
                <a:lnTo>
                  <a:pt x="1032382" y="4572"/>
                </a:lnTo>
                <a:lnTo>
                  <a:pt x="853566" y="0"/>
                </a:lnTo>
                <a:close/>
              </a:path>
            </a:pathLst>
          </a:custGeom>
          <a:solidFill>
            <a:srgbClr val="C5E7FB">
              <a:alpha val="3999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2832100" y="743204"/>
            <a:ext cx="5474970" cy="775335"/>
          </a:xfrm>
          <a:custGeom>
            <a:avLst/>
            <a:gdLst/>
            <a:ahLst/>
            <a:cxnLst/>
            <a:rect l="l" t="t" r="r" b="b"/>
            <a:pathLst>
              <a:path w="5474970" h="775335">
                <a:moveTo>
                  <a:pt x="0" y="78232"/>
                </a:moveTo>
                <a:lnTo>
                  <a:pt x="19176" y="73787"/>
                </a:lnTo>
                <a:lnTo>
                  <a:pt x="76581" y="62611"/>
                </a:lnTo>
                <a:lnTo>
                  <a:pt x="174498" y="46990"/>
                </a:lnTo>
                <a:lnTo>
                  <a:pt x="238379" y="37973"/>
                </a:lnTo>
                <a:lnTo>
                  <a:pt x="312927" y="29083"/>
                </a:lnTo>
                <a:lnTo>
                  <a:pt x="395858" y="22351"/>
                </a:lnTo>
                <a:lnTo>
                  <a:pt x="491744" y="15621"/>
                </a:lnTo>
                <a:lnTo>
                  <a:pt x="596011" y="9017"/>
                </a:lnTo>
                <a:lnTo>
                  <a:pt x="713104" y="4445"/>
                </a:lnTo>
                <a:lnTo>
                  <a:pt x="840866" y="2286"/>
                </a:lnTo>
                <a:lnTo>
                  <a:pt x="979170" y="0"/>
                </a:lnTo>
                <a:lnTo>
                  <a:pt x="1128140" y="2286"/>
                </a:lnTo>
                <a:lnTo>
                  <a:pt x="1287779" y="6731"/>
                </a:lnTo>
                <a:lnTo>
                  <a:pt x="1460246" y="15621"/>
                </a:lnTo>
                <a:lnTo>
                  <a:pt x="1643379" y="26797"/>
                </a:lnTo>
                <a:lnTo>
                  <a:pt x="1837054" y="44704"/>
                </a:lnTo>
                <a:lnTo>
                  <a:pt x="2043557" y="64770"/>
                </a:lnTo>
                <a:lnTo>
                  <a:pt x="2262759" y="89408"/>
                </a:lnTo>
                <a:lnTo>
                  <a:pt x="2492629" y="118491"/>
                </a:lnTo>
                <a:lnTo>
                  <a:pt x="2735326" y="154178"/>
                </a:lnTo>
                <a:lnTo>
                  <a:pt x="2988691" y="194437"/>
                </a:lnTo>
                <a:lnTo>
                  <a:pt x="3254755" y="241300"/>
                </a:lnTo>
                <a:lnTo>
                  <a:pt x="3533648" y="297180"/>
                </a:lnTo>
                <a:lnTo>
                  <a:pt x="3825240" y="357505"/>
                </a:lnTo>
                <a:lnTo>
                  <a:pt x="4129658" y="424561"/>
                </a:lnTo>
                <a:lnTo>
                  <a:pt x="4446778" y="500507"/>
                </a:lnTo>
                <a:lnTo>
                  <a:pt x="4776724" y="583184"/>
                </a:lnTo>
                <a:lnTo>
                  <a:pt x="5119497" y="674751"/>
                </a:lnTo>
                <a:lnTo>
                  <a:pt x="5474970" y="775335"/>
                </a:lnTo>
              </a:path>
            </a:pathLst>
          </a:custGeom>
          <a:ln w="31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5616447" y="729869"/>
            <a:ext cx="3312160" cy="652780"/>
          </a:xfrm>
          <a:custGeom>
            <a:avLst/>
            <a:gdLst/>
            <a:ahLst/>
            <a:cxnLst/>
            <a:rect l="l" t="t" r="r" b="b"/>
            <a:pathLst>
              <a:path w="3312159" h="652780">
                <a:moveTo>
                  <a:pt x="0" y="652398"/>
                </a:moveTo>
                <a:lnTo>
                  <a:pt x="95757" y="625475"/>
                </a:lnTo>
                <a:lnTo>
                  <a:pt x="357631" y="556259"/>
                </a:lnTo>
                <a:lnTo>
                  <a:pt x="538479" y="509396"/>
                </a:lnTo>
                <a:lnTo>
                  <a:pt x="747140" y="457961"/>
                </a:lnTo>
                <a:lnTo>
                  <a:pt x="979170" y="402081"/>
                </a:lnTo>
                <a:lnTo>
                  <a:pt x="1228217" y="341756"/>
                </a:lnTo>
                <a:lnTo>
                  <a:pt x="1492123" y="283717"/>
                </a:lnTo>
                <a:lnTo>
                  <a:pt x="1762505" y="225551"/>
                </a:lnTo>
                <a:lnTo>
                  <a:pt x="2039238" y="171957"/>
                </a:lnTo>
                <a:lnTo>
                  <a:pt x="2313812" y="120650"/>
                </a:lnTo>
                <a:lnTo>
                  <a:pt x="2450083" y="98297"/>
                </a:lnTo>
                <a:lnTo>
                  <a:pt x="2582036" y="75945"/>
                </a:lnTo>
                <a:lnTo>
                  <a:pt x="2713990" y="58038"/>
                </a:lnTo>
                <a:lnTo>
                  <a:pt x="2841752" y="40131"/>
                </a:lnTo>
                <a:lnTo>
                  <a:pt x="2967354" y="26796"/>
                </a:lnTo>
                <a:lnTo>
                  <a:pt x="3086607" y="15620"/>
                </a:lnTo>
                <a:lnTo>
                  <a:pt x="3201543" y="6603"/>
                </a:lnTo>
                <a:lnTo>
                  <a:pt x="3312159" y="0"/>
                </a:lnTo>
              </a:path>
            </a:pathLst>
          </a:custGeom>
          <a:ln w="31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211670" y="714248"/>
            <a:ext cx="8723630" cy="1331595"/>
          </a:xfrm>
          <a:custGeom>
            <a:avLst/>
            <a:gdLst/>
            <a:ahLst/>
            <a:cxnLst/>
            <a:rect l="l" t="t" r="r" b="b"/>
            <a:pathLst>
              <a:path w="8723630" h="1331595">
                <a:moveTo>
                  <a:pt x="1556042" y="0"/>
                </a:moveTo>
                <a:lnTo>
                  <a:pt x="1402753" y="0"/>
                </a:lnTo>
                <a:lnTo>
                  <a:pt x="1258100" y="4444"/>
                </a:lnTo>
                <a:lnTo>
                  <a:pt x="1121829" y="11175"/>
                </a:lnTo>
                <a:lnTo>
                  <a:pt x="874890" y="33400"/>
                </a:lnTo>
                <a:lnTo>
                  <a:pt x="762063" y="49149"/>
                </a:lnTo>
                <a:lnTo>
                  <a:pt x="659891" y="64769"/>
                </a:lnTo>
                <a:lnTo>
                  <a:pt x="564095" y="82550"/>
                </a:lnTo>
                <a:lnTo>
                  <a:pt x="478955" y="102742"/>
                </a:lnTo>
                <a:lnTo>
                  <a:pt x="398056" y="120650"/>
                </a:lnTo>
                <a:lnTo>
                  <a:pt x="327812" y="140715"/>
                </a:lnTo>
                <a:lnTo>
                  <a:pt x="206476" y="178688"/>
                </a:lnTo>
                <a:lnTo>
                  <a:pt x="157518" y="196596"/>
                </a:lnTo>
                <a:lnTo>
                  <a:pt x="51079" y="241173"/>
                </a:lnTo>
                <a:lnTo>
                  <a:pt x="0" y="268097"/>
                </a:lnTo>
                <a:lnTo>
                  <a:pt x="0" y="1331467"/>
                </a:lnTo>
                <a:lnTo>
                  <a:pt x="8719096" y="1331467"/>
                </a:lnTo>
                <a:lnTo>
                  <a:pt x="8723414" y="1324864"/>
                </a:lnTo>
                <a:lnTo>
                  <a:pt x="8723414" y="851153"/>
                </a:lnTo>
                <a:lnTo>
                  <a:pt x="7182142" y="851153"/>
                </a:lnTo>
                <a:lnTo>
                  <a:pt x="7043839" y="848994"/>
                </a:lnTo>
                <a:lnTo>
                  <a:pt x="6899059" y="844423"/>
                </a:lnTo>
                <a:lnTo>
                  <a:pt x="6750088" y="837818"/>
                </a:lnTo>
                <a:lnTo>
                  <a:pt x="6594640" y="826642"/>
                </a:lnTo>
                <a:lnTo>
                  <a:pt x="6260503" y="793114"/>
                </a:lnTo>
                <a:lnTo>
                  <a:pt x="5900712" y="746125"/>
                </a:lnTo>
                <a:lnTo>
                  <a:pt x="5709196" y="717168"/>
                </a:lnTo>
                <a:lnTo>
                  <a:pt x="5509044" y="683640"/>
                </a:lnTo>
                <a:lnTo>
                  <a:pt x="5302542" y="645667"/>
                </a:lnTo>
                <a:lnTo>
                  <a:pt x="4861979" y="558546"/>
                </a:lnTo>
                <a:lnTo>
                  <a:pt x="4387253" y="453516"/>
                </a:lnTo>
                <a:lnTo>
                  <a:pt x="4136047" y="395350"/>
                </a:lnTo>
                <a:lnTo>
                  <a:pt x="3614458" y="268097"/>
                </a:lnTo>
                <a:lnTo>
                  <a:pt x="3122841" y="165226"/>
                </a:lnTo>
                <a:lnTo>
                  <a:pt x="2892844" y="125094"/>
                </a:lnTo>
                <a:lnTo>
                  <a:pt x="2673642" y="91566"/>
                </a:lnTo>
                <a:lnTo>
                  <a:pt x="2462949" y="62484"/>
                </a:lnTo>
                <a:lnTo>
                  <a:pt x="2262797" y="40131"/>
                </a:lnTo>
                <a:lnTo>
                  <a:pt x="2073313" y="22225"/>
                </a:lnTo>
                <a:lnTo>
                  <a:pt x="1719999" y="2159"/>
                </a:lnTo>
                <a:lnTo>
                  <a:pt x="1556042" y="0"/>
                </a:lnTo>
                <a:close/>
              </a:path>
              <a:path w="8723630" h="1331595">
                <a:moveTo>
                  <a:pt x="8723414" y="569722"/>
                </a:moveTo>
                <a:lnTo>
                  <a:pt x="8638197" y="605409"/>
                </a:lnTo>
                <a:lnTo>
                  <a:pt x="8557298" y="636651"/>
                </a:lnTo>
                <a:lnTo>
                  <a:pt x="8472208" y="665734"/>
                </a:lnTo>
                <a:lnTo>
                  <a:pt x="8295551" y="719327"/>
                </a:lnTo>
                <a:lnTo>
                  <a:pt x="8201825" y="743965"/>
                </a:lnTo>
                <a:lnTo>
                  <a:pt x="8005991" y="784098"/>
                </a:lnTo>
                <a:lnTo>
                  <a:pt x="7901724" y="802004"/>
                </a:lnTo>
                <a:lnTo>
                  <a:pt x="7680363" y="828801"/>
                </a:lnTo>
                <a:lnTo>
                  <a:pt x="7441857" y="846709"/>
                </a:lnTo>
                <a:lnTo>
                  <a:pt x="7314222" y="851153"/>
                </a:lnTo>
                <a:lnTo>
                  <a:pt x="8723414" y="851153"/>
                </a:lnTo>
                <a:lnTo>
                  <a:pt x="8723414" y="56972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 txBox="1"/>
          <p:nvPr/>
        </p:nvSpPr>
        <p:spPr>
          <a:xfrm>
            <a:off x="330200" y="1503044"/>
            <a:ext cx="3071495" cy="479615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213360" indent="43815">
              <a:lnSpc>
                <a:spcPct val="100000"/>
              </a:lnSpc>
              <a:spcBef>
                <a:spcPts val="95"/>
              </a:spcBef>
              <a:buSzPct val="94000"/>
              <a:buAutoNum type="arabicPlain"/>
              <a:tabLst>
                <a:tab pos="535305" algn="l"/>
              </a:tabLst>
            </a:pP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安装及使用单位应提供防 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坠装置使用说明书、提升设备说 明书、控制系统操作说明书、安 全技术操作规程、专项施工安全 方案、安装自检检验记录表、提 </a:t>
            </a:r>
            <a:r>
              <a:rPr sz="1600" spc="-10" dirty="0">
                <a:latin typeface="PMingLiU" panose="02020500000000000000" charset="-120"/>
                <a:cs typeface="PMingLiU" panose="02020500000000000000" charset="-120"/>
              </a:rPr>
              <a:t>升（下降）前检查记录、安全技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术交底</a:t>
            </a:r>
            <a:r>
              <a:rPr sz="1600" spc="5" dirty="0">
                <a:latin typeface="PMingLiU" panose="02020500000000000000" charset="-120"/>
                <a:cs typeface="PMingLiU" panose="02020500000000000000" charset="-120"/>
              </a:rPr>
              <a:t>提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升（</a:t>
            </a:r>
            <a:r>
              <a:rPr sz="1600" spc="5" dirty="0">
                <a:latin typeface="PMingLiU" panose="02020500000000000000" charset="-120"/>
                <a:cs typeface="PMingLiU" panose="02020500000000000000" charset="-120"/>
              </a:rPr>
              <a:t>下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降）等</a:t>
            </a:r>
            <a:r>
              <a:rPr sz="1600" spc="5" dirty="0">
                <a:latin typeface="PMingLiU" panose="02020500000000000000" charset="-120"/>
                <a:cs typeface="PMingLiU" panose="02020500000000000000" charset="-120"/>
              </a:rPr>
              <a:t>技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术资</a:t>
            </a:r>
            <a:r>
              <a:rPr sz="1600" spc="5" dirty="0">
                <a:latin typeface="PMingLiU" panose="02020500000000000000" charset="-120"/>
                <a:cs typeface="PMingLiU" panose="02020500000000000000" charset="-120"/>
              </a:rPr>
              <a:t>料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。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  <a:p>
            <a:pPr marL="12700" marR="322580">
              <a:lnSpc>
                <a:spcPct val="100000"/>
              </a:lnSpc>
              <a:spcBef>
                <a:spcPts val="595"/>
              </a:spcBef>
              <a:buSzPct val="94000"/>
              <a:buAutoNum type="arabicPlain" startAt="2"/>
              <a:tabLst>
                <a:tab pos="512445" algn="l"/>
              </a:tabLst>
            </a:pP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搭设前应编制方案，并附 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有相应的计算书；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  <a:p>
            <a:pPr marL="517525" indent="-505460">
              <a:lnSpc>
                <a:spcPct val="100000"/>
              </a:lnSpc>
              <a:spcBef>
                <a:spcPts val="605"/>
              </a:spcBef>
              <a:buSzPct val="94000"/>
              <a:buAutoNum type="arabicPlain" startAt="2"/>
              <a:tabLst>
                <a:tab pos="517525" algn="l"/>
              </a:tabLst>
            </a:pP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应满足国家及地方相关规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  <a:p>
            <a:pPr marL="12700">
              <a:lnSpc>
                <a:spcPct val="100000"/>
              </a:lnSpc>
            </a:pPr>
            <a:r>
              <a:rPr sz="1600" spc="-10" dirty="0">
                <a:latin typeface="PMingLiU" panose="02020500000000000000" charset="-120"/>
                <a:cs typeface="PMingLiU" panose="02020500000000000000" charset="-120"/>
              </a:rPr>
              <a:t>范和规定；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  <a:p>
            <a:pPr marL="12700" marR="307340">
              <a:lnSpc>
                <a:spcPct val="100000"/>
              </a:lnSpc>
              <a:spcBef>
                <a:spcPts val="600"/>
              </a:spcBef>
              <a:buSzPct val="94000"/>
              <a:buAutoNum type="arabicPlain" startAt="4"/>
              <a:tabLst>
                <a:tab pos="527685" algn="l"/>
              </a:tabLst>
            </a:pP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采用铝模施工的项目不允 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许在爬架内设置卸料平台；</a:t>
            </a:r>
            <a:r>
              <a:rPr sz="1600" spc="-35" dirty="0">
                <a:latin typeface="PMingLiU" panose="02020500000000000000" charset="-120"/>
                <a:cs typeface="PMingLiU" panose="02020500000000000000" charset="-120"/>
              </a:rPr>
              <a:t> </a:t>
            </a:r>
            <a:r>
              <a:rPr sz="1600" spc="-5" dirty="0">
                <a:latin typeface="Candara" panose="020E0502030303020204"/>
                <a:cs typeface="Candara" panose="020E0502030303020204"/>
              </a:rPr>
              <a:t>1</a:t>
            </a:r>
            <a:endParaRPr sz="1600">
              <a:latin typeface="Candara" panose="020E0502030303020204"/>
              <a:cs typeface="Candara" panose="020E0502030303020204"/>
            </a:endParaRPr>
          </a:p>
          <a:p>
            <a:pPr marL="12700" marR="316230">
              <a:lnSpc>
                <a:spcPct val="100000"/>
              </a:lnSpc>
              <a:spcBef>
                <a:spcPts val="600"/>
              </a:spcBef>
              <a:buSzPct val="94000"/>
              <a:buAutoNum type="arabicPlain" startAt="4"/>
              <a:tabLst>
                <a:tab pos="517525" algn="l"/>
              </a:tabLst>
            </a:pP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在爬架下方须设置水平兜 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网，兜网外挑不小于</a:t>
            </a:r>
            <a:r>
              <a:rPr sz="1600" spc="-10" dirty="0">
                <a:latin typeface="Candara" panose="020E0502030303020204"/>
                <a:cs typeface="Candara" panose="020E0502030303020204"/>
              </a:rPr>
              <a:t>2m</a:t>
            </a:r>
            <a:r>
              <a:rPr sz="1600" spc="-10" dirty="0">
                <a:latin typeface="PMingLiU" panose="02020500000000000000" charset="-120"/>
                <a:cs typeface="PMingLiU" panose="02020500000000000000" charset="-120"/>
              </a:rPr>
              <a:t>；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  <a:p>
            <a:pPr marL="12700" marR="213360">
              <a:lnSpc>
                <a:spcPct val="100000"/>
              </a:lnSpc>
              <a:spcBef>
                <a:spcPts val="600"/>
              </a:spcBef>
              <a:buSzPct val="94000"/>
              <a:buAutoNum type="arabicPlain" startAt="4"/>
              <a:tabLst>
                <a:tab pos="530860" algn="l"/>
              </a:tabLst>
            </a:pP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在爬架内作业区域必须设 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置安全母绳，施工人员系安全带 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作业；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330200" y="1016888"/>
            <a:ext cx="2693035" cy="4679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5" dirty="0">
                <a:solidFill>
                  <a:srgbClr val="000000"/>
                </a:solidFill>
                <a:latin typeface="Candara" panose="020E0502030303020204"/>
                <a:cs typeface="Candara" panose="020E0502030303020204"/>
              </a:rPr>
              <a:t>3.3</a:t>
            </a:r>
            <a:r>
              <a:rPr dirty="0">
                <a:solidFill>
                  <a:srgbClr val="000000"/>
                </a:solidFill>
              </a:rPr>
              <a:t>附着式脚手架</a:t>
            </a:r>
            <a:endParaRPr dirty="0">
              <a:solidFill>
                <a:srgbClr val="000000"/>
              </a:solidFill>
            </a:endParaRPr>
          </a:p>
        </p:txBody>
      </p:sp>
      <p:sp>
        <p:nvSpPr>
          <p:cNvPr id="9" name="object 9"/>
          <p:cNvSpPr/>
          <p:nvPr/>
        </p:nvSpPr>
        <p:spPr>
          <a:xfrm>
            <a:off x="6501891" y="1628788"/>
            <a:ext cx="2371741" cy="1328024"/>
          </a:xfrm>
          <a:prstGeom prst="rect">
            <a:avLst/>
          </a:prstGeom>
          <a:blipFill>
            <a:blip r:embed="rId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4375658" y="1556766"/>
            <a:ext cx="2239264" cy="136817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3840734" y="2938868"/>
            <a:ext cx="4949571" cy="351447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054978" y="859408"/>
            <a:ext cx="2880360" cy="715010"/>
          </a:xfrm>
          <a:custGeom>
            <a:avLst/>
            <a:gdLst/>
            <a:ahLst/>
            <a:cxnLst/>
            <a:rect l="l" t="t" r="r" b="b"/>
            <a:pathLst>
              <a:path w="2880359" h="715010">
                <a:moveTo>
                  <a:pt x="2880105" y="0"/>
                </a:moveTo>
                <a:lnTo>
                  <a:pt x="2873629" y="0"/>
                </a:lnTo>
                <a:lnTo>
                  <a:pt x="2752344" y="20065"/>
                </a:lnTo>
                <a:lnTo>
                  <a:pt x="2628900" y="42417"/>
                </a:lnTo>
                <a:lnTo>
                  <a:pt x="2373376" y="91566"/>
                </a:lnTo>
                <a:lnTo>
                  <a:pt x="2105279" y="149732"/>
                </a:lnTo>
                <a:lnTo>
                  <a:pt x="1824227" y="216662"/>
                </a:lnTo>
                <a:lnTo>
                  <a:pt x="1566672" y="281558"/>
                </a:lnTo>
                <a:lnTo>
                  <a:pt x="842899" y="444626"/>
                </a:lnTo>
                <a:lnTo>
                  <a:pt x="621538" y="489330"/>
                </a:lnTo>
                <a:lnTo>
                  <a:pt x="200025" y="567436"/>
                </a:lnTo>
                <a:lnTo>
                  <a:pt x="0" y="600963"/>
                </a:lnTo>
                <a:lnTo>
                  <a:pt x="138303" y="621156"/>
                </a:lnTo>
                <a:lnTo>
                  <a:pt x="270256" y="638937"/>
                </a:lnTo>
                <a:lnTo>
                  <a:pt x="398018" y="654685"/>
                </a:lnTo>
                <a:lnTo>
                  <a:pt x="644905" y="681481"/>
                </a:lnTo>
                <a:lnTo>
                  <a:pt x="874776" y="699262"/>
                </a:lnTo>
                <a:lnTo>
                  <a:pt x="985520" y="705992"/>
                </a:lnTo>
                <a:lnTo>
                  <a:pt x="1094104" y="710438"/>
                </a:lnTo>
                <a:lnTo>
                  <a:pt x="1298448" y="715010"/>
                </a:lnTo>
                <a:lnTo>
                  <a:pt x="1396365" y="715010"/>
                </a:lnTo>
                <a:lnTo>
                  <a:pt x="1585849" y="710438"/>
                </a:lnTo>
                <a:lnTo>
                  <a:pt x="1675256" y="705992"/>
                </a:lnTo>
                <a:lnTo>
                  <a:pt x="1845564" y="692657"/>
                </a:lnTo>
                <a:lnTo>
                  <a:pt x="1928495" y="683640"/>
                </a:lnTo>
                <a:lnTo>
                  <a:pt x="2086102" y="661288"/>
                </a:lnTo>
                <a:lnTo>
                  <a:pt x="2235073" y="634491"/>
                </a:lnTo>
                <a:lnTo>
                  <a:pt x="2375535" y="603250"/>
                </a:lnTo>
                <a:lnTo>
                  <a:pt x="2509647" y="567436"/>
                </a:lnTo>
                <a:lnTo>
                  <a:pt x="2637409" y="527303"/>
                </a:lnTo>
                <a:lnTo>
                  <a:pt x="2758694" y="482600"/>
                </a:lnTo>
                <a:lnTo>
                  <a:pt x="2875788" y="435610"/>
                </a:lnTo>
                <a:lnTo>
                  <a:pt x="2880105" y="433450"/>
                </a:lnTo>
                <a:lnTo>
                  <a:pt x="2880105" y="0"/>
                </a:lnTo>
                <a:close/>
              </a:path>
            </a:pathLst>
          </a:custGeom>
          <a:solidFill>
            <a:srgbClr val="C5E7FB">
              <a:alpha val="2901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2622423" y="730884"/>
            <a:ext cx="5551805" cy="851535"/>
          </a:xfrm>
          <a:custGeom>
            <a:avLst/>
            <a:gdLst/>
            <a:ahLst/>
            <a:cxnLst/>
            <a:rect l="l" t="t" r="r" b="b"/>
            <a:pathLst>
              <a:path w="5551805" h="851535">
                <a:moveTo>
                  <a:pt x="853566" y="0"/>
                </a:moveTo>
                <a:lnTo>
                  <a:pt x="685418" y="0"/>
                </a:lnTo>
                <a:lnTo>
                  <a:pt x="527938" y="4572"/>
                </a:lnTo>
                <a:lnTo>
                  <a:pt x="381000" y="11175"/>
                </a:lnTo>
                <a:lnTo>
                  <a:pt x="244728" y="22351"/>
                </a:lnTo>
                <a:lnTo>
                  <a:pt x="117093" y="35813"/>
                </a:lnTo>
                <a:lnTo>
                  <a:pt x="0" y="53720"/>
                </a:lnTo>
                <a:lnTo>
                  <a:pt x="334137" y="96138"/>
                </a:lnTo>
                <a:lnTo>
                  <a:pt x="693927" y="156463"/>
                </a:lnTo>
                <a:lnTo>
                  <a:pt x="1079246" y="234695"/>
                </a:lnTo>
                <a:lnTo>
                  <a:pt x="1283589" y="279273"/>
                </a:lnTo>
                <a:lnTo>
                  <a:pt x="1868931" y="422275"/>
                </a:lnTo>
                <a:lnTo>
                  <a:pt x="2562987" y="576452"/>
                </a:lnTo>
                <a:lnTo>
                  <a:pt x="2882265" y="639063"/>
                </a:lnTo>
                <a:lnTo>
                  <a:pt x="3035554" y="668147"/>
                </a:lnTo>
                <a:lnTo>
                  <a:pt x="3329304" y="717295"/>
                </a:lnTo>
                <a:lnTo>
                  <a:pt x="3469766" y="739520"/>
                </a:lnTo>
                <a:lnTo>
                  <a:pt x="3737991" y="775335"/>
                </a:lnTo>
                <a:lnTo>
                  <a:pt x="3991229" y="806576"/>
                </a:lnTo>
                <a:lnTo>
                  <a:pt x="4112641" y="817752"/>
                </a:lnTo>
                <a:lnTo>
                  <a:pt x="4342510" y="835660"/>
                </a:lnTo>
                <a:lnTo>
                  <a:pt x="4453255" y="842390"/>
                </a:lnTo>
                <a:lnTo>
                  <a:pt x="4666107" y="851280"/>
                </a:lnTo>
                <a:lnTo>
                  <a:pt x="4864100" y="851280"/>
                </a:lnTo>
                <a:lnTo>
                  <a:pt x="5051425" y="846836"/>
                </a:lnTo>
                <a:lnTo>
                  <a:pt x="5140833" y="842390"/>
                </a:lnTo>
                <a:lnTo>
                  <a:pt x="5228082" y="835660"/>
                </a:lnTo>
                <a:lnTo>
                  <a:pt x="5474970" y="808863"/>
                </a:lnTo>
                <a:lnTo>
                  <a:pt x="5551551" y="797687"/>
                </a:lnTo>
                <a:lnTo>
                  <a:pt x="5304662" y="766444"/>
                </a:lnTo>
                <a:lnTo>
                  <a:pt x="5042916" y="728472"/>
                </a:lnTo>
                <a:lnTo>
                  <a:pt x="4474463" y="630047"/>
                </a:lnTo>
                <a:lnTo>
                  <a:pt x="4165854" y="567563"/>
                </a:lnTo>
                <a:lnTo>
                  <a:pt x="3840099" y="498348"/>
                </a:lnTo>
                <a:lnTo>
                  <a:pt x="2854579" y="263651"/>
                </a:lnTo>
                <a:lnTo>
                  <a:pt x="2586354" y="205612"/>
                </a:lnTo>
                <a:lnTo>
                  <a:pt x="2330957" y="156463"/>
                </a:lnTo>
                <a:lnTo>
                  <a:pt x="2207387" y="134112"/>
                </a:lnTo>
                <a:lnTo>
                  <a:pt x="2086102" y="114045"/>
                </a:lnTo>
                <a:lnTo>
                  <a:pt x="1969007" y="96138"/>
                </a:lnTo>
                <a:lnTo>
                  <a:pt x="1630552" y="51435"/>
                </a:lnTo>
                <a:lnTo>
                  <a:pt x="1419860" y="31368"/>
                </a:lnTo>
                <a:lnTo>
                  <a:pt x="1221866" y="15748"/>
                </a:lnTo>
                <a:lnTo>
                  <a:pt x="1032382" y="4572"/>
                </a:lnTo>
                <a:lnTo>
                  <a:pt x="853566" y="0"/>
                </a:lnTo>
                <a:close/>
              </a:path>
            </a:pathLst>
          </a:custGeom>
          <a:solidFill>
            <a:srgbClr val="C5E7FB">
              <a:alpha val="3999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2832100" y="743204"/>
            <a:ext cx="5474970" cy="775335"/>
          </a:xfrm>
          <a:custGeom>
            <a:avLst/>
            <a:gdLst/>
            <a:ahLst/>
            <a:cxnLst/>
            <a:rect l="l" t="t" r="r" b="b"/>
            <a:pathLst>
              <a:path w="5474970" h="775335">
                <a:moveTo>
                  <a:pt x="0" y="78232"/>
                </a:moveTo>
                <a:lnTo>
                  <a:pt x="19176" y="73787"/>
                </a:lnTo>
                <a:lnTo>
                  <a:pt x="76581" y="62611"/>
                </a:lnTo>
                <a:lnTo>
                  <a:pt x="174498" y="46990"/>
                </a:lnTo>
                <a:lnTo>
                  <a:pt x="238379" y="37973"/>
                </a:lnTo>
                <a:lnTo>
                  <a:pt x="312927" y="29083"/>
                </a:lnTo>
                <a:lnTo>
                  <a:pt x="395858" y="22351"/>
                </a:lnTo>
                <a:lnTo>
                  <a:pt x="491744" y="15621"/>
                </a:lnTo>
                <a:lnTo>
                  <a:pt x="596011" y="9017"/>
                </a:lnTo>
                <a:lnTo>
                  <a:pt x="713104" y="4445"/>
                </a:lnTo>
                <a:lnTo>
                  <a:pt x="840866" y="2286"/>
                </a:lnTo>
                <a:lnTo>
                  <a:pt x="979170" y="0"/>
                </a:lnTo>
                <a:lnTo>
                  <a:pt x="1128140" y="2286"/>
                </a:lnTo>
                <a:lnTo>
                  <a:pt x="1287779" y="6731"/>
                </a:lnTo>
                <a:lnTo>
                  <a:pt x="1460246" y="15621"/>
                </a:lnTo>
                <a:lnTo>
                  <a:pt x="1643379" y="26797"/>
                </a:lnTo>
                <a:lnTo>
                  <a:pt x="1837054" y="44704"/>
                </a:lnTo>
                <a:lnTo>
                  <a:pt x="2043557" y="64770"/>
                </a:lnTo>
                <a:lnTo>
                  <a:pt x="2262759" y="89408"/>
                </a:lnTo>
                <a:lnTo>
                  <a:pt x="2492629" y="118491"/>
                </a:lnTo>
                <a:lnTo>
                  <a:pt x="2735326" y="154178"/>
                </a:lnTo>
                <a:lnTo>
                  <a:pt x="2988691" y="194437"/>
                </a:lnTo>
                <a:lnTo>
                  <a:pt x="3254755" y="241300"/>
                </a:lnTo>
                <a:lnTo>
                  <a:pt x="3533648" y="297180"/>
                </a:lnTo>
                <a:lnTo>
                  <a:pt x="3825240" y="357505"/>
                </a:lnTo>
                <a:lnTo>
                  <a:pt x="4129658" y="424561"/>
                </a:lnTo>
                <a:lnTo>
                  <a:pt x="4446778" y="500507"/>
                </a:lnTo>
                <a:lnTo>
                  <a:pt x="4776724" y="583184"/>
                </a:lnTo>
                <a:lnTo>
                  <a:pt x="5119497" y="674751"/>
                </a:lnTo>
                <a:lnTo>
                  <a:pt x="5474970" y="775335"/>
                </a:lnTo>
              </a:path>
            </a:pathLst>
          </a:custGeom>
          <a:ln w="31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5616447" y="729869"/>
            <a:ext cx="3312160" cy="652780"/>
          </a:xfrm>
          <a:custGeom>
            <a:avLst/>
            <a:gdLst/>
            <a:ahLst/>
            <a:cxnLst/>
            <a:rect l="l" t="t" r="r" b="b"/>
            <a:pathLst>
              <a:path w="3312159" h="652780">
                <a:moveTo>
                  <a:pt x="0" y="652398"/>
                </a:moveTo>
                <a:lnTo>
                  <a:pt x="95757" y="625475"/>
                </a:lnTo>
                <a:lnTo>
                  <a:pt x="357631" y="556259"/>
                </a:lnTo>
                <a:lnTo>
                  <a:pt x="538479" y="509396"/>
                </a:lnTo>
                <a:lnTo>
                  <a:pt x="747140" y="457961"/>
                </a:lnTo>
                <a:lnTo>
                  <a:pt x="979170" y="402081"/>
                </a:lnTo>
                <a:lnTo>
                  <a:pt x="1228217" y="341756"/>
                </a:lnTo>
                <a:lnTo>
                  <a:pt x="1492123" y="283717"/>
                </a:lnTo>
                <a:lnTo>
                  <a:pt x="1762505" y="225551"/>
                </a:lnTo>
                <a:lnTo>
                  <a:pt x="2039238" y="171957"/>
                </a:lnTo>
                <a:lnTo>
                  <a:pt x="2313812" y="120650"/>
                </a:lnTo>
                <a:lnTo>
                  <a:pt x="2450083" y="98297"/>
                </a:lnTo>
                <a:lnTo>
                  <a:pt x="2582036" y="75945"/>
                </a:lnTo>
                <a:lnTo>
                  <a:pt x="2713990" y="58038"/>
                </a:lnTo>
                <a:lnTo>
                  <a:pt x="2841752" y="40131"/>
                </a:lnTo>
                <a:lnTo>
                  <a:pt x="2967354" y="26796"/>
                </a:lnTo>
                <a:lnTo>
                  <a:pt x="3086607" y="15620"/>
                </a:lnTo>
                <a:lnTo>
                  <a:pt x="3201543" y="6603"/>
                </a:lnTo>
                <a:lnTo>
                  <a:pt x="3312159" y="0"/>
                </a:lnTo>
              </a:path>
            </a:pathLst>
          </a:custGeom>
          <a:ln w="31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211670" y="714248"/>
            <a:ext cx="8723630" cy="1331595"/>
          </a:xfrm>
          <a:custGeom>
            <a:avLst/>
            <a:gdLst/>
            <a:ahLst/>
            <a:cxnLst/>
            <a:rect l="l" t="t" r="r" b="b"/>
            <a:pathLst>
              <a:path w="8723630" h="1331595">
                <a:moveTo>
                  <a:pt x="1556042" y="0"/>
                </a:moveTo>
                <a:lnTo>
                  <a:pt x="1402753" y="0"/>
                </a:lnTo>
                <a:lnTo>
                  <a:pt x="1258100" y="4444"/>
                </a:lnTo>
                <a:lnTo>
                  <a:pt x="1121829" y="11175"/>
                </a:lnTo>
                <a:lnTo>
                  <a:pt x="874890" y="33400"/>
                </a:lnTo>
                <a:lnTo>
                  <a:pt x="762063" y="49149"/>
                </a:lnTo>
                <a:lnTo>
                  <a:pt x="659891" y="64769"/>
                </a:lnTo>
                <a:lnTo>
                  <a:pt x="564095" y="82550"/>
                </a:lnTo>
                <a:lnTo>
                  <a:pt x="478955" y="102742"/>
                </a:lnTo>
                <a:lnTo>
                  <a:pt x="398056" y="120650"/>
                </a:lnTo>
                <a:lnTo>
                  <a:pt x="327812" y="140715"/>
                </a:lnTo>
                <a:lnTo>
                  <a:pt x="206476" y="178688"/>
                </a:lnTo>
                <a:lnTo>
                  <a:pt x="157518" y="196596"/>
                </a:lnTo>
                <a:lnTo>
                  <a:pt x="51079" y="241173"/>
                </a:lnTo>
                <a:lnTo>
                  <a:pt x="0" y="268097"/>
                </a:lnTo>
                <a:lnTo>
                  <a:pt x="0" y="1331467"/>
                </a:lnTo>
                <a:lnTo>
                  <a:pt x="8719096" y="1331467"/>
                </a:lnTo>
                <a:lnTo>
                  <a:pt x="8723414" y="1324864"/>
                </a:lnTo>
                <a:lnTo>
                  <a:pt x="8723414" y="851153"/>
                </a:lnTo>
                <a:lnTo>
                  <a:pt x="7182142" y="851153"/>
                </a:lnTo>
                <a:lnTo>
                  <a:pt x="7043839" y="848994"/>
                </a:lnTo>
                <a:lnTo>
                  <a:pt x="6899059" y="844423"/>
                </a:lnTo>
                <a:lnTo>
                  <a:pt x="6750088" y="837818"/>
                </a:lnTo>
                <a:lnTo>
                  <a:pt x="6594640" y="826642"/>
                </a:lnTo>
                <a:lnTo>
                  <a:pt x="6260503" y="793114"/>
                </a:lnTo>
                <a:lnTo>
                  <a:pt x="5900712" y="746125"/>
                </a:lnTo>
                <a:lnTo>
                  <a:pt x="5709196" y="717168"/>
                </a:lnTo>
                <a:lnTo>
                  <a:pt x="5509044" y="683640"/>
                </a:lnTo>
                <a:lnTo>
                  <a:pt x="5302542" y="645667"/>
                </a:lnTo>
                <a:lnTo>
                  <a:pt x="4861979" y="558546"/>
                </a:lnTo>
                <a:lnTo>
                  <a:pt x="4387253" y="453516"/>
                </a:lnTo>
                <a:lnTo>
                  <a:pt x="4136047" y="395350"/>
                </a:lnTo>
                <a:lnTo>
                  <a:pt x="3614458" y="268097"/>
                </a:lnTo>
                <a:lnTo>
                  <a:pt x="3122841" y="165226"/>
                </a:lnTo>
                <a:lnTo>
                  <a:pt x="2892844" y="125094"/>
                </a:lnTo>
                <a:lnTo>
                  <a:pt x="2673642" y="91566"/>
                </a:lnTo>
                <a:lnTo>
                  <a:pt x="2462949" y="62484"/>
                </a:lnTo>
                <a:lnTo>
                  <a:pt x="2262797" y="40131"/>
                </a:lnTo>
                <a:lnTo>
                  <a:pt x="2073313" y="22225"/>
                </a:lnTo>
                <a:lnTo>
                  <a:pt x="1719999" y="2159"/>
                </a:lnTo>
                <a:lnTo>
                  <a:pt x="1556042" y="0"/>
                </a:lnTo>
                <a:close/>
              </a:path>
              <a:path w="8723630" h="1331595">
                <a:moveTo>
                  <a:pt x="8723414" y="569722"/>
                </a:moveTo>
                <a:lnTo>
                  <a:pt x="8638197" y="605409"/>
                </a:lnTo>
                <a:lnTo>
                  <a:pt x="8557298" y="636651"/>
                </a:lnTo>
                <a:lnTo>
                  <a:pt x="8472208" y="665734"/>
                </a:lnTo>
                <a:lnTo>
                  <a:pt x="8295551" y="719327"/>
                </a:lnTo>
                <a:lnTo>
                  <a:pt x="8201825" y="743965"/>
                </a:lnTo>
                <a:lnTo>
                  <a:pt x="8005991" y="784098"/>
                </a:lnTo>
                <a:lnTo>
                  <a:pt x="7901724" y="802004"/>
                </a:lnTo>
                <a:lnTo>
                  <a:pt x="7680363" y="828801"/>
                </a:lnTo>
                <a:lnTo>
                  <a:pt x="7441857" y="846709"/>
                </a:lnTo>
                <a:lnTo>
                  <a:pt x="7314222" y="851153"/>
                </a:lnTo>
                <a:lnTo>
                  <a:pt x="8723414" y="851153"/>
                </a:lnTo>
                <a:lnTo>
                  <a:pt x="8723414" y="56972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 txBox="1"/>
          <p:nvPr/>
        </p:nvSpPr>
        <p:spPr>
          <a:xfrm>
            <a:off x="330200" y="1448180"/>
            <a:ext cx="3181985" cy="4010025"/>
          </a:xfrm>
          <a:prstGeom prst="rect">
            <a:avLst/>
          </a:prstGeom>
        </p:spPr>
        <p:txBody>
          <a:bodyPr vert="horz" wrap="square" lIns="0" tIns="36195" rIns="0" bIns="0" rtlCol="0">
            <a:spAutoFit/>
          </a:bodyPr>
          <a:lstStyle/>
          <a:p>
            <a:pPr marL="12700" marR="5080" indent="43815">
              <a:lnSpc>
                <a:spcPct val="90000"/>
              </a:lnSpc>
              <a:spcBef>
                <a:spcPts val="285"/>
              </a:spcBef>
            </a:pPr>
            <a:r>
              <a:rPr sz="1600" dirty="0">
                <a:latin typeface="Candara" panose="020E0502030303020204"/>
                <a:cs typeface="Candara" panose="020E0502030303020204"/>
              </a:rPr>
              <a:t>1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、防坠落装置必须是机械式的全自 </a:t>
            </a:r>
            <a:r>
              <a:rPr sz="1600" spc="-10" dirty="0">
                <a:latin typeface="PMingLiU" panose="02020500000000000000" charset="-120"/>
                <a:cs typeface="PMingLiU" panose="02020500000000000000" charset="-120"/>
              </a:rPr>
              <a:t>动装置，严禁使用每次升降都需重 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组的手动装置；（</a:t>
            </a:r>
            <a:r>
              <a:rPr sz="1600" spc="-5" dirty="0">
                <a:latin typeface="Candara" panose="020E0502030303020204"/>
                <a:cs typeface="Candara" panose="020E0502030303020204"/>
              </a:rPr>
              <a:t>JGJ202-2010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第 </a:t>
            </a:r>
            <a:r>
              <a:rPr sz="1600" spc="-5" dirty="0">
                <a:latin typeface="Candara" panose="020E0502030303020204"/>
                <a:cs typeface="Candara" panose="020E0502030303020204"/>
              </a:rPr>
              <a:t>4.5.3.2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条）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  <a:p>
            <a:pPr marL="12700" marR="51435" indent="177800">
              <a:lnSpc>
                <a:spcPct val="90000"/>
              </a:lnSpc>
              <a:spcBef>
                <a:spcPts val="600"/>
              </a:spcBef>
            </a:pPr>
            <a:r>
              <a:rPr sz="1600" spc="-10" dirty="0">
                <a:latin typeface="Candara" panose="020E0502030303020204"/>
                <a:cs typeface="Candara" panose="020E0502030303020204"/>
              </a:rPr>
              <a:t>2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、工具式脚手架的防坠落装置应 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经法定检测机构标定后方可使用；  使用过程中，使用单位应定期对其 </a:t>
            </a:r>
            <a:r>
              <a:rPr sz="1600" spc="-10" dirty="0">
                <a:latin typeface="PMingLiU" panose="02020500000000000000" charset="-120"/>
                <a:cs typeface="PMingLiU" panose="02020500000000000000" charset="-120"/>
              </a:rPr>
              <a:t>有效性和可靠性进行检测；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  <a:p>
            <a:pPr marL="12700">
              <a:lnSpc>
                <a:spcPts val="1730"/>
              </a:lnSpc>
            </a:pP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（</a:t>
            </a:r>
            <a:r>
              <a:rPr sz="1600" spc="-5" dirty="0">
                <a:latin typeface="Candara" panose="020E0502030303020204"/>
                <a:cs typeface="Candara" panose="020E0502030303020204"/>
              </a:rPr>
              <a:t>JGJ202-2010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第</a:t>
            </a:r>
            <a:r>
              <a:rPr sz="1600" spc="-5" dirty="0">
                <a:latin typeface="Candara" panose="020E0502030303020204"/>
                <a:cs typeface="Candara" panose="020E0502030303020204"/>
              </a:rPr>
              <a:t>7.0.10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条）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  <a:p>
            <a:pPr marL="12700" marR="45720" indent="177800">
              <a:lnSpc>
                <a:spcPts val="1730"/>
              </a:lnSpc>
              <a:spcBef>
                <a:spcPts val="625"/>
              </a:spcBef>
            </a:pPr>
            <a:r>
              <a:rPr sz="1600" dirty="0">
                <a:latin typeface="Candara" panose="020E0502030303020204"/>
                <a:cs typeface="Candara" panose="020E0502030303020204"/>
              </a:rPr>
              <a:t>3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、防坠落装置与升降设备必须分 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别独立固定在建筑结构上；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  <a:p>
            <a:pPr marL="12700">
              <a:lnSpc>
                <a:spcPts val="1700"/>
              </a:lnSpc>
            </a:pP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（</a:t>
            </a:r>
            <a:r>
              <a:rPr sz="1600" spc="-5" dirty="0">
                <a:latin typeface="Candara" panose="020E0502030303020204"/>
                <a:cs typeface="Candara" panose="020E0502030303020204"/>
              </a:rPr>
              <a:t>JGJ202-2010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第</a:t>
            </a:r>
            <a:r>
              <a:rPr sz="1600" spc="-5" dirty="0">
                <a:latin typeface="Candara" panose="020E0502030303020204"/>
                <a:cs typeface="Candara" panose="020E0502030303020204"/>
              </a:rPr>
              <a:t>4.5.3.5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条）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  <a:p>
            <a:pPr marL="12700" marR="36195" indent="177800">
              <a:lnSpc>
                <a:spcPct val="90000"/>
              </a:lnSpc>
              <a:spcBef>
                <a:spcPts val="600"/>
              </a:spcBef>
            </a:pPr>
            <a:r>
              <a:rPr sz="1600" spc="-5" dirty="0">
                <a:latin typeface="Candara" panose="020E0502030303020204"/>
                <a:cs typeface="Candara" panose="020E0502030303020204"/>
              </a:rPr>
              <a:t>4</a:t>
            </a:r>
            <a:r>
              <a:rPr sz="1600" spc="-10" dirty="0">
                <a:latin typeface="PMingLiU" panose="02020500000000000000" charset="-120"/>
                <a:cs typeface="PMingLiU" panose="02020500000000000000" charset="-120"/>
              </a:rPr>
              <a:t>、防坠落装置应设置在竖向主框 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架处并附着在建筑结构上，每一升 降点不得少于一个防坠落装置，防 坠落装置在使用和升降工况下都必 须起作用。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330200" y="908431"/>
            <a:ext cx="3210560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dirty="0">
                <a:solidFill>
                  <a:srgbClr val="000000"/>
                </a:solidFill>
                <a:latin typeface="Candara" panose="020E0502030303020204"/>
                <a:cs typeface="Candara" panose="020E0502030303020204"/>
              </a:rPr>
              <a:t>3.3.1</a:t>
            </a:r>
            <a:r>
              <a:rPr sz="3200" spc="-5" dirty="0">
                <a:solidFill>
                  <a:srgbClr val="000000"/>
                </a:solidFill>
              </a:rPr>
              <a:t>防</a:t>
            </a:r>
            <a:r>
              <a:rPr sz="3200" dirty="0">
                <a:solidFill>
                  <a:srgbClr val="000000"/>
                </a:solidFill>
              </a:rPr>
              <a:t>坠安全装置</a:t>
            </a:r>
            <a:endParaRPr sz="3200">
              <a:latin typeface="Candara" panose="020E0502030303020204"/>
              <a:cs typeface="Candara" panose="020E0502030303020204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3858895" y="1487550"/>
            <a:ext cx="2297303" cy="2098294"/>
          </a:xfrm>
          <a:prstGeom prst="rect">
            <a:avLst/>
          </a:prstGeom>
          <a:blipFill>
            <a:blip r:embed="rId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6156197" y="1515117"/>
            <a:ext cx="2757693" cy="207072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3851909" y="3649853"/>
            <a:ext cx="5062982" cy="188252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054978" y="859408"/>
            <a:ext cx="2880360" cy="715010"/>
          </a:xfrm>
          <a:custGeom>
            <a:avLst/>
            <a:gdLst/>
            <a:ahLst/>
            <a:cxnLst/>
            <a:rect l="l" t="t" r="r" b="b"/>
            <a:pathLst>
              <a:path w="2880359" h="715010">
                <a:moveTo>
                  <a:pt x="2880105" y="0"/>
                </a:moveTo>
                <a:lnTo>
                  <a:pt x="2873629" y="0"/>
                </a:lnTo>
                <a:lnTo>
                  <a:pt x="2752344" y="20065"/>
                </a:lnTo>
                <a:lnTo>
                  <a:pt x="2628900" y="42417"/>
                </a:lnTo>
                <a:lnTo>
                  <a:pt x="2373376" y="91566"/>
                </a:lnTo>
                <a:lnTo>
                  <a:pt x="2105279" y="149732"/>
                </a:lnTo>
                <a:lnTo>
                  <a:pt x="1824227" y="216662"/>
                </a:lnTo>
                <a:lnTo>
                  <a:pt x="1566672" y="281558"/>
                </a:lnTo>
                <a:lnTo>
                  <a:pt x="842899" y="444626"/>
                </a:lnTo>
                <a:lnTo>
                  <a:pt x="621538" y="489330"/>
                </a:lnTo>
                <a:lnTo>
                  <a:pt x="200025" y="567436"/>
                </a:lnTo>
                <a:lnTo>
                  <a:pt x="0" y="600963"/>
                </a:lnTo>
                <a:lnTo>
                  <a:pt x="138303" y="621156"/>
                </a:lnTo>
                <a:lnTo>
                  <a:pt x="270256" y="638937"/>
                </a:lnTo>
                <a:lnTo>
                  <a:pt x="398018" y="654685"/>
                </a:lnTo>
                <a:lnTo>
                  <a:pt x="644905" y="681481"/>
                </a:lnTo>
                <a:lnTo>
                  <a:pt x="874776" y="699262"/>
                </a:lnTo>
                <a:lnTo>
                  <a:pt x="985520" y="705992"/>
                </a:lnTo>
                <a:lnTo>
                  <a:pt x="1094104" y="710438"/>
                </a:lnTo>
                <a:lnTo>
                  <a:pt x="1298448" y="715010"/>
                </a:lnTo>
                <a:lnTo>
                  <a:pt x="1396365" y="715010"/>
                </a:lnTo>
                <a:lnTo>
                  <a:pt x="1585849" y="710438"/>
                </a:lnTo>
                <a:lnTo>
                  <a:pt x="1675256" y="705992"/>
                </a:lnTo>
                <a:lnTo>
                  <a:pt x="1845564" y="692657"/>
                </a:lnTo>
                <a:lnTo>
                  <a:pt x="1928495" y="683640"/>
                </a:lnTo>
                <a:lnTo>
                  <a:pt x="2086102" y="661288"/>
                </a:lnTo>
                <a:lnTo>
                  <a:pt x="2235073" y="634491"/>
                </a:lnTo>
                <a:lnTo>
                  <a:pt x="2375535" y="603250"/>
                </a:lnTo>
                <a:lnTo>
                  <a:pt x="2509647" y="567436"/>
                </a:lnTo>
                <a:lnTo>
                  <a:pt x="2637409" y="527303"/>
                </a:lnTo>
                <a:lnTo>
                  <a:pt x="2758694" y="482600"/>
                </a:lnTo>
                <a:lnTo>
                  <a:pt x="2875788" y="435610"/>
                </a:lnTo>
                <a:lnTo>
                  <a:pt x="2880105" y="433450"/>
                </a:lnTo>
                <a:lnTo>
                  <a:pt x="2880105" y="0"/>
                </a:lnTo>
                <a:close/>
              </a:path>
            </a:pathLst>
          </a:custGeom>
          <a:solidFill>
            <a:srgbClr val="C5E7FB">
              <a:alpha val="2901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2622423" y="730884"/>
            <a:ext cx="5551805" cy="851535"/>
          </a:xfrm>
          <a:custGeom>
            <a:avLst/>
            <a:gdLst/>
            <a:ahLst/>
            <a:cxnLst/>
            <a:rect l="l" t="t" r="r" b="b"/>
            <a:pathLst>
              <a:path w="5551805" h="851535">
                <a:moveTo>
                  <a:pt x="853566" y="0"/>
                </a:moveTo>
                <a:lnTo>
                  <a:pt x="685418" y="0"/>
                </a:lnTo>
                <a:lnTo>
                  <a:pt x="527938" y="4572"/>
                </a:lnTo>
                <a:lnTo>
                  <a:pt x="381000" y="11175"/>
                </a:lnTo>
                <a:lnTo>
                  <a:pt x="244728" y="22351"/>
                </a:lnTo>
                <a:lnTo>
                  <a:pt x="117093" y="35813"/>
                </a:lnTo>
                <a:lnTo>
                  <a:pt x="0" y="53720"/>
                </a:lnTo>
                <a:lnTo>
                  <a:pt x="334137" y="96138"/>
                </a:lnTo>
                <a:lnTo>
                  <a:pt x="693927" y="156463"/>
                </a:lnTo>
                <a:lnTo>
                  <a:pt x="1079246" y="234695"/>
                </a:lnTo>
                <a:lnTo>
                  <a:pt x="1283589" y="279273"/>
                </a:lnTo>
                <a:lnTo>
                  <a:pt x="1868931" y="422275"/>
                </a:lnTo>
                <a:lnTo>
                  <a:pt x="2562987" y="576452"/>
                </a:lnTo>
                <a:lnTo>
                  <a:pt x="2882265" y="639063"/>
                </a:lnTo>
                <a:lnTo>
                  <a:pt x="3035554" y="668147"/>
                </a:lnTo>
                <a:lnTo>
                  <a:pt x="3329304" y="717295"/>
                </a:lnTo>
                <a:lnTo>
                  <a:pt x="3469766" y="739520"/>
                </a:lnTo>
                <a:lnTo>
                  <a:pt x="3737991" y="775335"/>
                </a:lnTo>
                <a:lnTo>
                  <a:pt x="3991229" y="806576"/>
                </a:lnTo>
                <a:lnTo>
                  <a:pt x="4112641" y="817752"/>
                </a:lnTo>
                <a:lnTo>
                  <a:pt x="4342510" y="835660"/>
                </a:lnTo>
                <a:lnTo>
                  <a:pt x="4453255" y="842390"/>
                </a:lnTo>
                <a:lnTo>
                  <a:pt x="4666107" y="851280"/>
                </a:lnTo>
                <a:lnTo>
                  <a:pt x="4864100" y="851280"/>
                </a:lnTo>
                <a:lnTo>
                  <a:pt x="5051425" y="846836"/>
                </a:lnTo>
                <a:lnTo>
                  <a:pt x="5140833" y="842390"/>
                </a:lnTo>
                <a:lnTo>
                  <a:pt x="5228082" y="835660"/>
                </a:lnTo>
                <a:lnTo>
                  <a:pt x="5474970" y="808863"/>
                </a:lnTo>
                <a:lnTo>
                  <a:pt x="5551551" y="797687"/>
                </a:lnTo>
                <a:lnTo>
                  <a:pt x="5304662" y="766444"/>
                </a:lnTo>
                <a:lnTo>
                  <a:pt x="5042916" y="728472"/>
                </a:lnTo>
                <a:lnTo>
                  <a:pt x="4474463" y="630047"/>
                </a:lnTo>
                <a:lnTo>
                  <a:pt x="4165854" y="567563"/>
                </a:lnTo>
                <a:lnTo>
                  <a:pt x="3840099" y="498348"/>
                </a:lnTo>
                <a:lnTo>
                  <a:pt x="2854579" y="263651"/>
                </a:lnTo>
                <a:lnTo>
                  <a:pt x="2586354" y="205612"/>
                </a:lnTo>
                <a:lnTo>
                  <a:pt x="2330957" y="156463"/>
                </a:lnTo>
                <a:lnTo>
                  <a:pt x="2207387" y="134112"/>
                </a:lnTo>
                <a:lnTo>
                  <a:pt x="2086102" y="114045"/>
                </a:lnTo>
                <a:lnTo>
                  <a:pt x="1969007" y="96138"/>
                </a:lnTo>
                <a:lnTo>
                  <a:pt x="1630552" y="51435"/>
                </a:lnTo>
                <a:lnTo>
                  <a:pt x="1419860" y="31368"/>
                </a:lnTo>
                <a:lnTo>
                  <a:pt x="1221866" y="15748"/>
                </a:lnTo>
                <a:lnTo>
                  <a:pt x="1032382" y="4572"/>
                </a:lnTo>
                <a:lnTo>
                  <a:pt x="853566" y="0"/>
                </a:lnTo>
                <a:close/>
              </a:path>
            </a:pathLst>
          </a:custGeom>
          <a:solidFill>
            <a:srgbClr val="C5E7FB">
              <a:alpha val="3999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2832100" y="743204"/>
            <a:ext cx="5474970" cy="775335"/>
          </a:xfrm>
          <a:custGeom>
            <a:avLst/>
            <a:gdLst/>
            <a:ahLst/>
            <a:cxnLst/>
            <a:rect l="l" t="t" r="r" b="b"/>
            <a:pathLst>
              <a:path w="5474970" h="775335">
                <a:moveTo>
                  <a:pt x="0" y="78232"/>
                </a:moveTo>
                <a:lnTo>
                  <a:pt x="19176" y="73787"/>
                </a:lnTo>
                <a:lnTo>
                  <a:pt x="76581" y="62611"/>
                </a:lnTo>
                <a:lnTo>
                  <a:pt x="174498" y="46990"/>
                </a:lnTo>
                <a:lnTo>
                  <a:pt x="238379" y="37973"/>
                </a:lnTo>
                <a:lnTo>
                  <a:pt x="312927" y="29083"/>
                </a:lnTo>
                <a:lnTo>
                  <a:pt x="395858" y="22351"/>
                </a:lnTo>
                <a:lnTo>
                  <a:pt x="491744" y="15621"/>
                </a:lnTo>
                <a:lnTo>
                  <a:pt x="596011" y="9017"/>
                </a:lnTo>
                <a:lnTo>
                  <a:pt x="713104" y="4445"/>
                </a:lnTo>
                <a:lnTo>
                  <a:pt x="840866" y="2286"/>
                </a:lnTo>
                <a:lnTo>
                  <a:pt x="979170" y="0"/>
                </a:lnTo>
                <a:lnTo>
                  <a:pt x="1128140" y="2286"/>
                </a:lnTo>
                <a:lnTo>
                  <a:pt x="1287779" y="6731"/>
                </a:lnTo>
                <a:lnTo>
                  <a:pt x="1460246" y="15621"/>
                </a:lnTo>
                <a:lnTo>
                  <a:pt x="1643379" y="26797"/>
                </a:lnTo>
                <a:lnTo>
                  <a:pt x="1837054" y="44704"/>
                </a:lnTo>
                <a:lnTo>
                  <a:pt x="2043557" y="64770"/>
                </a:lnTo>
                <a:lnTo>
                  <a:pt x="2262759" y="89408"/>
                </a:lnTo>
                <a:lnTo>
                  <a:pt x="2492629" y="118491"/>
                </a:lnTo>
                <a:lnTo>
                  <a:pt x="2735326" y="154178"/>
                </a:lnTo>
                <a:lnTo>
                  <a:pt x="2988691" y="194437"/>
                </a:lnTo>
                <a:lnTo>
                  <a:pt x="3254755" y="241300"/>
                </a:lnTo>
                <a:lnTo>
                  <a:pt x="3533648" y="297180"/>
                </a:lnTo>
                <a:lnTo>
                  <a:pt x="3825240" y="357505"/>
                </a:lnTo>
                <a:lnTo>
                  <a:pt x="4129658" y="424561"/>
                </a:lnTo>
                <a:lnTo>
                  <a:pt x="4446778" y="500507"/>
                </a:lnTo>
                <a:lnTo>
                  <a:pt x="4776724" y="583184"/>
                </a:lnTo>
                <a:lnTo>
                  <a:pt x="5119497" y="674751"/>
                </a:lnTo>
                <a:lnTo>
                  <a:pt x="5474970" y="775335"/>
                </a:lnTo>
              </a:path>
            </a:pathLst>
          </a:custGeom>
          <a:ln w="31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5616447" y="729869"/>
            <a:ext cx="3312160" cy="652780"/>
          </a:xfrm>
          <a:custGeom>
            <a:avLst/>
            <a:gdLst/>
            <a:ahLst/>
            <a:cxnLst/>
            <a:rect l="l" t="t" r="r" b="b"/>
            <a:pathLst>
              <a:path w="3312159" h="652780">
                <a:moveTo>
                  <a:pt x="0" y="652398"/>
                </a:moveTo>
                <a:lnTo>
                  <a:pt x="95757" y="625475"/>
                </a:lnTo>
                <a:lnTo>
                  <a:pt x="357631" y="556259"/>
                </a:lnTo>
                <a:lnTo>
                  <a:pt x="538479" y="509396"/>
                </a:lnTo>
                <a:lnTo>
                  <a:pt x="747140" y="457961"/>
                </a:lnTo>
                <a:lnTo>
                  <a:pt x="979170" y="402081"/>
                </a:lnTo>
                <a:lnTo>
                  <a:pt x="1228217" y="341756"/>
                </a:lnTo>
                <a:lnTo>
                  <a:pt x="1492123" y="283717"/>
                </a:lnTo>
                <a:lnTo>
                  <a:pt x="1762505" y="225551"/>
                </a:lnTo>
                <a:lnTo>
                  <a:pt x="2039238" y="171957"/>
                </a:lnTo>
                <a:lnTo>
                  <a:pt x="2313812" y="120650"/>
                </a:lnTo>
                <a:lnTo>
                  <a:pt x="2450083" y="98297"/>
                </a:lnTo>
                <a:lnTo>
                  <a:pt x="2582036" y="75945"/>
                </a:lnTo>
                <a:lnTo>
                  <a:pt x="2713990" y="58038"/>
                </a:lnTo>
                <a:lnTo>
                  <a:pt x="2841752" y="40131"/>
                </a:lnTo>
                <a:lnTo>
                  <a:pt x="2967354" y="26796"/>
                </a:lnTo>
                <a:lnTo>
                  <a:pt x="3086607" y="15620"/>
                </a:lnTo>
                <a:lnTo>
                  <a:pt x="3201543" y="6603"/>
                </a:lnTo>
                <a:lnTo>
                  <a:pt x="3312159" y="0"/>
                </a:lnTo>
              </a:path>
            </a:pathLst>
          </a:custGeom>
          <a:ln w="31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211670" y="714248"/>
            <a:ext cx="8723630" cy="1331595"/>
          </a:xfrm>
          <a:custGeom>
            <a:avLst/>
            <a:gdLst/>
            <a:ahLst/>
            <a:cxnLst/>
            <a:rect l="l" t="t" r="r" b="b"/>
            <a:pathLst>
              <a:path w="8723630" h="1331595">
                <a:moveTo>
                  <a:pt x="1556042" y="0"/>
                </a:moveTo>
                <a:lnTo>
                  <a:pt x="1402753" y="0"/>
                </a:lnTo>
                <a:lnTo>
                  <a:pt x="1258100" y="4444"/>
                </a:lnTo>
                <a:lnTo>
                  <a:pt x="1121829" y="11175"/>
                </a:lnTo>
                <a:lnTo>
                  <a:pt x="874890" y="33400"/>
                </a:lnTo>
                <a:lnTo>
                  <a:pt x="762063" y="49149"/>
                </a:lnTo>
                <a:lnTo>
                  <a:pt x="659891" y="64769"/>
                </a:lnTo>
                <a:lnTo>
                  <a:pt x="564095" y="82550"/>
                </a:lnTo>
                <a:lnTo>
                  <a:pt x="478955" y="102742"/>
                </a:lnTo>
                <a:lnTo>
                  <a:pt x="398056" y="120650"/>
                </a:lnTo>
                <a:lnTo>
                  <a:pt x="327812" y="140715"/>
                </a:lnTo>
                <a:lnTo>
                  <a:pt x="206476" y="178688"/>
                </a:lnTo>
                <a:lnTo>
                  <a:pt x="157518" y="196596"/>
                </a:lnTo>
                <a:lnTo>
                  <a:pt x="51079" y="241173"/>
                </a:lnTo>
                <a:lnTo>
                  <a:pt x="0" y="268097"/>
                </a:lnTo>
                <a:lnTo>
                  <a:pt x="0" y="1331467"/>
                </a:lnTo>
                <a:lnTo>
                  <a:pt x="8719096" y="1331467"/>
                </a:lnTo>
                <a:lnTo>
                  <a:pt x="8723414" y="1324864"/>
                </a:lnTo>
                <a:lnTo>
                  <a:pt x="8723414" y="851153"/>
                </a:lnTo>
                <a:lnTo>
                  <a:pt x="7182142" y="851153"/>
                </a:lnTo>
                <a:lnTo>
                  <a:pt x="7043839" y="848994"/>
                </a:lnTo>
                <a:lnTo>
                  <a:pt x="6899059" y="844423"/>
                </a:lnTo>
                <a:lnTo>
                  <a:pt x="6750088" y="837818"/>
                </a:lnTo>
                <a:lnTo>
                  <a:pt x="6594640" y="826642"/>
                </a:lnTo>
                <a:lnTo>
                  <a:pt x="6260503" y="793114"/>
                </a:lnTo>
                <a:lnTo>
                  <a:pt x="5900712" y="746125"/>
                </a:lnTo>
                <a:lnTo>
                  <a:pt x="5709196" y="717168"/>
                </a:lnTo>
                <a:lnTo>
                  <a:pt x="5509044" y="683640"/>
                </a:lnTo>
                <a:lnTo>
                  <a:pt x="5302542" y="645667"/>
                </a:lnTo>
                <a:lnTo>
                  <a:pt x="4861979" y="558546"/>
                </a:lnTo>
                <a:lnTo>
                  <a:pt x="4387253" y="453516"/>
                </a:lnTo>
                <a:lnTo>
                  <a:pt x="4136047" y="395350"/>
                </a:lnTo>
                <a:lnTo>
                  <a:pt x="3614458" y="268097"/>
                </a:lnTo>
                <a:lnTo>
                  <a:pt x="3122841" y="165226"/>
                </a:lnTo>
                <a:lnTo>
                  <a:pt x="2892844" y="125094"/>
                </a:lnTo>
                <a:lnTo>
                  <a:pt x="2673642" y="91566"/>
                </a:lnTo>
                <a:lnTo>
                  <a:pt x="2462949" y="62484"/>
                </a:lnTo>
                <a:lnTo>
                  <a:pt x="2262797" y="40131"/>
                </a:lnTo>
                <a:lnTo>
                  <a:pt x="2073313" y="22225"/>
                </a:lnTo>
                <a:lnTo>
                  <a:pt x="1719999" y="2159"/>
                </a:lnTo>
                <a:lnTo>
                  <a:pt x="1556042" y="0"/>
                </a:lnTo>
                <a:close/>
              </a:path>
              <a:path w="8723630" h="1331595">
                <a:moveTo>
                  <a:pt x="8723414" y="569722"/>
                </a:moveTo>
                <a:lnTo>
                  <a:pt x="8638197" y="605409"/>
                </a:lnTo>
                <a:lnTo>
                  <a:pt x="8557298" y="636651"/>
                </a:lnTo>
                <a:lnTo>
                  <a:pt x="8472208" y="665734"/>
                </a:lnTo>
                <a:lnTo>
                  <a:pt x="8295551" y="719327"/>
                </a:lnTo>
                <a:lnTo>
                  <a:pt x="8201825" y="743965"/>
                </a:lnTo>
                <a:lnTo>
                  <a:pt x="8005991" y="784098"/>
                </a:lnTo>
                <a:lnTo>
                  <a:pt x="7901724" y="802004"/>
                </a:lnTo>
                <a:lnTo>
                  <a:pt x="7680363" y="828801"/>
                </a:lnTo>
                <a:lnTo>
                  <a:pt x="7441857" y="846709"/>
                </a:lnTo>
                <a:lnTo>
                  <a:pt x="7314222" y="851153"/>
                </a:lnTo>
                <a:lnTo>
                  <a:pt x="8723414" y="851153"/>
                </a:lnTo>
                <a:lnTo>
                  <a:pt x="8723414" y="56972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 txBox="1"/>
          <p:nvPr/>
        </p:nvSpPr>
        <p:spPr>
          <a:xfrm>
            <a:off x="330200" y="1575054"/>
            <a:ext cx="3159125" cy="1320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26035">
              <a:lnSpc>
                <a:spcPct val="100000"/>
              </a:lnSpc>
              <a:spcBef>
                <a:spcPts val="95"/>
              </a:spcBef>
            </a:pPr>
            <a:r>
              <a:rPr sz="1600" dirty="0">
                <a:latin typeface="Candara" panose="020E0502030303020204"/>
                <a:cs typeface="Candara" panose="020E0502030303020204"/>
              </a:rPr>
              <a:t>1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、防倾覆装置中包括导轨和两个以 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上与导轨连接的可滑动的导</a:t>
            </a:r>
            <a:r>
              <a:rPr sz="1600" dirty="0">
                <a:latin typeface="PMingLiU" panose="02020500000000000000" charset="-120"/>
                <a:cs typeface="PMingLiU" panose="02020500000000000000" charset="-120"/>
              </a:rPr>
              <a:t>向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件；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  <a:p>
            <a:pPr marL="12700" marR="5080">
              <a:lnSpc>
                <a:spcPct val="100000"/>
              </a:lnSpc>
              <a:spcBef>
                <a:spcPts val="600"/>
              </a:spcBef>
            </a:pPr>
            <a:r>
              <a:rPr sz="1600" spc="-15" dirty="0">
                <a:latin typeface="Candara" panose="020E0502030303020204"/>
                <a:cs typeface="Candara" panose="020E0502030303020204"/>
              </a:rPr>
              <a:t>2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、在升降和使用两种工况下，最上 </a:t>
            </a:r>
            <a:r>
              <a:rPr sz="1600" spc="-10" dirty="0">
                <a:latin typeface="PMingLiU" panose="02020500000000000000" charset="-120"/>
                <a:cs typeface="PMingLiU" panose="02020500000000000000" charset="-120"/>
              </a:rPr>
              <a:t>和最下两个导向件之间的最小间距 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不得小于</a:t>
            </a:r>
            <a:r>
              <a:rPr sz="1600" spc="-65" dirty="0">
                <a:latin typeface="PMingLiU" panose="02020500000000000000" charset="-120"/>
                <a:cs typeface="PMingLiU" panose="02020500000000000000" charset="-120"/>
              </a:rPr>
              <a:t> </a:t>
            </a:r>
            <a:r>
              <a:rPr sz="1600" spc="-5" dirty="0">
                <a:latin typeface="Candara" panose="020E0502030303020204"/>
                <a:cs typeface="Candara" panose="020E0502030303020204"/>
              </a:rPr>
              <a:t>2.8</a:t>
            </a:r>
            <a:r>
              <a:rPr sz="1600" spc="-15" dirty="0">
                <a:latin typeface="Candara" panose="020E0502030303020204"/>
                <a:cs typeface="Candara" panose="020E0502030303020204"/>
              </a:rPr>
              <a:t> </a:t>
            </a:r>
            <a:r>
              <a:rPr sz="1600" spc="-5" dirty="0">
                <a:latin typeface="Candara" panose="020E0502030303020204"/>
                <a:cs typeface="Candara" panose="020E0502030303020204"/>
              </a:rPr>
              <a:t>m</a:t>
            </a:r>
            <a:r>
              <a:rPr sz="1600" spc="5" dirty="0">
                <a:latin typeface="Candara" panose="020E0502030303020204"/>
                <a:cs typeface="Candara" panose="020E0502030303020204"/>
              </a:rPr>
              <a:t> 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或架体高度的）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330200" y="973962"/>
            <a:ext cx="320294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5" dirty="0">
                <a:solidFill>
                  <a:srgbClr val="000000"/>
                </a:solidFill>
                <a:latin typeface="Candara" panose="020E0502030303020204"/>
                <a:cs typeface="Candara" panose="020E0502030303020204"/>
              </a:rPr>
              <a:t>3.3.2</a:t>
            </a:r>
            <a:r>
              <a:rPr sz="2800" spc="-5" dirty="0">
                <a:solidFill>
                  <a:srgbClr val="000000"/>
                </a:solidFill>
              </a:rPr>
              <a:t>安全防倾翻装置</a:t>
            </a:r>
            <a:endParaRPr sz="2800">
              <a:latin typeface="Candara" panose="020E0502030303020204"/>
              <a:cs typeface="Candara" panose="020E0502030303020204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5316220" y="1556766"/>
            <a:ext cx="3521075" cy="3960495"/>
          </a:xfrm>
          <a:prstGeom prst="rect">
            <a:avLst/>
          </a:prstGeom>
          <a:blipFill>
            <a:blip r:embed="rId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4497832" y="1656969"/>
            <a:ext cx="1584198" cy="144627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4449826" y="3518192"/>
            <a:ext cx="1508633" cy="113496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467537" y="3103283"/>
            <a:ext cx="3982339" cy="2991358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054978" y="859408"/>
            <a:ext cx="2880360" cy="715010"/>
          </a:xfrm>
          <a:custGeom>
            <a:avLst/>
            <a:gdLst/>
            <a:ahLst/>
            <a:cxnLst/>
            <a:rect l="l" t="t" r="r" b="b"/>
            <a:pathLst>
              <a:path w="2880359" h="715010">
                <a:moveTo>
                  <a:pt x="2880105" y="0"/>
                </a:moveTo>
                <a:lnTo>
                  <a:pt x="2873629" y="0"/>
                </a:lnTo>
                <a:lnTo>
                  <a:pt x="2752344" y="20065"/>
                </a:lnTo>
                <a:lnTo>
                  <a:pt x="2628900" y="42417"/>
                </a:lnTo>
                <a:lnTo>
                  <a:pt x="2373376" y="91566"/>
                </a:lnTo>
                <a:lnTo>
                  <a:pt x="2105279" y="149732"/>
                </a:lnTo>
                <a:lnTo>
                  <a:pt x="1824227" y="216662"/>
                </a:lnTo>
                <a:lnTo>
                  <a:pt x="1566672" y="281558"/>
                </a:lnTo>
                <a:lnTo>
                  <a:pt x="842899" y="444626"/>
                </a:lnTo>
                <a:lnTo>
                  <a:pt x="621538" y="489330"/>
                </a:lnTo>
                <a:lnTo>
                  <a:pt x="200025" y="567436"/>
                </a:lnTo>
                <a:lnTo>
                  <a:pt x="0" y="600963"/>
                </a:lnTo>
                <a:lnTo>
                  <a:pt x="138303" y="621156"/>
                </a:lnTo>
                <a:lnTo>
                  <a:pt x="270256" y="638937"/>
                </a:lnTo>
                <a:lnTo>
                  <a:pt x="398018" y="654685"/>
                </a:lnTo>
                <a:lnTo>
                  <a:pt x="644905" y="681481"/>
                </a:lnTo>
                <a:lnTo>
                  <a:pt x="874776" y="699262"/>
                </a:lnTo>
                <a:lnTo>
                  <a:pt x="985520" y="705992"/>
                </a:lnTo>
                <a:lnTo>
                  <a:pt x="1094104" y="710438"/>
                </a:lnTo>
                <a:lnTo>
                  <a:pt x="1298448" y="715010"/>
                </a:lnTo>
                <a:lnTo>
                  <a:pt x="1396365" y="715010"/>
                </a:lnTo>
                <a:lnTo>
                  <a:pt x="1585849" y="710438"/>
                </a:lnTo>
                <a:lnTo>
                  <a:pt x="1675256" y="705992"/>
                </a:lnTo>
                <a:lnTo>
                  <a:pt x="1845564" y="692657"/>
                </a:lnTo>
                <a:lnTo>
                  <a:pt x="1928495" y="683640"/>
                </a:lnTo>
                <a:lnTo>
                  <a:pt x="2086102" y="661288"/>
                </a:lnTo>
                <a:lnTo>
                  <a:pt x="2235073" y="634491"/>
                </a:lnTo>
                <a:lnTo>
                  <a:pt x="2375535" y="603250"/>
                </a:lnTo>
                <a:lnTo>
                  <a:pt x="2509647" y="567436"/>
                </a:lnTo>
                <a:lnTo>
                  <a:pt x="2637409" y="527303"/>
                </a:lnTo>
                <a:lnTo>
                  <a:pt x="2758694" y="482600"/>
                </a:lnTo>
                <a:lnTo>
                  <a:pt x="2875788" y="435610"/>
                </a:lnTo>
                <a:lnTo>
                  <a:pt x="2880105" y="433450"/>
                </a:lnTo>
                <a:lnTo>
                  <a:pt x="2880105" y="0"/>
                </a:lnTo>
                <a:close/>
              </a:path>
            </a:pathLst>
          </a:custGeom>
          <a:solidFill>
            <a:srgbClr val="C5E7FB">
              <a:alpha val="2901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2622423" y="730884"/>
            <a:ext cx="5551805" cy="851535"/>
          </a:xfrm>
          <a:custGeom>
            <a:avLst/>
            <a:gdLst/>
            <a:ahLst/>
            <a:cxnLst/>
            <a:rect l="l" t="t" r="r" b="b"/>
            <a:pathLst>
              <a:path w="5551805" h="851535">
                <a:moveTo>
                  <a:pt x="853566" y="0"/>
                </a:moveTo>
                <a:lnTo>
                  <a:pt x="685418" y="0"/>
                </a:lnTo>
                <a:lnTo>
                  <a:pt x="527938" y="4572"/>
                </a:lnTo>
                <a:lnTo>
                  <a:pt x="381000" y="11175"/>
                </a:lnTo>
                <a:lnTo>
                  <a:pt x="244728" y="22351"/>
                </a:lnTo>
                <a:lnTo>
                  <a:pt x="117093" y="35813"/>
                </a:lnTo>
                <a:lnTo>
                  <a:pt x="0" y="53720"/>
                </a:lnTo>
                <a:lnTo>
                  <a:pt x="334137" y="96138"/>
                </a:lnTo>
                <a:lnTo>
                  <a:pt x="693927" y="156463"/>
                </a:lnTo>
                <a:lnTo>
                  <a:pt x="1079246" y="234695"/>
                </a:lnTo>
                <a:lnTo>
                  <a:pt x="1283589" y="279273"/>
                </a:lnTo>
                <a:lnTo>
                  <a:pt x="1868931" y="422275"/>
                </a:lnTo>
                <a:lnTo>
                  <a:pt x="2562987" y="576452"/>
                </a:lnTo>
                <a:lnTo>
                  <a:pt x="2882265" y="639063"/>
                </a:lnTo>
                <a:lnTo>
                  <a:pt x="3035554" y="668147"/>
                </a:lnTo>
                <a:lnTo>
                  <a:pt x="3329304" y="717295"/>
                </a:lnTo>
                <a:lnTo>
                  <a:pt x="3469766" y="739520"/>
                </a:lnTo>
                <a:lnTo>
                  <a:pt x="3737991" y="775335"/>
                </a:lnTo>
                <a:lnTo>
                  <a:pt x="3991229" y="806576"/>
                </a:lnTo>
                <a:lnTo>
                  <a:pt x="4112641" y="817752"/>
                </a:lnTo>
                <a:lnTo>
                  <a:pt x="4342510" y="835660"/>
                </a:lnTo>
                <a:lnTo>
                  <a:pt x="4453255" y="842390"/>
                </a:lnTo>
                <a:lnTo>
                  <a:pt x="4666107" y="851280"/>
                </a:lnTo>
                <a:lnTo>
                  <a:pt x="4864100" y="851280"/>
                </a:lnTo>
                <a:lnTo>
                  <a:pt x="5051425" y="846836"/>
                </a:lnTo>
                <a:lnTo>
                  <a:pt x="5140833" y="842390"/>
                </a:lnTo>
                <a:lnTo>
                  <a:pt x="5228082" y="835660"/>
                </a:lnTo>
                <a:lnTo>
                  <a:pt x="5474970" y="808863"/>
                </a:lnTo>
                <a:lnTo>
                  <a:pt x="5551551" y="797687"/>
                </a:lnTo>
                <a:lnTo>
                  <a:pt x="5304662" y="766444"/>
                </a:lnTo>
                <a:lnTo>
                  <a:pt x="5042916" y="728472"/>
                </a:lnTo>
                <a:lnTo>
                  <a:pt x="4474463" y="630047"/>
                </a:lnTo>
                <a:lnTo>
                  <a:pt x="4165854" y="567563"/>
                </a:lnTo>
                <a:lnTo>
                  <a:pt x="3840099" y="498348"/>
                </a:lnTo>
                <a:lnTo>
                  <a:pt x="2854579" y="263651"/>
                </a:lnTo>
                <a:lnTo>
                  <a:pt x="2586354" y="205612"/>
                </a:lnTo>
                <a:lnTo>
                  <a:pt x="2330957" y="156463"/>
                </a:lnTo>
                <a:lnTo>
                  <a:pt x="2207387" y="134112"/>
                </a:lnTo>
                <a:lnTo>
                  <a:pt x="2086102" y="114045"/>
                </a:lnTo>
                <a:lnTo>
                  <a:pt x="1969007" y="96138"/>
                </a:lnTo>
                <a:lnTo>
                  <a:pt x="1630552" y="51435"/>
                </a:lnTo>
                <a:lnTo>
                  <a:pt x="1419860" y="31368"/>
                </a:lnTo>
                <a:lnTo>
                  <a:pt x="1221866" y="15748"/>
                </a:lnTo>
                <a:lnTo>
                  <a:pt x="1032382" y="4572"/>
                </a:lnTo>
                <a:lnTo>
                  <a:pt x="853566" y="0"/>
                </a:lnTo>
                <a:close/>
              </a:path>
            </a:pathLst>
          </a:custGeom>
          <a:solidFill>
            <a:srgbClr val="C5E7FB">
              <a:alpha val="3999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2832100" y="743204"/>
            <a:ext cx="5474970" cy="775335"/>
          </a:xfrm>
          <a:custGeom>
            <a:avLst/>
            <a:gdLst/>
            <a:ahLst/>
            <a:cxnLst/>
            <a:rect l="l" t="t" r="r" b="b"/>
            <a:pathLst>
              <a:path w="5474970" h="775335">
                <a:moveTo>
                  <a:pt x="0" y="78232"/>
                </a:moveTo>
                <a:lnTo>
                  <a:pt x="19176" y="73787"/>
                </a:lnTo>
                <a:lnTo>
                  <a:pt x="76581" y="62611"/>
                </a:lnTo>
                <a:lnTo>
                  <a:pt x="174498" y="46990"/>
                </a:lnTo>
                <a:lnTo>
                  <a:pt x="238379" y="37973"/>
                </a:lnTo>
                <a:lnTo>
                  <a:pt x="312927" y="29083"/>
                </a:lnTo>
                <a:lnTo>
                  <a:pt x="395858" y="22351"/>
                </a:lnTo>
                <a:lnTo>
                  <a:pt x="491744" y="15621"/>
                </a:lnTo>
                <a:lnTo>
                  <a:pt x="596011" y="9017"/>
                </a:lnTo>
                <a:lnTo>
                  <a:pt x="713104" y="4445"/>
                </a:lnTo>
                <a:lnTo>
                  <a:pt x="840866" y="2286"/>
                </a:lnTo>
                <a:lnTo>
                  <a:pt x="979170" y="0"/>
                </a:lnTo>
                <a:lnTo>
                  <a:pt x="1128140" y="2286"/>
                </a:lnTo>
                <a:lnTo>
                  <a:pt x="1287779" y="6731"/>
                </a:lnTo>
                <a:lnTo>
                  <a:pt x="1460246" y="15621"/>
                </a:lnTo>
                <a:lnTo>
                  <a:pt x="1643379" y="26797"/>
                </a:lnTo>
                <a:lnTo>
                  <a:pt x="1837054" y="44704"/>
                </a:lnTo>
                <a:lnTo>
                  <a:pt x="2043557" y="64770"/>
                </a:lnTo>
                <a:lnTo>
                  <a:pt x="2262759" y="89408"/>
                </a:lnTo>
                <a:lnTo>
                  <a:pt x="2492629" y="118491"/>
                </a:lnTo>
                <a:lnTo>
                  <a:pt x="2735326" y="154178"/>
                </a:lnTo>
                <a:lnTo>
                  <a:pt x="2988691" y="194437"/>
                </a:lnTo>
                <a:lnTo>
                  <a:pt x="3254755" y="241300"/>
                </a:lnTo>
                <a:lnTo>
                  <a:pt x="3533648" y="297180"/>
                </a:lnTo>
                <a:lnTo>
                  <a:pt x="3825240" y="357505"/>
                </a:lnTo>
                <a:lnTo>
                  <a:pt x="4129658" y="424561"/>
                </a:lnTo>
                <a:lnTo>
                  <a:pt x="4446778" y="500507"/>
                </a:lnTo>
                <a:lnTo>
                  <a:pt x="4776724" y="583184"/>
                </a:lnTo>
                <a:lnTo>
                  <a:pt x="5119497" y="674751"/>
                </a:lnTo>
                <a:lnTo>
                  <a:pt x="5474970" y="775335"/>
                </a:lnTo>
              </a:path>
            </a:pathLst>
          </a:custGeom>
          <a:ln w="31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5616447" y="729869"/>
            <a:ext cx="3312160" cy="652780"/>
          </a:xfrm>
          <a:custGeom>
            <a:avLst/>
            <a:gdLst/>
            <a:ahLst/>
            <a:cxnLst/>
            <a:rect l="l" t="t" r="r" b="b"/>
            <a:pathLst>
              <a:path w="3312159" h="652780">
                <a:moveTo>
                  <a:pt x="0" y="652398"/>
                </a:moveTo>
                <a:lnTo>
                  <a:pt x="95757" y="625475"/>
                </a:lnTo>
                <a:lnTo>
                  <a:pt x="357631" y="556259"/>
                </a:lnTo>
                <a:lnTo>
                  <a:pt x="538479" y="509396"/>
                </a:lnTo>
                <a:lnTo>
                  <a:pt x="747140" y="457961"/>
                </a:lnTo>
                <a:lnTo>
                  <a:pt x="979170" y="402081"/>
                </a:lnTo>
                <a:lnTo>
                  <a:pt x="1228217" y="341756"/>
                </a:lnTo>
                <a:lnTo>
                  <a:pt x="1492123" y="283717"/>
                </a:lnTo>
                <a:lnTo>
                  <a:pt x="1762505" y="225551"/>
                </a:lnTo>
                <a:lnTo>
                  <a:pt x="2039238" y="171957"/>
                </a:lnTo>
                <a:lnTo>
                  <a:pt x="2313812" y="120650"/>
                </a:lnTo>
                <a:lnTo>
                  <a:pt x="2450083" y="98297"/>
                </a:lnTo>
                <a:lnTo>
                  <a:pt x="2582036" y="75945"/>
                </a:lnTo>
                <a:lnTo>
                  <a:pt x="2713990" y="58038"/>
                </a:lnTo>
                <a:lnTo>
                  <a:pt x="2841752" y="40131"/>
                </a:lnTo>
                <a:lnTo>
                  <a:pt x="2967354" y="26796"/>
                </a:lnTo>
                <a:lnTo>
                  <a:pt x="3086607" y="15620"/>
                </a:lnTo>
                <a:lnTo>
                  <a:pt x="3201543" y="6603"/>
                </a:lnTo>
                <a:lnTo>
                  <a:pt x="3312159" y="0"/>
                </a:lnTo>
              </a:path>
            </a:pathLst>
          </a:custGeom>
          <a:ln w="31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211670" y="714248"/>
            <a:ext cx="8723630" cy="1331595"/>
          </a:xfrm>
          <a:custGeom>
            <a:avLst/>
            <a:gdLst/>
            <a:ahLst/>
            <a:cxnLst/>
            <a:rect l="l" t="t" r="r" b="b"/>
            <a:pathLst>
              <a:path w="8723630" h="1331595">
                <a:moveTo>
                  <a:pt x="1556042" y="0"/>
                </a:moveTo>
                <a:lnTo>
                  <a:pt x="1402753" y="0"/>
                </a:lnTo>
                <a:lnTo>
                  <a:pt x="1258100" y="4444"/>
                </a:lnTo>
                <a:lnTo>
                  <a:pt x="1121829" y="11175"/>
                </a:lnTo>
                <a:lnTo>
                  <a:pt x="874890" y="33400"/>
                </a:lnTo>
                <a:lnTo>
                  <a:pt x="762063" y="49149"/>
                </a:lnTo>
                <a:lnTo>
                  <a:pt x="659891" y="64769"/>
                </a:lnTo>
                <a:lnTo>
                  <a:pt x="564095" y="82550"/>
                </a:lnTo>
                <a:lnTo>
                  <a:pt x="478955" y="102742"/>
                </a:lnTo>
                <a:lnTo>
                  <a:pt x="398056" y="120650"/>
                </a:lnTo>
                <a:lnTo>
                  <a:pt x="327812" y="140715"/>
                </a:lnTo>
                <a:lnTo>
                  <a:pt x="206476" y="178688"/>
                </a:lnTo>
                <a:lnTo>
                  <a:pt x="157518" y="196596"/>
                </a:lnTo>
                <a:lnTo>
                  <a:pt x="51079" y="241173"/>
                </a:lnTo>
                <a:lnTo>
                  <a:pt x="0" y="268097"/>
                </a:lnTo>
                <a:lnTo>
                  <a:pt x="0" y="1331467"/>
                </a:lnTo>
                <a:lnTo>
                  <a:pt x="8719096" y="1331467"/>
                </a:lnTo>
                <a:lnTo>
                  <a:pt x="8723414" y="1324864"/>
                </a:lnTo>
                <a:lnTo>
                  <a:pt x="8723414" y="851153"/>
                </a:lnTo>
                <a:lnTo>
                  <a:pt x="7182142" y="851153"/>
                </a:lnTo>
                <a:lnTo>
                  <a:pt x="7043839" y="848994"/>
                </a:lnTo>
                <a:lnTo>
                  <a:pt x="6899059" y="844423"/>
                </a:lnTo>
                <a:lnTo>
                  <a:pt x="6750088" y="837818"/>
                </a:lnTo>
                <a:lnTo>
                  <a:pt x="6594640" y="826642"/>
                </a:lnTo>
                <a:lnTo>
                  <a:pt x="6260503" y="793114"/>
                </a:lnTo>
                <a:lnTo>
                  <a:pt x="5900712" y="746125"/>
                </a:lnTo>
                <a:lnTo>
                  <a:pt x="5709196" y="717168"/>
                </a:lnTo>
                <a:lnTo>
                  <a:pt x="5509044" y="683640"/>
                </a:lnTo>
                <a:lnTo>
                  <a:pt x="5302542" y="645667"/>
                </a:lnTo>
                <a:lnTo>
                  <a:pt x="4861979" y="558546"/>
                </a:lnTo>
                <a:lnTo>
                  <a:pt x="4387253" y="453516"/>
                </a:lnTo>
                <a:lnTo>
                  <a:pt x="4136047" y="395350"/>
                </a:lnTo>
                <a:lnTo>
                  <a:pt x="3614458" y="268097"/>
                </a:lnTo>
                <a:lnTo>
                  <a:pt x="3122841" y="165226"/>
                </a:lnTo>
                <a:lnTo>
                  <a:pt x="2892844" y="125094"/>
                </a:lnTo>
                <a:lnTo>
                  <a:pt x="2673642" y="91566"/>
                </a:lnTo>
                <a:lnTo>
                  <a:pt x="2462949" y="62484"/>
                </a:lnTo>
                <a:lnTo>
                  <a:pt x="2262797" y="40131"/>
                </a:lnTo>
                <a:lnTo>
                  <a:pt x="2073313" y="22225"/>
                </a:lnTo>
                <a:lnTo>
                  <a:pt x="1719999" y="2159"/>
                </a:lnTo>
                <a:lnTo>
                  <a:pt x="1556042" y="0"/>
                </a:lnTo>
                <a:close/>
              </a:path>
              <a:path w="8723630" h="1331595">
                <a:moveTo>
                  <a:pt x="8723414" y="569722"/>
                </a:moveTo>
                <a:lnTo>
                  <a:pt x="8638197" y="605409"/>
                </a:lnTo>
                <a:lnTo>
                  <a:pt x="8557298" y="636651"/>
                </a:lnTo>
                <a:lnTo>
                  <a:pt x="8472208" y="665734"/>
                </a:lnTo>
                <a:lnTo>
                  <a:pt x="8295551" y="719327"/>
                </a:lnTo>
                <a:lnTo>
                  <a:pt x="8201825" y="743965"/>
                </a:lnTo>
                <a:lnTo>
                  <a:pt x="8005991" y="784098"/>
                </a:lnTo>
                <a:lnTo>
                  <a:pt x="7901724" y="802004"/>
                </a:lnTo>
                <a:lnTo>
                  <a:pt x="7680363" y="828801"/>
                </a:lnTo>
                <a:lnTo>
                  <a:pt x="7441857" y="846709"/>
                </a:lnTo>
                <a:lnTo>
                  <a:pt x="7314222" y="851153"/>
                </a:lnTo>
                <a:lnTo>
                  <a:pt x="8723414" y="851153"/>
                </a:lnTo>
                <a:lnTo>
                  <a:pt x="8723414" y="56972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 txBox="1"/>
          <p:nvPr/>
        </p:nvSpPr>
        <p:spPr>
          <a:xfrm>
            <a:off x="330200" y="1912111"/>
            <a:ext cx="3181985" cy="2101215"/>
          </a:xfrm>
          <a:prstGeom prst="rect">
            <a:avLst/>
          </a:prstGeom>
        </p:spPr>
        <p:txBody>
          <a:bodyPr vert="horz" wrap="square" lIns="0" tIns="36195" rIns="0" bIns="0" rtlCol="0">
            <a:spAutoFit/>
          </a:bodyPr>
          <a:lstStyle/>
          <a:p>
            <a:pPr marL="12700" marR="48895">
              <a:lnSpc>
                <a:spcPct val="90000"/>
              </a:lnSpc>
              <a:spcBef>
                <a:spcPts val="285"/>
              </a:spcBef>
              <a:buSzPct val="94000"/>
              <a:buAutoNum type="arabicPlain"/>
              <a:tabLst>
                <a:tab pos="490855" algn="l"/>
              </a:tabLst>
            </a:pP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附着式升降脚手架升降时，必 </a:t>
            </a:r>
            <a:r>
              <a:rPr sz="1600" spc="-10" dirty="0">
                <a:latin typeface="PMingLiU" panose="02020500000000000000" charset="-120"/>
                <a:cs typeface="PMingLiU" panose="02020500000000000000" charset="-120"/>
              </a:rPr>
              <a:t>须配备有限制荷载或水平高差的同 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步控制系统。（</a:t>
            </a:r>
            <a:r>
              <a:rPr sz="1600" spc="-5" dirty="0">
                <a:latin typeface="Candara" panose="020E0502030303020204"/>
                <a:cs typeface="Candara" panose="020E0502030303020204"/>
              </a:rPr>
              <a:t>JGJ202-2010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第 </a:t>
            </a:r>
            <a:r>
              <a:rPr sz="1600" spc="-5" dirty="0">
                <a:latin typeface="Candara" panose="020E0502030303020204"/>
                <a:cs typeface="Candara" panose="020E0502030303020204"/>
              </a:rPr>
              <a:t>4.5.4.1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条）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  <a:p>
            <a:pPr marL="12700" marR="5080">
              <a:lnSpc>
                <a:spcPct val="90000"/>
              </a:lnSpc>
              <a:spcBef>
                <a:spcPts val="600"/>
              </a:spcBef>
              <a:buSzPct val="94000"/>
              <a:buAutoNum type="arabicPlain"/>
              <a:tabLst>
                <a:tab pos="512445" algn="l"/>
              </a:tabLst>
            </a:pP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当某一机位的荷载超过设计值 的</a:t>
            </a:r>
            <a:r>
              <a:rPr sz="1600" spc="-150" dirty="0">
                <a:latin typeface="PMingLiU" panose="02020500000000000000" charset="-120"/>
                <a:cs typeface="PMingLiU" panose="02020500000000000000" charset="-120"/>
              </a:rPr>
              <a:t> </a:t>
            </a:r>
            <a:r>
              <a:rPr sz="1600" spc="-5" dirty="0">
                <a:latin typeface="Candara" panose="020E0502030303020204"/>
                <a:cs typeface="Candara" panose="020E0502030303020204"/>
              </a:rPr>
              <a:t>15%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时，应采用声光形式自</a:t>
            </a:r>
            <a:r>
              <a:rPr sz="1600" spc="5" dirty="0">
                <a:latin typeface="PMingLiU" panose="02020500000000000000" charset="-120"/>
                <a:cs typeface="PMingLiU" panose="02020500000000000000" charset="-120"/>
              </a:rPr>
              <a:t>动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报警 和显示报警机位；当超过</a:t>
            </a:r>
            <a:r>
              <a:rPr sz="1600" spc="-40" dirty="0">
                <a:latin typeface="PMingLiU" panose="02020500000000000000" charset="-120"/>
                <a:cs typeface="PMingLiU" panose="02020500000000000000" charset="-120"/>
              </a:rPr>
              <a:t> </a:t>
            </a:r>
            <a:r>
              <a:rPr sz="1600" spc="-5" dirty="0">
                <a:latin typeface="Candara" panose="020E0502030303020204"/>
                <a:cs typeface="Candara" panose="020E0502030303020204"/>
              </a:rPr>
              <a:t>30%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时，  应能使该升降设备自动停机。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  <a:p>
            <a:pPr marL="12700">
              <a:lnSpc>
                <a:spcPts val="1730"/>
              </a:lnSpc>
            </a:pP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（</a:t>
            </a:r>
            <a:r>
              <a:rPr sz="1600" spc="-5" dirty="0">
                <a:latin typeface="Candara" panose="020E0502030303020204"/>
                <a:cs typeface="Candara" panose="020E0502030303020204"/>
              </a:rPr>
              <a:t>JGJ202-2010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第</a:t>
            </a:r>
            <a:r>
              <a:rPr sz="1600" spc="-5" dirty="0">
                <a:latin typeface="Candara" panose="020E0502030303020204"/>
                <a:cs typeface="Candara" panose="020E0502030303020204"/>
              </a:rPr>
              <a:t>4.5.4.2.1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条</a:t>
            </a:r>
            <a:r>
              <a:rPr sz="1600" spc="-5" dirty="0">
                <a:latin typeface="Candara" panose="020E0502030303020204"/>
                <a:cs typeface="Candara" panose="020E0502030303020204"/>
              </a:rPr>
              <a:t>)</a:t>
            </a:r>
            <a:endParaRPr sz="1600">
              <a:latin typeface="Candara" panose="020E0502030303020204"/>
              <a:cs typeface="Candara" panose="020E0502030303020204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328066" y="934974"/>
            <a:ext cx="3331845" cy="90995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</a:pPr>
            <a:r>
              <a:rPr dirty="0">
                <a:solidFill>
                  <a:srgbClr val="000000"/>
                </a:solidFill>
                <a:latin typeface="Candara" panose="020E0502030303020204"/>
                <a:cs typeface="Candara" panose="020E0502030303020204"/>
              </a:rPr>
              <a:t>3.</a:t>
            </a:r>
            <a:r>
              <a:rPr spc="5" dirty="0">
                <a:solidFill>
                  <a:srgbClr val="000000"/>
                </a:solidFill>
                <a:latin typeface="Candara" panose="020E0502030303020204"/>
                <a:cs typeface="Candara" panose="020E0502030303020204"/>
              </a:rPr>
              <a:t>3</a:t>
            </a:r>
            <a:r>
              <a:rPr dirty="0">
                <a:solidFill>
                  <a:srgbClr val="000000"/>
                </a:solidFill>
                <a:latin typeface="Candara" panose="020E0502030303020204"/>
                <a:cs typeface="Candara" panose="020E0502030303020204"/>
              </a:rPr>
              <a:t>.</a:t>
            </a:r>
            <a:r>
              <a:rPr spc="5" dirty="0">
                <a:solidFill>
                  <a:srgbClr val="000000"/>
                </a:solidFill>
                <a:latin typeface="Candara" panose="020E0502030303020204"/>
                <a:cs typeface="Candara" panose="020E0502030303020204"/>
              </a:rPr>
              <a:t>3</a:t>
            </a:r>
            <a:r>
              <a:rPr dirty="0">
                <a:solidFill>
                  <a:srgbClr val="000000"/>
                </a:solidFill>
              </a:rPr>
              <a:t>安全同步</a:t>
            </a:r>
            <a:r>
              <a:rPr spc="-15" dirty="0">
                <a:solidFill>
                  <a:srgbClr val="000000"/>
                </a:solidFill>
              </a:rPr>
              <a:t>控</a:t>
            </a:r>
            <a:r>
              <a:rPr spc="-5" dirty="0">
                <a:solidFill>
                  <a:srgbClr val="000000"/>
                </a:solidFill>
              </a:rPr>
              <a:t>制</a:t>
            </a:r>
            <a:r>
              <a:rPr dirty="0">
                <a:solidFill>
                  <a:srgbClr val="000000"/>
                </a:solidFill>
              </a:rPr>
              <a:t>或 </a:t>
            </a:r>
            <a:r>
              <a:rPr dirty="0">
                <a:solidFill>
                  <a:srgbClr val="000000"/>
                </a:solidFill>
              </a:rPr>
              <a:t>载荷控制装置</a:t>
            </a:r>
            <a:endParaRPr dirty="0">
              <a:solidFill>
                <a:srgbClr val="000000"/>
              </a:solidFill>
            </a:endParaRPr>
          </a:p>
        </p:txBody>
      </p:sp>
      <p:sp>
        <p:nvSpPr>
          <p:cNvPr id="9" name="object 9"/>
          <p:cNvSpPr/>
          <p:nvPr/>
        </p:nvSpPr>
        <p:spPr>
          <a:xfrm>
            <a:off x="4572000" y="4941163"/>
            <a:ext cx="4139946" cy="1080122"/>
          </a:xfrm>
          <a:prstGeom prst="rect">
            <a:avLst/>
          </a:prstGeom>
          <a:blipFill>
            <a:blip r:embed="rId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6156197" y="1747773"/>
            <a:ext cx="2783713" cy="256514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3651122" y="1747773"/>
            <a:ext cx="2505075" cy="188442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054978" y="859408"/>
            <a:ext cx="2880360" cy="715010"/>
          </a:xfrm>
          <a:custGeom>
            <a:avLst/>
            <a:gdLst/>
            <a:ahLst/>
            <a:cxnLst/>
            <a:rect l="l" t="t" r="r" b="b"/>
            <a:pathLst>
              <a:path w="2880359" h="715010">
                <a:moveTo>
                  <a:pt x="2880105" y="0"/>
                </a:moveTo>
                <a:lnTo>
                  <a:pt x="2873629" y="0"/>
                </a:lnTo>
                <a:lnTo>
                  <a:pt x="2752344" y="20065"/>
                </a:lnTo>
                <a:lnTo>
                  <a:pt x="2628900" y="42417"/>
                </a:lnTo>
                <a:lnTo>
                  <a:pt x="2373376" y="91566"/>
                </a:lnTo>
                <a:lnTo>
                  <a:pt x="2105279" y="149732"/>
                </a:lnTo>
                <a:lnTo>
                  <a:pt x="1824227" y="216662"/>
                </a:lnTo>
                <a:lnTo>
                  <a:pt x="1566672" y="281558"/>
                </a:lnTo>
                <a:lnTo>
                  <a:pt x="842899" y="444626"/>
                </a:lnTo>
                <a:lnTo>
                  <a:pt x="621538" y="489330"/>
                </a:lnTo>
                <a:lnTo>
                  <a:pt x="200025" y="567436"/>
                </a:lnTo>
                <a:lnTo>
                  <a:pt x="0" y="600963"/>
                </a:lnTo>
                <a:lnTo>
                  <a:pt x="138303" y="621156"/>
                </a:lnTo>
                <a:lnTo>
                  <a:pt x="270256" y="638937"/>
                </a:lnTo>
                <a:lnTo>
                  <a:pt x="398018" y="654685"/>
                </a:lnTo>
                <a:lnTo>
                  <a:pt x="644905" y="681481"/>
                </a:lnTo>
                <a:lnTo>
                  <a:pt x="874776" y="699262"/>
                </a:lnTo>
                <a:lnTo>
                  <a:pt x="985520" y="705992"/>
                </a:lnTo>
                <a:lnTo>
                  <a:pt x="1094104" y="710438"/>
                </a:lnTo>
                <a:lnTo>
                  <a:pt x="1298448" y="715010"/>
                </a:lnTo>
                <a:lnTo>
                  <a:pt x="1396365" y="715010"/>
                </a:lnTo>
                <a:lnTo>
                  <a:pt x="1585849" y="710438"/>
                </a:lnTo>
                <a:lnTo>
                  <a:pt x="1675256" y="705992"/>
                </a:lnTo>
                <a:lnTo>
                  <a:pt x="1845564" y="692657"/>
                </a:lnTo>
                <a:lnTo>
                  <a:pt x="1928495" y="683640"/>
                </a:lnTo>
                <a:lnTo>
                  <a:pt x="2086102" y="661288"/>
                </a:lnTo>
                <a:lnTo>
                  <a:pt x="2235073" y="634491"/>
                </a:lnTo>
                <a:lnTo>
                  <a:pt x="2375535" y="603250"/>
                </a:lnTo>
                <a:lnTo>
                  <a:pt x="2509647" y="567436"/>
                </a:lnTo>
                <a:lnTo>
                  <a:pt x="2637409" y="527303"/>
                </a:lnTo>
                <a:lnTo>
                  <a:pt x="2758694" y="482600"/>
                </a:lnTo>
                <a:lnTo>
                  <a:pt x="2875788" y="435610"/>
                </a:lnTo>
                <a:lnTo>
                  <a:pt x="2880105" y="433450"/>
                </a:lnTo>
                <a:lnTo>
                  <a:pt x="2880105" y="0"/>
                </a:lnTo>
                <a:close/>
              </a:path>
            </a:pathLst>
          </a:custGeom>
          <a:solidFill>
            <a:srgbClr val="C5E7FB">
              <a:alpha val="2901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2622423" y="730884"/>
            <a:ext cx="5551805" cy="851535"/>
          </a:xfrm>
          <a:custGeom>
            <a:avLst/>
            <a:gdLst/>
            <a:ahLst/>
            <a:cxnLst/>
            <a:rect l="l" t="t" r="r" b="b"/>
            <a:pathLst>
              <a:path w="5551805" h="851535">
                <a:moveTo>
                  <a:pt x="853566" y="0"/>
                </a:moveTo>
                <a:lnTo>
                  <a:pt x="685418" y="0"/>
                </a:lnTo>
                <a:lnTo>
                  <a:pt x="527938" y="4572"/>
                </a:lnTo>
                <a:lnTo>
                  <a:pt x="381000" y="11175"/>
                </a:lnTo>
                <a:lnTo>
                  <a:pt x="244728" y="22351"/>
                </a:lnTo>
                <a:lnTo>
                  <a:pt x="117093" y="35813"/>
                </a:lnTo>
                <a:lnTo>
                  <a:pt x="0" y="53720"/>
                </a:lnTo>
                <a:lnTo>
                  <a:pt x="334137" y="96138"/>
                </a:lnTo>
                <a:lnTo>
                  <a:pt x="693927" y="156463"/>
                </a:lnTo>
                <a:lnTo>
                  <a:pt x="1079246" y="234695"/>
                </a:lnTo>
                <a:lnTo>
                  <a:pt x="1283589" y="279273"/>
                </a:lnTo>
                <a:lnTo>
                  <a:pt x="1868931" y="422275"/>
                </a:lnTo>
                <a:lnTo>
                  <a:pt x="2562987" y="576452"/>
                </a:lnTo>
                <a:lnTo>
                  <a:pt x="2882265" y="639063"/>
                </a:lnTo>
                <a:lnTo>
                  <a:pt x="3035554" y="668147"/>
                </a:lnTo>
                <a:lnTo>
                  <a:pt x="3329304" y="717295"/>
                </a:lnTo>
                <a:lnTo>
                  <a:pt x="3469766" y="739520"/>
                </a:lnTo>
                <a:lnTo>
                  <a:pt x="3737991" y="775335"/>
                </a:lnTo>
                <a:lnTo>
                  <a:pt x="3991229" y="806576"/>
                </a:lnTo>
                <a:lnTo>
                  <a:pt x="4112641" y="817752"/>
                </a:lnTo>
                <a:lnTo>
                  <a:pt x="4342510" y="835660"/>
                </a:lnTo>
                <a:lnTo>
                  <a:pt x="4453255" y="842390"/>
                </a:lnTo>
                <a:lnTo>
                  <a:pt x="4666107" y="851280"/>
                </a:lnTo>
                <a:lnTo>
                  <a:pt x="4864100" y="851280"/>
                </a:lnTo>
                <a:lnTo>
                  <a:pt x="5051425" y="846836"/>
                </a:lnTo>
                <a:lnTo>
                  <a:pt x="5140833" y="842390"/>
                </a:lnTo>
                <a:lnTo>
                  <a:pt x="5228082" y="835660"/>
                </a:lnTo>
                <a:lnTo>
                  <a:pt x="5474970" y="808863"/>
                </a:lnTo>
                <a:lnTo>
                  <a:pt x="5551551" y="797687"/>
                </a:lnTo>
                <a:lnTo>
                  <a:pt x="5304662" y="766444"/>
                </a:lnTo>
                <a:lnTo>
                  <a:pt x="5042916" y="728472"/>
                </a:lnTo>
                <a:lnTo>
                  <a:pt x="4474463" y="630047"/>
                </a:lnTo>
                <a:lnTo>
                  <a:pt x="4165854" y="567563"/>
                </a:lnTo>
                <a:lnTo>
                  <a:pt x="3840099" y="498348"/>
                </a:lnTo>
                <a:lnTo>
                  <a:pt x="2854579" y="263651"/>
                </a:lnTo>
                <a:lnTo>
                  <a:pt x="2586354" y="205612"/>
                </a:lnTo>
                <a:lnTo>
                  <a:pt x="2330957" y="156463"/>
                </a:lnTo>
                <a:lnTo>
                  <a:pt x="2207387" y="134112"/>
                </a:lnTo>
                <a:lnTo>
                  <a:pt x="2086102" y="114045"/>
                </a:lnTo>
                <a:lnTo>
                  <a:pt x="1969007" y="96138"/>
                </a:lnTo>
                <a:lnTo>
                  <a:pt x="1630552" y="51435"/>
                </a:lnTo>
                <a:lnTo>
                  <a:pt x="1419860" y="31368"/>
                </a:lnTo>
                <a:lnTo>
                  <a:pt x="1221866" y="15748"/>
                </a:lnTo>
                <a:lnTo>
                  <a:pt x="1032382" y="4572"/>
                </a:lnTo>
                <a:lnTo>
                  <a:pt x="853566" y="0"/>
                </a:lnTo>
                <a:close/>
              </a:path>
            </a:pathLst>
          </a:custGeom>
          <a:solidFill>
            <a:srgbClr val="C5E7FB">
              <a:alpha val="3999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2832100" y="743204"/>
            <a:ext cx="5474970" cy="775335"/>
          </a:xfrm>
          <a:custGeom>
            <a:avLst/>
            <a:gdLst/>
            <a:ahLst/>
            <a:cxnLst/>
            <a:rect l="l" t="t" r="r" b="b"/>
            <a:pathLst>
              <a:path w="5474970" h="775335">
                <a:moveTo>
                  <a:pt x="0" y="78232"/>
                </a:moveTo>
                <a:lnTo>
                  <a:pt x="19176" y="73787"/>
                </a:lnTo>
                <a:lnTo>
                  <a:pt x="76581" y="62611"/>
                </a:lnTo>
                <a:lnTo>
                  <a:pt x="174498" y="46990"/>
                </a:lnTo>
                <a:lnTo>
                  <a:pt x="238379" y="37973"/>
                </a:lnTo>
                <a:lnTo>
                  <a:pt x="312927" y="29083"/>
                </a:lnTo>
                <a:lnTo>
                  <a:pt x="395858" y="22351"/>
                </a:lnTo>
                <a:lnTo>
                  <a:pt x="491744" y="15621"/>
                </a:lnTo>
                <a:lnTo>
                  <a:pt x="596011" y="9017"/>
                </a:lnTo>
                <a:lnTo>
                  <a:pt x="713104" y="4445"/>
                </a:lnTo>
                <a:lnTo>
                  <a:pt x="840866" y="2286"/>
                </a:lnTo>
                <a:lnTo>
                  <a:pt x="979170" y="0"/>
                </a:lnTo>
                <a:lnTo>
                  <a:pt x="1128140" y="2286"/>
                </a:lnTo>
                <a:lnTo>
                  <a:pt x="1287779" y="6731"/>
                </a:lnTo>
                <a:lnTo>
                  <a:pt x="1460246" y="15621"/>
                </a:lnTo>
                <a:lnTo>
                  <a:pt x="1643379" y="26797"/>
                </a:lnTo>
                <a:lnTo>
                  <a:pt x="1837054" y="44704"/>
                </a:lnTo>
                <a:lnTo>
                  <a:pt x="2043557" y="64770"/>
                </a:lnTo>
                <a:lnTo>
                  <a:pt x="2262759" y="89408"/>
                </a:lnTo>
                <a:lnTo>
                  <a:pt x="2492629" y="118491"/>
                </a:lnTo>
                <a:lnTo>
                  <a:pt x="2735326" y="154178"/>
                </a:lnTo>
                <a:lnTo>
                  <a:pt x="2988691" y="194437"/>
                </a:lnTo>
                <a:lnTo>
                  <a:pt x="3254755" y="241300"/>
                </a:lnTo>
                <a:lnTo>
                  <a:pt x="3533648" y="297180"/>
                </a:lnTo>
                <a:lnTo>
                  <a:pt x="3825240" y="357505"/>
                </a:lnTo>
                <a:lnTo>
                  <a:pt x="4129658" y="424561"/>
                </a:lnTo>
                <a:lnTo>
                  <a:pt x="4446778" y="500507"/>
                </a:lnTo>
                <a:lnTo>
                  <a:pt x="4776724" y="583184"/>
                </a:lnTo>
                <a:lnTo>
                  <a:pt x="5119497" y="674751"/>
                </a:lnTo>
                <a:lnTo>
                  <a:pt x="5474970" y="775335"/>
                </a:lnTo>
              </a:path>
            </a:pathLst>
          </a:custGeom>
          <a:ln w="31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5616447" y="729869"/>
            <a:ext cx="3312160" cy="652780"/>
          </a:xfrm>
          <a:custGeom>
            <a:avLst/>
            <a:gdLst/>
            <a:ahLst/>
            <a:cxnLst/>
            <a:rect l="l" t="t" r="r" b="b"/>
            <a:pathLst>
              <a:path w="3312159" h="652780">
                <a:moveTo>
                  <a:pt x="0" y="652398"/>
                </a:moveTo>
                <a:lnTo>
                  <a:pt x="95757" y="625475"/>
                </a:lnTo>
                <a:lnTo>
                  <a:pt x="357631" y="556259"/>
                </a:lnTo>
                <a:lnTo>
                  <a:pt x="538479" y="509396"/>
                </a:lnTo>
                <a:lnTo>
                  <a:pt x="747140" y="457961"/>
                </a:lnTo>
                <a:lnTo>
                  <a:pt x="979170" y="402081"/>
                </a:lnTo>
                <a:lnTo>
                  <a:pt x="1228217" y="341756"/>
                </a:lnTo>
                <a:lnTo>
                  <a:pt x="1492123" y="283717"/>
                </a:lnTo>
                <a:lnTo>
                  <a:pt x="1762505" y="225551"/>
                </a:lnTo>
                <a:lnTo>
                  <a:pt x="2039238" y="171957"/>
                </a:lnTo>
                <a:lnTo>
                  <a:pt x="2313812" y="120650"/>
                </a:lnTo>
                <a:lnTo>
                  <a:pt x="2450083" y="98297"/>
                </a:lnTo>
                <a:lnTo>
                  <a:pt x="2582036" y="75945"/>
                </a:lnTo>
                <a:lnTo>
                  <a:pt x="2713990" y="58038"/>
                </a:lnTo>
                <a:lnTo>
                  <a:pt x="2841752" y="40131"/>
                </a:lnTo>
                <a:lnTo>
                  <a:pt x="2967354" y="26796"/>
                </a:lnTo>
                <a:lnTo>
                  <a:pt x="3086607" y="15620"/>
                </a:lnTo>
                <a:lnTo>
                  <a:pt x="3201543" y="6603"/>
                </a:lnTo>
                <a:lnTo>
                  <a:pt x="3312159" y="0"/>
                </a:lnTo>
              </a:path>
            </a:pathLst>
          </a:custGeom>
          <a:ln w="31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211670" y="714248"/>
            <a:ext cx="8723630" cy="1331595"/>
          </a:xfrm>
          <a:custGeom>
            <a:avLst/>
            <a:gdLst/>
            <a:ahLst/>
            <a:cxnLst/>
            <a:rect l="l" t="t" r="r" b="b"/>
            <a:pathLst>
              <a:path w="8723630" h="1331595">
                <a:moveTo>
                  <a:pt x="1556042" y="0"/>
                </a:moveTo>
                <a:lnTo>
                  <a:pt x="1402753" y="0"/>
                </a:lnTo>
                <a:lnTo>
                  <a:pt x="1258100" y="4444"/>
                </a:lnTo>
                <a:lnTo>
                  <a:pt x="1121829" y="11175"/>
                </a:lnTo>
                <a:lnTo>
                  <a:pt x="874890" y="33400"/>
                </a:lnTo>
                <a:lnTo>
                  <a:pt x="762063" y="49149"/>
                </a:lnTo>
                <a:lnTo>
                  <a:pt x="659891" y="64769"/>
                </a:lnTo>
                <a:lnTo>
                  <a:pt x="564095" y="82550"/>
                </a:lnTo>
                <a:lnTo>
                  <a:pt x="478955" y="102742"/>
                </a:lnTo>
                <a:lnTo>
                  <a:pt x="398056" y="120650"/>
                </a:lnTo>
                <a:lnTo>
                  <a:pt x="327812" y="140715"/>
                </a:lnTo>
                <a:lnTo>
                  <a:pt x="206476" y="178688"/>
                </a:lnTo>
                <a:lnTo>
                  <a:pt x="157518" y="196596"/>
                </a:lnTo>
                <a:lnTo>
                  <a:pt x="51079" y="241173"/>
                </a:lnTo>
                <a:lnTo>
                  <a:pt x="0" y="268097"/>
                </a:lnTo>
                <a:lnTo>
                  <a:pt x="0" y="1331467"/>
                </a:lnTo>
                <a:lnTo>
                  <a:pt x="8719096" y="1331467"/>
                </a:lnTo>
                <a:lnTo>
                  <a:pt x="8723414" y="1324864"/>
                </a:lnTo>
                <a:lnTo>
                  <a:pt x="8723414" y="851153"/>
                </a:lnTo>
                <a:lnTo>
                  <a:pt x="7182142" y="851153"/>
                </a:lnTo>
                <a:lnTo>
                  <a:pt x="7043839" y="848994"/>
                </a:lnTo>
                <a:lnTo>
                  <a:pt x="6899059" y="844423"/>
                </a:lnTo>
                <a:lnTo>
                  <a:pt x="6750088" y="837818"/>
                </a:lnTo>
                <a:lnTo>
                  <a:pt x="6594640" y="826642"/>
                </a:lnTo>
                <a:lnTo>
                  <a:pt x="6260503" y="793114"/>
                </a:lnTo>
                <a:lnTo>
                  <a:pt x="5900712" y="746125"/>
                </a:lnTo>
                <a:lnTo>
                  <a:pt x="5709196" y="717168"/>
                </a:lnTo>
                <a:lnTo>
                  <a:pt x="5509044" y="683640"/>
                </a:lnTo>
                <a:lnTo>
                  <a:pt x="5302542" y="645667"/>
                </a:lnTo>
                <a:lnTo>
                  <a:pt x="4861979" y="558546"/>
                </a:lnTo>
                <a:lnTo>
                  <a:pt x="4387253" y="453516"/>
                </a:lnTo>
                <a:lnTo>
                  <a:pt x="4136047" y="395350"/>
                </a:lnTo>
                <a:lnTo>
                  <a:pt x="3614458" y="268097"/>
                </a:lnTo>
                <a:lnTo>
                  <a:pt x="3122841" y="165226"/>
                </a:lnTo>
                <a:lnTo>
                  <a:pt x="2892844" y="125094"/>
                </a:lnTo>
                <a:lnTo>
                  <a:pt x="2673642" y="91566"/>
                </a:lnTo>
                <a:lnTo>
                  <a:pt x="2462949" y="62484"/>
                </a:lnTo>
                <a:lnTo>
                  <a:pt x="2262797" y="40131"/>
                </a:lnTo>
                <a:lnTo>
                  <a:pt x="2073313" y="22225"/>
                </a:lnTo>
                <a:lnTo>
                  <a:pt x="1719999" y="2159"/>
                </a:lnTo>
                <a:lnTo>
                  <a:pt x="1556042" y="0"/>
                </a:lnTo>
                <a:close/>
              </a:path>
              <a:path w="8723630" h="1331595">
                <a:moveTo>
                  <a:pt x="8723414" y="569722"/>
                </a:moveTo>
                <a:lnTo>
                  <a:pt x="8638197" y="605409"/>
                </a:lnTo>
                <a:lnTo>
                  <a:pt x="8557298" y="636651"/>
                </a:lnTo>
                <a:lnTo>
                  <a:pt x="8472208" y="665734"/>
                </a:lnTo>
                <a:lnTo>
                  <a:pt x="8295551" y="719327"/>
                </a:lnTo>
                <a:lnTo>
                  <a:pt x="8201825" y="743965"/>
                </a:lnTo>
                <a:lnTo>
                  <a:pt x="8005991" y="784098"/>
                </a:lnTo>
                <a:lnTo>
                  <a:pt x="7901724" y="802004"/>
                </a:lnTo>
                <a:lnTo>
                  <a:pt x="7680363" y="828801"/>
                </a:lnTo>
                <a:lnTo>
                  <a:pt x="7441857" y="846709"/>
                </a:lnTo>
                <a:lnTo>
                  <a:pt x="7314222" y="851153"/>
                </a:lnTo>
                <a:lnTo>
                  <a:pt x="8723414" y="851153"/>
                </a:lnTo>
                <a:lnTo>
                  <a:pt x="8723414" y="56972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 txBox="1"/>
          <p:nvPr/>
        </p:nvSpPr>
        <p:spPr>
          <a:xfrm>
            <a:off x="402437" y="1981326"/>
            <a:ext cx="4284345" cy="393128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521970" indent="-509905">
              <a:lnSpc>
                <a:spcPts val="1940"/>
              </a:lnSpc>
              <a:spcBef>
                <a:spcPts val="105"/>
              </a:spcBef>
              <a:buSzPct val="94000"/>
              <a:buAutoNum type="arabicPlain"/>
              <a:tabLst>
                <a:tab pos="522605" algn="l"/>
              </a:tabLst>
            </a:pPr>
            <a:r>
              <a:rPr sz="1700" dirty="0">
                <a:latin typeface="PMingLiU" panose="02020500000000000000" charset="-120"/>
                <a:cs typeface="PMingLiU" panose="02020500000000000000" charset="-120"/>
              </a:rPr>
              <a:t>架体高度不得大于</a:t>
            </a:r>
            <a:r>
              <a:rPr sz="1700" spc="-10" dirty="0">
                <a:latin typeface="Candara" panose="020E0502030303020204"/>
                <a:cs typeface="Candara" panose="020E0502030303020204"/>
              </a:rPr>
              <a:t>5</a:t>
            </a:r>
            <a:r>
              <a:rPr sz="1700" dirty="0">
                <a:latin typeface="PMingLiU" panose="02020500000000000000" charset="-120"/>
                <a:cs typeface="PMingLiU" panose="02020500000000000000" charset="-120"/>
              </a:rPr>
              <a:t>倍楼</a:t>
            </a:r>
            <a:r>
              <a:rPr sz="1700" spc="-15" dirty="0">
                <a:latin typeface="PMingLiU" panose="02020500000000000000" charset="-120"/>
                <a:cs typeface="PMingLiU" panose="02020500000000000000" charset="-120"/>
              </a:rPr>
              <a:t>层</a:t>
            </a:r>
            <a:r>
              <a:rPr sz="1700" dirty="0">
                <a:latin typeface="PMingLiU" panose="02020500000000000000" charset="-120"/>
                <a:cs typeface="PMingLiU" panose="02020500000000000000" charset="-120"/>
              </a:rPr>
              <a:t>高。</a:t>
            </a:r>
            <a:endParaRPr sz="1700">
              <a:latin typeface="PMingLiU" panose="02020500000000000000" charset="-120"/>
              <a:cs typeface="PMingLiU" panose="02020500000000000000" charset="-120"/>
            </a:endParaRPr>
          </a:p>
          <a:p>
            <a:pPr marL="12700">
              <a:lnSpc>
                <a:spcPts val="1940"/>
              </a:lnSpc>
            </a:pPr>
            <a:r>
              <a:rPr sz="1700" dirty="0">
                <a:latin typeface="PMingLiU" panose="02020500000000000000" charset="-120"/>
                <a:cs typeface="PMingLiU" panose="02020500000000000000" charset="-120"/>
              </a:rPr>
              <a:t>（</a:t>
            </a:r>
            <a:r>
              <a:rPr sz="1700" dirty="0">
                <a:latin typeface="Candara" panose="020E0502030303020204"/>
                <a:cs typeface="Candara" panose="020E0502030303020204"/>
              </a:rPr>
              <a:t>JGJ202-2010</a:t>
            </a:r>
            <a:r>
              <a:rPr sz="1700" dirty="0">
                <a:latin typeface="PMingLiU" panose="02020500000000000000" charset="-120"/>
                <a:cs typeface="PMingLiU" panose="02020500000000000000" charset="-120"/>
              </a:rPr>
              <a:t>第</a:t>
            </a:r>
            <a:r>
              <a:rPr sz="1700" dirty="0">
                <a:latin typeface="Candara" panose="020E0502030303020204"/>
                <a:cs typeface="Candara" panose="020E0502030303020204"/>
              </a:rPr>
              <a:t>4.4.2.1</a:t>
            </a:r>
            <a:r>
              <a:rPr sz="1700" dirty="0">
                <a:latin typeface="PMingLiU" panose="02020500000000000000" charset="-120"/>
                <a:cs typeface="PMingLiU" panose="02020500000000000000" charset="-120"/>
              </a:rPr>
              <a:t>）</a:t>
            </a:r>
            <a:endParaRPr sz="1700">
              <a:latin typeface="PMingLiU" panose="02020500000000000000" charset="-120"/>
              <a:cs typeface="PMingLiU" panose="02020500000000000000" charset="-120"/>
            </a:endParaRPr>
          </a:p>
          <a:p>
            <a:pPr marL="12700" marR="427355" indent="45720">
              <a:lnSpc>
                <a:spcPts val="1840"/>
              </a:lnSpc>
              <a:spcBef>
                <a:spcPts val="620"/>
              </a:spcBef>
              <a:buSzPct val="94000"/>
              <a:buAutoNum type="arabicPlain" startAt="2"/>
              <a:tabLst>
                <a:tab pos="592455" algn="l"/>
              </a:tabLst>
            </a:pPr>
            <a:r>
              <a:rPr sz="1700" dirty="0">
                <a:latin typeface="PMingLiU" panose="02020500000000000000" charset="-120"/>
                <a:cs typeface="PMingLiU" panose="02020500000000000000" charset="-120"/>
              </a:rPr>
              <a:t>架体宽度不得大于</a:t>
            </a:r>
            <a:r>
              <a:rPr sz="1700" dirty="0">
                <a:latin typeface="Candara" panose="020E0502030303020204"/>
                <a:cs typeface="Candara" panose="020E0502030303020204"/>
              </a:rPr>
              <a:t>1</a:t>
            </a:r>
            <a:r>
              <a:rPr sz="1700" spc="-5" dirty="0">
                <a:latin typeface="Candara" panose="020E0502030303020204"/>
                <a:cs typeface="Candara" panose="020E0502030303020204"/>
              </a:rPr>
              <a:t>.</a:t>
            </a:r>
            <a:r>
              <a:rPr sz="1700" dirty="0">
                <a:latin typeface="Candara" panose="020E0502030303020204"/>
                <a:cs typeface="Candara" panose="020E0502030303020204"/>
              </a:rPr>
              <a:t>2</a:t>
            </a:r>
            <a:r>
              <a:rPr sz="1700" spc="-15" dirty="0">
                <a:latin typeface="Candara" panose="020E0502030303020204"/>
                <a:cs typeface="Candara" panose="020E0502030303020204"/>
              </a:rPr>
              <a:t>m</a:t>
            </a:r>
            <a:r>
              <a:rPr sz="1700" dirty="0">
                <a:latin typeface="PMingLiU" panose="02020500000000000000" charset="-120"/>
                <a:cs typeface="PMingLiU" panose="02020500000000000000" charset="-120"/>
              </a:rPr>
              <a:t>。（</a:t>
            </a:r>
            <a:r>
              <a:rPr sz="1700" dirty="0">
                <a:latin typeface="Candara" panose="020E0502030303020204"/>
                <a:cs typeface="Candara" panose="020E0502030303020204"/>
              </a:rPr>
              <a:t>J</a:t>
            </a:r>
            <a:r>
              <a:rPr sz="1700" spc="-15" dirty="0">
                <a:latin typeface="Candara" panose="020E0502030303020204"/>
                <a:cs typeface="Candara" panose="020E0502030303020204"/>
              </a:rPr>
              <a:t>G</a:t>
            </a:r>
            <a:r>
              <a:rPr sz="1700" dirty="0">
                <a:latin typeface="Candara" panose="020E0502030303020204"/>
                <a:cs typeface="Candara" panose="020E0502030303020204"/>
              </a:rPr>
              <a:t>J20</a:t>
            </a:r>
            <a:r>
              <a:rPr sz="1700" spc="5" dirty="0">
                <a:latin typeface="Candara" panose="020E0502030303020204"/>
                <a:cs typeface="Candara" panose="020E0502030303020204"/>
              </a:rPr>
              <a:t>2</a:t>
            </a:r>
            <a:r>
              <a:rPr sz="1700" dirty="0">
                <a:latin typeface="Candara" panose="020E0502030303020204"/>
                <a:cs typeface="Candara" panose="020E0502030303020204"/>
              </a:rPr>
              <a:t>-  </a:t>
            </a:r>
            <a:r>
              <a:rPr sz="1700" dirty="0">
                <a:latin typeface="Candara" panose="020E0502030303020204"/>
                <a:cs typeface="Candara" panose="020E0502030303020204"/>
              </a:rPr>
              <a:t>2010</a:t>
            </a:r>
            <a:r>
              <a:rPr sz="1700" dirty="0">
                <a:latin typeface="PMingLiU" panose="02020500000000000000" charset="-120"/>
                <a:cs typeface="PMingLiU" panose="02020500000000000000" charset="-120"/>
              </a:rPr>
              <a:t>第</a:t>
            </a:r>
            <a:r>
              <a:rPr sz="1700" dirty="0">
                <a:latin typeface="Candara" panose="020E0502030303020204"/>
                <a:cs typeface="Candara" panose="020E0502030303020204"/>
              </a:rPr>
              <a:t>4.4.2.2</a:t>
            </a:r>
            <a:r>
              <a:rPr sz="1700" dirty="0">
                <a:latin typeface="PMingLiU" panose="02020500000000000000" charset="-120"/>
                <a:cs typeface="PMingLiU" panose="02020500000000000000" charset="-120"/>
              </a:rPr>
              <a:t>）</a:t>
            </a:r>
            <a:endParaRPr sz="1700">
              <a:latin typeface="PMingLiU" panose="02020500000000000000" charset="-120"/>
              <a:cs typeface="PMingLiU" panose="02020500000000000000" charset="-120"/>
            </a:endParaRPr>
          </a:p>
          <a:p>
            <a:pPr marL="12700" marR="196850" indent="45720">
              <a:lnSpc>
                <a:spcPts val="1840"/>
              </a:lnSpc>
              <a:spcBef>
                <a:spcPts val="595"/>
              </a:spcBef>
              <a:buSzPct val="94000"/>
              <a:buAutoNum type="arabicPlain" startAt="2"/>
              <a:tabLst>
                <a:tab pos="597535" algn="l"/>
              </a:tabLst>
            </a:pPr>
            <a:r>
              <a:rPr sz="1700" dirty="0">
                <a:latin typeface="PMingLiU" panose="02020500000000000000" charset="-120"/>
                <a:cs typeface="PMingLiU" panose="02020500000000000000" charset="-120"/>
              </a:rPr>
              <a:t>直线布置的架体支</a:t>
            </a:r>
            <a:r>
              <a:rPr sz="1700" spc="-10" dirty="0">
                <a:latin typeface="PMingLiU" panose="02020500000000000000" charset="-120"/>
                <a:cs typeface="PMingLiU" panose="02020500000000000000" charset="-120"/>
              </a:rPr>
              <a:t>承</a:t>
            </a:r>
            <a:r>
              <a:rPr sz="1700" dirty="0">
                <a:latin typeface="PMingLiU" panose="02020500000000000000" charset="-120"/>
                <a:cs typeface="PMingLiU" panose="02020500000000000000" charset="-120"/>
              </a:rPr>
              <a:t>跨度</a:t>
            </a:r>
            <a:r>
              <a:rPr sz="1700" spc="-10" dirty="0">
                <a:latin typeface="PMingLiU" panose="02020500000000000000" charset="-120"/>
                <a:cs typeface="PMingLiU" panose="02020500000000000000" charset="-120"/>
              </a:rPr>
              <a:t>不</a:t>
            </a:r>
            <a:r>
              <a:rPr sz="1700" dirty="0">
                <a:latin typeface="PMingLiU" panose="02020500000000000000" charset="-120"/>
                <a:cs typeface="PMingLiU" panose="02020500000000000000" charset="-120"/>
              </a:rPr>
              <a:t>得大</a:t>
            </a:r>
            <a:r>
              <a:rPr sz="1700" spc="-10" dirty="0">
                <a:latin typeface="PMingLiU" panose="02020500000000000000" charset="-120"/>
                <a:cs typeface="PMingLiU" panose="02020500000000000000" charset="-120"/>
              </a:rPr>
              <a:t>于</a:t>
            </a:r>
            <a:r>
              <a:rPr sz="1700" dirty="0">
                <a:latin typeface="Candara" panose="020E0502030303020204"/>
                <a:cs typeface="Candara" panose="020E0502030303020204"/>
              </a:rPr>
              <a:t>7  </a:t>
            </a:r>
            <a:r>
              <a:rPr sz="1700" spc="-5" dirty="0">
                <a:latin typeface="Candara" panose="020E0502030303020204"/>
                <a:cs typeface="Candara" panose="020E0502030303020204"/>
              </a:rPr>
              <a:t>m</a:t>
            </a:r>
            <a:r>
              <a:rPr sz="1700" dirty="0">
                <a:latin typeface="PMingLiU" panose="02020500000000000000" charset="-120"/>
                <a:cs typeface="PMingLiU" panose="02020500000000000000" charset="-120"/>
              </a:rPr>
              <a:t>，折线或曲线布置的</a:t>
            </a:r>
            <a:r>
              <a:rPr sz="1700" spc="-15" dirty="0">
                <a:latin typeface="PMingLiU" panose="02020500000000000000" charset="-120"/>
                <a:cs typeface="PMingLiU" panose="02020500000000000000" charset="-120"/>
              </a:rPr>
              <a:t>架</a:t>
            </a:r>
            <a:r>
              <a:rPr sz="1700" dirty="0">
                <a:latin typeface="PMingLiU" panose="02020500000000000000" charset="-120"/>
                <a:cs typeface="PMingLiU" panose="02020500000000000000" charset="-120"/>
              </a:rPr>
              <a:t>体，</a:t>
            </a:r>
            <a:r>
              <a:rPr sz="1700" spc="-15" dirty="0">
                <a:latin typeface="PMingLiU" panose="02020500000000000000" charset="-120"/>
                <a:cs typeface="PMingLiU" panose="02020500000000000000" charset="-120"/>
              </a:rPr>
              <a:t>相</a:t>
            </a:r>
            <a:r>
              <a:rPr sz="1700" dirty="0">
                <a:latin typeface="PMingLiU" panose="02020500000000000000" charset="-120"/>
                <a:cs typeface="PMingLiU" panose="02020500000000000000" charset="-120"/>
              </a:rPr>
              <a:t>邻两</a:t>
            </a:r>
            <a:r>
              <a:rPr sz="1700" spc="-15" dirty="0">
                <a:latin typeface="PMingLiU" panose="02020500000000000000" charset="-120"/>
                <a:cs typeface="PMingLiU" panose="02020500000000000000" charset="-120"/>
              </a:rPr>
              <a:t>主</a:t>
            </a:r>
            <a:r>
              <a:rPr sz="1700" dirty="0">
                <a:latin typeface="PMingLiU" panose="02020500000000000000" charset="-120"/>
                <a:cs typeface="PMingLiU" panose="02020500000000000000" charset="-120"/>
              </a:rPr>
              <a:t>框架 </a:t>
            </a:r>
            <a:r>
              <a:rPr sz="1700" dirty="0">
                <a:latin typeface="PMingLiU" panose="02020500000000000000" charset="-120"/>
                <a:cs typeface="PMingLiU" panose="02020500000000000000" charset="-120"/>
              </a:rPr>
              <a:t>支承点处架体外侧距离</a:t>
            </a:r>
            <a:r>
              <a:rPr sz="1700" spc="-15" dirty="0">
                <a:latin typeface="PMingLiU" panose="02020500000000000000" charset="-120"/>
                <a:cs typeface="PMingLiU" panose="02020500000000000000" charset="-120"/>
              </a:rPr>
              <a:t>不</a:t>
            </a:r>
            <a:r>
              <a:rPr sz="1700" dirty="0">
                <a:latin typeface="PMingLiU" panose="02020500000000000000" charset="-120"/>
                <a:cs typeface="PMingLiU" panose="02020500000000000000" charset="-120"/>
              </a:rPr>
              <a:t>得大于</a:t>
            </a:r>
            <a:r>
              <a:rPr sz="1700" spc="-125" dirty="0">
                <a:latin typeface="PMingLiU" panose="02020500000000000000" charset="-120"/>
                <a:cs typeface="PMingLiU" panose="02020500000000000000" charset="-120"/>
              </a:rPr>
              <a:t> </a:t>
            </a:r>
            <a:r>
              <a:rPr sz="1700" dirty="0">
                <a:latin typeface="Candara" panose="020E0502030303020204"/>
                <a:cs typeface="Candara" panose="020E0502030303020204"/>
              </a:rPr>
              <a:t>5.4m</a:t>
            </a:r>
            <a:r>
              <a:rPr sz="1700" dirty="0">
                <a:latin typeface="PMingLiU" panose="02020500000000000000" charset="-120"/>
                <a:cs typeface="PMingLiU" panose="02020500000000000000" charset="-120"/>
              </a:rPr>
              <a:t>。</a:t>
            </a:r>
            <a:endParaRPr sz="1700">
              <a:latin typeface="PMingLiU" panose="02020500000000000000" charset="-120"/>
              <a:cs typeface="PMingLiU" panose="02020500000000000000" charset="-120"/>
            </a:endParaRPr>
          </a:p>
          <a:p>
            <a:pPr marL="12700">
              <a:lnSpc>
                <a:spcPts val="1800"/>
              </a:lnSpc>
            </a:pPr>
            <a:r>
              <a:rPr sz="1700" dirty="0">
                <a:latin typeface="PMingLiU" panose="02020500000000000000" charset="-120"/>
                <a:cs typeface="PMingLiU" panose="02020500000000000000" charset="-120"/>
              </a:rPr>
              <a:t>（</a:t>
            </a:r>
            <a:r>
              <a:rPr sz="1700" dirty="0">
                <a:latin typeface="Candara" panose="020E0502030303020204"/>
                <a:cs typeface="Candara" panose="020E0502030303020204"/>
              </a:rPr>
              <a:t>JGJ202-2010</a:t>
            </a:r>
            <a:r>
              <a:rPr sz="1700" dirty="0">
                <a:latin typeface="PMingLiU" panose="02020500000000000000" charset="-120"/>
                <a:cs typeface="PMingLiU" panose="02020500000000000000" charset="-120"/>
              </a:rPr>
              <a:t>第</a:t>
            </a:r>
            <a:r>
              <a:rPr sz="1700" dirty="0">
                <a:latin typeface="Candara" panose="020E0502030303020204"/>
                <a:cs typeface="Candara" panose="020E0502030303020204"/>
              </a:rPr>
              <a:t>4.4.2.3</a:t>
            </a:r>
            <a:r>
              <a:rPr sz="1700" dirty="0">
                <a:latin typeface="PMingLiU" panose="02020500000000000000" charset="-120"/>
                <a:cs typeface="PMingLiU" panose="02020500000000000000" charset="-120"/>
              </a:rPr>
              <a:t>）</a:t>
            </a:r>
            <a:endParaRPr sz="1700">
              <a:latin typeface="PMingLiU" panose="02020500000000000000" charset="-120"/>
              <a:cs typeface="PMingLiU" panose="02020500000000000000" charset="-120"/>
            </a:endParaRPr>
          </a:p>
          <a:p>
            <a:pPr marL="12700" marR="369570">
              <a:lnSpc>
                <a:spcPct val="90000"/>
              </a:lnSpc>
              <a:spcBef>
                <a:spcPts val="600"/>
              </a:spcBef>
              <a:buSzPct val="94000"/>
              <a:buAutoNum type="arabicPlain" startAt="4"/>
              <a:tabLst>
                <a:tab pos="561975" algn="l"/>
              </a:tabLst>
            </a:pPr>
            <a:r>
              <a:rPr sz="1700" dirty="0">
                <a:latin typeface="PMingLiU" panose="02020500000000000000" charset="-120"/>
                <a:cs typeface="PMingLiU" panose="02020500000000000000" charset="-120"/>
              </a:rPr>
              <a:t>架体的水平悬挑长</a:t>
            </a:r>
            <a:r>
              <a:rPr sz="1700" spc="-15" dirty="0">
                <a:latin typeface="PMingLiU" panose="02020500000000000000" charset="-120"/>
                <a:cs typeface="PMingLiU" panose="02020500000000000000" charset="-120"/>
              </a:rPr>
              <a:t>度</a:t>
            </a:r>
            <a:r>
              <a:rPr sz="1700" dirty="0">
                <a:latin typeface="PMingLiU" panose="02020500000000000000" charset="-120"/>
                <a:cs typeface="PMingLiU" panose="02020500000000000000" charset="-120"/>
              </a:rPr>
              <a:t>不得</a:t>
            </a:r>
            <a:r>
              <a:rPr sz="1700" spc="-15" dirty="0">
                <a:latin typeface="PMingLiU" panose="02020500000000000000" charset="-120"/>
                <a:cs typeface="PMingLiU" panose="02020500000000000000" charset="-120"/>
              </a:rPr>
              <a:t>大</a:t>
            </a:r>
            <a:r>
              <a:rPr sz="1700" dirty="0">
                <a:latin typeface="PMingLiU" panose="02020500000000000000" charset="-120"/>
                <a:cs typeface="PMingLiU" panose="02020500000000000000" charset="-120"/>
              </a:rPr>
              <a:t>于</a:t>
            </a:r>
            <a:r>
              <a:rPr sz="1700" dirty="0">
                <a:latin typeface="Candara" panose="020E0502030303020204"/>
                <a:cs typeface="Candara" panose="020E0502030303020204"/>
              </a:rPr>
              <a:t>2</a:t>
            </a:r>
            <a:r>
              <a:rPr sz="1700" spc="-85" dirty="0">
                <a:latin typeface="Candara" panose="020E0502030303020204"/>
                <a:cs typeface="Candara" panose="020E0502030303020204"/>
              </a:rPr>
              <a:t> </a:t>
            </a:r>
            <a:r>
              <a:rPr sz="1700" dirty="0">
                <a:latin typeface="Candara" panose="020E0502030303020204"/>
                <a:cs typeface="Candara" panose="020E0502030303020204"/>
              </a:rPr>
              <a:t>m</a:t>
            </a:r>
            <a:r>
              <a:rPr sz="1700" dirty="0">
                <a:latin typeface="PMingLiU" panose="02020500000000000000" charset="-120"/>
                <a:cs typeface="PMingLiU" panose="02020500000000000000" charset="-120"/>
              </a:rPr>
              <a:t>，  且不得大于跨度的</a:t>
            </a:r>
            <a:r>
              <a:rPr sz="1700" spc="-5" dirty="0">
                <a:latin typeface="Candara" panose="020E0502030303020204"/>
                <a:cs typeface="Candara" panose="020E0502030303020204"/>
              </a:rPr>
              <a:t>1/2</a:t>
            </a:r>
            <a:r>
              <a:rPr sz="1700" dirty="0">
                <a:latin typeface="PMingLiU" panose="02020500000000000000" charset="-120"/>
                <a:cs typeface="PMingLiU" panose="02020500000000000000" charset="-120"/>
              </a:rPr>
              <a:t>。</a:t>
            </a:r>
            <a:r>
              <a:rPr sz="1700" spc="-5" dirty="0">
                <a:latin typeface="PMingLiU" panose="02020500000000000000" charset="-120"/>
                <a:cs typeface="PMingLiU" panose="02020500000000000000" charset="-120"/>
              </a:rPr>
              <a:t>（</a:t>
            </a:r>
            <a:r>
              <a:rPr sz="1700" spc="-5" dirty="0">
                <a:latin typeface="Candara" panose="020E0502030303020204"/>
                <a:cs typeface="Candara" panose="020E0502030303020204"/>
              </a:rPr>
              <a:t>JGJ202-2010</a:t>
            </a:r>
            <a:r>
              <a:rPr sz="1700" dirty="0">
                <a:latin typeface="PMingLiU" panose="02020500000000000000" charset="-120"/>
                <a:cs typeface="PMingLiU" panose="02020500000000000000" charset="-120"/>
              </a:rPr>
              <a:t>第 </a:t>
            </a:r>
            <a:r>
              <a:rPr sz="1700" dirty="0">
                <a:latin typeface="Candara" panose="020E0502030303020204"/>
                <a:cs typeface="Candara" panose="020E0502030303020204"/>
              </a:rPr>
              <a:t>4.4.2.4</a:t>
            </a:r>
            <a:r>
              <a:rPr sz="1700" dirty="0">
                <a:latin typeface="PMingLiU" panose="02020500000000000000" charset="-120"/>
                <a:cs typeface="PMingLiU" panose="02020500000000000000" charset="-120"/>
              </a:rPr>
              <a:t>）</a:t>
            </a:r>
            <a:endParaRPr sz="1700">
              <a:latin typeface="PMingLiU" panose="02020500000000000000" charset="-120"/>
              <a:cs typeface="PMingLiU" panose="02020500000000000000" charset="-120"/>
            </a:endParaRPr>
          </a:p>
          <a:p>
            <a:pPr marL="12700" marR="5080">
              <a:lnSpc>
                <a:spcPts val="1840"/>
              </a:lnSpc>
              <a:spcBef>
                <a:spcPts val="620"/>
              </a:spcBef>
              <a:buSzPct val="94000"/>
              <a:buAutoNum type="arabicPlain" startAt="4"/>
              <a:tabLst>
                <a:tab pos="553085" algn="l"/>
              </a:tabLst>
            </a:pPr>
            <a:r>
              <a:rPr sz="1700" spc="-15" dirty="0">
                <a:latin typeface="PMingLiU" panose="02020500000000000000" charset="-120"/>
                <a:cs typeface="PMingLiU" panose="02020500000000000000" charset="-120"/>
              </a:rPr>
              <a:t>架</a:t>
            </a:r>
            <a:r>
              <a:rPr sz="1700" dirty="0">
                <a:latin typeface="PMingLiU" panose="02020500000000000000" charset="-120"/>
                <a:cs typeface="PMingLiU" panose="02020500000000000000" charset="-120"/>
              </a:rPr>
              <a:t>体悬</a:t>
            </a:r>
            <a:r>
              <a:rPr sz="1700" spc="-15" dirty="0">
                <a:latin typeface="PMingLiU" panose="02020500000000000000" charset="-120"/>
                <a:cs typeface="PMingLiU" panose="02020500000000000000" charset="-120"/>
              </a:rPr>
              <a:t>臂</a:t>
            </a:r>
            <a:r>
              <a:rPr sz="1700" dirty="0">
                <a:latin typeface="PMingLiU" panose="02020500000000000000" charset="-120"/>
                <a:cs typeface="PMingLiU" panose="02020500000000000000" charset="-120"/>
              </a:rPr>
              <a:t>高度不</a:t>
            </a:r>
            <a:r>
              <a:rPr sz="1700" spc="-15" dirty="0">
                <a:latin typeface="PMingLiU" panose="02020500000000000000" charset="-120"/>
                <a:cs typeface="PMingLiU" panose="02020500000000000000" charset="-120"/>
              </a:rPr>
              <a:t>得</a:t>
            </a:r>
            <a:r>
              <a:rPr sz="1700" dirty="0">
                <a:latin typeface="PMingLiU" panose="02020500000000000000" charset="-120"/>
                <a:cs typeface="PMingLiU" panose="02020500000000000000" charset="-120"/>
              </a:rPr>
              <a:t>大于</a:t>
            </a:r>
            <a:r>
              <a:rPr sz="1700" spc="-15" dirty="0">
                <a:latin typeface="PMingLiU" panose="02020500000000000000" charset="-120"/>
                <a:cs typeface="PMingLiU" panose="02020500000000000000" charset="-120"/>
              </a:rPr>
              <a:t>架</a:t>
            </a:r>
            <a:r>
              <a:rPr sz="1700" dirty="0">
                <a:latin typeface="PMingLiU" panose="02020500000000000000" charset="-120"/>
                <a:cs typeface="PMingLiU" panose="02020500000000000000" charset="-120"/>
              </a:rPr>
              <a:t>体高度</a:t>
            </a:r>
            <a:r>
              <a:rPr sz="1700" spc="-15" dirty="0">
                <a:latin typeface="PMingLiU" panose="02020500000000000000" charset="-120"/>
                <a:cs typeface="PMingLiU" panose="02020500000000000000" charset="-120"/>
              </a:rPr>
              <a:t>的</a:t>
            </a:r>
            <a:r>
              <a:rPr sz="1700" dirty="0">
                <a:latin typeface="Candara" panose="020E0502030303020204"/>
                <a:cs typeface="Candara" panose="020E0502030303020204"/>
              </a:rPr>
              <a:t>2/</a:t>
            </a:r>
            <a:r>
              <a:rPr sz="1700" spc="-5" dirty="0">
                <a:latin typeface="Candara" panose="020E0502030303020204"/>
                <a:cs typeface="Candara" panose="020E0502030303020204"/>
              </a:rPr>
              <a:t>5</a:t>
            </a:r>
            <a:r>
              <a:rPr sz="1700" dirty="0">
                <a:latin typeface="PMingLiU" panose="02020500000000000000" charset="-120"/>
                <a:cs typeface="PMingLiU" panose="02020500000000000000" charset="-120"/>
              </a:rPr>
              <a:t>， </a:t>
            </a:r>
            <a:r>
              <a:rPr sz="1700" dirty="0">
                <a:latin typeface="PMingLiU" panose="02020500000000000000" charset="-120"/>
                <a:cs typeface="PMingLiU" panose="02020500000000000000" charset="-120"/>
              </a:rPr>
              <a:t>且不得大于</a:t>
            </a:r>
            <a:r>
              <a:rPr sz="1700" spc="-5" dirty="0">
                <a:latin typeface="Candara" panose="020E0502030303020204"/>
                <a:cs typeface="Candara" panose="020E0502030303020204"/>
              </a:rPr>
              <a:t>6m</a:t>
            </a:r>
            <a:r>
              <a:rPr sz="1700" dirty="0">
                <a:latin typeface="PMingLiU" panose="02020500000000000000" charset="-120"/>
                <a:cs typeface="PMingLiU" panose="02020500000000000000" charset="-120"/>
              </a:rPr>
              <a:t>。（</a:t>
            </a:r>
            <a:r>
              <a:rPr sz="1700" dirty="0">
                <a:latin typeface="Candara" panose="020E0502030303020204"/>
                <a:cs typeface="Candara" panose="020E0502030303020204"/>
              </a:rPr>
              <a:t>JGJ202-2010</a:t>
            </a:r>
            <a:r>
              <a:rPr sz="1700" dirty="0">
                <a:latin typeface="PMingLiU" panose="02020500000000000000" charset="-120"/>
                <a:cs typeface="PMingLiU" panose="02020500000000000000" charset="-120"/>
              </a:rPr>
              <a:t>第</a:t>
            </a:r>
            <a:r>
              <a:rPr sz="1700" spc="-5" dirty="0">
                <a:latin typeface="Candara" panose="020E0502030303020204"/>
                <a:cs typeface="Candara" panose="020E0502030303020204"/>
              </a:rPr>
              <a:t>4.4.8</a:t>
            </a:r>
            <a:r>
              <a:rPr sz="1700" spc="-5" dirty="0">
                <a:latin typeface="PMingLiU" panose="02020500000000000000" charset="-120"/>
                <a:cs typeface="PMingLiU" panose="02020500000000000000" charset="-120"/>
              </a:rPr>
              <a:t>）</a:t>
            </a:r>
            <a:endParaRPr sz="1700">
              <a:latin typeface="PMingLiU" panose="02020500000000000000" charset="-120"/>
              <a:cs typeface="PMingLiU" panose="02020500000000000000" charset="-120"/>
            </a:endParaRPr>
          </a:p>
          <a:p>
            <a:pPr marL="564515" indent="-552450">
              <a:lnSpc>
                <a:spcPts val="1940"/>
              </a:lnSpc>
              <a:spcBef>
                <a:spcPts val="365"/>
              </a:spcBef>
              <a:buSzPct val="94000"/>
              <a:buAutoNum type="arabicPlain" startAt="4"/>
              <a:tabLst>
                <a:tab pos="565150" algn="l"/>
              </a:tabLst>
            </a:pPr>
            <a:r>
              <a:rPr sz="1700" dirty="0">
                <a:latin typeface="PMingLiU" panose="02020500000000000000" charset="-120"/>
                <a:cs typeface="PMingLiU" panose="02020500000000000000" charset="-120"/>
              </a:rPr>
              <a:t>架体全高与支承跨</a:t>
            </a:r>
            <a:r>
              <a:rPr sz="1700" spc="-15" dirty="0">
                <a:latin typeface="PMingLiU" panose="02020500000000000000" charset="-120"/>
                <a:cs typeface="PMingLiU" panose="02020500000000000000" charset="-120"/>
              </a:rPr>
              <a:t>度</a:t>
            </a:r>
            <a:r>
              <a:rPr sz="1700" dirty="0">
                <a:latin typeface="PMingLiU" panose="02020500000000000000" charset="-120"/>
                <a:cs typeface="PMingLiU" panose="02020500000000000000" charset="-120"/>
              </a:rPr>
              <a:t>的乘</a:t>
            </a:r>
            <a:r>
              <a:rPr sz="1700" spc="-15" dirty="0">
                <a:latin typeface="PMingLiU" panose="02020500000000000000" charset="-120"/>
                <a:cs typeface="PMingLiU" panose="02020500000000000000" charset="-120"/>
              </a:rPr>
              <a:t>积</a:t>
            </a:r>
            <a:r>
              <a:rPr sz="1700" dirty="0">
                <a:latin typeface="PMingLiU" panose="02020500000000000000" charset="-120"/>
                <a:cs typeface="PMingLiU" panose="02020500000000000000" charset="-120"/>
              </a:rPr>
              <a:t>不应</a:t>
            </a:r>
            <a:r>
              <a:rPr sz="1700" spc="-15" dirty="0">
                <a:latin typeface="PMingLiU" panose="02020500000000000000" charset="-120"/>
                <a:cs typeface="PMingLiU" panose="02020500000000000000" charset="-120"/>
              </a:rPr>
              <a:t>大</a:t>
            </a:r>
            <a:r>
              <a:rPr sz="1700" dirty="0">
                <a:latin typeface="PMingLiU" panose="02020500000000000000" charset="-120"/>
                <a:cs typeface="PMingLiU" panose="02020500000000000000" charset="-120"/>
              </a:rPr>
              <a:t>于</a:t>
            </a:r>
            <a:endParaRPr sz="1700">
              <a:latin typeface="PMingLiU" panose="02020500000000000000" charset="-120"/>
              <a:cs typeface="PMingLiU" panose="02020500000000000000" charset="-120"/>
            </a:endParaRPr>
          </a:p>
          <a:p>
            <a:pPr marL="12700">
              <a:lnSpc>
                <a:spcPts val="1940"/>
              </a:lnSpc>
            </a:pPr>
            <a:r>
              <a:rPr sz="1700" dirty="0">
                <a:latin typeface="Candara" panose="020E0502030303020204"/>
                <a:cs typeface="Candara" panose="020E0502030303020204"/>
              </a:rPr>
              <a:t>110</a:t>
            </a:r>
            <a:r>
              <a:rPr sz="1700" spc="-15" dirty="0">
                <a:latin typeface="Candara" panose="020E0502030303020204"/>
                <a:cs typeface="Candara" panose="020E0502030303020204"/>
              </a:rPr>
              <a:t> </a:t>
            </a:r>
            <a:r>
              <a:rPr sz="1700" dirty="0">
                <a:latin typeface="PMingLiU" panose="02020500000000000000" charset="-120"/>
                <a:cs typeface="PMingLiU" panose="02020500000000000000" charset="-120"/>
              </a:rPr>
              <a:t>㎡。（</a:t>
            </a:r>
            <a:r>
              <a:rPr sz="1700" dirty="0">
                <a:latin typeface="Candara" panose="020E0502030303020204"/>
                <a:cs typeface="Candara" panose="020E0502030303020204"/>
              </a:rPr>
              <a:t>JGJ202-2010</a:t>
            </a:r>
            <a:r>
              <a:rPr sz="1700" dirty="0">
                <a:latin typeface="PMingLiU" panose="02020500000000000000" charset="-120"/>
                <a:cs typeface="PMingLiU" panose="02020500000000000000" charset="-120"/>
              </a:rPr>
              <a:t>第</a:t>
            </a:r>
            <a:r>
              <a:rPr sz="1700" dirty="0">
                <a:latin typeface="Candara" panose="020E0502030303020204"/>
                <a:cs typeface="Candara" panose="020E0502030303020204"/>
              </a:rPr>
              <a:t>4.4.2.5</a:t>
            </a:r>
            <a:r>
              <a:rPr sz="1700" dirty="0">
                <a:latin typeface="PMingLiU" panose="02020500000000000000" charset="-120"/>
                <a:cs typeface="PMingLiU" panose="02020500000000000000" charset="-120"/>
              </a:rPr>
              <a:t>）</a:t>
            </a:r>
            <a:endParaRPr sz="1700">
              <a:latin typeface="PMingLiU" panose="02020500000000000000" charset="-120"/>
              <a:cs typeface="PMingLiU" panose="02020500000000000000" charset="-120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402437" y="1187272"/>
            <a:ext cx="2470150" cy="514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spc="-5" dirty="0">
                <a:solidFill>
                  <a:srgbClr val="000000"/>
                </a:solidFill>
                <a:latin typeface="Candara" panose="020E0502030303020204"/>
                <a:cs typeface="Candara" panose="020E0502030303020204"/>
              </a:rPr>
              <a:t>3.3.4</a:t>
            </a:r>
            <a:r>
              <a:rPr sz="3200" dirty="0">
                <a:solidFill>
                  <a:srgbClr val="000000"/>
                </a:solidFill>
              </a:rPr>
              <a:t>架体构造</a:t>
            </a:r>
            <a:endParaRPr sz="3200">
              <a:latin typeface="Candara" panose="020E0502030303020204"/>
              <a:cs typeface="Candara" panose="020E0502030303020204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5148071" y="1828863"/>
            <a:ext cx="3168396" cy="4629150"/>
          </a:xfrm>
          <a:prstGeom prst="rect">
            <a:avLst/>
          </a:prstGeom>
          <a:blipFill>
            <a:blip r:embed="rId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054978" y="859408"/>
            <a:ext cx="2880360" cy="715010"/>
          </a:xfrm>
          <a:custGeom>
            <a:avLst/>
            <a:gdLst/>
            <a:ahLst/>
            <a:cxnLst/>
            <a:rect l="l" t="t" r="r" b="b"/>
            <a:pathLst>
              <a:path w="2880359" h="715010">
                <a:moveTo>
                  <a:pt x="2880105" y="0"/>
                </a:moveTo>
                <a:lnTo>
                  <a:pt x="2873629" y="0"/>
                </a:lnTo>
                <a:lnTo>
                  <a:pt x="2752344" y="20065"/>
                </a:lnTo>
                <a:lnTo>
                  <a:pt x="2628900" y="42417"/>
                </a:lnTo>
                <a:lnTo>
                  <a:pt x="2373376" y="91566"/>
                </a:lnTo>
                <a:lnTo>
                  <a:pt x="2105279" y="149732"/>
                </a:lnTo>
                <a:lnTo>
                  <a:pt x="1824227" y="216662"/>
                </a:lnTo>
                <a:lnTo>
                  <a:pt x="1566672" y="281558"/>
                </a:lnTo>
                <a:lnTo>
                  <a:pt x="842899" y="444626"/>
                </a:lnTo>
                <a:lnTo>
                  <a:pt x="621538" y="489330"/>
                </a:lnTo>
                <a:lnTo>
                  <a:pt x="200025" y="567436"/>
                </a:lnTo>
                <a:lnTo>
                  <a:pt x="0" y="600963"/>
                </a:lnTo>
                <a:lnTo>
                  <a:pt x="138303" y="621156"/>
                </a:lnTo>
                <a:lnTo>
                  <a:pt x="270256" y="638937"/>
                </a:lnTo>
                <a:lnTo>
                  <a:pt x="398018" y="654685"/>
                </a:lnTo>
                <a:lnTo>
                  <a:pt x="644905" y="681481"/>
                </a:lnTo>
                <a:lnTo>
                  <a:pt x="874776" y="699262"/>
                </a:lnTo>
                <a:lnTo>
                  <a:pt x="985520" y="705992"/>
                </a:lnTo>
                <a:lnTo>
                  <a:pt x="1094104" y="710438"/>
                </a:lnTo>
                <a:lnTo>
                  <a:pt x="1298448" y="715010"/>
                </a:lnTo>
                <a:lnTo>
                  <a:pt x="1396365" y="715010"/>
                </a:lnTo>
                <a:lnTo>
                  <a:pt x="1585849" y="710438"/>
                </a:lnTo>
                <a:lnTo>
                  <a:pt x="1675256" y="705992"/>
                </a:lnTo>
                <a:lnTo>
                  <a:pt x="1845564" y="692657"/>
                </a:lnTo>
                <a:lnTo>
                  <a:pt x="1928495" y="683640"/>
                </a:lnTo>
                <a:lnTo>
                  <a:pt x="2086102" y="661288"/>
                </a:lnTo>
                <a:lnTo>
                  <a:pt x="2235073" y="634491"/>
                </a:lnTo>
                <a:lnTo>
                  <a:pt x="2375535" y="603250"/>
                </a:lnTo>
                <a:lnTo>
                  <a:pt x="2509647" y="567436"/>
                </a:lnTo>
                <a:lnTo>
                  <a:pt x="2637409" y="527303"/>
                </a:lnTo>
                <a:lnTo>
                  <a:pt x="2758694" y="482600"/>
                </a:lnTo>
                <a:lnTo>
                  <a:pt x="2875788" y="435610"/>
                </a:lnTo>
                <a:lnTo>
                  <a:pt x="2880105" y="433450"/>
                </a:lnTo>
                <a:lnTo>
                  <a:pt x="2880105" y="0"/>
                </a:lnTo>
                <a:close/>
              </a:path>
            </a:pathLst>
          </a:custGeom>
          <a:solidFill>
            <a:srgbClr val="C5E7FB">
              <a:alpha val="2901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2622423" y="730884"/>
            <a:ext cx="5551805" cy="851535"/>
          </a:xfrm>
          <a:custGeom>
            <a:avLst/>
            <a:gdLst/>
            <a:ahLst/>
            <a:cxnLst/>
            <a:rect l="l" t="t" r="r" b="b"/>
            <a:pathLst>
              <a:path w="5551805" h="851535">
                <a:moveTo>
                  <a:pt x="853566" y="0"/>
                </a:moveTo>
                <a:lnTo>
                  <a:pt x="685418" y="0"/>
                </a:lnTo>
                <a:lnTo>
                  <a:pt x="527938" y="4572"/>
                </a:lnTo>
                <a:lnTo>
                  <a:pt x="381000" y="11175"/>
                </a:lnTo>
                <a:lnTo>
                  <a:pt x="244728" y="22351"/>
                </a:lnTo>
                <a:lnTo>
                  <a:pt x="117093" y="35813"/>
                </a:lnTo>
                <a:lnTo>
                  <a:pt x="0" y="53720"/>
                </a:lnTo>
                <a:lnTo>
                  <a:pt x="334137" y="96138"/>
                </a:lnTo>
                <a:lnTo>
                  <a:pt x="693927" y="156463"/>
                </a:lnTo>
                <a:lnTo>
                  <a:pt x="1079246" y="234695"/>
                </a:lnTo>
                <a:lnTo>
                  <a:pt x="1283589" y="279273"/>
                </a:lnTo>
                <a:lnTo>
                  <a:pt x="1868931" y="422275"/>
                </a:lnTo>
                <a:lnTo>
                  <a:pt x="2562987" y="576452"/>
                </a:lnTo>
                <a:lnTo>
                  <a:pt x="2882265" y="639063"/>
                </a:lnTo>
                <a:lnTo>
                  <a:pt x="3035554" y="668147"/>
                </a:lnTo>
                <a:lnTo>
                  <a:pt x="3329304" y="717295"/>
                </a:lnTo>
                <a:lnTo>
                  <a:pt x="3469766" y="739520"/>
                </a:lnTo>
                <a:lnTo>
                  <a:pt x="3737991" y="775335"/>
                </a:lnTo>
                <a:lnTo>
                  <a:pt x="3991229" y="806576"/>
                </a:lnTo>
                <a:lnTo>
                  <a:pt x="4112641" y="817752"/>
                </a:lnTo>
                <a:lnTo>
                  <a:pt x="4342510" y="835660"/>
                </a:lnTo>
                <a:lnTo>
                  <a:pt x="4453255" y="842390"/>
                </a:lnTo>
                <a:lnTo>
                  <a:pt x="4666107" y="851280"/>
                </a:lnTo>
                <a:lnTo>
                  <a:pt x="4864100" y="851280"/>
                </a:lnTo>
                <a:lnTo>
                  <a:pt x="5051425" y="846836"/>
                </a:lnTo>
                <a:lnTo>
                  <a:pt x="5140833" y="842390"/>
                </a:lnTo>
                <a:lnTo>
                  <a:pt x="5228082" y="835660"/>
                </a:lnTo>
                <a:lnTo>
                  <a:pt x="5474970" y="808863"/>
                </a:lnTo>
                <a:lnTo>
                  <a:pt x="5551551" y="797687"/>
                </a:lnTo>
                <a:lnTo>
                  <a:pt x="5304662" y="766444"/>
                </a:lnTo>
                <a:lnTo>
                  <a:pt x="5042916" y="728472"/>
                </a:lnTo>
                <a:lnTo>
                  <a:pt x="4474463" y="630047"/>
                </a:lnTo>
                <a:lnTo>
                  <a:pt x="4165854" y="567563"/>
                </a:lnTo>
                <a:lnTo>
                  <a:pt x="3840099" y="498348"/>
                </a:lnTo>
                <a:lnTo>
                  <a:pt x="2854579" y="263651"/>
                </a:lnTo>
                <a:lnTo>
                  <a:pt x="2586354" y="205612"/>
                </a:lnTo>
                <a:lnTo>
                  <a:pt x="2330957" y="156463"/>
                </a:lnTo>
                <a:lnTo>
                  <a:pt x="2207387" y="134112"/>
                </a:lnTo>
                <a:lnTo>
                  <a:pt x="2086102" y="114045"/>
                </a:lnTo>
                <a:lnTo>
                  <a:pt x="1969007" y="96138"/>
                </a:lnTo>
                <a:lnTo>
                  <a:pt x="1630552" y="51435"/>
                </a:lnTo>
                <a:lnTo>
                  <a:pt x="1419860" y="31368"/>
                </a:lnTo>
                <a:lnTo>
                  <a:pt x="1221866" y="15748"/>
                </a:lnTo>
                <a:lnTo>
                  <a:pt x="1032382" y="4572"/>
                </a:lnTo>
                <a:lnTo>
                  <a:pt x="853566" y="0"/>
                </a:lnTo>
                <a:close/>
              </a:path>
            </a:pathLst>
          </a:custGeom>
          <a:solidFill>
            <a:srgbClr val="C5E7FB">
              <a:alpha val="3999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2832100" y="743204"/>
            <a:ext cx="5474970" cy="775335"/>
          </a:xfrm>
          <a:custGeom>
            <a:avLst/>
            <a:gdLst/>
            <a:ahLst/>
            <a:cxnLst/>
            <a:rect l="l" t="t" r="r" b="b"/>
            <a:pathLst>
              <a:path w="5474970" h="775335">
                <a:moveTo>
                  <a:pt x="0" y="78232"/>
                </a:moveTo>
                <a:lnTo>
                  <a:pt x="19176" y="73787"/>
                </a:lnTo>
                <a:lnTo>
                  <a:pt x="76581" y="62611"/>
                </a:lnTo>
                <a:lnTo>
                  <a:pt x="174498" y="46990"/>
                </a:lnTo>
                <a:lnTo>
                  <a:pt x="238379" y="37973"/>
                </a:lnTo>
                <a:lnTo>
                  <a:pt x="312927" y="29083"/>
                </a:lnTo>
                <a:lnTo>
                  <a:pt x="395858" y="22351"/>
                </a:lnTo>
                <a:lnTo>
                  <a:pt x="491744" y="15621"/>
                </a:lnTo>
                <a:lnTo>
                  <a:pt x="596011" y="9017"/>
                </a:lnTo>
                <a:lnTo>
                  <a:pt x="713104" y="4445"/>
                </a:lnTo>
                <a:lnTo>
                  <a:pt x="840866" y="2286"/>
                </a:lnTo>
                <a:lnTo>
                  <a:pt x="979170" y="0"/>
                </a:lnTo>
                <a:lnTo>
                  <a:pt x="1128140" y="2286"/>
                </a:lnTo>
                <a:lnTo>
                  <a:pt x="1287779" y="6731"/>
                </a:lnTo>
                <a:lnTo>
                  <a:pt x="1460246" y="15621"/>
                </a:lnTo>
                <a:lnTo>
                  <a:pt x="1643379" y="26797"/>
                </a:lnTo>
                <a:lnTo>
                  <a:pt x="1837054" y="44704"/>
                </a:lnTo>
                <a:lnTo>
                  <a:pt x="2043557" y="64770"/>
                </a:lnTo>
                <a:lnTo>
                  <a:pt x="2262759" y="89408"/>
                </a:lnTo>
                <a:lnTo>
                  <a:pt x="2492629" y="118491"/>
                </a:lnTo>
                <a:lnTo>
                  <a:pt x="2735326" y="154178"/>
                </a:lnTo>
                <a:lnTo>
                  <a:pt x="2988691" y="194437"/>
                </a:lnTo>
                <a:lnTo>
                  <a:pt x="3254755" y="241300"/>
                </a:lnTo>
                <a:lnTo>
                  <a:pt x="3533648" y="297180"/>
                </a:lnTo>
                <a:lnTo>
                  <a:pt x="3825240" y="357505"/>
                </a:lnTo>
                <a:lnTo>
                  <a:pt x="4129658" y="424561"/>
                </a:lnTo>
                <a:lnTo>
                  <a:pt x="4446778" y="500507"/>
                </a:lnTo>
                <a:lnTo>
                  <a:pt x="4776724" y="583184"/>
                </a:lnTo>
                <a:lnTo>
                  <a:pt x="5119497" y="674751"/>
                </a:lnTo>
                <a:lnTo>
                  <a:pt x="5474970" y="775335"/>
                </a:lnTo>
              </a:path>
            </a:pathLst>
          </a:custGeom>
          <a:ln w="31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5616447" y="729869"/>
            <a:ext cx="3312160" cy="652780"/>
          </a:xfrm>
          <a:custGeom>
            <a:avLst/>
            <a:gdLst/>
            <a:ahLst/>
            <a:cxnLst/>
            <a:rect l="l" t="t" r="r" b="b"/>
            <a:pathLst>
              <a:path w="3312159" h="652780">
                <a:moveTo>
                  <a:pt x="0" y="652398"/>
                </a:moveTo>
                <a:lnTo>
                  <a:pt x="95757" y="625475"/>
                </a:lnTo>
                <a:lnTo>
                  <a:pt x="357631" y="556259"/>
                </a:lnTo>
                <a:lnTo>
                  <a:pt x="538479" y="509396"/>
                </a:lnTo>
                <a:lnTo>
                  <a:pt x="747140" y="457961"/>
                </a:lnTo>
                <a:lnTo>
                  <a:pt x="979170" y="402081"/>
                </a:lnTo>
                <a:lnTo>
                  <a:pt x="1228217" y="341756"/>
                </a:lnTo>
                <a:lnTo>
                  <a:pt x="1492123" y="283717"/>
                </a:lnTo>
                <a:lnTo>
                  <a:pt x="1762505" y="225551"/>
                </a:lnTo>
                <a:lnTo>
                  <a:pt x="2039238" y="171957"/>
                </a:lnTo>
                <a:lnTo>
                  <a:pt x="2313812" y="120650"/>
                </a:lnTo>
                <a:lnTo>
                  <a:pt x="2450083" y="98297"/>
                </a:lnTo>
                <a:lnTo>
                  <a:pt x="2582036" y="75945"/>
                </a:lnTo>
                <a:lnTo>
                  <a:pt x="2713990" y="58038"/>
                </a:lnTo>
                <a:lnTo>
                  <a:pt x="2841752" y="40131"/>
                </a:lnTo>
                <a:lnTo>
                  <a:pt x="2967354" y="26796"/>
                </a:lnTo>
                <a:lnTo>
                  <a:pt x="3086607" y="15620"/>
                </a:lnTo>
                <a:lnTo>
                  <a:pt x="3201543" y="6603"/>
                </a:lnTo>
                <a:lnTo>
                  <a:pt x="3312159" y="0"/>
                </a:lnTo>
              </a:path>
            </a:pathLst>
          </a:custGeom>
          <a:ln w="31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211670" y="714248"/>
            <a:ext cx="8723630" cy="1331595"/>
          </a:xfrm>
          <a:custGeom>
            <a:avLst/>
            <a:gdLst/>
            <a:ahLst/>
            <a:cxnLst/>
            <a:rect l="l" t="t" r="r" b="b"/>
            <a:pathLst>
              <a:path w="8723630" h="1331595">
                <a:moveTo>
                  <a:pt x="1556042" y="0"/>
                </a:moveTo>
                <a:lnTo>
                  <a:pt x="1402753" y="0"/>
                </a:lnTo>
                <a:lnTo>
                  <a:pt x="1258100" y="4444"/>
                </a:lnTo>
                <a:lnTo>
                  <a:pt x="1121829" y="11175"/>
                </a:lnTo>
                <a:lnTo>
                  <a:pt x="874890" y="33400"/>
                </a:lnTo>
                <a:lnTo>
                  <a:pt x="762063" y="49149"/>
                </a:lnTo>
                <a:lnTo>
                  <a:pt x="659891" y="64769"/>
                </a:lnTo>
                <a:lnTo>
                  <a:pt x="564095" y="82550"/>
                </a:lnTo>
                <a:lnTo>
                  <a:pt x="478955" y="102742"/>
                </a:lnTo>
                <a:lnTo>
                  <a:pt x="398056" y="120650"/>
                </a:lnTo>
                <a:lnTo>
                  <a:pt x="327812" y="140715"/>
                </a:lnTo>
                <a:lnTo>
                  <a:pt x="206476" y="178688"/>
                </a:lnTo>
                <a:lnTo>
                  <a:pt x="157518" y="196596"/>
                </a:lnTo>
                <a:lnTo>
                  <a:pt x="51079" y="241173"/>
                </a:lnTo>
                <a:lnTo>
                  <a:pt x="0" y="268097"/>
                </a:lnTo>
                <a:lnTo>
                  <a:pt x="0" y="1331467"/>
                </a:lnTo>
                <a:lnTo>
                  <a:pt x="8719096" y="1331467"/>
                </a:lnTo>
                <a:lnTo>
                  <a:pt x="8723414" y="1324864"/>
                </a:lnTo>
                <a:lnTo>
                  <a:pt x="8723414" y="851153"/>
                </a:lnTo>
                <a:lnTo>
                  <a:pt x="7182142" y="851153"/>
                </a:lnTo>
                <a:lnTo>
                  <a:pt x="7043839" y="848994"/>
                </a:lnTo>
                <a:lnTo>
                  <a:pt x="6899059" y="844423"/>
                </a:lnTo>
                <a:lnTo>
                  <a:pt x="6750088" y="837818"/>
                </a:lnTo>
                <a:lnTo>
                  <a:pt x="6594640" y="826642"/>
                </a:lnTo>
                <a:lnTo>
                  <a:pt x="6260503" y="793114"/>
                </a:lnTo>
                <a:lnTo>
                  <a:pt x="5900712" y="746125"/>
                </a:lnTo>
                <a:lnTo>
                  <a:pt x="5709196" y="717168"/>
                </a:lnTo>
                <a:lnTo>
                  <a:pt x="5509044" y="683640"/>
                </a:lnTo>
                <a:lnTo>
                  <a:pt x="5302542" y="645667"/>
                </a:lnTo>
                <a:lnTo>
                  <a:pt x="4861979" y="558546"/>
                </a:lnTo>
                <a:lnTo>
                  <a:pt x="4387253" y="453516"/>
                </a:lnTo>
                <a:lnTo>
                  <a:pt x="4136047" y="395350"/>
                </a:lnTo>
                <a:lnTo>
                  <a:pt x="3614458" y="268097"/>
                </a:lnTo>
                <a:lnTo>
                  <a:pt x="3122841" y="165226"/>
                </a:lnTo>
                <a:lnTo>
                  <a:pt x="2892844" y="125094"/>
                </a:lnTo>
                <a:lnTo>
                  <a:pt x="2673642" y="91566"/>
                </a:lnTo>
                <a:lnTo>
                  <a:pt x="2462949" y="62484"/>
                </a:lnTo>
                <a:lnTo>
                  <a:pt x="2262797" y="40131"/>
                </a:lnTo>
                <a:lnTo>
                  <a:pt x="2073313" y="22225"/>
                </a:lnTo>
                <a:lnTo>
                  <a:pt x="1719999" y="2159"/>
                </a:lnTo>
                <a:lnTo>
                  <a:pt x="1556042" y="0"/>
                </a:lnTo>
                <a:close/>
              </a:path>
              <a:path w="8723630" h="1331595">
                <a:moveTo>
                  <a:pt x="8723414" y="569722"/>
                </a:moveTo>
                <a:lnTo>
                  <a:pt x="8638197" y="605409"/>
                </a:lnTo>
                <a:lnTo>
                  <a:pt x="8557298" y="636651"/>
                </a:lnTo>
                <a:lnTo>
                  <a:pt x="8472208" y="665734"/>
                </a:lnTo>
                <a:lnTo>
                  <a:pt x="8295551" y="719327"/>
                </a:lnTo>
                <a:lnTo>
                  <a:pt x="8201825" y="743965"/>
                </a:lnTo>
                <a:lnTo>
                  <a:pt x="8005991" y="784098"/>
                </a:lnTo>
                <a:lnTo>
                  <a:pt x="7901724" y="802004"/>
                </a:lnTo>
                <a:lnTo>
                  <a:pt x="7680363" y="828801"/>
                </a:lnTo>
                <a:lnTo>
                  <a:pt x="7441857" y="846709"/>
                </a:lnTo>
                <a:lnTo>
                  <a:pt x="7314222" y="851153"/>
                </a:lnTo>
                <a:lnTo>
                  <a:pt x="8723414" y="851153"/>
                </a:lnTo>
                <a:lnTo>
                  <a:pt x="8723414" y="56972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 txBox="1"/>
          <p:nvPr/>
        </p:nvSpPr>
        <p:spPr>
          <a:xfrm>
            <a:off x="330200" y="1312291"/>
            <a:ext cx="3542029" cy="4305300"/>
          </a:xfrm>
          <a:prstGeom prst="rect">
            <a:avLst/>
          </a:prstGeom>
        </p:spPr>
        <p:txBody>
          <a:bodyPr vert="horz" wrap="square" lIns="0" tIns="39370" rIns="0" bIns="0" rtlCol="0">
            <a:spAutoFit/>
          </a:bodyPr>
          <a:lstStyle/>
          <a:p>
            <a:pPr marL="12700" marR="162560" indent="43815">
              <a:lnSpc>
                <a:spcPts val="1730"/>
              </a:lnSpc>
              <a:spcBef>
                <a:spcPts val="310"/>
              </a:spcBef>
            </a:pPr>
            <a:r>
              <a:rPr sz="1600" dirty="0">
                <a:latin typeface="Candara" panose="020E0502030303020204"/>
                <a:cs typeface="Candara" panose="020E0502030303020204"/>
              </a:rPr>
              <a:t>1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、竖向主框架所覆盖的每个楼层处应 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设置一道附墙支座；（</a:t>
            </a:r>
            <a:r>
              <a:rPr sz="1600" spc="-5" dirty="0">
                <a:latin typeface="Candara" panose="020E0502030303020204"/>
                <a:cs typeface="Candara" panose="020E0502030303020204"/>
              </a:rPr>
              <a:t>JGJ202-2010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第 </a:t>
            </a:r>
            <a:r>
              <a:rPr sz="1600" spc="-5" dirty="0">
                <a:latin typeface="Candara" panose="020E0502030303020204"/>
                <a:cs typeface="Candara" panose="020E0502030303020204"/>
              </a:rPr>
              <a:t>4.4.5.1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）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  <a:p>
            <a:pPr marL="12700" marR="260985" indent="88265" algn="just">
              <a:lnSpc>
                <a:spcPts val="1730"/>
              </a:lnSpc>
              <a:spcBef>
                <a:spcPts val="595"/>
              </a:spcBef>
            </a:pPr>
            <a:r>
              <a:rPr sz="1600" spc="-15" dirty="0">
                <a:latin typeface="Candara" panose="020E0502030303020204"/>
                <a:cs typeface="Candara" panose="020E0502030303020204"/>
              </a:rPr>
              <a:t>2</a:t>
            </a:r>
            <a:r>
              <a:rPr sz="1600" spc="-10" dirty="0">
                <a:latin typeface="PMingLiU" panose="02020500000000000000" charset="-120"/>
                <a:cs typeface="PMingLiU" panose="02020500000000000000" charset="-120"/>
              </a:rPr>
              <a:t>、在使用工况时，应将竖向主</a:t>
            </a:r>
            <a:r>
              <a:rPr sz="1600" dirty="0">
                <a:latin typeface="PMingLiU" panose="02020500000000000000" charset="-120"/>
                <a:cs typeface="PMingLiU" panose="02020500000000000000" charset="-120"/>
              </a:rPr>
              <a:t>框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架 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固定于附墙支座上；（</a:t>
            </a:r>
            <a:r>
              <a:rPr sz="1600" spc="-5" dirty="0">
                <a:latin typeface="Candara" panose="020E0502030303020204"/>
                <a:cs typeface="Candara" panose="020E0502030303020204"/>
              </a:rPr>
              <a:t>JGJ</a:t>
            </a:r>
            <a:r>
              <a:rPr sz="1600" spc="-15" dirty="0">
                <a:latin typeface="Candara" panose="020E0502030303020204"/>
                <a:cs typeface="Candara" panose="020E0502030303020204"/>
              </a:rPr>
              <a:t>2</a:t>
            </a:r>
            <a:r>
              <a:rPr sz="1600" spc="-10" dirty="0">
                <a:latin typeface="Candara" panose="020E0502030303020204"/>
                <a:cs typeface="Candara" panose="020E0502030303020204"/>
              </a:rPr>
              <a:t>02</a:t>
            </a:r>
            <a:r>
              <a:rPr sz="1600" dirty="0">
                <a:latin typeface="Candara" panose="020E0502030303020204"/>
                <a:cs typeface="Candara" panose="020E0502030303020204"/>
              </a:rPr>
              <a:t>-</a:t>
            </a:r>
            <a:r>
              <a:rPr sz="1600" spc="-10" dirty="0">
                <a:latin typeface="Candara" panose="020E0502030303020204"/>
                <a:cs typeface="Candara" panose="020E0502030303020204"/>
              </a:rPr>
              <a:t>20</a:t>
            </a:r>
            <a:r>
              <a:rPr sz="1600" spc="-5" dirty="0">
                <a:latin typeface="Candara" panose="020E0502030303020204"/>
                <a:cs typeface="Candara" panose="020E0502030303020204"/>
              </a:rPr>
              <a:t>10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第  </a:t>
            </a:r>
            <a:r>
              <a:rPr sz="1600" spc="-5" dirty="0">
                <a:latin typeface="Candara" panose="020E0502030303020204"/>
                <a:cs typeface="Candara" panose="020E0502030303020204"/>
              </a:rPr>
              <a:t>4.4.5.2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）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  <a:p>
            <a:pPr marL="12700" marR="135890" indent="43815">
              <a:lnSpc>
                <a:spcPts val="1730"/>
              </a:lnSpc>
              <a:spcBef>
                <a:spcPts val="595"/>
              </a:spcBef>
            </a:pPr>
            <a:r>
              <a:rPr sz="1600" spc="-5" dirty="0">
                <a:latin typeface="Candara" panose="020E0502030303020204"/>
                <a:cs typeface="Candara" panose="020E0502030303020204"/>
              </a:rPr>
              <a:t>3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、在升降工况时，附墙支座上应设有 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防倾、导向的结构装置；（</a:t>
            </a:r>
            <a:r>
              <a:rPr sz="1600" spc="-5" dirty="0">
                <a:latin typeface="Candara" panose="020E0502030303020204"/>
                <a:cs typeface="Candara" panose="020E0502030303020204"/>
              </a:rPr>
              <a:t>JGJ202-  2010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第</a:t>
            </a:r>
            <a:r>
              <a:rPr sz="1600" spc="-5" dirty="0">
                <a:latin typeface="Candara" panose="020E0502030303020204"/>
                <a:cs typeface="Candara" panose="020E0502030303020204"/>
              </a:rPr>
              <a:t>4.4.5.3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）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  <a:p>
            <a:pPr marL="12700" marR="128270" indent="88265">
              <a:lnSpc>
                <a:spcPts val="1730"/>
              </a:lnSpc>
              <a:spcBef>
                <a:spcPts val="595"/>
              </a:spcBef>
            </a:pPr>
            <a:r>
              <a:rPr sz="1600" spc="-10" dirty="0">
                <a:latin typeface="Candara" panose="020E0502030303020204"/>
                <a:cs typeface="Candara" panose="020E0502030303020204"/>
              </a:rPr>
              <a:t>4</a:t>
            </a:r>
            <a:r>
              <a:rPr sz="1600" spc="-10" dirty="0">
                <a:latin typeface="PMingLiU" panose="02020500000000000000" charset="-120"/>
                <a:cs typeface="PMingLiU" panose="02020500000000000000" charset="-120"/>
              </a:rPr>
              <a:t>、附墙支座应采用锚固螺栓与建筑 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物连接，受拉螺栓的螺母不得少于二 个或应采用弹簧垫圈加单螺母，螺杆 露出螺母端部的长度不应少</a:t>
            </a:r>
            <a:r>
              <a:rPr sz="1600" dirty="0">
                <a:latin typeface="PMingLiU" panose="02020500000000000000" charset="-120"/>
                <a:cs typeface="PMingLiU" panose="02020500000000000000" charset="-120"/>
              </a:rPr>
              <a:t>于</a:t>
            </a:r>
            <a:r>
              <a:rPr sz="1600" spc="-5" dirty="0">
                <a:latin typeface="Candara" panose="020E0502030303020204"/>
                <a:cs typeface="Candara" panose="020E0502030303020204"/>
              </a:rPr>
              <a:t>3</a:t>
            </a:r>
            <a:r>
              <a:rPr sz="1600" spc="-30" dirty="0">
                <a:latin typeface="Candara" panose="020E0502030303020204"/>
                <a:cs typeface="Candara" panose="020E0502030303020204"/>
              </a:rPr>
              <a:t> 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扣，并 不得小于</a:t>
            </a:r>
            <a:r>
              <a:rPr sz="1600" spc="-5" dirty="0">
                <a:latin typeface="Candara" panose="020E0502030303020204"/>
                <a:cs typeface="Candara" panose="020E0502030303020204"/>
              </a:rPr>
              <a:t>10mm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。（</a:t>
            </a:r>
            <a:r>
              <a:rPr sz="1600" spc="-5" dirty="0">
                <a:latin typeface="Candara" panose="020E0502030303020204"/>
                <a:cs typeface="Candara" panose="020E0502030303020204"/>
              </a:rPr>
              <a:t>JGJ202-2010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第 </a:t>
            </a:r>
            <a:r>
              <a:rPr sz="1600" spc="-5" dirty="0">
                <a:latin typeface="Candara" panose="020E0502030303020204"/>
                <a:cs typeface="Candara" panose="020E0502030303020204"/>
              </a:rPr>
              <a:t>4.4.5.4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）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  <a:p>
            <a:pPr marL="12700" marR="177165">
              <a:lnSpc>
                <a:spcPts val="1730"/>
              </a:lnSpc>
              <a:spcBef>
                <a:spcPts val="590"/>
              </a:spcBef>
            </a:pPr>
            <a:r>
              <a:rPr sz="1600" spc="-10" dirty="0">
                <a:latin typeface="Candara" panose="020E0502030303020204"/>
                <a:cs typeface="Candara" panose="020E0502030303020204"/>
              </a:rPr>
              <a:t>5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、附墙支座支承在建筑物上连</a:t>
            </a:r>
            <a:r>
              <a:rPr sz="1600" spc="5" dirty="0">
                <a:latin typeface="PMingLiU" panose="02020500000000000000" charset="-120"/>
                <a:cs typeface="PMingLiU" panose="02020500000000000000" charset="-120"/>
              </a:rPr>
              <a:t>接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处混 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凝土的强度应按设计要求确定，且不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  <a:p>
            <a:pPr marL="12700">
              <a:lnSpc>
                <a:spcPts val="1700"/>
              </a:lnSpc>
            </a:pP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得小于</a:t>
            </a:r>
            <a:r>
              <a:rPr sz="1600" spc="-5" dirty="0">
                <a:latin typeface="Candara" panose="020E0502030303020204"/>
                <a:cs typeface="Candara" panose="020E0502030303020204"/>
              </a:rPr>
              <a:t>C10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。（</a:t>
            </a:r>
            <a:r>
              <a:rPr sz="1600" spc="-5" dirty="0">
                <a:latin typeface="Candara" panose="020E0502030303020204"/>
                <a:cs typeface="Candara" panose="020E0502030303020204"/>
              </a:rPr>
              <a:t>JGJ202-2010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第</a:t>
            </a:r>
            <a:r>
              <a:rPr sz="1600" spc="-10" dirty="0">
                <a:latin typeface="Candara" panose="020E0502030303020204"/>
                <a:cs typeface="Candara" panose="020E0502030303020204"/>
              </a:rPr>
              <a:t>4.4.5.5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条）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330200" y="800862"/>
            <a:ext cx="2229485" cy="4679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>
                <a:solidFill>
                  <a:srgbClr val="000000"/>
                </a:solidFill>
                <a:latin typeface="Candara" panose="020E0502030303020204"/>
                <a:cs typeface="Candara" panose="020E0502030303020204"/>
              </a:rPr>
              <a:t>3.3.5</a:t>
            </a:r>
            <a:r>
              <a:rPr dirty="0">
                <a:solidFill>
                  <a:srgbClr val="000000"/>
                </a:solidFill>
              </a:rPr>
              <a:t>附着支座</a:t>
            </a:r>
            <a:endParaRPr dirty="0">
              <a:solidFill>
                <a:srgbClr val="000000"/>
              </a:solidFill>
            </a:endParaRPr>
          </a:p>
        </p:txBody>
      </p:sp>
      <p:sp>
        <p:nvSpPr>
          <p:cNvPr id="9" name="object 9"/>
          <p:cNvSpPr/>
          <p:nvPr/>
        </p:nvSpPr>
        <p:spPr>
          <a:xfrm>
            <a:off x="6789293" y="1488566"/>
            <a:ext cx="1994916" cy="3236594"/>
          </a:xfrm>
          <a:prstGeom prst="rect">
            <a:avLst/>
          </a:prstGeom>
          <a:blipFill>
            <a:blip r:embed="rId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4067936" y="1412747"/>
            <a:ext cx="3082290" cy="329742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6332346" y="4751666"/>
            <a:ext cx="1047953" cy="151917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7380351" y="4751590"/>
            <a:ext cx="1140917" cy="154444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054978" y="859408"/>
            <a:ext cx="2880360" cy="715010"/>
          </a:xfrm>
          <a:custGeom>
            <a:avLst/>
            <a:gdLst/>
            <a:ahLst/>
            <a:cxnLst/>
            <a:rect l="l" t="t" r="r" b="b"/>
            <a:pathLst>
              <a:path w="2880359" h="715010">
                <a:moveTo>
                  <a:pt x="2880105" y="0"/>
                </a:moveTo>
                <a:lnTo>
                  <a:pt x="2873629" y="0"/>
                </a:lnTo>
                <a:lnTo>
                  <a:pt x="2752344" y="20065"/>
                </a:lnTo>
                <a:lnTo>
                  <a:pt x="2628900" y="42417"/>
                </a:lnTo>
                <a:lnTo>
                  <a:pt x="2373376" y="91566"/>
                </a:lnTo>
                <a:lnTo>
                  <a:pt x="2105279" y="149732"/>
                </a:lnTo>
                <a:lnTo>
                  <a:pt x="1824227" y="216662"/>
                </a:lnTo>
                <a:lnTo>
                  <a:pt x="1566672" y="281558"/>
                </a:lnTo>
                <a:lnTo>
                  <a:pt x="842899" y="444626"/>
                </a:lnTo>
                <a:lnTo>
                  <a:pt x="621538" y="489330"/>
                </a:lnTo>
                <a:lnTo>
                  <a:pt x="200025" y="567436"/>
                </a:lnTo>
                <a:lnTo>
                  <a:pt x="0" y="600963"/>
                </a:lnTo>
                <a:lnTo>
                  <a:pt x="138303" y="621156"/>
                </a:lnTo>
                <a:lnTo>
                  <a:pt x="270256" y="638937"/>
                </a:lnTo>
                <a:lnTo>
                  <a:pt x="398018" y="654685"/>
                </a:lnTo>
                <a:lnTo>
                  <a:pt x="644905" y="681481"/>
                </a:lnTo>
                <a:lnTo>
                  <a:pt x="874776" y="699262"/>
                </a:lnTo>
                <a:lnTo>
                  <a:pt x="985520" y="705992"/>
                </a:lnTo>
                <a:lnTo>
                  <a:pt x="1094104" y="710438"/>
                </a:lnTo>
                <a:lnTo>
                  <a:pt x="1298448" y="715010"/>
                </a:lnTo>
                <a:lnTo>
                  <a:pt x="1396365" y="715010"/>
                </a:lnTo>
                <a:lnTo>
                  <a:pt x="1585849" y="710438"/>
                </a:lnTo>
                <a:lnTo>
                  <a:pt x="1675256" y="705992"/>
                </a:lnTo>
                <a:lnTo>
                  <a:pt x="1845564" y="692657"/>
                </a:lnTo>
                <a:lnTo>
                  <a:pt x="1928495" y="683640"/>
                </a:lnTo>
                <a:lnTo>
                  <a:pt x="2086102" y="661288"/>
                </a:lnTo>
                <a:lnTo>
                  <a:pt x="2235073" y="634491"/>
                </a:lnTo>
                <a:lnTo>
                  <a:pt x="2375535" y="603250"/>
                </a:lnTo>
                <a:lnTo>
                  <a:pt x="2509647" y="567436"/>
                </a:lnTo>
                <a:lnTo>
                  <a:pt x="2637409" y="527303"/>
                </a:lnTo>
                <a:lnTo>
                  <a:pt x="2758694" y="482600"/>
                </a:lnTo>
                <a:lnTo>
                  <a:pt x="2875788" y="435610"/>
                </a:lnTo>
                <a:lnTo>
                  <a:pt x="2880105" y="433450"/>
                </a:lnTo>
                <a:lnTo>
                  <a:pt x="2880105" y="0"/>
                </a:lnTo>
                <a:close/>
              </a:path>
            </a:pathLst>
          </a:custGeom>
          <a:solidFill>
            <a:srgbClr val="C5E7FB">
              <a:alpha val="2901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2622423" y="730884"/>
            <a:ext cx="5551805" cy="851535"/>
          </a:xfrm>
          <a:custGeom>
            <a:avLst/>
            <a:gdLst/>
            <a:ahLst/>
            <a:cxnLst/>
            <a:rect l="l" t="t" r="r" b="b"/>
            <a:pathLst>
              <a:path w="5551805" h="851535">
                <a:moveTo>
                  <a:pt x="853566" y="0"/>
                </a:moveTo>
                <a:lnTo>
                  <a:pt x="685418" y="0"/>
                </a:lnTo>
                <a:lnTo>
                  <a:pt x="527938" y="4572"/>
                </a:lnTo>
                <a:lnTo>
                  <a:pt x="381000" y="11175"/>
                </a:lnTo>
                <a:lnTo>
                  <a:pt x="244728" y="22351"/>
                </a:lnTo>
                <a:lnTo>
                  <a:pt x="117093" y="35813"/>
                </a:lnTo>
                <a:lnTo>
                  <a:pt x="0" y="53720"/>
                </a:lnTo>
                <a:lnTo>
                  <a:pt x="334137" y="96138"/>
                </a:lnTo>
                <a:lnTo>
                  <a:pt x="693927" y="156463"/>
                </a:lnTo>
                <a:lnTo>
                  <a:pt x="1079246" y="234695"/>
                </a:lnTo>
                <a:lnTo>
                  <a:pt x="1283589" y="279273"/>
                </a:lnTo>
                <a:lnTo>
                  <a:pt x="1868931" y="422275"/>
                </a:lnTo>
                <a:lnTo>
                  <a:pt x="2562987" y="576452"/>
                </a:lnTo>
                <a:lnTo>
                  <a:pt x="2882265" y="639063"/>
                </a:lnTo>
                <a:lnTo>
                  <a:pt x="3035554" y="668147"/>
                </a:lnTo>
                <a:lnTo>
                  <a:pt x="3329304" y="717295"/>
                </a:lnTo>
                <a:lnTo>
                  <a:pt x="3469766" y="739520"/>
                </a:lnTo>
                <a:lnTo>
                  <a:pt x="3737991" y="775335"/>
                </a:lnTo>
                <a:lnTo>
                  <a:pt x="3991229" y="806576"/>
                </a:lnTo>
                <a:lnTo>
                  <a:pt x="4112641" y="817752"/>
                </a:lnTo>
                <a:lnTo>
                  <a:pt x="4342510" y="835660"/>
                </a:lnTo>
                <a:lnTo>
                  <a:pt x="4453255" y="842390"/>
                </a:lnTo>
                <a:lnTo>
                  <a:pt x="4666107" y="851280"/>
                </a:lnTo>
                <a:lnTo>
                  <a:pt x="4864100" y="851280"/>
                </a:lnTo>
                <a:lnTo>
                  <a:pt x="5051425" y="846836"/>
                </a:lnTo>
                <a:lnTo>
                  <a:pt x="5140833" y="842390"/>
                </a:lnTo>
                <a:lnTo>
                  <a:pt x="5228082" y="835660"/>
                </a:lnTo>
                <a:lnTo>
                  <a:pt x="5474970" y="808863"/>
                </a:lnTo>
                <a:lnTo>
                  <a:pt x="5551551" y="797687"/>
                </a:lnTo>
                <a:lnTo>
                  <a:pt x="5304662" y="766444"/>
                </a:lnTo>
                <a:lnTo>
                  <a:pt x="5042916" y="728472"/>
                </a:lnTo>
                <a:lnTo>
                  <a:pt x="4474463" y="630047"/>
                </a:lnTo>
                <a:lnTo>
                  <a:pt x="4165854" y="567563"/>
                </a:lnTo>
                <a:lnTo>
                  <a:pt x="3840099" y="498348"/>
                </a:lnTo>
                <a:lnTo>
                  <a:pt x="2854579" y="263651"/>
                </a:lnTo>
                <a:lnTo>
                  <a:pt x="2586354" y="205612"/>
                </a:lnTo>
                <a:lnTo>
                  <a:pt x="2330957" y="156463"/>
                </a:lnTo>
                <a:lnTo>
                  <a:pt x="2207387" y="134112"/>
                </a:lnTo>
                <a:lnTo>
                  <a:pt x="2086102" y="114045"/>
                </a:lnTo>
                <a:lnTo>
                  <a:pt x="1969007" y="96138"/>
                </a:lnTo>
                <a:lnTo>
                  <a:pt x="1630552" y="51435"/>
                </a:lnTo>
                <a:lnTo>
                  <a:pt x="1419860" y="31368"/>
                </a:lnTo>
                <a:lnTo>
                  <a:pt x="1221866" y="15748"/>
                </a:lnTo>
                <a:lnTo>
                  <a:pt x="1032382" y="4572"/>
                </a:lnTo>
                <a:lnTo>
                  <a:pt x="853566" y="0"/>
                </a:lnTo>
                <a:close/>
              </a:path>
            </a:pathLst>
          </a:custGeom>
          <a:solidFill>
            <a:srgbClr val="C5E7FB">
              <a:alpha val="3999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2832100" y="743204"/>
            <a:ext cx="5474970" cy="775335"/>
          </a:xfrm>
          <a:custGeom>
            <a:avLst/>
            <a:gdLst/>
            <a:ahLst/>
            <a:cxnLst/>
            <a:rect l="l" t="t" r="r" b="b"/>
            <a:pathLst>
              <a:path w="5474970" h="775335">
                <a:moveTo>
                  <a:pt x="0" y="78232"/>
                </a:moveTo>
                <a:lnTo>
                  <a:pt x="19176" y="73787"/>
                </a:lnTo>
                <a:lnTo>
                  <a:pt x="76581" y="62611"/>
                </a:lnTo>
                <a:lnTo>
                  <a:pt x="174498" y="46990"/>
                </a:lnTo>
                <a:lnTo>
                  <a:pt x="238379" y="37973"/>
                </a:lnTo>
                <a:lnTo>
                  <a:pt x="312927" y="29083"/>
                </a:lnTo>
                <a:lnTo>
                  <a:pt x="395858" y="22351"/>
                </a:lnTo>
                <a:lnTo>
                  <a:pt x="491744" y="15621"/>
                </a:lnTo>
                <a:lnTo>
                  <a:pt x="596011" y="9017"/>
                </a:lnTo>
                <a:lnTo>
                  <a:pt x="713104" y="4445"/>
                </a:lnTo>
                <a:lnTo>
                  <a:pt x="840866" y="2286"/>
                </a:lnTo>
                <a:lnTo>
                  <a:pt x="979170" y="0"/>
                </a:lnTo>
                <a:lnTo>
                  <a:pt x="1128140" y="2286"/>
                </a:lnTo>
                <a:lnTo>
                  <a:pt x="1287779" y="6731"/>
                </a:lnTo>
                <a:lnTo>
                  <a:pt x="1460246" y="15621"/>
                </a:lnTo>
                <a:lnTo>
                  <a:pt x="1643379" y="26797"/>
                </a:lnTo>
                <a:lnTo>
                  <a:pt x="1837054" y="44704"/>
                </a:lnTo>
                <a:lnTo>
                  <a:pt x="2043557" y="64770"/>
                </a:lnTo>
                <a:lnTo>
                  <a:pt x="2262759" y="89408"/>
                </a:lnTo>
                <a:lnTo>
                  <a:pt x="2492629" y="118491"/>
                </a:lnTo>
                <a:lnTo>
                  <a:pt x="2735326" y="154178"/>
                </a:lnTo>
                <a:lnTo>
                  <a:pt x="2988691" y="194437"/>
                </a:lnTo>
                <a:lnTo>
                  <a:pt x="3254755" y="241300"/>
                </a:lnTo>
                <a:lnTo>
                  <a:pt x="3533648" y="297180"/>
                </a:lnTo>
                <a:lnTo>
                  <a:pt x="3825240" y="357505"/>
                </a:lnTo>
                <a:lnTo>
                  <a:pt x="4129658" y="424561"/>
                </a:lnTo>
                <a:lnTo>
                  <a:pt x="4446778" y="500507"/>
                </a:lnTo>
                <a:lnTo>
                  <a:pt x="4776724" y="583184"/>
                </a:lnTo>
                <a:lnTo>
                  <a:pt x="5119497" y="674751"/>
                </a:lnTo>
                <a:lnTo>
                  <a:pt x="5474970" y="775335"/>
                </a:lnTo>
              </a:path>
            </a:pathLst>
          </a:custGeom>
          <a:ln w="31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5616447" y="729869"/>
            <a:ext cx="3312160" cy="652780"/>
          </a:xfrm>
          <a:custGeom>
            <a:avLst/>
            <a:gdLst/>
            <a:ahLst/>
            <a:cxnLst/>
            <a:rect l="l" t="t" r="r" b="b"/>
            <a:pathLst>
              <a:path w="3312159" h="652780">
                <a:moveTo>
                  <a:pt x="0" y="652398"/>
                </a:moveTo>
                <a:lnTo>
                  <a:pt x="95757" y="625475"/>
                </a:lnTo>
                <a:lnTo>
                  <a:pt x="357631" y="556259"/>
                </a:lnTo>
                <a:lnTo>
                  <a:pt x="538479" y="509396"/>
                </a:lnTo>
                <a:lnTo>
                  <a:pt x="747140" y="457961"/>
                </a:lnTo>
                <a:lnTo>
                  <a:pt x="979170" y="402081"/>
                </a:lnTo>
                <a:lnTo>
                  <a:pt x="1228217" y="341756"/>
                </a:lnTo>
                <a:lnTo>
                  <a:pt x="1492123" y="283717"/>
                </a:lnTo>
                <a:lnTo>
                  <a:pt x="1762505" y="225551"/>
                </a:lnTo>
                <a:lnTo>
                  <a:pt x="2039238" y="171957"/>
                </a:lnTo>
                <a:lnTo>
                  <a:pt x="2313812" y="120650"/>
                </a:lnTo>
                <a:lnTo>
                  <a:pt x="2450083" y="98297"/>
                </a:lnTo>
                <a:lnTo>
                  <a:pt x="2582036" y="75945"/>
                </a:lnTo>
                <a:lnTo>
                  <a:pt x="2713990" y="58038"/>
                </a:lnTo>
                <a:lnTo>
                  <a:pt x="2841752" y="40131"/>
                </a:lnTo>
                <a:lnTo>
                  <a:pt x="2967354" y="26796"/>
                </a:lnTo>
                <a:lnTo>
                  <a:pt x="3086607" y="15620"/>
                </a:lnTo>
                <a:lnTo>
                  <a:pt x="3201543" y="6603"/>
                </a:lnTo>
                <a:lnTo>
                  <a:pt x="3312159" y="0"/>
                </a:lnTo>
              </a:path>
            </a:pathLst>
          </a:custGeom>
          <a:ln w="31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211670" y="714248"/>
            <a:ext cx="8723630" cy="1331595"/>
          </a:xfrm>
          <a:custGeom>
            <a:avLst/>
            <a:gdLst/>
            <a:ahLst/>
            <a:cxnLst/>
            <a:rect l="l" t="t" r="r" b="b"/>
            <a:pathLst>
              <a:path w="8723630" h="1331595">
                <a:moveTo>
                  <a:pt x="1556042" y="0"/>
                </a:moveTo>
                <a:lnTo>
                  <a:pt x="1402753" y="0"/>
                </a:lnTo>
                <a:lnTo>
                  <a:pt x="1258100" y="4444"/>
                </a:lnTo>
                <a:lnTo>
                  <a:pt x="1121829" y="11175"/>
                </a:lnTo>
                <a:lnTo>
                  <a:pt x="874890" y="33400"/>
                </a:lnTo>
                <a:lnTo>
                  <a:pt x="762063" y="49149"/>
                </a:lnTo>
                <a:lnTo>
                  <a:pt x="659891" y="64769"/>
                </a:lnTo>
                <a:lnTo>
                  <a:pt x="564095" y="82550"/>
                </a:lnTo>
                <a:lnTo>
                  <a:pt x="478955" y="102742"/>
                </a:lnTo>
                <a:lnTo>
                  <a:pt x="398056" y="120650"/>
                </a:lnTo>
                <a:lnTo>
                  <a:pt x="327812" y="140715"/>
                </a:lnTo>
                <a:lnTo>
                  <a:pt x="206476" y="178688"/>
                </a:lnTo>
                <a:lnTo>
                  <a:pt x="157518" y="196596"/>
                </a:lnTo>
                <a:lnTo>
                  <a:pt x="51079" y="241173"/>
                </a:lnTo>
                <a:lnTo>
                  <a:pt x="0" y="268097"/>
                </a:lnTo>
                <a:lnTo>
                  <a:pt x="0" y="1331467"/>
                </a:lnTo>
                <a:lnTo>
                  <a:pt x="8719096" y="1331467"/>
                </a:lnTo>
                <a:lnTo>
                  <a:pt x="8723414" y="1324864"/>
                </a:lnTo>
                <a:lnTo>
                  <a:pt x="8723414" y="851153"/>
                </a:lnTo>
                <a:lnTo>
                  <a:pt x="7182142" y="851153"/>
                </a:lnTo>
                <a:lnTo>
                  <a:pt x="7043839" y="848994"/>
                </a:lnTo>
                <a:lnTo>
                  <a:pt x="6899059" y="844423"/>
                </a:lnTo>
                <a:lnTo>
                  <a:pt x="6750088" y="837818"/>
                </a:lnTo>
                <a:lnTo>
                  <a:pt x="6594640" y="826642"/>
                </a:lnTo>
                <a:lnTo>
                  <a:pt x="6260503" y="793114"/>
                </a:lnTo>
                <a:lnTo>
                  <a:pt x="5900712" y="746125"/>
                </a:lnTo>
                <a:lnTo>
                  <a:pt x="5709196" y="717168"/>
                </a:lnTo>
                <a:lnTo>
                  <a:pt x="5509044" y="683640"/>
                </a:lnTo>
                <a:lnTo>
                  <a:pt x="5302542" y="645667"/>
                </a:lnTo>
                <a:lnTo>
                  <a:pt x="4861979" y="558546"/>
                </a:lnTo>
                <a:lnTo>
                  <a:pt x="4387253" y="453516"/>
                </a:lnTo>
                <a:lnTo>
                  <a:pt x="4136047" y="395350"/>
                </a:lnTo>
                <a:lnTo>
                  <a:pt x="3614458" y="268097"/>
                </a:lnTo>
                <a:lnTo>
                  <a:pt x="3122841" y="165226"/>
                </a:lnTo>
                <a:lnTo>
                  <a:pt x="2892844" y="125094"/>
                </a:lnTo>
                <a:lnTo>
                  <a:pt x="2673642" y="91566"/>
                </a:lnTo>
                <a:lnTo>
                  <a:pt x="2462949" y="62484"/>
                </a:lnTo>
                <a:lnTo>
                  <a:pt x="2262797" y="40131"/>
                </a:lnTo>
                <a:lnTo>
                  <a:pt x="2073313" y="22225"/>
                </a:lnTo>
                <a:lnTo>
                  <a:pt x="1719999" y="2159"/>
                </a:lnTo>
                <a:lnTo>
                  <a:pt x="1556042" y="0"/>
                </a:lnTo>
                <a:close/>
              </a:path>
              <a:path w="8723630" h="1331595">
                <a:moveTo>
                  <a:pt x="8723414" y="569722"/>
                </a:moveTo>
                <a:lnTo>
                  <a:pt x="8638197" y="605409"/>
                </a:lnTo>
                <a:lnTo>
                  <a:pt x="8557298" y="636651"/>
                </a:lnTo>
                <a:lnTo>
                  <a:pt x="8472208" y="665734"/>
                </a:lnTo>
                <a:lnTo>
                  <a:pt x="8295551" y="719327"/>
                </a:lnTo>
                <a:lnTo>
                  <a:pt x="8201825" y="743965"/>
                </a:lnTo>
                <a:lnTo>
                  <a:pt x="8005991" y="784098"/>
                </a:lnTo>
                <a:lnTo>
                  <a:pt x="7901724" y="802004"/>
                </a:lnTo>
                <a:lnTo>
                  <a:pt x="7680363" y="828801"/>
                </a:lnTo>
                <a:lnTo>
                  <a:pt x="7441857" y="846709"/>
                </a:lnTo>
                <a:lnTo>
                  <a:pt x="7314222" y="851153"/>
                </a:lnTo>
                <a:lnTo>
                  <a:pt x="8723414" y="851153"/>
                </a:lnTo>
                <a:lnTo>
                  <a:pt x="8723414" y="56972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 txBox="1"/>
          <p:nvPr/>
        </p:nvSpPr>
        <p:spPr>
          <a:xfrm>
            <a:off x="330200" y="1358899"/>
            <a:ext cx="3566160" cy="229679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26035">
              <a:lnSpc>
                <a:spcPct val="100000"/>
              </a:lnSpc>
              <a:spcBef>
                <a:spcPts val="95"/>
              </a:spcBef>
            </a:pPr>
            <a:r>
              <a:rPr sz="1600" dirty="0">
                <a:latin typeface="Candara" panose="020E0502030303020204"/>
                <a:cs typeface="Candara" panose="020E0502030303020204"/>
              </a:rPr>
              <a:t>1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、竖向主框架可采用整体结构或分</a:t>
            </a:r>
            <a:r>
              <a:rPr sz="1600" spc="5" dirty="0">
                <a:latin typeface="PMingLiU" panose="02020500000000000000" charset="-120"/>
                <a:cs typeface="PMingLiU" panose="02020500000000000000" charset="-120"/>
              </a:rPr>
              <a:t>段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对 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接式结构。结构形式应为竖向桁架</a:t>
            </a:r>
            <a:r>
              <a:rPr sz="1600" spc="5" dirty="0">
                <a:latin typeface="PMingLiU" panose="02020500000000000000" charset="-120"/>
                <a:cs typeface="PMingLiU" panose="02020500000000000000" charset="-120"/>
              </a:rPr>
              <a:t>或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门 型刚架式等。各杆件的轴线应汇交</a:t>
            </a:r>
            <a:r>
              <a:rPr sz="1600" spc="5" dirty="0">
                <a:latin typeface="PMingLiU" panose="02020500000000000000" charset="-120"/>
                <a:cs typeface="PMingLiU" panose="02020500000000000000" charset="-120"/>
              </a:rPr>
              <a:t>于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节 </a:t>
            </a:r>
            <a:r>
              <a:rPr sz="1600" spc="-10" dirty="0">
                <a:latin typeface="PMingLiU" panose="02020500000000000000" charset="-120"/>
                <a:cs typeface="PMingLiU" panose="02020500000000000000" charset="-120"/>
              </a:rPr>
              <a:t>点处，并应采用螺栓或焊接连接。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  <a:p>
            <a:pPr marL="12700">
              <a:lnSpc>
                <a:spcPct val="100000"/>
              </a:lnSpc>
            </a:pP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（</a:t>
            </a:r>
            <a:r>
              <a:rPr sz="1600" spc="-5" dirty="0">
                <a:latin typeface="Candara" panose="020E0502030303020204"/>
                <a:cs typeface="Candara" panose="020E0502030303020204"/>
              </a:rPr>
              <a:t>JGJ202-2010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第</a:t>
            </a:r>
            <a:r>
              <a:rPr sz="1600" spc="-5" dirty="0">
                <a:latin typeface="Candara" panose="020E0502030303020204"/>
                <a:cs typeface="Candara" panose="020E0502030303020204"/>
              </a:rPr>
              <a:t>4.4.3.1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条）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  <a:p>
            <a:pPr marL="12700" marR="5080">
              <a:lnSpc>
                <a:spcPct val="100000"/>
              </a:lnSpc>
              <a:spcBef>
                <a:spcPts val="600"/>
              </a:spcBef>
            </a:pPr>
            <a:r>
              <a:rPr sz="1600" spc="-15" dirty="0">
                <a:latin typeface="Candara" panose="020E0502030303020204"/>
                <a:cs typeface="Candara" panose="020E0502030303020204"/>
              </a:rPr>
              <a:t>2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、内外两片水平桁架的上弦和下</a:t>
            </a:r>
            <a:r>
              <a:rPr sz="1600" spc="5" dirty="0">
                <a:latin typeface="PMingLiU" panose="02020500000000000000" charset="-120"/>
                <a:cs typeface="PMingLiU" panose="02020500000000000000" charset="-120"/>
              </a:rPr>
              <a:t>弦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之间 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应设置水平支撑杆件，各节点必应</a:t>
            </a:r>
            <a:r>
              <a:rPr sz="1600" spc="5" dirty="0">
                <a:latin typeface="PMingLiU" panose="02020500000000000000" charset="-120"/>
                <a:cs typeface="PMingLiU" panose="02020500000000000000" charset="-120"/>
              </a:rPr>
              <a:t>采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用 焊接或螺栓连接；（</a:t>
            </a:r>
            <a:r>
              <a:rPr sz="1600" spc="-5" dirty="0">
                <a:latin typeface="Candara" panose="020E0502030303020204"/>
                <a:cs typeface="Candara" panose="020E0502030303020204"/>
              </a:rPr>
              <a:t>JGJ202-2010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第 </a:t>
            </a:r>
            <a:r>
              <a:rPr sz="1600" spc="-5" dirty="0">
                <a:latin typeface="Candara" panose="020E0502030303020204"/>
                <a:cs typeface="Candara" panose="020E0502030303020204"/>
              </a:rPr>
              <a:t>4.4.4.5</a:t>
            </a:r>
            <a:r>
              <a:rPr sz="1600" spc="-10" dirty="0">
                <a:latin typeface="PMingLiU" panose="02020500000000000000" charset="-120"/>
                <a:cs typeface="PMingLiU" panose="02020500000000000000" charset="-120"/>
              </a:rPr>
              <a:t>条）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330200" y="872744"/>
            <a:ext cx="2251710" cy="4679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>
                <a:solidFill>
                  <a:srgbClr val="000000"/>
                </a:solidFill>
                <a:latin typeface="Candara" panose="020E0502030303020204"/>
                <a:cs typeface="Candara" panose="020E0502030303020204"/>
              </a:rPr>
              <a:t>3.3.6</a:t>
            </a:r>
            <a:r>
              <a:rPr spc="-5" dirty="0">
                <a:solidFill>
                  <a:srgbClr val="000000"/>
                </a:solidFill>
              </a:rPr>
              <a:t>架</a:t>
            </a:r>
            <a:r>
              <a:rPr dirty="0">
                <a:solidFill>
                  <a:srgbClr val="000000"/>
                </a:solidFill>
              </a:rPr>
              <a:t>体安装</a:t>
            </a:r>
            <a:endParaRPr dirty="0">
              <a:solidFill>
                <a:srgbClr val="000000"/>
              </a:solidFill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258267" y="4356608"/>
            <a:ext cx="3549650" cy="174815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b="1" spc="-5" dirty="0">
                <a:latin typeface="Candara" panose="020E0502030303020204"/>
                <a:cs typeface="Candara" panose="020E0502030303020204"/>
              </a:rPr>
              <a:t>3.3.7</a:t>
            </a:r>
            <a:r>
              <a:rPr sz="2800" b="1" dirty="0">
                <a:latin typeface="Microsoft JhengHei" panose="020B0604030504040204" charset="-120"/>
                <a:cs typeface="Microsoft JhengHei" panose="020B0604030504040204" charset="-120"/>
              </a:rPr>
              <a:t>架</a:t>
            </a:r>
            <a:r>
              <a:rPr sz="2800" b="1" spc="-5" dirty="0">
                <a:latin typeface="Microsoft JhengHei" panose="020B0604030504040204" charset="-120"/>
                <a:cs typeface="Microsoft JhengHei" panose="020B0604030504040204" charset="-120"/>
              </a:rPr>
              <a:t>体</a:t>
            </a:r>
            <a:r>
              <a:rPr sz="2800" b="1" dirty="0">
                <a:latin typeface="Microsoft JhengHei" panose="020B0604030504040204" charset="-120"/>
                <a:cs typeface="Microsoft JhengHei" panose="020B0604030504040204" charset="-120"/>
              </a:rPr>
              <a:t>外</a:t>
            </a:r>
            <a:r>
              <a:rPr sz="2800" b="1" spc="-5" dirty="0">
                <a:latin typeface="Microsoft JhengHei" panose="020B0604030504040204" charset="-120"/>
                <a:cs typeface="Microsoft JhengHei" panose="020B0604030504040204" charset="-120"/>
              </a:rPr>
              <a:t>立面</a:t>
            </a:r>
            <a:r>
              <a:rPr sz="2800" b="1" dirty="0">
                <a:latin typeface="Microsoft JhengHei" panose="020B0604030504040204" charset="-120"/>
                <a:cs typeface="Microsoft JhengHei" panose="020B0604030504040204" charset="-120"/>
              </a:rPr>
              <a:t>剪</a:t>
            </a:r>
            <a:r>
              <a:rPr sz="2800" b="1" spc="-5" dirty="0">
                <a:latin typeface="Microsoft JhengHei" panose="020B0604030504040204" charset="-120"/>
                <a:cs typeface="Microsoft JhengHei" panose="020B0604030504040204" charset="-120"/>
              </a:rPr>
              <a:t>刀撑</a:t>
            </a:r>
            <a:endParaRPr sz="2800">
              <a:latin typeface="Microsoft JhengHei" panose="020B0604030504040204" charset="-120"/>
              <a:cs typeface="Microsoft JhengHei" panose="020B0604030504040204" charset="-120"/>
            </a:endParaRPr>
          </a:p>
          <a:p>
            <a:pPr marL="209550" marR="286385">
              <a:lnSpc>
                <a:spcPct val="100000"/>
              </a:lnSpc>
              <a:spcBef>
                <a:spcPts val="2525"/>
              </a:spcBef>
            </a:pP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架体外立面应沿全高连续设置剪刀 撑，并应将竖向主框架、水平支承 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桁架和架体连成一体。</a:t>
            </a:r>
            <a:r>
              <a:rPr sz="1600" spc="-10" dirty="0">
                <a:latin typeface="PMingLiU" panose="02020500000000000000" charset="-120"/>
                <a:cs typeface="PMingLiU" panose="02020500000000000000" charset="-120"/>
              </a:rPr>
              <a:t>（</a:t>
            </a:r>
            <a:r>
              <a:rPr sz="1600" spc="-10" dirty="0">
                <a:latin typeface="Candara" panose="020E0502030303020204"/>
                <a:cs typeface="Candara" panose="020E0502030303020204"/>
              </a:rPr>
              <a:t>JGJ202-  </a:t>
            </a:r>
            <a:r>
              <a:rPr sz="1600" spc="-5" dirty="0">
                <a:latin typeface="Candara" panose="020E0502030303020204"/>
                <a:cs typeface="Candara" panose="020E0502030303020204"/>
              </a:rPr>
              <a:t>2010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第</a:t>
            </a:r>
            <a:r>
              <a:rPr sz="1600" spc="-5" dirty="0">
                <a:latin typeface="Candara" panose="020E0502030303020204"/>
                <a:cs typeface="Candara" panose="020E0502030303020204"/>
              </a:rPr>
              <a:t>4.4.12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条）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5364098" y="1556766"/>
            <a:ext cx="3390391" cy="3499230"/>
          </a:xfrm>
          <a:prstGeom prst="rect">
            <a:avLst/>
          </a:prstGeom>
          <a:blipFill>
            <a:blip r:embed="rId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5364098" y="4293108"/>
            <a:ext cx="3158617" cy="205257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054978" y="859408"/>
            <a:ext cx="2880360" cy="715010"/>
          </a:xfrm>
          <a:custGeom>
            <a:avLst/>
            <a:gdLst/>
            <a:ahLst/>
            <a:cxnLst/>
            <a:rect l="l" t="t" r="r" b="b"/>
            <a:pathLst>
              <a:path w="2880359" h="715010">
                <a:moveTo>
                  <a:pt x="2880105" y="0"/>
                </a:moveTo>
                <a:lnTo>
                  <a:pt x="2873629" y="0"/>
                </a:lnTo>
                <a:lnTo>
                  <a:pt x="2752344" y="20065"/>
                </a:lnTo>
                <a:lnTo>
                  <a:pt x="2628900" y="42417"/>
                </a:lnTo>
                <a:lnTo>
                  <a:pt x="2373376" y="91566"/>
                </a:lnTo>
                <a:lnTo>
                  <a:pt x="2105279" y="149732"/>
                </a:lnTo>
                <a:lnTo>
                  <a:pt x="1824227" y="216662"/>
                </a:lnTo>
                <a:lnTo>
                  <a:pt x="1566672" y="281558"/>
                </a:lnTo>
                <a:lnTo>
                  <a:pt x="842899" y="444626"/>
                </a:lnTo>
                <a:lnTo>
                  <a:pt x="621538" y="489330"/>
                </a:lnTo>
                <a:lnTo>
                  <a:pt x="200025" y="567436"/>
                </a:lnTo>
                <a:lnTo>
                  <a:pt x="0" y="600963"/>
                </a:lnTo>
                <a:lnTo>
                  <a:pt x="138303" y="621156"/>
                </a:lnTo>
                <a:lnTo>
                  <a:pt x="270256" y="638937"/>
                </a:lnTo>
                <a:lnTo>
                  <a:pt x="398018" y="654685"/>
                </a:lnTo>
                <a:lnTo>
                  <a:pt x="644905" y="681481"/>
                </a:lnTo>
                <a:lnTo>
                  <a:pt x="874776" y="699262"/>
                </a:lnTo>
                <a:lnTo>
                  <a:pt x="985520" y="705992"/>
                </a:lnTo>
                <a:lnTo>
                  <a:pt x="1094104" y="710438"/>
                </a:lnTo>
                <a:lnTo>
                  <a:pt x="1298448" y="715010"/>
                </a:lnTo>
                <a:lnTo>
                  <a:pt x="1396365" y="715010"/>
                </a:lnTo>
                <a:lnTo>
                  <a:pt x="1585849" y="710438"/>
                </a:lnTo>
                <a:lnTo>
                  <a:pt x="1675256" y="705992"/>
                </a:lnTo>
                <a:lnTo>
                  <a:pt x="1845564" y="692657"/>
                </a:lnTo>
                <a:lnTo>
                  <a:pt x="1928495" y="683640"/>
                </a:lnTo>
                <a:lnTo>
                  <a:pt x="2086102" y="661288"/>
                </a:lnTo>
                <a:lnTo>
                  <a:pt x="2235073" y="634491"/>
                </a:lnTo>
                <a:lnTo>
                  <a:pt x="2375535" y="603250"/>
                </a:lnTo>
                <a:lnTo>
                  <a:pt x="2509647" y="567436"/>
                </a:lnTo>
                <a:lnTo>
                  <a:pt x="2637409" y="527303"/>
                </a:lnTo>
                <a:lnTo>
                  <a:pt x="2758694" y="482600"/>
                </a:lnTo>
                <a:lnTo>
                  <a:pt x="2875788" y="435610"/>
                </a:lnTo>
                <a:lnTo>
                  <a:pt x="2880105" y="433450"/>
                </a:lnTo>
                <a:lnTo>
                  <a:pt x="2880105" y="0"/>
                </a:lnTo>
                <a:close/>
              </a:path>
            </a:pathLst>
          </a:custGeom>
          <a:solidFill>
            <a:srgbClr val="C5E7FB">
              <a:alpha val="2901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2622423" y="730884"/>
            <a:ext cx="5551805" cy="851535"/>
          </a:xfrm>
          <a:custGeom>
            <a:avLst/>
            <a:gdLst/>
            <a:ahLst/>
            <a:cxnLst/>
            <a:rect l="l" t="t" r="r" b="b"/>
            <a:pathLst>
              <a:path w="5551805" h="851535">
                <a:moveTo>
                  <a:pt x="853566" y="0"/>
                </a:moveTo>
                <a:lnTo>
                  <a:pt x="685418" y="0"/>
                </a:lnTo>
                <a:lnTo>
                  <a:pt x="527938" y="4572"/>
                </a:lnTo>
                <a:lnTo>
                  <a:pt x="381000" y="11175"/>
                </a:lnTo>
                <a:lnTo>
                  <a:pt x="244728" y="22351"/>
                </a:lnTo>
                <a:lnTo>
                  <a:pt x="117093" y="35813"/>
                </a:lnTo>
                <a:lnTo>
                  <a:pt x="0" y="53720"/>
                </a:lnTo>
                <a:lnTo>
                  <a:pt x="334137" y="96138"/>
                </a:lnTo>
                <a:lnTo>
                  <a:pt x="693927" y="156463"/>
                </a:lnTo>
                <a:lnTo>
                  <a:pt x="1079246" y="234695"/>
                </a:lnTo>
                <a:lnTo>
                  <a:pt x="1283589" y="279273"/>
                </a:lnTo>
                <a:lnTo>
                  <a:pt x="1868931" y="422275"/>
                </a:lnTo>
                <a:lnTo>
                  <a:pt x="2562987" y="576452"/>
                </a:lnTo>
                <a:lnTo>
                  <a:pt x="2882265" y="639063"/>
                </a:lnTo>
                <a:lnTo>
                  <a:pt x="3035554" y="668147"/>
                </a:lnTo>
                <a:lnTo>
                  <a:pt x="3329304" y="717295"/>
                </a:lnTo>
                <a:lnTo>
                  <a:pt x="3469766" y="739520"/>
                </a:lnTo>
                <a:lnTo>
                  <a:pt x="3737991" y="775335"/>
                </a:lnTo>
                <a:lnTo>
                  <a:pt x="3991229" y="806576"/>
                </a:lnTo>
                <a:lnTo>
                  <a:pt x="4112641" y="817752"/>
                </a:lnTo>
                <a:lnTo>
                  <a:pt x="4342510" y="835660"/>
                </a:lnTo>
                <a:lnTo>
                  <a:pt x="4453255" y="842390"/>
                </a:lnTo>
                <a:lnTo>
                  <a:pt x="4666107" y="851280"/>
                </a:lnTo>
                <a:lnTo>
                  <a:pt x="4864100" y="851280"/>
                </a:lnTo>
                <a:lnTo>
                  <a:pt x="5051425" y="846836"/>
                </a:lnTo>
                <a:lnTo>
                  <a:pt x="5140833" y="842390"/>
                </a:lnTo>
                <a:lnTo>
                  <a:pt x="5228082" y="835660"/>
                </a:lnTo>
                <a:lnTo>
                  <a:pt x="5474970" y="808863"/>
                </a:lnTo>
                <a:lnTo>
                  <a:pt x="5551551" y="797687"/>
                </a:lnTo>
                <a:lnTo>
                  <a:pt x="5304662" y="766444"/>
                </a:lnTo>
                <a:lnTo>
                  <a:pt x="5042916" y="728472"/>
                </a:lnTo>
                <a:lnTo>
                  <a:pt x="4474463" y="630047"/>
                </a:lnTo>
                <a:lnTo>
                  <a:pt x="4165854" y="567563"/>
                </a:lnTo>
                <a:lnTo>
                  <a:pt x="3840099" y="498348"/>
                </a:lnTo>
                <a:lnTo>
                  <a:pt x="2854579" y="263651"/>
                </a:lnTo>
                <a:lnTo>
                  <a:pt x="2586354" y="205612"/>
                </a:lnTo>
                <a:lnTo>
                  <a:pt x="2330957" y="156463"/>
                </a:lnTo>
                <a:lnTo>
                  <a:pt x="2207387" y="134112"/>
                </a:lnTo>
                <a:lnTo>
                  <a:pt x="2086102" y="114045"/>
                </a:lnTo>
                <a:lnTo>
                  <a:pt x="1969007" y="96138"/>
                </a:lnTo>
                <a:lnTo>
                  <a:pt x="1630552" y="51435"/>
                </a:lnTo>
                <a:lnTo>
                  <a:pt x="1419860" y="31368"/>
                </a:lnTo>
                <a:lnTo>
                  <a:pt x="1221866" y="15748"/>
                </a:lnTo>
                <a:lnTo>
                  <a:pt x="1032382" y="4572"/>
                </a:lnTo>
                <a:lnTo>
                  <a:pt x="853566" y="0"/>
                </a:lnTo>
                <a:close/>
              </a:path>
            </a:pathLst>
          </a:custGeom>
          <a:solidFill>
            <a:srgbClr val="C5E7FB">
              <a:alpha val="3999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2832100" y="743204"/>
            <a:ext cx="5474970" cy="775335"/>
          </a:xfrm>
          <a:custGeom>
            <a:avLst/>
            <a:gdLst/>
            <a:ahLst/>
            <a:cxnLst/>
            <a:rect l="l" t="t" r="r" b="b"/>
            <a:pathLst>
              <a:path w="5474970" h="775335">
                <a:moveTo>
                  <a:pt x="0" y="78232"/>
                </a:moveTo>
                <a:lnTo>
                  <a:pt x="19176" y="73787"/>
                </a:lnTo>
                <a:lnTo>
                  <a:pt x="76581" y="62611"/>
                </a:lnTo>
                <a:lnTo>
                  <a:pt x="174498" y="46990"/>
                </a:lnTo>
                <a:lnTo>
                  <a:pt x="238379" y="37973"/>
                </a:lnTo>
                <a:lnTo>
                  <a:pt x="312927" y="29083"/>
                </a:lnTo>
                <a:lnTo>
                  <a:pt x="395858" y="22351"/>
                </a:lnTo>
                <a:lnTo>
                  <a:pt x="491744" y="15621"/>
                </a:lnTo>
                <a:lnTo>
                  <a:pt x="596011" y="9017"/>
                </a:lnTo>
                <a:lnTo>
                  <a:pt x="713104" y="4445"/>
                </a:lnTo>
                <a:lnTo>
                  <a:pt x="840866" y="2286"/>
                </a:lnTo>
                <a:lnTo>
                  <a:pt x="979170" y="0"/>
                </a:lnTo>
                <a:lnTo>
                  <a:pt x="1128140" y="2286"/>
                </a:lnTo>
                <a:lnTo>
                  <a:pt x="1287779" y="6731"/>
                </a:lnTo>
                <a:lnTo>
                  <a:pt x="1460246" y="15621"/>
                </a:lnTo>
                <a:lnTo>
                  <a:pt x="1643379" y="26797"/>
                </a:lnTo>
                <a:lnTo>
                  <a:pt x="1837054" y="44704"/>
                </a:lnTo>
                <a:lnTo>
                  <a:pt x="2043557" y="64770"/>
                </a:lnTo>
                <a:lnTo>
                  <a:pt x="2262759" y="89408"/>
                </a:lnTo>
                <a:lnTo>
                  <a:pt x="2492629" y="118491"/>
                </a:lnTo>
                <a:lnTo>
                  <a:pt x="2735326" y="154178"/>
                </a:lnTo>
                <a:lnTo>
                  <a:pt x="2988691" y="194437"/>
                </a:lnTo>
                <a:lnTo>
                  <a:pt x="3254755" y="241300"/>
                </a:lnTo>
                <a:lnTo>
                  <a:pt x="3533648" y="297180"/>
                </a:lnTo>
                <a:lnTo>
                  <a:pt x="3825240" y="357505"/>
                </a:lnTo>
                <a:lnTo>
                  <a:pt x="4129658" y="424561"/>
                </a:lnTo>
                <a:lnTo>
                  <a:pt x="4446778" y="500507"/>
                </a:lnTo>
                <a:lnTo>
                  <a:pt x="4776724" y="583184"/>
                </a:lnTo>
                <a:lnTo>
                  <a:pt x="5119497" y="674751"/>
                </a:lnTo>
                <a:lnTo>
                  <a:pt x="5474970" y="775335"/>
                </a:lnTo>
              </a:path>
            </a:pathLst>
          </a:custGeom>
          <a:ln w="31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5616447" y="729869"/>
            <a:ext cx="3312160" cy="652780"/>
          </a:xfrm>
          <a:custGeom>
            <a:avLst/>
            <a:gdLst/>
            <a:ahLst/>
            <a:cxnLst/>
            <a:rect l="l" t="t" r="r" b="b"/>
            <a:pathLst>
              <a:path w="3312159" h="652780">
                <a:moveTo>
                  <a:pt x="0" y="652398"/>
                </a:moveTo>
                <a:lnTo>
                  <a:pt x="95757" y="625475"/>
                </a:lnTo>
                <a:lnTo>
                  <a:pt x="357631" y="556259"/>
                </a:lnTo>
                <a:lnTo>
                  <a:pt x="538479" y="509396"/>
                </a:lnTo>
                <a:lnTo>
                  <a:pt x="747140" y="457961"/>
                </a:lnTo>
                <a:lnTo>
                  <a:pt x="979170" y="402081"/>
                </a:lnTo>
                <a:lnTo>
                  <a:pt x="1228217" y="341756"/>
                </a:lnTo>
                <a:lnTo>
                  <a:pt x="1492123" y="283717"/>
                </a:lnTo>
                <a:lnTo>
                  <a:pt x="1762505" y="225551"/>
                </a:lnTo>
                <a:lnTo>
                  <a:pt x="2039238" y="171957"/>
                </a:lnTo>
                <a:lnTo>
                  <a:pt x="2313812" y="120650"/>
                </a:lnTo>
                <a:lnTo>
                  <a:pt x="2450083" y="98297"/>
                </a:lnTo>
                <a:lnTo>
                  <a:pt x="2582036" y="75945"/>
                </a:lnTo>
                <a:lnTo>
                  <a:pt x="2713990" y="58038"/>
                </a:lnTo>
                <a:lnTo>
                  <a:pt x="2841752" y="40131"/>
                </a:lnTo>
                <a:lnTo>
                  <a:pt x="2967354" y="26796"/>
                </a:lnTo>
                <a:lnTo>
                  <a:pt x="3086607" y="15620"/>
                </a:lnTo>
                <a:lnTo>
                  <a:pt x="3201543" y="6603"/>
                </a:lnTo>
                <a:lnTo>
                  <a:pt x="3312159" y="0"/>
                </a:lnTo>
              </a:path>
            </a:pathLst>
          </a:custGeom>
          <a:ln w="31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211670" y="714248"/>
            <a:ext cx="8723630" cy="1331595"/>
          </a:xfrm>
          <a:custGeom>
            <a:avLst/>
            <a:gdLst/>
            <a:ahLst/>
            <a:cxnLst/>
            <a:rect l="l" t="t" r="r" b="b"/>
            <a:pathLst>
              <a:path w="8723630" h="1331595">
                <a:moveTo>
                  <a:pt x="1556042" y="0"/>
                </a:moveTo>
                <a:lnTo>
                  <a:pt x="1402753" y="0"/>
                </a:lnTo>
                <a:lnTo>
                  <a:pt x="1258100" y="4444"/>
                </a:lnTo>
                <a:lnTo>
                  <a:pt x="1121829" y="11175"/>
                </a:lnTo>
                <a:lnTo>
                  <a:pt x="874890" y="33400"/>
                </a:lnTo>
                <a:lnTo>
                  <a:pt x="762063" y="49149"/>
                </a:lnTo>
                <a:lnTo>
                  <a:pt x="659891" y="64769"/>
                </a:lnTo>
                <a:lnTo>
                  <a:pt x="564095" y="82550"/>
                </a:lnTo>
                <a:lnTo>
                  <a:pt x="478955" y="102742"/>
                </a:lnTo>
                <a:lnTo>
                  <a:pt x="398056" y="120650"/>
                </a:lnTo>
                <a:lnTo>
                  <a:pt x="327812" y="140715"/>
                </a:lnTo>
                <a:lnTo>
                  <a:pt x="206476" y="178688"/>
                </a:lnTo>
                <a:lnTo>
                  <a:pt x="157518" y="196596"/>
                </a:lnTo>
                <a:lnTo>
                  <a:pt x="51079" y="241173"/>
                </a:lnTo>
                <a:lnTo>
                  <a:pt x="0" y="268097"/>
                </a:lnTo>
                <a:lnTo>
                  <a:pt x="0" y="1331467"/>
                </a:lnTo>
                <a:lnTo>
                  <a:pt x="8719096" y="1331467"/>
                </a:lnTo>
                <a:lnTo>
                  <a:pt x="8723414" y="1324864"/>
                </a:lnTo>
                <a:lnTo>
                  <a:pt x="8723414" y="851153"/>
                </a:lnTo>
                <a:lnTo>
                  <a:pt x="7182142" y="851153"/>
                </a:lnTo>
                <a:lnTo>
                  <a:pt x="7043839" y="848994"/>
                </a:lnTo>
                <a:lnTo>
                  <a:pt x="6899059" y="844423"/>
                </a:lnTo>
                <a:lnTo>
                  <a:pt x="6750088" y="837818"/>
                </a:lnTo>
                <a:lnTo>
                  <a:pt x="6594640" y="826642"/>
                </a:lnTo>
                <a:lnTo>
                  <a:pt x="6260503" y="793114"/>
                </a:lnTo>
                <a:lnTo>
                  <a:pt x="5900712" y="746125"/>
                </a:lnTo>
                <a:lnTo>
                  <a:pt x="5709196" y="717168"/>
                </a:lnTo>
                <a:lnTo>
                  <a:pt x="5509044" y="683640"/>
                </a:lnTo>
                <a:lnTo>
                  <a:pt x="5302542" y="645667"/>
                </a:lnTo>
                <a:lnTo>
                  <a:pt x="4861979" y="558546"/>
                </a:lnTo>
                <a:lnTo>
                  <a:pt x="4387253" y="453516"/>
                </a:lnTo>
                <a:lnTo>
                  <a:pt x="4136047" y="395350"/>
                </a:lnTo>
                <a:lnTo>
                  <a:pt x="3614458" y="268097"/>
                </a:lnTo>
                <a:lnTo>
                  <a:pt x="3122841" y="165226"/>
                </a:lnTo>
                <a:lnTo>
                  <a:pt x="2892844" y="125094"/>
                </a:lnTo>
                <a:lnTo>
                  <a:pt x="2673642" y="91566"/>
                </a:lnTo>
                <a:lnTo>
                  <a:pt x="2462949" y="62484"/>
                </a:lnTo>
                <a:lnTo>
                  <a:pt x="2262797" y="40131"/>
                </a:lnTo>
                <a:lnTo>
                  <a:pt x="2073313" y="22225"/>
                </a:lnTo>
                <a:lnTo>
                  <a:pt x="1719999" y="2159"/>
                </a:lnTo>
                <a:lnTo>
                  <a:pt x="1556042" y="0"/>
                </a:lnTo>
                <a:close/>
              </a:path>
              <a:path w="8723630" h="1331595">
                <a:moveTo>
                  <a:pt x="8723414" y="569722"/>
                </a:moveTo>
                <a:lnTo>
                  <a:pt x="8638197" y="605409"/>
                </a:lnTo>
                <a:lnTo>
                  <a:pt x="8557298" y="636651"/>
                </a:lnTo>
                <a:lnTo>
                  <a:pt x="8472208" y="665734"/>
                </a:lnTo>
                <a:lnTo>
                  <a:pt x="8295551" y="719327"/>
                </a:lnTo>
                <a:lnTo>
                  <a:pt x="8201825" y="743965"/>
                </a:lnTo>
                <a:lnTo>
                  <a:pt x="8005991" y="784098"/>
                </a:lnTo>
                <a:lnTo>
                  <a:pt x="7901724" y="802004"/>
                </a:lnTo>
                <a:lnTo>
                  <a:pt x="7680363" y="828801"/>
                </a:lnTo>
                <a:lnTo>
                  <a:pt x="7441857" y="846709"/>
                </a:lnTo>
                <a:lnTo>
                  <a:pt x="7314222" y="851153"/>
                </a:lnTo>
                <a:lnTo>
                  <a:pt x="8723414" y="851153"/>
                </a:lnTo>
                <a:lnTo>
                  <a:pt x="8723414" y="56972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 txBox="1"/>
          <p:nvPr/>
        </p:nvSpPr>
        <p:spPr>
          <a:xfrm>
            <a:off x="330200" y="1503044"/>
            <a:ext cx="3174365" cy="423227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dirty="0">
                <a:latin typeface="Candara" panose="020E0502030303020204"/>
                <a:cs typeface="Candara" panose="020E0502030303020204"/>
              </a:rPr>
              <a:t>1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、操作人员不得停留在架体上；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  <a:p>
            <a:pPr marL="12700">
              <a:lnSpc>
                <a:spcPct val="100000"/>
              </a:lnSpc>
            </a:pP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（</a:t>
            </a:r>
            <a:r>
              <a:rPr sz="1600" spc="-5" dirty="0">
                <a:latin typeface="Candara" panose="020E0502030303020204"/>
                <a:cs typeface="Candara" panose="020E0502030303020204"/>
              </a:rPr>
              <a:t>JGJ202-2010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第</a:t>
            </a:r>
            <a:r>
              <a:rPr sz="1600" spc="-5" dirty="0">
                <a:latin typeface="Candara" panose="020E0502030303020204"/>
                <a:cs typeface="Candara" panose="020E0502030303020204"/>
              </a:rPr>
              <a:t>4.7.3.2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条）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  <a:p>
            <a:pPr marL="12700">
              <a:lnSpc>
                <a:spcPct val="100000"/>
              </a:lnSpc>
              <a:spcBef>
                <a:spcPts val="600"/>
              </a:spcBef>
            </a:pPr>
            <a:r>
              <a:rPr sz="1600" spc="-15" dirty="0">
                <a:latin typeface="Candara" panose="020E0502030303020204"/>
                <a:cs typeface="Candara" panose="020E0502030303020204"/>
              </a:rPr>
              <a:t>2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、升降过程中不得有施工载荷。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  <a:p>
            <a:pPr marL="12700">
              <a:lnSpc>
                <a:spcPct val="100000"/>
              </a:lnSpc>
            </a:pP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（</a:t>
            </a:r>
            <a:r>
              <a:rPr sz="1600" spc="-5" dirty="0">
                <a:latin typeface="Candara" panose="020E0502030303020204"/>
                <a:cs typeface="Candara" panose="020E0502030303020204"/>
              </a:rPr>
              <a:t>JGJ202-2010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第</a:t>
            </a:r>
            <a:r>
              <a:rPr sz="1600" dirty="0">
                <a:latin typeface="Candara" panose="020E0502030303020204"/>
                <a:cs typeface="Candara" panose="020E0502030303020204"/>
              </a:rPr>
              <a:t>4.7.3.3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条）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  <a:p>
            <a:pPr marL="12700" marR="13970">
              <a:lnSpc>
                <a:spcPct val="100000"/>
              </a:lnSpc>
              <a:spcBef>
                <a:spcPts val="600"/>
              </a:spcBef>
            </a:pPr>
            <a:r>
              <a:rPr sz="1600" spc="-5" dirty="0">
                <a:latin typeface="Candara" panose="020E0502030303020204"/>
                <a:cs typeface="Candara" panose="020E0502030303020204"/>
              </a:rPr>
              <a:t>3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、提升或下降前，要有专人对架体 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上有无施工材料进行检查清理，对 影响架体升降的障碍物检查排除，  确保无障碍物、无施工材料堆放、 无人员在架体上时，才可实施升降 作业。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  <a:p>
            <a:pPr marL="12700" marR="5080">
              <a:lnSpc>
                <a:spcPct val="100000"/>
              </a:lnSpc>
              <a:spcBef>
                <a:spcPts val="605"/>
              </a:spcBef>
            </a:pPr>
            <a:r>
              <a:rPr sz="1600" spc="-10" dirty="0">
                <a:latin typeface="Candara" panose="020E0502030303020204"/>
                <a:cs typeface="Candara" panose="020E0502030303020204"/>
              </a:rPr>
              <a:t>4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、</a:t>
            </a:r>
            <a:r>
              <a:rPr sz="1600" spc="-10" dirty="0">
                <a:latin typeface="PMingLiU" panose="02020500000000000000" charset="-120"/>
                <a:cs typeface="PMingLiU" panose="02020500000000000000" charset="-120"/>
              </a:rPr>
              <a:t>单跨架体升降时可采用手动、电 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动和液压三种升降形式；（</a:t>
            </a:r>
            <a:r>
              <a:rPr sz="1600" spc="-5" dirty="0">
                <a:latin typeface="Candara" panose="020E0502030303020204"/>
                <a:cs typeface="Candara" panose="020E0502030303020204"/>
              </a:rPr>
              <a:t>JGJ202-  2010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第</a:t>
            </a:r>
            <a:r>
              <a:rPr sz="1600" dirty="0">
                <a:latin typeface="Candara" panose="020E0502030303020204"/>
                <a:cs typeface="Candara" panose="020E0502030303020204"/>
              </a:rPr>
              <a:t>4.7.1.1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条）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  <a:p>
            <a:pPr marL="12700" marR="172720" indent="43815">
              <a:lnSpc>
                <a:spcPct val="100000"/>
              </a:lnSpc>
              <a:spcBef>
                <a:spcPts val="600"/>
              </a:spcBef>
            </a:pPr>
            <a:r>
              <a:rPr sz="1600" spc="-10" dirty="0">
                <a:latin typeface="Candara" panose="020E0502030303020204"/>
                <a:cs typeface="Candara" panose="020E0502030303020204"/>
              </a:rPr>
              <a:t>5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、当两跨以上的架体同时整体升 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降时，应采用电动或液压设备。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  <a:p>
            <a:pPr marL="12700">
              <a:lnSpc>
                <a:spcPct val="100000"/>
              </a:lnSpc>
            </a:pP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（</a:t>
            </a:r>
            <a:r>
              <a:rPr sz="1600" spc="-5" dirty="0">
                <a:latin typeface="Candara" panose="020E0502030303020204"/>
                <a:cs typeface="Candara" panose="020E0502030303020204"/>
              </a:rPr>
              <a:t>JGJ202-2010</a:t>
            </a:r>
            <a:r>
              <a:rPr sz="1600" spc="-10" dirty="0">
                <a:latin typeface="PMingLiU" panose="02020500000000000000" charset="-120"/>
                <a:cs typeface="PMingLiU" panose="02020500000000000000" charset="-120"/>
              </a:rPr>
              <a:t>第</a:t>
            </a:r>
            <a:r>
              <a:rPr sz="1600" spc="-5" dirty="0">
                <a:latin typeface="Candara" panose="020E0502030303020204"/>
                <a:cs typeface="Candara" panose="020E0502030303020204"/>
              </a:rPr>
              <a:t>4.7.1.2</a:t>
            </a:r>
            <a:r>
              <a:rPr sz="1600" spc="-10" dirty="0">
                <a:latin typeface="PMingLiU" panose="02020500000000000000" charset="-120"/>
                <a:cs typeface="PMingLiU" panose="02020500000000000000" charset="-120"/>
              </a:rPr>
              <a:t>条）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330200" y="908431"/>
            <a:ext cx="2479040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dirty="0">
                <a:solidFill>
                  <a:srgbClr val="000000"/>
                </a:solidFill>
                <a:latin typeface="Candara" panose="020E0502030303020204"/>
                <a:cs typeface="Candara" panose="020E0502030303020204"/>
              </a:rPr>
              <a:t>3.3.8</a:t>
            </a:r>
            <a:r>
              <a:rPr sz="3200" spc="-5" dirty="0">
                <a:solidFill>
                  <a:srgbClr val="000000"/>
                </a:solidFill>
              </a:rPr>
              <a:t>架</a:t>
            </a:r>
            <a:r>
              <a:rPr sz="3200" dirty="0">
                <a:solidFill>
                  <a:srgbClr val="000000"/>
                </a:solidFill>
              </a:rPr>
              <a:t>体升降</a:t>
            </a:r>
            <a:endParaRPr sz="3200">
              <a:latin typeface="Candara" panose="020E0502030303020204"/>
              <a:cs typeface="Candara" panose="020E0502030303020204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3766820" y="654558"/>
            <a:ext cx="2170303" cy="2895854"/>
          </a:xfrm>
          <a:prstGeom prst="rect">
            <a:avLst/>
          </a:prstGeom>
          <a:blipFill>
            <a:blip r:embed="rId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6372225" y="3520059"/>
            <a:ext cx="2505075" cy="187807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3779901" y="3550411"/>
            <a:ext cx="2730500" cy="187807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5865748" y="624586"/>
            <a:ext cx="3011424" cy="289560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054978" y="859408"/>
            <a:ext cx="2880360" cy="715010"/>
          </a:xfrm>
          <a:custGeom>
            <a:avLst/>
            <a:gdLst/>
            <a:ahLst/>
            <a:cxnLst/>
            <a:rect l="l" t="t" r="r" b="b"/>
            <a:pathLst>
              <a:path w="2880359" h="715010">
                <a:moveTo>
                  <a:pt x="2880105" y="0"/>
                </a:moveTo>
                <a:lnTo>
                  <a:pt x="2873629" y="0"/>
                </a:lnTo>
                <a:lnTo>
                  <a:pt x="2752344" y="20065"/>
                </a:lnTo>
                <a:lnTo>
                  <a:pt x="2628900" y="42417"/>
                </a:lnTo>
                <a:lnTo>
                  <a:pt x="2373376" y="91566"/>
                </a:lnTo>
                <a:lnTo>
                  <a:pt x="2105279" y="149732"/>
                </a:lnTo>
                <a:lnTo>
                  <a:pt x="1824227" y="216662"/>
                </a:lnTo>
                <a:lnTo>
                  <a:pt x="1566672" y="281558"/>
                </a:lnTo>
                <a:lnTo>
                  <a:pt x="842899" y="444626"/>
                </a:lnTo>
                <a:lnTo>
                  <a:pt x="621538" y="489330"/>
                </a:lnTo>
                <a:lnTo>
                  <a:pt x="200025" y="567436"/>
                </a:lnTo>
                <a:lnTo>
                  <a:pt x="0" y="600963"/>
                </a:lnTo>
                <a:lnTo>
                  <a:pt x="138303" y="621156"/>
                </a:lnTo>
                <a:lnTo>
                  <a:pt x="270256" y="638937"/>
                </a:lnTo>
                <a:lnTo>
                  <a:pt x="398018" y="654685"/>
                </a:lnTo>
                <a:lnTo>
                  <a:pt x="644905" y="681481"/>
                </a:lnTo>
                <a:lnTo>
                  <a:pt x="874776" y="699262"/>
                </a:lnTo>
                <a:lnTo>
                  <a:pt x="985520" y="705992"/>
                </a:lnTo>
                <a:lnTo>
                  <a:pt x="1094104" y="710438"/>
                </a:lnTo>
                <a:lnTo>
                  <a:pt x="1298448" y="715010"/>
                </a:lnTo>
                <a:lnTo>
                  <a:pt x="1396365" y="715010"/>
                </a:lnTo>
                <a:lnTo>
                  <a:pt x="1585849" y="710438"/>
                </a:lnTo>
                <a:lnTo>
                  <a:pt x="1675256" y="705992"/>
                </a:lnTo>
                <a:lnTo>
                  <a:pt x="1845564" y="692657"/>
                </a:lnTo>
                <a:lnTo>
                  <a:pt x="1928495" y="683640"/>
                </a:lnTo>
                <a:lnTo>
                  <a:pt x="2086102" y="661288"/>
                </a:lnTo>
                <a:lnTo>
                  <a:pt x="2235073" y="634491"/>
                </a:lnTo>
                <a:lnTo>
                  <a:pt x="2375535" y="603250"/>
                </a:lnTo>
                <a:lnTo>
                  <a:pt x="2509647" y="567436"/>
                </a:lnTo>
                <a:lnTo>
                  <a:pt x="2637409" y="527303"/>
                </a:lnTo>
                <a:lnTo>
                  <a:pt x="2758694" y="482600"/>
                </a:lnTo>
                <a:lnTo>
                  <a:pt x="2875788" y="435610"/>
                </a:lnTo>
                <a:lnTo>
                  <a:pt x="2880105" y="433450"/>
                </a:lnTo>
                <a:lnTo>
                  <a:pt x="2880105" y="0"/>
                </a:lnTo>
                <a:close/>
              </a:path>
            </a:pathLst>
          </a:custGeom>
          <a:solidFill>
            <a:srgbClr val="C5E7FB">
              <a:alpha val="2901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2622423" y="730884"/>
            <a:ext cx="5551805" cy="851535"/>
          </a:xfrm>
          <a:custGeom>
            <a:avLst/>
            <a:gdLst/>
            <a:ahLst/>
            <a:cxnLst/>
            <a:rect l="l" t="t" r="r" b="b"/>
            <a:pathLst>
              <a:path w="5551805" h="851535">
                <a:moveTo>
                  <a:pt x="853566" y="0"/>
                </a:moveTo>
                <a:lnTo>
                  <a:pt x="685418" y="0"/>
                </a:lnTo>
                <a:lnTo>
                  <a:pt x="527938" y="4572"/>
                </a:lnTo>
                <a:lnTo>
                  <a:pt x="381000" y="11175"/>
                </a:lnTo>
                <a:lnTo>
                  <a:pt x="244728" y="22351"/>
                </a:lnTo>
                <a:lnTo>
                  <a:pt x="117093" y="35813"/>
                </a:lnTo>
                <a:lnTo>
                  <a:pt x="0" y="53720"/>
                </a:lnTo>
                <a:lnTo>
                  <a:pt x="334137" y="96138"/>
                </a:lnTo>
                <a:lnTo>
                  <a:pt x="693927" y="156463"/>
                </a:lnTo>
                <a:lnTo>
                  <a:pt x="1079246" y="234695"/>
                </a:lnTo>
                <a:lnTo>
                  <a:pt x="1283589" y="279273"/>
                </a:lnTo>
                <a:lnTo>
                  <a:pt x="1868931" y="422275"/>
                </a:lnTo>
                <a:lnTo>
                  <a:pt x="2562987" y="576452"/>
                </a:lnTo>
                <a:lnTo>
                  <a:pt x="2882265" y="639063"/>
                </a:lnTo>
                <a:lnTo>
                  <a:pt x="3035554" y="668147"/>
                </a:lnTo>
                <a:lnTo>
                  <a:pt x="3329304" y="717295"/>
                </a:lnTo>
                <a:lnTo>
                  <a:pt x="3469766" y="739520"/>
                </a:lnTo>
                <a:lnTo>
                  <a:pt x="3737991" y="775335"/>
                </a:lnTo>
                <a:lnTo>
                  <a:pt x="3991229" y="806576"/>
                </a:lnTo>
                <a:lnTo>
                  <a:pt x="4112641" y="817752"/>
                </a:lnTo>
                <a:lnTo>
                  <a:pt x="4342510" y="835660"/>
                </a:lnTo>
                <a:lnTo>
                  <a:pt x="4453255" y="842390"/>
                </a:lnTo>
                <a:lnTo>
                  <a:pt x="4666107" y="851280"/>
                </a:lnTo>
                <a:lnTo>
                  <a:pt x="4864100" y="851280"/>
                </a:lnTo>
                <a:lnTo>
                  <a:pt x="5051425" y="846836"/>
                </a:lnTo>
                <a:lnTo>
                  <a:pt x="5140833" y="842390"/>
                </a:lnTo>
                <a:lnTo>
                  <a:pt x="5228082" y="835660"/>
                </a:lnTo>
                <a:lnTo>
                  <a:pt x="5474970" y="808863"/>
                </a:lnTo>
                <a:lnTo>
                  <a:pt x="5551551" y="797687"/>
                </a:lnTo>
                <a:lnTo>
                  <a:pt x="5304662" y="766444"/>
                </a:lnTo>
                <a:lnTo>
                  <a:pt x="5042916" y="728472"/>
                </a:lnTo>
                <a:lnTo>
                  <a:pt x="4474463" y="630047"/>
                </a:lnTo>
                <a:lnTo>
                  <a:pt x="4165854" y="567563"/>
                </a:lnTo>
                <a:lnTo>
                  <a:pt x="3840099" y="498348"/>
                </a:lnTo>
                <a:lnTo>
                  <a:pt x="2854579" y="263651"/>
                </a:lnTo>
                <a:lnTo>
                  <a:pt x="2586354" y="205612"/>
                </a:lnTo>
                <a:lnTo>
                  <a:pt x="2330957" y="156463"/>
                </a:lnTo>
                <a:lnTo>
                  <a:pt x="2207387" y="134112"/>
                </a:lnTo>
                <a:lnTo>
                  <a:pt x="2086102" y="114045"/>
                </a:lnTo>
                <a:lnTo>
                  <a:pt x="1969007" y="96138"/>
                </a:lnTo>
                <a:lnTo>
                  <a:pt x="1630552" y="51435"/>
                </a:lnTo>
                <a:lnTo>
                  <a:pt x="1419860" y="31368"/>
                </a:lnTo>
                <a:lnTo>
                  <a:pt x="1221866" y="15748"/>
                </a:lnTo>
                <a:lnTo>
                  <a:pt x="1032382" y="4572"/>
                </a:lnTo>
                <a:lnTo>
                  <a:pt x="853566" y="0"/>
                </a:lnTo>
                <a:close/>
              </a:path>
            </a:pathLst>
          </a:custGeom>
          <a:solidFill>
            <a:srgbClr val="C5E7FB">
              <a:alpha val="3999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2832100" y="743204"/>
            <a:ext cx="5474970" cy="775335"/>
          </a:xfrm>
          <a:custGeom>
            <a:avLst/>
            <a:gdLst/>
            <a:ahLst/>
            <a:cxnLst/>
            <a:rect l="l" t="t" r="r" b="b"/>
            <a:pathLst>
              <a:path w="5474970" h="775335">
                <a:moveTo>
                  <a:pt x="0" y="78232"/>
                </a:moveTo>
                <a:lnTo>
                  <a:pt x="19176" y="73787"/>
                </a:lnTo>
                <a:lnTo>
                  <a:pt x="76581" y="62611"/>
                </a:lnTo>
                <a:lnTo>
                  <a:pt x="174498" y="46990"/>
                </a:lnTo>
                <a:lnTo>
                  <a:pt x="238379" y="37973"/>
                </a:lnTo>
                <a:lnTo>
                  <a:pt x="312927" y="29083"/>
                </a:lnTo>
                <a:lnTo>
                  <a:pt x="395858" y="22351"/>
                </a:lnTo>
                <a:lnTo>
                  <a:pt x="491744" y="15621"/>
                </a:lnTo>
                <a:lnTo>
                  <a:pt x="596011" y="9017"/>
                </a:lnTo>
                <a:lnTo>
                  <a:pt x="713104" y="4445"/>
                </a:lnTo>
                <a:lnTo>
                  <a:pt x="840866" y="2286"/>
                </a:lnTo>
                <a:lnTo>
                  <a:pt x="979170" y="0"/>
                </a:lnTo>
                <a:lnTo>
                  <a:pt x="1128140" y="2286"/>
                </a:lnTo>
                <a:lnTo>
                  <a:pt x="1287779" y="6731"/>
                </a:lnTo>
                <a:lnTo>
                  <a:pt x="1460246" y="15621"/>
                </a:lnTo>
                <a:lnTo>
                  <a:pt x="1643379" y="26797"/>
                </a:lnTo>
                <a:lnTo>
                  <a:pt x="1837054" y="44704"/>
                </a:lnTo>
                <a:lnTo>
                  <a:pt x="2043557" y="64770"/>
                </a:lnTo>
                <a:lnTo>
                  <a:pt x="2262759" y="89408"/>
                </a:lnTo>
                <a:lnTo>
                  <a:pt x="2492629" y="118491"/>
                </a:lnTo>
                <a:lnTo>
                  <a:pt x="2735326" y="154178"/>
                </a:lnTo>
                <a:lnTo>
                  <a:pt x="2988691" y="194437"/>
                </a:lnTo>
                <a:lnTo>
                  <a:pt x="3254755" y="241300"/>
                </a:lnTo>
                <a:lnTo>
                  <a:pt x="3533648" y="297180"/>
                </a:lnTo>
                <a:lnTo>
                  <a:pt x="3825240" y="357505"/>
                </a:lnTo>
                <a:lnTo>
                  <a:pt x="4129658" y="424561"/>
                </a:lnTo>
                <a:lnTo>
                  <a:pt x="4446778" y="500507"/>
                </a:lnTo>
                <a:lnTo>
                  <a:pt x="4776724" y="583184"/>
                </a:lnTo>
                <a:lnTo>
                  <a:pt x="5119497" y="674751"/>
                </a:lnTo>
                <a:lnTo>
                  <a:pt x="5474970" y="775335"/>
                </a:lnTo>
              </a:path>
            </a:pathLst>
          </a:custGeom>
          <a:ln w="31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5616447" y="729869"/>
            <a:ext cx="3312160" cy="652780"/>
          </a:xfrm>
          <a:custGeom>
            <a:avLst/>
            <a:gdLst/>
            <a:ahLst/>
            <a:cxnLst/>
            <a:rect l="l" t="t" r="r" b="b"/>
            <a:pathLst>
              <a:path w="3312159" h="652780">
                <a:moveTo>
                  <a:pt x="0" y="652398"/>
                </a:moveTo>
                <a:lnTo>
                  <a:pt x="95757" y="625475"/>
                </a:lnTo>
                <a:lnTo>
                  <a:pt x="357631" y="556259"/>
                </a:lnTo>
                <a:lnTo>
                  <a:pt x="538479" y="509396"/>
                </a:lnTo>
                <a:lnTo>
                  <a:pt x="747140" y="457961"/>
                </a:lnTo>
                <a:lnTo>
                  <a:pt x="979170" y="402081"/>
                </a:lnTo>
                <a:lnTo>
                  <a:pt x="1228217" y="341756"/>
                </a:lnTo>
                <a:lnTo>
                  <a:pt x="1492123" y="283717"/>
                </a:lnTo>
                <a:lnTo>
                  <a:pt x="1762505" y="225551"/>
                </a:lnTo>
                <a:lnTo>
                  <a:pt x="2039238" y="171957"/>
                </a:lnTo>
                <a:lnTo>
                  <a:pt x="2313812" y="120650"/>
                </a:lnTo>
                <a:lnTo>
                  <a:pt x="2450083" y="98297"/>
                </a:lnTo>
                <a:lnTo>
                  <a:pt x="2582036" y="75945"/>
                </a:lnTo>
                <a:lnTo>
                  <a:pt x="2713990" y="58038"/>
                </a:lnTo>
                <a:lnTo>
                  <a:pt x="2841752" y="40131"/>
                </a:lnTo>
                <a:lnTo>
                  <a:pt x="2967354" y="26796"/>
                </a:lnTo>
                <a:lnTo>
                  <a:pt x="3086607" y="15620"/>
                </a:lnTo>
                <a:lnTo>
                  <a:pt x="3201543" y="6603"/>
                </a:lnTo>
                <a:lnTo>
                  <a:pt x="3312159" y="0"/>
                </a:lnTo>
              </a:path>
            </a:pathLst>
          </a:custGeom>
          <a:ln w="31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211670" y="714248"/>
            <a:ext cx="8723630" cy="1331595"/>
          </a:xfrm>
          <a:custGeom>
            <a:avLst/>
            <a:gdLst/>
            <a:ahLst/>
            <a:cxnLst/>
            <a:rect l="l" t="t" r="r" b="b"/>
            <a:pathLst>
              <a:path w="8723630" h="1331595">
                <a:moveTo>
                  <a:pt x="1556042" y="0"/>
                </a:moveTo>
                <a:lnTo>
                  <a:pt x="1402753" y="0"/>
                </a:lnTo>
                <a:lnTo>
                  <a:pt x="1258100" y="4444"/>
                </a:lnTo>
                <a:lnTo>
                  <a:pt x="1121829" y="11175"/>
                </a:lnTo>
                <a:lnTo>
                  <a:pt x="874890" y="33400"/>
                </a:lnTo>
                <a:lnTo>
                  <a:pt x="762063" y="49149"/>
                </a:lnTo>
                <a:lnTo>
                  <a:pt x="659891" y="64769"/>
                </a:lnTo>
                <a:lnTo>
                  <a:pt x="564095" y="82550"/>
                </a:lnTo>
                <a:lnTo>
                  <a:pt x="478955" y="102742"/>
                </a:lnTo>
                <a:lnTo>
                  <a:pt x="398056" y="120650"/>
                </a:lnTo>
                <a:lnTo>
                  <a:pt x="327812" y="140715"/>
                </a:lnTo>
                <a:lnTo>
                  <a:pt x="206476" y="178688"/>
                </a:lnTo>
                <a:lnTo>
                  <a:pt x="157518" y="196596"/>
                </a:lnTo>
                <a:lnTo>
                  <a:pt x="51079" y="241173"/>
                </a:lnTo>
                <a:lnTo>
                  <a:pt x="0" y="268097"/>
                </a:lnTo>
                <a:lnTo>
                  <a:pt x="0" y="1331467"/>
                </a:lnTo>
                <a:lnTo>
                  <a:pt x="8719096" y="1331467"/>
                </a:lnTo>
                <a:lnTo>
                  <a:pt x="8723414" y="1324864"/>
                </a:lnTo>
                <a:lnTo>
                  <a:pt x="8723414" y="851153"/>
                </a:lnTo>
                <a:lnTo>
                  <a:pt x="7182142" y="851153"/>
                </a:lnTo>
                <a:lnTo>
                  <a:pt x="7043839" y="848994"/>
                </a:lnTo>
                <a:lnTo>
                  <a:pt x="6899059" y="844423"/>
                </a:lnTo>
                <a:lnTo>
                  <a:pt x="6750088" y="837818"/>
                </a:lnTo>
                <a:lnTo>
                  <a:pt x="6594640" y="826642"/>
                </a:lnTo>
                <a:lnTo>
                  <a:pt x="6260503" y="793114"/>
                </a:lnTo>
                <a:lnTo>
                  <a:pt x="5900712" y="746125"/>
                </a:lnTo>
                <a:lnTo>
                  <a:pt x="5709196" y="717168"/>
                </a:lnTo>
                <a:lnTo>
                  <a:pt x="5509044" y="683640"/>
                </a:lnTo>
                <a:lnTo>
                  <a:pt x="5302542" y="645667"/>
                </a:lnTo>
                <a:lnTo>
                  <a:pt x="4861979" y="558546"/>
                </a:lnTo>
                <a:lnTo>
                  <a:pt x="4387253" y="453516"/>
                </a:lnTo>
                <a:lnTo>
                  <a:pt x="4136047" y="395350"/>
                </a:lnTo>
                <a:lnTo>
                  <a:pt x="3614458" y="268097"/>
                </a:lnTo>
                <a:lnTo>
                  <a:pt x="3122841" y="165226"/>
                </a:lnTo>
                <a:lnTo>
                  <a:pt x="2892844" y="125094"/>
                </a:lnTo>
                <a:lnTo>
                  <a:pt x="2673642" y="91566"/>
                </a:lnTo>
                <a:lnTo>
                  <a:pt x="2462949" y="62484"/>
                </a:lnTo>
                <a:lnTo>
                  <a:pt x="2262797" y="40131"/>
                </a:lnTo>
                <a:lnTo>
                  <a:pt x="2073313" y="22225"/>
                </a:lnTo>
                <a:lnTo>
                  <a:pt x="1719999" y="2159"/>
                </a:lnTo>
                <a:lnTo>
                  <a:pt x="1556042" y="0"/>
                </a:lnTo>
                <a:close/>
              </a:path>
              <a:path w="8723630" h="1331595">
                <a:moveTo>
                  <a:pt x="8723414" y="569722"/>
                </a:moveTo>
                <a:lnTo>
                  <a:pt x="8638197" y="605409"/>
                </a:lnTo>
                <a:lnTo>
                  <a:pt x="8557298" y="636651"/>
                </a:lnTo>
                <a:lnTo>
                  <a:pt x="8472208" y="665734"/>
                </a:lnTo>
                <a:lnTo>
                  <a:pt x="8295551" y="719327"/>
                </a:lnTo>
                <a:lnTo>
                  <a:pt x="8201825" y="743965"/>
                </a:lnTo>
                <a:lnTo>
                  <a:pt x="8005991" y="784098"/>
                </a:lnTo>
                <a:lnTo>
                  <a:pt x="7901724" y="802004"/>
                </a:lnTo>
                <a:lnTo>
                  <a:pt x="7680363" y="828801"/>
                </a:lnTo>
                <a:lnTo>
                  <a:pt x="7441857" y="846709"/>
                </a:lnTo>
                <a:lnTo>
                  <a:pt x="7314222" y="851153"/>
                </a:lnTo>
                <a:lnTo>
                  <a:pt x="8723414" y="851153"/>
                </a:lnTo>
                <a:lnTo>
                  <a:pt x="8723414" y="56972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 txBox="1"/>
          <p:nvPr/>
        </p:nvSpPr>
        <p:spPr>
          <a:xfrm>
            <a:off x="330200" y="1503044"/>
            <a:ext cx="3193415" cy="270954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55600" marR="6985" indent="-343535" algn="just">
              <a:lnSpc>
                <a:spcPct val="100000"/>
              </a:lnSpc>
              <a:spcBef>
                <a:spcPts val="95"/>
              </a:spcBef>
              <a:buClr>
                <a:srgbClr val="30B6FC"/>
              </a:buClr>
              <a:buSzPct val="69000"/>
              <a:buFont typeface="Arial" panose="020B0604020202020204"/>
              <a:buAutoNum type="arabicPeriod"/>
              <a:tabLst>
                <a:tab pos="356235" algn="l"/>
              </a:tabLst>
            </a:pPr>
            <a:r>
              <a:rPr sz="1600" spc="110" dirty="0">
                <a:latin typeface="PMingLiU" panose="02020500000000000000" charset="-120"/>
                <a:cs typeface="PMingLiU" panose="02020500000000000000" charset="-120"/>
              </a:rPr>
              <a:t>基础</a:t>
            </a:r>
            <a:r>
              <a:rPr sz="1600" spc="125" dirty="0">
                <a:latin typeface="PMingLiU" panose="02020500000000000000" charset="-120"/>
                <a:cs typeface="PMingLiU" panose="02020500000000000000" charset="-120"/>
              </a:rPr>
              <a:t>施</a:t>
            </a:r>
            <a:r>
              <a:rPr sz="1600" spc="110" dirty="0">
                <a:latin typeface="PMingLiU" panose="02020500000000000000" charset="-120"/>
                <a:cs typeface="PMingLiU" panose="02020500000000000000" charset="-120"/>
              </a:rPr>
              <a:t>工前</a:t>
            </a:r>
            <a:r>
              <a:rPr sz="1600" spc="125" dirty="0">
                <a:latin typeface="PMingLiU" panose="02020500000000000000" charset="-120"/>
                <a:cs typeface="PMingLiU" panose="02020500000000000000" charset="-120"/>
              </a:rPr>
              <a:t>须编</a:t>
            </a:r>
            <a:r>
              <a:rPr sz="1600" spc="110" dirty="0">
                <a:latin typeface="PMingLiU" panose="02020500000000000000" charset="-120"/>
                <a:cs typeface="PMingLiU" panose="02020500000000000000" charset="-120"/>
              </a:rPr>
              <a:t>制专</a:t>
            </a:r>
            <a:r>
              <a:rPr sz="1600" spc="125" dirty="0">
                <a:latin typeface="PMingLiU" panose="02020500000000000000" charset="-120"/>
                <a:cs typeface="PMingLiU" panose="02020500000000000000" charset="-120"/>
              </a:rPr>
              <a:t>项</a:t>
            </a:r>
            <a:r>
              <a:rPr sz="1600" spc="110" dirty="0">
                <a:latin typeface="PMingLiU" panose="02020500000000000000" charset="-120"/>
                <a:cs typeface="PMingLiU" panose="02020500000000000000" charset="-120"/>
              </a:rPr>
              <a:t>安全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防 </a:t>
            </a:r>
            <a:r>
              <a:rPr sz="1600" spc="114" dirty="0">
                <a:latin typeface="PMingLiU" panose="02020500000000000000" charset="-120"/>
                <a:cs typeface="PMingLiU" panose="02020500000000000000" charset="-120"/>
              </a:rPr>
              <a:t>护方</a:t>
            </a:r>
            <a:r>
              <a:rPr sz="1600" spc="125" dirty="0">
                <a:latin typeface="PMingLiU" panose="02020500000000000000" charset="-120"/>
                <a:cs typeface="PMingLiU" panose="02020500000000000000" charset="-120"/>
              </a:rPr>
              <a:t>案</a:t>
            </a:r>
            <a:r>
              <a:rPr sz="1600" spc="114" dirty="0">
                <a:latin typeface="PMingLiU" panose="02020500000000000000" charset="-120"/>
                <a:cs typeface="PMingLiU" panose="02020500000000000000" charset="-120"/>
              </a:rPr>
              <a:t>，</a:t>
            </a:r>
            <a:r>
              <a:rPr sz="1600" spc="110" dirty="0">
                <a:latin typeface="PMingLiU" panose="02020500000000000000" charset="-120"/>
                <a:cs typeface="PMingLiU" panose="02020500000000000000" charset="-120"/>
              </a:rPr>
              <a:t>经</a:t>
            </a:r>
            <a:r>
              <a:rPr sz="1600" spc="125" dirty="0">
                <a:latin typeface="PMingLiU" panose="02020500000000000000" charset="-120"/>
                <a:cs typeface="PMingLiU" panose="02020500000000000000" charset="-120"/>
              </a:rPr>
              <a:t>监理</a:t>
            </a:r>
            <a:r>
              <a:rPr sz="1600" spc="110" dirty="0">
                <a:latin typeface="PMingLiU" panose="02020500000000000000" charset="-120"/>
                <a:cs typeface="PMingLiU" panose="02020500000000000000" charset="-120"/>
              </a:rPr>
              <a:t>和甲</a:t>
            </a:r>
            <a:r>
              <a:rPr sz="1600" spc="125" dirty="0">
                <a:latin typeface="PMingLiU" panose="02020500000000000000" charset="-120"/>
                <a:cs typeface="PMingLiU" panose="02020500000000000000" charset="-120"/>
              </a:rPr>
              <a:t>方</a:t>
            </a:r>
            <a:r>
              <a:rPr sz="1600" spc="110" dirty="0">
                <a:latin typeface="PMingLiU" panose="02020500000000000000" charset="-120"/>
                <a:cs typeface="PMingLiU" panose="02020500000000000000" charset="-120"/>
              </a:rPr>
              <a:t>审批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通 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过后实施；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  <a:p>
            <a:pPr marL="355600" marR="5080" indent="-343535" algn="just">
              <a:lnSpc>
                <a:spcPct val="100000"/>
              </a:lnSpc>
              <a:buClr>
                <a:srgbClr val="30B6FC"/>
              </a:buClr>
              <a:buSzPct val="69000"/>
              <a:buFont typeface="Arial" panose="020B0604020202020204"/>
              <a:buAutoNum type="arabicPeriod"/>
              <a:tabLst>
                <a:tab pos="356235" algn="l"/>
              </a:tabLst>
            </a:pPr>
            <a:r>
              <a:rPr sz="1600" spc="110" dirty="0">
                <a:latin typeface="PMingLiU" panose="02020500000000000000" charset="-120"/>
                <a:cs typeface="PMingLiU" panose="02020500000000000000" charset="-120"/>
              </a:rPr>
              <a:t>方案</a:t>
            </a:r>
            <a:r>
              <a:rPr sz="1600" spc="125" dirty="0">
                <a:latin typeface="PMingLiU" panose="02020500000000000000" charset="-120"/>
                <a:cs typeface="PMingLiU" panose="02020500000000000000" charset="-120"/>
              </a:rPr>
              <a:t>须</a:t>
            </a:r>
            <a:r>
              <a:rPr sz="1600" spc="110" dirty="0">
                <a:latin typeface="PMingLiU" panose="02020500000000000000" charset="-120"/>
                <a:cs typeface="PMingLiU" panose="02020500000000000000" charset="-120"/>
              </a:rPr>
              <a:t>针对</a:t>
            </a:r>
            <a:r>
              <a:rPr sz="1600" spc="125" dirty="0">
                <a:latin typeface="PMingLiU" panose="02020500000000000000" charset="-120"/>
                <a:cs typeface="PMingLiU" panose="02020500000000000000" charset="-120"/>
              </a:rPr>
              <a:t>基坑</a:t>
            </a:r>
            <a:r>
              <a:rPr sz="1600" spc="110" dirty="0">
                <a:latin typeface="PMingLiU" panose="02020500000000000000" charset="-120"/>
                <a:cs typeface="PMingLiU" panose="02020500000000000000" charset="-120"/>
              </a:rPr>
              <a:t>支</a:t>
            </a:r>
            <a:r>
              <a:rPr sz="1600" spc="130" dirty="0">
                <a:latin typeface="PMingLiU" panose="02020500000000000000" charset="-120"/>
                <a:cs typeface="PMingLiU" panose="02020500000000000000" charset="-120"/>
              </a:rPr>
              <a:t>护</a:t>
            </a:r>
            <a:r>
              <a:rPr sz="1600" spc="125" dirty="0">
                <a:latin typeface="PMingLiU" panose="02020500000000000000" charset="-120"/>
                <a:cs typeface="PMingLiU" panose="02020500000000000000" charset="-120"/>
              </a:rPr>
              <a:t>、</a:t>
            </a:r>
            <a:r>
              <a:rPr sz="1600" spc="114" dirty="0">
                <a:latin typeface="PMingLiU" panose="02020500000000000000" charset="-120"/>
                <a:cs typeface="PMingLiU" panose="02020500000000000000" charset="-120"/>
              </a:rPr>
              <a:t>降水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、 </a:t>
            </a:r>
            <a:r>
              <a:rPr sz="1600" spc="110" dirty="0">
                <a:latin typeface="PMingLiU" panose="02020500000000000000" charset="-120"/>
                <a:cs typeface="PMingLiU" panose="02020500000000000000" charset="-120"/>
              </a:rPr>
              <a:t>机械</a:t>
            </a:r>
            <a:r>
              <a:rPr sz="1600" spc="125" dirty="0">
                <a:latin typeface="PMingLiU" panose="02020500000000000000" charset="-120"/>
                <a:cs typeface="PMingLiU" panose="02020500000000000000" charset="-120"/>
              </a:rPr>
              <a:t>作</a:t>
            </a:r>
            <a:r>
              <a:rPr sz="1600" spc="114" dirty="0">
                <a:latin typeface="PMingLiU" panose="02020500000000000000" charset="-120"/>
                <a:cs typeface="PMingLiU" panose="02020500000000000000" charset="-120"/>
              </a:rPr>
              <a:t>业、</a:t>
            </a:r>
            <a:r>
              <a:rPr sz="1600" spc="125" dirty="0">
                <a:latin typeface="PMingLiU" panose="02020500000000000000" charset="-120"/>
                <a:cs typeface="PMingLiU" panose="02020500000000000000" charset="-120"/>
              </a:rPr>
              <a:t>基坑</a:t>
            </a:r>
            <a:r>
              <a:rPr sz="1600" spc="110" dirty="0">
                <a:latin typeface="PMingLiU" panose="02020500000000000000" charset="-120"/>
                <a:cs typeface="PMingLiU" panose="02020500000000000000" charset="-120"/>
              </a:rPr>
              <a:t>变形</a:t>
            </a:r>
            <a:r>
              <a:rPr sz="1600" spc="125" dirty="0">
                <a:latin typeface="PMingLiU" panose="02020500000000000000" charset="-120"/>
                <a:cs typeface="PMingLiU" panose="02020500000000000000" charset="-120"/>
              </a:rPr>
              <a:t>位</a:t>
            </a:r>
            <a:r>
              <a:rPr sz="1600" spc="110" dirty="0">
                <a:latin typeface="PMingLiU" panose="02020500000000000000" charset="-120"/>
                <a:cs typeface="PMingLiU" panose="02020500000000000000" charset="-120"/>
              </a:rPr>
              <a:t>移检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测 </a:t>
            </a:r>
            <a:r>
              <a:rPr sz="1600" spc="110" dirty="0">
                <a:latin typeface="PMingLiU" panose="02020500000000000000" charset="-120"/>
                <a:cs typeface="PMingLiU" panose="02020500000000000000" charset="-120"/>
              </a:rPr>
              <a:t>等进</a:t>
            </a:r>
            <a:r>
              <a:rPr sz="1600" spc="120" dirty="0">
                <a:latin typeface="PMingLiU" panose="02020500000000000000" charset="-120"/>
                <a:cs typeface="PMingLiU" panose="02020500000000000000" charset="-120"/>
              </a:rPr>
              <a:t>行</a:t>
            </a:r>
            <a:r>
              <a:rPr sz="1600" spc="110" dirty="0">
                <a:latin typeface="PMingLiU" panose="02020500000000000000" charset="-120"/>
                <a:cs typeface="PMingLiU" panose="02020500000000000000" charset="-120"/>
              </a:rPr>
              <a:t>编</a:t>
            </a:r>
            <a:r>
              <a:rPr sz="1600" spc="114" dirty="0">
                <a:latin typeface="PMingLiU" panose="02020500000000000000" charset="-120"/>
                <a:cs typeface="PMingLiU" panose="02020500000000000000" charset="-120"/>
              </a:rPr>
              <a:t>制</a:t>
            </a:r>
            <a:r>
              <a:rPr sz="1600" spc="120" dirty="0">
                <a:latin typeface="PMingLiU" panose="02020500000000000000" charset="-120"/>
                <a:cs typeface="PMingLiU" panose="02020500000000000000" charset="-120"/>
              </a:rPr>
              <a:t>，并</a:t>
            </a:r>
            <a:r>
              <a:rPr sz="1600" spc="110" dirty="0">
                <a:latin typeface="PMingLiU" panose="02020500000000000000" charset="-120"/>
                <a:cs typeface="PMingLiU" panose="02020500000000000000" charset="-120"/>
              </a:rPr>
              <a:t>且编</a:t>
            </a:r>
            <a:r>
              <a:rPr sz="1600" spc="120" dirty="0">
                <a:latin typeface="PMingLiU" panose="02020500000000000000" charset="-120"/>
                <a:cs typeface="PMingLiU" panose="02020500000000000000" charset="-120"/>
              </a:rPr>
              <a:t>制</a:t>
            </a:r>
            <a:r>
              <a:rPr sz="1600" spc="110" dirty="0">
                <a:latin typeface="PMingLiU" panose="02020500000000000000" charset="-120"/>
                <a:cs typeface="PMingLiU" panose="02020500000000000000" charset="-120"/>
              </a:rPr>
              <a:t>应急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预 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案；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  <a:p>
            <a:pPr marL="355600" marR="7620" indent="-343535" algn="just">
              <a:lnSpc>
                <a:spcPts val="1930"/>
              </a:lnSpc>
              <a:spcBef>
                <a:spcPts val="60"/>
              </a:spcBef>
              <a:buClr>
                <a:srgbClr val="30B6FC"/>
              </a:buClr>
              <a:buSzPct val="69000"/>
              <a:buFont typeface="Arial" panose="020B0604020202020204"/>
              <a:buAutoNum type="arabicPeriod"/>
              <a:tabLst>
                <a:tab pos="356235" algn="l"/>
              </a:tabLst>
            </a:pPr>
            <a:r>
              <a:rPr sz="1600" spc="110" dirty="0">
                <a:latin typeface="PMingLiU" panose="02020500000000000000" charset="-120"/>
                <a:cs typeface="PMingLiU" panose="02020500000000000000" charset="-120"/>
              </a:rPr>
              <a:t>土石</a:t>
            </a:r>
            <a:r>
              <a:rPr sz="1600" spc="125" dirty="0">
                <a:latin typeface="PMingLiU" panose="02020500000000000000" charset="-120"/>
                <a:cs typeface="PMingLiU" panose="02020500000000000000" charset="-120"/>
              </a:rPr>
              <a:t>方</a:t>
            </a:r>
            <a:r>
              <a:rPr sz="1600" spc="110" dirty="0">
                <a:latin typeface="PMingLiU" panose="02020500000000000000" charset="-120"/>
                <a:cs typeface="PMingLiU" panose="02020500000000000000" charset="-120"/>
              </a:rPr>
              <a:t>开挖</a:t>
            </a:r>
            <a:r>
              <a:rPr sz="1600" spc="125" dirty="0">
                <a:latin typeface="PMingLiU" panose="02020500000000000000" charset="-120"/>
                <a:cs typeface="PMingLiU" panose="02020500000000000000" charset="-120"/>
              </a:rPr>
              <a:t>要求</a:t>
            </a:r>
            <a:r>
              <a:rPr sz="1600" spc="110" dirty="0">
                <a:latin typeface="PMingLiU" panose="02020500000000000000" charset="-120"/>
                <a:cs typeface="PMingLiU" panose="02020500000000000000" charset="-120"/>
              </a:rPr>
              <a:t>：分</a:t>
            </a:r>
            <a:r>
              <a:rPr sz="1600" spc="125" dirty="0">
                <a:latin typeface="PMingLiU" panose="02020500000000000000" charset="-120"/>
                <a:cs typeface="PMingLiU" panose="02020500000000000000" charset="-120"/>
              </a:rPr>
              <a:t>层</a:t>
            </a:r>
            <a:r>
              <a:rPr sz="1600" spc="110" dirty="0">
                <a:latin typeface="PMingLiU" panose="02020500000000000000" charset="-120"/>
                <a:cs typeface="PMingLiU" panose="02020500000000000000" charset="-120"/>
              </a:rPr>
              <a:t>分段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开 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挖，边开挖边支</a:t>
            </a:r>
            <a:r>
              <a:rPr sz="1600" spc="-10" dirty="0">
                <a:latin typeface="PMingLiU" panose="02020500000000000000" charset="-120"/>
                <a:cs typeface="PMingLiU" panose="02020500000000000000" charset="-120"/>
              </a:rPr>
              <a:t>护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；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  <a:p>
            <a:pPr marL="355600" indent="-343535" algn="just">
              <a:lnSpc>
                <a:spcPts val="1845"/>
              </a:lnSpc>
              <a:buClr>
                <a:srgbClr val="30B6FC"/>
              </a:buClr>
              <a:buSzPct val="69000"/>
              <a:buFont typeface="Arial" panose="020B0604020202020204"/>
              <a:buAutoNum type="arabicPeriod"/>
              <a:tabLst>
                <a:tab pos="356235" algn="l"/>
              </a:tabLst>
            </a:pPr>
            <a:r>
              <a:rPr sz="1600" spc="114" dirty="0">
                <a:latin typeface="PMingLiU" panose="02020500000000000000" charset="-120"/>
                <a:cs typeface="PMingLiU" panose="02020500000000000000" charset="-120"/>
              </a:rPr>
              <a:t>作业</a:t>
            </a:r>
            <a:r>
              <a:rPr sz="1600" spc="125" dirty="0">
                <a:latin typeface="PMingLiU" panose="02020500000000000000" charset="-120"/>
                <a:cs typeface="PMingLiU" panose="02020500000000000000" charset="-120"/>
              </a:rPr>
              <a:t>人</a:t>
            </a:r>
            <a:r>
              <a:rPr sz="1600" spc="110" dirty="0">
                <a:latin typeface="PMingLiU" panose="02020500000000000000" charset="-120"/>
                <a:cs typeface="PMingLiU" panose="02020500000000000000" charset="-120"/>
              </a:rPr>
              <a:t>员必</a:t>
            </a:r>
            <a:r>
              <a:rPr sz="1600" spc="125" dirty="0">
                <a:latin typeface="PMingLiU" panose="02020500000000000000" charset="-120"/>
                <a:cs typeface="PMingLiU" panose="02020500000000000000" charset="-120"/>
              </a:rPr>
              <a:t>须经</a:t>
            </a:r>
            <a:r>
              <a:rPr sz="1600" spc="110" dirty="0">
                <a:latin typeface="PMingLiU" panose="02020500000000000000" charset="-120"/>
                <a:cs typeface="PMingLiU" panose="02020500000000000000" charset="-120"/>
              </a:rPr>
              <a:t>过相</a:t>
            </a:r>
            <a:r>
              <a:rPr sz="1600" spc="125" dirty="0">
                <a:latin typeface="PMingLiU" panose="02020500000000000000" charset="-120"/>
                <a:cs typeface="PMingLiU" panose="02020500000000000000" charset="-120"/>
              </a:rPr>
              <a:t>应</a:t>
            </a:r>
            <a:r>
              <a:rPr sz="1600" spc="110" dirty="0">
                <a:latin typeface="PMingLiU" panose="02020500000000000000" charset="-120"/>
                <a:cs typeface="PMingLiU" panose="02020500000000000000" charset="-120"/>
              </a:rPr>
              <a:t>安全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教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  <a:p>
            <a:pPr marL="355600">
              <a:lnSpc>
                <a:spcPct val="100000"/>
              </a:lnSpc>
              <a:spcBef>
                <a:spcPts val="10"/>
              </a:spcBef>
            </a:pP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育，后才能进场施</a:t>
            </a:r>
            <a:r>
              <a:rPr sz="1600" spc="-10" dirty="0">
                <a:latin typeface="PMingLiU" panose="02020500000000000000" charset="-120"/>
                <a:cs typeface="PMingLiU" panose="02020500000000000000" charset="-120"/>
              </a:rPr>
              <a:t>工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；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481076" y="830072"/>
            <a:ext cx="182372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5" dirty="0">
                <a:latin typeface="Candara" panose="020E0502030303020204"/>
                <a:cs typeface="Candara" panose="020E0502030303020204"/>
              </a:rPr>
              <a:t>1.2</a:t>
            </a:r>
            <a:r>
              <a:rPr sz="2800" spc="-5" dirty="0"/>
              <a:t>基础阶段</a:t>
            </a:r>
            <a:endParaRPr sz="2800">
              <a:latin typeface="Candara" panose="020E0502030303020204"/>
              <a:cs typeface="Candara" panose="020E0502030303020204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4316221" y="3804208"/>
            <a:ext cx="4104512" cy="2523998"/>
          </a:xfrm>
          <a:prstGeom prst="rect">
            <a:avLst/>
          </a:prstGeom>
          <a:blipFill>
            <a:blip r:embed="rId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755573" y="4437049"/>
            <a:ext cx="2700274" cy="173202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4060316" y="1582177"/>
            <a:ext cx="4376910" cy="222502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054978" y="859408"/>
            <a:ext cx="2880360" cy="715010"/>
          </a:xfrm>
          <a:custGeom>
            <a:avLst/>
            <a:gdLst/>
            <a:ahLst/>
            <a:cxnLst/>
            <a:rect l="l" t="t" r="r" b="b"/>
            <a:pathLst>
              <a:path w="2880359" h="715010">
                <a:moveTo>
                  <a:pt x="2880105" y="0"/>
                </a:moveTo>
                <a:lnTo>
                  <a:pt x="2873629" y="0"/>
                </a:lnTo>
                <a:lnTo>
                  <a:pt x="2752344" y="20065"/>
                </a:lnTo>
                <a:lnTo>
                  <a:pt x="2628900" y="42417"/>
                </a:lnTo>
                <a:lnTo>
                  <a:pt x="2373376" y="91566"/>
                </a:lnTo>
                <a:lnTo>
                  <a:pt x="2105279" y="149732"/>
                </a:lnTo>
                <a:lnTo>
                  <a:pt x="1824227" y="216662"/>
                </a:lnTo>
                <a:lnTo>
                  <a:pt x="1566672" y="281558"/>
                </a:lnTo>
                <a:lnTo>
                  <a:pt x="842899" y="444626"/>
                </a:lnTo>
                <a:lnTo>
                  <a:pt x="621538" y="489330"/>
                </a:lnTo>
                <a:lnTo>
                  <a:pt x="200025" y="567436"/>
                </a:lnTo>
                <a:lnTo>
                  <a:pt x="0" y="600963"/>
                </a:lnTo>
                <a:lnTo>
                  <a:pt x="138303" y="621156"/>
                </a:lnTo>
                <a:lnTo>
                  <a:pt x="270256" y="638937"/>
                </a:lnTo>
                <a:lnTo>
                  <a:pt x="398018" y="654685"/>
                </a:lnTo>
                <a:lnTo>
                  <a:pt x="644905" y="681481"/>
                </a:lnTo>
                <a:lnTo>
                  <a:pt x="874776" y="699262"/>
                </a:lnTo>
                <a:lnTo>
                  <a:pt x="985520" y="705992"/>
                </a:lnTo>
                <a:lnTo>
                  <a:pt x="1094104" y="710438"/>
                </a:lnTo>
                <a:lnTo>
                  <a:pt x="1298448" y="715010"/>
                </a:lnTo>
                <a:lnTo>
                  <a:pt x="1396365" y="715010"/>
                </a:lnTo>
                <a:lnTo>
                  <a:pt x="1585849" y="710438"/>
                </a:lnTo>
                <a:lnTo>
                  <a:pt x="1675256" y="705992"/>
                </a:lnTo>
                <a:lnTo>
                  <a:pt x="1845564" y="692657"/>
                </a:lnTo>
                <a:lnTo>
                  <a:pt x="1928495" y="683640"/>
                </a:lnTo>
                <a:lnTo>
                  <a:pt x="2086102" y="661288"/>
                </a:lnTo>
                <a:lnTo>
                  <a:pt x="2235073" y="634491"/>
                </a:lnTo>
                <a:lnTo>
                  <a:pt x="2375535" y="603250"/>
                </a:lnTo>
                <a:lnTo>
                  <a:pt x="2509647" y="567436"/>
                </a:lnTo>
                <a:lnTo>
                  <a:pt x="2637409" y="527303"/>
                </a:lnTo>
                <a:lnTo>
                  <a:pt x="2758694" y="482600"/>
                </a:lnTo>
                <a:lnTo>
                  <a:pt x="2875788" y="435610"/>
                </a:lnTo>
                <a:lnTo>
                  <a:pt x="2880105" y="433450"/>
                </a:lnTo>
                <a:lnTo>
                  <a:pt x="2880105" y="0"/>
                </a:lnTo>
                <a:close/>
              </a:path>
            </a:pathLst>
          </a:custGeom>
          <a:solidFill>
            <a:srgbClr val="C5E7FB">
              <a:alpha val="2901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2622423" y="730884"/>
            <a:ext cx="5551805" cy="851535"/>
          </a:xfrm>
          <a:custGeom>
            <a:avLst/>
            <a:gdLst/>
            <a:ahLst/>
            <a:cxnLst/>
            <a:rect l="l" t="t" r="r" b="b"/>
            <a:pathLst>
              <a:path w="5551805" h="851535">
                <a:moveTo>
                  <a:pt x="853566" y="0"/>
                </a:moveTo>
                <a:lnTo>
                  <a:pt x="685418" y="0"/>
                </a:lnTo>
                <a:lnTo>
                  <a:pt x="527938" y="4572"/>
                </a:lnTo>
                <a:lnTo>
                  <a:pt x="381000" y="11175"/>
                </a:lnTo>
                <a:lnTo>
                  <a:pt x="244728" y="22351"/>
                </a:lnTo>
                <a:lnTo>
                  <a:pt x="117093" y="35813"/>
                </a:lnTo>
                <a:lnTo>
                  <a:pt x="0" y="53720"/>
                </a:lnTo>
                <a:lnTo>
                  <a:pt x="334137" y="96138"/>
                </a:lnTo>
                <a:lnTo>
                  <a:pt x="693927" y="156463"/>
                </a:lnTo>
                <a:lnTo>
                  <a:pt x="1079246" y="234695"/>
                </a:lnTo>
                <a:lnTo>
                  <a:pt x="1283589" y="279273"/>
                </a:lnTo>
                <a:lnTo>
                  <a:pt x="1868931" y="422275"/>
                </a:lnTo>
                <a:lnTo>
                  <a:pt x="2562987" y="576452"/>
                </a:lnTo>
                <a:lnTo>
                  <a:pt x="2882265" y="639063"/>
                </a:lnTo>
                <a:lnTo>
                  <a:pt x="3035554" y="668147"/>
                </a:lnTo>
                <a:lnTo>
                  <a:pt x="3329304" y="717295"/>
                </a:lnTo>
                <a:lnTo>
                  <a:pt x="3469766" y="739520"/>
                </a:lnTo>
                <a:lnTo>
                  <a:pt x="3737991" y="775335"/>
                </a:lnTo>
                <a:lnTo>
                  <a:pt x="3991229" y="806576"/>
                </a:lnTo>
                <a:lnTo>
                  <a:pt x="4112641" y="817752"/>
                </a:lnTo>
                <a:lnTo>
                  <a:pt x="4342510" y="835660"/>
                </a:lnTo>
                <a:lnTo>
                  <a:pt x="4453255" y="842390"/>
                </a:lnTo>
                <a:lnTo>
                  <a:pt x="4666107" y="851280"/>
                </a:lnTo>
                <a:lnTo>
                  <a:pt x="4864100" y="851280"/>
                </a:lnTo>
                <a:lnTo>
                  <a:pt x="5051425" y="846836"/>
                </a:lnTo>
                <a:lnTo>
                  <a:pt x="5140833" y="842390"/>
                </a:lnTo>
                <a:lnTo>
                  <a:pt x="5228082" y="835660"/>
                </a:lnTo>
                <a:lnTo>
                  <a:pt x="5474970" y="808863"/>
                </a:lnTo>
                <a:lnTo>
                  <a:pt x="5551551" y="797687"/>
                </a:lnTo>
                <a:lnTo>
                  <a:pt x="5304662" y="766444"/>
                </a:lnTo>
                <a:lnTo>
                  <a:pt x="5042916" y="728472"/>
                </a:lnTo>
                <a:lnTo>
                  <a:pt x="4474463" y="630047"/>
                </a:lnTo>
                <a:lnTo>
                  <a:pt x="4165854" y="567563"/>
                </a:lnTo>
                <a:lnTo>
                  <a:pt x="3840099" y="498348"/>
                </a:lnTo>
                <a:lnTo>
                  <a:pt x="2854579" y="263651"/>
                </a:lnTo>
                <a:lnTo>
                  <a:pt x="2586354" y="205612"/>
                </a:lnTo>
                <a:lnTo>
                  <a:pt x="2330957" y="156463"/>
                </a:lnTo>
                <a:lnTo>
                  <a:pt x="2207387" y="134112"/>
                </a:lnTo>
                <a:lnTo>
                  <a:pt x="2086102" y="114045"/>
                </a:lnTo>
                <a:lnTo>
                  <a:pt x="1969007" y="96138"/>
                </a:lnTo>
                <a:lnTo>
                  <a:pt x="1630552" y="51435"/>
                </a:lnTo>
                <a:lnTo>
                  <a:pt x="1419860" y="31368"/>
                </a:lnTo>
                <a:lnTo>
                  <a:pt x="1221866" y="15748"/>
                </a:lnTo>
                <a:lnTo>
                  <a:pt x="1032382" y="4572"/>
                </a:lnTo>
                <a:lnTo>
                  <a:pt x="853566" y="0"/>
                </a:lnTo>
                <a:close/>
              </a:path>
            </a:pathLst>
          </a:custGeom>
          <a:solidFill>
            <a:srgbClr val="C5E7FB">
              <a:alpha val="3999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2832100" y="743204"/>
            <a:ext cx="5474970" cy="775335"/>
          </a:xfrm>
          <a:custGeom>
            <a:avLst/>
            <a:gdLst/>
            <a:ahLst/>
            <a:cxnLst/>
            <a:rect l="l" t="t" r="r" b="b"/>
            <a:pathLst>
              <a:path w="5474970" h="775335">
                <a:moveTo>
                  <a:pt x="0" y="78232"/>
                </a:moveTo>
                <a:lnTo>
                  <a:pt x="19176" y="73787"/>
                </a:lnTo>
                <a:lnTo>
                  <a:pt x="76581" y="62611"/>
                </a:lnTo>
                <a:lnTo>
                  <a:pt x="174498" y="46990"/>
                </a:lnTo>
                <a:lnTo>
                  <a:pt x="238379" y="37973"/>
                </a:lnTo>
                <a:lnTo>
                  <a:pt x="312927" y="29083"/>
                </a:lnTo>
                <a:lnTo>
                  <a:pt x="395858" y="22351"/>
                </a:lnTo>
                <a:lnTo>
                  <a:pt x="491744" y="15621"/>
                </a:lnTo>
                <a:lnTo>
                  <a:pt x="596011" y="9017"/>
                </a:lnTo>
                <a:lnTo>
                  <a:pt x="713104" y="4445"/>
                </a:lnTo>
                <a:lnTo>
                  <a:pt x="840866" y="2286"/>
                </a:lnTo>
                <a:lnTo>
                  <a:pt x="979170" y="0"/>
                </a:lnTo>
                <a:lnTo>
                  <a:pt x="1128140" y="2286"/>
                </a:lnTo>
                <a:lnTo>
                  <a:pt x="1287779" y="6731"/>
                </a:lnTo>
                <a:lnTo>
                  <a:pt x="1460246" y="15621"/>
                </a:lnTo>
                <a:lnTo>
                  <a:pt x="1643379" y="26797"/>
                </a:lnTo>
                <a:lnTo>
                  <a:pt x="1837054" y="44704"/>
                </a:lnTo>
                <a:lnTo>
                  <a:pt x="2043557" y="64770"/>
                </a:lnTo>
                <a:lnTo>
                  <a:pt x="2262759" y="89408"/>
                </a:lnTo>
                <a:lnTo>
                  <a:pt x="2492629" y="118491"/>
                </a:lnTo>
                <a:lnTo>
                  <a:pt x="2735326" y="154178"/>
                </a:lnTo>
                <a:lnTo>
                  <a:pt x="2988691" y="194437"/>
                </a:lnTo>
                <a:lnTo>
                  <a:pt x="3254755" y="241300"/>
                </a:lnTo>
                <a:lnTo>
                  <a:pt x="3533648" y="297180"/>
                </a:lnTo>
                <a:lnTo>
                  <a:pt x="3825240" y="357505"/>
                </a:lnTo>
                <a:lnTo>
                  <a:pt x="4129658" y="424561"/>
                </a:lnTo>
                <a:lnTo>
                  <a:pt x="4446778" y="500507"/>
                </a:lnTo>
                <a:lnTo>
                  <a:pt x="4776724" y="583184"/>
                </a:lnTo>
                <a:lnTo>
                  <a:pt x="5119497" y="674751"/>
                </a:lnTo>
                <a:lnTo>
                  <a:pt x="5474970" y="775335"/>
                </a:lnTo>
              </a:path>
            </a:pathLst>
          </a:custGeom>
          <a:ln w="31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5616447" y="729869"/>
            <a:ext cx="3312160" cy="652780"/>
          </a:xfrm>
          <a:custGeom>
            <a:avLst/>
            <a:gdLst/>
            <a:ahLst/>
            <a:cxnLst/>
            <a:rect l="l" t="t" r="r" b="b"/>
            <a:pathLst>
              <a:path w="3312159" h="652780">
                <a:moveTo>
                  <a:pt x="0" y="652398"/>
                </a:moveTo>
                <a:lnTo>
                  <a:pt x="95757" y="625475"/>
                </a:lnTo>
                <a:lnTo>
                  <a:pt x="357631" y="556259"/>
                </a:lnTo>
                <a:lnTo>
                  <a:pt x="538479" y="509396"/>
                </a:lnTo>
                <a:lnTo>
                  <a:pt x="747140" y="457961"/>
                </a:lnTo>
                <a:lnTo>
                  <a:pt x="979170" y="402081"/>
                </a:lnTo>
                <a:lnTo>
                  <a:pt x="1228217" y="341756"/>
                </a:lnTo>
                <a:lnTo>
                  <a:pt x="1492123" y="283717"/>
                </a:lnTo>
                <a:lnTo>
                  <a:pt x="1762505" y="225551"/>
                </a:lnTo>
                <a:lnTo>
                  <a:pt x="2039238" y="171957"/>
                </a:lnTo>
                <a:lnTo>
                  <a:pt x="2313812" y="120650"/>
                </a:lnTo>
                <a:lnTo>
                  <a:pt x="2450083" y="98297"/>
                </a:lnTo>
                <a:lnTo>
                  <a:pt x="2582036" y="75945"/>
                </a:lnTo>
                <a:lnTo>
                  <a:pt x="2713990" y="58038"/>
                </a:lnTo>
                <a:lnTo>
                  <a:pt x="2841752" y="40131"/>
                </a:lnTo>
                <a:lnTo>
                  <a:pt x="2967354" y="26796"/>
                </a:lnTo>
                <a:lnTo>
                  <a:pt x="3086607" y="15620"/>
                </a:lnTo>
                <a:lnTo>
                  <a:pt x="3201543" y="6603"/>
                </a:lnTo>
                <a:lnTo>
                  <a:pt x="3312159" y="0"/>
                </a:lnTo>
              </a:path>
            </a:pathLst>
          </a:custGeom>
          <a:ln w="31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211670" y="714248"/>
            <a:ext cx="8723630" cy="1331595"/>
          </a:xfrm>
          <a:custGeom>
            <a:avLst/>
            <a:gdLst/>
            <a:ahLst/>
            <a:cxnLst/>
            <a:rect l="l" t="t" r="r" b="b"/>
            <a:pathLst>
              <a:path w="8723630" h="1331595">
                <a:moveTo>
                  <a:pt x="1556042" y="0"/>
                </a:moveTo>
                <a:lnTo>
                  <a:pt x="1402753" y="0"/>
                </a:lnTo>
                <a:lnTo>
                  <a:pt x="1258100" y="4444"/>
                </a:lnTo>
                <a:lnTo>
                  <a:pt x="1121829" y="11175"/>
                </a:lnTo>
                <a:lnTo>
                  <a:pt x="874890" y="33400"/>
                </a:lnTo>
                <a:lnTo>
                  <a:pt x="762063" y="49149"/>
                </a:lnTo>
                <a:lnTo>
                  <a:pt x="659891" y="64769"/>
                </a:lnTo>
                <a:lnTo>
                  <a:pt x="564095" y="82550"/>
                </a:lnTo>
                <a:lnTo>
                  <a:pt x="478955" y="102742"/>
                </a:lnTo>
                <a:lnTo>
                  <a:pt x="398056" y="120650"/>
                </a:lnTo>
                <a:lnTo>
                  <a:pt x="327812" y="140715"/>
                </a:lnTo>
                <a:lnTo>
                  <a:pt x="206476" y="178688"/>
                </a:lnTo>
                <a:lnTo>
                  <a:pt x="157518" y="196596"/>
                </a:lnTo>
                <a:lnTo>
                  <a:pt x="51079" y="241173"/>
                </a:lnTo>
                <a:lnTo>
                  <a:pt x="0" y="268097"/>
                </a:lnTo>
                <a:lnTo>
                  <a:pt x="0" y="1331467"/>
                </a:lnTo>
                <a:lnTo>
                  <a:pt x="8719096" y="1331467"/>
                </a:lnTo>
                <a:lnTo>
                  <a:pt x="8723414" y="1324864"/>
                </a:lnTo>
                <a:lnTo>
                  <a:pt x="8723414" y="851153"/>
                </a:lnTo>
                <a:lnTo>
                  <a:pt x="7182142" y="851153"/>
                </a:lnTo>
                <a:lnTo>
                  <a:pt x="7043839" y="848994"/>
                </a:lnTo>
                <a:lnTo>
                  <a:pt x="6899059" y="844423"/>
                </a:lnTo>
                <a:lnTo>
                  <a:pt x="6750088" y="837818"/>
                </a:lnTo>
                <a:lnTo>
                  <a:pt x="6594640" y="826642"/>
                </a:lnTo>
                <a:lnTo>
                  <a:pt x="6260503" y="793114"/>
                </a:lnTo>
                <a:lnTo>
                  <a:pt x="5900712" y="746125"/>
                </a:lnTo>
                <a:lnTo>
                  <a:pt x="5709196" y="717168"/>
                </a:lnTo>
                <a:lnTo>
                  <a:pt x="5509044" y="683640"/>
                </a:lnTo>
                <a:lnTo>
                  <a:pt x="5302542" y="645667"/>
                </a:lnTo>
                <a:lnTo>
                  <a:pt x="4861979" y="558546"/>
                </a:lnTo>
                <a:lnTo>
                  <a:pt x="4387253" y="453516"/>
                </a:lnTo>
                <a:lnTo>
                  <a:pt x="4136047" y="395350"/>
                </a:lnTo>
                <a:lnTo>
                  <a:pt x="3614458" y="268097"/>
                </a:lnTo>
                <a:lnTo>
                  <a:pt x="3122841" y="165226"/>
                </a:lnTo>
                <a:lnTo>
                  <a:pt x="2892844" y="125094"/>
                </a:lnTo>
                <a:lnTo>
                  <a:pt x="2673642" y="91566"/>
                </a:lnTo>
                <a:lnTo>
                  <a:pt x="2462949" y="62484"/>
                </a:lnTo>
                <a:lnTo>
                  <a:pt x="2262797" y="40131"/>
                </a:lnTo>
                <a:lnTo>
                  <a:pt x="2073313" y="22225"/>
                </a:lnTo>
                <a:lnTo>
                  <a:pt x="1719999" y="2159"/>
                </a:lnTo>
                <a:lnTo>
                  <a:pt x="1556042" y="0"/>
                </a:lnTo>
                <a:close/>
              </a:path>
              <a:path w="8723630" h="1331595">
                <a:moveTo>
                  <a:pt x="8723414" y="569722"/>
                </a:moveTo>
                <a:lnTo>
                  <a:pt x="8638197" y="605409"/>
                </a:lnTo>
                <a:lnTo>
                  <a:pt x="8557298" y="636651"/>
                </a:lnTo>
                <a:lnTo>
                  <a:pt x="8472208" y="665734"/>
                </a:lnTo>
                <a:lnTo>
                  <a:pt x="8295551" y="719327"/>
                </a:lnTo>
                <a:lnTo>
                  <a:pt x="8201825" y="743965"/>
                </a:lnTo>
                <a:lnTo>
                  <a:pt x="8005991" y="784098"/>
                </a:lnTo>
                <a:lnTo>
                  <a:pt x="7901724" y="802004"/>
                </a:lnTo>
                <a:lnTo>
                  <a:pt x="7680363" y="828801"/>
                </a:lnTo>
                <a:lnTo>
                  <a:pt x="7441857" y="846709"/>
                </a:lnTo>
                <a:lnTo>
                  <a:pt x="7314222" y="851153"/>
                </a:lnTo>
                <a:lnTo>
                  <a:pt x="8723414" y="851153"/>
                </a:lnTo>
                <a:lnTo>
                  <a:pt x="8723414" y="56972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 txBox="1"/>
          <p:nvPr/>
        </p:nvSpPr>
        <p:spPr>
          <a:xfrm>
            <a:off x="330200" y="1407922"/>
            <a:ext cx="2569210" cy="4964430"/>
          </a:xfrm>
          <a:prstGeom prst="rect">
            <a:avLst/>
          </a:prstGeom>
        </p:spPr>
        <p:txBody>
          <a:bodyPr vert="horz" wrap="square" lIns="0" tIns="36195" rIns="0" bIns="0" rtlCol="0">
            <a:spAutoFit/>
          </a:bodyPr>
          <a:lstStyle/>
          <a:p>
            <a:pPr marL="12700" marR="44450">
              <a:lnSpc>
                <a:spcPct val="90000"/>
              </a:lnSpc>
              <a:spcBef>
                <a:spcPts val="285"/>
              </a:spcBef>
            </a:pPr>
            <a:r>
              <a:rPr sz="1600" dirty="0">
                <a:latin typeface="Candara" panose="020E0502030303020204"/>
                <a:cs typeface="Candara" panose="020E0502030303020204"/>
              </a:rPr>
              <a:t>1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、作业层及作业层的下一层 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必须满铺脚手板，脚手板离 建筑物结构的距离不应大于 </a:t>
            </a:r>
            <a:r>
              <a:rPr sz="1600" spc="-10" dirty="0">
                <a:latin typeface="Candara" panose="020E0502030303020204"/>
                <a:cs typeface="Candara" panose="020E0502030303020204"/>
              </a:rPr>
              <a:t>150mm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。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  <a:p>
            <a:pPr marL="12700">
              <a:lnSpc>
                <a:spcPts val="1825"/>
              </a:lnSpc>
              <a:spcBef>
                <a:spcPts val="410"/>
              </a:spcBef>
            </a:pPr>
            <a:r>
              <a:rPr sz="1600" spc="-15" dirty="0">
                <a:latin typeface="Candara" panose="020E0502030303020204"/>
                <a:cs typeface="Candara" panose="020E0502030303020204"/>
              </a:rPr>
              <a:t>2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、落地架第二层，悬挑架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  <a:p>
            <a:pPr marL="12700" marR="91440" algn="just">
              <a:lnSpc>
                <a:spcPct val="90000"/>
              </a:lnSpc>
              <a:spcBef>
                <a:spcPts val="95"/>
              </a:spcBef>
            </a:pP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（爬架）首层，中间层不超 过</a:t>
            </a:r>
            <a:r>
              <a:rPr sz="1600" spc="-5" dirty="0">
                <a:latin typeface="Candara" panose="020E0502030303020204"/>
                <a:cs typeface="Candara" panose="020E0502030303020204"/>
              </a:rPr>
              <a:t>10</a:t>
            </a:r>
            <a:r>
              <a:rPr sz="1600" spc="-75" dirty="0">
                <a:latin typeface="Candara" panose="020E0502030303020204"/>
                <a:cs typeface="Candara" panose="020E0502030303020204"/>
              </a:rPr>
              <a:t> 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米且</a:t>
            </a:r>
            <a:r>
              <a:rPr sz="1600" spc="-10" dirty="0">
                <a:latin typeface="PMingLiU" panose="02020500000000000000" charset="-120"/>
                <a:cs typeface="PMingLiU" panose="02020500000000000000" charset="-120"/>
              </a:rPr>
              <a:t>不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超过二层满铺一 </a:t>
            </a:r>
            <a:r>
              <a:rPr sz="1600" spc="-10" dirty="0">
                <a:latin typeface="PMingLiU" panose="02020500000000000000" charset="-120"/>
                <a:cs typeface="PMingLiU" panose="02020500000000000000" charset="-120"/>
              </a:rPr>
              <a:t>道硬质隔断防护，并在两层 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硬防护的中间部位张挂水平 兜网，水平兜网必须兜挂至 建筑物结构。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  <a:p>
            <a:pPr marL="12700" marR="17145">
              <a:lnSpc>
                <a:spcPct val="90000"/>
              </a:lnSpc>
              <a:spcBef>
                <a:spcPts val="595"/>
              </a:spcBef>
            </a:pPr>
            <a:r>
              <a:rPr sz="1600" spc="-5" dirty="0">
                <a:latin typeface="Candara" panose="020E0502030303020204"/>
                <a:cs typeface="Candara" panose="020E0502030303020204"/>
              </a:rPr>
              <a:t>3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、安全网为阻燃性，脚手板 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采用钢筋网片；架体底部采 </a:t>
            </a:r>
            <a:r>
              <a:rPr sz="1600" spc="-10" dirty="0">
                <a:latin typeface="PMingLiU" panose="02020500000000000000" charset="-120"/>
                <a:cs typeface="PMingLiU" panose="02020500000000000000" charset="-120"/>
              </a:rPr>
              <a:t>用钢板防护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。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  <a:p>
            <a:pPr marL="12700" marR="5080">
              <a:lnSpc>
                <a:spcPts val="1730"/>
              </a:lnSpc>
              <a:spcBef>
                <a:spcPts val="625"/>
              </a:spcBef>
            </a:pPr>
            <a:r>
              <a:rPr sz="1600" spc="-5" dirty="0">
                <a:latin typeface="Candara" panose="020E0502030303020204"/>
                <a:cs typeface="Candara" panose="020E0502030303020204"/>
              </a:rPr>
              <a:t>4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、</a:t>
            </a:r>
            <a:r>
              <a:rPr sz="1600" spc="-90" dirty="0">
                <a:latin typeface="PMingLiU" panose="02020500000000000000" charset="-120"/>
                <a:cs typeface="PMingLiU" panose="02020500000000000000" charset="-120"/>
              </a:rPr>
              <a:t> 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作业层外侧应设置</a:t>
            </a:r>
            <a:r>
              <a:rPr sz="1600" spc="-50" dirty="0">
                <a:latin typeface="PMingLiU" panose="02020500000000000000" charset="-120"/>
                <a:cs typeface="PMingLiU" panose="02020500000000000000" charset="-120"/>
              </a:rPr>
              <a:t> </a:t>
            </a:r>
            <a:r>
              <a:rPr sz="1600" spc="-5" dirty="0">
                <a:latin typeface="Candara" panose="020E0502030303020204"/>
                <a:cs typeface="Candara" panose="020E0502030303020204"/>
              </a:rPr>
              <a:t>1.2m  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高的防护栏杆和</a:t>
            </a:r>
            <a:r>
              <a:rPr sz="1600" spc="-80" dirty="0">
                <a:latin typeface="PMingLiU" panose="02020500000000000000" charset="-120"/>
                <a:cs typeface="PMingLiU" panose="02020500000000000000" charset="-120"/>
              </a:rPr>
              <a:t> </a:t>
            </a:r>
            <a:r>
              <a:rPr sz="1600" spc="-10" dirty="0">
                <a:latin typeface="Candara" panose="020E0502030303020204"/>
                <a:cs typeface="Candara" panose="020E0502030303020204"/>
              </a:rPr>
              <a:t>180mm</a:t>
            </a:r>
            <a:r>
              <a:rPr sz="1600" spc="-20" dirty="0">
                <a:latin typeface="Candara" panose="020E0502030303020204"/>
                <a:cs typeface="Candara" panose="020E0502030303020204"/>
              </a:rPr>
              <a:t> 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高的 挡脚板。（</a:t>
            </a:r>
            <a:r>
              <a:rPr sz="1600" spc="-5" dirty="0">
                <a:latin typeface="Candara" panose="020E0502030303020204"/>
                <a:cs typeface="Candara" panose="020E0502030303020204"/>
              </a:rPr>
              <a:t>JGJ202-2010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第 </a:t>
            </a:r>
            <a:r>
              <a:rPr sz="1600" spc="-5" dirty="0">
                <a:latin typeface="Candara" panose="020E0502030303020204"/>
                <a:cs typeface="Candara" panose="020E0502030303020204"/>
              </a:rPr>
              <a:t>4.4.14.2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条）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  <a:p>
            <a:pPr marL="12700" marR="17145">
              <a:lnSpc>
                <a:spcPct val="90000"/>
              </a:lnSpc>
              <a:spcBef>
                <a:spcPts val="565"/>
              </a:spcBef>
            </a:pPr>
            <a:r>
              <a:rPr sz="1600" spc="-15" dirty="0">
                <a:latin typeface="Candara" panose="020E0502030303020204"/>
                <a:cs typeface="Candara" panose="020E0502030303020204"/>
              </a:rPr>
              <a:t>5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、</a:t>
            </a:r>
            <a:r>
              <a:rPr sz="1600" spc="-10" dirty="0">
                <a:latin typeface="PMingLiU" panose="02020500000000000000" charset="-120"/>
                <a:cs typeface="PMingLiU" panose="02020500000000000000" charset="-120"/>
              </a:rPr>
              <a:t>架体外侧应采用密目式安 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全立网全封闭。</a:t>
            </a:r>
            <a:r>
              <a:rPr sz="1600" spc="-10" dirty="0">
                <a:latin typeface="PMingLiU" panose="02020500000000000000" charset="-120"/>
                <a:cs typeface="PMingLiU" panose="02020500000000000000" charset="-120"/>
              </a:rPr>
              <a:t>（</a:t>
            </a:r>
            <a:r>
              <a:rPr sz="1600" spc="-10" dirty="0">
                <a:latin typeface="Candara" panose="020E0502030303020204"/>
                <a:cs typeface="Candara" panose="020E0502030303020204"/>
              </a:rPr>
              <a:t>JGJ202-  </a:t>
            </a:r>
            <a:r>
              <a:rPr sz="1600" spc="-5" dirty="0">
                <a:latin typeface="Candara" panose="020E0502030303020204"/>
                <a:cs typeface="Candara" panose="020E0502030303020204"/>
              </a:rPr>
              <a:t>2010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第</a:t>
            </a:r>
            <a:r>
              <a:rPr sz="1600" spc="-5" dirty="0">
                <a:latin typeface="Candara" panose="020E0502030303020204"/>
                <a:cs typeface="Candara" panose="020E0502030303020204"/>
              </a:rPr>
              <a:t>4.4.14.1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条）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330200" y="892810"/>
            <a:ext cx="216662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5" dirty="0">
                <a:solidFill>
                  <a:srgbClr val="000000"/>
                </a:solidFill>
                <a:latin typeface="Candara" panose="020E0502030303020204"/>
                <a:cs typeface="Candara" panose="020E0502030303020204"/>
              </a:rPr>
              <a:t>3.3.9</a:t>
            </a:r>
            <a:r>
              <a:rPr sz="2800" spc="-5" dirty="0">
                <a:solidFill>
                  <a:srgbClr val="000000"/>
                </a:solidFill>
              </a:rPr>
              <a:t>架体防护</a:t>
            </a:r>
            <a:endParaRPr sz="2800">
              <a:latin typeface="Candara" panose="020E0502030303020204"/>
              <a:cs typeface="Candara" panose="020E0502030303020204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5652134" y="1556130"/>
            <a:ext cx="3230117" cy="1420495"/>
          </a:xfrm>
          <a:prstGeom prst="rect">
            <a:avLst/>
          </a:prstGeom>
          <a:blipFill>
            <a:blip r:embed="rId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3635883" y="3021177"/>
            <a:ext cx="5246370" cy="346062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4572012" y="1556258"/>
            <a:ext cx="1080122" cy="140563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054978" y="859408"/>
            <a:ext cx="2880360" cy="715010"/>
          </a:xfrm>
          <a:custGeom>
            <a:avLst/>
            <a:gdLst/>
            <a:ahLst/>
            <a:cxnLst/>
            <a:rect l="l" t="t" r="r" b="b"/>
            <a:pathLst>
              <a:path w="2880359" h="715010">
                <a:moveTo>
                  <a:pt x="2880105" y="0"/>
                </a:moveTo>
                <a:lnTo>
                  <a:pt x="2873629" y="0"/>
                </a:lnTo>
                <a:lnTo>
                  <a:pt x="2752344" y="20065"/>
                </a:lnTo>
                <a:lnTo>
                  <a:pt x="2628900" y="42417"/>
                </a:lnTo>
                <a:lnTo>
                  <a:pt x="2373376" y="91566"/>
                </a:lnTo>
                <a:lnTo>
                  <a:pt x="2105279" y="149732"/>
                </a:lnTo>
                <a:lnTo>
                  <a:pt x="1824227" y="216662"/>
                </a:lnTo>
                <a:lnTo>
                  <a:pt x="1566672" y="281558"/>
                </a:lnTo>
                <a:lnTo>
                  <a:pt x="842899" y="444626"/>
                </a:lnTo>
                <a:lnTo>
                  <a:pt x="621538" y="489330"/>
                </a:lnTo>
                <a:lnTo>
                  <a:pt x="200025" y="567436"/>
                </a:lnTo>
                <a:lnTo>
                  <a:pt x="0" y="600963"/>
                </a:lnTo>
                <a:lnTo>
                  <a:pt x="138303" y="621156"/>
                </a:lnTo>
                <a:lnTo>
                  <a:pt x="270256" y="638937"/>
                </a:lnTo>
                <a:lnTo>
                  <a:pt x="398018" y="654685"/>
                </a:lnTo>
                <a:lnTo>
                  <a:pt x="644905" y="681481"/>
                </a:lnTo>
                <a:lnTo>
                  <a:pt x="874776" y="699262"/>
                </a:lnTo>
                <a:lnTo>
                  <a:pt x="985520" y="705992"/>
                </a:lnTo>
                <a:lnTo>
                  <a:pt x="1094104" y="710438"/>
                </a:lnTo>
                <a:lnTo>
                  <a:pt x="1298448" y="715010"/>
                </a:lnTo>
                <a:lnTo>
                  <a:pt x="1396365" y="715010"/>
                </a:lnTo>
                <a:lnTo>
                  <a:pt x="1585849" y="710438"/>
                </a:lnTo>
                <a:lnTo>
                  <a:pt x="1675256" y="705992"/>
                </a:lnTo>
                <a:lnTo>
                  <a:pt x="1845564" y="692657"/>
                </a:lnTo>
                <a:lnTo>
                  <a:pt x="1928495" y="683640"/>
                </a:lnTo>
                <a:lnTo>
                  <a:pt x="2086102" y="661288"/>
                </a:lnTo>
                <a:lnTo>
                  <a:pt x="2235073" y="634491"/>
                </a:lnTo>
                <a:lnTo>
                  <a:pt x="2375535" y="603250"/>
                </a:lnTo>
                <a:lnTo>
                  <a:pt x="2509647" y="567436"/>
                </a:lnTo>
                <a:lnTo>
                  <a:pt x="2637409" y="527303"/>
                </a:lnTo>
                <a:lnTo>
                  <a:pt x="2758694" y="482600"/>
                </a:lnTo>
                <a:lnTo>
                  <a:pt x="2875788" y="435610"/>
                </a:lnTo>
                <a:lnTo>
                  <a:pt x="2880105" y="433450"/>
                </a:lnTo>
                <a:lnTo>
                  <a:pt x="2880105" y="0"/>
                </a:lnTo>
                <a:close/>
              </a:path>
            </a:pathLst>
          </a:custGeom>
          <a:solidFill>
            <a:srgbClr val="C5E7FB">
              <a:alpha val="2901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2622423" y="730884"/>
            <a:ext cx="5551805" cy="851535"/>
          </a:xfrm>
          <a:custGeom>
            <a:avLst/>
            <a:gdLst/>
            <a:ahLst/>
            <a:cxnLst/>
            <a:rect l="l" t="t" r="r" b="b"/>
            <a:pathLst>
              <a:path w="5551805" h="851535">
                <a:moveTo>
                  <a:pt x="853566" y="0"/>
                </a:moveTo>
                <a:lnTo>
                  <a:pt x="685418" y="0"/>
                </a:lnTo>
                <a:lnTo>
                  <a:pt x="527938" y="4572"/>
                </a:lnTo>
                <a:lnTo>
                  <a:pt x="381000" y="11175"/>
                </a:lnTo>
                <a:lnTo>
                  <a:pt x="244728" y="22351"/>
                </a:lnTo>
                <a:lnTo>
                  <a:pt x="117093" y="35813"/>
                </a:lnTo>
                <a:lnTo>
                  <a:pt x="0" y="53720"/>
                </a:lnTo>
                <a:lnTo>
                  <a:pt x="334137" y="96138"/>
                </a:lnTo>
                <a:lnTo>
                  <a:pt x="693927" y="156463"/>
                </a:lnTo>
                <a:lnTo>
                  <a:pt x="1079246" y="234695"/>
                </a:lnTo>
                <a:lnTo>
                  <a:pt x="1283589" y="279273"/>
                </a:lnTo>
                <a:lnTo>
                  <a:pt x="1868931" y="422275"/>
                </a:lnTo>
                <a:lnTo>
                  <a:pt x="2562987" y="576452"/>
                </a:lnTo>
                <a:lnTo>
                  <a:pt x="2882265" y="639063"/>
                </a:lnTo>
                <a:lnTo>
                  <a:pt x="3035554" y="668147"/>
                </a:lnTo>
                <a:lnTo>
                  <a:pt x="3329304" y="717295"/>
                </a:lnTo>
                <a:lnTo>
                  <a:pt x="3469766" y="739520"/>
                </a:lnTo>
                <a:lnTo>
                  <a:pt x="3737991" y="775335"/>
                </a:lnTo>
                <a:lnTo>
                  <a:pt x="3991229" y="806576"/>
                </a:lnTo>
                <a:lnTo>
                  <a:pt x="4112641" y="817752"/>
                </a:lnTo>
                <a:lnTo>
                  <a:pt x="4342510" y="835660"/>
                </a:lnTo>
                <a:lnTo>
                  <a:pt x="4453255" y="842390"/>
                </a:lnTo>
                <a:lnTo>
                  <a:pt x="4666107" y="851280"/>
                </a:lnTo>
                <a:lnTo>
                  <a:pt x="4864100" y="851280"/>
                </a:lnTo>
                <a:lnTo>
                  <a:pt x="5051425" y="846836"/>
                </a:lnTo>
                <a:lnTo>
                  <a:pt x="5140833" y="842390"/>
                </a:lnTo>
                <a:lnTo>
                  <a:pt x="5228082" y="835660"/>
                </a:lnTo>
                <a:lnTo>
                  <a:pt x="5474970" y="808863"/>
                </a:lnTo>
                <a:lnTo>
                  <a:pt x="5551551" y="797687"/>
                </a:lnTo>
                <a:lnTo>
                  <a:pt x="5304662" y="766444"/>
                </a:lnTo>
                <a:lnTo>
                  <a:pt x="5042916" y="728472"/>
                </a:lnTo>
                <a:lnTo>
                  <a:pt x="4474463" y="630047"/>
                </a:lnTo>
                <a:lnTo>
                  <a:pt x="4165854" y="567563"/>
                </a:lnTo>
                <a:lnTo>
                  <a:pt x="3840099" y="498348"/>
                </a:lnTo>
                <a:lnTo>
                  <a:pt x="2854579" y="263651"/>
                </a:lnTo>
                <a:lnTo>
                  <a:pt x="2586354" y="205612"/>
                </a:lnTo>
                <a:lnTo>
                  <a:pt x="2330957" y="156463"/>
                </a:lnTo>
                <a:lnTo>
                  <a:pt x="2207387" y="134112"/>
                </a:lnTo>
                <a:lnTo>
                  <a:pt x="2086102" y="114045"/>
                </a:lnTo>
                <a:lnTo>
                  <a:pt x="1969007" y="96138"/>
                </a:lnTo>
                <a:lnTo>
                  <a:pt x="1630552" y="51435"/>
                </a:lnTo>
                <a:lnTo>
                  <a:pt x="1419860" y="31368"/>
                </a:lnTo>
                <a:lnTo>
                  <a:pt x="1221866" y="15748"/>
                </a:lnTo>
                <a:lnTo>
                  <a:pt x="1032382" y="4572"/>
                </a:lnTo>
                <a:lnTo>
                  <a:pt x="853566" y="0"/>
                </a:lnTo>
                <a:close/>
              </a:path>
            </a:pathLst>
          </a:custGeom>
          <a:solidFill>
            <a:srgbClr val="C5E7FB">
              <a:alpha val="3999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2832100" y="743204"/>
            <a:ext cx="5474970" cy="775335"/>
          </a:xfrm>
          <a:custGeom>
            <a:avLst/>
            <a:gdLst/>
            <a:ahLst/>
            <a:cxnLst/>
            <a:rect l="l" t="t" r="r" b="b"/>
            <a:pathLst>
              <a:path w="5474970" h="775335">
                <a:moveTo>
                  <a:pt x="0" y="78232"/>
                </a:moveTo>
                <a:lnTo>
                  <a:pt x="19176" y="73787"/>
                </a:lnTo>
                <a:lnTo>
                  <a:pt x="76581" y="62611"/>
                </a:lnTo>
                <a:lnTo>
                  <a:pt x="174498" y="46990"/>
                </a:lnTo>
                <a:lnTo>
                  <a:pt x="238379" y="37973"/>
                </a:lnTo>
                <a:lnTo>
                  <a:pt x="312927" y="29083"/>
                </a:lnTo>
                <a:lnTo>
                  <a:pt x="395858" y="22351"/>
                </a:lnTo>
                <a:lnTo>
                  <a:pt x="491744" y="15621"/>
                </a:lnTo>
                <a:lnTo>
                  <a:pt x="596011" y="9017"/>
                </a:lnTo>
                <a:lnTo>
                  <a:pt x="713104" y="4445"/>
                </a:lnTo>
                <a:lnTo>
                  <a:pt x="840866" y="2286"/>
                </a:lnTo>
                <a:lnTo>
                  <a:pt x="979170" y="0"/>
                </a:lnTo>
                <a:lnTo>
                  <a:pt x="1128140" y="2286"/>
                </a:lnTo>
                <a:lnTo>
                  <a:pt x="1287779" y="6731"/>
                </a:lnTo>
                <a:lnTo>
                  <a:pt x="1460246" y="15621"/>
                </a:lnTo>
                <a:lnTo>
                  <a:pt x="1643379" y="26797"/>
                </a:lnTo>
                <a:lnTo>
                  <a:pt x="1837054" y="44704"/>
                </a:lnTo>
                <a:lnTo>
                  <a:pt x="2043557" y="64770"/>
                </a:lnTo>
                <a:lnTo>
                  <a:pt x="2262759" y="89408"/>
                </a:lnTo>
                <a:lnTo>
                  <a:pt x="2492629" y="118491"/>
                </a:lnTo>
                <a:lnTo>
                  <a:pt x="2735326" y="154178"/>
                </a:lnTo>
                <a:lnTo>
                  <a:pt x="2988691" y="194437"/>
                </a:lnTo>
                <a:lnTo>
                  <a:pt x="3254755" y="241300"/>
                </a:lnTo>
                <a:lnTo>
                  <a:pt x="3533648" y="297180"/>
                </a:lnTo>
                <a:lnTo>
                  <a:pt x="3825240" y="357505"/>
                </a:lnTo>
                <a:lnTo>
                  <a:pt x="4129658" y="424561"/>
                </a:lnTo>
                <a:lnTo>
                  <a:pt x="4446778" y="500507"/>
                </a:lnTo>
                <a:lnTo>
                  <a:pt x="4776724" y="583184"/>
                </a:lnTo>
                <a:lnTo>
                  <a:pt x="5119497" y="674751"/>
                </a:lnTo>
                <a:lnTo>
                  <a:pt x="5474970" y="775335"/>
                </a:lnTo>
              </a:path>
            </a:pathLst>
          </a:custGeom>
          <a:ln w="31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5616447" y="729869"/>
            <a:ext cx="3312160" cy="652780"/>
          </a:xfrm>
          <a:custGeom>
            <a:avLst/>
            <a:gdLst/>
            <a:ahLst/>
            <a:cxnLst/>
            <a:rect l="l" t="t" r="r" b="b"/>
            <a:pathLst>
              <a:path w="3312159" h="652780">
                <a:moveTo>
                  <a:pt x="0" y="652398"/>
                </a:moveTo>
                <a:lnTo>
                  <a:pt x="95757" y="625475"/>
                </a:lnTo>
                <a:lnTo>
                  <a:pt x="357631" y="556259"/>
                </a:lnTo>
                <a:lnTo>
                  <a:pt x="538479" y="509396"/>
                </a:lnTo>
                <a:lnTo>
                  <a:pt x="747140" y="457961"/>
                </a:lnTo>
                <a:lnTo>
                  <a:pt x="979170" y="402081"/>
                </a:lnTo>
                <a:lnTo>
                  <a:pt x="1228217" y="341756"/>
                </a:lnTo>
                <a:lnTo>
                  <a:pt x="1492123" y="283717"/>
                </a:lnTo>
                <a:lnTo>
                  <a:pt x="1762505" y="225551"/>
                </a:lnTo>
                <a:lnTo>
                  <a:pt x="2039238" y="171957"/>
                </a:lnTo>
                <a:lnTo>
                  <a:pt x="2313812" y="120650"/>
                </a:lnTo>
                <a:lnTo>
                  <a:pt x="2450083" y="98297"/>
                </a:lnTo>
                <a:lnTo>
                  <a:pt x="2582036" y="75945"/>
                </a:lnTo>
                <a:lnTo>
                  <a:pt x="2713990" y="58038"/>
                </a:lnTo>
                <a:lnTo>
                  <a:pt x="2841752" y="40131"/>
                </a:lnTo>
                <a:lnTo>
                  <a:pt x="2967354" y="26796"/>
                </a:lnTo>
                <a:lnTo>
                  <a:pt x="3086607" y="15620"/>
                </a:lnTo>
                <a:lnTo>
                  <a:pt x="3201543" y="6603"/>
                </a:lnTo>
                <a:lnTo>
                  <a:pt x="3312159" y="0"/>
                </a:lnTo>
              </a:path>
            </a:pathLst>
          </a:custGeom>
          <a:ln w="31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211670" y="714248"/>
            <a:ext cx="8723630" cy="1331595"/>
          </a:xfrm>
          <a:custGeom>
            <a:avLst/>
            <a:gdLst/>
            <a:ahLst/>
            <a:cxnLst/>
            <a:rect l="l" t="t" r="r" b="b"/>
            <a:pathLst>
              <a:path w="8723630" h="1331595">
                <a:moveTo>
                  <a:pt x="1556042" y="0"/>
                </a:moveTo>
                <a:lnTo>
                  <a:pt x="1402753" y="0"/>
                </a:lnTo>
                <a:lnTo>
                  <a:pt x="1258100" y="4444"/>
                </a:lnTo>
                <a:lnTo>
                  <a:pt x="1121829" y="11175"/>
                </a:lnTo>
                <a:lnTo>
                  <a:pt x="874890" y="33400"/>
                </a:lnTo>
                <a:lnTo>
                  <a:pt x="762063" y="49149"/>
                </a:lnTo>
                <a:lnTo>
                  <a:pt x="659891" y="64769"/>
                </a:lnTo>
                <a:lnTo>
                  <a:pt x="564095" y="82550"/>
                </a:lnTo>
                <a:lnTo>
                  <a:pt x="478955" y="102742"/>
                </a:lnTo>
                <a:lnTo>
                  <a:pt x="398056" y="120650"/>
                </a:lnTo>
                <a:lnTo>
                  <a:pt x="327812" y="140715"/>
                </a:lnTo>
                <a:lnTo>
                  <a:pt x="206476" y="178688"/>
                </a:lnTo>
                <a:lnTo>
                  <a:pt x="157518" y="196596"/>
                </a:lnTo>
                <a:lnTo>
                  <a:pt x="51079" y="241173"/>
                </a:lnTo>
                <a:lnTo>
                  <a:pt x="0" y="268097"/>
                </a:lnTo>
                <a:lnTo>
                  <a:pt x="0" y="1331467"/>
                </a:lnTo>
                <a:lnTo>
                  <a:pt x="8719096" y="1331467"/>
                </a:lnTo>
                <a:lnTo>
                  <a:pt x="8723414" y="1324864"/>
                </a:lnTo>
                <a:lnTo>
                  <a:pt x="8723414" y="851153"/>
                </a:lnTo>
                <a:lnTo>
                  <a:pt x="7182142" y="851153"/>
                </a:lnTo>
                <a:lnTo>
                  <a:pt x="7043839" y="848994"/>
                </a:lnTo>
                <a:lnTo>
                  <a:pt x="6899059" y="844423"/>
                </a:lnTo>
                <a:lnTo>
                  <a:pt x="6750088" y="837818"/>
                </a:lnTo>
                <a:lnTo>
                  <a:pt x="6594640" y="826642"/>
                </a:lnTo>
                <a:lnTo>
                  <a:pt x="6260503" y="793114"/>
                </a:lnTo>
                <a:lnTo>
                  <a:pt x="5900712" y="746125"/>
                </a:lnTo>
                <a:lnTo>
                  <a:pt x="5709196" y="717168"/>
                </a:lnTo>
                <a:lnTo>
                  <a:pt x="5509044" y="683640"/>
                </a:lnTo>
                <a:lnTo>
                  <a:pt x="5302542" y="645667"/>
                </a:lnTo>
                <a:lnTo>
                  <a:pt x="4861979" y="558546"/>
                </a:lnTo>
                <a:lnTo>
                  <a:pt x="4387253" y="453516"/>
                </a:lnTo>
                <a:lnTo>
                  <a:pt x="4136047" y="395350"/>
                </a:lnTo>
                <a:lnTo>
                  <a:pt x="3614458" y="268097"/>
                </a:lnTo>
                <a:lnTo>
                  <a:pt x="3122841" y="165226"/>
                </a:lnTo>
                <a:lnTo>
                  <a:pt x="2892844" y="125094"/>
                </a:lnTo>
                <a:lnTo>
                  <a:pt x="2673642" y="91566"/>
                </a:lnTo>
                <a:lnTo>
                  <a:pt x="2462949" y="62484"/>
                </a:lnTo>
                <a:lnTo>
                  <a:pt x="2262797" y="40131"/>
                </a:lnTo>
                <a:lnTo>
                  <a:pt x="2073313" y="22225"/>
                </a:lnTo>
                <a:lnTo>
                  <a:pt x="1719999" y="2159"/>
                </a:lnTo>
                <a:lnTo>
                  <a:pt x="1556042" y="0"/>
                </a:lnTo>
                <a:close/>
              </a:path>
              <a:path w="8723630" h="1331595">
                <a:moveTo>
                  <a:pt x="8723414" y="569722"/>
                </a:moveTo>
                <a:lnTo>
                  <a:pt x="8638197" y="605409"/>
                </a:lnTo>
                <a:lnTo>
                  <a:pt x="8557298" y="636651"/>
                </a:lnTo>
                <a:lnTo>
                  <a:pt x="8472208" y="665734"/>
                </a:lnTo>
                <a:lnTo>
                  <a:pt x="8295551" y="719327"/>
                </a:lnTo>
                <a:lnTo>
                  <a:pt x="8201825" y="743965"/>
                </a:lnTo>
                <a:lnTo>
                  <a:pt x="8005991" y="784098"/>
                </a:lnTo>
                <a:lnTo>
                  <a:pt x="7901724" y="802004"/>
                </a:lnTo>
                <a:lnTo>
                  <a:pt x="7680363" y="828801"/>
                </a:lnTo>
                <a:lnTo>
                  <a:pt x="7441857" y="846709"/>
                </a:lnTo>
                <a:lnTo>
                  <a:pt x="7314222" y="851153"/>
                </a:lnTo>
                <a:lnTo>
                  <a:pt x="8723414" y="851153"/>
                </a:lnTo>
                <a:lnTo>
                  <a:pt x="8723414" y="56972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 txBox="1"/>
          <p:nvPr/>
        </p:nvSpPr>
        <p:spPr>
          <a:xfrm>
            <a:off x="258267" y="1500631"/>
            <a:ext cx="3368675" cy="4525010"/>
          </a:xfrm>
          <a:prstGeom prst="rect">
            <a:avLst/>
          </a:prstGeom>
        </p:spPr>
        <p:txBody>
          <a:bodyPr vert="horz" wrap="square" lIns="0" tIns="39370" rIns="0" bIns="0" rtlCol="0">
            <a:spAutoFit/>
          </a:bodyPr>
          <a:lstStyle/>
          <a:p>
            <a:pPr marL="12700" marR="235585">
              <a:lnSpc>
                <a:spcPts val="1730"/>
              </a:lnSpc>
              <a:spcBef>
                <a:spcPts val="310"/>
              </a:spcBef>
            </a:pPr>
            <a:r>
              <a:rPr sz="1600" dirty="0">
                <a:latin typeface="Candara" panose="020E0502030303020204"/>
                <a:cs typeface="Candara" panose="020E0502030303020204"/>
              </a:rPr>
              <a:t>1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、悬挑钢平台必须经设计计算方可 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制作，钢平台额定载重量一般不得 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超过</a:t>
            </a:r>
            <a:r>
              <a:rPr sz="1600" dirty="0">
                <a:latin typeface="Candara" panose="020E0502030303020204"/>
                <a:cs typeface="Candara" panose="020E0502030303020204"/>
              </a:rPr>
              <a:t>1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吨，有效载料面积一般不宜小 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于</a:t>
            </a:r>
            <a:r>
              <a:rPr sz="1600" spc="-5" dirty="0">
                <a:latin typeface="Candara" panose="020E0502030303020204"/>
                <a:cs typeface="Candara" panose="020E0502030303020204"/>
              </a:rPr>
              <a:t>7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㎡或者超过</a:t>
            </a:r>
            <a:r>
              <a:rPr sz="1600" spc="-5" dirty="0">
                <a:latin typeface="Candara" panose="020E0502030303020204"/>
                <a:cs typeface="Candara" panose="020E0502030303020204"/>
              </a:rPr>
              <a:t>9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㎡；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  <a:p>
            <a:pPr marL="12700" marR="5080">
              <a:lnSpc>
                <a:spcPts val="1730"/>
              </a:lnSpc>
              <a:spcBef>
                <a:spcPts val="590"/>
              </a:spcBef>
            </a:pPr>
            <a:r>
              <a:rPr sz="1600" spc="-15" dirty="0">
                <a:latin typeface="Candara" panose="020E0502030303020204"/>
                <a:cs typeface="Candara" panose="020E0502030303020204"/>
              </a:rPr>
              <a:t>2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、钢</a:t>
            </a:r>
            <a:r>
              <a:rPr sz="1600" spc="5" dirty="0">
                <a:latin typeface="PMingLiU" panose="02020500000000000000" charset="-120"/>
                <a:cs typeface="PMingLiU" panose="02020500000000000000" charset="-120"/>
              </a:rPr>
              <a:t>平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台应</a:t>
            </a:r>
            <a:r>
              <a:rPr sz="1600" spc="5" dirty="0">
                <a:latin typeface="PMingLiU" panose="02020500000000000000" charset="-120"/>
                <a:cs typeface="PMingLiU" panose="02020500000000000000" charset="-120"/>
              </a:rPr>
              <a:t>采用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型钢焊</a:t>
            </a:r>
            <a:r>
              <a:rPr sz="1600" spc="5" dirty="0">
                <a:latin typeface="PMingLiU" panose="02020500000000000000" charset="-120"/>
                <a:cs typeface="PMingLiU" panose="02020500000000000000" charset="-120"/>
              </a:rPr>
              <a:t>接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成主</a:t>
            </a:r>
            <a:r>
              <a:rPr sz="1600" spc="5" dirty="0">
                <a:latin typeface="PMingLiU" panose="02020500000000000000" charset="-120"/>
                <a:cs typeface="PMingLiU" panose="02020500000000000000" charset="-120"/>
              </a:rPr>
              <a:t>框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架， 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锚固端预埋件不宜埋设在结构悬挑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  <a:p>
            <a:pPr marL="12700">
              <a:lnSpc>
                <a:spcPts val="1700"/>
              </a:lnSpc>
            </a:pP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部位；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  <a:p>
            <a:pPr marL="12700" marR="208280" algn="just">
              <a:lnSpc>
                <a:spcPts val="1730"/>
              </a:lnSpc>
              <a:spcBef>
                <a:spcPts val="625"/>
              </a:spcBef>
            </a:pPr>
            <a:r>
              <a:rPr sz="1600" spc="-5" dirty="0">
                <a:latin typeface="Candara" panose="020E0502030303020204"/>
                <a:cs typeface="Candara" panose="020E0502030303020204"/>
              </a:rPr>
              <a:t>3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、悬挑钢平台底部应用花纹钢板焊 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接固定，必须伸入主体结构</a:t>
            </a:r>
            <a:r>
              <a:rPr sz="1600" spc="-5" dirty="0">
                <a:latin typeface="Candara" panose="020E0502030303020204"/>
                <a:cs typeface="Candara" panose="020E0502030303020204"/>
              </a:rPr>
              <a:t>50cm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以 上；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  <a:p>
            <a:pPr marL="12700">
              <a:lnSpc>
                <a:spcPts val="1825"/>
              </a:lnSpc>
              <a:spcBef>
                <a:spcPts val="380"/>
              </a:spcBef>
            </a:pPr>
            <a:r>
              <a:rPr sz="1600" spc="-10" dirty="0">
                <a:latin typeface="Candara" panose="020E0502030303020204"/>
                <a:cs typeface="Candara" panose="020E0502030303020204"/>
              </a:rPr>
              <a:t>4</a:t>
            </a:r>
            <a:r>
              <a:rPr sz="1600" spc="-10" dirty="0">
                <a:latin typeface="PMingLiU" panose="02020500000000000000" charset="-120"/>
                <a:cs typeface="PMingLiU" panose="02020500000000000000" charset="-120"/>
              </a:rPr>
              <a:t>、平台底部设置单侧宽度不小于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  <a:p>
            <a:pPr marL="12700" marR="272415" algn="just">
              <a:lnSpc>
                <a:spcPts val="1730"/>
              </a:lnSpc>
              <a:spcBef>
                <a:spcPts val="120"/>
              </a:spcBef>
            </a:pPr>
            <a:r>
              <a:rPr sz="1600" dirty="0">
                <a:latin typeface="Candara" panose="020E0502030303020204"/>
                <a:cs typeface="Candara" panose="020E0502030303020204"/>
              </a:rPr>
              <a:t>1</a:t>
            </a:r>
            <a:r>
              <a:rPr sz="1600" spc="-5" dirty="0">
                <a:latin typeface="Candara" panose="020E0502030303020204"/>
                <a:cs typeface="Candara" panose="020E0502030303020204"/>
              </a:rPr>
              <a:t>m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的外挑安全兜网；卸料平台围栏 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上部须设置安全母绳，作业人员系 安全带作业；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  <a:p>
            <a:pPr marL="12700" marR="207010">
              <a:lnSpc>
                <a:spcPct val="90000"/>
              </a:lnSpc>
              <a:spcBef>
                <a:spcPts val="570"/>
              </a:spcBef>
            </a:pPr>
            <a:r>
              <a:rPr sz="1600" spc="-10" dirty="0">
                <a:latin typeface="Candara" panose="020E0502030303020204"/>
                <a:cs typeface="Candara" panose="020E0502030303020204"/>
              </a:rPr>
              <a:t>5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、平台在使用过程中，应安排</a:t>
            </a:r>
            <a:r>
              <a:rPr sz="1600" spc="5" dirty="0">
                <a:latin typeface="PMingLiU" panose="02020500000000000000" charset="-120"/>
                <a:cs typeface="PMingLiU" panose="02020500000000000000" charset="-120"/>
              </a:rPr>
              <a:t>专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人 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负责管理，定期进行检查，并做好 </a:t>
            </a:r>
            <a:r>
              <a:rPr sz="1600" spc="-10" dirty="0">
                <a:latin typeface="PMingLiU" panose="02020500000000000000" charset="-120"/>
                <a:cs typeface="PMingLiU" panose="02020500000000000000" charset="-120"/>
              </a:rPr>
              <a:t>记录；记录中须明确平台防护、锚 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固、斜拉钢绳、限荷标志等是否按 要求实施到位；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258267" y="964818"/>
            <a:ext cx="189738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5" dirty="0">
                <a:solidFill>
                  <a:srgbClr val="000000"/>
                </a:solidFill>
                <a:latin typeface="Candara" panose="020E0502030303020204"/>
                <a:cs typeface="Candara" panose="020E0502030303020204"/>
              </a:rPr>
              <a:t>3.</a:t>
            </a:r>
            <a:r>
              <a:rPr sz="2800" spc="-10" dirty="0">
                <a:solidFill>
                  <a:srgbClr val="000000"/>
                </a:solidFill>
                <a:latin typeface="Candara" panose="020E0502030303020204"/>
                <a:cs typeface="Candara" panose="020E0502030303020204"/>
              </a:rPr>
              <a:t>4</a:t>
            </a:r>
            <a:r>
              <a:rPr sz="2800" spc="-5" dirty="0">
                <a:solidFill>
                  <a:srgbClr val="000000"/>
                </a:solidFill>
              </a:rPr>
              <a:t>卸料平台</a:t>
            </a:r>
            <a:endParaRPr sz="2800">
              <a:latin typeface="Candara" panose="020E0502030303020204"/>
              <a:cs typeface="Candara" panose="020E0502030303020204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5681090" y="1628775"/>
            <a:ext cx="3143122" cy="2088261"/>
          </a:xfrm>
          <a:prstGeom prst="rect">
            <a:avLst/>
          </a:prstGeom>
          <a:blipFill>
            <a:blip r:embed="rId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5706490" y="3717035"/>
            <a:ext cx="3109467" cy="233387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3635628" y="1642364"/>
            <a:ext cx="2070862" cy="207467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054978" y="859408"/>
            <a:ext cx="2880360" cy="715010"/>
          </a:xfrm>
          <a:custGeom>
            <a:avLst/>
            <a:gdLst/>
            <a:ahLst/>
            <a:cxnLst/>
            <a:rect l="l" t="t" r="r" b="b"/>
            <a:pathLst>
              <a:path w="2880359" h="715010">
                <a:moveTo>
                  <a:pt x="2880105" y="0"/>
                </a:moveTo>
                <a:lnTo>
                  <a:pt x="2873629" y="0"/>
                </a:lnTo>
                <a:lnTo>
                  <a:pt x="2752344" y="20065"/>
                </a:lnTo>
                <a:lnTo>
                  <a:pt x="2628900" y="42417"/>
                </a:lnTo>
                <a:lnTo>
                  <a:pt x="2373376" y="91566"/>
                </a:lnTo>
                <a:lnTo>
                  <a:pt x="2105279" y="149732"/>
                </a:lnTo>
                <a:lnTo>
                  <a:pt x="1824227" y="216662"/>
                </a:lnTo>
                <a:lnTo>
                  <a:pt x="1566672" y="281558"/>
                </a:lnTo>
                <a:lnTo>
                  <a:pt x="842899" y="444626"/>
                </a:lnTo>
                <a:lnTo>
                  <a:pt x="621538" y="489330"/>
                </a:lnTo>
                <a:lnTo>
                  <a:pt x="200025" y="567436"/>
                </a:lnTo>
                <a:lnTo>
                  <a:pt x="0" y="600963"/>
                </a:lnTo>
                <a:lnTo>
                  <a:pt x="138303" y="621156"/>
                </a:lnTo>
                <a:lnTo>
                  <a:pt x="270256" y="638937"/>
                </a:lnTo>
                <a:lnTo>
                  <a:pt x="398018" y="654685"/>
                </a:lnTo>
                <a:lnTo>
                  <a:pt x="644905" y="681481"/>
                </a:lnTo>
                <a:lnTo>
                  <a:pt x="874776" y="699262"/>
                </a:lnTo>
                <a:lnTo>
                  <a:pt x="985520" y="705992"/>
                </a:lnTo>
                <a:lnTo>
                  <a:pt x="1094104" y="710438"/>
                </a:lnTo>
                <a:lnTo>
                  <a:pt x="1298448" y="715010"/>
                </a:lnTo>
                <a:lnTo>
                  <a:pt x="1396365" y="715010"/>
                </a:lnTo>
                <a:lnTo>
                  <a:pt x="1585849" y="710438"/>
                </a:lnTo>
                <a:lnTo>
                  <a:pt x="1675256" y="705992"/>
                </a:lnTo>
                <a:lnTo>
                  <a:pt x="1845564" y="692657"/>
                </a:lnTo>
                <a:lnTo>
                  <a:pt x="1928495" y="683640"/>
                </a:lnTo>
                <a:lnTo>
                  <a:pt x="2086102" y="661288"/>
                </a:lnTo>
                <a:lnTo>
                  <a:pt x="2235073" y="634491"/>
                </a:lnTo>
                <a:lnTo>
                  <a:pt x="2375535" y="603250"/>
                </a:lnTo>
                <a:lnTo>
                  <a:pt x="2509647" y="567436"/>
                </a:lnTo>
                <a:lnTo>
                  <a:pt x="2637409" y="527303"/>
                </a:lnTo>
                <a:lnTo>
                  <a:pt x="2758694" y="482600"/>
                </a:lnTo>
                <a:lnTo>
                  <a:pt x="2875788" y="435610"/>
                </a:lnTo>
                <a:lnTo>
                  <a:pt x="2880105" y="433450"/>
                </a:lnTo>
                <a:lnTo>
                  <a:pt x="2880105" y="0"/>
                </a:lnTo>
                <a:close/>
              </a:path>
            </a:pathLst>
          </a:custGeom>
          <a:solidFill>
            <a:srgbClr val="C5E7FB">
              <a:alpha val="2901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2622423" y="730884"/>
            <a:ext cx="5551805" cy="851535"/>
          </a:xfrm>
          <a:custGeom>
            <a:avLst/>
            <a:gdLst/>
            <a:ahLst/>
            <a:cxnLst/>
            <a:rect l="l" t="t" r="r" b="b"/>
            <a:pathLst>
              <a:path w="5551805" h="851535">
                <a:moveTo>
                  <a:pt x="853566" y="0"/>
                </a:moveTo>
                <a:lnTo>
                  <a:pt x="685418" y="0"/>
                </a:lnTo>
                <a:lnTo>
                  <a:pt x="527938" y="4572"/>
                </a:lnTo>
                <a:lnTo>
                  <a:pt x="381000" y="11175"/>
                </a:lnTo>
                <a:lnTo>
                  <a:pt x="244728" y="22351"/>
                </a:lnTo>
                <a:lnTo>
                  <a:pt x="117093" y="35813"/>
                </a:lnTo>
                <a:lnTo>
                  <a:pt x="0" y="53720"/>
                </a:lnTo>
                <a:lnTo>
                  <a:pt x="334137" y="96138"/>
                </a:lnTo>
                <a:lnTo>
                  <a:pt x="693927" y="156463"/>
                </a:lnTo>
                <a:lnTo>
                  <a:pt x="1079246" y="234695"/>
                </a:lnTo>
                <a:lnTo>
                  <a:pt x="1283589" y="279273"/>
                </a:lnTo>
                <a:lnTo>
                  <a:pt x="1868931" y="422275"/>
                </a:lnTo>
                <a:lnTo>
                  <a:pt x="2562987" y="576452"/>
                </a:lnTo>
                <a:lnTo>
                  <a:pt x="2882265" y="639063"/>
                </a:lnTo>
                <a:lnTo>
                  <a:pt x="3035554" y="668147"/>
                </a:lnTo>
                <a:lnTo>
                  <a:pt x="3329304" y="717295"/>
                </a:lnTo>
                <a:lnTo>
                  <a:pt x="3469766" y="739520"/>
                </a:lnTo>
                <a:lnTo>
                  <a:pt x="3737991" y="775335"/>
                </a:lnTo>
                <a:lnTo>
                  <a:pt x="3991229" y="806576"/>
                </a:lnTo>
                <a:lnTo>
                  <a:pt x="4112641" y="817752"/>
                </a:lnTo>
                <a:lnTo>
                  <a:pt x="4342510" y="835660"/>
                </a:lnTo>
                <a:lnTo>
                  <a:pt x="4453255" y="842390"/>
                </a:lnTo>
                <a:lnTo>
                  <a:pt x="4666107" y="851280"/>
                </a:lnTo>
                <a:lnTo>
                  <a:pt x="4864100" y="851280"/>
                </a:lnTo>
                <a:lnTo>
                  <a:pt x="5051425" y="846836"/>
                </a:lnTo>
                <a:lnTo>
                  <a:pt x="5140833" y="842390"/>
                </a:lnTo>
                <a:lnTo>
                  <a:pt x="5228082" y="835660"/>
                </a:lnTo>
                <a:lnTo>
                  <a:pt x="5474970" y="808863"/>
                </a:lnTo>
                <a:lnTo>
                  <a:pt x="5551551" y="797687"/>
                </a:lnTo>
                <a:lnTo>
                  <a:pt x="5304662" y="766444"/>
                </a:lnTo>
                <a:lnTo>
                  <a:pt x="5042916" y="728472"/>
                </a:lnTo>
                <a:lnTo>
                  <a:pt x="4474463" y="630047"/>
                </a:lnTo>
                <a:lnTo>
                  <a:pt x="4165854" y="567563"/>
                </a:lnTo>
                <a:lnTo>
                  <a:pt x="3840099" y="498348"/>
                </a:lnTo>
                <a:lnTo>
                  <a:pt x="2854579" y="263651"/>
                </a:lnTo>
                <a:lnTo>
                  <a:pt x="2586354" y="205612"/>
                </a:lnTo>
                <a:lnTo>
                  <a:pt x="2330957" y="156463"/>
                </a:lnTo>
                <a:lnTo>
                  <a:pt x="2207387" y="134112"/>
                </a:lnTo>
                <a:lnTo>
                  <a:pt x="2086102" y="114045"/>
                </a:lnTo>
                <a:lnTo>
                  <a:pt x="1969007" y="96138"/>
                </a:lnTo>
                <a:lnTo>
                  <a:pt x="1630552" y="51435"/>
                </a:lnTo>
                <a:lnTo>
                  <a:pt x="1419860" y="31368"/>
                </a:lnTo>
                <a:lnTo>
                  <a:pt x="1221866" y="15748"/>
                </a:lnTo>
                <a:lnTo>
                  <a:pt x="1032382" y="4572"/>
                </a:lnTo>
                <a:lnTo>
                  <a:pt x="853566" y="0"/>
                </a:lnTo>
                <a:close/>
              </a:path>
            </a:pathLst>
          </a:custGeom>
          <a:solidFill>
            <a:srgbClr val="C5E7FB">
              <a:alpha val="3999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2832100" y="743204"/>
            <a:ext cx="5474970" cy="775335"/>
          </a:xfrm>
          <a:custGeom>
            <a:avLst/>
            <a:gdLst/>
            <a:ahLst/>
            <a:cxnLst/>
            <a:rect l="l" t="t" r="r" b="b"/>
            <a:pathLst>
              <a:path w="5474970" h="775335">
                <a:moveTo>
                  <a:pt x="0" y="78232"/>
                </a:moveTo>
                <a:lnTo>
                  <a:pt x="19176" y="73787"/>
                </a:lnTo>
                <a:lnTo>
                  <a:pt x="76581" y="62611"/>
                </a:lnTo>
                <a:lnTo>
                  <a:pt x="174498" y="46990"/>
                </a:lnTo>
                <a:lnTo>
                  <a:pt x="238379" y="37973"/>
                </a:lnTo>
                <a:lnTo>
                  <a:pt x="312927" y="29083"/>
                </a:lnTo>
                <a:lnTo>
                  <a:pt x="395858" y="22351"/>
                </a:lnTo>
                <a:lnTo>
                  <a:pt x="491744" y="15621"/>
                </a:lnTo>
                <a:lnTo>
                  <a:pt x="596011" y="9017"/>
                </a:lnTo>
                <a:lnTo>
                  <a:pt x="713104" y="4445"/>
                </a:lnTo>
                <a:lnTo>
                  <a:pt x="840866" y="2286"/>
                </a:lnTo>
                <a:lnTo>
                  <a:pt x="979170" y="0"/>
                </a:lnTo>
                <a:lnTo>
                  <a:pt x="1128140" y="2286"/>
                </a:lnTo>
                <a:lnTo>
                  <a:pt x="1287779" y="6731"/>
                </a:lnTo>
                <a:lnTo>
                  <a:pt x="1460246" y="15621"/>
                </a:lnTo>
                <a:lnTo>
                  <a:pt x="1643379" y="26797"/>
                </a:lnTo>
                <a:lnTo>
                  <a:pt x="1837054" y="44704"/>
                </a:lnTo>
                <a:lnTo>
                  <a:pt x="2043557" y="64770"/>
                </a:lnTo>
                <a:lnTo>
                  <a:pt x="2262759" y="89408"/>
                </a:lnTo>
                <a:lnTo>
                  <a:pt x="2492629" y="118491"/>
                </a:lnTo>
                <a:lnTo>
                  <a:pt x="2735326" y="154178"/>
                </a:lnTo>
                <a:lnTo>
                  <a:pt x="2988691" y="194437"/>
                </a:lnTo>
                <a:lnTo>
                  <a:pt x="3254755" y="241300"/>
                </a:lnTo>
                <a:lnTo>
                  <a:pt x="3533648" y="297180"/>
                </a:lnTo>
                <a:lnTo>
                  <a:pt x="3825240" y="357505"/>
                </a:lnTo>
                <a:lnTo>
                  <a:pt x="4129658" y="424561"/>
                </a:lnTo>
                <a:lnTo>
                  <a:pt x="4446778" y="500507"/>
                </a:lnTo>
                <a:lnTo>
                  <a:pt x="4776724" y="583184"/>
                </a:lnTo>
                <a:lnTo>
                  <a:pt x="5119497" y="674751"/>
                </a:lnTo>
                <a:lnTo>
                  <a:pt x="5474970" y="775335"/>
                </a:lnTo>
              </a:path>
            </a:pathLst>
          </a:custGeom>
          <a:ln w="31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5616447" y="729869"/>
            <a:ext cx="3312160" cy="652780"/>
          </a:xfrm>
          <a:custGeom>
            <a:avLst/>
            <a:gdLst/>
            <a:ahLst/>
            <a:cxnLst/>
            <a:rect l="l" t="t" r="r" b="b"/>
            <a:pathLst>
              <a:path w="3312159" h="652780">
                <a:moveTo>
                  <a:pt x="0" y="652398"/>
                </a:moveTo>
                <a:lnTo>
                  <a:pt x="95757" y="625475"/>
                </a:lnTo>
                <a:lnTo>
                  <a:pt x="357631" y="556259"/>
                </a:lnTo>
                <a:lnTo>
                  <a:pt x="538479" y="509396"/>
                </a:lnTo>
                <a:lnTo>
                  <a:pt x="747140" y="457961"/>
                </a:lnTo>
                <a:lnTo>
                  <a:pt x="979170" y="402081"/>
                </a:lnTo>
                <a:lnTo>
                  <a:pt x="1228217" y="341756"/>
                </a:lnTo>
                <a:lnTo>
                  <a:pt x="1492123" y="283717"/>
                </a:lnTo>
                <a:lnTo>
                  <a:pt x="1762505" y="225551"/>
                </a:lnTo>
                <a:lnTo>
                  <a:pt x="2039238" y="171957"/>
                </a:lnTo>
                <a:lnTo>
                  <a:pt x="2313812" y="120650"/>
                </a:lnTo>
                <a:lnTo>
                  <a:pt x="2450083" y="98297"/>
                </a:lnTo>
                <a:lnTo>
                  <a:pt x="2582036" y="75945"/>
                </a:lnTo>
                <a:lnTo>
                  <a:pt x="2713990" y="58038"/>
                </a:lnTo>
                <a:lnTo>
                  <a:pt x="2841752" y="40131"/>
                </a:lnTo>
                <a:lnTo>
                  <a:pt x="2967354" y="26796"/>
                </a:lnTo>
                <a:lnTo>
                  <a:pt x="3086607" y="15620"/>
                </a:lnTo>
                <a:lnTo>
                  <a:pt x="3201543" y="6603"/>
                </a:lnTo>
                <a:lnTo>
                  <a:pt x="3312159" y="0"/>
                </a:lnTo>
              </a:path>
            </a:pathLst>
          </a:custGeom>
          <a:ln w="31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211670" y="714248"/>
            <a:ext cx="8723630" cy="1331595"/>
          </a:xfrm>
          <a:custGeom>
            <a:avLst/>
            <a:gdLst/>
            <a:ahLst/>
            <a:cxnLst/>
            <a:rect l="l" t="t" r="r" b="b"/>
            <a:pathLst>
              <a:path w="8723630" h="1331595">
                <a:moveTo>
                  <a:pt x="1556042" y="0"/>
                </a:moveTo>
                <a:lnTo>
                  <a:pt x="1402753" y="0"/>
                </a:lnTo>
                <a:lnTo>
                  <a:pt x="1258100" y="4444"/>
                </a:lnTo>
                <a:lnTo>
                  <a:pt x="1121829" y="11175"/>
                </a:lnTo>
                <a:lnTo>
                  <a:pt x="874890" y="33400"/>
                </a:lnTo>
                <a:lnTo>
                  <a:pt x="762063" y="49149"/>
                </a:lnTo>
                <a:lnTo>
                  <a:pt x="659891" y="64769"/>
                </a:lnTo>
                <a:lnTo>
                  <a:pt x="564095" y="82550"/>
                </a:lnTo>
                <a:lnTo>
                  <a:pt x="478955" y="102742"/>
                </a:lnTo>
                <a:lnTo>
                  <a:pt x="398056" y="120650"/>
                </a:lnTo>
                <a:lnTo>
                  <a:pt x="327812" y="140715"/>
                </a:lnTo>
                <a:lnTo>
                  <a:pt x="206476" y="178688"/>
                </a:lnTo>
                <a:lnTo>
                  <a:pt x="157518" y="196596"/>
                </a:lnTo>
                <a:lnTo>
                  <a:pt x="51079" y="241173"/>
                </a:lnTo>
                <a:lnTo>
                  <a:pt x="0" y="268097"/>
                </a:lnTo>
                <a:lnTo>
                  <a:pt x="0" y="1331467"/>
                </a:lnTo>
                <a:lnTo>
                  <a:pt x="8719096" y="1331467"/>
                </a:lnTo>
                <a:lnTo>
                  <a:pt x="8723414" y="1324864"/>
                </a:lnTo>
                <a:lnTo>
                  <a:pt x="8723414" y="851153"/>
                </a:lnTo>
                <a:lnTo>
                  <a:pt x="7182142" y="851153"/>
                </a:lnTo>
                <a:lnTo>
                  <a:pt x="7043839" y="848994"/>
                </a:lnTo>
                <a:lnTo>
                  <a:pt x="6899059" y="844423"/>
                </a:lnTo>
                <a:lnTo>
                  <a:pt x="6750088" y="837818"/>
                </a:lnTo>
                <a:lnTo>
                  <a:pt x="6594640" y="826642"/>
                </a:lnTo>
                <a:lnTo>
                  <a:pt x="6260503" y="793114"/>
                </a:lnTo>
                <a:lnTo>
                  <a:pt x="5900712" y="746125"/>
                </a:lnTo>
                <a:lnTo>
                  <a:pt x="5709196" y="717168"/>
                </a:lnTo>
                <a:lnTo>
                  <a:pt x="5509044" y="683640"/>
                </a:lnTo>
                <a:lnTo>
                  <a:pt x="5302542" y="645667"/>
                </a:lnTo>
                <a:lnTo>
                  <a:pt x="4861979" y="558546"/>
                </a:lnTo>
                <a:lnTo>
                  <a:pt x="4387253" y="453516"/>
                </a:lnTo>
                <a:lnTo>
                  <a:pt x="4136047" y="395350"/>
                </a:lnTo>
                <a:lnTo>
                  <a:pt x="3614458" y="268097"/>
                </a:lnTo>
                <a:lnTo>
                  <a:pt x="3122841" y="165226"/>
                </a:lnTo>
                <a:lnTo>
                  <a:pt x="2892844" y="125094"/>
                </a:lnTo>
                <a:lnTo>
                  <a:pt x="2673642" y="91566"/>
                </a:lnTo>
                <a:lnTo>
                  <a:pt x="2462949" y="62484"/>
                </a:lnTo>
                <a:lnTo>
                  <a:pt x="2262797" y="40131"/>
                </a:lnTo>
                <a:lnTo>
                  <a:pt x="2073313" y="22225"/>
                </a:lnTo>
                <a:lnTo>
                  <a:pt x="1719999" y="2159"/>
                </a:lnTo>
                <a:lnTo>
                  <a:pt x="1556042" y="0"/>
                </a:lnTo>
                <a:close/>
              </a:path>
              <a:path w="8723630" h="1331595">
                <a:moveTo>
                  <a:pt x="8723414" y="569722"/>
                </a:moveTo>
                <a:lnTo>
                  <a:pt x="8638197" y="605409"/>
                </a:lnTo>
                <a:lnTo>
                  <a:pt x="8557298" y="636651"/>
                </a:lnTo>
                <a:lnTo>
                  <a:pt x="8472208" y="665734"/>
                </a:lnTo>
                <a:lnTo>
                  <a:pt x="8295551" y="719327"/>
                </a:lnTo>
                <a:lnTo>
                  <a:pt x="8201825" y="743965"/>
                </a:lnTo>
                <a:lnTo>
                  <a:pt x="8005991" y="784098"/>
                </a:lnTo>
                <a:lnTo>
                  <a:pt x="7901724" y="802004"/>
                </a:lnTo>
                <a:lnTo>
                  <a:pt x="7680363" y="828801"/>
                </a:lnTo>
                <a:lnTo>
                  <a:pt x="7441857" y="846709"/>
                </a:lnTo>
                <a:lnTo>
                  <a:pt x="7314222" y="851153"/>
                </a:lnTo>
                <a:lnTo>
                  <a:pt x="8723414" y="851153"/>
                </a:lnTo>
                <a:lnTo>
                  <a:pt x="8723414" y="56972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 txBox="1"/>
          <p:nvPr/>
        </p:nvSpPr>
        <p:spPr>
          <a:xfrm>
            <a:off x="3135045" y="5637123"/>
            <a:ext cx="228600" cy="2978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2135"/>
              </a:lnSpc>
            </a:pPr>
            <a:r>
              <a:rPr sz="1800" dirty="0">
                <a:latin typeface="PMingLiU" panose="02020500000000000000" charset="-120"/>
                <a:cs typeface="PMingLiU" panose="02020500000000000000" charset="-120"/>
              </a:rPr>
              <a:t>，</a:t>
            </a:r>
            <a:endParaRPr sz="1800">
              <a:latin typeface="PMingLiU" panose="02020500000000000000" charset="-120"/>
              <a:cs typeface="PMingLiU" panose="02020500000000000000" charset="-120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330200" y="1429258"/>
            <a:ext cx="2847975" cy="47663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10" dirty="0">
                <a:latin typeface="Candara" panose="020E0502030303020204"/>
                <a:cs typeface="Candara" panose="020E0502030303020204"/>
              </a:rPr>
              <a:t>1</a:t>
            </a:r>
            <a:r>
              <a:rPr sz="1800" dirty="0">
                <a:latin typeface="PMingLiU" panose="02020500000000000000" charset="-120"/>
                <a:cs typeface="PMingLiU" panose="02020500000000000000" charset="-120"/>
              </a:rPr>
              <a:t>、型钢悬挑梁固定未端最少</a:t>
            </a:r>
            <a:endParaRPr sz="1800">
              <a:latin typeface="PMingLiU" panose="02020500000000000000" charset="-120"/>
              <a:cs typeface="PMingLiU" panose="02020500000000000000" charset="-120"/>
            </a:endParaRPr>
          </a:p>
          <a:p>
            <a:pPr marL="12700" marR="19685">
              <a:lnSpc>
                <a:spcPct val="100000"/>
              </a:lnSpc>
            </a:pPr>
            <a:r>
              <a:rPr sz="1800" spc="-5" dirty="0">
                <a:latin typeface="Candara" panose="020E0502030303020204"/>
                <a:cs typeface="Candara" panose="020E0502030303020204"/>
              </a:rPr>
              <a:t>2</a:t>
            </a:r>
            <a:r>
              <a:rPr sz="1800" spc="-5" dirty="0">
                <a:latin typeface="PMingLiU" panose="02020500000000000000" charset="-120"/>
                <a:cs typeface="PMingLiU" panose="02020500000000000000" charset="-120"/>
              </a:rPr>
              <a:t>个（对</a:t>
            </a:r>
            <a:r>
              <a:rPr sz="1800" spc="-10" dirty="0">
                <a:latin typeface="PMingLiU" panose="02020500000000000000" charset="-120"/>
                <a:cs typeface="PMingLiU" panose="02020500000000000000" charset="-120"/>
              </a:rPr>
              <a:t>）</a:t>
            </a:r>
            <a:r>
              <a:rPr sz="1800" spc="-10" dirty="0">
                <a:latin typeface="Candara" panose="020E0502030303020204"/>
                <a:cs typeface="Candara" panose="020E0502030303020204"/>
              </a:rPr>
              <a:t>U</a:t>
            </a:r>
            <a:r>
              <a:rPr sz="1800" spc="-5" dirty="0">
                <a:latin typeface="PMingLiU" panose="02020500000000000000" charset="-120"/>
                <a:cs typeface="PMingLiU" panose="02020500000000000000" charset="-120"/>
              </a:rPr>
              <a:t>型钢筋拉环，锚 </a:t>
            </a:r>
            <a:r>
              <a:rPr sz="1800" dirty="0">
                <a:latin typeface="PMingLiU" panose="02020500000000000000" charset="-120"/>
                <a:cs typeface="PMingLiU" panose="02020500000000000000" charset="-120"/>
              </a:rPr>
              <a:t>固</a:t>
            </a:r>
            <a:r>
              <a:rPr sz="1800" spc="-5" dirty="0">
                <a:latin typeface="Candara" panose="020E0502030303020204"/>
                <a:cs typeface="Candara" panose="020E0502030303020204"/>
              </a:rPr>
              <a:t>U</a:t>
            </a:r>
            <a:r>
              <a:rPr sz="1800" dirty="0">
                <a:latin typeface="PMingLiU" panose="02020500000000000000" charset="-120"/>
                <a:cs typeface="PMingLiU" panose="02020500000000000000" charset="-120"/>
              </a:rPr>
              <a:t>型与型钢间隙未用钢楔 或硬木楔楔紧的；锚固钢筋 直径</a:t>
            </a:r>
            <a:r>
              <a:rPr sz="1800" dirty="0">
                <a:latin typeface="Candara" panose="020E0502030303020204"/>
                <a:cs typeface="Candara" panose="020E0502030303020204"/>
              </a:rPr>
              <a:t>≥16mm</a:t>
            </a:r>
            <a:r>
              <a:rPr sz="1800" dirty="0">
                <a:latin typeface="PMingLiU" panose="02020500000000000000" charset="-120"/>
                <a:cs typeface="PMingLiU" panose="02020500000000000000" charset="-120"/>
              </a:rPr>
              <a:t>圆钢，钢梁前端 一道，后端两道，后端锚固 </a:t>
            </a:r>
            <a:r>
              <a:rPr sz="1800" spc="-5" dirty="0">
                <a:latin typeface="PMingLiU" panose="02020500000000000000" charset="-120"/>
                <a:cs typeface="PMingLiU" panose="02020500000000000000" charset="-120"/>
              </a:rPr>
              <a:t>与钢梁未端</a:t>
            </a:r>
            <a:r>
              <a:rPr sz="1800" dirty="0">
                <a:latin typeface="Candara" panose="020E0502030303020204"/>
                <a:cs typeface="Candara" panose="020E0502030303020204"/>
              </a:rPr>
              <a:t>2</a:t>
            </a:r>
            <a:r>
              <a:rPr sz="1800" spc="-15" dirty="0">
                <a:latin typeface="Candara" panose="020E0502030303020204"/>
                <a:cs typeface="Candara" panose="020E0502030303020204"/>
              </a:rPr>
              <a:t>0</a:t>
            </a:r>
            <a:r>
              <a:rPr sz="1800" dirty="0">
                <a:latin typeface="Candara" panose="020E0502030303020204"/>
                <a:cs typeface="Candara" panose="020E0502030303020204"/>
              </a:rPr>
              <a:t>cm</a:t>
            </a:r>
            <a:r>
              <a:rPr sz="1800" spc="-5" dirty="0">
                <a:latin typeface="PMingLiU" panose="02020500000000000000" charset="-120"/>
                <a:cs typeface="PMingLiU" panose="02020500000000000000" charset="-120"/>
              </a:rPr>
              <a:t>，后面锚固 </a:t>
            </a:r>
            <a:r>
              <a:rPr sz="1800" dirty="0">
                <a:latin typeface="PMingLiU" panose="02020500000000000000" charset="-120"/>
                <a:cs typeface="PMingLiU" panose="02020500000000000000" charset="-120"/>
              </a:rPr>
              <a:t>间距</a:t>
            </a:r>
            <a:r>
              <a:rPr sz="1800" spc="-5" dirty="0">
                <a:latin typeface="Candara" panose="020E0502030303020204"/>
                <a:cs typeface="Candara" panose="020E0502030303020204"/>
              </a:rPr>
              <a:t>20cm</a:t>
            </a:r>
            <a:r>
              <a:rPr sz="1800" spc="-25" dirty="0">
                <a:latin typeface="Candara" panose="020E0502030303020204"/>
                <a:cs typeface="Candara" panose="020E0502030303020204"/>
              </a:rPr>
              <a:t> </a:t>
            </a:r>
            <a:r>
              <a:rPr sz="1800" dirty="0">
                <a:latin typeface="PMingLiU" panose="02020500000000000000" charset="-120"/>
                <a:cs typeface="PMingLiU" panose="02020500000000000000" charset="-120"/>
              </a:rPr>
              <a:t>；悬挑梁前端</a:t>
            </a:r>
            <a:r>
              <a:rPr sz="1800" spc="-10" dirty="0">
                <a:latin typeface="Candara" panose="020E0502030303020204"/>
                <a:cs typeface="Candara" panose="020E0502030303020204"/>
              </a:rPr>
              <a:t>1</a:t>
            </a:r>
            <a:r>
              <a:rPr sz="1800" dirty="0">
                <a:latin typeface="PMingLiU" panose="02020500000000000000" charset="-120"/>
                <a:cs typeface="PMingLiU" panose="02020500000000000000" charset="-120"/>
              </a:rPr>
              <a:t>个 </a:t>
            </a:r>
            <a:r>
              <a:rPr sz="1800" spc="-5" dirty="0">
                <a:latin typeface="Candara" panose="020E0502030303020204"/>
                <a:cs typeface="Candara" panose="020E0502030303020204"/>
              </a:rPr>
              <a:t>U</a:t>
            </a:r>
            <a:r>
              <a:rPr sz="1800" dirty="0">
                <a:latin typeface="PMingLiU" panose="02020500000000000000" charset="-120"/>
                <a:cs typeface="PMingLiU" panose="02020500000000000000" charset="-120"/>
              </a:rPr>
              <a:t>型钢筋拉环，剪力墙部位 可不设置；</a:t>
            </a:r>
            <a:endParaRPr sz="1800">
              <a:latin typeface="PMingLiU" panose="02020500000000000000" charset="-120"/>
              <a:cs typeface="PMingLiU" panose="02020500000000000000" charset="-120"/>
            </a:endParaRPr>
          </a:p>
          <a:p>
            <a:pPr marL="12700" marR="33655">
              <a:lnSpc>
                <a:spcPct val="100000"/>
              </a:lnSpc>
              <a:spcBef>
                <a:spcPts val="600"/>
              </a:spcBef>
            </a:pPr>
            <a:r>
              <a:rPr sz="1800" spc="-5" dirty="0">
                <a:latin typeface="Candara" panose="020E0502030303020204"/>
                <a:cs typeface="Candara" panose="020E0502030303020204"/>
              </a:rPr>
              <a:t>2</a:t>
            </a:r>
            <a:r>
              <a:rPr sz="1800" dirty="0">
                <a:latin typeface="PMingLiU" panose="02020500000000000000" charset="-120"/>
                <a:cs typeface="PMingLiU" panose="02020500000000000000" charset="-120"/>
              </a:rPr>
              <a:t>、每个悬挑钢梁前端设置 卸荷钢丝绳，钢丝绳直径不 小于</a:t>
            </a:r>
            <a:r>
              <a:rPr sz="1800" spc="-5" dirty="0">
                <a:latin typeface="Candara" panose="020E0502030303020204"/>
                <a:cs typeface="Candara" panose="020E0502030303020204"/>
              </a:rPr>
              <a:t>20mm,</a:t>
            </a:r>
            <a:r>
              <a:rPr sz="1800" dirty="0">
                <a:latin typeface="PMingLiU" panose="02020500000000000000" charset="-120"/>
                <a:cs typeface="PMingLiU" panose="02020500000000000000" charset="-120"/>
              </a:rPr>
              <a:t>钢丝绳采用绳卡 时不得少于</a:t>
            </a:r>
            <a:r>
              <a:rPr sz="1800" dirty="0">
                <a:latin typeface="Candara" panose="020E0502030303020204"/>
                <a:cs typeface="Candara" panose="020E0502030303020204"/>
              </a:rPr>
              <a:t>3</a:t>
            </a:r>
            <a:r>
              <a:rPr sz="1800" dirty="0">
                <a:latin typeface="PMingLiU" panose="02020500000000000000" charset="-120"/>
                <a:cs typeface="PMingLiU" panose="02020500000000000000" charset="-120"/>
              </a:rPr>
              <a:t>个（不含绳安 全弯绳卡）</a:t>
            </a:r>
            <a:r>
              <a:rPr sz="1800" dirty="0">
                <a:latin typeface="Candara" panose="020E0502030303020204"/>
                <a:cs typeface="Candara" panose="020E0502030303020204"/>
              </a:rPr>
              <a:t>,</a:t>
            </a:r>
            <a:r>
              <a:rPr sz="1800" dirty="0">
                <a:latin typeface="PMingLiU" panose="02020500000000000000" charset="-120"/>
                <a:cs typeface="PMingLiU" panose="02020500000000000000" charset="-120"/>
              </a:rPr>
              <a:t>间距不得小于</a:t>
            </a:r>
            <a:r>
              <a:rPr sz="1800" dirty="0">
                <a:latin typeface="Candara" panose="020E0502030303020204"/>
                <a:cs typeface="Candara" panose="020E0502030303020204"/>
              </a:rPr>
              <a:t>6  </a:t>
            </a:r>
            <a:r>
              <a:rPr sz="1800" dirty="0">
                <a:latin typeface="PMingLiU" panose="02020500000000000000" charset="-120"/>
                <a:cs typeface="PMingLiU" panose="02020500000000000000" charset="-120"/>
              </a:rPr>
              <a:t>倍钢丝绳直径，</a:t>
            </a:r>
            <a:r>
              <a:rPr sz="1800" spc="-170" dirty="0">
                <a:latin typeface="PMingLiU" panose="02020500000000000000" charset="-120"/>
                <a:cs typeface="PMingLiU" panose="02020500000000000000" charset="-120"/>
              </a:rPr>
              <a:t> </a:t>
            </a:r>
            <a:r>
              <a:rPr sz="1800" dirty="0">
                <a:latin typeface="PMingLiU" panose="02020500000000000000" charset="-120"/>
                <a:cs typeface="PMingLiU" panose="02020500000000000000" charset="-120"/>
              </a:rPr>
              <a:t>并设安全弯 绳卡方向要正确；</a:t>
            </a:r>
            <a:endParaRPr sz="1800">
              <a:latin typeface="PMingLiU" panose="02020500000000000000" charset="-120"/>
              <a:cs typeface="PMingLiU" panose="02020500000000000000" charset="-120"/>
            </a:endParaRPr>
          </a:p>
        </p:txBody>
      </p: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330200" y="820928"/>
            <a:ext cx="282257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5" dirty="0">
                <a:solidFill>
                  <a:srgbClr val="000000"/>
                </a:solidFill>
                <a:latin typeface="Candara" panose="020E0502030303020204"/>
                <a:cs typeface="Candara" panose="020E0502030303020204"/>
              </a:rPr>
              <a:t>3.4.</a:t>
            </a:r>
            <a:r>
              <a:rPr sz="2800" spc="-10" dirty="0">
                <a:solidFill>
                  <a:srgbClr val="000000"/>
                </a:solidFill>
                <a:latin typeface="Candara" panose="020E0502030303020204"/>
                <a:cs typeface="Candara" panose="020E0502030303020204"/>
              </a:rPr>
              <a:t>1</a:t>
            </a:r>
            <a:r>
              <a:rPr sz="2800" spc="-5" dirty="0">
                <a:solidFill>
                  <a:srgbClr val="000000"/>
                </a:solidFill>
              </a:rPr>
              <a:t>卸料平台锚固</a:t>
            </a:r>
            <a:endParaRPr sz="2800">
              <a:latin typeface="Candara" panose="020E0502030303020204"/>
              <a:cs typeface="Candara" panose="020E0502030303020204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3347846" y="1556752"/>
            <a:ext cx="2610092" cy="1928127"/>
          </a:xfrm>
          <a:prstGeom prst="rect">
            <a:avLst/>
          </a:prstGeom>
          <a:blipFill>
            <a:blip r:embed="rId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5940171" y="1556766"/>
            <a:ext cx="2882011" cy="187223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3203829" y="3645027"/>
            <a:ext cx="5273675" cy="68262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3211175" y="4326725"/>
            <a:ext cx="5611006" cy="205460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054978" y="859408"/>
            <a:ext cx="2880360" cy="715010"/>
          </a:xfrm>
          <a:custGeom>
            <a:avLst/>
            <a:gdLst/>
            <a:ahLst/>
            <a:cxnLst/>
            <a:rect l="l" t="t" r="r" b="b"/>
            <a:pathLst>
              <a:path w="2880359" h="715010">
                <a:moveTo>
                  <a:pt x="2880105" y="0"/>
                </a:moveTo>
                <a:lnTo>
                  <a:pt x="2873629" y="0"/>
                </a:lnTo>
                <a:lnTo>
                  <a:pt x="2752344" y="20065"/>
                </a:lnTo>
                <a:lnTo>
                  <a:pt x="2628900" y="42417"/>
                </a:lnTo>
                <a:lnTo>
                  <a:pt x="2373376" y="91566"/>
                </a:lnTo>
                <a:lnTo>
                  <a:pt x="2105279" y="149732"/>
                </a:lnTo>
                <a:lnTo>
                  <a:pt x="1824227" y="216662"/>
                </a:lnTo>
                <a:lnTo>
                  <a:pt x="1566672" y="281558"/>
                </a:lnTo>
                <a:lnTo>
                  <a:pt x="842899" y="444626"/>
                </a:lnTo>
                <a:lnTo>
                  <a:pt x="621538" y="489330"/>
                </a:lnTo>
                <a:lnTo>
                  <a:pt x="200025" y="567436"/>
                </a:lnTo>
                <a:lnTo>
                  <a:pt x="0" y="600963"/>
                </a:lnTo>
                <a:lnTo>
                  <a:pt x="138303" y="621156"/>
                </a:lnTo>
                <a:lnTo>
                  <a:pt x="270256" y="638937"/>
                </a:lnTo>
                <a:lnTo>
                  <a:pt x="398018" y="654685"/>
                </a:lnTo>
                <a:lnTo>
                  <a:pt x="644905" y="681481"/>
                </a:lnTo>
                <a:lnTo>
                  <a:pt x="874776" y="699262"/>
                </a:lnTo>
                <a:lnTo>
                  <a:pt x="985520" y="705992"/>
                </a:lnTo>
                <a:lnTo>
                  <a:pt x="1094104" y="710438"/>
                </a:lnTo>
                <a:lnTo>
                  <a:pt x="1298448" y="715010"/>
                </a:lnTo>
                <a:lnTo>
                  <a:pt x="1396365" y="715010"/>
                </a:lnTo>
                <a:lnTo>
                  <a:pt x="1585849" y="710438"/>
                </a:lnTo>
                <a:lnTo>
                  <a:pt x="1675256" y="705992"/>
                </a:lnTo>
                <a:lnTo>
                  <a:pt x="1845564" y="692657"/>
                </a:lnTo>
                <a:lnTo>
                  <a:pt x="1928495" y="683640"/>
                </a:lnTo>
                <a:lnTo>
                  <a:pt x="2086102" y="661288"/>
                </a:lnTo>
                <a:lnTo>
                  <a:pt x="2235073" y="634491"/>
                </a:lnTo>
                <a:lnTo>
                  <a:pt x="2375535" y="603250"/>
                </a:lnTo>
                <a:lnTo>
                  <a:pt x="2509647" y="567436"/>
                </a:lnTo>
                <a:lnTo>
                  <a:pt x="2637409" y="527303"/>
                </a:lnTo>
                <a:lnTo>
                  <a:pt x="2758694" y="482600"/>
                </a:lnTo>
                <a:lnTo>
                  <a:pt x="2875788" y="435610"/>
                </a:lnTo>
                <a:lnTo>
                  <a:pt x="2880105" y="433450"/>
                </a:lnTo>
                <a:lnTo>
                  <a:pt x="2880105" y="0"/>
                </a:lnTo>
                <a:close/>
              </a:path>
            </a:pathLst>
          </a:custGeom>
          <a:solidFill>
            <a:srgbClr val="C5E7FB">
              <a:alpha val="2901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2622423" y="730884"/>
            <a:ext cx="5551805" cy="851535"/>
          </a:xfrm>
          <a:custGeom>
            <a:avLst/>
            <a:gdLst/>
            <a:ahLst/>
            <a:cxnLst/>
            <a:rect l="l" t="t" r="r" b="b"/>
            <a:pathLst>
              <a:path w="5551805" h="851535">
                <a:moveTo>
                  <a:pt x="853566" y="0"/>
                </a:moveTo>
                <a:lnTo>
                  <a:pt x="685418" y="0"/>
                </a:lnTo>
                <a:lnTo>
                  <a:pt x="527938" y="4572"/>
                </a:lnTo>
                <a:lnTo>
                  <a:pt x="381000" y="11175"/>
                </a:lnTo>
                <a:lnTo>
                  <a:pt x="244728" y="22351"/>
                </a:lnTo>
                <a:lnTo>
                  <a:pt x="117093" y="35813"/>
                </a:lnTo>
                <a:lnTo>
                  <a:pt x="0" y="53720"/>
                </a:lnTo>
                <a:lnTo>
                  <a:pt x="334137" y="96138"/>
                </a:lnTo>
                <a:lnTo>
                  <a:pt x="693927" y="156463"/>
                </a:lnTo>
                <a:lnTo>
                  <a:pt x="1079246" y="234695"/>
                </a:lnTo>
                <a:lnTo>
                  <a:pt x="1283589" y="279273"/>
                </a:lnTo>
                <a:lnTo>
                  <a:pt x="1868931" y="422275"/>
                </a:lnTo>
                <a:lnTo>
                  <a:pt x="2562987" y="576452"/>
                </a:lnTo>
                <a:lnTo>
                  <a:pt x="2882265" y="639063"/>
                </a:lnTo>
                <a:lnTo>
                  <a:pt x="3035554" y="668147"/>
                </a:lnTo>
                <a:lnTo>
                  <a:pt x="3329304" y="717295"/>
                </a:lnTo>
                <a:lnTo>
                  <a:pt x="3469766" y="739520"/>
                </a:lnTo>
                <a:lnTo>
                  <a:pt x="3737991" y="775335"/>
                </a:lnTo>
                <a:lnTo>
                  <a:pt x="3991229" y="806576"/>
                </a:lnTo>
                <a:lnTo>
                  <a:pt x="4112641" y="817752"/>
                </a:lnTo>
                <a:lnTo>
                  <a:pt x="4342510" y="835660"/>
                </a:lnTo>
                <a:lnTo>
                  <a:pt x="4453255" y="842390"/>
                </a:lnTo>
                <a:lnTo>
                  <a:pt x="4666107" y="851280"/>
                </a:lnTo>
                <a:lnTo>
                  <a:pt x="4864100" y="851280"/>
                </a:lnTo>
                <a:lnTo>
                  <a:pt x="5051425" y="846836"/>
                </a:lnTo>
                <a:lnTo>
                  <a:pt x="5140833" y="842390"/>
                </a:lnTo>
                <a:lnTo>
                  <a:pt x="5228082" y="835660"/>
                </a:lnTo>
                <a:lnTo>
                  <a:pt x="5474970" y="808863"/>
                </a:lnTo>
                <a:lnTo>
                  <a:pt x="5551551" y="797687"/>
                </a:lnTo>
                <a:lnTo>
                  <a:pt x="5304662" y="766444"/>
                </a:lnTo>
                <a:lnTo>
                  <a:pt x="5042916" y="728472"/>
                </a:lnTo>
                <a:lnTo>
                  <a:pt x="4474463" y="630047"/>
                </a:lnTo>
                <a:lnTo>
                  <a:pt x="4165854" y="567563"/>
                </a:lnTo>
                <a:lnTo>
                  <a:pt x="3840099" y="498348"/>
                </a:lnTo>
                <a:lnTo>
                  <a:pt x="2854579" y="263651"/>
                </a:lnTo>
                <a:lnTo>
                  <a:pt x="2586354" y="205612"/>
                </a:lnTo>
                <a:lnTo>
                  <a:pt x="2330957" y="156463"/>
                </a:lnTo>
                <a:lnTo>
                  <a:pt x="2207387" y="134112"/>
                </a:lnTo>
                <a:lnTo>
                  <a:pt x="2086102" y="114045"/>
                </a:lnTo>
                <a:lnTo>
                  <a:pt x="1969007" y="96138"/>
                </a:lnTo>
                <a:lnTo>
                  <a:pt x="1630552" y="51435"/>
                </a:lnTo>
                <a:lnTo>
                  <a:pt x="1419860" y="31368"/>
                </a:lnTo>
                <a:lnTo>
                  <a:pt x="1221866" y="15748"/>
                </a:lnTo>
                <a:lnTo>
                  <a:pt x="1032382" y="4572"/>
                </a:lnTo>
                <a:lnTo>
                  <a:pt x="853566" y="0"/>
                </a:lnTo>
                <a:close/>
              </a:path>
            </a:pathLst>
          </a:custGeom>
          <a:solidFill>
            <a:srgbClr val="C5E7FB">
              <a:alpha val="3999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2832100" y="743204"/>
            <a:ext cx="5474970" cy="775335"/>
          </a:xfrm>
          <a:custGeom>
            <a:avLst/>
            <a:gdLst/>
            <a:ahLst/>
            <a:cxnLst/>
            <a:rect l="l" t="t" r="r" b="b"/>
            <a:pathLst>
              <a:path w="5474970" h="775335">
                <a:moveTo>
                  <a:pt x="0" y="78232"/>
                </a:moveTo>
                <a:lnTo>
                  <a:pt x="19176" y="73787"/>
                </a:lnTo>
                <a:lnTo>
                  <a:pt x="76581" y="62611"/>
                </a:lnTo>
                <a:lnTo>
                  <a:pt x="174498" y="46990"/>
                </a:lnTo>
                <a:lnTo>
                  <a:pt x="238379" y="37973"/>
                </a:lnTo>
                <a:lnTo>
                  <a:pt x="312927" y="29083"/>
                </a:lnTo>
                <a:lnTo>
                  <a:pt x="395858" y="22351"/>
                </a:lnTo>
                <a:lnTo>
                  <a:pt x="491744" y="15621"/>
                </a:lnTo>
                <a:lnTo>
                  <a:pt x="596011" y="9017"/>
                </a:lnTo>
                <a:lnTo>
                  <a:pt x="713104" y="4445"/>
                </a:lnTo>
                <a:lnTo>
                  <a:pt x="840866" y="2286"/>
                </a:lnTo>
                <a:lnTo>
                  <a:pt x="979170" y="0"/>
                </a:lnTo>
                <a:lnTo>
                  <a:pt x="1128140" y="2286"/>
                </a:lnTo>
                <a:lnTo>
                  <a:pt x="1287779" y="6731"/>
                </a:lnTo>
                <a:lnTo>
                  <a:pt x="1460246" y="15621"/>
                </a:lnTo>
                <a:lnTo>
                  <a:pt x="1643379" y="26797"/>
                </a:lnTo>
                <a:lnTo>
                  <a:pt x="1837054" y="44704"/>
                </a:lnTo>
                <a:lnTo>
                  <a:pt x="2043557" y="64770"/>
                </a:lnTo>
                <a:lnTo>
                  <a:pt x="2262759" y="89408"/>
                </a:lnTo>
                <a:lnTo>
                  <a:pt x="2492629" y="118491"/>
                </a:lnTo>
                <a:lnTo>
                  <a:pt x="2735326" y="154178"/>
                </a:lnTo>
                <a:lnTo>
                  <a:pt x="2988691" y="194437"/>
                </a:lnTo>
                <a:lnTo>
                  <a:pt x="3254755" y="241300"/>
                </a:lnTo>
                <a:lnTo>
                  <a:pt x="3533648" y="297180"/>
                </a:lnTo>
                <a:lnTo>
                  <a:pt x="3825240" y="357505"/>
                </a:lnTo>
                <a:lnTo>
                  <a:pt x="4129658" y="424561"/>
                </a:lnTo>
                <a:lnTo>
                  <a:pt x="4446778" y="500507"/>
                </a:lnTo>
                <a:lnTo>
                  <a:pt x="4776724" y="583184"/>
                </a:lnTo>
                <a:lnTo>
                  <a:pt x="5119497" y="674751"/>
                </a:lnTo>
                <a:lnTo>
                  <a:pt x="5474970" y="775335"/>
                </a:lnTo>
              </a:path>
            </a:pathLst>
          </a:custGeom>
          <a:ln w="31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5616447" y="729869"/>
            <a:ext cx="3312160" cy="652780"/>
          </a:xfrm>
          <a:custGeom>
            <a:avLst/>
            <a:gdLst/>
            <a:ahLst/>
            <a:cxnLst/>
            <a:rect l="l" t="t" r="r" b="b"/>
            <a:pathLst>
              <a:path w="3312159" h="652780">
                <a:moveTo>
                  <a:pt x="0" y="652398"/>
                </a:moveTo>
                <a:lnTo>
                  <a:pt x="95757" y="625475"/>
                </a:lnTo>
                <a:lnTo>
                  <a:pt x="357631" y="556259"/>
                </a:lnTo>
                <a:lnTo>
                  <a:pt x="538479" y="509396"/>
                </a:lnTo>
                <a:lnTo>
                  <a:pt x="747140" y="457961"/>
                </a:lnTo>
                <a:lnTo>
                  <a:pt x="979170" y="402081"/>
                </a:lnTo>
                <a:lnTo>
                  <a:pt x="1228217" y="341756"/>
                </a:lnTo>
                <a:lnTo>
                  <a:pt x="1492123" y="283717"/>
                </a:lnTo>
                <a:lnTo>
                  <a:pt x="1762505" y="225551"/>
                </a:lnTo>
                <a:lnTo>
                  <a:pt x="2039238" y="171957"/>
                </a:lnTo>
                <a:lnTo>
                  <a:pt x="2313812" y="120650"/>
                </a:lnTo>
                <a:lnTo>
                  <a:pt x="2450083" y="98297"/>
                </a:lnTo>
                <a:lnTo>
                  <a:pt x="2582036" y="75945"/>
                </a:lnTo>
                <a:lnTo>
                  <a:pt x="2713990" y="58038"/>
                </a:lnTo>
                <a:lnTo>
                  <a:pt x="2841752" y="40131"/>
                </a:lnTo>
                <a:lnTo>
                  <a:pt x="2967354" y="26796"/>
                </a:lnTo>
                <a:lnTo>
                  <a:pt x="3086607" y="15620"/>
                </a:lnTo>
                <a:lnTo>
                  <a:pt x="3201543" y="6603"/>
                </a:lnTo>
                <a:lnTo>
                  <a:pt x="3312159" y="0"/>
                </a:lnTo>
              </a:path>
            </a:pathLst>
          </a:custGeom>
          <a:ln w="31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211670" y="714248"/>
            <a:ext cx="8723630" cy="1331595"/>
          </a:xfrm>
          <a:custGeom>
            <a:avLst/>
            <a:gdLst/>
            <a:ahLst/>
            <a:cxnLst/>
            <a:rect l="l" t="t" r="r" b="b"/>
            <a:pathLst>
              <a:path w="8723630" h="1331595">
                <a:moveTo>
                  <a:pt x="1556042" y="0"/>
                </a:moveTo>
                <a:lnTo>
                  <a:pt x="1402753" y="0"/>
                </a:lnTo>
                <a:lnTo>
                  <a:pt x="1258100" y="4444"/>
                </a:lnTo>
                <a:lnTo>
                  <a:pt x="1121829" y="11175"/>
                </a:lnTo>
                <a:lnTo>
                  <a:pt x="874890" y="33400"/>
                </a:lnTo>
                <a:lnTo>
                  <a:pt x="762063" y="49149"/>
                </a:lnTo>
                <a:lnTo>
                  <a:pt x="659891" y="64769"/>
                </a:lnTo>
                <a:lnTo>
                  <a:pt x="564095" y="82550"/>
                </a:lnTo>
                <a:lnTo>
                  <a:pt x="478955" y="102742"/>
                </a:lnTo>
                <a:lnTo>
                  <a:pt x="398056" y="120650"/>
                </a:lnTo>
                <a:lnTo>
                  <a:pt x="327812" y="140715"/>
                </a:lnTo>
                <a:lnTo>
                  <a:pt x="206476" y="178688"/>
                </a:lnTo>
                <a:lnTo>
                  <a:pt x="157518" y="196596"/>
                </a:lnTo>
                <a:lnTo>
                  <a:pt x="51079" y="241173"/>
                </a:lnTo>
                <a:lnTo>
                  <a:pt x="0" y="268097"/>
                </a:lnTo>
                <a:lnTo>
                  <a:pt x="0" y="1331467"/>
                </a:lnTo>
                <a:lnTo>
                  <a:pt x="8719096" y="1331467"/>
                </a:lnTo>
                <a:lnTo>
                  <a:pt x="8723414" y="1324864"/>
                </a:lnTo>
                <a:lnTo>
                  <a:pt x="8723414" y="851153"/>
                </a:lnTo>
                <a:lnTo>
                  <a:pt x="7182142" y="851153"/>
                </a:lnTo>
                <a:lnTo>
                  <a:pt x="7043839" y="848994"/>
                </a:lnTo>
                <a:lnTo>
                  <a:pt x="6899059" y="844423"/>
                </a:lnTo>
                <a:lnTo>
                  <a:pt x="6750088" y="837818"/>
                </a:lnTo>
                <a:lnTo>
                  <a:pt x="6594640" y="826642"/>
                </a:lnTo>
                <a:lnTo>
                  <a:pt x="6260503" y="793114"/>
                </a:lnTo>
                <a:lnTo>
                  <a:pt x="5900712" y="746125"/>
                </a:lnTo>
                <a:lnTo>
                  <a:pt x="5709196" y="717168"/>
                </a:lnTo>
                <a:lnTo>
                  <a:pt x="5509044" y="683640"/>
                </a:lnTo>
                <a:lnTo>
                  <a:pt x="5302542" y="645667"/>
                </a:lnTo>
                <a:lnTo>
                  <a:pt x="4861979" y="558546"/>
                </a:lnTo>
                <a:lnTo>
                  <a:pt x="4387253" y="453516"/>
                </a:lnTo>
                <a:lnTo>
                  <a:pt x="4136047" y="395350"/>
                </a:lnTo>
                <a:lnTo>
                  <a:pt x="3614458" y="268097"/>
                </a:lnTo>
                <a:lnTo>
                  <a:pt x="3122841" y="165226"/>
                </a:lnTo>
                <a:lnTo>
                  <a:pt x="2892844" y="125094"/>
                </a:lnTo>
                <a:lnTo>
                  <a:pt x="2673642" y="91566"/>
                </a:lnTo>
                <a:lnTo>
                  <a:pt x="2462949" y="62484"/>
                </a:lnTo>
                <a:lnTo>
                  <a:pt x="2262797" y="40131"/>
                </a:lnTo>
                <a:lnTo>
                  <a:pt x="2073313" y="22225"/>
                </a:lnTo>
                <a:lnTo>
                  <a:pt x="1719999" y="2159"/>
                </a:lnTo>
                <a:lnTo>
                  <a:pt x="1556042" y="0"/>
                </a:lnTo>
                <a:close/>
              </a:path>
              <a:path w="8723630" h="1331595">
                <a:moveTo>
                  <a:pt x="8723414" y="569722"/>
                </a:moveTo>
                <a:lnTo>
                  <a:pt x="8638197" y="605409"/>
                </a:lnTo>
                <a:lnTo>
                  <a:pt x="8557298" y="636651"/>
                </a:lnTo>
                <a:lnTo>
                  <a:pt x="8472208" y="665734"/>
                </a:lnTo>
                <a:lnTo>
                  <a:pt x="8295551" y="719327"/>
                </a:lnTo>
                <a:lnTo>
                  <a:pt x="8201825" y="743965"/>
                </a:lnTo>
                <a:lnTo>
                  <a:pt x="8005991" y="784098"/>
                </a:lnTo>
                <a:lnTo>
                  <a:pt x="7901724" y="802004"/>
                </a:lnTo>
                <a:lnTo>
                  <a:pt x="7680363" y="828801"/>
                </a:lnTo>
                <a:lnTo>
                  <a:pt x="7441857" y="846709"/>
                </a:lnTo>
                <a:lnTo>
                  <a:pt x="7314222" y="851153"/>
                </a:lnTo>
                <a:lnTo>
                  <a:pt x="8723414" y="851153"/>
                </a:lnTo>
                <a:lnTo>
                  <a:pt x="8723414" y="56972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 txBox="1"/>
          <p:nvPr/>
        </p:nvSpPr>
        <p:spPr>
          <a:xfrm>
            <a:off x="535940" y="1453083"/>
            <a:ext cx="3065780" cy="18084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sz="1600" dirty="0">
                <a:latin typeface="Candara" panose="020E0502030303020204"/>
                <a:cs typeface="Candara" panose="020E0502030303020204"/>
              </a:rPr>
              <a:t>1</a:t>
            </a:r>
            <a:r>
              <a:rPr sz="1600" spc="-10" dirty="0">
                <a:latin typeface="PMingLiU" panose="02020500000000000000" charset="-120"/>
                <a:cs typeface="PMingLiU" panose="02020500000000000000" charset="-120"/>
              </a:rPr>
              <a:t>、支模架在施工前，项目技术部 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门应编制安全专项方案，报公司技 术部门审核、（需经专家论证的必 须先论证），公司总工程师审批， 交总监理工程师签字后，方可按方 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案搭设。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  <a:p>
            <a:pPr marL="12700">
              <a:lnSpc>
                <a:spcPct val="100000"/>
              </a:lnSpc>
              <a:spcBef>
                <a:spcPts val="605"/>
              </a:spcBef>
            </a:pPr>
            <a:r>
              <a:rPr sz="1600" spc="-15" dirty="0">
                <a:latin typeface="Candara" panose="020E0502030303020204"/>
                <a:cs typeface="Candara" panose="020E0502030303020204"/>
              </a:rPr>
              <a:t>2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、支模架禁止与外脚手架连接；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330200" y="975486"/>
            <a:ext cx="152781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5" dirty="0">
                <a:solidFill>
                  <a:srgbClr val="000000"/>
                </a:solidFill>
                <a:latin typeface="Candara" panose="020E0502030303020204"/>
                <a:cs typeface="Candara" panose="020E0502030303020204"/>
              </a:rPr>
              <a:t>3.</a:t>
            </a:r>
            <a:r>
              <a:rPr sz="2800" spc="-10" dirty="0">
                <a:solidFill>
                  <a:srgbClr val="000000"/>
                </a:solidFill>
                <a:latin typeface="Candara" panose="020E0502030303020204"/>
                <a:cs typeface="Candara" panose="020E0502030303020204"/>
              </a:rPr>
              <a:t>5</a:t>
            </a:r>
            <a:r>
              <a:rPr sz="2800" spc="-5" dirty="0">
                <a:solidFill>
                  <a:srgbClr val="000000"/>
                </a:solidFill>
              </a:rPr>
              <a:t>支模架</a:t>
            </a:r>
            <a:endParaRPr sz="2800">
              <a:latin typeface="Candara" panose="020E0502030303020204"/>
              <a:cs typeface="Candara" panose="020E0502030303020204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331660" y="3865689"/>
            <a:ext cx="3744467" cy="2852166"/>
          </a:xfrm>
          <a:prstGeom prst="rect">
            <a:avLst/>
          </a:prstGeom>
          <a:blipFill>
            <a:blip r:embed="rId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4139946" y="1556766"/>
            <a:ext cx="4766690" cy="317512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1660651" y="4543678"/>
            <a:ext cx="364490" cy="714375"/>
          </a:xfrm>
          <a:custGeom>
            <a:avLst/>
            <a:gdLst/>
            <a:ahLst/>
            <a:cxnLst/>
            <a:rect l="l" t="t" r="r" b="b"/>
            <a:pathLst>
              <a:path w="364489" h="714375">
                <a:moveTo>
                  <a:pt x="364363" y="714375"/>
                </a:moveTo>
                <a:lnTo>
                  <a:pt x="293473" y="711987"/>
                </a:lnTo>
                <a:lnTo>
                  <a:pt x="235585" y="705469"/>
                </a:lnTo>
                <a:lnTo>
                  <a:pt x="196556" y="695783"/>
                </a:lnTo>
                <a:lnTo>
                  <a:pt x="182245" y="683895"/>
                </a:lnTo>
                <a:lnTo>
                  <a:pt x="182245" y="387477"/>
                </a:lnTo>
                <a:lnTo>
                  <a:pt x="167931" y="375662"/>
                </a:lnTo>
                <a:lnTo>
                  <a:pt x="128889" y="366014"/>
                </a:lnTo>
                <a:lnTo>
                  <a:pt x="70963" y="359509"/>
                </a:lnTo>
                <a:lnTo>
                  <a:pt x="0" y="357124"/>
                </a:lnTo>
                <a:lnTo>
                  <a:pt x="70963" y="354738"/>
                </a:lnTo>
                <a:lnTo>
                  <a:pt x="128889" y="348233"/>
                </a:lnTo>
                <a:lnTo>
                  <a:pt x="167931" y="338585"/>
                </a:lnTo>
                <a:lnTo>
                  <a:pt x="182245" y="326771"/>
                </a:lnTo>
                <a:lnTo>
                  <a:pt x="182245" y="30353"/>
                </a:lnTo>
                <a:lnTo>
                  <a:pt x="196556" y="18538"/>
                </a:lnTo>
                <a:lnTo>
                  <a:pt x="235585" y="8890"/>
                </a:lnTo>
                <a:lnTo>
                  <a:pt x="293473" y="2385"/>
                </a:lnTo>
                <a:lnTo>
                  <a:pt x="364363" y="0"/>
                </a:lnTo>
              </a:path>
            </a:pathLst>
          </a:custGeom>
          <a:ln w="25400">
            <a:solidFill>
              <a:srgbClr val="FFFF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 txBox="1"/>
          <p:nvPr/>
        </p:nvSpPr>
        <p:spPr>
          <a:xfrm>
            <a:off x="1168095" y="4757673"/>
            <a:ext cx="414020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b="1" spc="5" dirty="0">
                <a:solidFill>
                  <a:srgbClr val="FF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650</a:t>
            </a:r>
            <a:endParaRPr sz="2000"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054978" y="859408"/>
            <a:ext cx="2880360" cy="715010"/>
          </a:xfrm>
          <a:custGeom>
            <a:avLst/>
            <a:gdLst/>
            <a:ahLst/>
            <a:cxnLst/>
            <a:rect l="l" t="t" r="r" b="b"/>
            <a:pathLst>
              <a:path w="2880359" h="715010">
                <a:moveTo>
                  <a:pt x="2880105" y="0"/>
                </a:moveTo>
                <a:lnTo>
                  <a:pt x="2873629" y="0"/>
                </a:lnTo>
                <a:lnTo>
                  <a:pt x="2752344" y="20065"/>
                </a:lnTo>
                <a:lnTo>
                  <a:pt x="2628900" y="42417"/>
                </a:lnTo>
                <a:lnTo>
                  <a:pt x="2373376" y="91566"/>
                </a:lnTo>
                <a:lnTo>
                  <a:pt x="2105279" y="149732"/>
                </a:lnTo>
                <a:lnTo>
                  <a:pt x="1824227" y="216662"/>
                </a:lnTo>
                <a:lnTo>
                  <a:pt x="1566672" y="281558"/>
                </a:lnTo>
                <a:lnTo>
                  <a:pt x="842899" y="444626"/>
                </a:lnTo>
                <a:lnTo>
                  <a:pt x="621538" y="489330"/>
                </a:lnTo>
                <a:lnTo>
                  <a:pt x="200025" y="567436"/>
                </a:lnTo>
                <a:lnTo>
                  <a:pt x="0" y="600963"/>
                </a:lnTo>
                <a:lnTo>
                  <a:pt x="138303" y="621156"/>
                </a:lnTo>
                <a:lnTo>
                  <a:pt x="270256" y="638937"/>
                </a:lnTo>
                <a:lnTo>
                  <a:pt x="398018" y="654685"/>
                </a:lnTo>
                <a:lnTo>
                  <a:pt x="644905" y="681481"/>
                </a:lnTo>
                <a:lnTo>
                  <a:pt x="874776" y="699262"/>
                </a:lnTo>
                <a:lnTo>
                  <a:pt x="985520" y="705992"/>
                </a:lnTo>
                <a:lnTo>
                  <a:pt x="1094104" y="710438"/>
                </a:lnTo>
                <a:lnTo>
                  <a:pt x="1298448" y="715010"/>
                </a:lnTo>
                <a:lnTo>
                  <a:pt x="1396365" y="715010"/>
                </a:lnTo>
                <a:lnTo>
                  <a:pt x="1585849" y="710438"/>
                </a:lnTo>
                <a:lnTo>
                  <a:pt x="1675256" y="705992"/>
                </a:lnTo>
                <a:lnTo>
                  <a:pt x="1845564" y="692657"/>
                </a:lnTo>
                <a:lnTo>
                  <a:pt x="1928495" y="683640"/>
                </a:lnTo>
                <a:lnTo>
                  <a:pt x="2086102" y="661288"/>
                </a:lnTo>
                <a:lnTo>
                  <a:pt x="2235073" y="634491"/>
                </a:lnTo>
                <a:lnTo>
                  <a:pt x="2375535" y="603250"/>
                </a:lnTo>
                <a:lnTo>
                  <a:pt x="2509647" y="567436"/>
                </a:lnTo>
                <a:lnTo>
                  <a:pt x="2637409" y="527303"/>
                </a:lnTo>
                <a:lnTo>
                  <a:pt x="2758694" y="482600"/>
                </a:lnTo>
                <a:lnTo>
                  <a:pt x="2875788" y="435610"/>
                </a:lnTo>
                <a:lnTo>
                  <a:pt x="2880105" y="433450"/>
                </a:lnTo>
                <a:lnTo>
                  <a:pt x="2880105" y="0"/>
                </a:lnTo>
                <a:close/>
              </a:path>
            </a:pathLst>
          </a:custGeom>
          <a:solidFill>
            <a:srgbClr val="C5E7FB">
              <a:alpha val="2901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2622423" y="730884"/>
            <a:ext cx="5551805" cy="851535"/>
          </a:xfrm>
          <a:custGeom>
            <a:avLst/>
            <a:gdLst/>
            <a:ahLst/>
            <a:cxnLst/>
            <a:rect l="l" t="t" r="r" b="b"/>
            <a:pathLst>
              <a:path w="5551805" h="851535">
                <a:moveTo>
                  <a:pt x="853566" y="0"/>
                </a:moveTo>
                <a:lnTo>
                  <a:pt x="685418" y="0"/>
                </a:lnTo>
                <a:lnTo>
                  <a:pt x="527938" y="4572"/>
                </a:lnTo>
                <a:lnTo>
                  <a:pt x="381000" y="11175"/>
                </a:lnTo>
                <a:lnTo>
                  <a:pt x="244728" y="22351"/>
                </a:lnTo>
                <a:lnTo>
                  <a:pt x="117093" y="35813"/>
                </a:lnTo>
                <a:lnTo>
                  <a:pt x="0" y="53720"/>
                </a:lnTo>
                <a:lnTo>
                  <a:pt x="334137" y="96138"/>
                </a:lnTo>
                <a:lnTo>
                  <a:pt x="693927" y="156463"/>
                </a:lnTo>
                <a:lnTo>
                  <a:pt x="1079246" y="234695"/>
                </a:lnTo>
                <a:lnTo>
                  <a:pt x="1283589" y="279273"/>
                </a:lnTo>
                <a:lnTo>
                  <a:pt x="1868931" y="422275"/>
                </a:lnTo>
                <a:lnTo>
                  <a:pt x="2562987" y="576452"/>
                </a:lnTo>
                <a:lnTo>
                  <a:pt x="2882265" y="639063"/>
                </a:lnTo>
                <a:lnTo>
                  <a:pt x="3035554" y="668147"/>
                </a:lnTo>
                <a:lnTo>
                  <a:pt x="3329304" y="717295"/>
                </a:lnTo>
                <a:lnTo>
                  <a:pt x="3469766" y="739520"/>
                </a:lnTo>
                <a:lnTo>
                  <a:pt x="3737991" y="775335"/>
                </a:lnTo>
                <a:lnTo>
                  <a:pt x="3991229" y="806576"/>
                </a:lnTo>
                <a:lnTo>
                  <a:pt x="4112641" y="817752"/>
                </a:lnTo>
                <a:lnTo>
                  <a:pt x="4342510" y="835660"/>
                </a:lnTo>
                <a:lnTo>
                  <a:pt x="4453255" y="842390"/>
                </a:lnTo>
                <a:lnTo>
                  <a:pt x="4666107" y="851280"/>
                </a:lnTo>
                <a:lnTo>
                  <a:pt x="4864100" y="851280"/>
                </a:lnTo>
                <a:lnTo>
                  <a:pt x="5051425" y="846836"/>
                </a:lnTo>
                <a:lnTo>
                  <a:pt x="5140833" y="842390"/>
                </a:lnTo>
                <a:lnTo>
                  <a:pt x="5228082" y="835660"/>
                </a:lnTo>
                <a:lnTo>
                  <a:pt x="5474970" y="808863"/>
                </a:lnTo>
                <a:lnTo>
                  <a:pt x="5551551" y="797687"/>
                </a:lnTo>
                <a:lnTo>
                  <a:pt x="5304662" y="766444"/>
                </a:lnTo>
                <a:lnTo>
                  <a:pt x="5042916" y="728472"/>
                </a:lnTo>
                <a:lnTo>
                  <a:pt x="4474463" y="630047"/>
                </a:lnTo>
                <a:lnTo>
                  <a:pt x="4165854" y="567563"/>
                </a:lnTo>
                <a:lnTo>
                  <a:pt x="3840099" y="498348"/>
                </a:lnTo>
                <a:lnTo>
                  <a:pt x="2854579" y="263651"/>
                </a:lnTo>
                <a:lnTo>
                  <a:pt x="2586354" y="205612"/>
                </a:lnTo>
                <a:lnTo>
                  <a:pt x="2330957" y="156463"/>
                </a:lnTo>
                <a:lnTo>
                  <a:pt x="2207387" y="134112"/>
                </a:lnTo>
                <a:lnTo>
                  <a:pt x="2086102" y="114045"/>
                </a:lnTo>
                <a:lnTo>
                  <a:pt x="1969007" y="96138"/>
                </a:lnTo>
                <a:lnTo>
                  <a:pt x="1630552" y="51435"/>
                </a:lnTo>
                <a:lnTo>
                  <a:pt x="1419860" y="31368"/>
                </a:lnTo>
                <a:lnTo>
                  <a:pt x="1221866" y="15748"/>
                </a:lnTo>
                <a:lnTo>
                  <a:pt x="1032382" y="4572"/>
                </a:lnTo>
                <a:lnTo>
                  <a:pt x="853566" y="0"/>
                </a:lnTo>
                <a:close/>
              </a:path>
            </a:pathLst>
          </a:custGeom>
          <a:solidFill>
            <a:srgbClr val="C5E7FB">
              <a:alpha val="3999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2832100" y="743204"/>
            <a:ext cx="5474970" cy="775335"/>
          </a:xfrm>
          <a:custGeom>
            <a:avLst/>
            <a:gdLst/>
            <a:ahLst/>
            <a:cxnLst/>
            <a:rect l="l" t="t" r="r" b="b"/>
            <a:pathLst>
              <a:path w="5474970" h="775335">
                <a:moveTo>
                  <a:pt x="0" y="78232"/>
                </a:moveTo>
                <a:lnTo>
                  <a:pt x="19176" y="73787"/>
                </a:lnTo>
                <a:lnTo>
                  <a:pt x="76581" y="62611"/>
                </a:lnTo>
                <a:lnTo>
                  <a:pt x="174498" y="46990"/>
                </a:lnTo>
                <a:lnTo>
                  <a:pt x="238379" y="37973"/>
                </a:lnTo>
                <a:lnTo>
                  <a:pt x="312927" y="29083"/>
                </a:lnTo>
                <a:lnTo>
                  <a:pt x="395858" y="22351"/>
                </a:lnTo>
                <a:lnTo>
                  <a:pt x="491744" y="15621"/>
                </a:lnTo>
                <a:lnTo>
                  <a:pt x="596011" y="9017"/>
                </a:lnTo>
                <a:lnTo>
                  <a:pt x="713104" y="4445"/>
                </a:lnTo>
                <a:lnTo>
                  <a:pt x="840866" y="2286"/>
                </a:lnTo>
                <a:lnTo>
                  <a:pt x="979170" y="0"/>
                </a:lnTo>
                <a:lnTo>
                  <a:pt x="1128140" y="2286"/>
                </a:lnTo>
                <a:lnTo>
                  <a:pt x="1287779" y="6731"/>
                </a:lnTo>
                <a:lnTo>
                  <a:pt x="1460246" y="15621"/>
                </a:lnTo>
                <a:lnTo>
                  <a:pt x="1643379" y="26797"/>
                </a:lnTo>
                <a:lnTo>
                  <a:pt x="1837054" y="44704"/>
                </a:lnTo>
                <a:lnTo>
                  <a:pt x="2043557" y="64770"/>
                </a:lnTo>
                <a:lnTo>
                  <a:pt x="2262759" y="89408"/>
                </a:lnTo>
                <a:lnTo>
                  <a:pt x="2492629" y="118491"/>
                </a:lnTo>
                <a:lnTo>
                  <a:pt x="2735326" y="154178"/>
                </a:lnTo>
                <a:lnTo>
                  <a:pt x="2988691" y="194437"/>
                </a:lnTo>
                <a:lnTo>
                  <a:pt x="3254755" y="241300"/>
                </a:lnTo>
                <a:lnTo>
                  <a:pt x="3533648" y="297180"/>
                </a:lnTo>
                <a:lnTo>
                  <a:pt x="3825240" y="357505"/>
                </a:lnTo>
                <a:lnTo>
                  <a:pt x="4129658" y="424561"/>
                </a:lnTo>
                <a:lnTo>
                  <a:pt x="4446778" y="500507"/>
                </a:lnTo>
                <a:lnTo>
                  <a:pt x="4776724" y="583184"/>
                </a:lnTo>
                <a:lnTo>
                  <a:pt x="5119497" y="674751"/>
                </a:lnTo>
                <a:lnTo>
                  <a:pt x="5474970" y="775335"/>
                </a:lnTo>
              </a:path>
            </a:pathLst>
          </a:custGeom>
          <a:ln w="31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5616447" y="729869"/>
            <a:ext cx="3312160" cy="652780"/>
          </a:xfrm>
          <a:custGeom>
            <a:avLst/>
            <a:gdLst/>
            <a:ahLst/>
            <a:cxnLst/>
            <a:rect l="l" t="t" r="r" b="b"/>
            <a:pathLst>
              <a:path w="3312159" h="652780">
                <a:moveTo>
                  <a:pt x="0" y="652398"/>
                </a:moveTo>
                <a:lnTo>
                  <a:pt x="95757" y="625475"/>
                </a:lnTo>
                <a:lnTo>
                  <a:pt x="357631" y="556259"/>
                </a:lnTo>
                <a:lnTo>
                  <a:pt x="538479" y="509396"/>
                </a:lnTo>
                <a:lnTo>
                  <a:pt x="747140" y="457961"/>
                </a:lnTo>
                <a:lnTo>
                  <a:pt x="979170" y="402081"/>
                </a:lnTo>
                <a:lnTo>
                  <a:pt x="1228217" y="341756"/>
                </a:lnTo>
                <a:lnTo>
                  <a:pt x="1492123" y="283717"/>
                </a:lnTo>
                <a:lnTo>
                  <a:pt x="1762505" y="225551"/>
                </a:lnTo>
                <a:lnTo>
                  <a:pt x="2039238" y="171957"/>
                </a:lnTo>
                <a:lnTo>
                  <a:pt x="2313812" y="120650"/>
                </a:lnTo>
                <a:lnTo>
                  <a:pt x="2450083" y="98297"/>
                </a:lnTo>
                <a:lnTo>
                  <a:pt x="2582036" y="75945"/>
                </a:lnTo>
                <a:lnTo>
                  <a:pt x="2713990" y="58038"/>
                </a:lnTo>
                <a:lnTo>
                  <a:pt x="2841752" y="40131"/>
                </a:lnTo>
                <a:lnTo>
                  <a:pt x="2967354" y="26796"/>
                </a:lnTo>
                <a:lnTo>
                  <a:pt x="3086607" y="15620"/>
                </a:lnTo>
                <a:lnTo>
                  <a:pt x="3201543" y="6603"/>
                </a:lnTo>
                <a:lnTo>
                  <a:pt x="3312159" y="0"/>
                </a:lnTo>
              </a:path>
            </a:pathLst>
          </a:custGeom>
          <a:ln w="31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211670" y="714248"/>
            <a:ext cx="8723630" cy="1331595"/>
          </a:xfrm>
          <a:custGeom>
            <a:avLst/>
            <a:gdLst/>
            <a:ahLst/>
            <a:cxnLst/>
            <a:rect l="l" t="t" r="r" b="b"/>
            <a:pathLst>
              <a:path w="8723630" h="1331595">
                <a:moveTo>
                  <a:pt x="1556042" y="0"/>
                </a:moveTo>
                <a:lnTo>
                  <a:pt x="1402753" y="0"/>
                </a:lnTo>
                <a:lnTo>
                  <a:pt x="1258100" y="4444"/>
                </a:lnTo>
                <a:lnTo>
                  <a:pt x="1121829" y="11175"/>
                </a:lnTo>
                <a:lnTo>
                  <a:pt x="874890" y="33400"/>
                </a:lnTo>
                <a:lnTo>
                  <a:pt x="762063" y="49149"/>
                </a:lnTo>
                <a:lnTo>
                  <a:pt x="659891" y="64769"/>
                </a:lnTo>
                <a:lnTo>
                  <a:pt x="564095" y="82550"/>
                </a:lnTo>
                <a:lnTo>
                  <a:pt x="478955" y="102742"/>
                </a:lnTo>
                <a:lnTo>
                  <a:pt x="398056" y="120650"/>
                </a:lnTo>
                <a:lnTo>
                  <a:pt x="327812" y="140715"/>
                </a:lnTo>
                <a:lnTo>
                  <a:pt x="206476" y="178688"/>
                </a:lnTo>
                <a:lnTo>
                  <a:pt x="157518" y="196596"/>
                </a:lnTo>
                <a:lnTo>
                  <a:pt x="51079" y="241173"/>
                </a:lnTo>
                <a:lnTo>
                  <a:pt x="0" y="268097"/>
                </a:lnTo>
                <a:lnTo>
                  <a:pt x="0" y="1331467"/>
                </a:lnTo>
                <a:lnTo>
                  <a:pt x="8719096" y="1331467"/>
                </a:lnTo>
                <a:lnTo>
                  <a:pt x="8723414" y="1324864"/>
                </a:lnTo>
                <a:lnTo>
                  <a:pt x="8723414" y="851153"/>
                </a:lnTo>
                <a:lnTo>
                  <a:pt x="7182142" y="851153"/>
                </a:lnTo>
                <a:lnTo>
                  <a:pt x="7043839" y="848994"/>
                </a:lnTo>
                <a:lnTo>
                  <a:pt x="6899059" y="844423"/>
                </a:lnTo>
                <a:lnTo>
                  <a:pt x="6750088" y="837818"/>
                </a:lnTo>
                <a:lnTo>
                  <a:pt x="6594640" y="826642"/>
                </a:lnTo>
                <a:lnTo>
                  <a:pt x="6260503" y="793114"/>
                </a:lnTo>
                <a:lnTo>
                  <a:pt x="5900712" y="746125"/>
                </a:lnTo>
                <a:lnTo>
                  <a:pt x="5709196" y="717168"/>
                </a:lnTo>
                <a:lnTo>
                  <a:pt x="5509044" y="683640"/>
                </a:lnTo>
                <a:lnTo>
                  <a:pt x="5302542" y="645667"/>
                </a:lnTo>
                <a:lnTo>
                  <a:pt x="4861979" y="558546"/>
                </a:lnTo>
                <a:lnTo>
                  <a:pt x="4387253" y="453516"/>
                </a:lnTo>
                <a:lnTo>
                  <a:pt x="4136047" y="395350"/>
                </a:lnTo>
                <a:lnTo>
                  <a:pt x="3614458" y="268097"/>
                </a:lnTo>
                <a:lnTo>
                  <a:pt x="3122841" y="165226"/>
                </a:lnTo>
                <a:lnTo>
                  <a:pt x="2892844" y="125094"/>
                </a:lnTo>
                <a:lnTo>
                  <a:pt x="2673642" y="91566"/>
                </a:lnTo>
                <a:lnTo>
                  <a:pt x="2462949" y="62484"/>
                </a:lnTo>
                <a:lnTo>
                  <a:pt x="2262797" y="40131"/>
                </a:lnTo>
                <a:lnTo>
                  <a:pt x="2073313" y="22225"/>
                </a:lnTo>
                <a:lnTo>
                  <a:pt x="1719999" y="2159"/>
                </a:lnTo>
                <a:lnTo>
                  <a:pt x="1556042" y="0"/>
                </a:lnTo>
                <a:close/>
              </a:path>
              <a:path w="8723630" h="1331595">
                <a:moveTo>
                  <a:pt x="8723414" y="569722"/>
                </a:moveTo>
                <a:lnTo>
                  <a:pt x="8638197" y="605409"/>
                </a:lnTo>
                <a:lnTo>
                  <a:pt x="8557298" y="636651"/>
                </a:lnTo>
                <a:lnTo>
                  <a:pt x="8472208" y="665734"/>
                </a:lnTo>
                <a:lnTo>
                  <a:pt x="8295551" y="719327"/>
                </a:lnTo>
                <a:lnTo>
                  <a:pt x="8201825" y="743965"/>
                </a:lnTo>
                <a:lnTo>
                  <a:pt x="8005991" y="784098"/>
                </a:lnTo>
                <a:lnTo>
                  <a:pt x="7901724" y="802004"/>
                </a:lnTo>
                <a:lnTo>
                  <a:pt x="7680363" y="828801"/>
                </a:lnTo>
                <a:lnTo>
                  <a:pt x="7441857" y="846709"/>
                </a:lnTo>
                <a:lnTo>
                  <a:pt x="7314222" y="851153"/>
                </a:lnTo>
                <a:lnTo>
                  <a:pt x="8723414" y="851153"/>
                </a:lnTo>
                <a:lnTo>
                  <a:pt x="8723414" y="56972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 txBox="1"/>
          <p:nvPr/>
        </p:nvSpPr>
        <p:spPr>
          <a:xfrm>
            <a:off x="402437" y="854710"/>
            <a:ext cx="3173730" cy="545211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36830">
              <a:lnSpc>
                <a:spcPct val="100000"/>
              </a:lnSpc>
              <a:spcBef>
                <a:spcPts val="95"/>
              </a:spcBef>
            </a:pPr>
            <a:r>
              <a:rPr sz="1600" spc="-10" dirty="0">
                <a:latin typeface="PMingLiU" panose="02020500000000000000" charset="-120"/>
                <a:cs typeface="PMingLiU" panose="02020500000000000000" charset="-120"/>
              </a:rPr>
              <a:t>1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、立杆基础木垫板厚度</a:t>
            </a:r>
            <a:r>
              <a:rPr sz="1600" spc="10" dirty="0">
                <a:latin typeface="PMingLiU" panose="02020500000000000000" charset="-120"/>
                <a:cs typeface="PMingLiU" panose="02020500000000000000" charset="-120"/>
              </a:rPr>
              <a:t>5cm，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宽 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度</a:t>
            </a:r>
            <a:r>
              <a:rPr sz="1600" spc="5" dirty="0">
                <a:latin typeface="PMingLiU" panose="02020500000000000000" charset="-120"/>
                <a:cs typeface="PMingLiU" panose="02020500000000000000" charset="-120"/>
              </a:rPr>
              <a:t>20cm,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长</a:t>
            </a:r>
            <a:r>
              <a:rPr sz="1600" spc="5" dirty="0">
                <a:latin typeface="PMingLiU" panose="02020500000000000000" charset="-120"/>
                <a:cs typeface="PMingLiU" panose="02020500000000000000" charset="-120"/>
              </a:rPr>
              <a:t>度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不</a:t>
            </a:r>
            <a:r>
              <a:rPr sz="1600" spc="5" dirty="0">
                <a:latin typeface="PMingLiU" panose="02020500000000000000" charset="-120"/>
                <a:cs typeface="PMingLiU" panose="02020500000000000000" charset="-120"/>
              </a:rPr>
              <a:t>小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于立杆</a:t>
            </a:r>
            <a:r>
              <a:rPr sz="1600" spc="5" dirty="0">
                <a:latin typeface="PMingLiU" panose="02020500000000000000" charset="-120"/>
                <a:cs typeface="PMingLiU" panose="02020500000000000000" charset="-120"/>
              </a:rPr>
              <a:t>两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跨距</a:t>
            </a:r>
            <a:r>
              <a:rPr sz="1600" spc="5" dirty="0">
                <a:latin typeface="PMingLiU" panose="02020500000000000000" charset="-120"/>
                <a:cs typeface="PMingLiU" panose="02020500000000000000" charset="-120"/>
              </a:rPr>
              <a:t>离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； 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标准层立杆垫板不小于 </a:t>
            </a:r>
            <a:r>
              <a:rPr sz="1600" spc="95" dirty="0">
                <a:latin typeface="PMingLiU" panose="02020500000000000000" charset="-120"/>
                <a:cs typeface="PMingLiU" panose="02020500000000000000" charset="-120"/>
              </a:rPr>
              <a:t>10cm×10cm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。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  <a:p>
            <a:pPr marL="12700" marR="112395">
              <a:lnSpc>
                <a:spcPct val="100000"/>
              </a:lnSpc>
              <a:spcBef>
                <a:spcPts val="600"/>
              </a:spcBef>
            </a:pPr>
            <a:r>
              <a:rPr sz="1600" spc="-10" dirty="0">
                <a:latin typeface="PMingLiU" panose="02020500000000000000" charset="-120"/>
                <a:cs typeface="PMingLiU" panose="02020500000000000000" charset="-120"/>
              </a:rPr>
              <a:t>2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、立杆间距满足方案规范要求，  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扣件式钢管作支架时，立杆跨距不 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大于</a:t>
            </a:r>
            <a:r>
              <a:rPr sz="1600" spc="-15" dirty="0">
                <a:latin typeface="PMingLiU" panose="02020500000000000000" charset="-120"/>
                <a:cs typeface="PMingLiU" panose="02020500000000000000" charset="-120"/>
              </a:rPr>
              <a:t>1.5m;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高大模板支架时，立杆 跨距不大于</a:t>
            </a:r>
            <a:r>
              <a:rPr sz="1600" dirty="0">
                <a:latin typeface="PMingLiU" panose="02020500000000000000" charset="-120"/>
                <a:cs typeface="PMingLiU" panose="02020500000000000000" charset="-120"/>
              </a:rPr>
              <a:t>1.2m；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  <a:p>
            <a:pPr marL="12700" marR="5080">
              <a:lnSpc>
                <a:spcPct val="99000"/>
              </a:lnSpc>
              <a:spcBef>
                <a:spcPts val="655"/>
              </a:spcBef>
            </a:pPr>
            <a:r>
              <a:rPr sz="1600" dirty="0">
                <a:latin typeface="黑体" panose="02010609060101010101" charset="-122"/>
                <a:cs typeface="黑体" panose="02010609060101010101" charset="-122"/>
              </a:rPr>
              <a:t>3</a:t>
            </a:r>
            <a:r>
              <a:rPr sz="1600" spc="5" dirty="0">
                <a:latin typeface="黑体" panose="02010609060101010101" charset="-122"/>
                <a:cs typeface="黑体" panose="02010609060101010101" charset="-122"/>
              </a:rPr>
              <a:t>、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水平杆步距</a:t>
            </a:r>
            <a:r>
              <a:rPr sz="1600" spc="5" dirty="0">
                <a:latin typeface="PMingLiU" panose="02020500000000000000" charset="-120"/>
                <a:cs typeface="PMingLiU" panose="02020500000000000000" charset="-120"/>
              </a:rPr>
              <a:t>满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足方案</a:t>
            </a:r>
            <a:r>
              <a:rPr sz="1600" spc="5" dirty="0">
                <a:latin typeface="PMingLiU" panose="02020500000000000000" charset="-120"/>
                <a:cs typeface="PMingLiU" panose="02020500000000000000" charset="-120"/>
              </a:rPr>
              <a:t>规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范要</a:t>
            </a:r>
            <a:r>
              <a:rPr sz="1600" spc="5" dirty="0">
                <a:latin typeface="PMingLiU" panose="02020500000000000000" charset="-120"/>
                <a:cs typeface="PMingLiU" panose="02020500000000000000" charset="-120"/>
              </a:rPr>
              <a:t>求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， 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钢管作支架时，水平杆步距不大于 </a:t>
            </a:r>
            <a:r>
              <a:rPr sz="1600" spc="-5" dirty="0">
                <a:latin typeface="Candara" panose="020E0502030303020204"/>
                <a:cs typeface="Candara" panose="020E0502030303020204"/>
              </a:rPr>
              <a:t>2.0m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；高大模板支架时，水平杆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  <a:p>
            <a:pPr marL="12700">
              <a:lnSpc>
                <a:spcPct val="100000"/>
              </a:lnSpc>
            </a:pP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步距不大于</a:t>
            </a:r>
            <a:r>
              <a:rPr sz="1600" spc="-5" dirty="0">
                <a:latin typeface="Candara" panose="020E0502030303020204"/>
                <a:cs typeface="Candara" panose="020E0502030303020204"/>
              </a:rPr>
              <a:t>1.8m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；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  <a:p>
            <a:pPr marL="12700" marR="112395">
              <a:lnSpc>
                <a:spcPct val="100000"/>
              </a:lnSpc>
              <a:spcBef>
                <a:spcPts val="645"/>
              </a:spcBef>
            </a:pPr>
            <a:r>
              <a:rPr sz="1600" dirty="0">
                <a:latin typeface="黑体" panose="02010609060101010101" charset="-122"/>
                <a:cs typeface="黑体" panose="02010609060101010101" charset="-122"/>
              </a:rPr>
              <a:t>4</a:t>
            </a:r>
            <a:r>
              <a:rPr sz="1600" spc="5" dirty="0">
                <a:latin typeface="黑体" panose="02010609060101010101" charset="-122"/>
                <a:cs typeface="黑体" panose="02010609060101010101" charset="-122"/>
              </a:rPr>
              <a:t>、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立杆在</a:t>
            </a:r>
            <a:r>
              <a:rPr sz="1600" spc="-5" dirty="0">
                <a:latin typeface="Candara" panose="020E0502030303020204"/>
                <a:cs typeface="Candara" panose="020E0502030303020204"/>
              </a:rPr>
              <a:t>4.5m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以下部分设置不少 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于二道的横水平拉杆，其中下道拉 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杆其间距地面</a:t>
            </a:r>
            <a:r>
              <a:rPr sz="1600" spc="-10" dirty="0">
                <a:latin typeface="Candara" panose="020E0502030303020204"/>
                <a:cs typeface="Candara" panose="020E0502030303020204"/>
              </a:rPr>
              <a:t>20cm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作为扫地杆设 置，然后沿竖向每隔不大于</a:t>
            </a:r>
            <a:r>
              <a:rPr sz="1600" spc="-5" dirty="0">
                <a:latin typeface="Candara" panose="020E0502030303020204"/>
                <a:cs typeface="Candara" panose="020E0502030303020204"/>
              </a:rPr>
              <a:t>1.5m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设 一道，在立柱</a:t>
            </a:r>
            <a:r>
              <a:rPr sz="1600" spc="-5" dirty="0">
                <a:latin typeface="Candara" panose="020E0502030303020204"/>
                <a:cs typeface="Candara" panose="020E0502030303020204"/>
              </a:rPr>
              <a:t>4.5m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以上部分每增 高</a:t>
            </a:r>
            <a:r>
              <a:rPr sz="1600" spc="-5" dirty="0">
                <a:latin typeface="Candara" panose="020E0502030303020204"/>
                <a:cs typeface="Candara" panose="020E0502030303020204"/>
              </a:rPr>
              <a:t>1.5m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相应增加一道水平拉杆；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  <a:p>
            <a:pPr marL="12700" marR="10795">
              <a:lnSpc>
                <a:spcPct val="100000"/>
              </a:lnSpc>
              <a:spcBef>
                <a:spcPts val="595"/>
              </a:spcBef>
            </a:pPr>
            <a:r>
              <a:rPr sz="1600" spc="-10" dirty="0">
                <a:latin typeface="PMingLiU" panose="02020500000000000000" charset="-120"/>
                <a:cs typeface="PMingLiU" panose="02020500000000000000" charset="-120"/>
              </a:rPr>
              <a:t>5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、水</a:t>
            </a:r>
            <a:r>
              <a:rPr sz="1600" spc="5" dirty="0">
                <a:latin typeface="PMingLiU" panose="02020500000000000000" charset="-120"/>
                <a:cs typeface="PMingLiU" panose="02020500000000000000" charset="-120"/>
              </a:rPr>
              <a:t>平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杆上</a:t>
            </a:r>
            <a:r>
              <a:rPr sz="1600" spc="5" dirty="0">
                <a:latin typeface="PMingLiU" panose="02020500000000000000" charset="-120"/>
                <a:cs typeface="PMingLiU" panose="02020500000000000000" charset="-120"/>
              </a:rPr>
              <a:t>下立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杆接头</a:t>
            </a:r>
            <a:r>
              <a:rPr sz="1600" spc="5" dirty="0">
                <a:latin typeface="PMingLiU" panose="02020500000000000000" charset="-120"/>
                <a:cs typeface="PMingLiU" panose="02020500000000000000" charset="-120"/>
              </a:rPr>
              <a:t>扣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件对</a:t>
            </a:r>
            <a:r>
              <a:rPr sz="1600" spc="5" dirty="0">
                <a:latin typeface="PMingLiU" panose="02020500000000000000" charset="-120"/>
                <a:cs typeface="PMingLiU" panose="02020500000000000000" charset="-120"/>
              </a:rPr>
              <a:t>接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； </a:t>
            </a:r>
            <a:r>
              <a:rPr sz="1600" spc="-10" dirty="0">
                <a:latin typeface="PMingLiU" panose="02020500000000000000" charset="-120"/>
                <a:cs typeface="PMingLiU" panose="02020500000000000000" charset="-120"/>
              </a:rPr>
              <a:t>梁底设置立杆，立杆与架体水平连 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接；水平杆插口到位；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535940" y="236982"/>
            <a:ext cx="2178050" cy="4679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>
                <a:latin typeface="Candara" panose="020E0502030303020204"/>
                <a:cs typeface="Candara" panose="020E0502030303020204"/>
              </a:rPr>
              <a:t>3.5.1</a:t>
            </a:r>
            <a:r>
              <a:rPr dirty="0"/>
              <a:t>立杆设置</a:t>
            </a:r>
            <a:endParaRPr dirty="0"/>
          </a:p>
        </p:txBody>
      </p:sp>
      <p:sp>
        <p:nvSpPr>
          <p:cNvPr id="9" name="object 9"/>
          <p:cNvSpPr/>
          <p:nvPr/>
        </p:nvSpPr>
        <p:spPr>
          <a:xfrm>
            <a:off x="4131598" y="2422229"/>
            <a:ext cx="4785833" cy="4116449"/>
          </a:xfrm>
          <a:prstGeom prst="rect">
            <a:avLst/>
          </a:prstGeom>
          <a:blipFill>
            <a:blip r:embed="rId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6300215" y="733933"/>
            <a:ext cx="1908301" cy="166827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054978" y="859408"/>
            <a:ext cx="2880360" cy="715010"/>
          </a:xfrm>
          <a:custGeom>
            <a:avLst/>
            <a:gdLst/>
            <a:ahLst/>
            <a:cxnLst/>
            <a:rect l="l" t="t" r="r" b="b"/>
            <a:pathLst>
              <a:path w="2880359" h="715010">
                <a:moveTo>
                  <a:pt x="2880105" y="0"/>
                </a:moveTo>
                <a:lnTo>
                  <a:pt x="2873629" y="0"/>
                </a:lnTo>
                <a:lnTo>
                  <a:pt x="2752344" y="20065"/>
                </a:lnTo>
                <a:lnTo>
                  <a:pt x="2628900" y="42417"/>
                </a:lnTo>
                <a:lnTo>
                  <a:pt x="2373376" y="91566"/>
                </a:lnTo>
                <a:lnTo>
                  <a:pt x="2105279" y="149732"/>
                </a:lnTo>
                <a:lnTo>
                  <a:pt x="1824227" y="216662"/>
                </a:lnTo>
                <a:lnTo>
                  <a:pt x="1566672" y="281558"/>
                </a:lnTo>
                <a:lnTo>
                  <a:pt x="842899" y="444626"/>
                </a:lnTo>
                <a:lnTo>
                  <a:pt x="621538" y="489330"/>
                </a:lnTo>
                <a:lnTo>
                  <a:pt x="200025" y="567436"/>
                </a:lnTo>
                <a:lnTo>
                  <a:pt x="0" y="600963"/>
                </a:lnTo>
                <a:lnTo>
                  <a:pt x="138303" y="621156"/>
                </a:lnTo>
                <a:lnTo>
                  <a:pt x="270256" y="638937"/>
                </a:lnTo>
                <a:lnTo>
                  <a:pt x="398018" y="654685"/>
                </a:lnTo>
                <a:lnTo>
                  <a:pt x="644905" y="681481"/>
                </a:lnTo>
                <a:lnTo>
                  <a:pt x="874776" y="699262"/>
                </a:lnTo>
                <a:lnTo>
                  <a:pt x="985520" y="705992"/>
                </a:lnTo>
                <a:lnTo>
                  <a:pt x="1094104" y="710438"/>
                </a:lnTo>
                <a:lnTo>
                  <a:pt x="1298448" y="715010"/>
                </a:lnTo>
                <a:lnTo>
                  <a:pt x="1396365" y="715010"/>
                </a:lnTo>
                <a:lnTo>
                  <a:pt x="1585849" y="710438"/>
                </a:lnTo>
                <a:lnTo>
                  <a:pt x="1675256" y="705992"/>
                </a:lnTo>
                <a:lnTo>
                  <a:pt x="1845564" y="692657"/>
                </a:lnTo>
                <a:lnTo>
                  <a:pt x="1928495" y="683640"/>
                </a:lnTo>
                <a:lnTo>
                  <a:pt x="2086102" y="661288"/>
                </a:lnTo>
                <a:lnTo>
                  <a:pt x="2235073" y="634491"/>
                </a:lnTo>
                <a:lnTo>
                  <a:pt x="2375535" y="603250"/>
                </a:lnTo>
                <a:lnTo>
                  <a:pt x="2509647" y="567436"/>
                </a:lnTo>
                <a:lnTo>
                  <a:pt x="2637409" y="527303"/>
                </a:lnTo>
                <a:lnTo>
                  <a:pt x="2758694" y="482600"/>
                </a:lnTo>
                <a:lnTo>
                  <a:pt x="2875788" y="435610"/>
                </a:lnTo>
                <a:lnTo>
                  <a:pt x="2880105" y="433450"/>
                </a:lnTo>
                <a:lnTo>
                  <a:pt x="2880105" y="0"/>
                </a:lnTo>
                <a:close/>
              </a:path>
            </a:pathLst>
          </a:custGeom>
          <a:solidFill>
            <a:srgbClr val="C5E7FB">
              <a:alpha val="2901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2622423" y="730884"/>
            <a:ext cx="5551805" cy="851535"/>
          </a:xfrm>
          <a:custGeom>
            <a:avLst/>
            <a:gdLst/>
            <a:ahLst/>
            <a:cxnLst/>
            <a:rect l="l" t="t" r="r" b="b"/>
            <a:pathLst>
              <a:path w="5551805" h="851535">
                <a:moveTo>
                  <a:pt x="853566" y="0"/>
                </a:moveTo>
                <a:lnTo>
                  <a:pt x="685418" y="0"/>
                </a:lnTo>
                <a:lnTo>
                  <a:pt x="527938" y="4572"/>
                </a:lnTo>
                <a:lnTo>
                  <a:pt x="381000" y="11175"/>
                </a:lnTo>
                <a:lnTo>
                  <a:pt x="244728" y="22351"/>
                </a:lnTo>
                <a:lnTo>
                  <a:pt x="117093" y="35813"/>
                </a:lnTo>
                <a:lnTo>
                  <a:pt x="0" y="53720"/>
                </a:lnTo>
                <a:lnTo>
                  <a:pt x="334137" y="96138"/>
                </a:lnTo>
                <a:lnTo>
                  <a:pt x="693927" y="156463"/>
                </a:lnTo>
                <a:lnTo>
                  <a:pt x="1079246" y="234695"/>
                </a:lnTo>
                <a:lnTo>
                  <a:pt x="1283589" y="279273"/>
                </a:lnTo>
                <a:lnTo>
                  <a:pt x="1868931" y="422275"/>
                </a:lnTo>
                <a:lnTo>
                  <a:pt x="2562987" y="576452"/>
                </a:lnTo>
                <a:lnTo>
                  <a:pt x="2882265" y="639063"/>
                </a:lnTo>
                <a:lnTo>
                  <a:pt x="3035554" y="668147"/>
                </a:lnTo>
                <a:lnTo>
                  <a:pt x="3329304" y="717295"/>
                </a:lnTo>
                <a:lnTo>
                  <a:pt x="3469766" y="739520"/>
                </a:lnTo>
                <a:lnTo>
                  <a:pt x="3737991" y="775335"/>
                </a:lnTo>
                <a:lnTo>
                  <a:pt x="3991229" y="806576"/>
                </a:lnTo>
                <a:lnTo>
                  <a:pt x="4112641" y="817752"/>
                </a:lnTo>
                <a:lnTo>
                  <a:pt x="4342510" y="835660"/>
                </a:lnTo>
                <a:lnTo>
                  <a:pt x="4453255" y="842390"/>
                </a:lnTo>
                <a:lnTo>
                  <a:pt x="4666107" y="851280"/>
                </a:lnTo>
                <a:lnTo>
                  <a:pt x="4864100" y="851280"/>
                </a:lnTo>
                <a:lnTo>
                  <a:pt x="5051425" y="846836"/>
                </a:lnTo>
                <a:lnTo>
                  <a:pt x="5140833" y="842390"/>
                </a:lnTo>
                <a:lnTo>
                  <a:pt x="5228082" y="835660"/>
                </a:lnTo>
                <a:lnTo>
                  <a:pt x="5474970" y="808863"/>
                </a:lnTo>
                <a:lnTo>
                  <a:pt x="5551551" y="797687"/>
                </a:lnTo>
                <a:lnTo>
                  <a:pt x="5304662" y="766444"/>
                </a:lnTo>
                <a:lnTo>
                  <a:pt x="5042916" y="728472"/>
                </a:lnTo>
                <a:lnTo>
                  <a:pt x="4474463" y="630047"/>
                </a:lnTo>
                <a:lnTo>
                  <a:pt x="4165854" y="567563"/>
                </a:lnTo>
                <a:lnTo>
                  <a:pt x="3840099" y="498348"/>
                </a:lnTo>
                <a:lnTo>
                  <a:pt x="2854579" y="263651"/>
                </a:lnTo>
                <a:lnTo>
                  <a:pt x="2586354" y="205612"/>
                </a:lnTo>
                <a:lnTo>
                  <a:pt x="2330957" y="156463"/>
                </a:lnTo>
                <a:lnTo>
                  <a:pt x="2207387" y="134112"/>
                </a:lnTo>
                <a:lnTo>
                  <a:pt x="2086102" y="114045"/>
                </a:lnTo>
                <a:lnTo>
                  <a:pt x="1969007" y="96138"/>
                </a:lnTo>
                <a:lnTo>
                  <a:pt x="1630552" y="51435"/>
                </a:lnTo>
                <a:lnTo>
                  <a:pt x="1419860" y="31368"/>
                </a:lnTo>
                <a:lnTo>
                  <a:pt x="1221866" y="15748"/>
                </a:lnTo>
                <a:lnTo>
                  <a:pt x="1032382" y="4572"/>
                </a:lnTo>
                <a:lnTo>
                  <a:pt x="853566" y="0"/>
                </a:lnTo>
                <a:close/>
              </a:path>
            </a:pathLst>
          </a:custGeom>
          <a:solidFill>
            <a:srgbClr val="C5E7FB">
              <a:alpha val="3999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2832100" y="743204"/>
            <a:ext cx="5474970" cy="775335"/>
          </a:xfrm>
          <a:custGeom>
            <a:avLst/>
            <a:gdLst/>
            <a:ahLst/>
            <a:cxnLst/>
            <a:rect l="l" t="t" r="r" b="b"/>
            <a:pathLst>
              <a:path w="5474970" h="775335">
                <a:moveTo>
                  <a:pt x="0" y="78232"/>
                </a:moveTo>
                <a:lnTo>
                  <a:pt x="19176" y="73787"/>
                </a:lnTo>
                <a:lnTo>
                  <a:pt x="76581" y="62611"/>
                </a:lnTo>
                <a:lnTo>
                  <a:pt x="174498" y="46990"/>
                </a:lnTo>
                <a:lnTo>
                  <a:pt x="238379" y="37973"/>
                </a:lnTo>
                <a:lnTo>
                  <a:pt x="312927" y="29083"/>
                </a:lnTo>
                <a:lnTo>
                  <a:pt x="395858" y="22351"/>
                </a:lnTo>
                <a:lnTo>
                  <a:pt x="491744" y="15621"/>
                </a:lnTo>
                <a:lnTo>
                  <a:pt x="596011" y="9017"/>
                </a:lnTo>
                <a:lnTo>
                  <a:pt x="713104" y="4445"/>
                </a:lnTo>
                <a:lnTo>
                  <a:pt x="840866" y="2286"/>
                </a:lnTo>
                <a:lnTo>
                  <a:pt x="979170" y="0"/>
                </a:lnTo>
                <a:lnTo>
                  <a:pt x="1128140" y="2286"/>
                </a:lnTo>
                <a:lnTo>
                  <a:pt x="1287779" y="6731"/>
                </a:lnTo>
                <a:lnTo>
                  <a:pt x="1460246" y="15621"/>
                </a:lnTo>
                <a:lnTo>
                  <a:pt x="1643379" y="26797"/>
                </a:lnTo>
                <a:lnTo>
                  <a:pt x="1837054" y="44704"/>
                </a:lnTo>
                <a:lnTo>
                  <a:pt x="2043557" y="64770"/>
                </a:lnTo>
                <a:lnTo>
                  <a:pt x="2262759" y="89408"/>
                </a:lnTo>
                <a:lnTo>
                  <a:pt x="2492629" y="118491"/>
                </a:lnTo>
                <a:lnTo>
                  <a:pt x="2735326" y="154178"/>
                </a:lnTo>
                <a:lnTo>
                  <a:pt x="2988691" y="194437"/>
                </a:lnTo>
                <a:lnTo>
                  <a:pt x="3254755" y="241300"/>
                </a:lnTo>
                <a:lnTo>
                  <a:pt x="3533648" y="297180"/>
                </a:lnTo>
                <a:lnTo>
                  <a:pt x="3825240" y="357505"/>
                </a:lnTo>
                <a:lnTo>
                  <a:pt x="4129658" y="424561"/>
                </a:lnTo>
                <a:lnTo>
                  <a:pt x="4446778" y="500507"/>
                </a:lnTo>
                <a:lnTo>
                  <a:pt x="4776724" y="583184"/>
                </a:lnTo>
                <a:lnTo>
                  <a:pt x="5119497" y="674751"/>
                </a:lnTo>
                <a:lnTo>
                  <a:pt x="5474970" y="775335"/>
                </a:lnTo>
              </a:path>
            </a:pathLst>
          </a:custGeom>
          <a:ln w="31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5616447" y="729869"/>
            <a:ext cx="3312160" cy="652780"/>
          </a:xfrm>
          <a:custGeom>
            <a:avLst/>
            <a:gdLst/>
            <a:ahLst/>
            <a:cxnLst/>
            <a:rect l="l" t="t" r="r" b="b"/>
            <a:pathLst>
              <a:path w="3312159" h="652780">
                <a:moveTo>
                  <a:pt x="0" y="652398"/>
                </a:moveTo>
                <a:lnTo>
                  <a:pt x="95757" y="625475"/>
                </a:lnTo>
                <a:lnTo>
                  <a:pt x="357631" y="556259"/>
                </a:lnTo>
                <a:lnTo>
                  <a:pt x="538479" y="509396"/>
                </a:lnTo>
                <a:lnTo>
                  <a:pt x="747140" y="457961"/>
                </a:lnTo>
                <a:lnTo>
                  <a:pt x="979170" y="402081"/>
                </a:lnTo>
                <a:lnTo>
                  <a:pt x="1228217" y="341756"/>
                </a:lnTo>
                <a:lnTo>
                  <a:pt x="1492123" y="283717"/>
                </a:lnTo>
                <a:lnTo>
                  <a:pt x="1762505" y="225551"/>
                </a:lnTo>
                <a:lnTo>
                  <a:pt x="2039238" y="171957"/>
                </a:lnTo>
                <a:lnTo>
                  <a:pt x="2313812" y="120650"/>
                </a:lnTo>
                <a:lnTo>
                  <a:pt x="2450083" y="98297"/>
                </a:lnTo>
                <a:lnTo>
                  <a:pt x="2582036" y="75945"/>
                </a:lnTo>
                <a:lnTo>
                  <a:pt x="2713990" y="58038"/>
                </a:lnTo>
                <a:lnTo>
                  <a:pt x="2841752" y="40131"/>
                </a:lnTo>
                <a:lnTo>
                  <a:pt x="2967354" y="26796"/>
                </a:lnTo>
                <a:lnTo>
                  <a:pt x="3086607" y="15620"/>
                </a:lnTo>
                <a:lnTo>
                  <a:pt x="3201543" y="6603"/>
                </a:lnTo>
                <a:lnTo>
                  <a:pt x="3312159" y="0"/>
                </a:lnTo>
              </a:path>
            </a:pathLst>
          </a:custGeom>
          <a:ln w="31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211670" y="714248"/>
            <a:ext cx="8723630" cy="1331595"/>
          </a:xfrm>
          <a:custGeom>
            <a:avLst/>
            <a:gdLst/>
            <a:ahLst/>
            <a:cxnLst/>
            <a:rect l="l" t="t" r="r" b="b"/>
            <a:pathLst>
              <a:path w="8723630" h="1331595">
                <a:moveTo>
                  <a:pt x="1556042" y="0"/>
                </a:moveTo>
                <a:lnTo>
                  <a:pt x="1402753" y="0"/>
                </a:lnTo>
                <a:lnTo>
                  <a:pt x="1258100" y="4444"/>
                </a:lnTo>
                <a:lnTo>
                  <a:pt x="1121829" y="11175"/>
                </a:lnTo>
                <a:lnTo>
                  <a:pt x="874890" y="33400"/>
                </a:lnTo>
                <a:lnTo>
                  <a:pt x="762063" y="49149"/>
                </a:lnTo>
                <a:lnTo>
                  <a:pt x="659891" y="64769"/>
                </a:lnTo>
                <a:lnTo>
                  <a:pt x="564095" y="82550"/>
                </a:lnTo>
                <a:lnTo>
                  <a:pt x="478955" y="102742"/>
                </a:lnTo>
                <a:lnTo>
                  <a:pt x="398056" y="120650"/>
                </a:lnTo>
                <a:lnTo>
                  <a:pt x="327812" y="140715"/>
                </a:lnTo>
                <a:lnTo>
                  <a:pt x="206476" y="178688"/>
                </a:lnTo>
                <a:lnTo>
                  <a:pt x="157518" y="196596"/>
                </a:lnTo>
                <a:lnTo>
                  <a:pt x="51079" y="241173"/>
                </a:lnTo>
                <a:lnTo>
                  <a:pt x="0" y="268097"/>
                </a:lnTo>
                <a:lnTo>
                  <a:pt x="0" y="1331467"/>
                </a:lnTo>
                <a:lnTo>
                  <a:pt x="8719096" y="1331467"/>
                </a:lnTo>
                <a:lnTo>
                  <a:pt x="8723414" y="1324864"/>
                </a:lnTo>
                <a:lnTo>
                  <a:pt x="8723414" y="851153"/>
                </a:lnTo>
                <a:lnTo>
                  <a:pt x="7182142" y="851153"/>
                </a:lnTo>
                <a:lnTo>
                  <a:pt x="7043839" y="848994"/>
                </a:lnTo>
                <a:lnTo>
                  <a:pt x="6899059" y="844423"/>
                </a:lnTo>
                <a:lnTo>
                  <a:pt x="6750088" y="837818"/>
                </a:lnTo>
                <a:lnTo>
                  <a:pt x="6594640" y="826642"/>
                </a:lnTo>
                <a:lnTo>
                  <a:pt x="6260503" y="793114"/>
                </a:lnTo>
                <a:lnTo>
                  <a:pt x="5900712" y="746125"/>
                </a:lnTo>
                <a:lnTo>
                  <a:pt x="5709196" y="717168"/>
                </a:lnTo>
                <a:lnTo>
                  <a:pt x="5509044" y="683640"/>
                </a:lnTo>
                <a:lnTo>
                  <a:pt x="5302542" y="645667"/>
                </a:lnTo>
                <a:lnTo>
                  <a:pt x="4861979" y="558546"/>
                </a:lnTo>
                <a:lnTo>
                  <a:pt x="4387253" y="453516"/>
                </a:lnTo>
                <a:lnTo>
                  <a:pt x="4136047" y="395350"/>
                </a:lnTo>
                <a:lnTo>
                  <a:pt x="3614458" y="268097"/>
                </a:lnTo>
                <a:lnTo>
                  <a:pt x="3122841" y="165226"/>
                </a:lnTo>
                <a:lnTo>
                  <a:pt x="2892844" y="125094"/>
                </a:lnTo>
                <a:lnTo>
                  <a:pt x="2673642" y="91566"/>
                </a:lnTo>
                <a:lnTo>
                  <a:pt x="2462949" y="62484"/>
                </a:lnTo>
                <a:lnTo>
                  <a:pt x="2262797" y="40131"/>
                </a:lnTo>
                <a:lnTo>
                  <a:pt x="2073313" y="22225"/>
                </a:lnTo>
                <a:lnTo>
                  <a:pt x="1719999" y="2159"/>
                </a:lnTo>
                <a:lnTo>
                  <a:pt x="1556042" y="0"/>
                </a:lnTo>
                <a:close/>
              </a:path>
              <a:path w="8723630" h="1331595">
                <a:moveTo>
                  <a:pt x="8723414" y="569722"/>
                </a:moveTo>
                <a:lnTo>
                  <a:pt x="8638197" y="605409"/>
                </a:lnTo>
                <a:lnTo>
                  <a:pt x="8557298" y="636651"/>
                </a:lnTo>
                <a:lnTo>
                  <a:pt x="8472208" y="665734"/>
                </a:lnTo>
                <a:lnTo>
                  <a:pt x="8295551" y="719327"/>
                </a:lnTo>
                <a:lnTo>
                  <a:pt x="8201825" y="743965"/>
                </a:lnTo>
                <a:lnTo>
                  <a:pt x="8005991" y="784098"/>
                </a:lnTo>
                <a:lnTo>
                  <a:pt x="7901724" y="802004"/>
                </a:lnTo>
                <a:lnTo>
                  <a:pt x="7680363" y="828801"/>
                </a:lnTo>
                <a:lnTo>
                  <a:pt x="7441857" y="846709"/>
                </a:lnTo>
                <a:lnTo>
                  <a:pt x="7314222" y="851153"/>
                </a:lnTo>
                <a:lnTo>
                  <a:pt x="8723414" y="851153"/>
                </a:lnTo>
                <a:lnTo>
                  <a:pt x="8723414" y="56972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3707891" y="1589774"/>
            <a:ext cx="5111713" cy="2343288"/>
          </a:xfrm>
          <a:prstGeom prst="rect">
            <a:avLst/>
          </a:prstGeom>
          <a:blipFill>
            <a:blip r:embed="rId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5301574" y="4012313"/>
            <a:ext cx="2449912" cy="219954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362508" y="1063244"/>
            <a:ext cx="209550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solidFill>
                  <a:srgbClr val="000000"/>
                </a:solidFill>
                <a:latin typeface="Candara" panose="020E0502030303020204"/>
                <a:cs typeface="Candara" panose="020E0502030303020204"/>
              </a:rPr>
              <a:t>3.5.</a:t>
            </a:r>
            <a:r>
              <a:rPr sz="2400" b="1" spc="-10" dirty="0">
                <a:solidFill>
                  <a:srgbClr val="000000"/>
                </a:solidFill>
                <a:latin typeface="Candara" panose="020E0502030303020204"/>
                <a:cs typeface="Candara" panose="020E0502030303020204"/>
              </a:rPr>
              <a:t>1</a:t>
            </a:r>
            <a:r>
              <a:rPr sz="2400" b="1" spc="10" dirty="0">
                <a:solidFill>
                  <a:srgbClr val="000000"/>
                </a:solidFill>
                <a:latin typeface="微软雅黑" panose="020B0503020204020204" charset="-122"/>
                <a:cs typeface="微软雅黑" panose="020B0503020204020204" charset="-122"/>
              </a:rPr>
              <a:t>底座</a:t>
            </a:r>
            <a:r>
              <a:rPr sz="2400" b="1" dirty="0">
                <a:solidFill>
                  <a:srgbClr val="000000"/>
                </a:solidFill>
                <a:latin typeface="微软雅黑" panose="020B0503020204020204" charset="-122"/>
                <a:cs typeface="微软雅黑" panose="020B0503020204020204" charset="-122"/>
              </a:rPr>
              <a:t>与托撑</a:t>
            </a:r>
            <a:endParaRPr sz="2400"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330200" y="1718894"/>
            <a:ext cx="2976880" cy="1976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95"/>
              </a:spcBef>
            </a:pPr>
            <a:r>
              <a:rPr sz="1600" dirty="0">
                <a:latin typeface="Candara" panose="020E0502030303020204"/>
                <a:cs typeface="Candara" panose="020E0502030303020204"/>
              </a:rPr>
              <a:t>1</a:t>
            </a:r>
            <a:r>
              <a:rPr sz="1600" spc="-10" dirty="0">
                <a:latin typeface="PMingLiU" panose="02020500000000000000" charset="-120"/>
                <a:cs typeface="PMingLiU" panose="02020500000000000000" charset="-120"/>
              </a:rPr>
              <a:t>、螺杆外径与立杆钢管内径的间 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隙不得大干</a:t>
            </a:r>
            <a:r>
              <a:rPr sz="1600" spc="-5" dirty="0">
                <a:latin typeface="Candara" panose="020E0502030303020204"/>
                <a:cs typeface="Candara" panose="020E0502030303020204"/>
              </a:rPr>
              <a:t>3mm</a:t>
            </a:r>
            <a:r>
              <a:rPr sz="1600" dirty="0">
                <a:latin typeface="Candara" panose="020E0502030303020204"/>
                <a:cs typeface="Candara" panose="020E0502030303020204"/>
              </a:rPr>
              <a:t>;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（</a:t>
            </a:r>
            <a:r>
              <a:rPr sz="1600" spc="-5" dirty="0">
                <a:latin typeface="Candara" panose="020E0502030303020204"/>
                <a:cs typeface="Candara" panose="020E0502030303020204"/>
              </a:rPr>
              <a:t>JGJ16</a:t>
            </a:r>
            <a:r>
              <a:rPr sz="1600" spc="-15" dirty="0">
                <a:latin typeface="Candara" panose="020E0502030303020204"/>
                <a:cs typeface="Candara" panose="020E0502030303020204"/>
              </a:rPr>
              <a:t>2</a:t>
            </a:r>
            <a:r>
              <a:rPr sz="1600" dirty="0">
                <a:latin typeface="Candara" panose="020E0502030303020204"/>
                <a:cs typeface="Candara" panose="020E0502030303020204"/>
              </a:rPr>
              <a:t>-</a:t>
            </a:r>
            <a:r>
              <a:rPr sz="1600" spc="-10" dirty="0">
                <a:latin typeface="Candara" panose="020E0502030303020204"/>
                <a:cs typeface="Candara" panose="020E0502030303020204"/>
              </a:rPr>
              <a:t>2008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第  </a:t>
            </a:r>
            <a:r>
              <a:rPr sz="1600" spc="-5" dirty="0">
                <a:latin typeface="Candara" panose="020E0502030303020204"/>
                <a:cs typeface="Candara" panose="020E0502030303020204"/>
              </a:rPr>
              <a:t>6.1.9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条）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  <a:p>
            <a:pPr marL="12700">
              <a:lnSpc>
                <a:spcPct val="100000"/>
              </a:lnSpc>
            </a:pPr>
            <a:r>
              <a:rPr sz="1600" spc="-15" dirty="0">
                <a:latin typeface="Candara" panose="020E0502030303020204"/>
                <a:cs typeface="Candara" panose="020E0502030303020204"/>
              </a:rPr>
              <a:t>2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、可调托座螺杆外径不应小于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  <a:p>
            <a:pPr marL="12700">
              <a:lnSpc>
                <a:spcPct val="100000"/>
              </a:lnSpc>
            </a:pPr>
            <a:r>
              <a:rPr sz="1600" spc="-5" dirty="0">
                <a:latin typeface="Candara" panose="020E0502030303020204"/>
                <a:cs typeface="Candara" panose="020E0502030303020204"/>
              </a:rPr>
              <a:t>36mm</a:t>
            </a:r>
            <a:r>
              <a:rPr sz="1600" spc="-40" dirty="0">
                <a:latin typeface="Candara" panose="020E0502030303020204"/>
                <a:cs typeface="Candara" panose="020E0502030303020204"/>
              </a:rPr>
              <a:t> </a:t>
            </a:r>
            <a:r>
              <a:rPr sz="1600" spc="-5" dirty="0">
                <a:latin typeface="Candara" panose="020E0502030303020204"/>
                <a:cs typeface="Candara" panose="020E0502030303020204"/>
              </a:rPr>
              <a:t>(GB50666-2011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第</a:t>
            </a:r>
            <a:r>
              <a:rPr sz="1600" spc="-5" dirty="0">
                <a:latin typeface="Candara" panose="020E0502030303020204"/>
                <a:cs typeface="Candara" panose="020E0502030303020204"/>
              </a:rPr>
              <a:t>4.4.8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条</a:t>
            </a:r>
            <a:r>
              <a:rPr sz="1600" spc="-5" dirty="0">
                <a:latin typeface="Candara" panose="020E0502030303020204"/>
                <a:cs typeface="Candara" panose="020E0502030303020204"/>
              </a:rPr>
              <a:t>)</a:t>
            </a:r>
            <a:endParaRPr sz="1600">
              <a:latin typeface="Candara" panose="020E0502030303020204"/>
              <a:cs typeface="Candara" panose="020E0502030303020204"/>
            </a:endParaRPr>
          </a:p>
          <a:p>
            <a:pPr marL="12700" marR="19050">
              <a:lnSpc>
                <a:spcPct val="100000"/>
              </a:lnSpc>
            </a:pPr>
            <a:r>
              <a:rPr sz="1600" spc="-5" dirty="0">
                <a:latin typeface="Candara" panose="020E0502030303020204"/>
                <a:cs typeface="Candara" panose="020E0502030303020204"/>
              </a:rPr>
              <a:t>3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、当门架使用可调支座时，调节 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螺杆伸出长度不得大于</a:t>
            </a:r>
            <a:r>
              <a:rPr sz="1600" spc="-10" dirty="0">
                <a:latin typeface="Candara" panose="020E0502030303020204"/>
                <a:cs typeface="Candara" panose="020E0502030303020204"/>
              </a:rPr>
              <a:t>150mm</a:t>
            </a:r>
            <a:endParaRPr sz="1600">
              <a:latin typeface="Candara" panose="020E0502030303020204"/>
              <a:cs typeface="Candara" panose="020E0502030303020204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（</a:t>
            </a:r>
            <a:r>
              <a:rPr sz="1600" spc="-5" dirty="0">
                <a:latin typeface="Candara" panose="020E0502030303020204"/>
                <a:cs typeface="Candara" panose="020E0502030303020204"/>
              </a:rPr>
              <a:t>JGJ162-2008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第</a:t>
            </a:r>
            <a:r>
              <a:rPr sz="1600" spc="-5" dirty="0">
                <a:latin typeface="Candara" panose="020E0502030303020204"/>
                <a:cs typeface="Candara" panose="020E0502030303020204"/>
              </a:rPr>
              <a:t>5.1.8.4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条）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1496822" y="3933063"/>
            <a:ext cx="2460516" cy="251015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054978" y="859408"/>
            <a:ext cx="2880360" cy="715010"/>
          </a:xfrm>
          <a:custGeom>
            <a:avLst/>
            <a:gdLst/>
            <a:ahLst/>
            <a:cxnLst/>
            <a:rect l="l" t="t" r="r" b="b"/>
            <a:pathLst>
              <a:path w="2880359" h="715010">
                <a:moveTo>
                  <a:pt x="2880105" y="0"/>
                </a:moveTo>
                <a:lnTo>
                  <a:pt x="2873629" y="0"/>
                </a:lnTo>
                <a:lnTo>
                  <a:pt x="2752344" y="20065"/>
                </a:lnTo>
                <a:lnTo>
                  <a:pt x="2628900" y="42417"/>
                </a:lnTo>
                <a:lnTo>
                  <a:pt x="2373376" y="91566"/>
                </a:lnTo>
                <a:lnTo>
                  <a:pt x="2105279" y="149732"/>
                </a:lnTo>
                <a:lnTo>
                  <a:pt x="1824227" y="216662"/>
                </a:lnTo>
                <a:lnTo>
                  <a:pt x="1566672" y="281558"/>
                </a:lnTo>
                <a:lnTo>
                  <a:pt x="842899" y="444626"/>
                </a:lnTo>
                <a:lnTo>
                  <a:pt x="621538" y="489330"/>
                </a:lnTo>
                <a:lnTo>
                  <a:pt x="200025" y="567436"/>
                </a:lnTo>
                <a:lnTo>
                  <a:pt x="0" y="600963"/>
                </a:lnTo>
                <a:lnTo>
                  <a:pt x="138303" y="621156"/>
                </a:lnTo>
                <a:lnTo>
                  <a:pt x="270256" y="638937"/>
                </a:lnTo>
                <a:lnTo>
                  <a:pt x="398018" y="654685"/>
                </a:lnTo>
                <a:lnTo>
                  <a:pt x="644905" y="681481"/>
                </a:lnTo>
                <a:lnTo>
                  <a:pt x="874776" y="699262"/>
                </a:lnTo>
                <a:lnTo>
                  <a:pt x="985520" y="705992"/>
                </a:lnTo>
                <a:lnTo>
                  <a:pt x="1094104" y="710438"/>
                </a:lnTo>
                <a:lnTo>
                  <a:pt x="1298448" y="715010"/>
                </a:lnTo>
                <a:lnTo>
                  <a:pt x="1396365" y="715010"/>
                </a:lnTo>
                <a:lnTo>
                  <a:pt x="1585849" y="710438"/>
                </a:lnTo>
                <a:lnTo>
                  <a:pt x="1675256" y="705992"/>
                </a:lnTo>
                <a:lnTo>
                  <a:pt x="1845564" y="692657"/>
                </a:lnTo>
                <a:lnTo>
                  <a:pt x="1928495" y="683640"/>
                </a:lnTo>
                <a:lnTo>
                  <a:pt x="2086102" y="661288"/>
                </a:lnTo>
                <a:lnTo>
                  <a:pt x="2235073" y="634491"/>
                </a:lnTo>
                <a:lnTo>
                  <a:pt x="2375535" y="603250"/>
                </a:lnTo>
                <a:lnTo>
                  <a:pt x="2509647" y="567436"/>
                </a:lnTo>
                <a:lnTo>
                  <a:pt x="2637409" y="527303"/>
                </a:lnTo>
                <a:lnTo>
                  <a:pt x="2758694" y="482600"/>
                </a:lnTo>
                <a:lnTo>
                  <a:pt x="2875788" y="435610"/>
                </a:lnTo>
                <a:lnTo>
                  <a:pt x="2880105" y="433450"/>
                </a:lnTo>
                <a:lnTo>
                  <a:pt x="2880105" y="0"/>
                </a:lnTo>
                <a:close/>
              </a:path>
            </a:pathLst>
          </a:custGeom>
          <a:solidFill>
            <a:srgbClr val="C5E7FB">
              <a:alpha val="2901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2622423" y="730884"/>
            <a:ext cx="5551805" cy="851535"/>
          </a:xfrm>
          <a:custGeom>
            <a:avLst/>
            <a:gdLst/>
            <a:ahLst/>
            <a:cxnLst/>
            <a:rect l="l" t="t" r="r" b="b"/>
            <a:pathLst>
              <a:path w="5551805" h="851535">
                <a:moveTo>
                  <a:pt x="853566" y="0"/>
                </a:moveTo>
                <a:lnTo>
                  <a:pt x="685418" y="0"/>
                </a:lnTo>
                <a:lnTo>
                  <a:pt x="527938" y="4572"/>
                </a:lnTo>
                <a:lnTo>
                  <a:pt x="381000" y="11175"/>
                </a:lnTo>
                <a:lnTo>
                  <a:pt x="244728" y="22351"/>
                </a:lnTo>
                <a:lnTo>
                  <a:pt x="117093" y="35813"/>
                </a:lnTo>
                <a:lnTo>
                  <a:pt x="0" y="53720"/>
                </a:lnTo>
                <a:lnTo>
                  <a:pt x="334137" y="96138"/>
                </a:lnTo>
                <a:lnTo>
                  <a:pt x="693927" y="156463"/>
                </a:lnTo>
                <a:lnTo>
                  <a:pt x="1079246" y="234695"/>
                </a:lnTo>
                <a:lnTo>
                  <a:pt x="1283589" y="279273"/>
                </a:lnTo>
                <a:lnTo>
                  <a:pt x="1868931" y="422275"/>
                </a:lnTo>
                <a:lnTo>
                  <a:pt x="2562987" y="576452"/>
                </a:lnTo>
                <a:lnTo>
                  <a:pt x="2882265" y="639063"/>
                </a:lnTo>
                <a:lnTo>
                  <a:pt x="3035554" y="668147"/>
                </a:lnTo>
                <a:lnTo>
                  <a:pt x="3329304" y="717295"/>
                </a:lnTo>
                <a:lnTo>
                  <a:pt x="3469766" y="739520"/>
                </a:lnTo>
                <a:lnTo>
                  <a:pt x="3737991" y="775335"/>
                </a:lnTo>
                <a:lnTo>
                  <a:pt x="3991229" y="806576"/>
                </a:lnTo>
                <a:lnTo>
                  <a:pt x="4112641" y="817752"/>
                </a:lnTo>
                <a:lnTo>
                  <a:pt x="4342510" y="835660"/>
                </a:lnTo>
                <a:lnTo>
                  <a:pt x="4453255" y="842390"/>
                </a:lnTo>
                <a:lnTo>
                  <a:pt x="4666107" y="851280"/>
                </a:lnTo>
                <a:lnTo>
                  <a:pt x="4864100" y="851280"/>
                </a:lnTo>
                <a:lnTo>
                  <a:pt x="5051425" y="846836"/>
                </a:lnTo>
                <a:lnTo>
                  <a:pt x="5140833" y="842390"/>
                </a:lnTo>
                <a:lnTo>
                  <a:pt x="5228082" y="835660"/>
                </a:lnTo>
                <a:lnTo>
                  <a:pt x="5474970" y="808863"/>
                </a:lnTo>
                <a:lnTo>
                  <a:pt x="5551551" y="797687"/>
                </a:lnTo>
                <a:lnTo>
                  <a:pt x="5304662" y="766444"/>
                </a:lnTo>
                <a:lnTo>
                  <a:pt x="5042916" y="728472"/>
                </a:lnTo>
                <a:lnTo>
                  <a:pt x="4474463" y="630047"/>
                </a:lnTo>
                <a:lnTo>
                  <a:pt x="4165854" y="567563"/>
                </a:lnTo>
                <a:lnTo>
                  <a:pt x="3840099" y="498348"/>
                </a:lnTo>
                <a:lnTo>
                  <a:pt x="2854579" y="263651"/>
                </a:lnTo>
                <a:lnTo>
                  <a:pt x="2586354" y="205612"/>
                </a:lnTo>
                <a:lnTo>
                  <a:pt x="2330957" y="156463"/>
                </a:lnTo>
                <a:lnTo>
                  <a:pt x="2207387" y="134112"/>
                </a:lnTo>
                <a:lnTo>
                  <a:pt x="2086102" y="114045"/>
                </a:lnTo>
                <a:lnTo>
                  <a:pt x="1969007" y="96138"/>
                </a:lnTo>
                <a:lnTo>
                  <a:pt x="1630552" y="51435"/>
                </a:lnTo>
                <a:lnTo>
                  <a:pt x="1419860" y="31368"/>
                </a:lnTo>
                <a:lnTo>
                  <a:pt x="1221866" y="15748"/>
                </a:lnTo>
                <a:lnTo>
                  <a:pt x="1032382" y="4572"/>
                </a:lnTo>
                <a:lnTo>
                  <a:pt x="853566" y="0"/>
                </a:lnTo>
                <a:close/>
              </a:path>
            </a:pathLst>
          </a:custGeom>
          <a:solidFill>
            <a:srgbClr val="C5E7FB">
              <a:alpha val="3999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2832100" y="743204"/>
            <a:ext cx="5474970" cy="775335"/>
          </a:xfrm>
          <a:custGeom>
            <a:avLst/>
            <a:gdLst/>
            <a:ahLst/>
            <a:cxnLst/>
            <a:rect l="l" t="t" r="r" b="b"/>
            <a:pathLst>
              <a:path w="5474970" h="775335">
                <a:moveTo>
                  <a:pt x="0" y="78232"/>
                </a:moveTo>
                <a:lnTo>
                  <a:pt x="19176" y="73787"/>
                </a:lnTo>
                <a:lnTo>
                  <a:pt x="76581" y="62611"/>
                </a:lnTo>
                <a:lnTo>
                  <a:pt x="174498" y="46990"/>
                </a:lnTo>
                <a:lnTo>
                  <a:pt x="238379" y="37973"/>
                </a:lnTo>
                <a:lnTo>
                  <a:pt x="312927" y="29083"/>
                </a:lnTo>
                <a:lnTo>
                  <a:pt x="395858" y="22351"/>
                </a:lnTo>
                <a:lnTo>
                  <a:pt x="491744" y="15621"/>
                </a:lnTo>
                <a:lnTo>
                  <a:pt x="596011" y="9017"/>
                </a:lnTo>
                <a:lnTo>
                  <a:pt x="713104" y="4445"/>
                </a:lnTo>
                <a:lnTo>
                  <a:pt x="840866" y="2286"/>
                </a:lnTo>
                <a:lnTo>
                  <a:pt x="979170" y="0"/>
                </a:lnTo>
                <a:lnTo>
                  <a:pt x="1128140" y="2286"/>
                </a:lnTo>
                <a:lnTo>
                  <a:pt x="1287779" y="6731"/>
                </a:lnTo>
                <a:lnTo>
                  <a:pt x="1460246" y="15621"/>
                </a:lnTo>
                <a:lnTo>
                  <a:pt x="1643379" y="26797"/>
                </a:lnTo>
                <a:lnTo>
                  <a:pt x="1837054" y="44704"/>
                </a:lnTo>
                <a:lnTo>
                  <a:pt x="2043557" y="64770"/>
                </a:lnTo>
                <a:lnTo>
                  <a:pt x="2262759" y="89408"/>
                </a:lnTo>
                <a:lnTo>
                  <a:pt x="2492629" y="118491"/>
                </a:lnTo>
                <a:lnTo>
                  <a:pt x="2735326" y="154178"/>
                </a:lnTo>
                <a:lnTo>
                  <a:pt x="2988691" y="194437"/>
                </a:lnTo>
                <a:lnTo>
                  <a:pt x="3254755" y="241300"/>
                </a:lnTo>
                <a:lnTo>
                  <a:pt x="3533648" y="297180"/>
                </a:lnTo>
                <a:lnTo>
                  <a:pt x="3825240" y="357505"/>
                </a:lnTo>
                <a:lnTo>
                  <a:pt x="4129658" y="424561"/>
                </a:lnTo>
                <a:lnTo>
                  <a:pt x="4446778" y="500507"/>
                </a:lnTo>
                <a:lnTo>
                  <a:pt x="4776724" y="583184"/>
                </a:lnTo>
                <a:lnTo>
                  <a:pt x="5119497" y="674751"/>
                </a:lnTo>
                <a:lnTo>
                  <a:pt x="5474970" y="775335"/>
                </a:lnTo>
              </a:path>
            </a:pathLst>
          </a:custGeom>
          <a:ln w="31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5616447" y="729869"/>
            <a:ext cx="3312160" cy="652780"/>
          </a:xfrm>
          <a:custGeom>
            <a:avLst/>
            <a:gdLst/>
            <a:ahLst/>
            <a:cxnLst/>
            <a:rect l="l" t="t" r="r" b="b"/>
            <a:pathLst>
              <a:path w="3312159" h="652780">
                <a:moveTo>
                  <a:pt x="0" y="652398"/>
                </a:moveTo>
                <a:lnTo>
                  <a:pt x="95757" y="625475"/>
                </a:lnTo>
                <a:lnTo>
                  <a:pt x="357631" y="556259"/>
                </a:lnTo>
                <a:lnTo>
                  <a:pt x="538479" y="509396"/>
                </a:lnTo>
                <a:lnTo>
                  <a:pt x="747140" y="457961"/>
                </a:lnTo>
                <a:lnTo>
                  <a:pt x="979170" y="402081"/>
                </a:lnTo>
                <a:lnTo>
                  <a:pt x="1228217" y="341756"/>
                </a:lnTo>
                <a:lnTo>
                  <a:pt x="1492123" y="283717"/>
                </a:lnTo>
                <a:lnTo>
                  <a:pt x="1762505" y="225551"/>
                </a:lnTo>
                <a:lnTo>
                  <a:pt x="2039238" y="171957"/>
                </a:lnTo>
                <a:lnTo>
                  <a:pt x="2313812" y="120650"/>
                </a:lnTo>
                <a:lnTo>
                  <a:pt x="2450083" y="98297"/>
                </a:lnTo>
                <a:lnTo>
                  <a:pt x="2582036" y="75945"/>
                </a:lnTo>
                <a:lnTo>
                  <a:pt x="2713990" y="58038"/>
                </a:lnTo>
                <a:lnTo>
                  <a:pt x="2841752" y="40131"/>
                </a:lnTo>
                <a:lnTo>
                  <a:pt x="2967354" y="26796"/>
                </a:lnTo>
                <a:lnTo>
                  <a:pt x="3086607" y="15620"/>
                </a:lnTo>
                <a:lnTo>
                  <a:pt x="3201543" y="6603"/>
                </a:lnTo>
                <a:lnTo>
                  <a:pt x="3312159" y="0"/>
                </a:lnTo>
              </a:path>
            </a:pathLst>
          </a:custGeom>
          <a:ln w="31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211670" y="714248"/>
            <a:ext cx="8723630" cy="1331595"/>
          </a:xfrm>
          <a:custGeom>
            <a:avLst/>
            <a:gdLst/>
            <a:ahLst/>
            <a:cxnLst/>
            <a:rect l="l" t="t" r="r" b="b"/>
            <a:pathLst>
              <a:path w="8723630" h="1331595">
                <a:moveTo>
                  <a:pt x="1556042" y="0"/>
                </a:moveTo>
                <a:lnTo>
                  <a:pt x="1402753" y="0"/>
                </a:lnTo>
                <a:lnTo>
                  <a:pt x="1258100" y="4444"/>
                </a:lnTo>
                <a:lnTo>
                  <a:pt x="1121829" y="11175"/>
                </a:lnTo>
                <a:lnTo>
                  <a:pt x="874890" y="33400"/>
                </a:lnTo>
                <a:lnTo>
                  <a:pt x="762063" y="49149"/>
                </a:lnTo>
                <a:lnTo>
                  <a:pt x="659891" y="64769"/>
                </a:lnTo>
                <a:lnTo>
                  <a:pt x="564095" y="82550"/>
                </a:lnTo>
                <a:lnTo>
                  <a:pt x="478955" y="102742"/>
                </a:lnTo>
                <a:lnTo>
                  <a:pt x="398056" y="120650"/>
                </a:lnTo>
                <a:lnTo>
                  <a:pt x="327812" y="140715"/>
                </a:lnTo>
                <a:lnTo>
                  <a:pt x="206476" y="178688"/>
                </a:lnTo>
                <a:lnTo>
                  <a:pt x="157518" y="196596"/>
                </a:lnTo>
                <a:lnTo>
                  <a:pt x="51079" y="241173"/>
                </a:lnTo>
                <a:lnTo>
                  <a:pt x="0" y="268097"/>
                </a:lnTo>
                <a:lnTo>
                  <a:pt x="0" y="1331467"/>
                </a:lnTo>
                <a:lnTo>
                  <a:pt x="8719096" y="1331467"/>
                </a:lnTo>
                <a:lnTo>
                  <a:pt x="8723414" y="1324864"/>
                </a:lnTo>
                <a:lnTo>
                  <a:pt x="8723414" y="851153"/>
                </a:lnTo>
                <a:lnTo>
                  <a:pt x="7182142" y="851153"/>
                </a:lnTo>
                <a:lnTo>
                  <a:pt x="7043839" y="848994"/>
                </a:lnTo>
                <a:lnTo>
                  <a:pt x="6899059" y="844423"/>
                </a:lnTo>
                <a:lnTo>
                  <a:pt x="6750088" y="837818"/>
                </a:lnTo>
                <a:lnTo>
                  <a:pt x="6594640" y="826642"/>
                </a:lnTo>
                <a:lnTo>
                  <a:pt x="6260503" y="793114"/>
                </a:lnTo>
                <a:lnTo>
                  <a:pt x="5900712" y="746125"/>
                </a:lnTo>
                <a:lnTo>
                  <a:pt x="5709196" y="717168"/>
                </a:lnTo>
                <a:lnTo>
                  <a:pt x="5509044" y="683640"/>
                </a:lnTo>
                <a:lnTo>
                  <a:pt x="5302542" y="645667"/>
                </a:lnTo>
                <a:lnTo>
                  <a:pt x="4861979" y="558546"/>
                </a:lnTo>
                <a:lnTo>
                  <a:pt x="4387253" y="453516"/>
                </a:lnTo>
                <a:lnTo>
                  <a:pt x="4136047" y="395350"/>
                </a:lnTo>
                <a:lnTo>
                  <a:pt x="3614458" y="268097"/>
                </a:lnTo>
                <a:lnTo>
                  <a:pt x="3122841" y="165226"/>
                </a:lnTo>
                <a:lnTo>
                  <a:pt x="2892844" y="125094"/>
                </a:lnTo>
                <a:lnTo>
                  <a:pt x="2673642" y="91566"/>
                </a:lnTo>
                <a:lnTo>
                  <a:pt x="2462949" y="62484"/>
                </a:lnTo>
                <a:lnTo>
                  <a:pt x="2262797" y="40131"/>
                </a:lnTo>
                <a:lnTo>
                  <a:pt x="2073313" y="22225"/>
                </a:lnTo>
                <a:lnTo>
                  <a:pt x="1719999" y="2159"/>
                </a:lnTo>
                <a:lnTo>
                  <a:pt x="1556042" y="0"/>
                </a:lnTo>
                <a:close/>
              </a:path>
              <a:path w="8723630" h="1331595">
                <a:moveTo>
                  <a:pt x="8723414" y="569722"/>
                </a:moveTo>
                <a:lnTo>
                  <a:pt x="8638197" y="605409"/>
                </a:lnTo>
                <a:lnTo>
                  <a:pt x="8557298" y="636651"/>
                </a:lnTo>
                <a:lnTo>
                  <a:pt x="8472208" y="665734"/>
                </a:lnTo>
                <a:lnTo>
                  <a:pt x="8295551" y="719327"/>
                </a:lnTo>
                <a:lnTo>
                  <a:pt x="8201825" y="743965"/>
                </a:lnTo>
                <a:lnTo>
                  <a:pt x="8005991" y="784098"/>
                </a:lnTo>
                <a:lnTo>
                  <a:pt x="7901724" y="802004"/>
                </a:lnTo>
                <a:lnTo>
                  <a:pt x="7680363" y="828801"/>
                </a:lnTo>
                <a:lnTo>
                  <a:pt x="7441857" y="846709"/>
                </a:lnTo>
                <a:lnTo>
                  <a:pt x="7314222" y="851153"/>
                </a:lnTo>
                <a:lnTo>
                  <a:pt x="8723414" y="851153"/>
                </a:lnTo>
                <a:lnTo>
                  <a:pt x="8723414" y="56972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 txBox="1"/>
          <p:nvPr/>
        </p:nvSpPr>
        <p:spPr>
          <a:xfrm>
            <a:off x="310692" y="1451559"/>
            <a:ext cx="3042285" cy="26473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800" spc="-10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1</a:t>
            </a:r>
            <a:r>
              <a:rPr sz="18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、扣件钢管作支架时，螺杆 </a:t>
            </a:r>
            <a:r>
              <a:rPr sz="180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伸出钢管长度不大于</a:t>
            </a:r>
            <a:r>
              <a:rPr sz="1800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2</a:t>
            </a:r>
            <a:r>
              <a:rPr sz="1800" spc="-10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0</a:t>
            </a:r>
            <a:r>
              <a:rPr sz="1800" spc="-5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0mm</a:t>
            </a:r>
            <a:r>
              <a:rPr sz="180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， 顶层水平杆的悬臂长度不大于 </a:t>
            </a:r>
            <a:r>
              <a:rPr sz="1800" spc="-5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500mm</a:t>
            </a:r>
            <a:r>
              <a:rPr sz="18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；</a:t>
            </a:r>
            <a:endParaRPr sz="1800">
              <a:latin typeface="PMingLiU" panose="02020500000000000000" charset="-120"/>
              <a:cs typeface="PMingLiU" panose="02020500000000000000" charset="-120"/>
            </a:endParaRPr>
          </a:p>
          <a:p>
            <a:pPr marL="12700" marR="48895">
              <a:lnSpc>
                <a:spcPct val="100000"/>
              </a:lnSpc>
              <a:spcBef>
                <a:spcPts val="600"/>
              </a:spcBef>
            </a:pPr>
            <a:r>
              <a:rPr sz="1800" spc="-5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2</a:t>
            </a:r>
            <a:r>
              <a:rPr sz="180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、碗扣式立柱上端包括可调 螺杆伸出</a:t>
            </a:r>
            <a:r>
              <a:rPr sz="1800" dirty="0">
                <a:latin typeface="PMingLiU" panose="02020500000000000000" charset="-120"/>
                <a:cs typeface="PMingLiU" panose="02020500000000000000" charset="-120"/>
              </a:rPr>
              <a:t>顶层</a:t>
            </a:r>
            <a:r>
              <a:rPr sz="180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水平杆的长度不 得大于</a:t>
            </a:r>
            <a:r>
              <a:rPr sz="1800" spc="-5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700mm</a:t>
            </a:r>
            <a:r>
              <a:rPr sz="180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。</a:t>
            </a:r>
            <a:endParaRPr sz="1800">
              <a:latin typeface="PMingLiU" panose="02020500000000000000" charset="-120"/>
              <a:cs typeface="PMingLiU" panose="02020500000000000000" charset="-120"/>
            </a:endParaRPr>
          </a:p>
          <a:p>
            <a:pPr marL="12700" marR="166370">
              <a:lnSpc>
                <a:spcPct val="100000"/>
              </a:lnSpc>
              <a:spcBef>
                <a:spcPts val="600"/>
              </a:spcBef>
            </a:pPr>
            <a:r>
              <a:rPr sz="1800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3</a:t>
            </a:r>
            <a:r>
              <a:rPr sz="180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、钢管插口式顶层水天平杆 悬臂高度不大</a:t>
            </a:r>
            <a:r>
              <a:rPr sz="1800" spc="-5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700mm</a:t>
            </a:r>
            <a:r>
              <a:rPr sz="18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；</a:t>
            </a:r>
            <a:endParaRPr sz="1800">
              <a:latin typeface="PMingLiU" panose="02020500000000000000" charset="-120"/>
              <a:cs typeface="PMingLiU" panose="02020500000000000000" charset="-120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310692" y="755395"/>
            <a:ext cx="2720340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spc="-5" dirty="0">
                <a:latin typeface="Candara" panose="020E0502030303020204"/>
                <a:cs typeface="Candara" panose="020E0502030303020204"/>
              </a:rPr>
              <a:t>3.5.2U</a:t>
            </a:r>
            <a:r>
              <a:rPr sz="3200" dirty="0"/>
              <a:t>型托设置</a:t>
            </a:r>
            <a:endParaRPr sz="3200">
              <a:latin typeface="Candara" panose="020E0502030303020204"/>
              <a:cs typeface="Candara" panose="020E0502030303020204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3563873" y="332778"/>
            <a:ext cx="5094673" cy="3632335"/>
          </a:xfrm>
          <a:prstGeom prst="rect">
            <a:avLst/>
          </a:prstGeom>
          <a:blipFill>
            <a:blip r:embed="rId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4355972" y="3933025"/>
            <a:ext cx="3995928" cy="249402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683564" y="4254969"/>
            <a:ext cx="2896235" cy="217208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054978" y="859408"/>
            <a:ext cx="2880360" cy="715010"/>
          </a:xfrm>
          <a:custGeom>
            <a:avLst/>
            <a:gdLst/>
            <a:ahLst/>
            <a:cxnLst/>
            <a:rect l="l" t="t" r="r" b="b"/>
            <a:pathLst>
              <a:path w="2880359" h="715010">
                <a:moveTo>
                  <a:pt x="2880105" y="0"/>
                </a:moveTo>
                <a:lnTo>
                  <a:pt x="2873629" y="0"/>
                </a:lnTo>
                <a:lnTo>
                  <a:pt x="2752344" y="20065"/>
                </a:lnTo>
                <a:lnTo>
                  <a:pt x="2628900" y="42417"/>
                </a:lnTo>
                <a:lnTo>
                  <a:pt x="2373376" y="91566"/>
                </a:lnTo>
                <a:lnTo>
                  <a:pt x="2105279" y="149732"/>
                </a:lnTo>
                <a:lnTo>
                  <a:pt x="1824227" y="216662"/>
                </a:lnTo>
                <a:lnTo>
                  <a:pt x="1566672" y="281558"/>
                </a:lnTo>
                <a:lnTo>
                  <a:pt x="842899" y="444626"/>
                </a:lnTo>
                <a:lnTo>
                  <a:pt x="621538" y="489330"/>
                </a:lnTo>
                <a:lnTo>
                  <a:pt x="200025" y="567436"/>
                </a:lnTo>
                <a:lnTo>
                  <a:pt x="0" y="600963"/>
                </a:lnTo>
                <a:lnTo>
                  <a:pt x="138303" y="621156"/>
                </a:lnTo>
                <a:lnTo>
                  <a:pt x="270256" y="638937"/>
                </a:lnTo>
                <a:lnTo>
                  <a:pt x="398018" y="654685"/>
                </a:lnTo>
                <a:lnTo>
                  <a:pt x="644905" y="681481"/>
                </a:lnTo>
                <a:lnTo>
                  <a:pt x="874776" y="699262"/>
                </a:lnTo>
                <a:lnTo>
                  <a:pt x="985520" y="705992"/>
                </a:lnTo>
                <a:lnTo>
                  <a:pt x="1094104" y="710438"/>
                </a:lnTo>
                <a:lnTo>
                  <a:pt x="1298448" y="715010"/>
                </a:lnTo>
                <a:lnTo>
                  <a:pt x="1396365" y="715010"/>
                </a:lnTo>
                <a:lnTo>
                  <a:pt x="1585849" y="710438"/>
                </a:lnTo>
                <a:lnTo>
                  <a:pt x="1675256" y="705992"/>
                </a:lnTo>
                <a:lnTo>
                  <a:pt x="1845564" y="692657"/>
                </a:lnTo>
                <a:lnTo>
                  <a:pt x="1928495" y="683640"/>
                </a:lnTo>
                <a:lnTo>
                  <a:pt x="2086102" y="661288"/>
                </a:lnTo>
                <a:lnTo>
                  <a:pt x="2235073" y="634491"/>
                </a:lnTo>
                <a:lnTo>
                  <a:pt x="2375535" y="603250"/>
                </a:lnTo>
                <a:lnTo>
                  <a:pt x="2509647" y="567436"/>
                </a:lnTo>
                <a:lnTo>
                  <a:pt x="2637409" y="527303"/>
                </a:lnTo>
                <a:lnTo>
                  <a:pt x="2758694" y="482600"/>
                </a:lnTo>
                <a:lnTo>
                  <a:pt x="2875788" y="435610"/>
                </a:lnTo>
                <a:lnTo>
                  <a:pt x="2880105" y="433450"/>
                </a:lnTo>
                <a:lnTo>
                  <a:pt x="2880105" y="0"/>
                </a:lnTo>
                <a:close/>
              </a:path>
            </a:pathLst>
          </a:custGeom>
          <a:solidFill>
            <a:srgbClr val="C5E7FB">
              <a:alpha val="2901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2622423" y="730884"/>
            <a:ext cx="5551805" cy="851535"/>
          </a:xfrm>
          <a:custGeom>
            <a:avLst/>
            <a:gdLst/>
            <a:ahLst/>
            <a:cxnLst/>
            <a:rect l="l" t="t" r="r" b="b"/>
            <a:pathLst>
              <a:path w="5551805" h="851535">
                <a:moveTo>
                  <a:pt x="853566" y="0"/>
                </a:moveTo>
                <a:lnTo>
                  <a:pt x="685418" y="0"/>
                </a:lnTo>
                <a:lnTo>
                  <a:pt x="527938" y="4572"/>
                </a:lnTo>
                <a:lnTo>
                  <a:pt x="381000" y="11175"/>
                </a:lnTo>
                <a:lnTo>
                  <a:pt x="244728" y="22351"/>
                </a:lnTo>
                <a:lnTo>
                  <a:pt x="117093" y="35813"/>
                </a:lnTo>
                <a:lnTo>
                  <a:pt x="0" y="53720"/>
                </a:lnTo>
                <a:lnTo>
                  <a:pt x="334137" y="96138"/>
                </a:lnTo>
                <a:lnTo>
                  <a:pt x="693927" y="156463"/>
                </a:lnTo>
                <a:lnTo>
                  <a:pt x="1079246" y="234695"/>
                </a:lnTo>
                <a:lnTo>
                  <a:pt x="1283589" y="279273"/>
                </a:lnTo>
                <a:lnTo>
                  <a:pt x="1868931" y="422275"/>
                </a:lnTo>
                <a:lnTo>
                  <a:pt x="2562987" y="576452"/>
                </a:lnTo>
                <a:lnTo>
                  <a:pt x="2882265" y="639063"/>
                </a:lnTo>
                <a:lnTo>
                  <a:pt x="3035554" y="668147"/>
                </a:lnTo>
                <a:lnTo>
                  <a:pt x="3329304" y="717295"/>
                </a:lnTo>
                <a:lnTo>
                  <a:pt x="3469766" y="739520"/>
                </a:lnTo>
                <a:lnTo>
                  <a:pt x="3737991" y="775335"/>
                </a:lnTo>
                <a:lnTo>
                  <a:pt x="3991229" y="806576"/>
                </a:lnTo>
                <a:lnTo>
                  <a:pt x="4112641" y="817752"/>
                </a:lnTo>
                <a:lnTo>
                  <a:pt x="4342510" y="835660"/>
                </a:lnTo>
                <a:lnTo>
                  <a:pt x="4453255" y="842390"/>
                </a:lnTo>
                <a:lnTo>
                  <a:pt x="4666107" y="851280"/>
                </a:lnTo>
                <a:lnTo>
                  <a:pt x="4864100" y="851280"/>
                </a:lnTo>
                <a:lnTo>
                  <a:pt x="5051425" y="846836"/>
                </a:lnTo>
                <a:lnTo>
                  <a:pt x="5140833" y="842390"/>
                </a:lnTo>
                <a:lnTo>
                  <a:pt x="5228082" y="835660"/>
                </a:lnTo>
                <a:lnTo>
                  <a:pt x="5474970" y="808863"/>
                </a:lnTo>
                <a:lnTo>
                  <a:pt x="5551551" y="797687"/>
                </a:lnTo>
                <a:lnTo>
                  <a:pt x="5304662" y="766444"/>
                </a:lnTo>
                <a:lnTo>
                  <a:pt x="5042916" y="728472"/>
                </a:lnTo>
                <a:lnTo>
                  <a:pt x="4474463" y="630047"/>
                </a:lnTo>
                <a:lnTo>
                  <a:pt x="4165854" y="567563"/>
                </a:lnTo>
                <a:lnTo>
                  <a:pt x="3840099" y="498348"/>
                </a:lnTo>
                <a:lnTo>
                  <a:pt x="2854579" y="263651"/>
                </a:lnTo>
                <a:lnTo>
                  <a:pt x="2586354" y="205612"/>
                </a:lnTo>
                <a:lnTo>
                  <a:pt x="2330957" y="156463"/>
                </a:lnTo>
                <a:lnTo>
                  <a:pt x="2207387" y="134112"/>
                </a:lnTo>
                <a:lnTo>
                  <a:pt x="2086102" y="114045"/>
                </a:lnTo>
                <a:lnTo>
                  <a:pt x="1969007" y="96138"/>
                </a:lnTo>
                <a:lnTo>
                  <a:pt x="1630552" y="51435"/>
                </a:lnTo>
                <a:lnTo>
                  <a:pt x="1419860" y="31368"/>
                </a:lnTo>
                <a:lnTo>
                  <a:pt x="1221866" y="15748"/>
                </a:lnTo>
                <a:lnTo>
                  <a:pt x="1032382" y="4572"/>
                </a:lnTo>
                <a:lnTo>
                  <a:pt x="853566" y="0"/>
                </a:lnTo>
                <a:close/>
              </a:path>
            </a:pathLst>
          </a:custGeom>
          <a:solidFill>
            <a:srgbClr val="C5E7FB">
              <a:alpha val="3999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2832100" y="743204"/>
            <a:ext cx="5474970" cy="775335"/>
          </a:xfrm>
          <a:custGeom>
            <a:avLst/>
            <a:gdLst/>
            <a:ahLst/>
            <a:cxnLst/>
            <a:rect l="l" t="t" r="r" b="b"/>
            <a:pathLst>
              <a:path w="5474970" h="775335">
                <a:moveTo>
                  <a:pt x="0" y="78232"/>
                </a:moveTo>
                <a:lnTo>
                  <a:pt x="19176" y="73787"/>
                </a:lnTo>
                <a:lnTo>
                  <a:pt x="76581" y="62611"/>
                </a:lnTo>
                <a:lnTo>
                  <a:pt x="174498" y="46990"/>
                </a:lnTo>
                <a:lnTo>
                  <a:pt x="238379" y="37973"/>
                </a:lnTo>
                <a:lnTo>
                  <a:pt x="312927" y="29083"/>
                </a:lnTo>
                <a:lnTo>
                  <a:pt x="395858" y="22351"/>
                </a:lnTo>
                <a:lnTo>
                  <a:pt x="491744" y="15621"/>
                </a:lnTo>
                <a:lnTo>
                  <a:pt x="596011" y="9017"/>
                </a:lnTo>
                <a:lnTo>
                  <a:pt x="713104" y="4445"/>
                </a:lnTo>
                <a:lnTo>
                  <a:pt x="840866" y="2286"/>
                </a:lnTo>
                <a:lnTo>
                  <a:pt x="979170" y="0"/>
                </a:lnTo>
                <a:lnTo>
                  <a:pt x="1128140" y="2286"/>
                </a:lnTo>
                <a:lnTo>
                  <a:pt x="1287779" y="6731"/>
                </a:lnTo>
                <a:lnTo>
                  <a:pt x="1460246" y="15621"/>
                </a:lnTo>
                <a:lnTo>
                  <a:pt x="1643379" y="26797"/>
                </a:lnTo>
                <a:lnTo>
                  <a:pt x="1837054" y="44704"/>
                </a:lnTo>
                <a:lnTo>
                  <a:pt x="2043557" y="64770"/>
                </a:lnTo>
                <a:lnTo>
                  <a:pt x="2262759" y="89408"/>
                </a:lnTo>
                <a:lnTo>
                  <a:pt x="2492629" y="118491"/>
                </a:lnTo>
                <a:lnTo>
                  <a:pt x="2735326" y="154178"/>
                </a:lnTo>
                <a:lnTo>
                  <a:pt x="2988691" y="194437"/>
                </a:lnTo>
                <a:lnTo>
                  <a:pt x="3254755" y="241300"/>
                </a:lnTo>
                <a:lnTo>
                  <a:pt x="3533648" y="297180"/>
                </a:lnTo>
                <a:lnTo>
                  <a:pt x="3825240" y="357505"/>
                </a:lnTo>
                <a:lnTo>
                  <a:pt x="4129658" y="424561"/>
                </a:lnTo>
                <a:lnTo>
                  <a:pt x="4446778" y="500507"/>
                </a:lnTo>
                <a:lnTo>
                  <a:pt x="4776724" y="583184"/>
                </a:lnTo>
                <a:lnTo>
                  <a:pt x="5119497" y="674751"/>
                </a:lnTo>
                <a:lnTo>
                  <a:pt x="5474970" y="775335"/>
                </a:lnTo>
              </a:path>
            </a:pathLst>
          </a:custGeom>
          <a:ln w="31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5616447" y="729869"/>
            <a:ext cx="3312160" cy="652780"/>
          </a:xfrm>
          <a:custGeom>
            <a:avLst/>
            <a:gdLst/>
            <a:ahLst/>
            <a:cxnLst/>
            <a:rect l="l" t="t" r="r" b="b"/>
            <a:pathLst>
              <a:path w="3312159" h="652780">
                <a:moveTo>
                  <a:pt x="0" y="652398"/>
                </a:moveTo>
                <a:lnTo>
                  <a:pt x="95757" y="625475"/>
                </a:lnTo>
                <a:lnTo>
                  <a:pt x="357631" y="556259"/>
                </a:lnTo>
                <a:lnTo>
                  <a:pt x="538479" y="509396"/>
                </a:lnTo>
                <a:lnTo>
                  <a:pt x="747140" y="457961"/>
                </a:lnTo>
                <a:lnTo>
                  <a:pt x="979170" y="402081"/>
                </a:lnTo>
                <a:lnTo>
                  <a:pt x="1228217" y="341756"/>
                </a:lnTo>
                <a:lnTo>
                  <a:pt x="1492123" y="283717"/>
                </a:lnTo>
                <a:lnTo>
                  <a:pt x="1762505" y="225551"/>
                </a:lnTo>
                <a:lnTo>
                  <a:pt x="2039238" y="171957"/>
                </a:lnTo>
                <a:lnTo>
                  <a:pt x="2313812" y="120650"/>
                </a:lnTo>
                <a:lnTo>
                  <a:pt x="2450083" y="98297"/>
                </a:lnTo>
                <a:lnTo>
                  <a:pt x="2582036" y="75945"/>
                </a:lnTo>
                <a:lnTo>
                  <a:pt x="2713990" y="58038"/>
                </a:lnTo>
                <a:lnTo>
                  <a:pt x="2841752" y="40131"/>
                </a:lnTo>
                <a:lnTo>
                  <a:pt x="2967354" y="26796"/>
                </a:lnTo>
                <a:lnTo>
                  <a:pt x="3086607" y="15620"/>
                </a:lnTo>
                <a:lnTo>
                  <a:pt x="3201543" y="6603"/>
                </a:lnTo>
                <a:lnTo>
                  <a:pt x="3312159" y="0"/>
                </a:lnTo>
              </a:path>
            </a:pathLst>
          </a:custGeom>
          <a:ln w="31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211670" y="714248"/>
            <a:ext cx="8723630" cy="1331595"/>
          </a:xfrm>
          <a:custGeom>
            <a:avLst/>
            <a:gdLst/>
            <a:ahLst/>
            <a:cxnLst/>
            <a:rect l="l" t="t" r="r" b="b"/>
            <a:pathLst>
              <a:path w="8723630" h="1331595">
                <a:moveTo>
                  <a:pt x="1556042" y="0"/>
                </a:moveTo>
                <a:lnTo>
                  <a:pt x="1402753" y="0"/>
                </a:lnTo>
                <a:lnTo>
                  <a:pt x="1258100" y="4444"/>
                </a:lnTo>
                <a:lnTo>
                  <a:pt x="1121829" y="11175"/>
                </a:lnTo>
                <a:lnTo>
                  <a:pt x="874890" y="33400"/>
                </a:lnTo>
                <a:lnTo>
                  <a:pt x="762063" y="49149"/>
                </a:lnTo>
                <a:lnTo>
                  <a:pt x="659891" y="64769"/>
                </a:lnTo>
                <a:lnTo>
                  <a:pt x="564095" y="82550"/>
                </a:lnTo>
                <a:lnTo>
                  <a:pt x="478955" y="102742"/>
                </a:lnTo>
                <a:lnTo>
                  <a:pt x="398056" y="120650"/>
                </a:lnTo>
                <a:lnTo>
                  <a:pt x="327812" y="140715"/>
                </a:lnTo>
                <a:lnTo>
                  <a:pt x="206476" y="178688"/>
                </a:lnTo>
                <a:lnTo>
                  <a:pt x="157518" y="196596"/>
                </a:lnTo>
                <a:lnTo>
                  <a:pt x="51079" y="241173"/>
                </a:lnTo>
                <a:lnTo>
                  <a:pt x="0" y="268097"/>
                </a:lnTo>
                <a:lnTo>
                  <a:pt x="0" y="1331467"/>
                </a:lnTo>
                <a:lnTo>
                  <a:pt x="8719096" y="1331467"/>
                </a:lnTo>
                <a:lnTo>
                  <a:pt x="8723414" y="1324864"/>
                </a:lnTo>
                <a:lnTo>
                  <a:pt x="8723414" y="851153"/>
                </a:lnTo>
                <a:lnTo>
                  <a:pt x="7182142" y="851153"/>
                </a:lnTo>
                <a:lnTo>
                  <a:pt x="7043839" y="848994"/>
                </a:lnTo>
                <a:lnTo>
                  <a:pt x="6899059" y="844423"/>
                </a:lnTo>
                <a:lnTo>
                  <a:pt x="6750088" y="837818"/>
                </a:lnTo>
                <a:lnTo>
                  <a:pt x="6594640" y="826642"/>
                </a:lnTo>
                <a:lnTo>
                  <a:pt x="6260503" y="793114"/>
                </a:lnTo>
                <a:lnTo>
                  <a:pt x="5900712" y="746125"/>
                </a:lnTo>
                <a:lnTo>
                  <a:pt x="5709196" y="717168"/>
                </a:lnTo>
                <a:lnTo>
                  <a:pt x="5509044" y="683640"/>
                </a:lnTo>
                <a:lnTo>
                  <a:pt x="5302542" y="645667"/>
                </a:lnTo>
                <a:lnTo>
                  <a:pt x="4861979" y="558546"/>
                </a:lnTo>
                <a:lnTo>
                  <a:pt x="4387253" y="453516"/>
                </a:lnTo>
                <a:lnTo>
                  <a:pt x="4136047" y="395350"/>
                </a:lnTo>
                <a:lnTo>
                  <a:pt x="3614458" y="268097"/>
                </a:lnTo>
                <a:lnTo>
                  <a:pt x="3122841" y="165226"/>
                </a:lnTo>
                <a:lnTo>
                  <a:pt x="2892844" y="125094"/>
                </a:lnTo>
                <a:lnTo>
                  <a:pt x="2673642" y="91566"/>
                </a:lnTo>
                <a:lnTo>
                  <a:pt x="2462949" y="62484"/>
                </a:lnTo>
                <a:lnTo>
                  <a:pt x="2262797" y="40131"/>
                </a:lnTo>
                <a:lnTo>
                  <a:pt x="2073313" y="22225"/>
                </a:lnTo>
                <a:lnTo>
                  <a:pt x="1719999" y="2159"/>
                </a:lnTo>
                <a:lnTo>
                  <a:pt x="1556042" y="0"/>
                </a:lnTo>
                <a:close/>
              </a:path>
              <a:path w="8723630" h="1331595">
                <a:moveTo>
                  <a:pt x="8723414" y="569722"/>
                </a:moveTo>
                <a:lnTo>
                  <a:pt x="8638197" y="605409"/>
                </a:lnTo>
                <a:lnTo>
                  <a:pt x="8557298" y="636651"/>
                </a:lnTo>
                <a:lnTo>
                  <a:pt x="8472208" y="665734"/>
                </a:lnTo>
                <a:lnTo>
                  <a:pt x="8295551" y="719327"/>
                </a:lnTo>
                <a:lnTo>
                  <a:pt x="8201825" y="743965"/>
                </a:lnTo>
                <a:lnTo>
                  <a:pt x="8005991" y="784098"/>
                </a:lnTo>
                <a:lnTo>
                  <a:pt x="7901724" y="802004"/>
                </a:lnTo>
                <a:lnTo>
                  <a:pt x="7680363" y="828801"/>
                </a:lnTo>
                <a:lnTo>
                  <a:pt x="7441857" y="846709"/>
                </a:lnTo>
                <a:lnTo>
                  <a:pt x="7314222" y="851153"/>
                </a:lnTo>
                <a:lnTo>
                  <a:pt x="8723414" y="851153"/>
                </a:lnTo>
                <a:lnTo>
                  <a:pt x="8723414" y="56972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 txBox="1"/>
          <p:nvPr/>
        </p:nvSpPr>
        <p:spPr>
          <a:xfrm>
            <a:off x="186334" y="1503044"/>
            <a:ext cx="4156075" cy="481139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sz="1600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1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、满堂模板和共享空间模板支架立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柱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，</a:t>
            </a:r>
            <a:r>
              <a:rPr sz="160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在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立柱 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底距地面</a:t>
            </a:r>
            <a:r>
              <a:rPr sz="1600" spc="-10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200mm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高处，沿纵横向水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平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方向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应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按 纵下横上的顺序设扫地杆，在每一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步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距处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纵横 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向各设一道水平拉杆。在外侧周圈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应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设由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下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至 上的竖向的连续式剪刀撑，中间在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纵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横向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每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隔 </a:t>
            </a:r>
            <a:r>
              <a:rPr sz="1600" spc="-5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10m</a:t>
            </a:r>
            <a:r>
              <a:rPr sz="1600" spc="-1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左右设由下至上的竖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向</a:t>
            </a:r>
            <a:r>
              <a:rPr sz="1600" spc="-1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连续式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剪</a:t>
            </a:r>
            <a:r>
              <a:rPr sz="160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刀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撑</a:t>
            </a:r>
            <a:r>
              <a:rPr sz="1600" spc="-1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，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宽 度宜为</a:t>
            </a:r>
            <a:r>
              <a:rPr sz="1600" spc="-5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4.5-6m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，并在剪刀撑的顶部、扫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地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杆处 设置水平剪刀撑。剪刀撑杆件的底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端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应与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地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面 顶紧，</a:t>
            </a:r>
            <a:r>
              <a:rPr sz="1600" spc="-6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 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夹角</a:t>
            </a:r>
            <a:r>
              <a:rPr sz="1600" spc="-1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宜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为</a:t>
            </a:r>
            <a:r>
              <a:rPr sz="1600" spc="295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45</a:t>
            </a:r>
            <a:r>
              <a:rPr sz="1600" spc="29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°</a:t>
            </a:r>
            <a:r>
              <a:rPr sz="1600" spc="295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~60</a:t>
            </a:r>
            <a:r>
              <a:rPr sz="1600" spc="29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°</a:t>
            </a:r>
            <a:r>
              <a:rPr sz="1600" spc="295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.</a:t>
            </a:r>
            <a:endParaRPr sz="1600">
              <a:latin typeface="Candara" panose="020E0502030303020204"/>
              <a:cs typeface="Candara" panose="020E0502030303020204"/>
            </a:endParaRPr>
          </a:p>
          <a:p>
            <a:pPr marL="12700" marR="76200">
              <a:lnSpc>
                <a:spcPct val="100000"/>
              </a:lnSpc>
              <a:spcBef>
                <a:spcPts val="605"/>
              </a:spcBef>
            </a:pPr>
            <a:r>
              <a:rPr sz="1600" spc="-15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2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、当层高</a:t>
            </a:r>
            <a:r>
              <a:rPr sz="1600" spc="-1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在</a:t>
            </a:r>
            <a:r>
              <a:rPr sz="1600" spc="-5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8-20m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时，除应满足上页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第</a:t>
            </a:r>
            <a:r>
              <a:rPr sz="1600" spc="-15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2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条规 </a:t>
            </a:r>
            <a:r>
              <a:rPr sz="1600" spc="-1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定外，还应在纵横向相邻的两竖向</a:t>
            </a:r>
            <a:r>
              <a:rPr sz="160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连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续剪</a:t>
            </a:r>
            <a:r>
              <a:rPr sz="160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刀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撑 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之间增加之字斜撑，在有水平剪刀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撑</a:t>
            </a:r>
            <a:r>
              <a:rPr sz="160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的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部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位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， 应在每个剪刀撑中间处增加一道水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平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剪刀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撑。 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在最顶步距两水平拉杆中间应加设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一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道水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平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拉 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杆。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  <a:p>
            <a:pPr marL="12700" marR="26035" algn="just">
              <a:lnSpc>
                <a:spcPct val="100000"/>
              </a:lnSpc>
              <a:spcBef>
                <a:spcPts val="600"/>
              </a:spcBef>
            </a:pPr>
            <a:r>
              <a:rPr sz="1600" spc="-5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3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、当建筑层高超过</a:t>
            </a:r>
            <a:r>
              <a:rPr sz="1600" spc="-10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20</a:t>
            </a:r>
            <a:r>
              <a:rPr sz="1600" spc="-5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m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时，在满足</a:t>
            </a:r>
            <a:r>
              <a:rPr sz="1600" spc="-15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2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、</a:t>
            </a:r>
            <a:r>
              <a:rPr sz="1600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3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条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规定 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的基础上，应将所有之字斜撑全部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改</a:t>
            </a:r>
            <a:r>
              <a:rPr sz="160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为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连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续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式 剪刀撑。在最顶两步距水平拉杆中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间</a:t>
            </a:r>
            <a:r>
              <a:rPr sz="160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应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分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别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增 加一道水平拉杆。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258267" y="944702"/>
            <a:ext cx="2964180" cy="4686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>
                <a:latin typeface="Candara" panose="020E0502030303020204"/>
                <a:cs typeface="Candara" panose="020E0502030303020204"/>
              </a:rPr>
              <a:t>3.5.</a:t>
            </a:r>
            <a:r>
              <a:rPr spc="5" dirty="0">
                <a:latin typeface="Candara" panose="020E0502030303020204"/>
                <a:cs typeface="Candara" panose="020E0502030303020204"/>
              </a:rPr>
              <a:t>3</a:t>
            </a:r>
            <a:r>
              <a:rPr spc="5" dirty="0"/>
              <a:t>扣件式</a:t>
            </a:r>
            <a:r>
              <a:rPr spc="-5" dirty="0"/>
              <a:t>剪</a:t>
            </a:r>
            <a:r>
              <a:rPr spc="-10" dirty="0"/>
              <a:t>刀</a:t>
            </a:r>
            <a:r>
              <a:rPr spc="5" dirty="0"/>
              <a:t>撑</a:t>
            </a:r>
            <a:endParaRPr spc="5" dirty="0"/>
          </a:p>
        </p:txBody>
      </p:sp>
      <p:sp>
        <p:nvSpPr>
          <p:cNvPr id="9" name="object 9"/>
          <p:cNvSpPr/>
          <p:nvPr/>
        </p:nvSpPr>
        <p:spPr>
          <a:xfrm>
            <a:off x="4499990" y="2493002"/>
            <a:ext cx="4181477" cy="2304119"/>
          </a:xfrm>
          <a:prstGeom prst="rect">
            <a:avLst/>
          </a:prstGeom>
          <a:blipFill>
            <a:blip r:embed="rId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054978" y="859408"/>
            <a:ext cx="2880360" cy="715010"/>
          </a:xfrm>
          <a:custGeom>
            <a:avLst/>
            <a:gdLst/>
            <a:ahLst/>
            <a:cxnLst/>
            <a:rect l="l" t="t" r="r" b="b"/>
            <a:pathLst>
              <a:path w="2880359" h="715010">
                <a:moveTo>
                  <a:pt x="2880105" y="0"/>
                </a:moveTo>
                <a:lnTo>
                  <a:pt x="2873629" y="0"/>
                </a:lnTo>
                <a:lnTo>
                  <a:pt x="2752344" y="20065"/>
                </a:lnTo>
                <a:lnTo>
                  <a:pt x="2628900" y="42417"/>
                </a:lnTo>
                <a:lnTo>
                  <a:pt x="2373376" y="91566"/>
                </a:lnTo>
                <a:lnTo>
                  <a:pt x="2105279" y="149732"/>
                </a:lnTo>
                <a:lnTo>
                  <a:pt x="1824227" y="216662"/>
                </a:lnTo>
                <a:lnTo>
                  <a:pt x="1566672" y="281558"/>
                </a:lnTo>
                <a:lnTo>
                  <a:pt x="842899" y="444626"/>
                </a:lnTo>
                <a:lnTo>
                  <a:pt x="621538" y="489330"/>
                </a:lnTo>
                <a:lnTo>
                  <a:pt x="200025" y="567436"/>
                </a:lnTo>
                <a:lnTo>
                  <a:pt x="0" y="600963"/>
                </a:lnTo>
                <a:lnTo>
                  <a:pt x="138303" y="621156"/>
                </a:lnTo>
                <a:lnTo>
                  <a:pt x="270256" y="638937"/>
                </a:lnTo>
                <a:lnTo>
                  <a:pt x="398018" y="654685"/>
                </a:lnTo>
                <a:lnTo>
                  <a:pt x="644905" y="681481"/>
                </a:lnTo>
                <a:lnTo>
                  <a:pt x="874776" y="699262"/>
                </a:lnTo>
                <a:lnTo>
                  <a:pt x="985520" y="705992"/>
                </a:lnTo>
                <a:lnTo>
                  <a:pt x="1094104" y="710438"/>
                </a:lnTo>
                <a:lnTo>
                  <a:pt x="1298448" y="715010"/>
                </a:lnTo>
                <a:lnTo>
                  <a:pt x="1396365" y="715010"/>
                </a:lnTo>
                <a:lnTo>
                  <a:pt x="1585849" y="710438"/>
                </a:lnTo>
                <a:lnTo>
                  <a:pt x="1675256" y="705992"/>
                </a:lnTo>
                <a:lnTo>
                  <a:pt x="1845564" y="692657"/>
                </a:lnTo>
                <a:lnTo>
                  <a:pt x="1928495" y="683640"/>
                </a:lnTo>
                <a:lnTo>
                  <a:pt x="2086102" y="661288"/>
                </a:lnTo>
                <a:lnTo>
                  <a:pt x="2235073" y="634491"/>
                </a:lnTo>
                <a:lnTo>
                  <a:pt x="2375535" y="603250"/>
                </a:lnTo>
                <a:lnTo>
                  <a:pt x="2509647" y="567436"/>
                </a:lnTo>
                <a:lnTo>
                  <a:pt x="2637409" y="527303"/>
                </a:lnTo>
                <a:lnTo>
                  <a:pt x="2758694" y="482600"/>
                </a:lnTo>
                <a:lnTo>
                  <a:pt x="2875788" y="435610"/>
                </a:lnTo>
                <a:lnTo>
                  <a:pt x="2880105" y="433450"/>
                </a:lnTo>
                <a:lnTo>
                  <a:pt x="2880105" y="0"/>
                </a:lnTo>
                <a:close/>
              </a:path>
            </a:pathLst>
          </a:custGeom>
          <a:solidFill>
            <a:srgbClr val="C5E7FB">
              <a:alpha val="2901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2622423" y="730884"/>
            <a:ext cx="5551805" cy="851535"/>
          </a:xfrm>
          <a:custGeom>
            <a:avLst/>
            <a:gdLst/>
            <a:ahLst/>
            <a:cxnLst/>
            <a:rect l="l" t="t" r="r" b="b"/>
            <a:pathLst>
              <a:path w="5551805" h="851535">
                <a:moveTo>
                  <a:pt x="853566" y="0"/>
                </a:moveTo>
                <a:lnTo>
                  <a:pt x="685418" y="0"/>
                </a:lnTo>
                <a:lnTo>
                  <a:pt x="527938" y="4572"/>
                </a:lnTo>
                <a:lnTo>
                  <a:pt x="381000" y="11175"/>
                </a:lnTo>
                <a:lnTo>
                  <a:pt x="244728" y="22351"/>
                </a:lnTo>
                <a:lnTo>
                  <a:pt x="117093" y="35813"/>
                </a:lnTo>
                <a:lnTo>
                  <a:pt x="0" y="53720"/>
                </a:lnTo>
                <a:lnTo>
                  <a:pt x="334137" y="96138"/>
                </a:lnTo>
                <a:lnTo>
                  <a:pt x="693927" y="156463"/>
                </a:lnTo>
                <a:lnTo>
                  <a:pt x="1079246" y="234695"/>
                </a:lnTo>
                <a:lnTo>
                  <a:pt x="1283589" y="279273"/>
                </a:lnTo>
                <a:lnTo>
                  <a:pt x="1868931" y="422275"/>
                </a:lnTo>
                <a:lnTo>
                  <a:pt x="2562987" y="576452"/>
                </a:lnTo>
                <a:lnTo>
                  <a:pt x="2882265" y="639063"/>
                </a:lnTo>
                <a:lnTo>
                  <a:pt x="3035554" y="668147"/>
                </a:lnTo>
                <a:lnTo>
                  <a:pt x="3329304" y="717295"/>
                </a:lnTo>
                <a:lnTo>
                  <a:pt x="3469766" y="739520"/>
                </a:lnTo>
                <a:lnTo>
                  <a:pt x="3737991" y="775335"/>
                </a:lnTo>
                <a:lnTo>
                  <a:pt x="3991229" y="806576"/>
                </a:lnTo>
                <a:lnTo>
                  <a:pt x="4112641" y="817752"/>
                </a:lnTo>
                <a:lnTo>
                  <a:pt x="4342510" y="835660"/>
                </a:lnTo>
                <a:lnTo>
                  <a:pt x="4453255" y="842390"/>
                </a:lnTo>
                <a:lnTo>
                  <a:pt x="4666107" y="851280"/>
                </a:lnTo>
                <a:lnTo>
                  <a:pt x="4864100" y="851280"/>
                </a:lnTo>
                <a:lnTo>
                  <a:pt x="5051425" y="846836"/>
                </a:lnTo>
                <a:lnTo>
                  <a:pt x="5140833" y="842390"/>
                </a:lnTo>
                <a:lnTo>
                  <a:pt x="5228082" y="835660"/>
                </a:lnTo>
                <a:lnTo>
                  <a:pt x="5474970" y="808863"/>
                </a:lnTo>
                <a:lnTo>
                  <a:pt x="5551551" y="797687"/>
                </a:lnTo>
                <a:lnTo>
                  <a:pt x="5304662" y="766444"/>
                </a:lnTo>
                <a:lnTo>
                  <a:pt x="5042916" y="728472"/>
                </a:lnTo>
                <a:lnTo>
                  <a:pt x="4474463" y="630047"/>
                </a:lnTo>
                <a:lnTo>
                  <a:pt x="4165854" y="567563"/>
                </a:lnTo>
                <a:lnTo>
                  <a:pt x="3840099" y="498348"/>
                </a:lnTo>
                <a:lnTo>
                  <a:pt x="2854579" y="263651"/>
                </a:lnTo>
                <a:lnTo>
                  <a:pt x="2586354" y="205612"/>
                </a:lnTo>
                <a:lnTo>
                  <a:pt x="2330957" y="156463"/>
                </a:lnTo>
                <a:lnTo>
                  <a:pt x="2207387" y="134112"/>
                </a:lnTo>
                <a:lnTo>
                  <a:pt x="2086102" y="114045"/>
                </a:lnTo>
                <a:lnTo>
                  <a:pt x="1969007" y="96138"/>
                </a:lnTo>
                <a:lnTo>
                  <a:pt x="1630552" y="51435"/>
                </a:lnTo>
                <a:lnTo>
                  <a:pt x="1419860" y="31368"/>
                </a:lnTo>
                <a:lnTo>
                  <a:pt x="1221866" y="15748"/>
                </a:lnTo>
                <a:lnTo>
                  <a:pt x="1032382" y="4572"/>
                </a:lnTo>
                <a:lnTo>
                  <a:pt x="853566" y="0"/>
                </a:lnTo>
                <a:close/>
              </a:path>
            </a:pathLst>
          </a:custGeom>
          <a:solidFill>
            <a:srgbClr val="C5E7FB">
              <a:alpha val="3999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2832100" y="743204"/>
            <a:ext cx="5474970" cy="775335"/>
          </a:xfrm>
          <a:custGeom>
            <a:avLst/>
            <a:gdLst/>
            <a:ahLst/>
            <a:cxnLst/>
            <a:rect l="l" t="t" r="r" b="b"/>
            <a:pathLst>
              <a:path w="5474970" h="775335">
                <a:moveTo>
                  <a:pt x="0" y="78232"/>
                </a:moveTo>
                <a:lnTo>
                  <a:pt x="19176" y="73787"/>
                </a:lnTo>
                <a:lnTo>
                  <a:pt x="76581" y="62611"/>
                </a:lnTo>
                <a:lnTo>
                  <a:pt x="174498" y="46990"/>
                </a:lnTo>
                <a:lnTo>
                  <a:pt x="238379" y="37973"/>
                </a:lnTo>
                <a:lnTo>
                  <a:pt x="312927" y="29083"/>
                </a:lnTo>
                <a:lnTo>
                  <a:pt x="395858" y="22351"/>
                </a:lnTo>
                <a:lnTo>
                  <a:pt x="491744" y="15621"/>
                </a:lnTo>
                <a:lnTo>
                  <a:pt x="596011" y="9017"/>
                </a:lnTo>
                <a:lnTo>
                  <a:pt x="713104" y="4445"/>
                </a:lnTo>
                <a:lnTo>
                  <a:pt x="840866" y="2286"/>
                </a:lnTo>
                <a:lnTo>
                  <a:pt x="979170" y="0"/>
                </a:lnTo>
                <a:lnTo>
                  <a:pt x="1128140" y="2286"/>
                </a:lnTo>
                <a:lnTo>
                  <a:pt x="1287779" y="6731"/>
                </a:lnTo>
                <a:lnTo>
                  <a:pt x="1460246" y="15621"/>
                </a:lnTo>
                <a:lnTo>
                  <a:pt x="1643379" y="26797"/>
                </a:lnTo>
                <a:lnTo>
                  <a:pt x="1837054" y="44704"/>
                </a:lnTo>
                <a:lnTo>
                  <a:pt x="2043557" y="64770"/>
                </a:lnTo>
                <a:lnTo>
                  <a:pt x="2262759" y="89408"/>
                </a:lnTo>
                <a:lnTo>
                  <a:pt x="2492629" y="118491"/>
                </a:lnTo>
                <a:lnTo>
                  <a:pt x="2735326" y="154178"/>
                </a:lnTo>
                <a:lnTo>
                  <a:pt x="2988691" y="194437"/>
                </a:lnTo>
                <a:lnTo>
                  <a:pt x="3254755" y="241300"/>
                </a:lnTo>
                <a:lnTo>
                  <a:pt x="3533648" y="297180"/>
                </a:lnTo>
                <a:lnTo>
                  <a:pt x="3825240" y="357505"/>
                </a:lnTo>
                <a:lnTo>
                  <a:pt x="4129658" y="424561"/>
                </a:lnTo>
                <a:lnTo>
                  <a:pt x="4446778" y="500507"/>
                </a:lnTo>
                <a:lnTo>
                  <a:pt x="4776724" y="583184"/>
                </a:lnTo>
                <a:lnTo>
                  <a:pt x="5119497" y="674751"/>
                </a:lnTo>
                <a:lnTo>
                  <a:pt x="5474970" y="775335"/>
                </a:lnTo>
              </a:path>
            </a:pathLst>
          </a:custGeom>
          <a:ln w="31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5616447" y="729869"/>
            <a:ext cx="3312160" cy="652780"/>
          </a:xfrm>
          <a:custGeom>
            <a:avLst/>
            <a:gdLst/>
            <a:ahLst/>
            <a:cxnLst/>
            <a:rect l="l" t="t" r="r" b="b"/>
            <a:pathLst>
              <a:path w="3312159" h="652780">
                <a:moveTo>
                  <a:pt x="0" y="652398"/>
                </a:moveTo>
                <a:lnTo>
                  <a:pt x="95757" y="625475"/>
                </a:lnTo>
                <a:lnTo>
                  <a:pt x="357631" y="556259"/>
                </a:lnTo>
                <a:lnTo>
                  <a:pt x="538479" y="509396"/>
                </a:lnTo>
                <a:lnTo>
                  <a:pt x="747140" y="457961"/>
                </a:lnTo>
                <a:lnTo>
                  <a:pt x="979170" y="402081"/>
                </a:lnTo>
                <a:lnTo>
                  <a:pt x="1228217" y="341756"/>
                </a:lnTo>
                <a:lnTo>
                  <a:pt x="1492123" y="283717"/>
                </a:lnTo>
                <a:lnTo>
                  <a:pt x="1762505" y="225551"/>
                </a:lnTo>
                <a:lnTo>
                  <a:pt x="2039238" y="171957"/>
                </a:lnTo>
                <a:lnTo>
                  <a:pt x="2313812" y="120650"/>
                </a:lnTo>
                <a:lnTo>
                  <a:pt x="2450083" y="98297"/>
                </a:lnTo>
                <a:lnTo>
                  <a:pt x="2582036" y="75945"/>
                </a:lnTo>
                <a:lnTo>
                  <a:pt x="2713990" y="58038"/>
                </a:lnTo>
                <a:lnTo>
                  <a:pt x="2841752" y="40131"/>
                </a:lnTo>
                <a:lnTo>
                  <a:pt x="2967354" y="26796"/>
                </a:lnTo>
                <a:lnTo>
                  <a:pt x="3086607" y="15620"/>
                </a:lnTo>
                <a:lnTo>
                  <a:pt x="3201543" y="6603"/>
                </a:lnTo>
                <a:lnTo>
                  <a:pt x="3312159" y="0"/>
                </a:lnTo>
              </a:path>
            </a:pathLst>
          </a:custGeom>
          <a:ln w="31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211670" y="714248"/>
            <a:ext cx="8723630" cy="1331595"/>
          </a:xfrm>
          <a:custGeom>
            <a:avLst/>
            <a:gdLst/>
            <a:ahLst/>
            <a:cxnLst/>
            <a:rect l="l" t="t" r="r" b="b"/>
            <a:pathLst>
              <a:path w="8723630" h="1331595">
                <a:moveTo>
                  <a:pt x="1556042" y="0"/>
                </a:moveTo>
                <a:lnTo>
                  <a:pt x="1402753" y="0"/>
                </a:lnTo>
                <a:lnTo>
                  <a:pt x="1258100" y="4444"/>
                </a:lnTo>
                <a:lnTo>
                  <a:pt x="1121829" y="11175"/>
                </a:lnTo>
                <a:lnTo>
                  <a:pt x="874890" y="33400"/>
                </a:lnTo>
                <a:lnTo>
                  <a:pt x="762063" y="49149"/>
                </a:lnTo>
                <a:lnTo>
                  <a:pt x="659891" y="64769"/>
                </a:lnTo>
                <a:lnTo>
                  <a:pt x="564095" y="82550"/>
                </a:lnTo>
                <a:lnTo>
                  <a:pt x="478955" y="102742"/>
                </a:lnTo>
                <a:lnTo>
                  <a:pt x="398056" y="120650"/>
                </a:lnTo>
                <a:lnTo>
                  <a:pt x="327812" y="140715"/>
                </a:lnTo>
                <a:lnTo>
                  <a:pt x="206476" y="178688"/>
                </a:lnTo>
                <a:lnTo>
                  <a:pt x="157518" y="196596"/>
                </a:lnTo>
                <a:lnTo>
                  <a:pt x="51079" y="241173"/>
                </a:lnTo>
                <a:lnTo>
                  <a:pt x="0" y="268097"/>
                </a:lnTo>
                <a:lnTo>
                  <a:pt x="0" y="1331467"/>
                </a:lnTo>
                <a:lnTo>
                  <a:pt x="8719096" y="1331467"/>
                </a:lnTo>
                <a:lnTo>
                  <a:pt x="8723414" y="1324864"/>
                </a:lnTo>
                <a:lnTo>
                  <a:pt x="8723414" y="851153"/>
                </a:lnTo>
                <a:lnTo>
                  <a:pt x="7182142" y="851153"/>
                </a:lnTo>
                <a:lnTo>
                  <a:pt x="7043839" y="848994"/>
                </a:lnTo>
                <a:lnTo>
                  <a:pt x="6899059" y="844423"/>
                </a:lnTo>
                <a:lnTo>
                  <a:pt x="6750088" y="837818"/>
                </a:lnTo>
                <a:lnTo>
                  <a:pt x="6594640" y="826642"/>
                </a:lnTo>
                <a:lnTo>
                  <a:pt x="6260503" y="793114"/>
                </a:lnTo>
                <a:lnTo>
                  <a:pt x="5900712" y="746125"/>
                </a:lnTo>
                <a:lnTo>
                  <a:pt x="5709196" y="717168"/>
                </a:lnTo>
                <a:lnTo>
                  <a:pt x="5509044" y="683640"/>
                </a:lnTo>
                <a:lnTo>
                  <a:pt x="5302542" y="645667"/>
                </a:lnTo>
                <a:lnTo>
                  <a:pt x="4861979" y="558546"/>
                </a:lnTo>
                <a:lnTo>
                  <a:pt x="4387253" y="453516"/>
                </a:lnTo>
                <a:lnTo>
                  <a:pt x="4136047" y="395350"/>
                </a:lnTo>
                <a:lnTo>
                  <a:pt x="3614458" y="268097"/>
                </a:lnTo>
                <a:lnTo>
                  <a:pt x="3122841" y="165226"/>
                </a:lnTo>
                <a:lnTo>
                  <a:pt x="2892844" y="125094"/>
                </a:lnTo>
                <a:lnTo>
                  <a:pt x="2673642" y="91566"/>
                </a:lnTo>
                <a:lnTo>
                  <a:pt x="2462949" y="62484"/>
                </a:lnTo>
                <a:lnTo>
                  <a:pt x="2262797" y="40131"/>
                </a:lnTo>
                <a:lnTo>
                  <a:pt x="2073313" y="22225"/>
                </a:lnTo>
                <a:lnTo>
                  <a:pt x="1719999" y="2159"/>
                </a:lnTo>
                <a:lnTo>
                  <a:pt x="1556042" y="0"/>
                </a:lnTo>
                <a:close/>
              </a:path>
              <a:path w="8723630" h="1331595">
                <a:moveTo>
                  <a:pt x="8723414" y="569722"/>
                </a:moveTo>
                <a:lnTo>
                  <a:pt x="8638197" y="605409"/>
                </a:lnTo>
                <a:lnTo>
                  <a:pt x="8557298" y="636651"/>
                </a:lnTo>
                <a:lnTo>
                  <a:pt x="8472208" y="665734"/>
                </a:lnTo>
                <a:lnTo>
                  <a:pt x="8295551" y="719327"/>
                </a:lnTo>
                <a:lnTo>
                  <a:pt x="8201825" y="743965"/>
                </a:lnTo>
                <a:lnTo>
                  <a:pt x="8005991" y="784098"/>
                </a:lnTo>
                <a:lnTo>
                  <a:pt x="7901724" y="802004"/>
                </a:lnTo>
                <a:lnTo>
                  <a:pt x="7680363" y="828801"/>
                </a:lnTo>
                <a:lnTo>
                  <a:pt x="7441857" y="846709"/>
                </a:lnTo>
                <a:lnTo>
                  <a:pt x="7314222" y="851153"/>
                </a:lnTo>
                <a:lnTo>
                  <a:pt x="8723414" y="851153"/>
                </a:lnTo>
                <a:lnTo>
                  <a:pt x="8723414" y="56972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 txBox="1"/>
          <p:nvPr/>
        </p:nvSpPr>
        <p:spPr>
          <a:xfrm>
            <a:off x="318617" y="1573529"/>
            <a:ext cx="2792095" cy="40195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10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1</a:t>
            </a:r>
            <a:r>
              <a:rPr sz="180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、当立柱间距小于或等</a:t>
            </a:r>
            <a:endParaRPr sz="1800">
              <a:latin typeface="PMingLiU" panose="02020500000000000000" charset="-120"/>
              <a:cs typeface="PMingLiU" panose="02020500000000000000" charset="-120"/>
            </a:endParaRPr>
          </a:p>
          <a:p>
            <a:pPr marL="12700" marR="5080">
              <a:lnSpc>
                <a:spcPct val="100000"/>
              </a:lnSpc>
            </a:pPr>
            <a:r>
              <a:rPr sz="1800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1.5m</a:t>
            </a:r>
            <a:r>
              <a:rPr sz="180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时，模板支撑架四周 从底到顶连续设置竖向剪 </a:t>
            </a:r>
            <a:r>
              <a:rPr sz="18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刀撑；中间纵、横向由底 </a:t>
            </a:r>
            <a:r>
              <a:rPr sz="180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至顶连续设置竖向剪刀撑，  其间距应小于或等于</a:t>
            </a:r>
            <a:r>
              <a:rPr sz="1800" spc="-5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4.</a:t>
            </a:r>
            <a:r>
              <a:rPr sz="1800" spc="5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5</a:t>
            </a:r>
            <a:r>
              <a:rPr sz="1800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m</a:t>
            </a:r>
            <a:r>
              <a:rPr sz="180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。</a:t>
            </a:r>
            <a:endParaRPr sz="1800">
              <a:latin typeface="PMingLiU" panose="02020500000000000000" charset="-120"/>
              <a:cs typeface="PMingLiU" panose="02020500000000000000" charset="-120"/>
            </a:endParaRPr>
          </a:p>
          <a:p>
            <a:pPr marL="12700" marR="151130">
              <a:lnSpc>
                <a:spcPct val="100000"/>
              </a:lnSpc>
              <a:spcBef>
                <a:spcPts val="600"/>
              </a:spcBef>
            </a:pPr>
            <a:r>
              <a:rPr sz="1800" spc="-5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2</a:t>
            </a:r>
            <a:r>
              <a:rPr sz="180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、剪刀撑的斜杆与地面夹 角应在</a:t>
            </a:r>
            <a:r>
              <a:rPr sz="1800" spc="385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45</a:t>
            </a:r>
            <a:r>
              <a:rPr sz="1800" spc="38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°</a:t>
            </a:r>
            <a:r>
              <a:rPr sz="1800" spc="385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~60</a:t>
            </a:r>
            <a:r>
              <a:rPr sz="1800" spc="38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°</a:t>
            </a:r>
            <a:r>
              <a:rPr sz="180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之间，  斜杆应每步与立杆扣接。</a:t>
            </a:r>
            <a:endParaRPr sz="1800">
              <a:latin typeface="PMingLiU" panose="02020500000000000000" charset="-120"/>
              <a:cs typeface="PMingLiU" panose="02020500000000000000" charset="-120"/>
            </a:endParaRPr>
          </a:p>
          <a:p>
            <a:pPr marL="12700">
              <a:lnSpc>
                <a:spcPct val="100000"/>
              </a:lnSpc>
              <a:spcBef>
                <a:spcPts val="600"/>
              </a:spcBef>
            </a:pPr>
            <a:r>
              <a:rPr sz="1800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3</a:t>
            </a:r>
            <a:r>
              <a:rPr sz="180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、当模板支架高度大于</a:t>
            </a:r>
            <a:endParaRPr sz="1800">
              <a:latin typeface="PMingLiU" panose="02020500000000000000" charset="-120"/>
              <a:cs typeface="PMingLiU" panose="02020500000000000000" charset="-120"/>
            </a:endParaRPr>
          </a:p>
          <a:p>
            <a:pPr marL="12700" marR="219710" algn="just">
              <a:lnSpc>
                <a:spcPct val="100000"/>
              </a:lnSpc>
            </a:pPr>
            <a:r>
              <a:rPr sz="1800" spc="-5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4.</a:t>
            </a:r>
            <a:r>
              <a:rPr sz="1800" spc="5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8</a:t>
            </a:r>
            <a:r>
              <a:rPr sz="1800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m</a:t>
            </a:r>
            <a:r>
              <a:rPr sz="180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时，顶端和底部必须 设置水平剪刀撑，中间水 平剪刀撑设置间距应小于 或等于</a:t>
            </a:r>
            <a:r>
              <a:rPr sz="1800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4.8m</a:t>
            </a:r>
            <a:r>
              <a:rPr sz="180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。</a:t>
            </a:r>
            <a:endParaRPr sz="1800">
              <a:latin typeface="PMingLiU" panose="02020500000000000000" charset="-120"/>
              <a:cs typeface="PMingLiU" panose="02020500000000000000" charset="-120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348488" y="973962"/>
            <a:ext cx="287147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5" dirty="0">
                <a:latin typeface="Candara" panose="020E0502030303020204"/>
                <a:cs typeface="Candara" panose="020E0502030303020204"/>
              </a:rPr>
              <a:t>3.5.</a:t>
            </a:r>
            <a:r>
              <a:rPr sz="2800" spc="-10" dirty="0">
                <a:latin typeface="Candara" panose="020E0502030303020204"/>
                <a:cs typeface="Candara" panose="020E0502030303020204"/>
              </a:rPr>
              <a:t>4</a:t>
            </a:r>
            <a:r>
              <a:rPr sz="2800" spc="-10" dirty="0"/>
              <a:t>碗</a:t>
            </a:r>
            <a:r>
              <a:rPr sz="2800" spc="-5" dirty="0"/>
              <a:t>扣式剪刀撑</a:t>
            </a:r>
            <a:endParaRPr sz="2800">
              <a:latin typeface="Candara" panose="020E0502030303020204"/>
              <a:cs typeface="Candara" panose="020E0502030303020204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4047871" y="1556817"/>
            <a:ext cx="4832864" cy="2193942"/>
          </a:xfrm>
          <a:prstGeom prst="rect">
            <a:avLst/>
          </a:prstGeom>
          <a:blipFill>
            <a:blip r:embed="rId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4139946" y="3716975"/>
            <a:ext cx="4608495" cy="289778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054978" y="859408"/>
            <a:ext cx="2880360" cy="715010"/>
          </a:xfrm>
          <a:custGeom>
            <a:avLst/>
            <a:gdLst/>
            <a:ahLst/>
            <a:cxnLst/>
            <a:rect l="l" t="t" r="r" b="b"/>
            <a:pathLst>
              <a:path w="2880359" h="715010">
                <a:moveTo>
                  <a:pt x="2880105" y="0"/>
                </a:moveTo>
                <a:lnTo>
                  <a:pt x="2873629" y="0"/>
                </a:lnTo>
                <a:lnTo>
                  <a:pt x="2752344" y="20065"/>
                </a:lnTo>
                <a:lnTo>
                  <a:pt x="2628900" y="42417"/>
                </a:lnTo>
                <a:lnTo>
                  <a:pt x="2373376" y="91566"/>
                </a:lnTo>
                <a:lnTo>
                  <a:pt x="2105279" y="149732"/>
                </a:lnTo>
                <a:lnTo>
                  <a:pt x="1824227" y="216662"/>
                </a:lnTo>
                <a:lnTo>
                  <a:pt x="1566672" y="281558"/>
                </a:lnTo>
                <a:lnTo>
                  <a:pt x="842899" y="444626"/>
                </a:lnTo>
                <a:lnTo>
                  <a:pt x="621538" y="489330"/>
                </a:lnTo>
                <a:lnTo>
                  <a:pt x="200025" y="567436"/>
                </a:lnTo>
                <a:lnTo>
                  <a:pt x="0" y="600963"/>
                </a:lnTo>
                <a:lnTo>
                  <a:pt x="138303" y="621156"/>
                </a:lnTo>
                <a:lnTo>
                  <a:pt x="270256" y="638937"/>
                </a:lnTo>
                <a:lnTo>
                  <a:pt x="398018" y="654685"/>
                </a:lnTo>
                <a:lnTo>
                  <a:pt x="644905" y="681481"/>
                </a:lnTo>
                <a:lnTo>
                  <a:pt x="874776" y="699262"/>
                </a:lnTo>
                <a:lnTo>
                  <a:pt x="985520" y="705992"/>
                </a:lnTo>
                <a:lnTo>
                  <a:pt x="1094104" y="710438"/>
                </a:lnTo>
                <a:lnTo>
                  <a:pt x="1298448" y="715010"/>
                </a:lnTo>
                <a:lnTo>
                  <a:pt x="1396365" y="715010"/>
                </a:lnTo>
                <a:lnTo>
                  <a:pt x="1585849" y="710438"/>
                </a:lnTo>
                <a:lnTo>
                  <a:pt x="1675256" y="705992"/>
                </a:lnTo>
                <a:lnTo>
                  <a:pt x="1845564" y="692657"/>
                </a:lnTo>
                <a:lnTo>
                  <a:pt x="1928495" y="683640"/>
                </a:lnTo>
                <a:lnTo>
                  <a:pt x="2086102" y="661288"/>
                </a:lnTo>
                <a:lnTo>
                  <a:pt x="2235073" y="634491"/>
                </a:lnTo>
                <a:lnTo>
                  <a:pt x="2375535" y="603250"/>
                </a:lnTo>
                <a:lnTo>
                  <a:pt x="2509647" y="567436"/>
                </a:lnTo>
                <a:lnTo>
                  <a:pt x="2637409" y="527303"/>
                </a:lnTo>
                <a:lnTo>
                  <a:pt x="2758694" y="482600"/>
                </a:lnTo>
                <a:lnTo>
                  <a:pt x="2875788" y="435610"/>
                </a:lnTo>
                <a:lnTo>
                  <a:pt x="2880105" y="433450"/>
                </a:lnTo>
                <a:lnTo>
                  <a:pt x="2880105" y="0"/>
                </a:lnTo>
                <a:close/>
              </a:path>
            </a:pathLst>
          </a:custGeom>
          <a:solidFill>
            <a:srgbClr val="C5E7FB">
              <a:alpha val="2901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2622423" y="730884"/>
            <a:ext cx="5551805" cy="851535"/>
          </a:xfrm>
          <a:custGeom>
            <a:avLst/>
            <a:gdLst/>
            <a:ahLst/>
            <a:cxnLst/>
            <a:rect l="l" t="t" r="r" b="b"/>
            <a:pathLst>
              <a:path w="5551805" h="851535">
                <a:moveTo>
                  <a:pt x="853566" y="0"/>
                </a:moveTo>
                <a:lnTo>
                  <a:pt x="685418" y="0"/>
                </a:lnTo>
                <a:lnTo>
                  <a:pt x="527938" y="4572"/>
                </a:lnTo>
                <a:lnTo>
                  <a:pt x="381000" y="11175"/>
                </a:lnTo>
                <a:lnTo>
                  <a:pt x="244728" y="22351"/>
                </a:lnTo>
                <a:lnTo>
                  <a:pt x="117093" y="35813"/>
                </a:lnTo>
                <a:lnTo>
                  <a:pt x="0" y="53720"/>
                </a:lnTo>
                <a:lnTo>
                  <a:pt x="334137" y="96138"/>
                </a:lnTo>
                <a:lnTo>
                  <a:pt x="693927" y="156463"/>
                </a:lnTo>
                <a:lnTo>
                  <a:pt x="1079246" y="234695"/>
                </a:lnTo>
                <a:lnTo>
                  <a:pt x="1283589" y="279273"/>
                </a:lnTo>
                <a:lnTo>
                  <a:pt x="1868931" y="422275"/>
                </a:lnTo>
                <a:lnTo>
                  <a:pt x="2562987" y="576452"/>
                </a:lnTo>
                <a:lnTo>
                  <a:pt x="2882265" y="639063"/>
                </a:lnTo>
                <a:lnTo>
                  <a:pt x="3035554" y="668147"/>
                </a:lnTo>
                <a:lnTo>
                  <a:pt x="3329304" y="717295"/>
                </a:lnTo>
                <a:lnTo>
                  <a:pt x="3469766" y="739520"/>
                </a:lnTo>
                <a:lnTo>
                  <a:pt x="3737991" y="775335"/>
                </a:lnTo>
                <a:lnTo>
                  <a:pt x="3991229" y="806576"/>
                </a:lnTo>
                <a:lnTo>
                  <a:pt x="4112641" y="817752"/>
                </a:lnTo>
                <a:lnTo>
                  <a:pt x="4342510" y="835660"/>
                </a:lnTo>
                <a:lnTo>
                  <a:pt x="4453255" y="842390"/>
                </a:lnTo>
                <a:lnTo>
                  <a:pt x="4666107" y="851280"/>
                </a:lnTo>
                <a:lnTo>
                  <a:pt x="4864100" y="851280"/>
                </a:lnTo>
                <a:lnTo>
                  <a:pt x="5051425" y="846836"/>
                </a:lnTo>
                <a:lnTo>
                  <a:pt x="5140833" y="842390"/>
                </a:lnTo>
                <a:lnTo>
                  <a:pt x="5228082" y="835660"/>
                </a:lnTo>
                <a:lnTo>
                  <a:pt x="5474970" y="808863"/>
                </a:lnTo>
                <a:lnTo>
                  <a:pt x="5551551" y="797687"/>
                </a:lnTo>
                <a:lnTo>
                  <a:pt x="5304662" y="766444"/>
                </a:lnTo>
                <a:lnTo>
                  <a:pt x="5042916" y="728472"/>
                </a:lnTo>
                <a:lnTo>
                  <a:pt x="4474463" y="630047"/>
                </a:lnTo>
                <a:lnTo>
                  <a:pt x="4165854" y="567563"/>
                </a:lnTo>
                <a:lnTo>
                  <a:pt x="3840099" y="498348"/>
                </a:lnTo>
                <a:lnTo>
                  <a:pt x="2854579" y="263651"/>
                </a:lnTo>
                <a:lnTo>
                  <a:pt x="2586354" y="205612"/>
                </a:lnTo>
                <a:lnTo>
                  <a:pt x="2330957" y="156463"/>
                </a:lnTo>
                <a:lnTo>
                  <a:pt x="2207387" y="134112"/>
                </a:lnTo>
                <a:lnTo>
                  <a:pt x="2086102" y="114045"/>
                </a:lnTo>
                <a:lnTo>
                  <a:pt x="1969007" y="96138"/>
                </a:lnTo>
                <a:lnTo>
                  <a:pt x="1630552" y="51435"/>
                </a:lnTo>
                <a:lnTo>
                  <a:pt x="1419860" y="31368"/>
                </a:lnTo>
                <a:lnTo>
                  <a:pt x="1221866" y="15748"/>
                </a:lnTo>
                <a:lnTo>
                  <a:pt x="1032382" y="4572"/>
                </a:lnTo>
                <a:lnTo>
                  <a:pt x="853566" y="0"/>
                </a:lnTo>
                <a:close/>
              </a:path>
            </a:pathLst>
          </a:custGeom>
          <a:solidFill>
            <a:srgbClr val="C5E7FB">
              <a:alpha val="3999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2832100" y="743204"/>
            <a:ext cx="5474970" cy="775335"/>
          </a:xfrm>
          <a:custGeom>
            <a:avLst/>
            <a:gdLst/>
            <a:ahLst/>
            <a:cxnLst/>
            <a:rect l="l" t="t" r="r" b="b"/>
            <a:pathLst>
              <a:path w="5474970" h="775335">
                <a:moveTo>
                  <a:pt x="0" y="78232"/>
                </a:moveTo>
                <a:lnTo>
                  <a:pt x="19176" y="73787"/>
                </a:lnTo>
                <a:lnTo>
                  <a:pt x="76581" y="62611"/>
                </a:lnTo>
                <a:lnTo>
                  <a:pt x="174498" y="46990"/>
                </a:lnTo>
                <a:lnTo>
                  <a:pt x="238379" y="37973"/>
                </a:lnTo>
                <a:lnTo>
                  <a:pt x="312927" y="29083"/>
                </a:lnTo>
                <a:lnTo>
                  <a:pt x="395858" y="22351"/>
                </a:lnTo>
                <a:lnTo>
                  <a:pt x="491744" y="15621"/>
                </a:lnTo>
                <a:lnTo>
                  <a:pt x="596011" y="9017"/>
                </a:lnTo>
                <a:lnTo>
                  <a:pt x="713104" y="4445"/>
                </a:lnTo>
                <a:lnTo>
                  <a:pt x="840866" y="2286"/>
                </a:lnTo>
                <a:lnTo>
                  <a:pt x="979170" y="0"/>
                </a:lnTo>
                <a:lnTo>
                  <a:pt x="1128140" y="2286"/>
                </a:lnTo>
                <a:lnTo>
                  <a:pt x="1287779" y="6731"/>
                </a:lnTo>
                <a:lnTo>
                  <a:pt x="1460246" y="15621"/>
                </a:lnTo>
                <a:lnTo>
                  <a:pt x="1643379" y="26797"/>
                </a:lnTo>
                <a:lnTo>
                  <a:pt x="1837054" y="44704"/>
                </a:lnTo>
                <a:lnTo>
                  <a:pt x="2043557" y="64770"/>
                </a:lnTo>
                <a:lnTo>
                  <a:pt x="2262759" y="89408"/>
                </a:lnTo>
                <a:lnTo>
                  <a:pt x="2492629" y="118491"/>
                </a:lnTo>
                <a:lnTo>
                  <a:pt x="2735326" y="154178"/>
                </a:lnTo>
                <a:lnTo>
                  <a:pt x="2988691" y="194437"/>
                </a:lnTo>
                <a:lnTo>
                  <a:pt x="3254755" y="241300"/>
                </a:lnTo>
                <a:lnTo>
                  <a:pt x="3533648" y="297180"/>
                </a:lnTo>
                <a:lnTo>
                  <a:pt x="3825240" y="357505"/>
                </a:lnTo>
                <a:lnTo>
                  <a:pt x="4129658" y="424561"/>
                </a:lnTo>
                <a:lnTo>
                  <a:pt x="4446778" y="500507"/>
                </a:lnTo>
                <a:lnTo>
                  <a:pt x="4776724" y="583184"/>
                </a:lnTo>
                <a:lnTo>
                  <a:pt x="5119497" y="674751"/>
                </a:lnTo>
                <a:lnTo>
                  <a:pt x="5474970" y="775335"/>
                </a:lnTo>
              </a:path>
            </a:pathLst>
          </a:custGeom>
          <a:ln w="31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5616447" y="729869"/>
            <a:ext cx="3312160" cy="652780"/>
          </a:xfrm>
          <a:custGeom>
            <a:avLst/>
            <a:gdLst/>
            <a:ahLst/>
            <a:cxnLst/>
            <a:rect l="l" t="t" r="r" b="b"/>
            <a:pathLst>
              <a:path w="3312159" h="652780">
                <a:moveTo>
                  <a:pt x="0" y="652398"/>
                </a:moveTo>
                <a:lnTo>
                  <a:pt x="95757" y="625475"/>
                </a:lnTo>
                <a:lnTo>
                  <a:pt x="357631" y="556259"/>
                </a:lnTo>
                <a:lnTo>
                  <a:pt x="538479" y="509396"/>
                </a:lnTo>
                <a:lnTo>
                  <a:pt x="747140" y="457961"/>
                </a:lnTo>
                <a:lnTo>
                  <a:pt x="979170" y="402081"/>
                </a:lnTo>
                <a:lnTo>
                  <a:pt x="1228217" y="341756"/>
                </a:lnTo>
                <a:lnTo>
                  <a:pt x="1492123" y="283717"/>
                </a:lnTo>
                <a:lnTo>
                  <a:pt x="1762505" y="225551"/>
                </a:lnTo>
                <a:lnTo>
                  <a:pt x="2039238" y="171957"/>
                </a:lnTo>
                <a:lnTo>
                  <a:pt x="2313812" y="120650"/>
                </a:lnTo>
                <a:lnTo>
                  <a:pt x="2450083" y="98297"/>
                </a:lnTo>
                <a:lnTo>
                  <a:pt x="2582036" y="75945"/>
                </a:lnTo>
                <a:lnTo>
                  <a:pt x="2713990" y="58038"/>
                </a:lnTo>
                <a:lnTo>
                  <a:pt x="2841752" y="40131"/>
                </a:lnTo>
                <a:lnTo>
                  <a:pt x="2967354" y="26796"/>
                </a:lnTo>
                <a:lnTo>
                  <a:pt x="3086607" y="15620"/>
                </a:lnTo>
                <a:lnTo>
                  <a:pt x="3201543" y="6603"/>
                </a:lnTo>
                <a:lnTo>
                  <a:pt x="3312159" y="0"/>
                </a:lnTo>
              </a:path>
            </a:pathLst>
          </a:custGeom>
          <a:ln w="31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211670" y="714248"/>
            <a:ext cx="8723630" cy="1331595"/>
          </a:xfrm>
          <a:custGeom>
            <a:avLst/>
            <a:gdLst/>
            <a:ahLst/>
            <a:cxnLst/>
            <a:rect l="l" t="t" r="r" b="b"/>
            <a:pathLst>
              <a:path w="8723630" h="1331595">
                <a:moveTo>
                  <a:pt x="1556042" y="0"/>
                </a:moveTo>
                <a:lnTo>
                  <a:pt x="1402753" y="0"/>
                </a:lnTo>
                <a:lnTo>
                  <a:pt x="1258100" y="4444"/>
                </a:lnTo>
                <a:lnTo>
                  <a:pt x="1121829" y="11175"/>
                </a:lnTo>
                <a:lnTo>
                  <a:pt x="874890" y="33400"/>
                </a:lnTo>
                <a:lnTo>
                  <a:pt x="762063" y="49149"/>
                </a:lnTo>
                <a:lnTo>
                  <a:pt x="659891" y="64769"/>
                </a:lnTo>
                <a:lnTo>
                  <a:pt x="564095" y="82550"/>
                </a:lnTo>
                <a:lnTo>
                  <a:pt x="478955" y="102742"/>
                </a:lnTo>
                <a:lnTo>
                  <a:pt x="398056" y="120650"/>
                </a:lnTo>
                <a:lnTo>
                  <a:pt x="327812" y="140715"/>
                </a:lnTo>
                <a:lnTo>
                  <a:pt x="206476" y="178688"/>
                </a:lnTo>
                <a:lnTo>
                  <a:pt x="157518" y="196596"/>
                </a:lnTo>
                <a:lnTo>
                  <a:pt x="51079" y="241173"/>
                </a:lnTo>
                <a:lnTo>
                  <a:pt x="0" y="268097"/>
                </a:lnTo>
                <a:lnTo>
                  <a:pt x="0" y="1331467"/>
                </a:lnTo>
                <a:lnTo>
                  <a:pt x="8719096" y="1331467"/>
                </a:lnTo>
                <a:lnTo>
                  <a:pt x="8723414" y="1324864"/>
                </a:lnTo>
                <a:lnTo>
                  <a:pt x="8723414" y="851153"/>
                </a:lnTo>
                <a:lnTo>
                  <a:pt x="7182142" y="851153"/>
                </a:lnTo>
                <a:lnTo>
                  <a:pt x="7043839" y="848994"/>
                </a:lnTo>
                <a:lnTo>
                  <a:pt x="6899059" y="844423"/>
                </a:lnTo>
                <a:lnTo>
                  <a:pt x="6750088" y="837818"/>
                </a:lnTo>
                <a:lnTo>
                  <a:pt x="6594640" y="826642"/>
                </a:lnTo>
                <a:lnTo>
                  <a:pt x="6260503" y="793114"/>
                </a:lnTo>
                <a:lnTo>
                  <a:pt x="5900712" y="746125"/>
                </a:lnTo>
                <a:lnTo>
                  <a:pt x="5709196" y="717168"/>
                </a:lnTo>
                <a:lnTo>
                  <a:pt x="5509044" y="683640"/>
                </a:lnTo>
                <a:lnTo>
                  <a:pt x="5302542" y="645667"/>
                </a:lnTo>
                <a:lnTo>
                  <a:pt x="4861979" y="558546"/>
                </a:lnTo>
                <a:lnTo>
                  <a:pt x="4387253" y="453516"/>
                </a:lnTo>
                <a:lnTo>
                  <a:pt x="4136047" y="395350"/>
                </a:lnTo>
                <a:lnTo>
                  <a:pt x="3614458" y="268097"/>
                </a:lnTo>
                <a:lnTo>
                  <a:pt x="3122841" y="165226"/>
                </a:lnTo>
                <a:lnTo>
                  <a:pt x="2892844" y="125094"/>
                </a:lnTo>
                <a:lnTo>
                  <a:pt x="2673642" y="91566"/>
                </a:lnTo>
                <a:lnTo>
                  <a:pt x="2462949" y="62484"/>
                </a:lnTo>
                <a:lnTo>
                  <a:pt x="2262797" y="40131"/>
                </a:lnTo>
                <a:lnTo>
                  <a:pt x="2073313" y="22225"/>
                </a:lnTo>
                <a:lnTo>
                  <a:pt x="1719999" y="2159"/>
                </a:lnTo>
                <a:lnTo>
                  <a:pt x="1556042" y="0"/>
                </a:lnTo>
                <a:close/>
              </a:path>
              <a:path w="8723630" h="1331595">
                <a:moveTo>
                  <a:pt x="8723414" y="569722"/>
                </a:moveTo>
                <a:lnTo>
                  <a:pt x="8638197" y="605409"/>
                </a:lnTo>
                <a:lnTo>
                  <a:pt x="8557298" y="636651"/>
                </a:lnTo>
                <a:lnTo>
                  <a:pt x="8472208" y="665734"/>
                </a:lnTo>
                <a:lnTo>
                  <a:pt x="8295551" y="719327"/>
                </a:lnTo>
                <a:lnTo>
                  <a:pt x="8201825" y="743965"/>
                </a:lnTo>
                <a:lnTo>
                  <a:pt x="8005991" y="784098"/>
                </a:lnTo>
                <a:lnTo>
                  <a:pt x="7901724" y="802004"/>
                </a:lnTo>
                <a:lnTo>
                  <a:pt x="7680363" y="828801"/>
                </a:lnTo>
                <a:lnTo>
                  <a:pt x="7441857" y="846709"/>
                </a:lnTo>
                <a:lnTo>
                  <a:pt x="7314222" y="851153"/>
                </a:lnTo>
                <a:lnTo>
                  <a:pt x="8723414" y="851153"/>
                </a:lnTo>
                <a:lnTo>
                  <a:pt x="8723414" y="56972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 txBox="1"/>
          <p:nvPr/>
        </p:nvSpPr>
        <p:spPr>
          <a:xfrm>
            <a:off x="258267" y="1717370"/>
            <a:ext cx="3503929" cy="51168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125095">
              <a:lnSpc>
                <a:spcPct val="100000"/>
              </a:lnSpc>
              <a:spcBef>
                <a:spcPts val="100"/>
              </a:spcBef>
            </a:pPr>
            <a:r>
              <a:rPr sz="1800" spc="-10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1</a:t>
            </a:r>
            <a:r>
              <a:rPr sz="18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、当扣件式钢管支架立柱高度超 </a:t>
            </a:r>
            <a:r>
              <a:rPr sz="180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过</a:t>
            </a:r>
            <a:r>
              <a:rPr sz="1800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5m</a:t>
            </a:r>
            <a:r>
              <a:rPr sz="180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时，应在立柱周圈外侧和中 间有结构柱的部位，按水平间距 </a:t>
            </a:r>
            <a:r>
              <a:rPr sz="1800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6</a:t>
            </a:r>
            <a:r>
              <a:rPr sz="180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～</a:t>
            </a:r>
            <a:r>
              <a:rPr sz="1800" spc="-5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9</a:t>
            </a:r>
            <a:r>
              <a:rPr sz="1800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m</a:t>
            </a:r>
            <a:r>
              <a:rPr sz="180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、竖向间距</a:t>
            </a:r>
            <a:r>
              <a:rPr sz="1800" spc="-5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2</a:t>
            </a:r>
            <a:r>
              <a:rPr sz="180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～</a:t>
            </a:r>
            <a:r>
              <a:rPr sz="1800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3m</a:t>
            </a:r>
            <a:r>
              <a:rPr sz="180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与建筑结 构设置一个固结点；可采用抱柱 </a:t>
            </a:r>
            <a:r>
              <a:rPr sz="18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的方式</a:t>
            </a:r>
            <a:r>
              <a:rPr sz="180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（</a:t>
            </a:r>
            <a:r>
              <a:rPr sz="1800" spc="-9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 </a:t>
            </a:r>
            <a:r>
              <a:rPr sz="18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如连墙件）；</a:t>
            </a:r>
            <a:endParaRPr sz="1800">
              <a:latin typeface="PMingLiU" panose="02020500000000000000" charset="-120"/>
              <a:cs typeface="PMingLiU" panose="02020500000000000000" charset="-120"/>
            </a:endParaRPr>
          </a:p>
          <a:p>
            <a:pPr marL="12700" marR="5080">
              <a:lnSpc>
                <a:spcPct val="100000"/>
              </a:lnSpc>
              <a:spcBef>
                <a:spcPts val="600"/>
              </a:spcBef>
            </a:pPr>
            <a:r>
              <a:rPr sz="1800" spc="-5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2</a:t>
            </a:r>
            <a:r>
              <a:rPr sz="180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、搭设高度</a:t>
            </a:r>
            <a:r>
              <a:rPr sz="1800" spc="-5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2m</a:t>
            </a:r>
            <a:r>
              <a:rPr sz="180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以上的支撑架体应 设置作业人员登高措施。作业面 须满铺脚手板，</a:t>
            </a:r>
            <a:r>
              <a:rPr sz="1800" spc="-10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 </a:t>
            </a:r>
            <a:r>
              <a:rPr sz="180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离墙面不得大于 </a:t>
            </a:r>
            <a:r>
              <a:rPr sz="1800" spc="-5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200mm</a:t>
            </a:r>
            <a:r>
              <a:rPr sz="18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，</a:t>
            </a:r>
            <a:r>
              <a:rPr sz="1800" spc="-9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 </a:t>
            </a:r>
            <a:r>
              <a:rPr sz="180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不得有空隙和探头板、 飞跳板。施工层脚手板下一步架 处兜设水平安全网。操作面外侧 应设两道护身栏杆和一道挡脚板 或设一道护身栏杆，</a:t>
            </a:r>
            <a:r>
              <a:rPr sz="1800" spc="-17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 </a:t>
            </a:r>
            <a:r>
              <a:rPr sz="180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立挂</a:t>
            </a:r>
            <a:r>
              <a:rPr sz="1800" spc="-1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安</a:t>
            </a:r>
            <a:r>
              <a:rPr sz="180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全网，  下口封严，防护高度应为</a:t>
            </a:r>
            <a:r>
              <a:rPr sz="1800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1.5m</a:t>
            </a:r>
            <a:r>
              <a:rPr sz="180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。</a:t>
            </a:r>
            <a:endParaRPr sz="1800">
              <a:latin typeface="PMingLiU" panose="02020500000000000000" charset="-120"/>
              <a:cs typeface="PMingLiU" panose="02020500000000000000" charset="-120"/>
            </a:endParaRPr>
          </a:p>
          <a:p>
            <a:pPr marL="12700" marR="118745" algn="just">
              <a:lnSpc>
                <a:spcPct val="100000"/>
              </a:lnSpc>
              <a:spcBef>
                <a:spcPts val="605"/>
              </a:spcBef>
            </a:pPr>
            <a:r>
              <a:rPr sz="1800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3</a:t>
            </a:r>
            <a:r>
              <a:rPr sz="180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、当搭设高度大于</a:t>
            </a:r>
            <a:r>
              <a:rPr sz="1800" spc="-5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10m</a:t>
            </a:r>
            <a:r>
              <a:rPr sz="180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时</a:t>
            </a:r>
            <a:r>
              <a:rPr sz="1800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,</a:t>
            </a:r>
            <a:r>
              <a:rPr sz="180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应按高 处作业要求每隔</a:t>
            </a:r>
            <a:r>
              <a:rPr sz="1800" spc="-5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10m</a:t>
            </a:r>
            <a:r>
              <a:rPr sz="180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加设一道安全 平网。</a:t>
            </a:r>
            <a:endParaRPr sz="1800">
              <a:latin typeface="PMingLiU" panose="02020500000000000000" charset="-120"/>
              <a:cs typeface="PMingLiU" panose="02020500000000000000" charset="-120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535940" y="564591"/>
            <a:ext cx="2454910" cy="10020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</a:pPr>
            <a:r>
              <a:rPr sz="3200" dirty="0">
                <a:latin typeface="Candara" panose="020E0502030303020204"/>
                <a:cs typeface="Candara" panose="020E0502030303020204"/>
              </a:rPr>
              <a:t>3.5.</a:t>
            </a:r>
            <a:r>
              <a:rPr sz="3200" spc="-15" dirty="0">
                <a:latin typeface="Candara" panose="020E0502030303020204"/>
                <a:cs typeface="Candara" panose="020E0502030303020204"/>
              </a:rPr>
              <a:t>5</a:t>
            </a:r>
            <a:r>
              <a:rPr sz="3200" dirty="0"/>
              <a:t>周边拉结 </a:t>
            </a:r>
            <a:r>
              <a:rPr sz="3200" dirty="0"/>
              <a:t>与临边防护</a:t>
            </a:r>
            <a:endParaRPr sz="3200">
              <a:latin typeface="Candara" panose="020E0502030303020204"/>
              <a:cs typeface="Candara" panose="020E0502030303020204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4067936" y="476686"/>
            <a:ext cx="3961161" cy="2967934"/>
          </a:xfrm>
          <a:prstGeom prst="rect">
            <a:avLst/>
          </a:prstGeom>
          <a:blipFill>
            <a:blip r:embed="rId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3995928" y="3432202"/>
            <a:ext cx="3805233" cy="252403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054978" y="859408"/>
            <a:ext cx="2880360" cy="715010"/>
          </a:xfrm>
          <a:custGeom>
            <a:avLst/>
            <a:gdLst/>
            <a:ahLst/>
            <a:cxnLst/>
            <a:rect l="l" t="t" r="r" b="b"/>
            <a:pathLst>
              <a:path w="2880359" h="715010">
                <a:moveTo>
                  <a:pt x="2880105" y="0"/>
                </a:moveTo>
                <a:lnTo>
                  <a:pt x="2873629" y="0"/>
                </a:lnTo>
                <a:lnTo>
                  <a:pt x="2752344" y="20065"/>
                </a:lnTo>
                <a:lnTo>
                  <a:pt x="2628900" y="42417"/>
                </a:lnTo>
                <a:lnTo>
                  <a:pt x="2373376" y="91566"/>
                </a:lnTo>
                <a:lnTo>
                  <a:pt x="2105279" y="149732"/>
                </a:lnTo>
                <a:lnTo>
                  <a:pt x="1824227" y="216662"/>
                </a:lnTo>
                <a:lnTo>
                  <a:pt x="1566672" y="281558"/>
                </a:lnTo>
                <a:lnTo>
                  <a:pt x="842899" y="444626"/>
                </a:lnTo>
                <a:lnTo>
                  <a:pt x="621538" y="489330"/>
                </a:lnTo>
                <a:lnTo>
                  <a:pt x="200025" y="567436"/>
                </a:lnTo>
                <a:lnTo>
                  <a:pt x="0" y="600963"/>
                </a:lnTo>
                <a:lnTo>
                  <a:pt x="138303" y="621156"/>
                </a:lnTo>
                <a:lnTo>
                  <a:pt x="270256" y="638937"/>
                </a:lnTo>
                <a:lnTo>
                  <a:pt x="398018" y="654685"/>
                </a:lnTo>
                <a:lnTo>
                  <a:pt x="644905" y="681481"/>
                </a:lnTo>
                <a:lnTo>
                  <a:pt x="874776" y="699262"/>
                </a:lnTo>
                <a:lnTo>
                  <a:pt x="985520" y="705992"/>
                </a:lnTo>
                <a:lnTo>
                  <a:pt x="1094104" y="710438"/>
                </a:lnTo>
                <a:lnTo>
                  <a:pt x="1298448" y="715010"/>
                </a:lnTo>
                <a:lnTo>
                  <a:pt x="1396365" y="715010"/>
                </a:lnTo>
                <a:lnTo>
                  <a:pt x="1585849" y="710438"/>
                </a:lnTo>
                <a:lnTo>
                  <a:pt x="1675256" y="705992"/>
                </a:lnTo>
                <a:lnTo>
                  <a:pt x="1845564" y="692657"/>
                </a:lnTo>
                <a:lnTo>
                  <a:pt x="1928495" y="683640"/>
                </a:lnTo>
                <a:lnTo>
                  <a:pt x="2086102" y="661288"/>
                </a:lnTo>
                <a:lnTo>
                  <a:pt x="2235073" y="634491"/>
                </a:lnTo>
                <a:lnTo>
                  <a:pt x="2375535" y="603250"/>
                </a:lnTo>
                <a:lnTo>
                  <a:pt x="2509647" y="567436"/>
                </a:lnTo>
                <a:lnTo>
                  <a:pt x="2637409" y="527303"/>
                </a:lnTo>
                <a:lnTo>
                  <a:pt x="2758694" y="482600"/>
                </a:lnTo>
                <a:lnTo>
                  <a:pt x="2875788" y="435610"/>
                </a:lnTo>
                <a:lnTo>
                  <a:pt x="2880105" y="433450"/>
                </a:lnTo>
                <a:lnTo>
                  <a:pt x="2880105" y="0"/>
                </a:lnTo>
                <a:close/>
              </a:path>
            </a:pathLst>
          </a:custGeom>
          <a:solidFill>
            <a:srgbClr val="C5E7FB">
              <a:alpha val="2901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2622423" y="730884"/>
            <a:ext cx="5551805" cy="851535"/>
          </a:xfrm>
          <a:custGeom>
            <a:avLst/>
            <a:gdLst/>
            <a:ahLst/>
            <a:cxnLst/>
            <a:rect l="l" t="t" r="r" b="b"/>
            <a:pathLst>
              <a:path w="5551805" h="851535">
                <a:moveTo>
                  <a:pt x="853566" y="0"/>
                </a:moveTo>
                <a:lnTo>
                  <a:pt x="685418" y="0"/>
                </a:lnTo>
                <a:lnTo>
                  <a:pt x="527938" y="4572"/>
                </a:lnTo>
                <a:lnTo>
                  <a:pt x="381000" y="11175"/>
                </a:lnTo>
                <a:lnTo>
                  <a:pt x="244728" y="22351"/>
                </a:lnTo>
                <a:lnTo>
                  <a:pt x="117093" y="35813"/>
                </a:lnTo>
                <a:lnTo>
                  <a:pt x="0" y="53720"/>
                </a:lnTo>
                <a:lnTo>
                  <a:pt x="334137" y="96138"/>
                </a:lnTo>
                <a:lnTo>
                  <a:pt x="693927" y="156463"/>
                </a:lnTo>
                <a:lnTo>
                  <a:pt x="1079246" y="234695"/>
                </a:lnTo>
                <a:lnTo>
                  <a:pt x="1283589" y="279273"/>
                </a:lnTo>
                <a:lnTo>
                  <a:pt x="1868931" y="422275"/>
                </a:lnTo>
                <a:lnTo>
                  <a:pt x="2562987" y="576452"/>
                </a:lnTo>
                <a:lnTo>
                  <a:pt x="2882265" y="639063"/>
                </a:lnTo>
                <a:lnTo>
                  <a:pt x="3035554" y="668147"/>
                </a:lnTo>
                <a:lnTo>
                  <a:pt x="3329304" y="717295"/>
                </a:lnTo>
                <a:lnTo>
                  <a:pt x="3469766" y="739520"/>
                </a:lnTo>
                <a:lnTo>
                  <a:pt x="3737991" y="775335"/>
                </a:lnTo>
                <a:lnTo>
                  <a:pt x="3991229" y="806576"/>
                </a:lnTo>
                <a:lnTo>
                  <a:pt x="4112641" y="817752"/>
                </a:lnTo>
                <a:lnTo>
                  <a:pt x="4342510" y="835660"/>
                </a:lnTo>
                <a:lnTo>
                  <a:pt x="4453255" y="842390"/>
                </a:lnTo>
                <a:lnTo>
                  <a:pt x="4666107" y="851280"/>
                </a:lnTo>
                <a:lnTo>
                  <a:pt x="4864100" y="851280"/>
                </a:lnTo>
                <a:lnTo>
                  <a:pt x="5051425" y="846836"/>
                </a:lnTo>
                <a:lnTo>
                  <a:pt x="5140833" y="842390"/>
                </a:lnTo>
                <a:lnTo>
                  <a:pt x="5228082" y="835660"/>
                </a:lnTo>
                <a:lnTo>
                  <a:pt x="5474970" y="808863"/>
                </a:lnTo>
                <a:lnTo>
                  <a:pt x="5551551" y="797687"/>
                </a:lnTo>
                <a:lnTo>
                  <a:pt x="5304662" y="766444"/>
                </a:lnTo>
                <a:lnTo>
                  <a:pt x="5042916" y="728472"/>
                </a:lnTo>
                <a:lnTo>
                  <a:pt x="4474463" y="630047"/>
                </a:lnTo>
                <a:lnTo>
                  <a:pt x="4165854" y="567563"/>
                </a:lnTo>
                <a:lnTo>
                  <a:pt x="3840099" y="498348"/>
                </a:lnTo>
                <a:lnTo>
                  <a:pt x="2854579" y="263651"/>
                </a:lnTo>
                <a:lnTo>
                  <a:pt x="2586354" y="205612"/>
                </a:lnTo>
                <a:lnTo>
                  <a:pt x="2330957" y="156463"/>
                </a:lnTo>
                <a:lnTo>
                  <a:pt x="2207387" y="134112"/>
                </a:lnTo>
                <a:lnTo>
                  <a:pt x="2086102" y="114045"/>
                </a:lnTo>
                <a:lnTo>
                  <a:pt x="1969007" y="96138"/>
                </a:lnTo>
                <a:lnTo>
                  <a:pt x="1630552" y="51435"/>
                </a:lnTo>
                <a:lnTo>
                  <a:pt x="1419860" y="31368"/>
                </a:lnTo>
                <a:lnTo>
                  <a:pt x="1221866" y="15748"/>
                </a:lnTo>
                <a:lnTo>
                  <a:pt x="1032382" y="4572"/>
                </a:lnTo>
                <a:lnTo>
                  <a:pt x="853566" y="0"/>
                </a:lnTo>
                <a:close/>
              </a:path>
            </a:pathLst>
          </a:custGeom>
          <a:solidFill>
            <a:srgbClr val="C5E7FB">
              <a:alpha val="3999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2832100" y="743204"/>
            <a:ext cx="5474970" cy="775335"/>
          </a:xfrm>
          <a:custGeom>
            <a:avLst/>
            <a:gdLst/>
            <a:ahLst/>
            <a:cxnLst/>
            <a:rect l="l" t="t" r="r" b="b"/>
            <a:pathLst>
              <a:path w="5474970" h="775335">
                <a:moveTo>
                  <a:pt x="0" y="78232"/>
                </a:moveTo>
                <a:lnTo>
                  <a:pt x="19176" y="73787"/>
                </a:lnTo>
                <a:lnTo>
                  <a:pt x="76581" y="62611"/>
                </a:lnTo>
                <a:lnTo>
                  <a:pt x="174498" y="46990"/>
                </a:lnTo>
                <a:lnTo>
                  <a:pt x="238379" y="37973"/>
                </a:lnTo>
                <a:lnTo>
                  <a:pt x="312927" y="29083"/>
                </a:lnTo>
                <a:lnTo>
                  <a:pt x="395858" y="22351"/>
                </a:lnTo>
                <a:lnTo>
                  <a:pt x="491744" y="15621"/>
                </a:lnTo>
                <a:lnTo>
                  <a:pt x="596011" y="9017"/>
                </a:lnTo>
                <a:lnTo>
                  <a:pt x="713104" y="4445"/>
                </a:lnTo>
                <a:lnTo>
                  <a:pt x="840866" y="2286"/>
                </a:lnTo>
                <a:lnTo>
                  <a:pt x="979170" y="0"/>
                </a:lnTo>
                <a:lnTo>
                  <a:pt x="1128140" y="2286"/>
                </a:lnTo>
                <a:lnTo>
                  <a:pt x="1287779" y="6731"/>
                </a:lnTo>
                <a:lnTo>
                  <a:pt x="1460246" y="15621"/>
                </a:lnTo>
                <a:lnTo>
                  <a:pt x="1643379" y="26797"/>
                </a:lnTo>
                <a:lnTo>
                  <a:pt x="1837054" y="44704"/>
                </a:lnTo>
                <a:lnTo>
                  <a:pt x="2043557" y="64770"/>
                </a:lnTo>
                <a:lnTo>
                  <a:pt x="2262759" y="89408"/>
                </a:lnTo>
                <a:lnTo>
                  <a:pt x="2492629" y="118491"/>
                </a:lnTo>
                <a:lnTo>
                  <a:pt x="2735326" y="154178"/>
                </a:lnTo>
                <a:lnTo>
                  <a:pt x="2988691" y="194437"/>
                </a:lnTo>
                <a:lnTo>
                  <a:pt x="3254755" y="241300"/>
                </a:lnTo>
                <a:lnTo>
                  <a:pt x="3533648" y="297180"/>
                </a:lnTo>
                <a:lnTo>
                  <a:pt x="3825240" y="357505"/>
                </a:lnTo>
                <a:lnTo>
                  <a:pt x="4129658" y="424561"/>
                </a:lnTo>
                <a:lnTo>
                  <a:pt x="4446778" y="500507"/>
                </a:lnTo>
                <a:lnTo>
                  <a:pt x="4776724" y="583184"/>
                </a:lnTo>
                <a:lnTo>
                  <a:pt x="5119497" y="674751"/>
                </a:lnTo>
                <a:lnTo>
                  <a:pt x="5474970" y="775335"/>
                </a:lnTo>
              </a:path>
            </a:pathLst>
          </a:custGeom>
          <a:ln w="31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5616447" y="729869"/>
            <a:ext cx="3312160" cy="652780"/>
          </a:xfrm>
          <a:custGeom>
            <a:avLst/>
            <a:gdLst/>
            <a:ahLst/>
            <a:cxnLst/>
            <a:rect l="l" t="t" r="r" b="b"/>
            <a:pathLst>
              <a:path w="3312159" h="652780">
                <a:moveTo>
                  <a:pt x="0" y="652398"/>
                </a:moveTo>
                <a:lnTo>
                  <a:pt x="95757" y="625475"/>
                </a:lnTo>
                <a:lnTo>
                  <a:pt x="357631" y="556259"/>
                </a:lnTo>
                <a:lnTo>
                  <a:pt x="538479" y="509396"/>
                </a:lnTo>
                <a:lnTo>
                  <a:pt x="747140" y="457961"/>
                </a:lnTo>
                <a:lnTo>
                  <a:pt x="979170" y="402081"/>
                </a:lnTo>
                <a:lnTo>
                  <a:pt x="1228217" y="341756"/>
                </a:lnTo>
                <a:lnTo>
                  <a:pt x="1492123" y="283717"/>
                </a:lnTo>
                <a:lnTo>
                  <a:pt x="1762505" y="225551"/>
                </a:lnTo>
                <a:lnTo>
                  <a:pt x="2039238" y="171957"/>
                </a:lnTo>
                <a:lnTo>
                  <a:pt x="2313812" y="120650"/>
                </a:lnTo>
                <a:lnTo>
                  <a:pt x="2450083" y="98297"/>
                </a:lnTo>
                <a:lnTo>
                  <a:pt x="2582036" y="75945"/>
                </a:lnTo>
                <a:lnTo>
                  <a:pt x="2713990" y="58038"/>
                </a:lnTo>
                <a:lnTo>
                  <a:pt x="2841752" y="40131"/>
                </a:lnTo>
                <a:lnTo>
                  <a:pt x="2967354" y="26796"/>
                </a:lnTo>
                <a:lnTo>
                  <a:pt x="3086607" y="15620"/>
                </a:lnTo>
                <a:lnTo>
                  <a:pt x="3201543" y="6603"/>
                </a:lnTo>
                <a:lnTo>
                  <a:pt x="3312159" y="0"/>
                </a:lnTo>
              </a:path>
            </a:pathLst>
          </a:custGeom>
          <a:ln w="31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211670" y="714248"/>
            <a:ext cx="8723630" cy="1331595"/>
          </a:xfrm>
          <a:custGeom>
            <a:avLst/>
            <a:gdLst/>
            <a:ahLst/>
            <a:cxnLst/>
            <a:rect l="l" t="t" r="r" b="b"/>
            <a:pathLst>
              <a:path w="8723630" h="1331595">
                <a:moveTo>
                  <a:pt x="1556042" y="0"/>
                </a:moveTo>
                <a:lnTo>
                  <a:pt x="1402753" y="0"/>
                </a:lnTo>
                <a:lnTo>
                  <a:pt x="1258100" y="4444"/>
                </a:lnTo>
                <a:lnTo>
                  <a:pt x="1121829" y="11175"/>
                </a:lnTo>
                <a:lnTo>
                  <a:pt x="874890" y="33400"/>
                </a:lnTo>
                <a:lnTo>
                  <a:pt x="762063" y="49149"/>
                </a:lnTo>
                <a:lnTo>
                  <a:pt x="659891" y="64769"/>
                </a:lnTo>
                <a:lnTo>
                  <a:pt x="564095" y="82550"/>
                </a:lnTo>
                <a:lnTo>
                  <a:pt x="478955" y="102742"/>
                </a:lnTo>
                <a:lnTo>
                  <a:pt x="398056" y="120650"/>
                </a:lnTo>
                <a:lnTo>
                  <a:pt x="327812" y="140715"/>
                </a:lnTo>
                <a:lnTo>
                  <a:pt x="206476" y="178688"/>
                </a:lnTo>
                <a:lnTo>
                  <a:pt x="157518" y="196596"/>
                </a:lnTo>
                <a:lnTo>
                  <a:pt x="51079" y="241173"/>
                </a:lnTo>
                <a:lnTo>
                  <a:pt x="0" y="268097"/>
                </a:lnTo>
                <a:lnTo>
                  <a:pt x="0" y="1331467"/>
                </a:lnTo>
                <a:lnTo>
                  <a:pt x="8719096" y="1331467"/>
                </a:lnTo>
                <a:lnTo>
                  <a:pt x="8723414" y="1324864"/>
                </a:lnTo>
                <a:lnTo>
                  <a:pt x="8723414" y="851153"/>
                </a:lnTo>
                <a:lnTo>
                  <a:pt x="7182142" y="851153"/>
                </a:lnTo>
                <a:lnTo>
                  <a:pt x="7043839" y="848994"/>
                </a:lnTo>
                <a:lnTo>
                  <a:pt x="6899059" y="844423"/>
                </a:lnTo>
                <a:lnTo>
                  <a:pt x="6750088" y="837818"/>
                </a:lnTo>
                <a:lnTo>
                  <a:pt x="6594640" y="826642"/>
                </a:lnTo>
                <a:lnTo>
                  <a:pt x="6260503" y="793114"/>
                </a:lnTo>
                <a:lnTo>
                  <a:pt x="5900712" y="746125"/>
                </a:lnTo>
                <a:lnTo>
                  <a:pt x="5709196" y="717168"/>
                </a:lnTo>
                <a:lnTo>
                  <a:pt x="5509044" y="683640"/>
                </a:lnTo>
                <a:lnTo>
                  <a:pt x="5302542" y="645667"/>
                </a:lnTo>
                <a:lnTo>
                  <a:pt x="4861979" y="558546"/>
                </a:lnTo>
                <a:lnTo>
                  <a:pt x="4387253" y="453516"/>
                </a:lnTo>
                <a:lnTo>
                  <a:pt x="4136047" y="395350"/>
                </a:lnTo>
                <a:lnTo>
                  <a:pt x="3614458" y="268097"/>
                </a:lnTo>
                <a:lnTo>
                  <a:pt x="3122841" y="165226"/>
                </a:lnTo>
                <a:lnTo>
                  <a:pt x="2892844" y="125094"/>
                </a:lnTo>
                <a:lnTo>
                  <a:pt x="2673642" y="91566"/>
                </a:lnTo>
                <a:lnTo>
                  <a:pt x="2462949" y="62484"/>
                </a:lnTo>
                <a:lnTo>
                  <a:pt x="2262797" y="40131"/>
                </a:lnTo>
                <a:lnTo>
                  <a:pt x="2073313" y="22225"/>
                </a:lnTo>
                <a:lnTo>
                  <a:pt x="1719999" y="2159"/>
                </a:lnTo>
                <a:lnTo>
                  <a:pt x="1556042" y="0"/>
                </a:lnTo>
                <a:close/>
              </a:path>
              <a:path w="8723630" h="1331595">
                <a:moveTo>
                  <a:pt x="8723414" y="569722"/>
                </a:moveTo>
                <a:lnTo>
                  <a:pt x="8638197" y="605409"/>
                </a:lnTo>
                <a:lnTo>
                  <a:pt x="8557298" y="636651"/>
                </a:lnTo>
                <a:lnTo>
                  <a:pt x="8472208" y="665734"/>
                </a:lnTo>
                <a:lnTo>
                  <a:pt x="8295551" y="719327"/>
                </a:lnTo>
                <a:lnTo>
                  <a:pt x="8201825" y="743965"/>
                </a:lnTo>
                <a:lnTo>
                  <a:pt x="8005991" y="784098"/>
                </a:lnTo>
                <a:lnTo>
                  <a:pt x="7901724" y="802004"/>
                </a:lnTo>
                <a:lnTo>
                  <a:pt x="7680363" y="828801"/>
                </a:lnTo>
                <a:lnTo>
                  <a:pt x="7441857" y="846709"/>
                </a:lnTo>
                <a:lnTo>
                  <a:pt x="7314222" y="851153"/>
                </a:lnTo>
                <a:lnTo>
                  <a:pt x="8723414" y="851153"/>
                </a:lnTo>
                <a:lnTo>
                  <a:pt x="8723414" y="56972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 txBox="1"/>
          <p:nvPr/>
        </p:nvSpPr>
        <p:spPr>
          <a:xfrm>
            <a:off x="546303" y="926718"/>
            <a:ext cx="2854325" cy="270954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55600" marR="10160" indent="-342900" algn="just">
              <a:lnSpc>
                <a:spcPct val="100000"/>
              </a:lnSpc>
              <a:spcBef>
                <a:spcPts val="95"/>
              </a:spcBef>
              <a:buClr>
                <a:srgbClr val="30B6FC"/>
              </a:buClr>
              <a:buFont typeface="Arial" panose="020B0604020202020204"/>
              <a:buAutoNum type="arabicPeriod"/>
              <a:tabLst>
                <a:tab pos="355600" algn="l"/>
              </a:tabLst>
            </a:pPr>
            <a:r>
              <a:rPr sz="1600" spc="30" dirty="0">
                <a:latin typeface="PMingLiU" panose="02020500000000000000" charset="-120"/>
                <a:cs typeface="PMingLiU" panose="02020500000000000000" charset="-120"/>
              </a:rPr>
              <a:t>主体施工前须</a:t>
            </a:r>
            <a:r>
              <a:rPr sz="1600" spc="15" dirty="0">
                <a:latin typeface="PMingLiU" panose="02020500000000000000" charset="-120"/>
                <a:cs typeface="PMingLiU" panose="02020500000000000000" charset="-120"/>
              </a:rPr>
              <a:t>编</a:t>
            </a:r>
            <a:r>
              <a:rPr sz="1600" spc="30" dirty="0">
                <a:latin typeface="PMingLiU" panose="02020500000000000000" charset="-120"/>
                <a:cs typeface="PMingLiU" panose="02020500000000000000" charset="-120"/>
              </a:rPr>
              <a:t>制专项安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全 </a:t>
            </a:r>
            <a:r>
              <a:rPr sz="1600" spc="30" dirty="0">
                <a:latin typeface="PMingLiU" panose="02020500000000000000" charset="-120"/>
                <a:cs typeface="PMingLiU" panose="02020500000000000000" charset="-120"/>
              </a:rPr>
              <a:t>防护方案，经</a:t>
            </a:r>
            <a:r>
              <a:rPr sz="1600" spc="15" dirty="0">
                <a:latin typeface="PMingLiU" panose="02020500000000000000" charset="-120"/>
                <a:cs typeface="PMingLiU" panose="02020500000000000000" charset="-120"/>
              </a:rPr>
              <a:t>监</a:t>
            </a:r>
            <a:r>
              <a:rPr sz="1600" spc="30" dirty="0">
                <a:latin typeface="PMingLiU" panose="02020500000000000000" charset="-120"/>
                <a:cs typeface="PMingLiU" panose="02020500000000000000" charset="-120"/>
              </a:rPr>
              <a:t>理和甲方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审 </a:t>
            </a:r>
            <a:r>
              <a:rPr sz="1600" spc="-10" dirty="0">
                <a:latin typeface="PMingLiU" panose="02020500000000000000" charset="-120"/>
                <a:cs typeface="PMingLiU" panose="02020500000000000000" charset="-120"/>
              </a:rPr>
              <a:t>批通过后实施；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  <a:p>
            <a:pPr marL="355600" marR="5080" indent="-342900" algn="just">
              <a:lnSpc>
                <a:spcPct val="100000"/>
              </a:lnSpc>
              <a:buClr>
                <a:srgbClr val="30B6FC"/>
              </a:buClr>
              <a:buFont typeface="Arial" panose="020B0604020202020204"/>
              <a:buAutoNum type="arabicPeriod"/>
              <a:tabLst>
                <a:tab pos="355600" algn="l"/>
              </a:tabLst>
            </a:pPr>
            <a:r>
              <a:rPr sz="1600" spc="30" dirty="0">
                <a:latin typeface="PMingLiU" panose="02020500000000000000" charset="-120"/>
                <a:cs typeface="PMingLiU" panose="02020500000000000000" charset="-120"/>
              </a:rPr>
              <a:t>方案须针对临</a:t>
            </a:r>
            <a:r>
              <a:rPr sz="1600" spc="15" dirty="0">
                <a:latin typeface="PMingLiU" panose="02020500000000000000" charset="-120"/>
                <a:cs typeface="PMingLiU" panose="02020500000000000000" charset="-120"/>
              </a:rPr>
              <a:t>边</a:t>
            </a:r>
            <a:r>
              <a:rPr sz="1600" spc="30" dirty="0">
                <a:latin typeface="PMingLiU" panose="02020500000000000000" charset="-120"/>
                <a:cs typeface="PMingLiU" panose="02020500000000000000" charset="-120"/>
              </a:rPr>
              <a:t>作业防</a:t>
            </a:r>
            <a:r>
              <a:rPr sz="1600" spc="40" dirty="0">
                <a:latin typeface="PMingLiU" panose="02020500000000000000" charset="-120"/>
                <a:cs typeface="PMingLiU" panose="02020500000000000000" charset="-120"/>
              </a:rPr>
              <a:t>护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、 </a:t>
            </a:r>
            <a:r>
              <a:rPr sz="1600" spc="30" dirty="0">
                <a:latin typeface="PMingLiU" panose="02020500000000000000" charset="-120"/>
                <a:cs typeface="PMingLiU" panose="02020500000000000000" charset="-120"/>
              </a:rPr>
              <a:t>洞口防护、攀</a:t>
            </a:r>
            <a:r>
              <a:rPr sz="1600" spc="15" dirty="0">
                <a:latin typeface="PMingLiU" panose="02020500000000000000" charset="-120"/>
                <a:cs typeface="PMingLiU" panose="02020500000000000000" charset="-120"/>
              </a:rPr>
              <a:t>登</a:t>
            </a:r>
            <a:r>
              <a:rPr sz="1600" spc="30" dirty="0">
                <a:latin typeface="PMingLiU" panose="02020500000000000000" charset="-120"/>
                <a:cs typeface="PMingLiU" panose="02020500000000000000" charset="-120"/>
              </a:rPr>
              <a:t>防护、悬空 作业防护、交</a:t>
            </a:r>
            <a:r>
              <a:rPr sz="1600" spc="15" dirty="0">
                <a:latin typeface="PMingLiU" panose="02020500000000000000" charset="-120"/>
                <a:cs typeface="PMingLiU" panose="02020500000000000000" charset="-120"/>
              </a:rPr>
              <a:t>叉</a:t>
            </a:r>
            <a:r>
              <a:rPr sz="1600" spc="30" dirty="0">
                <a:latin typeface="PMingLiU" panose="02020500000000000000" charset="-120"/>
                <a:cs typeface="PMingLiU" panose="02020500000000000000" charset="-120"/>
              </a:rPr>
              <a:t>作业防</a:t>
            </a:r>
            <a:r>
              <a:rPr sz="1600" spc="35" dirty="0">
                <a:latin typeface="PMingLiU" panose="02020500000000000000" charset="-120"/>
                <a:cs typeface="PMingLiU" panose="02020500000000000000" charset="-120"/>
              </a:rPr>
              <a:t>护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、 </a:t>
            </a:r>
            <a:r>
              <a:rPr sz="1600" spc="30" dirty="0">
                <a:latin typeface="PMingLiU" panose="02020500000000000000" charset="-120"/>
                <a:cs typeface="PMingLiU" panose="02020500000000000000" charset="-120"/>
              </a:rPr>
              <a:t>临时用电防护</a:t>
            </a:r>
            <a:r>
              <a:rPr sz="1600" spc="15" dirty="0">
                <a:latin typeface="PMingLiU" panose="02020500000000000000" charset="-120"/>
                <a:cs typeface="PMingLiU" panose="02020500000000000000" charset="-120"/>
              </a:rPr>
              <a:t>、</a:t>
            </a:r>
            <a:r>
              <a:rPr sz="1600" spc="30" dirty="0">
                <a:latin typeface="PMingLiU" panose="02020500000000000000" charset="-120"/>
                <a:cs typeface="PMingLiU" panose="02020500000000000000" charset="-120"/>
              </a:rPr>
              <a:t>机械设备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、 </a:t>
            </a:r>
            <a:r>
              <a:rPr sz="1600" spc="-10" dirty="0">
                <a:latin typeface="PMingLiU" panose="02020500000000000000" charset="-120"/>
                <a:cs typeface="PMingLiU" panose="02020500000000000000" charset="-120"/>
              </a:rPr>
              <a:t>架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体</a:t>
            </a:r>
            <a:r>
              <a:rPr sz="1600" spc="-10" dirty="0">
                <a:latin typeface="PMingLiU" panose="02020500000000000000" charset="-120"/>
                <a:cs typeface="PMingLiU" panose="02020500000000000000" charset="-120"/>
              </a:rPr>
              <a:t>、防火等进行编制；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  <a:p>
            <a:pPr marL="355600" indent="-342900" algn="just">
              <a:lnSpc>
                <a:spcPct val="100000"/>
              </a:lnSpc>
              <a:spcBef>
                <a:spcPts val="5"/>
              </a:spcBef>
              <a:buClr>
                <a:srgbClr val="30B6FC"/>
              </a:buClr>
              <a:buFont typeface="Arial" panose="020B0604020202020204"/>
              <a:buAutoNum type="arabicPeriod"/>
              <a:tabLst>
                <a:tab pos="355600" algn="l"/>
              </a:tabLst>
            </a:pP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公示重大危险源清单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  <a:p>
            <a:pPr marL="12700" marR="198755">
              <a:lnSpc>
                <a:spcPts val="1930"/>
              </a:lnSpc>
              <a:spcBef>
                <a:spcPts val="55"/>
              </a:spcBef>
            </a:pP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作业人员必须经过相应安全教 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育，后才能进场施工。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535940" y="308813"/>
            <a:ext cx="1903095" cy="4686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>
                <a:latin typeface="Candara" panose="020E0502030303020204"/>
                <a:cs typeface="Candara" panose="020E0502030303020204"/>
              </a:rPr>
              <a:t>1.</a:t>
            </a:r>
            <a:r>
              <a:rPr spc="5" dirty="0">
                <a:latin typeface="Candara" panose="020E0502030303020204"/>
                <a:cs typeface="Candara" panose="020E0502030303020204"/>
              </a:rPr>
              <a:t>3</a:t>
            </a:r>
            <a:r>
              <a:rPr dirty="0"/>
              <a:t>主体阶段</a:t>
            </a:r>
            <a:endParaRPr dirty="0"/>
          </a:p>
        </p:txBody>
      </p:sp>
      <p:sp>
        <p:nvSpPr>
          <p:cNvPr id="9" name="object 9"/>
          <p:cNvSpPr/>
          <p:nvPr/>
        </p:nvSpPr>
        <p:spPr>
          <a:xfrm>
            <a:off x="3995928" y="836675"/>
            <a:ext cx="4411980" cy="2736341"/>
          </a:xfrm>
          <a:prstGeom prst="rect">
            <a:avLst/>
          </a:prstGeom>
          <a:blipFill>
            <a:blip r:embed="rId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566737" y="4025862"/>
            <a:ext cx="2670175" cy="213944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054978" y="859408"/>
            <a:ext cx="2880360" cy="715010"/>
          </a:xfrm>
          <a:custGeom>
            <a:avLst/>
            <a:gdLst/>
            <a:ahLst/>
            <a:cxnLst/>
            <a:rect l="l" t="t" r="r" b="b"/>
            <a:pathLst>
              <a:path w="2880359" h="715010">
                <a:moveTo>
                  <a:pt x="2880105" y="0"/>
                </a:moveTo>
                <a:lnTo>
                  <a:pt x="2873629" y="0"/>
                </a:lnTo>
                <a:lnTo>
                  <a:pt x="2752344" y="20065"/>
                </a:lnTo>
                <a:lnTo>
                  <a:pt x="2628900" y="42417"/>
                </a:lnTo>
                <a:lnTo>
                  <a:pt x="2373376" y="91566"/>
                </a:lnTo>
                <a:lnTo>
                  <a:pt x="2105279" y="149732"/>
                </a:lnTo>
                <a:lnTo>
                  <a:pt x="1824227" y="216662"/>
                </a:lnTo>
                <a:lnTo>
                  <a:pt x="1566672" y="281558"/>
                </a:lnTo>
                <a:lnTo>
                  <a:pt x="842899" y="444626"/>
                </a:lnTo>
                <a:lnTo>
                  <a:pt x="621538" y="489330"/>
                </a:lnTo>
                <a:lnTo>
                  <a:pt x="200025" y="567436"/>
                </a:lnTo>
                <a:lnTo>
                  <a:pt x="0" y="600963"/>
                </a:lnTo>
                <a:lnTo>
                  <a:pt x="138303" y="621156"/>
                </a:lnTo>
                <a:lnTo>
                  <a:pt x="270256" y="638937"/>
                </a:lnTo>
                <a:lnTo>
                  <a:pt x="398018" y="654685"/>
                </a:lnTo>
                <a:lnTo>
                  <a:pt x="644905" y="681481"/>
                </a:lnTo>
                <a:lnTo>
                  <a:pt x="874776" y="699262"/>
                </a:lnTo>
                <a:lnTo>
                  <a:pt x="985520" y="705992"/>
                </a:lnTo>
                <a:lnTo>
                  <a:pt x="1094104" y="710438"/>
                </a:lnTo>
                <a:lnTo>
                  <a:pt x="1298448" y="715010"/>
                </a:lnTo>
                <a:lnTo>
                  <a:pt x="1396365" y="715010"/>
                </a:lnTo>
                <a:lnTo>
                  <a:pt x="1585849" y="710438"/>
                </a:lnTo>
                <a:lnTo>
                  <a:pt x="1675256" y="705992"/>
                </a:lnTo>
                <a:lnTo>
                  <a:pt x="1845564" y="692657"/>
                </a:lnTo>
                <a:lnTo>
                  <a:pt x="1928495" y="683640"/>
                </a:lnTo>
                <a:lnTo>
                  <a:pt x="2086102" y="661288"/>
                </a:lnTo>
                <a:lnTo>
                  <a:pt x="2235073" y="634491"/>
                </a:lnTo>
                <a:lnTo>
                  <a:pt x="2375535" y="603250"/>
                </a:lnTo>
                <a:lnTo>
                  <a:pt x="2509647" y="567436"/>
                </a:lnTo>
                <a:lnTo>
                  <a:pt x="2637409" y="527303"/>
                </a:lnTo>
                <a:lnTo>
                  <a:pt x="2758694" y="482600"/>
                </a:lnTo>
                <a:lnTo>
                  <a:pt x="2875788" y="435610"/>
                </a:lnTo>
                <a:lnTo>
                  <a:pt x="2880105" y="433450"/>
                </a:lnTo>
                <a:lnTo>
                  <a:pt x="2880105" y="0"/>
                </a:lnTo>
                <a:close/>
              </a:path>
            </a:pathLst>
          </a:custGeom>
          <a:solidFill>
            <a:srgbClr val="C5E7FB">
              <a:alpha val="2901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2622423" y="730884"/>
            <a:ext cx="5551805" cy="851535"/>
          </a:xfrm>
          <a:custGeom>
            <a:avLst/>
            <a:gdLst/>
            <a:ahLst/>
            <a:cxnLst/>
            <a:rect l="l" t="t" r="r" b="b"/>
            <a:pathLst>
              <a:path w="5551805" h="851535">
                <a:moveTo>
                  <a:pt x="853566" y="0"/>
                </a:moveTo>
                <a:lnTo>
                  <a:pt x="685418" y="0"/>
                </a:lnTo>
                <a:lnTo>
                  <a:pt x="527938" y="4572"/>
                </a:lnTo>
                <a:lnTo>
                  <a:pt x="381000" y="11175"/>
                </a:lnTo>
                <a:lnTo>
                  <a:pt x="244728" y="22351"/>
                </a:lnTo>
                <a:lnTo>
                  <a:pt x="117093" y="35813"/>
                </a:lnTo>
                <a:lnTo>
                  <a:pt x="0" y="53720"/>
                </a:lnTo>
                <a:lnTo>
                  <a:pt x="334137" y="96138"/>
                </a:lnTo>
                <a:lnTo>
                  <a:pt x="693927" y="156463"/>
                </a:lnTo>
                <a:lnTo>
                  <a:pt x="1079246" y="234695"/>
                </a:lnTo>
                <a:lnTo>
                  <a:pt x="1283589" y="279273"/>
                </a:lnTo>
                <a:lnTo>
                  <a:pt x="1868931" y="422275"/>
                </a:lnTo>
                <a:lnTo>
                  <a:pt x="2562987" y="576452"/>
                </a:lnTo>
                <a:lnTo>
                  <a:pt x="2882265" y="639063"/>
                </a:lnTo>
                <a:lnTo>
                  <a:pt x="3035554" y="668147"/>
                </a:lnTo>
                <a:lnTo>
                  <a:pt x="3329304" y="717295"/>
                </a:lnTo>
                <a:lnTo>
                  <a:pt x="3469766" y="739520"/>
                </a:lnTo>
                <a:lnTo>
                  <a:pt x="3737991" y="775335"/>
                </a:lnTo>
                <a:lnTo>
                  <a:pt x="3991229" y="806576"/>
                </a:lnTo>
                <a:lnTo>
                  <a:pt x="4112641" y="817752"/>
                </a:lnTo>
                <a:lnTo>
                  <a:pt x="4342510" y="835660"/>
                </a:lnTo>
                <a:lnTo>
                  <a:pt x="4453255" y="842390"/>
                </a:lnTo>
                <a:lnTo>
                  <a:pt x="4666107" y="851280"/>
                </a:lnTo>
                <a:lnTo>
                  <a:pt x="4864100" y="851280"/>
                </a:lnTo>
                <a:lnTo>
                  <a:pt x="5051425" y="846836"/>
                </a:lnTo>
                <a:lnTo>
                  <a:pt x="5140833" y="842390"/>
                </a:lnTo>
                <a:lnTo>
                  <a:pt x="5228082" y="835660"/>
                </a:lnTo>
                <a:lnTo>
                  <a:pt x="5474970" y="808863"/>
                </a:lnTo>
                <a:lnTo>
                  <a:pt x="5551551" y="797687"/>
                </a:lnTo>
                <a:lnTo>
                  <a:pt x="5304662" y="766444"/>
                </a:lnTo>
                <a:lnTo>
                  <a:pt x="5042916" y="728472"/>
                </a:lnTo>
                <a:lnTo>
                  <a:pt x="4474463" y="630047"/>
                </a:lnTo>
                <a:lnTo>
                  <a:pt x="4165854" y="567563"/>
                </a:lnTo>
                <a:lnTo>
                  <a:pt x="3840099" y="498348"/>
                </a:lnTo>
                <a:lnTo>
                  <a:pt x="2854579" y="263651"/>
                </a:lnTo>
                <a:lnTo>
                  <a:pt x="2586354" y="205612"/>
                </a:lnTo>
                <a:lnTo>
                  <a:pt x="2330957" y="156463"/>
                </a:lnTo>
                <a:lnTo>
                  <a:pt x="2207387" y="134112"/>
                </a:lnTo>
                <a:lnTo>
                  <a:pt x="2086102" y="114045"/>
                </a:lnTo>
                <a:lnTo>
                  <a:pt x="1969007" y="96138"/>
                </a:lnTo>
                <a:lnTo>
                  <a:pt x="1630552" y="51435"/>
                </a:lnTo>
                <a:lnTo>
                  <a:pt x="1419860" y="31368"/>
                </a:lnTo>
                <a:lnTo>
                  <a:pt x="1221866" y="15748"/>
                </a:lnTo>
                <a:lnTo>
                  <a:pt x="1032382" y="4572"/>
                </a:lnTo>
                <a:lnTo>
                  <a:pt x="853566" y="0"/>
                </a:lnTo>
                <a:close/>
              </a:path>
            </a:pathLst>
          </a:custGeom>
          <a:solidFill>
            <a:srgbClr val="C5E7FB">
              <a:alpha val="3999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2832100" y="743204"/>
            <a:ext cx="5474970" cy="775335"/>
          </a:xfrm>
          <a:custGeom>
            <a:avLst/>
            <a:gdLst/>
            <a:ahLst/>
            <a:cxnLst/>
            <a:rect l="l" t="t" r="r" b="b"/>
            <a:pathLst>
              <a:path w="5474970" h="775335">
                <a:moveTo>
                  <a:pt x="0" y="78232"/>
                </a:moveTo>
                <a:lnTo>
                  <a:pt x="19176" y="73787"/>
                </a:lnTo>
                <a:lnTo>
                  <a:pt x="76581" y="62611"/>
                </a:lnTo>
                <a:lnTo>
                  <a:pt x="174498" y="46990"/>
                </a:lnTo>
                <a:lnTo>
                  <a:pt x="238379" y="37973"/>
                </a:lnTo>
                <a:lnTo>
                  <a:pt x="312927" y="29083"/>
                </a:lnTo>
                <a:lnTo>
                  <a:pt x="395858" y="22351"/>
                </a:lnTo>
                <a:lnTo>
                  <a:pt x="491744" y="15621"/>
                </a:lnTo>
                <a:lnTo>
                  <a:pt x="596011" y="9017"/>
                </a:lnTo>
                <a:lnTo>
                  <a:pt x="713104" y="4445"/>
                </a:lnTo>
                <a:lnTo>
                  <a:pt x="840866" y="2286"/>
                </a:lnTo>
                <a:lnTo>
                  <a:pt x="979170" y="0"/>
                </a:lnTo>
                <a:lnTo>
                  <a:pt x="1128140" y="2286"/>
                </a:lnTo>
                <a:lnTo>
                  <a:pt x="1287779" y="6731"/>
                </a:lnTo>
                <a:lnTo>
                  <a:pt x="1460246" y="15621"/>
                </a:lnTo>
                <a:lnTo>
                  <a:pt x="1643379" y="26797"/>
                </a:lnTo>
                <a:lnTo>
                  <a:pt x="1837054" y="44704"/>
                </a:lnTo>
                <a:lnTo>
                  <a:pt x="2043557" y="64770"/>
                </a:lnTo>
                <a:lnTo>
                  <a:pt x="2262759" y="89408"/>
                </a:lnTo>
                <a:lnTo>
                  <a:pt x="2492629" y="118491"/>
                </a:lnTo>
                <a:lnTo>
                  <a:pt x="2735326" y="154178"/>
                </a:lnTo>
                <a:lnTo>
                  <a:pt x="2988691" y="194437"/>
                </a:lnTo>
                <a:lnTo>
                  <a:pt x="3254755" y="241300"/>
                </a:lnTo>
                <a:lnTo>
                  <a:pt x="3533648" y="297180"/>
                </a:lnTo>
                <a:lnTo>
                  <a:pt x="3825240" y="357505"/>
                </a:lnTo>
                <a:lnTo>
                  <a:pt x="4129658" y="424561"/>
                </a:lnTo>
                <a:lnTo>
                  <a:pt x="4446778" y="500507"/>
                </a:lnTo>
                <a:lnTo>
                  <a:pt x="4776724" y="583184"/>
                </a:lnTo>
                <a:lnTo>
                  <a:pt x="5119497" y="674751"/>
                </a:lnTo>
                <a:lnTo>
                  <a:pt x="5474970" y="775335"/>
                </a:lnTo>
              </a:path>
            </a:pathLst>
          </a:custGeom>
          <a:ln w="31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5616447" y="729869"/>
            <a:ext cx="3312160" cy="652780"/>
          </a:xfrm>
          <a:custGeom>
            <a:avLst/>
            <a:gdLst/>
            <a:ahLst/>
            <a:cxnLst/>
            <a:rect l="l" t="t" r="r" b="b"/>
            <a:pathLst>
              <a:path w="3312159" h="652780">
                <a:moveTo>
                  <a:pt x="0" y="652398"/>
                </a:moveTo>
                <a:lnTo>
                  <a:pt x="95757" y="625475"/>
                </a:lnTo>
                <a:lnTo>
                  <a:pt x="357631" y="556259"/>
                </a:lnTo>
                <a:lnTo>
                  <a:pt x="538479" y="509396"/>
                </a:lnTo>
                <a:lnTo>
                  <a:pt x="747140" y="457961"/>
                </a:lnTo>
                <a:lnTo>
                  <a:pt x="979170" y="402081"/>
                </a:lnTo>
                <a:lnTo>
                  <a:pt x="1228217" y="341756"/>
                </a:lnTo>
                <a:lnTo>
                  <a:pt x="1492123" y="283717"/>
                </a:lnTo>
                <a:lnTo>
                  <a:pt x="1762505" y="225551"/>
                </a:lnTo>
                <a:lnTo>
                  <a:pt x="2039238" y="171957"/>
                </a:lnTo>
                <a:lnTo>
                  <a:pt x="2313812" y="120650"/>
                </a:lnTo>
                <a:lnTo>
                  <a:pt x="2450083" y="98297"/>
                </a:lnTo>
                <a:lnTo>
                  <a:pt x="2582036" y="75945"/>
                </a:lnTo>
                <a:lnTo>
                  <a:pt x="2713990" y="58038"/>
                </a:lnTo>
                <a:lnTo>
                  <a:pt x="2841752" y="40131"/>
                </a:lnTo>
                <a:lnTo>
                  <a:pt x="2967354" y="26796"/>
                </a:lnTo>
                <a:lnTo>
                  <a:pt x="3086607" y="15620"/>
                </a:lnTo>
                <a:lnTo>
                  <a:pt x="3201543" y="6603"/>
                </a:lnTo>
                <a:lnTo>
                  <a:pt x="3312159" y="0"/>
                </a:lnTo>
              </a:path>
            </a:pathLst>
          </a:custGeom>
          <a:ln w="31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211670" y="714248"/>
            <a:ext cx="8723630" cy="1331595"/>
          </a:xfrm>
          <a:custGeom>
            <a:avLst/>
            <a:gdLst/>
            <a:ahLst/>
            <a:cxnLst/>
            <a:rect l="l" t="t" r="r" b="b"/>
            <a:pathLst>
              <a:path w="8723630" h="1331595">
                <a:moveTo>
                  <a:pt x="1556042" y="0"/>
                </a:moveTo>
                <a:lnTo>
                  <a:pt x="1402753" y="0"/>
                </a:lnTo>
                <a:lnTo>
                  <a:pt x="1258100" y="4444"/>
                </a:lnTo>
                <a:lnTo>
                  <a:pt x="1121829" y="11175"/>
                </a:lnTo>
                <a:lnTo>
                  <a:pt x="874890" y="33400"/>
                </a:lnTo>
                <a:lnTo>
                  <a:pt x="762063" y="49149"/>
                </a:lnTo>
                <a:lnTo>
                  <a:pt x="659891" y="64769"/>
                </a:lnTo>
                <a:lnTo>
                  <a:pt x="564095" y="82550"/>
                </a:lnTo>
                <a:lnTo>
                  <a:pt x="478955" y="102742"/>
                </a:lnTo>
                <a:lnTo>
                  <a:pt x="398056" y="120650"/>
                </a:lnTo>
                <a:lnTo>
                  <a:pt x="327812" y="140715"/>
                </a:lnTo>
                <a:lnTo>
                  <a:pt x="206476" y="178688"/>
                </a:lnTo>
                <a:lnTo>
                  <a:pt x="157518" y="196596"/>
                </a:lnTo>
                <a:lnTo>
                  <a:pt x="51079" y="241173"/>
                </a:lnTo>
                <a:lnTo>
                  <a:pt x="0" y="268097"/>
                </a:lnTo>
                <a:lnTo>
                  <a:pt x="0" y="1331467"/>
                </a:lnTo>
                <a:lnTo>
                  <a:pt x="8719096" y="1331467"/>
                </a:lnTo>
                <a:lnTo>
                  <a:pt x="8723414" y="1324864"/>
                </a:lnTo>
                <a:lnTo>
                  <a:pt x="8723414" y="851153"/>
                </a:lnTo>
                <a:lnTo>
                  <a:pt x="7182142" y="851153"/>
                </a:lnTo>
                <a:lnTo>
                  <a:pt x="7043839" y="848994"/>
                </a:lnTo>
                <a:lnTo>
                  <a:pt x="6899059" y="844423"/>
                </a:lnTo>
                <a:lnTo>
                  <a:pt x="6750088" y="837818"/>
                </a:lnTo>
                <a:lnTo>
                  <a:pt x="6594640" y="826642"/>
                </a:lnTo>
                <a:lnTo>
                  <a:pt x="6260503" y="793114"/>
                </a:lnTo>
                <a:lnTo>
                  <a:pt x="5900712" y="746125"/>
                </a:lnTo>
                <a:lnTo>
                  <a:pt x="5709196" y="717168"/>
                </a:lnTo>
                <a:lnTo>
                  <a:pt x="5509044" y="683640"/>
                </a:lnTo>
                <a:lnTo>
                  <a:pt x="5302542" y="645667"/>
                </a:lnTo>
                <a:lnTo>
                  <a:pt x="4861979" y="558546"/>
                </a:lnTo>
                <a:lnTo>
                  <a:pt x="4387253" y="453516"/>
                </a:lnTo>
                <a:lnTo>
                  <a:pt x="4136047" y="395350"/>
                </a:lnTo>
                <a:lnTo>
                  <a:pt x="3614458" y="268097"/>
                </a:lnTo>
                <a:lnTo>
                  <a:pt x="3122841" y="165226"/>
                </a:lnTo>
                <a:lnTo>
                  <a:pt x="2892844" y="125094"/>
                </a:lnTo>
                <a:lnTo>
                  <a:pt x="2673642" y="91566"/>
                </a:lnTo>
                <a:lnTo>
                  <a:pt x="2462949" y="62484"/>
                </a:lnTo>
                <a:lnTo>
                  <a:pt x="2262797" y="40131"/>
                </a:lnTo>
                <a:lnTo>
                  <a:pt x="2073313" y="22225"/>
                </a:lnTo>
                <a:lnTo>
                  <a:pt x="1719999" y="2159"/>
                </a:lnTo>
                <a:lnTo>
                  <a:pt x="1556042" y="0"/>
                </a:lnTo>
                <a:close/>
              </a:path>
              <a:path w="8723630" h="1331595">
                <a:moveTo>
                  <a:pt x="8723414" y="569722"/>
                </a:moveTo>
                <a:lnTo>
                  <a:pt x="8638197" y="605409"/>
                </a:lnTo>
                <a:lnTo>
                  <a:pt x="8557298" y="636651"/>
                </a:lnTo>
                <a:lnTo>
                  <a:pt x="8472208" y="665734"/>
                </a:lnTo>
                <a:lnTo>
                  <a:pt x="8295551" y="719327"/>
                </a:lnTo>
                <a:lnTo>
                  <a:pt x="8201825" y="743965"/>
                </a:lnTo>
                <a:lnTo>
                  <a:pt x="8005991" y="784098"/>
                </a:lnTo>
                <a:lnTo>
                  <a:pt x="7901724" y="802004"/>
                </a:lnTo>
                <a:lnTo>
                  <a:pt x="7680363" y="828801"/>
                </a:lnTo>
                <a:lnTo>
                  <a:pt x="7441857" y="846709"/>
                </a:lnTo>
                <a:lnTo>
                  <a:pt x="7314222" y="851153"/>
                </a:lnTo>
                <a:lnTo>
                  <a:pt x="8723414" y="851153"/>
                </a:lnTo>
                <a:lnTo>
                  <a:pt x="8723414" y="56972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 txBox="1"/>
          <p:nvPr/>
        </p:nvSpPr>
        <p:spPr>
          <a:xfrm>
            <a:off x="402437" y="1498244"/>
            <a:ext cx="3346450" cy="3333115"/>
          </a:xfrm>
          <a:prstGeom prst="rect">
            <a:avLst/>
          </a:prstGeom>
        </p:spPr>
        <p:txBody>
          <a:bodyPr vert="horz" wrap="square" lIns="0" tIns="889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00"/>
              </a:spcBef>
            </a:pPr>
            <a:r>
              <a:rPr sz="1600" b="1" spc="5" dirty="0">
                <a:solidFill>
                  <a:srgbClr val="073D86"/>
                </a:solidFill>
                <a:latin typeface="微软雅黑" panose="020B0503020204020204" charset="-122"/>
                <a:cs typeface="微软雅黑" panose="020B0503020204020204" charset="-122"/>
              </a:rPr>
              <a:t>危险性较大</a:t>
            </a:r>
            <a:r>
              <a:rPr sz="1600" b="1" spc="-5" dirty="0">
                <a:solidFill>
                  <a:srgbClr val="073D86"/>
                </a:solidFill>
                <a:latin typeface="微软雅黑" panose="020B0503020204020204" charset="-122"/>
                <a:cs typeface="微软雅黑" panose="020B0503020204020204" charset="-122"/>
              </a:rPr>
              <a:t>的高</a:t>
            </a:r>
            <a:r>
              <a:rPr sz="1600" b="1" spc="5" dirty="0">
                <a:solidFill>
                  <a:srgbClr val="073D86"/>
                </a:solidFill>
                <a:latin typeface="微软雅黑" panose="020B0503020204020204" charset="-122"/>
                <a:cs typeface="微软雅黑" panose="020B0503020204020204" charset="-122"/>
              </a:rPr>
              <a:t>支</a:t>
            </a:r>
            <a:r>
              <a:rPr sz="1600" b="1" spc="-5" dirty="0">
                <a:solidFill>
                  <a:srgbClr val="073D86"/>
                </a:solidFill>
                <a:latin typeface="微软雅黑" panose="020B0503020204020204" charset="-122"/>
                <a:cs typeface="微软雅黑" panose="020B0503020204020204" charset="-122"/>
              </a:rPr>
              <a:t>模：</a:t>
            </a:r>
            <a:endParaRPr sz="1600">
              <a:latin typeface="微软雅黑" panose="020B0503020204020204" charset="-122"/>
              <a:cs typeface="微软雅黑" panose="020B0503020204020204" charset="-122"/>
            </a:endParaRPr>
          </a:p>
          <a:p>
            <a:pPr marL="12700" marR="5080">
              <a:lnSpc>
                <a:spcPct val="100000"/>
              </a:lnSpc>
              <a:spcBef>
                <a:spcPts val="600"/>
              </a:spcBef>
              <a:buSzPct val="94000"/>
              <a:buAutoNum type="arabicPlain"/>
              <a:tabLst>
                <a:tab pos="490855" algn="l"/>
              </a:tabLst>
            </a:pP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对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于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危险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性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较大的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高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支模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工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程， 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施工前由总包单位编制专项方案；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  <a:p>
            <a:pPr marL="12700" marR="191770">
              <a:lnSpc>
                <a:spcPct val="100000"/>
              </a:lnSpc>
              <a:spcBef>
                <a:spcPts val="600"/>
              </a:spcBef>
              <a:buSzPct val="94000"/>
              <a:buAutoNum type="arabicPlain"/>
              <a:tabLst>
                <a:tab pos="512445" algn="l"/>
              </a:tabLst>
            </a:pPr>
            <a:r>
              <a:rPr sz="1600" spc="-1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专项方案经总包单位审核合格 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后报监理单位，由项目总监理工程 师审核签字；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  <a:p>
            <a:pPr marL="12700">
              <a:lnSpc>
                <a:spcPct val="100000"/>
              </a:lnSpc>
              <a:spcBef>
                <a:spcPts val="600"/>
              </a:spcBef>
            </a:pPr>
            <a:r>
              <a:rPr sz="1600" b="1" spc="5" dirty="0">
                <a:solidFill>
                  <a:srgbClr val="073D86"/>
                </a:solidFill>
                <a:latin typeface="微软雅黑" panose="020B0503020204020204" charset="-122"/>
                <a:cs typeface="微软雅黑" panose="020B0503020204020204" charset="-122"/>
              </a:rPr>
              <a:t>超</a:t>
            </a:r>
            <a:r>
              <a:rPr sz="1600" b="1" spc="-5" dirty="0">
                <a:solidFill>
                  <a:srgbClr val="073D86"/>
                </a:solidFill>
                <a:latin typeface="微软雅黑" panose="020B0503020204020204" charset="-122"/>
                <a:cs typeface="微软雅黑" panose="020B0503020204020204" charset="-122"/>
              </a:rPr>
              <a:t>过一</a:t>
            </a:r>
            <a:r>
              <a:rPr sz="1600" b="1" spc="5" dirty="0">
                <a:solidFill>
                  <a:srgbClr val="073D86"/>
                </a:solidFill>
                <a:latin typeface="微软雅黑" panose="020B0503020204020204" charset="-122"/>
                <a:cs typeface="微软雅黑" panose="020B0503020204020204" charset="-122"/>
              </a:rPr>
              <a:t>定</a:t>
            </a:r>
            <a:r>
              <a:rPr sz="1600" b="1" spc="-5" dirty="0">
                <a:solidFill>
                  <a:srgbClr val="073D86"/>
                </a:solidFill>
                <a:latin typeface="微软雅黑" panose="020B0503020204020204" charset="-122"/>
                <a:cs typeface="微软雅黑" panose="020B0503020204020204" charset="-122"/>
              </a:rPr>
              <a:t>规模的</a:t>
            </a:r>
            <a:r>
              <a:rPr sz="1600" b="1" spc="5" dirty="0">
                <a:solidFill>
                  <a:srgbClr val="073D86"/>
                </a:solidFill>
                <a:latin typeface="微软雅黑" panose="020B0503020204020204" charset="-122"/>
                <a:cs typeface="微软雅黑" panose="020B0503020204020204" charset="-122"/>
              </a:rPr>
              <a:t>危</a:t>
            </a:r>
            <a:r>
              <a:rPr sz="1600" b="1" spc="-5" dirty="0">
                <a:solidFill>
                  <a:srgbClr val="073D86"/>
                </a:solidFill>
                <a:latin typeface="微软雅黑" panose="020B0503020204020204" charset="-122"/>
                <a:cs typeface="微软雅黑" panose="020B0503020204020204" charset="-122"/>
              </a:rPr>
              <a:t>险性</a:t>
            </a:r>
            <a:r>
              <a:rPr sz="1600" b="1" spc="5" dirty="0">
                <a:solidFill>
                  <a:srgbClr val="073D86"/>
                </a:solidFill>
                <a:latin typeface="微软雅黑" panose="020B0503020204020204" charset="-122"/>
                <a:cs typeface="微软雅黑" panose="020B0503020204020204" charset="-122"/>
              </a:rPr>
              <a:t>较</a:t>
            </a:r>
            <a:r>
              <a:rPr sz="1600" b="1" spc="-5" dirty="0">
                <a:solidFill>
                  <a:srgbClr val="073D86"/>
                </a:solidFill>
                <a:latin typeface="微软雅黑" panose="020B0503020204020204" charset="-122"/>
                <a:cs typeface="微软雅黑" panose="020B0503020204020204" charset="-122"/>
              </a:rPr>
              <a:t>大高支</a:t>
            </a:r>
            <a:r>
              <a:rPr sz="1600" b="1" spc="5" dirty="0">
                <a:solidFill>
                  <a:srgbClr val="073D86"/>
                </a:solidFill>
                <a:latin typeface="微软雅黑" panose="020B0503020204020204" charset="-122"/>
                <a:cs typeface="微软雅黑" panose="020B0503020204020204" charset="-122"/>
              </a:rPr>
              <a:t>模</a:t>
            </a:r>
            <a:r>
              <a:rPr sz="1600" b="1" spc="-5" dirty="0">
                <a:solidFill>
                  <a:srgbClr val="073D86"/>
                </a:solidFill>
                <a:latin typeface="微软雅黑" panose="020B0503020204020204" charset="-122"/>
                <a:cs typeface="微软雅黑" panose="020B0503020204020204" charset="-122"/>
              </a:rPr>
              <a:t>：</a:t>
            </a:r>
            <a:endParaRPr sz="1600">
              <a:latin typeface="微软雅黑" panose="020B0503020204020204" charset="-122"/>
              <a:cs typeface="微软雅黑" panose="020B0503020204020204" charset="-122"/>
            </a:endParaRPr>
          </a:p>
          <a:p>
            <a:pPr marL="12700" marR="213360">
              <a:lnSpc>
                <a:spcPct val="100000"/>
              </a:lnSpc>
              <a:spcBef>
                <a:spcPts val="600"/>
              </a:spcBef>
            </a:pP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（</a:t>
            </a:r>
            <a:r>
              <a:rPr sz="1600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1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）超过一定规模的危险性较大的 </a:t>
            </a:r>
            <a:r>
              <a:rPr sz="1600" spc="-1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高支模工程，初了按照危险性较大 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的高支模编制专项方案外，专项方 案应当由总包单位组织召开专家论 证会；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258267" y="964818"/>
            <a:ext cx="181356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5" dirty="0">
                <a:latin typeface="Candara" panose="020E0502030303020204"/>
                <a:cs typeface="Candara" panose="020E0502030303020204"/>
              </a:rPr>
              <a:t>3.5.6</a:t>
            </a:r>
            <a:r>
              <a:rPr sz="2800" spc="-5" dirty="0"/>
              <a:t>高支模</a:t>
            </a:r>
            <a:endParaRPr sz="2800">
              <a:latin typeface="Candara" panose="020E0502030303020204"/>
              <a:cs typeface="Candara" panose="020E0502030303020204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4555744" y="1628775"/>
            <a:ext cx="4343273" cy="3168396"/>
          </a:xfrm>
          <a:prstGeom prst="rect">
            <a:avLst/>
          </a:prstGeom>
          <a:blipFill>
            <a:blip r:embed="rId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054978" y="859408"/>
            <a:ext cx="2880360" cy="715010"/>
          </a:xfrm>
          <a:custGeom>
            <a:avLst/>
            <a:gdLst/>
            <a:ahLst/>
            <a:cxnLst/>
            <a:rect l="l" t="t" r="r" b="b"/>
            <a:pathLst>
              <a:path w="2880359" h="715010">
                <a:moveTo>
                  <a:pt x="2880105" y="0"/>
                </a:moveTo>
                <a:lnTo>
                  <a:pt x="2873629" y="0"/>
                </a:lnTo>
                <a:lnTo>
                  <a:pt x="2752344" y="20065"/>
                </a:lnTo>
                <a:lnTo>
                  <a:pt x="2628900" y="42417"/>
                </a:lnTo>
                <a:lnTo>
                  <a:pt x="2373376" y="91566"/>
                </a:lnTo>
                <a:lnTo>
                  <a:pt x="2105279" y="149732"/>
                </a:lnTo>
                <a:lnTo>
                  <a:pt x="1824227" y="216662"/>
                </a:lnTo>
                <a:lnTo>
                  <a:pt x="1566672" y="281558"/>
                </a:lnTo>
                <a:lnTo>
                  <a:pt x="842899" y="444626"/>
                </a:lnTo>
                <a:lnTo>
                  <a:pt x="621538" y="489330"/>
                </a:lnTo>
                <a:lnTo>
                  <a:pt x="200025" y="567436"/>
                </a:lnTo>
                <a:lnTo>
                  <a:pt x="0" y="600963"/>
                </a:lnTo>
                <a:lnTo>
                  <a:pt x="138303" y="621156"/>
                </a:lnTo>
                <a:lnTo>
                  <a:pt x="270256" y="638937"/>
                </a:lnTo>
                <a:lnTo>
                  <a:pt x="398018" y="654685"/>
                </a:lnTo>
                <a:lnTo>
                  <a:pt x="644905" y="681481"/>
                </a:lnTo>
                <a:lnTo>
                  <a:pt x="874776" y="699262"/>
                </a:lnTo>
                <a:lnTo>
                  <a:pt x="985520" y="705992"/>
                </a:lnTo>
                <a:lnTo>
                  <a:pt x="1094104" y="710438"/>
                </a:lnTo>
                <a:lnTo>
                  <a:pt x="1298448" y="715010"/>
                </a:lnTo>
                <a:lnTo>
                  <a:pt x="1396365" y="715010"/>
                </a:lnTo>
                <a:lnTo>
                  <a:pt x="1585849" y="710438"/>
                </a:lnTo>
                <a:lnTo>
                  <a:pt x="1675256" y="705992"/>
                </a:lnTo>
                <a:lnTo>
                  <a:pt x="1845564" y="692657"/>
                </a:lnTo>
                <a:lnTo>
                  <a:pt x="1928495" y="683640"/>
                </a:lnTo>
                <a:lnTo>
                  <a:pt x="2086102" y="661288"/>
                </a:lnTo>
                <a:lnTo>
                  <a:pt x="2235073" y="634491"/>
                </a:lnTo>
                <a:lnTo>
                  <a:pt x="2375535" y="603250"/>
                </a:lnTo>
                <a:lnTo>
                  <a:pt x="2509647" y="567436"/>
                </a:lnTo>
                <a:lnTo>
                  <a:pt x="2637409" y="527303"/>
                </a:lnTo>
                <a:lnTo>
                  <a:pt x="2758694" y="482600"/>
                </a:lnTo>
                <a:lnTo>
                  <a:pt x="2875788" y="435610"/>
                </a:lnTo>
                <a:lnTo>
                  <a:pt x="2880105" y="433450"/>
                </a:lnTo>
                <a:lnTo>
                  <a:pt x="2880105" y="0"/>
                </a:lnTo>
                <a:close/>
              </a:path>
            </a:pathLst>
          </a:custGeom>
          <a:solidFill>
            <a:srgbClr val="C5E7FB">
              <a:alpha val="2901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2622423" y="730884"/>
            <a:ext cx="5551805" cy="851535"/>
          </a:xfrm>
          <a:custGeom>
            <a:avLst/>
            <a:gdLst/>
            <a:ahLst/>
            <a:cxnLst/>
            <a:rect l="l" t="t" r="r" b="b"/>
            <a:pathLst>
              <a:path w="5551805" h="851535">
                <a:moveTo>
                  <a:pt x="853566" y="0"/>
                </a:moveTo>
                <a:lnTo>
                  <a:pt x="685418" y="0"/>
                </a:lnTo>
                <a:lnTo>
                  <a:pt x="527938" y="4572"/>
                </a:lnTo>
                <a:lnTo>
                  <a:pt x="381000" y="11175"/>
                </a:lnTo>
                <a:lnTo>
                  <a:pt x="244728" y="22351"/>
                </a:lnTo>
                <a:lnTo>
                  <a:pt x="117093" y="35813"/>
                </a:lnTo>
                <a:lnTo>
                  <a:pt x="0" y="53720"/>
                </a:lnTo>
                <a:lnTo>
                  <a:pt x="334137" y="96138"/>
                </a:lnTo>
                <a:lnTo>
                  <a:pt x="693927" y="156463"/>
                </a:lnTo>
                <a:lnTo>
                  <a:pt x="1079246" y="234695"/>
                </a:lnTo>
                <a:lnTo>
                  <a:pt x="1283589" y="279273"/>
                </a:lnTo>
                <a:lnTo>
                  <a:pt x="1868931" y="422275"/>
                </a:lnTo>
                <a:lnTo>
                  <a:pt x="2562987" y="576452"/>
                </a:lnTo>
                <a:lnTo>
                  <a:pt x="2882265" y="639063"/>
                </a:lnTo>
                <a:lnTo>
                  <a:pt x="3035554" y="668147"/>
                </a:lnTo>
                <a:lnTo>
                  <a:pt x="3329304" y="717295"/>
                </a:lnTo>
                <a:lnTo>
                  <a:pt x="3469766" y="739520"/>
                </a:lnTo>
                <a:lnTo>
                  <a:pt x="3737991" y="775335"/>
                </a:lnTo>
                <a:lnTo>
                  <a:pt x="3991229" y="806576"/>
                </a:lnTo>
                <a:lnTo>
                  <a:pt x="4112641" y="817752"/>
                </a:lnTo>
                <a:lnTo>
                  <a:pt x="4342510" y="835660"/>
                </a:lnTo>
                <a:lnTo>
                  <a:pt x="4453255" y="842390"/>
                </a:lnTo>
                <a:lnTo>
                  <a:pt x="4666107" y="851280"/>
                </a:lnTo>
                <a:lnTo>
                  <a:pt x="4864100" y="851280"/>
                </a:lnTo>
                <a:lnTo>
                  <a:pt x="5051425" y="846836"/>
                </a:lnTo>
                <a:lnTo>
                  <a:pt x="5140833" y="842390"/>
                </a:lnTo>
                <a:lnTo>
                  <a:pt x="5228082" y="835660"/>
                </a:lnTo>
                <a:lnTo>
                  <a:pt x="5474970" y="808863"/>
                </a:lnTo>
                <a:lnTo>
                  <a:pt x="5551551" y="797687"/>
                </a:lnTo>
                <a:lnTo>
                  <a:pt x="5304662" y="766444"/>
                </a:lnTo>
                <a:lnTo>
                  <a:pt x="5042916" y="728472"/>
                </a:lnTo>
                <a:lnTo>
                  <a:pt x="4474463" y="630047"/>
                </a:lnTo>
                <a:lnTo>
                  <a:pt x="4165854" y="567563"/>
                </a:lnTo>
                <a:lnTo>
                  <a:pt x="3840099" y="498348"/>
                </a:lnTo>
                <a:lnTo>
                  <a:pt x="2854579" y="263651"/>
                </a:lnTo>
                <a:lnTo>
                  <a:pt x="2586354" y="205612"/>
                </a:lnTo>
                <a:lnTo>
                  <a:pt x="2330957" y="156463"/>
                </a:lnTo>
                <a:lnTo>
                  <a:pt x="2207387" y="134112"/>
                </a:lnTo>
                <a:lnTo>
                  <a:pt x="2086102" y="114045"/>
                </a:lnTo>
                <a:lnTo>
                  <a:pt x="1969007" y="96138"/>
                </a:lnTo>
                <a:lnTo>
                  <a:pt x="1630552" y="51435"/>
                </a:lnTo>
                <a:lnTo>
                  <a:pt x="1419860" y="31368"/>
                </a:lnTo>
                <a:lnTo>
                  <a:pt x="1221866" y="15748"/>
                </a:lnTo>
                <a:lnTo>
                  <a:pt x="1032382" y="4572"/>
                </a:lnTo>
                <a:lnTo>
                  <a:pt x="853566" y="0"/>
                </a:lnTo>
                <a:close/>
              </a:path>
            </a:pathLst>
          </a:custGeom>
          <a:solidFill>
            <a:srgbClr val="C5E7FB">
              <a:alpha val="3999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2832100" y="743204"/>
            <a:ext cx="5474970" cy="775335"/>
          </a:xfrm>
          <a:custGeom>
            <a:avLst/>
            <a:gdLst/>
            <a:ahLst/>
            <a:cxnLst/>
            <a:rect l="l" t="t" r="r" b="b"/>
            <a:pathLst>
              <a:path w="5474970" h="775335">
                <a:moveTo>
                  <a:pt x="0" y="78232"/>
                </a:moveTo>
                <a:lnTo>
                  <a:pt x="19176" y="73787"/>
                </a:lnTo>
                <a:lnTo>
                  <a:pt x="76581" y="62611"/>
                </a:lnTo>
                <a:lnTo>
                  <a:pt x="174498" y="46990"/>
                </a:lnTo>
                <a:lnTo>
                  <a:pt x="238379" y="37973"/>
                </a:lnTo>
                <a:lnTo>
                  <a:pt x="312927" y="29083"/>
                </a:lnTo>
                <a:lnTo>
                  <a:pt x="395858" y="22351"/>
                </a:lnTo>
                <a:lnTo>
                  <a:pt x="491744" y="15621"/>
                </a:lnTo>
                <a:lnTo>
                  <a:pt x="596011" y="9017"/>
                </a:lnTo>
                <a:lnTo>
                  <a:pt x="713104" y="4445"/>
                </a:lnTo>
                <a:lnTo>
                  <a:pt x="840866" y="2286"/>
                </a:lnTo>
                <a:lnTo>
                  <a:pt x="979170" y="0"/>
                </a:lnTo>
                <a:lnTo>
                  <a:pt x="1128140" y="2286"/>
                </a:lnTo>
                <a:lnTo>
                  <a:pt x="1287779" y="6731"/>
                </a:lnTo>
                <a:lnTo>
                  <a:pt x="1460246" y="15621"/>
                </a:lnTo>
                <a:lnTo>
                  <a:pt x="1643379" y="26797"/>
                </a:lnTo>
                <a:lnTo>
                  <a:pt x="1837054" y="44704"/>
                </a:lnTo>
                <a:lnTo>
                  <a:pt x="2043557" y="64770"/>
                </a:lnTo>
                <a:lnTo>
                  <a:pt x="2262759" y="89408"/>
                </a:lnTo>
                <a:lnTo>
                  <a:pt x="2492629" y="118491"/>
                </a:lnTo>
                <a:lnTo>
                  <a:pt x="2735326" y="154178"/>
                </a:lnTo>
                <a:lnTo>
                  <a:pt x="2988691" y="194437"/>
                </a:lnTo>
                <a:lnTo>
                  <a:pt x="3254755" y="241300"/>
                </a:lnTo>
                <a:lnTo>
                  <a:pt x="3533648" y="297180"/>
                </a:lnTo>
                <a:lnTo>
                  <a:pt x="3825240" y="357505"/>
                </a:lnTo>
                <a:lnTo>
                  <a:pt x="4129658" y="424561"/>
                </a:lnTo>
                <a:lnTo>
                  <a:pt x="4446778" y="500507"/>
                </a:lnTo>
                <a:lnTo>
                  <a:pt x="4776724" y="583184"/>
                </a:lnTo>
                <a:lnTo>
                  <a:pt x="5119497" y="674751"/>
                </a:lnTo>
                <a:lnTo>
                  <a:pt x="5474970" y="775335"/>
                </a:lnTo>
              </a:path>
            </a:pathLst>
          </a:custGeom>
          <a:ln w="31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5616447" y="729869"/>
            <a:ext cx="3312160" cy="652780"/>
          </a:xfrm>
          <a:custGeom>
            <a:avLst/>
            <a:gdLst/>
            <a:ahLst/>
            <a:cxnLst/>
            <a:rect l="l" t="t" r="r" b="b"/>
            <a:pathLst>
              <a:path w="3312159" h="652780">
                <a:moveTo>
                  <a:pt x="0" y="652398"/>
                </a:moveTo>
                <a:lnTo>
                  <a:pt x="95757" y="625475"/>
                </a:lnTo>
                <a:lnTo>
                  <a:pt x="357631" y="556259"/>
                </a:lnTo>
                <a:lnTo>
                  <a:pt x="538479" y="509396"/>
                </a:lnTo>
                <a:lnTo>
                  <a:pt x="747140" y="457961"/>
                </a:lnTo>
                <a:lnTo>
                  <a:pt x="979170" y="402081"/>
                </a:lnTo>
                <a:lnTo>
                  <a:pt x="1228217" y="341756"/>
                </a:lnTo>
                <a:lnTo>
                  <a:pt x="1492123" y="283717"/>
                </a:lnTo>
                <a:lnTo>
                  <a:pt x="1762505" y="225551"/>
                </a:lnTo>
                <a:lnTo>
                  <a:pt x="2039238" y="171957"/>
                </a:lnTo>
                <a:lnTo>
                  <a:pt x="2313812" y="120650"/>
                </a:lnTo>
                <a:lnTo>
                  <a:pt x="2450083" y="98297"/>
                </a:lnTo>
                <a:lnTo>
                  <a:pt x="2582036" y="75945"/>
                </a:lnTo>
                <a:lnTo>
                  <a:pt x="2713990" y="58038"/>
                </a:lnTo>
                <a:lnTo>
                  <a:pt x="2841752" y="40131"/>
                </a:lnTo>
                <a:lnTo>
                  <a:pt x="2967354" y="26796"/>
                </a:lnTo>
                <a:lnTo>
                  <a:pt x="3086607" y="15620"/>
                </a:lnTo>
                <a:lnTo>
                  <a:pt x="3201543" y="6603"/>
                </a:lnTo>
                <a:lnTo>
                  <a:pt x="3312159" y="0"/>
                </a:lnTo>
              </a:path>
            </a:pathLst>
          </a:custGeom>
          <a:ln w="31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211670" y="714248"/>
            <a:ext cx="8723630" cy="1331595"/>
          </a:xfrm>
          <a:custGeom>
            <a:avLst/>
            <a:gdLst/>
            <a:ahLst/>
            <a:cxnLst/>
            <a:rect l="l" t="t" r="r" b="b"/>
            <a:pathLst>
              <a:path w="8723630" h="1331595">
                <a:moveTo>
                  <a:pt x="1556042" y="0"/>
                </a:moveTo>
                <a:lnTo>
                  <a:pt x="1402753" y="0"/>
                </a:lnTo>
                <a:lnTo>
                  <a:pt x="1258100" y="4444"/>
                </a:lnTo>
                <a:lnTo>
                  <a:pt x="1121829" y="11175"/>
                </a:lnTo>
                <a:lnTo>
                  <a:pt x="874890" y="33400"/>
                </a:lnTo>
                <a:lnTo>
                  <a:pt x="762063" y="49149"/>
                </a:lnTo>
                <a:lnTo>
                  <a:pt x="659891" y="64769"/>
                </a:lnTo>
                <a:lnTo>
                  <a:pt x="564095" y="82550"/>
                </a:lnTo>
                <a:lnTo>
                  <a:pt x="478955" y="102742"/>
                </a:lnTo>
                <a:lnTo>
                  <a:pt x="398056" y="120650"/>
                </a:lnTo>
                <a:lnTo>
                  <a:pt x="327812" y="140715"/>
                </a:lnTo>
                <a:lnTo>
                  <a:pt x="206476" y="178688"/>
                </a:lnTo>
                <a:lnTo>
                  <a:pt x="157518" y="196596"/>
                </a:lnTo>
                <a:lnTo>
                  <a:pt x="51079" y="241173"/>
                </a:lnTo>
                <a:lnTo>
                  <a:pt x="0" y="268097"/>
                </a:lnTo>
                <a:lnTo>
                  <a:pt x="0" y="1331467"/>
                </a:lnTo>
                <a:lnTo>
                  <a:pt x="8719096" y="1331467"/>
                </a:lnTo>
                <a:lnTo>
                  <a:pt x="8723414" y="1324864"/>
                </a:lnTo>
                <a:lnTo>
                  <a:pt x="8723414" y="851153"/>
                </a:lnTo>
                <a:lnTo>
                  <a:pt x="7182142" y="851153"/>
                </a:lnTo>
                <a:lnTo>
                  <a:pt x="7043839" y="848994"/>
                </a:lnTo>
                <a:lnTo>
                  <a:pt x="6899059" y="844423"/>
                </a:lnTo>
                <a:lnTo>
                  <a:pt x="6750088" y="837818"/>
                </a:lnTo>
                <a:lnTo>
                  <a:pt x="6594640" y="826642"/>
                </a:lnTo>
                <a:lnTo>
                  <a:pt x="6260503" y="793114"/>
                </a:lnTo>
                <a:lnTo>
                  <a:pt x="5900712" y="746125"/>
                </a:lnTo>
                <a:lnTo>
                  <a:pt x="5709196" y="717168"/>
                </a:lnTo>
                <a:lnTo>
                  <a:pt x="5509044" y="683640"/>
                </a:lnTo>
                <a:lnTo>
                  <a:pt x="5302542" y="645667"/>
                </a:lnTo>
                <a:lnTo>
                  <a:pt x="4861979" y="558546"/>
                </a:lnTo>
                <a:lnTo>
                  <a:pt x="4387253" y="453516"/>
                </a:lnTo>
                <a:lnTo>
                  <a:pt x="4136047" y="395350"/>
                </a:lnTo>
                <a:lnTo>
                  <a:pt x="3614458" y="268097"/>
                </a:lnTo>
                <a:lnTo>
                  <a:pt x="3122841" y="165226"/>
                </a:lnTo>
                <a:lnTo>
                  <a:pt x="2892844" y="125094"/>
                </a:lnTo>
                <a:lnTo>
                  <a:pt x="2673642" y="91566"/>
                </a:lnTo>
                <a:lnTo>
                  <a:pt x="2462949" y="62484"/>
                </a:lnTo>
                <a:lnTo>
                  <a:pt x="2262797" y="40131"/>
                </a:lnTo>
                <a:lnTo>
                  <a:pt x="2073313" y="22225"/>
                </a:lnTo>
                <a:lnTo>
                  <a:pt x="1719999" y="2159"/>
                </a:lnTo>
                <a:lnTo>
                  <a:pt x="1556042" y="0"/>
                </a:lnTo>
                <a:close/>
              </a:path>
              <a:path w="8723630" h="1331595">
                <a:moveTo>
                  <a:pt x="8723414" y="569722"/>
                </a:moveTo>
                <a:lnTo>
                  <a:pt x="8638197" y="605409"/>
                </a:lnTo>
                <a:lnTo>
                  <a:pt x="8557298" y="636651"/>
                </a:lnTo>
                <a:lnTo>
                  <a:pt x="8472208" y="665734"/>
                </a:lnTo>
                <a:lnTo>
                  <a:pt x="8295551" y="719327"/>
                </a:lnTo>
                <a:lnTo>
                  <a:pt x="8201825" y="743965"/>
                </a:lnTo>
                <a:lnTo>
                  <a:pt x="8005991" y="784098"/>
                </a:lnTo>
                <a:lnTo>
                  <a:pt x="7901724" y="802004"/>
                </a:lnTo>
                <a:lnTo>
                  <a:pt x="7680363" y="828801"/>
                </a:lnTo>
                <a:lnTo>
                  <a:pt x="7441857" y="846709"/>
                </a:lnTo>
                <a:lnTo>
                  <a:pt x="7314222" y="851153"/>
                </a:lnTo>
                <a:lnTo>
                  <a:pt x="8723414" y="851153"/>
                </a:lnTo>
                <a:lnTo>
                  <a:pt x="8723414" y="56972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 txBox="1"/>
          <p:nvPr/>
        </p:nvSpPr>
        <p:spPr>
          <a:xfrm>
            <a:off x="330200" y="1575054"/>
            <a:ext cx="3071495" cy="32715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213360">
              <a:lnSpc>
                <a:spcPct val="100000"/>
              </a:lnSpc>
              <a:spcBef>
                <a:spcPts val="95"/>
              </a:spcBef>
              <a:buSzPct val="94000"/>
              <a:buAutoNum type="arabicPlain"/>
              <a:tabLst>
                <a:tab pos="490855" algn="l"/>
              </a:tabLst>
            </a:pP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高处作业吊篮使用必须编 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制专项施工方案，或对吊篮支架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  <a:p>
            <a:pPr marL="12700" marR="5080">
              <a:lnSpc>
                <a:spcPct val="100000"/>
              </a:lnSpc>
            </a:pP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支撑处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结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构（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一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般为楼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板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或屋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面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） 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的承载进行验算。（</a:t>
            </a:r>
            <a:r>
              <a:rPr sz="1600" spc="-5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JGJ</a:t>
            </a:r>
            <a:r>
              <a:rPr sz="1600" spc="10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 </a:t>
            </a:r>
            <a:r>
              <a:rPr sz="1600" spc="-5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202-2010  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第</a:t>
            </a:r>
            <a:r>
              <a:rPr sz="1600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7.0.1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条）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  <a:p>
            <a:pPr marL="511810" indent="-499745">
              <a:lnSpc>
                <a:spcPct val="100000"/>
              </a:lnSpc>
              <a:spcBef>
                <a:spcPts val="600"/>
              </a:spcBef>
              <a:buSzPct val="94000"/>
              <a:buAutoNum type="arabicPlain" startAt="2"/>
              <a:tabLst>
                <a:tab pos="512445" algn="l"/>
              </a:tabLst>
            </a:pP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吊篮必须使用厂家生产的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  <a:p>
            <a:pPr marL="12700" marR="5080">
              <a:lnSpc>
                <a:spcPct val="100000"/>
              </a:lnSpc>
            </a:pP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定型产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品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，必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须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具备制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造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许可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证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、 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产品合格证和产品使用说明书。 安装前，必须对有关技术和操作 人员进行安全技术交底，要求内 容齐全、有针对性，交底双方签 字。安装完毕后需经使用单位、 安装单位、总包单位验收合格方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330200" y="4821682"/>
            <a:ext cx="836294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可使用。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</p:txBody>
      </p: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330200" y="872744"/>
            <a:ext cx="1241425" cy="4679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>
                <a:latin typeface="Candara" panose="020E0502030303020204"/>
                <a:cs typeface="Candara" panose="020E0502030303020204"/>
              </a:rPr>
              <a:t>3.</a:t>
            </a:r>
            <a:r>
              <a:rPr spc="10" dirty="0">
                <a:latin typeface="Candara" panose="020E0502030303020204"/>
                <a:cs typeface="Candara" panose="020E0502030303020204"/>
              </a:rPr>
              <a:t>6</a:t>
            </a:r>
            <a:r>
              <a:rPr dirty="0"/>
              <a:t>吊篮</a:t>
            </a:r>
            <a:endParaRPr dirty="0"/>
          </a:p>
        </p:txBody>
      </p:sp>
      <p:sp>
        <p:nvSpPr>
          <p:cNvPr id="10" name="object 10"/>
          <p:cNvSpPr/>
          <p:nvPr/>
        </p:nvSpPr>
        <p:spPr>
          <a:xfrm>
            <a:off x="5220080" y="1340791"/>
            <a:ext cx="3702948" cy="3053536"/>
          </a:xfrm>
          <a:prstGeom prst="rect">
            <a:avLst/>
          </a:prstGeom>
          <a:blipFill>
            <a:blip r:embed="rId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2987801" y="4581016"/>
            <a:ext cx="4589145" cy="2016760"/>
          </a:xfrm>
          <a:custGeom>
            <a:avLst/>
            <a:gdLst/>
            <a:ahLst/>
            <a:cxnLst/>
            <a:rect l="l" t="t" r="r" b="b"/>
            <a:pathLst>
              <a:path w="4589145" h="2016759">
                <a:moveTo>
                  <a:pt x="3192399" y="0"/>
                </a:moveTo>
                <a:lnTo>
                  <a:pt x="336042" y="0"/>
                </a:lnTo>
                <a:lnTo>
                  <a:pt x="286394" y="3641"/>
                </a:lnTo>
                <a:lnTo>
                  <a:pt x="239004" y="14220"/>
                </a:lnTo>
                <a:lnTo>
                  <a:pt x="194394" y="31219"/>
                </a:lnTo>
                <a:lnTo>
                  <a:pt x="153082" y="54117"/>
                </a:lnTo>
                <a:lnTo>
                  <a:pt x="115591" y="82397"/>
                </a:lnTo>
                <a:lnTo>
                  <a:pt x="82440" y="115540"/>
                </a:lnTo>
                <a:lnTo>
                  <a:pt x="54149" y="153026"/>
                </a:lnTo>
                <a:lnTo>
                  <a:pt x="31239" y="194339"/>
                </a:lnTo>
                <a:lnTo>
                  <a:pt x="14231" y="238958"/>
                </a:lnTo>
                <a:lnTo>
                  <a:pt x="3644" y="286365"/>
                </a:lnTo>
                <a:lnTo>
                  <a:pt x="0" y="336041"/>
                </a:lnTo>
                <a:lnTo>
                  <a:pt x="0" y="1680146"/>
                </a:lnTo>
                <a:lnTo>
                  <a:pt x="3644" y="1729803"/>
                </a:lnTo>
                <a:lnTo>
                  <a:pt x="14231" y="1777197"/>
                </a:lnTo>
                <a:lnTo>
                  <a:pt x="31239" y="1821810"/>
                </a:lnTo>
                <a:lnTo>
                  <a:pt x="54149" y="1863122"/>
                </a:lnTo>
                <a:lnTo>
                  <a:pt x="82440" y="1900612"/>
                </a:lnTo>
                <a:lnTo>
                  <a:pt x="115591" y="1933761"/>
                </a:lnTo>
                <a:lnTo>
                  <a:pt x="153082" y="1962048"/>
                </a:lnTo>
                <a:lnTo>
                  <a:pt x="194394" y="1984954"/>
                </a:lnTo>
                <a:lnTo>
                  <a:pt x="239004" y="2001960"/>
                </a:lnTo>
                <a:lnTo>
                  <a:pt x="286394" y="2012544"/>
                </a:lnTo>
                <a:lnTo>
                  <a:pt x="336042" y="2016188"/>
                </a:lnTo>
                <a:lnTo>
                  <a:pt x="3192399" y="2016188"/>
                </a:lnTo>
                <a:lnTo>
                  <a:pt x="3242046" y="2012544"/>
                </a:lnTo>
                <a:lnTo>
                  <a:pt x="3289436" y="2001960"/>
                </a:lnTo>
                <a:lnTo>
                  <a:pt x="3334046" y="1984954"/>
                </a:lnTo>
                <a:lnTo>
                  <a:pt x="3375358" y="1962048"/>
                </a:lnTo>
                <a:lnTo>
                  <a:pt x="3412849" y="1933761"/>
                </a:lnTo>
                <a:lnTo>
                  <a:pt x="3446000" y="1900612"/>
                </a:lnTo>
                <a:lnTo>
                  <a:pt x="3474291" y="1863122"/>
                </a:lnTo>
                <a:lnTo>
                  <a:pt x="3497201" y="1821810"/>
                </a:lnTo>
                <a:lnTo>
                  <a:pt x="3514209" y="1777197"/>
                </a:lnTo>
                <a:lnTo>
                  <a:pt x="3524796" y="1729803"/>
                </a:lnTo>
                <a:lnTo>
                  <a:pt x="3528441" y="1680146"/>
                </a:lnTo>
                <a:lnTo>
                  <a:pt x="4588891" y="1512912"/>
                </a:lnTo>
                <a:lnTo>
                  <a:pt x="3528441" y="1176096"/>
                </a:lnTo>
                <a:lnTo>
                  <a:pt x="3528441" y="336041"/>
                </a:lnTo>
                <a:lnTo>
                  <a:pt x="3524796" y="286365"/>
                </a:lnTo>
                <a:lnTo>
                  <a:pt x="3514209" y="238958"/>
                </a:lnTo>
                <a:lnTo>
                  <a:pt x="3497201" y="194339"/>
                </a:lnTo>
                <a:lnTo>
                  <a:pt x="3474291" y="153026"/>
                </a:lnTo>
                <a:lnTo>
                  <a:pt x="3446000" y="115540"/>
                </a:lnTo>
                <a:lnTo>
                  <a:pt x="3412849" y="82397"/>
                </a:lnTo>
                <a:lnTo>
                  <a:pt x="3375358" y="54117"/>
                </a:lnTo>
                <a:lnTo>
                  <a:pt x="3334046" y="31219"/>
                </a:lnTo>
                <a:lnTo>
                  <a:pt x="3289436" y="14220"/>
                </a:lnTo>
                <a:lnTo>
                  <a:pt x="3242046" y="3641"/>
                </a:lnTo>
                <a:lnTo>
                  <a:pt x="3192399" y="0"/>
                </a:lnTo>
                <a:close/>
              </a:path>
            </a:pathLst>
          </a:custGeom>
          <a:solidFill>
            <a:srgbClr val="FFFF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2987801" y="4581016"/>
            <a:ext cx="4589145" cy="2016760"/>
          </a:xfrm>
          <a:custGeom>
            <a:avLst/>
            <a:gdLst/>
            <a:ahLst/>
            <a:cxnLst/>
            <a:rect l="l" t="t" r="r" b="b"/>
            <a:pathLst>
              <a:path w="4589145" h="2016759">
                <a:moveTo>
                  <a:pt x="0" y="336041"/>
                </a:moveTo>
                <a:lnTo>
                  <a:pt x="3644" y="286365"/>
                </a:lnTo>
                <a:lnTo>
                  <a:pt x="14231" y="238958"/>
                </a:lnTo>
                <a:lnTo>
                  <a:pt x="31239" y="194339"/>
                </a:lnTo>
                <a:lnTo>
                  <a:pt x="54149" y="153026"/>
                </a:lnTo>
                <a:lnTo>
                  <a:pt x="82440" y="115540"/>
                </a:lnTo>
                <a:lnTo>
                  <a:pt x="115591" y="82397"/>
                </a:lnTo>
                <a:lnTo>
                  <a:pt x="153082" y="54117"/>
                </a:lnTo>
                <a:lnTo>
                  <a:pt x="194394" y="31219"/>
                </a:lnTo>
                <a:lnTo>
                  <a:pt x="239004" y="14220"/>
                </a:lnTo>
                <a:lnTo>
                  <a:pt x="286394" y="3641"/>
                </a:lnTo>
                <a:lnTo>
                  <a:pt x="336042" y="0"/>
                </a:lnTo>
                <a:lnTo>
                  <a:pt x="2058289" y="0"/>
                </a:lnTo>
                <a:lnTo>
                  <a:pt x="2940304" y="0"/>
                </a:lnTo>
                <a:lnTo>
                  <a:pt x="3192399" y="0"/>
                </a:lnTo>
                <a:lnTo>
                  <a:pt x="3242046" y="3641"/>
                </a:lnTo>
                <a:lnTo>
                  <a:pt x="3289436" y="14220"/>
                </a:lnTo>
                <a:lnTo>
                  <a:pt x="3334046" y="31219"/>
                </a:lnTo>
                <a:lnTo>
                  <a:pt x="3375358" y="54117"/>
                </a:lnTo>
                <a:lnTo>
                  <a:pt x="3412849" y="82397"/>
                </a:lnTo>
                <a:lnTo>
                  <a:pt x="3446000" y="115540"/>
                </a:lnTo>
                <a:lnTo>
                  <a:pt x="3474291" y="153026"/>
                </a:lnTo>
                <a:lnTo>
                  <a:pt x="3497201" y="194339"/>
                </a:lnTo>
                <a:lnTo>
                  <a:pt x="3514209" y="238958"/>
                </a:lnTo>
                <a:lnTo>
                  <a:pt x="3524796" y="286365"/>
                </a:lnTo>
                <a:lnTo>
                  <a:pt x="3528441" y="336041"/>
                </a:lnTo>
                <a:lnTo>
                  <a:pt x="3528441" y="1176096"/>
                </a:lnTo>
                <a:lnTo>
                  <a:pt x="4588891" y="1512912"/>
                </a:lnTo>
                <a:lnTo>
                  <a:pt x="3528441" y="1680146"/>
                </a:lnTo>
                <a:lnTo>
                  <a:pt x="3524796" y="1729803"/>
                </a:lnTo>
                <a:lnTo>
                  <a:pt x="3514209" y="1777197"/>
                </a:lnTo>
                <a:lnTo>
                  <a:pt x="3497201" y="1821810"/>
                </a:lnTo>
                <a:lnTo>
                  <a:pt x="3474291" y="1863122"/>
                </a:lnTo>
                <a:lnTo>
                  <a:pt x="3446000" y="1900612"/>
                </a:lnTo>
                <a:lnTo>
                  <a:pt x="3412849" y="1933761"/>
                </a:lnTo>
                <a:lnTo>
                  <a:pt x="3375358" y="1962048"/>
                </a:lnTo>
                <a:lnTo>
                  <a:pt x="3334046" y="1984954"/>
                </a:lnTo>
                <a:lnTo>
                  <a:pt x="3289436" y="2001960"/>
                </a:lnTo>
                <a:lnTo>
                  <a:pt x="3242046" y="2012544"/>
                </a:lnTo>
                <a:lnTo>
                  <a:pt x="3192399" y="2016188"/>
                </a:lnTo>
                <a:lnTo>
                  <a:pt x="2940304" y="2016188"/>
                </a:lnTo>
                <a:lnTo>
                  <a:pt x="2058289" y="2016188"/>
                </a:lnTo>
                <a:lnTo>
                  <a:pt x="336042" y="2016188"/>
                </a:lnTo>
                <a:lnTo>
                  <a:pt x="286394" y="2012544"/>
                </a:lnTo>
                <a:lnTo>
                  <a:pt x="239004" y="2001960"/>
                </a:lnTo>
                <a:lnTo>
                  <a:pt x="194394" y="1984954"/>
                </a:lnTo>
                <a:lnTo>
                  <a:pt x="153082" y="1962048"/>
                </a:lnTo>
                <a:lnTo>
                  <a:pt x="115591" y="1933761"/>
                </a:lnTo>
                <a:lnTo>
                  <a:pt x="82440" y="1900612"/>
                </a:lnTo>
                <a:lnTo>
                  <a:pt x="54149" y="1863122"/>
                </a:lnTo>
                <a:lnTo>
                  <a:pt x="31239" y="1821810"/>
                </a:lnTo>
                <a:lnTo>
                  <a:pt x="14231" y="1777197"/>
                </a:lnTo>
                <a:lnTo>
                  <a:pt x="3644" y="1729803"/>
                </a:lnTo>
                <a:lnTo>
                  <a:pt x="0" y="1680146"/>
                </a:lnTo>
                <a:lnTo>
                  <a:pt x="0" y="1176096"/>
                </a:lnTo>
                <a:lnTo>
                  <a:pt x="0" y="336041"/>
                </a:lnTo>
                <a:close/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 txBox="1"/>
          <p:nvPr/>
        </p:nvSpPr>
        <p:spPr>
          <a:xfrm>
            <a:off x="3165475" y="4673853"/>
            <a:ext cx="3003550" cy="17405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25000"/>
              </a:lnSpc>
              <a:spcBef>
                <a:spcPts val="100"/>
              </a:spcBef>
            </a:pPr>
            <a:r>
              <a:rPr sz="1800" b="1" spc="10" dirty="0">
                <a:solidFill>
                  <a:srgbClr val="EE0D07"/>
                </a:solidFill>
                <a:latin typeface="微软雅黑" panose="020B0503020204020204" charset="-122"/>
                <a:cs typeface="微软雅黑" panose="020B0503020204020204" charset="-122"/>
              </a:rPr>
              <a:t>施工高</a:t>
            </a:r>
            <a:r>
              <a:rPr sz="1800" b="1" dirty="0">
                <a:solidFill>
                  <a:srgbClr val="EE0D07"/>
                </a:solidFill>
                <a:latin typeface="微软雅黑" panose="020B0503020204020204" charset="-122"/>
                <a:cs typeface="微软雅黑" panose="020B0503020204020204" charset="-122"/>
              </a:rPr>
              <a:t>度</a:t>
            </a:r>
            <a:r>
              <a:rPr sz="1800" b="1" dirty="0">
                <a:solidFill>
                  <a:srgbClr val="EE0D07"/>
                </a:solidFill>
                <a:latin typeface="Candara" panose="020E0502030303020204"/>
                <a:cs typeface="Candara" panose="020E0502030303020204"/>
              </a:rPr>
              <a:t>5</a:t>
            </a:r>
            <a:r>
              <a:rPr sz="1800" b="1" spc="-5" dirty="0">
                <a:solidFill>
                  <a:srgbClr val="EE0D07"/>
                </a:solidFill>
                <a:latin typeface="Candara" panose="020E0502030303020204"/>
                <a:cs typeface="Candara" panose="020E0502030303020204"/>
              </a:rPr>
              <a:t>0</a:t>
            </a:r>
            <a:r>
              <a:rPr sz="1800" b="1" dirty="0">
                <a:solidFill>
                  <a:srgbClr val="EE0D07"/>
                </a:solidFill>
                <a:latin typeface="微软雅黑" panose="020B0503020204020204" charset="-122"/>
                <a:cs typeface="微软雅黑" panose="020B0503020204020204" charset="-122"/>
              </a:rPr>
              <a:t>米及以上的建筑幕 </a:t>
            </a:r>
            <a:r>
              <a:rPr sz="1800" b="1" spc="10" dirty="0">
                <a:solidFill>
                  <a:srgbClr val="EE0D07"/>
                </a:solidFill>
                <a:latin typeface="微软雅黑" panose="020B0503020204020204" charset="-122"/>
                <a:cs typeface="微软雅黑" panose="020B0503020204020204" charset="-122"/>
              </a:rPr>
              <a:t>墙安装</a:t>
            </a:r>
            <a:r>
              <a:rPr sz="1800" b="1" dirty="0">
                <a:solidFill>
                  <a:srgbClr val="EE0D07"/>
                </a:solidFill>
                <a:latin typeface="微软雅黑" panose="020B0503020204020204" charset="-122"/>
                <a:cs typeface="微软雅黑" panose="020B0503020204020204" charset="-122"/>
              </a:rPr>
              <a:t>工程采用高处作业吊篮 </a:t>
            </a:r>
            <a:r>
              <a:rPr sz="1800" b="1" spc="5" dirty="0">
                <a:solidFill>
                  <a:srgbClr val="EE0D07"/>
                </a:solidFill>
                <a:latin typeface="微软雅黑" panose="020B0503020204020204" charset="-122"/>
                <a:cs typeface="微软雅黑" panose="020B0503020204020204" charset="-122"/>
              </a:rPr>
              <a:t>的，应</a:t>
            </a:r>
            <a:r>
              <a:rPr sz="1800" b="1" dirty="0">
                <a:solidFill>
                  <a:srgbClr val="EE0D07"/>
                </a:solidFill>
                <a:latin typeface="微软雅黑" panose="020B0503020204020204" charset="-122"/>
                <a:cs typeface="微软雅黑" panose="020B0503020204020204" charset="-122"/>
              </a:rPr>
              <a:t>将吊</a:t>
            </a:r>
            <a:r>
              <a:rPr sz="1800" b="1" spc="-10" dirty="0">
                <a:solidFill>
                  <a:srgbClr val="EE0D07"/>
                </a:solidFill>
                <a:latin typeface="微软雅黑" panose="020B0503020204020204" charset="-122"/>
                <a:cs typeface="微软雅黑" panose="020B0503020204020204" charset="-122"/>
              </a:rPr>
              <a:t>篮</a:t>
            </a:r>
            <a:r>
              <a:rPr sz="1800" b="1" dirty="0">
                <a:solidFill>
                  <a:srgbClr val="EE0D07"/>
                </a:solidFill>
                <a:latin typeface="微软雅黑" panose="020B0503020204020204" charset="-122"/>
                <a:cs typeface="微软雅黑" panose="020B0503020204020204" charset="-122"/>
              </a:rPr>
              <a:t>安拆</a:t>
            </a:r>
            <a:r>
              <a:rPr sz="1800" b="1" spc="-10" dirty="0">
                <a:solidFill>
                  <a:srgbClr val="EE0D07"/>
                </a:solidFill>
                <a:latin typeface="微软雅黑" panose="020B0503020204020204" charset="-122"/>
                <a:cs typeface="微软雅黑" panose="020B0503020204020204" charset="-122"/>
              </a:rPr>
              <a:t>、</a:t>
            </a:r>
            <a:r>
              <a:rPr sz="1800" b="1" dirty="0">
                <a:solidFill>
                  <a:srgbClr val="EE0D07"/>
                </a:solidFill>
                <a:latin typeface="微软雅黑" panose="020B0503020204020204" charset="-122"/>
                <a:cs typeface="微软雅黑" panose="020B0503020204020204" charset="-122"/>
              </a:rPr>
              <a:t>使用</a:t>
            </a:r>
            <a:r>
              <a:rPr sz="1800" b="1" spc="-10" dirty="0">
                <a:solidFill>
                  <a:srgbClr val="EE0D07"/>
                </a:solidFill>
                <a:latin typeface="微软雅黑" panose="020B0503020204020204" charset="-122"/>
                <a:cs typeface="微软雅黑" panose="020B0503020204020204" charset="-122"/>
              </a:rPr>
              <a:t>方</a:t>
            </a:r>
            <a:r>
              <a:rPr sz="1800" b="1" dirty="0">
                <a:solidFill>
                  <a:srgbClr val="EE0D07"/>
                </a:solidFill>
                <a:latin typeface="微软雅黑" panose="020B0503020204020204" charset="-122"/>
                <a:cs typeface="微软雅黑" panose="020B0503020204020204" charset="-122"/>
              </a:rPr>
              <a:t>案 </a:t>
            </a:r>
            <a:r>
              <a:rPr sz="1800" b="1" spc="10" dirty="0">
                <a:solidFill>
                  <a:srgbClr val="EE0D07"/>
                </a:solidFill>
                <a:latin typeface="微软雅黑" panose="020B0503020204020204" charset="-122"/>
                <a:cs typeface="微软雅黑" panose="020B0503020204020204" charset="-122"/>
              </a:rPr>
              <a:t>纳入建</a:t>
            </a:r>
            <a:r>
              <a:rPr sz="1800" b="1" dirty="0">
                <a:solidFill>
                  <a:srgbClr val="EE0D07"/>
                </a:solidFill>
                <a:latin typeface="微软雅黑" panose="020B0503020204020204" charset="-122"/>
                <a:cs typeface="微软雅黑" panose="020B0503020204020204" charset="-122"/>
              </a:rPr>
              <a:t>筑幕墙安装工程方案并 </a:t>
            </a:r>
            <a:r>
              <a:rPr sz="1800" b="1" spc="10" dirty="0">
                <a:solidFill>
                  <a:srgbClr val="EE0D07"/>
                </a:solidFill>
                <a:latin typeface="微软雅黑" panose="020B0503020204020204" charset="-122"/>
                <a:cs typeface="微软雅黑" panose="020B0503020204020204" charset="-122"/>
              </a:rPr>
              <a:t>经专家</a:t>
            </a:r>
            <a:r>
              <a:rPr sz="1800" b="1" dirty="0">
                <a:solidFill>
                  <a:srgbClr val="EE0D07"/>
                </a:solidFill>
                <a:latin typeface="微软雅黑" panose="020B0503020204020204" charset="-122"/>
                <a:cs typeface="微软雅黑" panose="020B0503020204020204" charset="-122"/>
              </a:rPr>
              <a:t>论证，方可实施</a:t>
            </a:r>
            <a:endParaRPr sz="1800"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7045070" y="4580953"/>
            <a:ext cx="1703451" cy="201625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054978" y="859408"/>
            <a:ext cx="2880360" cy="715010"/>
          </a:xfrm>
          <a:custGeom>
            <a:avLst/>
            <a:gdLst/>
            <a:ahLst/>
            <a:cxnLst/>
            <a:rect l="l" t="t" r="r" b="b"/>
            <a:pathLst>
              <a:path w="2880359" h="715010">
                <a:moveTo>
                  <a:pt x="2880105" y="0"/>
                </a:moveTo>
                <a:lnTo>
                  <a:pt x="2873629" y="0"/>
                </a:lnTo>
                <a:lnTo>
                  <a:pt x="2752344" y="20065"/>
                </a:lnTo>
                <a:lnTo>
                  <a:pt x="2628900" y="42417"/>
                </a:lnTo>
                <a:lnTo>
                  <a:pt x="2373376" y="91566"/>
                </a:lnTo>
                <a:lnTo>
                  <a:pt x="2105279" y="149732"/>
                </a:lnTo>
                <a:lnTo>
                  <a:pt x="1824227" y="216662"/>
                </a:lnTo>
                <a:lnTo>
                  <a:pt x="1566672" y="281558"/>
                </a:lnTo>
                <a:lnTo>
                  <a:pt x="842899" y="444626"/>
                </a:lnTo>
                <a:lnTo>
                  <a:pt x="621538" y="489330"/>
                </a:lnTo>
                <a:lnTo>
                  <a:pt x="200025" y="567436"/>
                </a:lnTo>
                <a:lnTo>
                  <a:pt x="0" y="600963"/>
                </a:lnTo>
                <a:lnTo>
                  <a:pt x="138303" y="621156"/>
                </a:lnTo>
                <a:lnTo>
                  <a:pt x="270256" y="638937"/>
                </a:lnTo>
                <a:lnTo>
                  <a:pt x="398018" y="654685"/>
                </a:lnTo>
                <a:lnTo>
                  <a:pt x="644905" y="681481"/>
                </a:lnTo>
                <a:lnTo>
                  <a:pt x="874776" y="699262"/>
                </a:lnTo>
                <a:lnTo>
                  <a:pt x="985520" y="705992"/>
                </a:lnTo>
                <a:lnTo>
                  <a:pt x="1094104" y="710438"/>
                </a:lnTo>
                <a:lnTo>
                  <a:pt x="1298448" y="715010"/>
                </a:lnTo>
                <a:lnTo>
                  <a:pt x="1396365" y="715010"/>
                </a:lnTo>
                <a:lnTo>
                  <a:pt x="1585849" y="710438"/>
                </a:lnTo>
                <a:lnTo>
                  <a:pt x="1675256" y="705992"/>
                </a:lnTo>
                <a:lnTo>
                  <a:pt x="1845564" y="692657"/>
                </a:lnTo>
                <a:lnTo>
                  <a:pt x="1928495" y="683640"/>
                </a:lnTo>
                <a:lnTo>
                  <a:pt x="2086102" y="661288"/>
                </a:lnTo>
                <a:lnTo>
                  <a:pt x="2235073" y="634491"/>
                </a:lnTo>
                <a:lnTo>
                  <a:pt x="2375535" y="603250"/>
                </a:lnTo>
                <a:lnTo>
                  <a:pt x="2509647" y="567436"/>
                </a:lnTo>
                <a:lnTo>
                  <a:pt x="2637409" y="527303"/>
                </a:lnTo>
                <a:lnTo>
                  <a:pt x="2758694" y="482600"/>
                </a:lnTo>
                <a:lnTo>
                  <a:pt x="2875788" y="435610"/>
                </a:lnTo>
                <a:lnTo>
                  <a:pt x="2880105" y="433450"/>
                </a:lnTo>
                <a:lnTo>
                  <a:pt x="2880105" y="0"/>
                </a:lnTo>
                <a:close/>
              </a:path>
            </a:pathLst>
          </a:custGeom>
          <a:solidFill>
            <a:srgbClr val="C5E7FB">
              <a:alpha val="2901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2622423" y="730884"/>
            <a:ext cx="5551805" cy="851535"/>
          </a:xfrm>
          <a:custGeom>
            <a:avLst/>
            <a:gdLst/>
            <a:ahLst/>
            <a:cxnLst/>
            <a:rect l="l" t="t" r="r" b="b"/>
            <a:pathLst>
              <a:path w="5551805" h="851535">
                <a:moveTo>
                  <a:pt x="853566" y="0"/>
                </a:moveTo>
                <a:lnTo>
                  <a:pt x="685418" y="0"/>
                </a:lnTo>
                <a:lnTo>
                  <a:pt x="527938" y="4572"/>
                </a:lnTo>
                <a:lnTo>
                  <a:pt x="381000" y="11175"/>
                </a:lnTo>
                <a:lnTo>
                  <a:pt x="244728" y="22351"/>
                </a:lnTo>
                <a:lnTo>
                  <a:pt x="117093" y="35813"/>
                </a:lnTo>
                <a:lnTo>
                  <a:pt x="0" y="53720"/>
                </a:lnTo>
                <a:lnTo>
                  <a:pt x="334137" y="96138"/>
                </a:lnTo>
                <a:lnTo>
                  <a:pt x="693927" y="156463"/>
                </a:lnTo>
                <a:lnTo>
                  <a:pt x="1079246" y="234695"/>
                </a:lnTo>
                <a:lnTo>
                  <a:pt x="1283589" y="279273"/>
                </a:lnTo>
                <a:lnTo>
                  <a:pt x="1868931" y="422275"/>
                </a:lnTo>
                <a:lnTo>
                  <a:pt x="2562987" y="576452"/>
                </a:lnTo>
                <a:lnTo>
                  <a:pt x="2882265" y="639063"/>
                </a:lnTo>
                <a:lnTo>
                  <a:pt x="3035554" y="668147"/>
                </a:lnTo>
                <a:lnTo>
                  <a:pt x="3329304" y="717295"/>
                </a:lnTo>
                <a:lnTo>
                  <a:pt x="3469766" y="739520"/>
                </a:lnTo>
                <a:lnTo>
                  <a:pt x="3737991" y="775335"/>
                </a:lnTo>
                <a:lnTo>
                  <a:pt x="3991229" y="806576"/>
                </a:lnTo>
                <a:lnTo>
                  <a:pt x="4112641" y="817752"/>
                </a:lnTo>
                <a:lnTo>
                  <a:pt x="4342510" y="835660"/>
                </a:lnTo>
                <a:lnTo>
                  <a:pt x="4453255" y="842390"/>
                </a:lnTo>
                <a:lnTo>
                  <a:pt x="4666107" y="851280"/>
                </a:lnTo>
                <a:lnTo>
                  <a:pt x="4864100" y="851280"/>
                </a:lnTo>
                <a:lnTo>
                  <a:pt x="5051425" y="846836"/>
                </a:lnTo>
                <a:lnTo>
                  <a:pt x="5140833" y="842390"/>
                </a:lnTo>
                <a:lnTo>
                  <a:pt x="5228082" y="835660"/>
                </a:lnTo>
                <a:lnTo>
                  <a:pt x="5474970" y="808863"/>
                </a:lnTo>
                <a:lnTo>
                  <a:pt x="5551551" y="797687"/>
                </a:lnTo>
                <a:lnTo>
                  <a:pt x="5304662" y="766444"/>
                </a:lnTo>
                <a:lnTo>
                  <a:pt x="5042916" y="728472"/>
                </a:lnTo>
                <a:lnTo>
                  <a:pt x="4474463" y="630047"/>
                </a:lnTo>
                <a:lnTo>
                  <a:pt x="4165854" y="567563"/>
                </a:lnTo>
                <a:lnTo>
                  <a:pt x="3840099" y="498348"/>
                </a:lnTo>
                <a:lnTo>
                  <a:pt x="2854579" y="263651"/>
                </a:lnTo>
                <a:lnTo>
                  <a:pt x="2586354" y="205612"/>
                </a:lnTo>
                <a:lnTo>
                  <a:pt x="2330957" y="156463"/>
                </a:lnTo>
                <a:lnTo>
                  <a:pt x="2207387" y="134112"/>
                </a:lnTo>
                <a:lnTo>
                  <a:pt x="2086102" y="114045"/>
                </a:lnTo>
                <a:lnTo>
                  <a:pt x="1969007" y="96138"/>
                </a:lnTo>
                <a:lnTo>
                  <a:pt x="1630552" y="51435"/>
                </a:lnTo>
                <a:lnTo>
                  <a:pt x="1419860" y="31368"/>
                </a:lnTo>
                <a:lnTo>
                  <a:pt x="1221866" y="15748"/>
                </a:lnTo>
                <a:lnTo>
                  <a:pt x="1032382" y="4572"/>
                </a:lnTo>
                <a:lnTo>
                  <a:pt x="853566" y="0"/>
                </a:lnTo>
                <a:close/>
              </a:path>
            </a:pathLst>
          </a:custGeom>
          <a:solidFill>
            <a:srgbClr val="C5E7FB">
              <a:alpha val="3999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2832100" y="743204"/>
            <a:ext cx="5474970" cy="775335"/>
          </a:xfrm>
          <a:custGeom>
            <a:avLst/>
            <a:gdLst/>
            <a:ahLst/>
            <a:cxnLst/>
            <a:rect l="l" t="t" r="r" b="b"/>
            <a:pathLst>
              <a:path w="5474970" h="775335">
                <a:moveTo>
                  <a:pt x="0" y="78232"/>
                </a:moveTo>
                <a:lnTo>
                  <a:pt x="19176" y="73787"/>
                </a:lnTo>
                <a:lnTo>
                  <a:pt x="76581" y="62611"/>
                </a:lnTo>
                <a:lnTo>
                  <a:pt x="174498" y="46990"/>
                </a:lnTo>
                <a:lnTo>
                  <a:pt x="238379" y="37973"/>
                </a:lnTo>
                <a:lnTo>
                  <a:pt x="312927" y="29083"/>
                </a:lnTo>
                <a:lnTo>
                  <a:pt x="395858" y="22351"/>
                </a:lnTo>
                <a:lnTo>
                  <a:pt x="491744" y="15621"/>
                </a:lnTo>
                <a:lnTo>
                  <a:pt x="596011" y="9017"/>
                </a:lnTo>
                <a:lnTo>
                  <a:pt x="713104" y="4445"/>
                </a:lnTo>
                <a:lnTo>
                  <a:pt x="840866" y="2286"/>
                </a:lnTo>
                <a:lnTo>
                  <a:pt x="979170" y="0"/>
                </a:lnTo>
                <a:lnTo>
                  <a:pt x="1128140" y="2286"/>
                </a:lnTo>
                <a:lnTo>
                  <a:pt x="1287779" y="6731"/>
                </a:lnTo>
                <a:lnTo>
                  <a:pt x="1460246" y="15621"/>
                </a:lnTo>
                <a:lnTo>
                  <a:pt x="1643379" y="26797"/>
                </a:lnTo>
                <a:lnTo>
                  <a:pt x="1837054" y="44704"/>
                </a:lnTo>
                <a:lnTo>
                  <a:pt x="2043557" y="64770"/>
                </a:lnTo>
                <a:lnTo>
                  <a:pt x="2262759" y="89408"/>
                </a:lnTo>
                <a:lnTo>
                  <a:pt x="2492629" y="118491"/>
                </a:lnTo>
                <a:lnTo>
                  <a:pt x="2735326" y="154178"/>
                </a:lnTo>
                <a:lnTo>
                  <a:pt x="2988691" y="194437"/>
                </a:lnTo>
                <a:lnTo>
                  <a:pt x="3254755" y="241300"/>
                </a:lnTo>
                <a:lnTo>
                  <a:pt x="3533648" y="297180"/>
                </a:lnTo>
                <a:lnTo>
                  <a:pt x="3825240" y="357505"/>
                </a:lnTo>
                <a:lnTo>
                  <a:pt x="4129658" y="424561"/>
                </a:lnTo>
                <a:lnTo>
                  <a:pt x="4446778" y="500507"/>
                </a:lnTo>
                <a:lnTo>
                  <a:pt x="4776724" y="583184"/>
                </a:lnTo>
                <a:lnTo>
                  <a:pt x="5119497" y="674751"/>
                </a:lnTo>
                <a:lnTo>
                  <a:pt x="5474970" y="775335"/>
                </a:lnTo>
              </a:path>
            </a:pathLst>
          </a:custGeom>
          <a:ln w="31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5616447" y="729869"/>
            <a:ext cx="3312160" cy="652780"/>
          </a:xfrm>
          <a:custGeom>
            <a:avLst/>
            <a:gdLst/>
            <a:ahLst/>
            <a:cxnLst/>
            <a:rect l="l" t="t" r="r" b="b"/>
            <a:pathLst>
              <a:path w="3312159" h="652780">
                <a:moveTo>
                  <a:pt x="0" y="652398"/>
                </a:moveTo>
                <a:lnTo>
                  <a:pt x="95757" y="625475"/>
                </a:lnTo>
                <a:lnTo>
                  <a:pt x="357631" y="556259"/>
                </a:lnTo>
                <a:lnTo>
                  <a:pt x="538479" y="509396"/>
                </a:lnTo>
                <a:lnTo>
                  <a:pt x="747140" y="457961"/>
                </a:lnTo>
                <a:lnTo>
                  <a:pt x="979170" y="402081"/>
                </a:lnTo>
                <a:lnTo>
                  <a:pt x="1228217" y="341756"/>
                </a:lnTo>
                <a:lnTo>
                  <a:pt x="1492123" y="283717"/>
                </a:lnTo>
                <a:lnTo>
                  <a:pt x="1762505" y="225551"/>
                </a:lnTo>
                <a:lnTo>
                  <a:pt x="2039238" y="171957"/>
                </a:lnTo>
                <a:lnTo>
                  <a:pt x="2313812" y="120650"/>
                </a:lnTo>
                <a:lnTo>
                  <a:pt x="2450083" y="98297"/>
                </a:lnTo>
                <a:lnTo>
                  <a:pt x="2582036" y="75945"/>
                </a:lnTo>
                <a:lnTo>
                  <a:pt x="2713990" y="58038"/>
                </a:lnTo>
                <a:lnTo>
                  <a:pt x="2841752" y="40131"/>
                </a:lnTo>
                <a:lnTo>
                  <a:pt x="2967354" y="26796"/>
                </a:lnTo>
                <a:lnTo>
                  <a:pt x="3086607" y="15620"/>
                </a:lnTo>
                <a:lnTo>
                  <a:pt x="3201543" y="6603"/>
                </a:lnTo>
                <a:lnTo>
                  <a:pt x="3312159" y="0"/>
                </a:lnTo>
              </a:path>
            </a:pathLst>
          </a:custGeom>
          <a:ln w="31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211670" y="714248"/>
            <a:ext cx="8723630" cy="1331595"/>
          </a:xfrm>
          <a:custGeom>
            <a:avLst/>
            <a:gdLst/>
            <a:ahLst/>
            <a:cxnLst/>
            <a:rect l="l" t="t" r="r" b="b"/>
            <a:pathLst>
              <a:path w="8723630" h="1331595">
                <a:moveTo>
                  <a:pt x="1556042" y="0"/>
                </a:moveTo>
                <a:lnTo>
                  <a:pt x="1402753" y="0"/>
                </a:lnTo>
                <a:lnTo>
                  <a:pt x="1258100" y="4444"/>
                </a:lnTo>
                <a:lnTo>
                  <a:pt x="1121829" y="11175"/>
                </a:lnTo>
                <a:lnTo>
                  <a:pt x="874890" y="33400"/>
                </a:lnTo>
                <a:lnTo>
                  <a:pt x="762063" y="49149"/>
                </a:lnTo>
                <a:lnTo>
                  <a:pt x="659891" y="64769"/>
                </a:lnTo>
                <a:lnTo>
                  <a:pt x="564095" y="82550"/>
                </a:lnTo>
                <a:lnTo>
                  <a:pt x="478955" y="102742"/>
                </a:lnTo>
                <a:lnTo>
                  <a:pt x="398056" y="120650"/>
                </a:lnTo>
                <a:lnTo>
                  <a:pt x="327812" y="140715"/>
                </a:lnTo>
                <a:lnTo>
                  <a:pt x="206476" y="178688"/>
                </a:lnTo>
                <a:lnTo>
                  <a:pt x="157518" y="196596"/>
                </a:lnTo>
                <a:lnTo>
                  <a:pt x="51079" y="241173"/>
                </a:lnTo>
                <a:lnTo>
                  <a:pt x="0" y="268097"/>
                </a:lnTo>
                <a:lnTo>
                  <a:pt x="0" y="1331467"/>
                </a:lnTo>
                <a:lnTo>
                  <a:pt x="8719096" y="1331467"/>
                </a:lnTo>
                <a:lnTo>
                  <a:pt x="8723414" y="1324864"/>
                </a:lnTo>
                <a:lnTo>
                  <a:pt x="8723414" y="851153"/>
                </a:lnTo>
                <a:lnTo>
                  <a:pt x="7182142" y="851153"/>
                </a:lnTo>
                <a:lnTo>
                  <a:pt x="7043839" y="848994"/>
                </a:lnTo>
                <a:lnTo>
                  <a:pt x="6899059" y="844423"/>
                </a:lnTo>
                <a:lnTo>
                  <a:pt x="6750088" y="837818"/>
                </a:lnTo>
                <a:lnTo>
                  <a:pt x="6594640" y="826642"/>
                </a:lnTo>
                <a:lnTo>
                  <a:pt x="6260503" y="793114"/>
                </a:lnTo>
                <a:lnTo>
                  <a:pt x="5900712" y="746125"/>
                </a:lnTo>
                <a:lnTo>
                  <a:pt x="5709196" y="717168"/>
                </a:lnTo>
                <a:lnTo>
                  <a:pt x="5509044" y="683640"/>
                </a:lnTo>
                <a:lnTo>
                  <a:pt x="5302542" y="645667"/>
                </a:lnTo>
                <a:lnTo>
                  <a:pt x="4861979" y="558546"/>
                </a:lnTo>
                <a:lnTo>
                  <a:pt x="4387253" y="453516"/>
                </a:lnTo>
                <a:lnTo>
                  <a:pt x="4136047" y="395350"/>
                </a:lnTo>
                <a:lnTo>
                  <a:pt x="3614458" y="268097"/>
                </a:lnTo>
                <a:lnTo>
                  <a:pt x="3122841" y="165226"/>
                </a:lnTo>
                <a:lnTo>
                  <a:pt x="2892844" y="125094"/>
                </a:lnTo>
                <a:lnTo>
                  <a:pt x="2673642" y="91566"/>
                </a:lnTo>
                <a:lnTo>
                  <a:pt x="2462949" y="62484"/>
                </a:lnTo>
                <a:lnTo>
                  <a:pt x="2262797" y="40131"/>
                </a:lnTo>
                <a:lnTo>
                  <a:pt x="2073313" y="22225"/>
                </a:lnTo>
                <a:lnTo>
                  <a:pt x="1719999" y="2159"/>
                </a:lnTo>
                <a:lnTo>
                  <a:pt x="1556042" y="0"/>
                </a:lnTo>
                <a:close/>
              </a:path>
              <a:path w="8723630" h="1331595">
                <a:moveTo>
                  <a:pt x="8723414" y="569722"/>
                </a:moveTo>
                <a:lnTo>
                  <a:pt x="8638197" y="605409"/>
                </a:lnTo>
                <a:lnTo>
                  <a:pt x="8557298" y="636651"/>
                </a:lnTo>
                <a:lnTo>
                  <a:pt x="8472208" y="665734"/>
                </a:lnTo>
                <a:lnTo>
                  <a:pt x="8295551" y="719327"/>
                </a:lnTo>
                <a:lnTo>
                  <a:pt x="8201825" y="743965"/>
                </a:lnTo>
                <a:lnTo>
                  <a:pt x="8005991" y="784098"/>
                </a:lnTo>
                <a:lnTo>
                  <a:pt x="7901724" y="802004"/>
                </a:lnTo>
                <a:lnTo>
                  <a:pt x="7680363" y="828801"/>
                </a:lnTo>
                <a:lnTo>
                  <a:pt x="7441857" y="846709"/>
                </a:lnTo>
                <a:lnTo>
                  <a:pt x="7314222" y="851153"/>
                </a:lnTo>
                <a:lnTo>
                  <a:pt x="8723414" y="851153"/>
                </a:lnTo>
                <a:lnTo>
                  <a:pt x="8723414" y="56972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 txBox="1"/>
          <p:nvPr/>
        </p:nvSpPr>
        <p:spPr>
          <a:xfrm>
            <a:off x="330200" y="1718894"/>
            <a:ext cx="3188335" cy="448119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5245">
              <a:lnSpc>
                <a:spcPct val="100000"/>
              </a:lnSpc>
              <a:spcBef>
                <a:spcPts val="95"/>
              </a:spcBef>
              <a:buSzPct val="94000"/>
              <a:buAutoNum type="arabicPlain"/>
              <a:tabLst>
                <a:tab pos="491490" algn="l"/>
              </a:tabLst>
            </a:pPr>
            <a:r>
              <a:rPr sz="1600" spc="-1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高处作业用吊篮必须安装有效 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的防坠安全锁。（</a:t>
            </a:r>
            <a:r>
              <a:rPr sz="1600" spc="-5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GB 19155-2003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第 </a:t>
            </a:r>
            <a:r>
              <a:rPr sz="1600" spc="-5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5.2.4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条）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  <a:p>
            <a:pPr marL="12700" marR="169545">
              <a:lnSpc>
                <a:spcPct val="100000"/>
              </a:lnSpc>
              <a:spcBef>
                <a:spcPts val="600"/>
              </a:spcBef>
              <a:buSzPct val="94000"/>
              <a:buAutoNum type="arabicPlain"/>
              <a:tabLst>
                <a:tab pos="512445" algn="l"/>
              </a:tabLst>
            </a:pP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安全锁的标定有效日期一般 不大于</a:t>
            </a:r>
            <a:r>
              <a:rPr sz="1600" spc="-5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12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个月。（</a:t>
            </a:r>
            <a:r>
              <a:rPr sz="1600" spc="-5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GB</a:t>
            </a:r>
            <a:r>
              <a:rPr sz="1600" spc="-45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 </a:t>
            </a:r>
            <a:r>
              <a:rPr sz="1600" spc="-5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19155-2003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第 </a:t>
            </a:r>
            <a:r>
              <a:rPr sz="1600" spc="-5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5.4.5.6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条）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  <a:p>
            <a:pPr marL="12700" marR="61595">
              <a:lnSpc>
                <a:spcPct val="100000"/>
              </a:lnSpc>
              <a:spcBef>
                <a:spcPts val="605"/>
              </a:spcBef>
              <a:buSzPct val="94000"/>
              <a:buAutoNum type="arabicPlain"/>
              <a:tabLst>
                <a:tab pos="517525" algn="l"/>
              </a:tabLst>
            </a:pP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吊篮的防坠落转置应经法定 检测机构标定后方可使用。使用过 程中，使用单位应定期对其有限性 和可靠性进行检测。（</a:t>
            </a:r>
            <a:r>
              <a:rPr sz="1600" spc="-5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JGJ</a:t>
            </a:r>
            <a:r>
              <a:rPr sz="1600" spc="-40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 </a:t>
            </a:r>
            <a:r>
              <a:rPr sz="1600" spc="-5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202-2010  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第</a:t>
            </a:r>
            <a:r>
              <a:rPr sz="1600" spc="-5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7.0.10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条）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  <a:p>
            <a:pPr marL="12700" marR="5080">
              <a:lnSpc>
                <a:spcPct val="100000"/>
              </a:lnSpc>
              <a:spcBef>
                <a:spcPts val="600"/>
              </a:spcBef>
              <a:buSzPct val="94000"/>
              <a:buAutoNum type="arabicPlain"/>
              <a:tabLst>
                <a:tab pos="527685" algn="l"/>
              </a:tabLst>
            </a:pP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当悬吊平台运行速度达到安 全锁锁绳速度时，即能自动锁住安 全绳，并在不超过</a:t>
            </a:r>
            <a:r>
              <a:rPr sz="1600" spc="-10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200mm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的距离内 停住。（</a:t>
            </a:r>
            <a:r>
              <a:rPr sz="1600" spc="-5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GB</a:t>
            </a:r>
            <a:r>
              <a:rPr sz="1600" spc="-40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 </a:t>
            </a:r>
            <a:r>
              <a:rPr sz="1600" spc="-5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19155-2003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第</a:t>
            </a:r>
            <a:r>
              <a:rPr sz="1600" spc="-5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5.4.5.1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条）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  <a:p>
            <a:pPr marL="12700" marR="219075">
              <a:lnSpc>
                <a:spcPct val="100000"/>
              </a:lnSpc>
              <a:spcBef>
                <a:spcPts val="640"/>
              </a:spcBef>
              <a:buSzPct val="94000"/>
              <a:buAutoNum type="arabicPlain"/>
              <a:tabLst>
                <a:tab pos="520700" algn="l"/>
              </a:tabLst>
            </a:pPr>
            <a:r>
              <a:rPr sz="1600" b="1" spc="5" dirty="0">
                <a:solidFill>
                  <a:srgbClr val="073D86"/>
                </a:solidFill>
                <a:latin typeface="微软雅黑" panose="020B0503020204020204" charset="-122"/>
                <a:cs typeface="微软雅黑" panose="020B0503020204020204" charset="-122"/>
              </a:rPr>
              <a:t>安全锁标</a:t>
            </a:r>
            <a:r>
              <a:rPr sz="1600" b="1" spc="-5" dirty="0">
                <a:solidFill>
                  <a:srgbClr val="073D86"/>
                </a:solidFill>
                <a:latin typeface="微软雅黑" panose="020B0503020204020204" charset="-122"/>
                <a:cs typeface="微软雅黑" panose="020B0503020204020204" charset="-122"/>
              </a:rPr>
              <a:t>定铭</a:t>
            </a:r>
            <a:r>
              <a:rPr sz="1600" b="1" spc="5" dirty="0">
                <a:solidFill>
                  <a:srgbClr val="073D86"/>
                </a:solidFill>
                <a:latin typeface="微软雅黑" panose="020B0503020204020204" charset="-122"/>
                <a:cs typeface="微软雅黑" panose="020B0503020204020204" charset="-122"/>
              </a:rPr>
              <a:t>牌</a:t>
            </a:r>
            <a:r>
              <a:rPr sz="1600" b="1" spc="-5" dirty="0">
                <a:solidFill>
                  <a:srgbClr val="073D86"/>
                </a:solidFill>
                <a:latin typeface="微软雅黑" panose="020B0503020204020204" charset="-122"/>
                <a:cs typeface="微软雅黑" panose="020B0503020204020204" charset="-122"/>
              </a:rPr>
              <a:t>和检</a:t>
            </a:r>
            <a:r>
              <a:rPr sz="1600" b="1" spc="5" dirty="0">
                <a:solidFill>
                  <a:srgbClr val="073D86"/>
                </a:solidFill>
                <a:latin typeface="微软雅黑" panose="020B0503020204020204" charset="-122"/>
                <a:cs typeface="微软雅黑" panose="020B0503020204020204" charset="-122"/>
              </a:rPr>
              <a:t>测</a:t>
            </a:r>
            <a:r>
              <a:rPr sz="1600" b="1" spc="-5" dirty="0">
                <a:solidFill>
                  <a:srgbClr val="073D86"/>
                </a:solidFill>
                <a:latin typeface="微软雅黑" panose="020B0503020204020204" charset="-122"/>
                <a:cs typeface="微软雅黑" panose="020B0503020204020204" charset="-122"/>
              </a:rPr>
              <a:t>标定 </a:t>
            </a:r>
            <a:r>
              <a:rPr sz="1600" b="1" spc="5" dirty="0">
                <a:solidFill>
                  <a:srgbClr val="073D86"/>
                </a:solidFill>
                <a:latin typeface="微软雅黑" panose="020B0503020204020204" charset="-122"/>
                <a:cs typeface="微软雅黑" panose="020B0503020204020204" charset="-122"/>
              </a:rPr>
              <a:t>报告一致</a:t>
            </a:r>
            <a:r>
              <a:rPr sz="1600" b="1" spc="-15" dirty="0">
                <a:solidFill>
                  <a:srgbClr val="073D86"/>
                </a:solidFill>
                <a:latin typeface="新宋体" panose="02010609030101010101" charset="-122"/>
                <a:cs typeface="新宋体" panose="02010609030101010101" charset="-122"/>
              </a:rPr>
              <a:t>。</a:t>
            </a:r>
            <a:endParaRPr sz="1600">
              <a:latin typeface="新宋体" panose="02010609030101010101" charset="-122"/>
              <a:cs typeface="新宋体" panose="02010609030101010101" charset="-122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330200" y="1016888"/>
            <a:ext cx="4039870" cy="4679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>
                <a:latin typeface="Candara" panose="020E0502030303020204"/>
                <a:cs typeface="Candara" panose="020E0502030303020204"/>
              </a:rPr>
              <a:t>3.6.1</a:t>
            </a:r>
            <a:r>
              <a:rPr dirty="0"/>
              <a:t>安全装</a:t>
            </a:r>
            <a:r>
              <a:rPr spc="-15" dirty="0"/>
              <a:t>置</a:t>
            </a:r>
            <a:r>
              <a:rPr dirty="0"/>
              <a:t>（安全锁）</a:t>
            </a:r>
            <a:endParaRPr dirty="0"/>
          </a:p>
        </p:txBody>
      </p:sp>
      <p:sp>
        <p:nvSpPr>
          <p:cNvPr id="9" name="object 9"/>
          <p:cNvSpPr/>
          <p:nvPr/>
        </p:nvSpPr>
        <p:spPr>
          <a:xfrm>
            <a:off x="3836289" y="1661160"/>
            <a:ext cx="5056124" cy="3319399"/>
          </a:xfrm>
          <a:prstGeom prst="rect">
            <a:avLst/>
          </a:prstGeom>
          <a:blipFill>
            <a:blip r:embed="rId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054978" y="859408"/>
            <a:ext cx="2880360" cy="715010"/>
          </a:xfrm>
          <a:custGeom>
            <a:avLst/>
            <a:gdLst/>
            <a:ahLst/>
            <a:cxnLst/>
            <a:rect l="l" t="t" r="r" b="b"/>
            <a:pathLst>
              <a:path w="2880359" h="715010">
                <a:moveTo>
                  <a:pt x="2880105" y="0"/>
                </a:moveTo>
                <a:lnTo>
                  <a:pt x="2873629" y="0"/>
                </a:lnTo>
                <a:lnTo>
                  <a:pt x="2752344" y="20065"/>
                </a:lnTo>
                <a:lnTo>
                  <a:pt x="2628900" y="42417"/>
                </a:lnTo>
                <a:lnTo>
                  <a:pt x="2373376" y="91566"/>
                </a:lnTo>
                <a:lnTo>
                  <a:pt x="2105279" y="149732"/>
                </a:lnTo>
                <a:lnTo>
                  <a:pt x="1824227" y="216662"/>
                </a:lnTo>
                <a:lnTo>
                  <a:pt x="1566672" y="281558"/>
                </a:lnTo>
                <a:lnTo>
                  <a:pt x="842899" y="444626"/>
                </a:lnTo>
                <a:lnTo>
                  <a:pt x="621538" y="489330"/>
                </a:lnTo>
                <a:lnTo>
                  <a:pt x="200025" y="567436"/>
                </a:lnTo>
                <a:lnTo>
                  <a:pt x="0" y="600963"/>
                </a:lnTo>
                <a:lnTo>
                  <a:pt x="138303" y="621156"/>
                </a:lnTo>
                <a:lnTo>
                  <a:pt x="270256" y="638937"/>
                </a:lnTo>
                <a:lnTo>
                  <a:pt x="398018" y="654685"/>
                </a:lnTo>
                <a:lnTo>
                  <a:pt x="644905" y="681481"/>
                </a:lnTo>
                <a:lnTo>
                  <a:pt x="874776" y="699262"/>
                </a:lnTo>
                <a:lnTo>
                  <a:pt x="985520" y="705992"/>
                </a:lnTo>
                <a:lnTo>
                  <a:pt x="1094104" y="710438"/>
                </a:lnTo>
                <a:lnTo>
                  <a:pt x="1298448" y="715010"/>
                </a:lnTo>
                <a:lnTo>
                  <a:pt x="1396365" y="715010"/>
                </a:lnTo>
                <a:lnTo>
                  <a:pt x="1585849" y="710438"/>
                </a:lnTo>
                <a:lnTo>
                  <a:pt x="1675256" y="705992"/>
                </a:lnTo>
                <a:lnTo>
                  <a:pt x="1845564" y="692657"/>
                </a:lnTo>
                <a:lnTo>
                  <a:pt x="1928495" y="683640"/>
                </a:lnTo>
                <a:lnTo>
                  <a:pt x="2086102" y="661288"/>
                </a:lnTo>
                <a:lnTo>
                  <a:pt x="2235073" y="634491"/>
                </a:lnTo>
                <a:lnTo>
                  <a:pt x="2375535" y="603250"/>
                </a:lnTo>
                <a:lnTo>
                  <a:pt x="2509647" y="567436"/>
                </a:lnTo>
                <a:lnTo>
                  <a:pt x="2637409" y="527303"/>
                </a:lnTo>
                <a:lnTo>
                  <a:pt x="2758694" y="482600"/>
                </a:lnTo>
                <a:lnTo>
                  <a:pt x="2875788" y="435610"/>
                </a:lnTo>
                <a:lnTo>
                  <a:pt x="2880105" y="433450"/>
                </a:lnTo>
                <a:lnTo>
                  <a:pt x="2880105" y="0"/>
                </a:lnTo>
                <a:close/>
              </a:path>
            </a:pathLst>
          </a:custGeom>
          <a:solidFill>
            <a:srgbClr val="C5E7FB">
              <a:alpha val="2901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2622423" y="730884"/>
            <a:ext cx="5551805" cy="851535"/>
          </a:xfrm>
          <a:custGeom>
            <a:avLst/>
            <a:gdLst/>
            <a:ahLst/>
            <a:cxnLst/>
            <a:rect l="l" t="t" r="r" b="b"/>
            <a:pathLst>
              <a:path w="5551805" h="851535">
                <a:moveTo>
                  <a:pt x="853566" y="0"/>
                </a:moveTo>
                <a:lnTo>
                  <a:pt x="685418" y="0"/>
                </a:lnTo>
                <a:lnTo>
                  <a:pt x="527938" y="4572"/>
                </a:lnTo>
                <a:lnTo>
                  <a:pt x="381000" y="11175"/>
                </a:lnTo>
                <a:lnTo>
                  <a:pt x="244728" y="22351"/>
                </a:lnTo>
                <a:lnTo>
                  <a:pt x="117093" y="35813"/>
                </a:lnTo>
                <a:lnTo>
                  <a:pt x="0" y="53720"/>
                </a:lnTo>
                <a:lnTo>
                  <a:pt x="334137" y="96138"/>
                </a:lnTo>
                <a:lnTo>
                  <a:pt x="693927" y="156463"/>
                </a:lnTo>
                <a:lnTo>
                  <a:pt x="1079246" y="234695"/>
                </a:lnTo>
                <a:lnTo>
                  <a:pt x="1283589" y="279273"/>
                </a:lnTo>
                <a:lnTo>
                  <a:pt x="1868931" y="422275"/>
                </a:lnTo>
                <a:lnTo>
                  <a:pt x="2562987" y="576452"/>
                </a:lnTo>
                <a:lnTo>
                  <a:pt x="2882265" y="639063"/>
                </a:lnTo>
                <a:lnTo>
                  <a:pt x="3035554" y="668147"/>
                </a:lnTo>
                <a:lnTo>
                  <a:pt x="3329304" y="717295"/>
                </a:lnTo>
                <a:lnTo>
                  <a:pt x="3469766" y="739520"/>
                </a:lnTo>
                <a:lnTo>
                  <a:pt x="3737991" y="775335"/>
                </a:lnTo>
                <a:lnTo>
                  <a:pt x="3991229" y="806576"/>
                </a:lnTo>
                <a:lnTo>
                  <a:pt x="4112641" y="817752"/>
                </a:lnTo>
                <a:lnTo>
                  <a:pt x="4342510" y="835660"/>
                </a:lnTo>
                <a:lnTo>
                  <a:pt x="4453255" y="842390"/>
                </a:lnTo>
                <a:lnTo>
                  <a:pt x="4666107" y="851280"/>
                </a:lnTo>
                <a:lnTo>
                  <a:pt x="4864100" y="851280"/>
                </a:lnTo>
                <a:lnTo>
                  <a:pt x="5051425" y="846836"/>
                </a:lnTo>
                <a:lnTo>
                  <a:pt x="5140833" y="842390"/>
                </a:lnTo>
                <a:lnTo>
                  <a:pt x="5228082" y="835660"/>
                </a:lnTo>
                <a:lnTo>
                  <a:pt x="5474970" y="808863"/>
                </a:lnTo>
                <a:lnTo>
                  <a:pt x="5551551" y="797687"/>
                </a:lnTo>
                <a:lnTo>
                  <a:pt x="5304662" y="766444"/>
                </a:lnTo>
                <a:lnTo>
                  <a:pt x="5042916" y="728472"/>
                </a:lnTo>
                <a:lnTo>
                  <a:pt x="4474463" y="630047"/>
                </a:lnTo>
                <a:lnTo>
                  <a:pt x="4165854" y="567563"/>
                </a:lnTo>
                <a:lnTo>
                  <a:pt x="3840099" y="498348"/>
                </a:lnTo>
                <a:lnTo>
                  <a:pt x="2854579" y="263651"/>
                </a:lnTo>
                <a:lnTo>
                  <a:pt x="2586354" y="205612"/>
                </a:lnTo>
                <a:lnTo>
                  <a:pt x="2330957" y="156463"/>
                </a:lnTo>
                <a:lnTo>
                  <a:pt x="2207387" y="134112"/>
                </a:lnTo>
                <a:lnTo>
                  <a:pt x="2086102" y="114045"/>
                </a:lnTo>
                <a:lnTo>
                  <a:pt x="1969007" y="96138"/>
                </a:lnTo>
                <a:lnTo>
                  <a:pt x="1630552" y="51435"/>
                </a:lnTo>
                <a:lnTo>
                  <a:pt x="1419860" y="31368"/>
                </a:lnTo>
                <a:lnTo>
                  <a:pt x="1221866" y="15748"/>
                </a:lnTo>
                <a:lnTo>
                  <a:pt x="1032382" y="4572"/>
                </a:lnTo>
                <a:lnTo>
                  <a:pt x="853566" y="0"/>
                </a:lnTo>
                <a:close/>
              </a:path>
            </a:pathLst>
          </a:custGeom>
          <a:solidFill>
            <a:srgbClr val="C5E7FB">
              <a:alpha val="3999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2832100" y="743204"/>
            <a:ext cx="5474970" cy="775335"/>
          </a:xfrm>
          <a:custGeom>
            <a:avLst/>
            <a:gdLst/>
            <a:ahLst/>
            <a:cxnLst/>
            <a:rect l="l" t="t" r="r" b="b"/>
            <a:pathLst>
              <a:path w="5474970" h="775335">
                <a:moveTo>
                  <a:pt x="0" y="78232"/>
                </a:moveTo>
                <a:lnTo>
                  <a:pt x="19176" y="73787"/>
                </a:lnTo>
                <a:lnTo>
                  <a:pt x="76581" y="62611"/>
                </a:lnTo>
                <a:lnTo>
                  <a:pt x="174498" y="46990"/>
                </a:lnTo>
                <a:lnTo>
                  <a:pt x="238379" y="37973"/>
                </a:lnTo>
                <a:lnTo>
                  <a:pt x="312927" y="29083"/>
                </a:lnTo>
                <a:lnTo>
                  <a:pt x="395858" y="22351"/>
                </a:lnTo>
                <a:lnTo>
                  <a:pt x="491744" y="15621"/>
                </a:lnTo>
                <a:lnTo>
                  <a:pt x="596011" y="9017"/>
                </a:lnTo>
                <a:lnTo>
                  <a:pt x="713104" y="4445"/>
                </a:lnTo>
                <a:lnTo>
                  <a:pt x="840866" y="2286"/>
                </a:lnTo>
                <a:lnTo>
                  <a:pt x="979170" y="0"/>
                </a:lnTo>
                <a:lnTo>
                  <a:pt x="1128140" y="2286"/>
                </a:lnTo>
                <a:lnTo>
                  <a:pt x="1287779" y="6731"/>
                </a:lnTo>
                <a:lnTo>
                  <a:pt x="1460246" y="15621"/>
                </a:lnTo>
                <a:lnTo>
                  <a:pt x="1643379" y="26797"/>
                </a:lnTo>
                <a:lnTo>
                  <a:pt x="1837054" y="44704"/>
                </a:lnTo>
                <a:lnTo>
                  <a:pt x="2043557" y="64770"/>
                </a:lnTo>
                <a:lnTo>
                  <a:pt x="2262759" y="89408"/>
                </a:lnTo>
                <a:lnTo>
                  <a:pt x="2492629" y="118491"/>
                </a:lnTo>
                <a:lnTo>
                  <a:pt x="2735326" y="154178"/>
                </a:lnTo>
                <a:lnTo>
                  <a:pt x="2988691" y="194437"/>
                </a:lnTo>
                <a:lnTo>
                  <a:pt x="3254755" y="241300"/>
                </a:lnTo>
                <a:lnTo>
                  <a:pt x="3533648" y="297180"/>
                </a:lnTo>
                <a:lnTo>
                  <a:pt x="3825240" y="357505"/>
                </a:lnTo>
                <a:lnTo>
                  <a:pt x="4129658" y="424561"/>
                </a:lnTo>
                <a:lnTo>
                  <a:pt x="4446778" y="500507"/>
                </a:lnTo>
                <a:lnTo>
                  <a:pt x="4776724" y="583184"/>
                </a:lnTo>
                <a:lnTo>
                  <a:pt x="5119497" y="674751"/>
                </a:lnTo>
                <a:lnTo>
                  <a:pt x="5474970" y="775335"/>
                </a:lnTo>
              </a:path>
            </a:pathLst>
          </a:custGeom>
          <a:ln w="31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5616447" y="729869"/>
            <a:ext cx="3312160" cy="652780"/>
          </a:xfrm>
          <a:custGeom>
            <a:avLst/>
            <a:gdLst/>
            <a:ahLst/>
            <a:cxnLst/>
            <a:rect l="l" t="t" r="r" b="b"/>
            <a:pathLst>
              <a:path w="3312159" h="652780">
                <a:moveTo>
                  <a:pt x="0" y="652398"/>
                </a:moveTo>
                <a:lnTo>
                  <a:pt x="95757" y="625475"/>
                </a:lnTo>
                <a:lnTo>
                  <a:pt x="357631" y="556259"/>
                </a:lnTo>
                <a:lnTo>
                  <a:pt x="538479" y="509396"/>
                </a:lnTo>
                <a:lnTo>
                  <a:pt x="747140" y="457961"/>
                </a:lnTo>
                <a:lnTo>
                  <a:pt x="979170" y="402081"/>
                </a:lnTo>
                <a:lnTo>
                  <a:pt x="1228217" y="341756"/>
                </a:lnTo>
                <a:lnTo>
                  <a:pt x="1492123" y="283717"/>
                </a:lnTo>
                <a:lnTo>
                  <a:pt x="1762505" y="225551"/>
                </a:lnTo>
                <a:lnTo>
                  <a:pt x="2039238" y="171957"/>
                </a:lnTo>
                <a:lnTo>
                  <a:pt x="2313812" y="120650"/>
                </a:lnTo>
                <a:lnTo>
                  <a:pt x="2450083" y="98297"/>
                </a:lnTo>
                <a:lnTo>
                  <a:pt x="2582036" y="75945"/>
                </a:lnTo>
                <a:lnTo>
                  <a:pt x="2713990" y="58038"/>
                </a:lnTo>
                <a:lnTo>
                  <a:pt x="2841752" y="40131"/>
                </a:lnTo>
                <a:lnTo>
                  <a:pt x="2967354" y="26796"/>
                </a:lnTo>
                <a:lnTo>
                  <a:pt x="3086607" y="15620"/>
                </a:lnTo>
                <a:lnTo>
                  <a:pt x="3201543" y="6603"/>
                </a:lnTo>
                <a:lnTo>
                  <a:pt x="3312159" y="0"/>
                </a:lnTo>
              </a:path>
            </a:pathLst>
          </a:custGeom>
          <a:ln w="31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211670" y="714248"/>
            <a:ext cx="8723630" cy="1331595"/>
          </a:xfrm>
          <a:custGeom>
            <a:avLst/>
            <a:gdLst/>
            <a:ahLst/>
            <a:cxnLst/>
            <a:rect l="l" t="t" r="r" b="b"/>
            <a:pathLst>
              <a:path w="8723630" h="1331595">
                <a:moveTo>
                  <a:pt x="1556042" y="0"/>
                </a:moveTo>
                <a:lnTo>
                  <a:pt x="1402753" y="0"/>
                </a:lnTo>
                <a:lnTo>
                  <a:pt x="1258100" y="4444"/>
                </a:lnTo>
                <a:lnTo>
                  <a:pt x="1121829" y="11175"/>
                </a:lnTo>
                <a:lnTo>
                  <a:pt x="874890" y="33400"/>
                </a:lnTo>
                <a:lnTo>
                  <a:pt x="762063" y="49149"/>
                </a:lnTo>
                <a:lnTo>
                  <a:pt x="659891" y="64769"/>
                </a:lnTo>
                <a:lnTo>
                  <a:pt x="564095" y="82550"/>
                </a:lnTo>
                <a:lnTo>
                  <a:pt x="478955" y="102742"/>
                </a:lnTo>
                <a:lnTo>
                  <a:pt x="398056" y="120650"/>
                </a:lnTo>
                <a:lnTo>
                  <a:pt x="327812" y="140715"/>
                </a:lnTo>
                <a:lnTo>
                  <a:pt x="206476" y="178688"/>
                </a:lnTo>
                <a:lnTo>
                  <a:pt x="157518" y="196596"/>
                </a:lnTo>
                <a:lnTo>
                  <a:pt x="51079" y="241173"/>
                </a:lnTo>
                <a:lnTo>
                  <a:pt x="0" y="268097"/>
                </a:lnTo>
                <a:lnTo>
                  <a:pt x="0" y="1331467"/>
                </a:lnTo>
                <a:lnTo>
                  <a:pt x="8719096" y="1331467"/>
                </a:lnTo>
                <a:lnTo>
                  <a:pt x="8723414" y="1324864"/>
                </a:lnTo>
                <a:lnTo>
                  <a:pt x="8723414" y="851153"/>
                </a:lnTo>
                <a:lnTo>
                  <a:pt x="7182142" y="851153"/>
                </a:lnTo>
                <a:lnTo>
                  <a:pt x="7043839" y="848994"/>
                </a:lnTo>
                <a:lnTo>
                  <a:pt x="6899059" y="844423"/>
                </a:lnTo>
                <a:lnTo>
                  <a:pt x="6750088" y="837818"/>
                </a:lnTo>
                <a:lnTo>
                  <a:pt x="6594640" y="826642"/>
                </a:lnTo>
                <a:lnTo>
                  <a:pt x="6260503" y="793114"/>
                </a:lnTo>
                <a:lnTo>
                  <a:pt x="5900712" y="746125"/>
                </a:lnTo>
                <a:lnTo>
                  <a:pt x="5709196" y="717168"/>
                </a:lnTo>
                <a:lnTo>
                  <a:pt x="5509044" y="683640"/>
                </a:lnTo>
                <a:lnTo>
                  <a:pt x="5302542" y="645667"/>
                </a:lnTo>
                <a:lnTo>
                  <a:pt x="4861979" y="558546"/>
                </a:lnTo>
                <a:lnTo>
                  <a:pt x="4387253" y="453516"/>
                </a:lnTo>
                <a:lnTo>
                  <a:pt x="4136047" y="395350"/>
                </a:lnTo>
                <a:lnTo>
                  <a:pt x="3614458" y="268097"/>
                </a:lnTo>
                <a:lnTo>
                  <a:pt x="3122841" y="165226"/>
                </a:lnTo>
                <a:lnTo>
                  <a:pt x="2892844" y="125094"/>
                </a:lnTo>
                <a:lnTo>
                  <a:pt x="2673642" y="91566"/>
                </a:lnTo>
                <a:lnTo>
                  <a:pt x="2462949" y="62484"/>
                </a:lnTo>
                <a:lnTo>
                  <a:pt x="2262797" y="40131"/>
                </a:lnTo>
                <a:lnTo>
                  <a:pt x="2073313" y="22225"/>
                </a:lnTo>
                <a:lnTo>
                  <a:pt x="1719999" y="2159"/>
                </a:lnTo>
                <a:lnTo>
                  <a:pt x="1556042" y="0"/>
                </a:lnTo>
                <a:close/>
              </a:path>
              <a:path w="8723630" h="1331595">
                <a:moveTo>
                  <a:pt x="8723414" y="569722"/>
                </a:moveTo>
                <a:lnTo>
                  <a:pt x="8638197" y="605409"/>
                </a:lnTo>
                <a:lnTo>
                  <a:pt x="8557298" y="636651"/>
                </a:lnTo>
                <a:lnTo>
                  <a:pt x="8472208" y="665734"/>
                </a:lnTo>
                <a:lnTo>
                  <a:pt x="8295551" y="719327"/>
                </a:lnTo>
                <a:lnTo>
                  <a:pt x="8201825" y="743965"/>
                </a:lnTo>
                <a:lnTo>
                  <a:pt x="8005991" y="784098"/>
                </a:lnTo>
                <a:lnTo>
                  <a:pt x="7901724" y="802004"/>
                </a:lnTo>
                <a:lnTo>
                  <a:pt x="7680363" y="828801"/>
                </a:lnTo>
                <a:lnTo>
                  <a:pt x="7441857" y="846709"/>
                </a:lnTo>
                <a:lnTo>
                  <a:pt x="7314222" y="851153"/>
                </a:lnTo>
                <a:lnTo>
                  <a:pt x="8723414" y="851153"/>
                </a:lnTo>
                <a:lnTo>
                  <a:pt x="8723414" y="56972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 txBox="1"/>
          <p:nvPr/>
        </p:nvSpPr>
        <p:spPr>
          <a:xfrm>
            <a:off x="258267" y="1996516"/>
            <a:ext cx="3274695" cy="432371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140970">
              <a:lnSpc>
                <a:spcPct val="100000"/>
              </a:lnSpc>
              <a:spcBef>
                <a:spcPts val="95"/>
              </a:spcBef>
              <a:buSzPct val="94000"/>
              <a:buAutoNum type="arabicPlain"/>
              <a:tabLst>
                <a:tab pos="490855" algn="l"/>
              </a:tabLst>
            </a:pPr>
            <a:r>
              <a:rPr sz="1600" spc="-1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安全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绳</a:t>
            </a:r>
            <a:r>
              <a:rPr sz="1600" spc="-1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上设置供人员挂设安全 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带的安全锁扣，安全绳应单独固定 在建筑物可靠位置上。（</a:t>
            </a:r>
            <a:r>
              <a:rPr sz="1600" spc="-5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JGJ</a:t>
            </a:r>
            <a:r>
              <a:rPr sz="1600" spc="30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 </a:t>
            </a:r>
            <a:r>
              <a:rPr sz="1600" spc="-10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202-  </a:t>
            </a:r>
            <a:r>
              <a:rPr sz="1600" spc="-5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2010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第</a:t>
            </a:r>
            <a:r>
              <a:rPr sz="1600" spc="-5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5.5.1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条</a:t>
            </a:r>
            <a:r>
              <a:rPr sz="1600" spc="-5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)</a:t>
            </a:r>
            <a:endParaRPr sz="1600">
              <a:latin typeface="Candara" panose="020E0502030303020204"/>
              <a:cs typeface="Candara" panose="020E0502030303020204"/>
            </a:endParaRPr>
          </a:p>
          <a:p>
            <a:pPr marL="12700" marR="5080">
              <a:lnSpc>
                <a:spcPct val="100000"/>
              </a:lnSpc>
              <a:spcBef>
                <a:spcPts val="600"/>
              </a:spcBef>
              <a:buSzPct val="94000"/>
              <a:buAutoNum type="arabicPlain"/>
              <a:tabLst>
                <a:tab pos="511175" algn="l"/>
              </a:tabLst>
            </a:pP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安全绳应使用锦纶安全绳，并 </a:t>
            </a:r>
            <a:r>
              <a:rPr sz="1600" spc="-1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且整绳挂设，不得接长使用。绳索 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为多股绳时股数不得小于</a:t>
            </a:r>
            <a:r>
              <a:rPr sz="1600" spc="-5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3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股，绳头 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不得留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有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散丝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，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在接近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焊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接、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切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割、 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热源等场所时，应对安全绳进行保 护，所有零部件应顺滑，无材料或 制造缺陷无尖角或锋利边缘。棱角 部位防护；（《坠落防护</a:t>
            </a:r>
            <a:r>
              <a:rPr sz="1600" spc="28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 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安全绳》 </a:t>
            </a:r>
            <a:r>
              <a:rPr sz="1600" spc="-5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GB</a:t>
            </a:r>
            <a:r>
              <a:rPr sz="1600" spc="-10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 </a:t>
            </a:r>
            <a:r>
              <a:rPr sz="1600" spc="-5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24543-2009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第</a:t>
            </a:r>
            <a:r>
              <a:rPr sz="1600" spc="-5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5.1.2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条）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  <a:p>
            <a:pPr marL="12700" marR="113665">
              <a:lnSpc>
                <a:spcPct val="100000"/>
              </a:lnSpc>
              <a:spcBef>
                <a:spcPts val="605"/>
              </a:spcBef>
              <a:buSzPct val="94000"/>
              <a:buAutoNum type="arabicPlain"/>
              <a:tabLst>
                <a:tab pos="517525" algn="l"/>
              </a:tabLst>
            </a:pP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安全绳径大小必须在安全锁扣 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标定使用绳径范围内，且安全锁扣 要灵敏可靠。一个安全锁扣只能供 一个人挂设。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330200" y="947420"/>
            <a:ext cx="2978785" cy="90995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</a:pPr>
            <a:r>
              <a:rPr dirty="0">
                <a:latin typeface="Candara" panose="020E0502030303020204"/>
                <a:cs typeface="Candara" panose="020E0502030303020204"/>
              </a:rPr>
              <a:t>3.</a:t>
            </a:r>
            <a:r>
              <a:rPr spc="5" dirty="0">
                <a:latin typeface="Candara" panose="020E0502030303020204"/>
                <a:cs typeface="Candara" panose="020E0502030303020204"/>
              </a:rPr>
              <a:t>6</a:t>
            </a:r>
            <a:r>
              <a:rPr dirty="0">
                <a:latin typeface="Candara" panose="020E0502030303020204"/>
                <a:cs typeface="Candara" panose="020E0502030303020204"/>
              </a:rPr>
              <a:t>.</a:t>
            </a:r>
            <a:r>
              <a:rPr spc="5" dirty="0">
                <a:latin typeface="Candara" panose="020E0502030303020204"/>
                <a:cs typeface="Candara" panose="020E0502030303020204"/>
              </a:rPr>
              <a:t>2</a:t>
            </a:r>
            <a:r>
              <a:rPr dirty="0"/>
              <a:t>安全</a:t>
            </a:r>
            <a:r>
              <a:rPr spc="-20" dirty="0"/>
              <a:t>绳</a:t>
            </a:r>
            <a:r>
              <a:rPr dirty="0"/>
              <a:t>及安全 </a:t>
            </a:r>
            <a:r>
              <a:rPr dirty="0"/>
              <a:t>带的自锁器</a:t>
            </a:r>
            <a:endParaRPr dirty="0"/>
          </a:p>
        </p:txBody>
      </p:sp>
      <p:sp>
        <p:nvSpPr>
          <p:cNvPr id="9" name="object 9"/>
          <p:cNvSpPr txBox="1"/>
          <p:nvPr/>
        </p:nvSpPr>
        <p:spPr>
          <a:xfrm>
            <a:off x="4795520" y="5254878"/>
            <a:ext cx="3528060" cy="10007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95"/>
              </a:spcBef>
            </a:pPr>
            <a:r>
              <a:rPr sz="1600" b="1" spc="5" dirty="0">
                <a:solidFill>
                  <a:srgbClr val="073D86"/>
                </a:solidFill>
                <a:latin typeface="微软雅黑" panose="020B0503020204020204" charset="-122"/>
                <a:cs typeface="微软雅黑" panose="020B0503020204020204" charset="-122"/>
              </a:rPr>
              <a:t>吊篮</a:t>
            </a:r>
            <a:r>
              <a:rPr sz="1600" b="1" spc="5" dirty="0">
                <a:solidFill>
                  <a:srgbClr val="FF0000"/>
                </a:solidFill>
                <a:latin typeface="微软雅黑" panose="020B0503020204020204" charset="-122"/>
                <a:cs typeface="微软雅黑" panose="020B0503020204020204" charset="-122"/>
              </a:rPr>
              <a:t>必须</a:t>
            </a:r>
            <a:r>
              <a:rPr sz="1600" b="1" spc="5" dirty="0">
                <a:solidFill>
                  <a:srgbClr val="073D86"/>
                </a:solidFill>
                <a:latin typeface="微软雅黑" panose="020B0503020204020204" charset="-122"/>
                <a:cs typeface="微软雅黑" panose="020B0503020204020204" charset="-122"/>
              </a:rPr>
              <a:t>使</a:t>
            </a:r>
            <a:r>
              <a:rPr sz="1600" b="1" spc="-5" dirty="0">
                <a:solidFill>
                  <a:srgbClr val="073D86"/>
                </a:solidFill>
                <a:latin typeface="微软雅黑" panose="020B0503020204020204" charset="-122"/>
                <a:cs typeface="微软雅黑" panose="020B0503020204020204" charset="-122"/>
              </a:rPr>
              <a:t>用</a:t>
            </a:r>
            <a:r>
              <a:rPr sz="1600" b="1" spc="-5" dirty="0">
                <a:solidFill>
                  <a:srgbClr val="FF0000"/>
                </a:solidFill>
                <a:latin typeface="微软雅黑" panose="020B0503020204020204" charset="-122"/>
                <a:cs typeface="微软雅黑" panose="020B0503020204020204" charset="-122"/>
              </a:rPr>
              <a:t>独</a:t>
            </a:r>
            <a:r>
              <a:rPr sz="1600" b="1" spc="5" dirty="0">
                <a:solidFill>
                  <a:srgbClr val="FF0000"/>
                </a:solidFill>
                <a:latin typeface="微软雅黑" panose="020B0503020204020204" charset="-122"/>
                <a:cs typeface="微软雅黑" panose="020B0503020204020204" charset="-122"/>
              </a:rPr>
              <a:t>立</a:t>
            </a:r>
            <a:r>
              <a:rPr sz="1600" b="1" spc="-5" dirty="0">
                <a:solidFill>
                  <a:srgbClr val="073D86"/>
                </a:solidFill>
                <a:latin typeface="微软雅黑" panose="020B0503020204020204" charset="-122"/>
                <a:cs typeface="微软雅黑" panose="020B0503020204020204" charset="-122"/>
              </a:rPr>
              <a:t>的安</a:t>
            </a:r>
            <a:r>
              <a:rPr sz="1600" b="1" spc="5" dirty="0">
                <a:solidFill>
                  <a:srgbClr val="073D86"/>
                </a:solidFill>
                <a:latin typeface="微软雅黑" panose="020B0503020204020204" charset="-122"/>
                <a:cs typeface="微软雅黑" panose="020B0503020204020204" charset="-122"/>
              </a:rPr>
              <a:t>全</a:t>
            </a:r>
            <a:r>
              <a:rPr sz="1600" b="1" spc="-5" dirty="0">
                <a:solidFill>
                  <a:srgbClr val="073D86"/>
                </a:solidFill>
                <a:latin typeface="微软雅黑" panose="020B0503020204020204" charset="-122"/>
                <a:cs typeface="微软雅黑" panose="020B0503020204020204" charset="-122"/>
              </a:rPr>
              <a:t>绳，</a:t>
            </a:r>
            <a:r>
              <a:rPr sz="1600" b="1" spc="5" dirty="0">
                <a:solidFill>
                  <a:srgbClr val="FF0000"/>
                </a:solidFill>
                <a:latin typeface="微软雅黑" panose="020B0503020204020204" charset="-122"/>
                <a:cs typeface="微软雅黑" panose="020B0503020204020204" charset="-122"/>
              </a:rPr>
              <a:t>绳</a:t>
            </a:r>
            <a:r>
              <a:rPr sz="1600" b="1" spc="-5" dirty="0">
                <a:solidFill>
                  <a:srgbClr val="FF0000"/>
                </a:solidFill>
                <a:latin typeface="微软雅黑" panose="020B0503020204020204" charset="-122"/>
                <a:cs typeface="微软雅黑" panose="020B0503020204020204" charset="-122"/>
              </a:rPr>
              <a:t>径</a:t>
            </a:r>
            <a:r>
              <a:rPr sz="1600" b="1" spc="-5" dirty="0">
                <a:solidFill>
                  <a:srgbClr val="073D86"/>
                </a:solidFill>
                <a:latin typeface="微软雅黑" panose="020B0503020204020204" charset="-122"/>
                <a:cs typeface="微软雅黑" panose="020B0503020204020204" charset="-122"/>
              </a:rPr>
              <a:t>不小 </a:t>
            </a:r>
            <a:r>
              <a:rPr sz="1600" b="1" spc="5" dirty="0">
                <a:solidFill>
                  <a:srgbClr val="073D86"/>
                </a:solidFill>
                <a:latin typeface="微软雅黑" panose="020B0503020204020204" charset="-122"/>
                <a:cs typeface="微软雅黑" panose="020B0503020204020204" charset="-122"/>
              </a:rPr>
              <a:t>于</a:t>
            </a:r>
            <a:r>
              <a:rPr sz="1600" b="1" spc="-15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1</a:t>
            </a:r>
            <a:r>
              <a:rPr sz="1600" b="1" spc="-5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2</a:t>
            </a:r>
            <a:r>
              <a:rPr sz="1600" b="1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.</a:t>
            </a:r>
            <a:r>
              <a:rPr sz="1600" b="1" spc="-10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5</a:t>
            </a:r>
            <a:r>
              <a:rPr sz="1600" b="1" spc="-5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m</a:t>
            </a:r>
            <a:r>
              <a:rPr sz="1600" b="1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m</a:t>
            </a:r>
            <a:r>
              <a:rPr sz="1600" b="1" spc="5" dirty="0">
                <a:solidFill>
                  <a:srgbClr val="073D86"/>
                </a:solidFill>
                <a:latin typeface="微软雅黑" panose="020B0503020204020204" charset="-122"/>
                <a:cs typeface="微软雅黑" panose="020B0503020204020204" charset="-122"/>
              </a:rPr>
              <a:t>。安全绳应</a:t>
            </a:r>
            <a:r>
              <a:rPr sz="1600" b="1" spc="-5" dirty="0">
                <a:solidFill>
                  <a:srgbClr val="073D86"/>
                </a:solidFill>
                <a:latin typeface="微软雅黑" panose="020B0503020204020204" charset="-122"/>
                <a:cs typeface="微软雅黑" panose="020B0503020204020204" charset="-122"/>
              </a:rPr>
              <a:t>固</a:t>
            </a:r>
            <a:r>
              <a:rPr sz="1600" b="1" spc="5" dirty="0">
                <a:solidFill>
                  <a:srgbClr val="073D86"/>
                </a:solidFill>
                <a:latin typeface="微软雅黑" panose="020B0503020204020204" charset="-122"/>
                <a:cs typeface="微软雅黑" panose="020B0503020204020204" charset="-122"/>
              </a:rPr>
              <a:t>定</a:t>
            </a:r>
            <a:r>
              <a:rPr sz="1600" b="1" spc="-5" dirty="0">
                <a:solidFill>
                  <a:srgbClr val="073D86"/>
                </a:solidFill>
                <a:latin typeface="微软雅黑" panose="020B0503020204020204" charset="-122"/>
                <a:cs typeface="微软雅黑" panose="020B0503020204020204" charset="-122"/>
              </a:rPr>
              <a:t>在建</a:t>
            </a:r>
            <a:r>
              <a:rPr sz="1600" b="1" spc="5" dirty="0">
                <a:solidFill>
                  <a:srgbClr val="073D86"/>
                </a:solidFill>
                <a:latin typeface="微软雅黑" panose="020B0503020204020204" charset="-122"/>
                <a:cs typeface="微软雅黑" panose="020B0503020204020204" charset="-122"/>
              </a:rPr>
              <a:t>筑</a:t>
            </a:r>
            <a:r>
              <a:rPr sz="1600" b="1" spc="-5" dirty="0">
                <a:solidFill>
                  <a:srgbClr val="073D86"/>
                </a:solidFill>
                <a:latin typeface="微软雅黑" panose="020B0503020204020204" charset="-122"/>
                <a:cs typeface="微软雅黑" panose="020B0503020204020204" charset="-122"/>
              </a:rPr>
              <a:t>物可靠 </a:t>
            </a:r>
            <a:r>
              <a:rPr sz="1600" b="1" spc="5" dirty="0">
                <a:solidFill>
                  <a:srgbClr val="073D86"/>
                </a:solidFill>
                <a:latin typeface="微软雅黑" panose="020B0503020204020204" charset="-122"/>
                <a:cs typeface="微软雅黑" panose="020B0503020204020204" charset="-122"/>
              </a:rPr>
              <a:t>位置上不得</a:t>
            </a:r>
            <a:r>
              <a:rPr sz="1600" b="1" spc="-5" dirty="0">
                <a:solidFill>
                  <a:srgbClr val="073D86"/>
                </a:solidFill>
                <a:latin typeface="微软雅黑" panose="020B0503020204020204" charset="-122"/>
                <a:cs typeface="微软雅黑" panose="020B0503020204020204" charset="-122"/>
              </a:rPr>
              <a:t>与吊</a:t>
            </a:r>
            <a:r>
              <a:rPr sz="1600" b="1" spc="5" dirty="0">
                <a:solidFill>
                  <a:srgbClr val="073D86"/>
                </a:solidFill>
                <a:latin typeface="微软雅黑" panose="020B0503020204020204" charset="-122"/>
                <a:cs typeface="微软雅黑" panose="020B0503020204020204" charset="-122"/>
              </a:rPr>
              <a:t>蓝</a:t>
            </a:r>
            <a:r>
              <a:rPr sz="1600" b="1" spc="-5" dirty="0">
                <a:solidFill>
                  <a:srgbClr val="073D86"/>
                </a:solidFill>
                <a:latin typeface="微软雅黑" panose="020B0503020204020204" charset="-122"/>
                <a:cs typeface="微软雅黑" panose="020B0503020204020204" charset="-122"/>
              </a:rPr>
              <a:t>上任</a:t>
            </a:r>
            <a:r>
              <a:rPr sz="1600" b="1" spc="5" dirty="0">
                <a:solidFill>
                  <a:srgbClr val="073D86"/>
                </a:solidFill>
                <a:latin typeface="微软雅黑" panose="020B0503020204020204" charset="-122"/>
                <a:cs typeface="微软雅黑" panose="020B0503020204020204" charset="-122"/>
              </a:rPr>
              <a:t>何</a:t>
            </a:r>
            <a:r>
              <a:rPr sz="1600" b="1" spc="-5" dirty="0">
                <a:solidFill>
                  <a:srgbClr val="073D86"/>
                </a:solidFill>
                <a:latin typeface="微软雅黑" panose="020B0503020204020204" charset="-122"/>
                <a:cs typeface="微软雅黑" panose="020B0503020204020204" charset="-122"/>
              </a:rPr>
              <a:t>部位</a:t>
            </a:r>
            <a:r>
              <a:rPr sz="1600" b="1" spc="5" dirty="0">
                <a:solidFill>
                  <a:srgbClr val="073D86"/>
                </a:solidFill>
                <a:latin typeface="微软雅黑" panose="020B0503020204020204" charset="-122"/>
                <a:cs typeface="微软雅黑" panose="020B0503020204020204" charset="-122"/>
              </a:rPr>
              <a:t>有</a:t>
            </a:r>
            <a:r>
              <a:rPr sz="1600" b="1" spc="-5" dirty="0">
                <a:solidFill>
                  <a:srgbClr val="073D86"/>
                </a:solidFill>
                <a:latin typeface="微软雅黑" panose="020B0503020204020204" charset="-122"/>
                <a:cs typeface="微软雅黑" panose="020B0503020204020204" charset="-122"/>
              </a:rPr>
              <a:t>联</a:t>
            </a:r>
            <a:r>
              <a:rPr sz="1600" b="1" spc="350" dirty="0">
                <a:solidFill>
                  <a:srgbClr val="073D86"/>
                </a:solidFill>
                <a:latin typeface="微软雅黑" panose="020B0503020204020204" charset="-122"/>
                <a:cs typeface="微软雅黑" panose="020B0503020204020204" charset="-122"/>
              </a:rPr>
              <a:t>接</a:t>
            </a:r>
            <a:r>
              <a:rPr sz="1600" b="1" spc="-5" dirty="0">
                <a:solidFill>
                  <a:srgbClr val="073D86"/>
                </a:solidFill>
                <a:latin typeface="微软雅黑" panose="020B0503020204020204" charset="-122"/>
                <a:cs typeface="微软雅黑" panose="020B0503020204020204" charset="-122"/>
              </a:rPr>
              <a:t>， </a:t>
            </a:r>
            <a:r>
              <a:rPr sz="1600" b="1" spc="5" dirty="0">
                <a:solidFill>
                  <a:srgbClr val="073D86"/>
                </a:solidFill>
                <a:latin typeface="微软雅黑" panose="020B0503020204020204" charset="-122"/>
                <a:cs typeface="微软雅黑" panose="020B0503020204020204" charset="-122"/>
              </a:rPr>
              <a:t>与棱角部位</a:t>
            </a:r>
            <a:r>
              <a:rPr sz="1600" b="1" spc="-5" dirty="0">
                <a:solidFill>
                  <a:srgbClr val="073D86"/>
                </a:solidFill>
                <a:latin typeface="微软雅黑" panose="020B0503020204020204" charset="-122"/>
                <a:cs typeface="微软雅黑" panose="020B0503020204020204" charset="-122"/>
              </a:rPr>
              <a:t>有防</a:t>
            </a:r>
            <a:r>
              <a:rPr sz="1600" b="1" spc="5" dirty="0">
                <a:solidFill>
                  <a:srgbClr val="073D86"/>
                </a:solidFill>
                <a:latin typeface="微软雅黑" panose="020B0503020204020204" charset="-122"/>
                <a:cs typeface="微软雅黑" panose="020B0503020204020204" charset="-122"/>
              </a:rPr>
              <a:t>磨</a:t>
            </a:r>
            <a:r>
              <a:rPr sz="1600" b="1" spc="-5" dirty="0">
                <a:solidFill>
                  <a:srgbClr val="073D86"/>
                </a:solidFill>
                <a:latin typeface="微软雅黑" panose="020B0503020204020204" charset="-122"/>
                <a:cs typeface="微软雅黑" panose="020B0503020204020204" charset="-122"/>
              </a:rPr>
              <a:t>损措</a:t>
            </a:r>
            <a:r>
              <a:rPr sz="1600" b="1" spc="5" dirty="0">
                <a:solidFill>
                  <a:srgbClr val="073D86"/>
                </a:solidFill>
                <a:latin typeface="微软雅黑" panose="020B0503020204020204" charset="-122"/>
                <a:cs typeface="微软雅黑" panose="020B0503020204020204" charset="-122"/>
              </a:rPr>
              <a:t>施</a:t>
            </a:r>
            <a:r>
              <a:rPr sz="1600" b="1" spc="-5" dirty="0">
                <a:solidFill>
                  <a:srgbClr val="073D86"/>
                </a:solidFill>
                <a:latin typeface="微软雅黑" panose="020B0503020204020204" charset="-122"/>
                <a:cs typeface="微软雅黑" panose="020B0503020204020204" charset="-122"/>
              </a:rPr>
              <a:t>。</a:t>
            </a:r>
            <a:endParaRPr sz="1600"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3851909" y="620648"/>
            <a:ext cx="4143374" cy="4162425"/>
          </a:xfrm>
          <a:prstGeom prst="rect">
            <a:avLst/>
          </a:prstGeom>
          <a:blipFill>
            <a:blip r:embed="rId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5761735" y="3022600"/>
            <a:ext cx="2233548" cy="177292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3672204" y="3212973"/>
            <a:ext cx="2066036" cy="176669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054978" y="859408"/>
            <a:ext cx="2880360" cy="715010"/>
          </a:xfrm>
          <a:custGeom>
            <a:avLst/>
            <a:gdLst/>
            <a:ahLst/>
            <a:cxnLst/>
            <a:rect l="l" t="t" r="r" b="b"/>
            <a:pathLst>
              <a:path w="2880359" h="715010">
                <a:moveTo>
                  <a:pt x="2880105" y="0"/>
                </a:moveTo>
                <a:lnTo>
                  <a:pt x="2873629" y="0"/>
                </a:lnTo>
                <a:lnTo>
                  <a:pt x="2752344" y="20065"/>
                </a:lnTo>
                <a:lnTo>
                  <a:pt x="2628900" y="42417"/>
                </a:lnTo>
                <a:lnTo>
                  <a:pt x="2373376" y="91566"/>
                </a:lnTo>
                <a:lnTo>
                  <a:pt x="2105279" y="149732"/>
                </a:lnTo>
                <a:lnTo>
                  <a:pt x="1824227" y="216662"/>
                </a:lnTo>
                <a:lnTo>
                  <a:pt x="1566672" y="281558"/>
                </a:lnTo>
                <a:lnTo>
                  <a:pt x="842899" y="444626"/>
                </a:lnTo>
                <a:lnTo>
                  <a:pt x="621538" y="489330"/>
                </a:lnTo>
                <a:lnTo>
                  <a:pt x="200025" y="567436"/>
                </a:lnTo>
                <a:lnTo>
                  <a:pt x="0" y="600963"/>
                </a:lnTo>
                <a:lnTo>
                  <a:pt x="138303" y="621156"/>
                </a:lnTo>
                <a:lnTo>
                  <a:pt x="270256" y="638937"/>
                </a:lnTo>
                <a:lnTo>
                  <a:pt x="398018" y="654685"/>
                </a:lnTo>
                <a:lnTo>
                  <a:pt x="644905" y="681481"/>
                </a:lnTo>
                <a:lnTo>
                  <a:pt x="874776" y="699262"/>
                </a:lnTo>
                <a:lnTo>
                  <a:pt x="985520" y="705992"/>
                </a:lnTo>
                <a:lnTo>
                  <a:pt x="1094104" y="710438"/>
                </a:lnTo>
                <a:lnTo>
                  <a:pt x="1298448" y="715010"/>
                </a:lnTo>
                <a:lnTo>
                  <a:pt x="1396365" y="715010"/>
                </a:lnTo>
                <a:lnTo>
                  <a:pt x="1585849" y="710438"/>
                </a:lnTo>
                <a:lnTo>
                  <a:pt x="1675256" y="705992"/>
                </a:lnTo>
                <a:lnTo>
                  <a:pt x="1845564" y="692657"/>
                </a:lnTo>
                <a:lnTo>
                  <a:pt x="1928495" y="683640"/>
                </a:lnTo>
                <a:lnTo>
                  <a:pt x="2086102" y="661288"/>
                </a:lnTo>
                <a:lnTo>
                  <a:pt x="2235073" y="634491"/>
                </a:lnTo>
                <a:lnTo>
                  <a:pt x="2375535" y="603250"/>
                </a:lnTo>
                <a:lnTo>
                  <a:pt x="2509647" y="567436"/>
                </a:lnTo>
                <a:lnTo>
                  <a:pt x="2637409" y="527303"/>
                </a:lnTo>
                <a:lnTo>
                  <a:pt x="2758694" y="482600"/>
                </a:lnTo>
                <a:lnTo>
                  <a:pt x="2875788" y="435610"/>
                </a:lnTo>
                <a:lnTo>
                  <a:pt x="2880105" y="433450"/>
                </a:lnTo>
                <a:lnTo>
                  <a:pt x="2880105" y="0"/>
                </a:lnTo>
                <a:close/>
              </a:path>
            </a:pathLst>
          </a:custGeom>
          <a:solidFill>
            <a:srgbClr val="C5E7FB">
              <a:alpha val="2901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2622423" y="730884"/>
            <a:ext cx="5551805" cy="851535"/>
          </a:xfrm>
          <a:custGeom>
            <a:avLst/>
            <a:gdLst/>
            <a:ahLst/>
            <a:cxnLst/>
            <a:rect l="l" t="t" r="r" b="b"/>
            <a:pathLst>
              <a:path w="5551805" h="851535">
                <a:moveTo>
                  <a:pt x="853566" y="0"/>
                </a:moveTo>
                <a:lnTo>
                  <a:pt x="685418" y="0"/>
                </a:lnTo>
                <a:lnTo>
                  <a:pt x="527938" y="4572"/>
                </a:lnTo>
                <a:lnTo>
                  <a:pt x="381000" y="11175"/>
                </a:lnTo>
                <a:lnTo>
                  <a:pt x="244728" y="22351"/>
                </a:lnTo>
                <a:lnTo>
                  <a:pt x="117093" y="35813"/>
                </a:lnTo>
                <a:lnTo>
                  <a:pt x="0" y="53720"/>
                </a:lnTo>
                <a:lnTo>
                  <a:pt x="334137" y="96138"/>
                </a:lnTo>
                <a:lnTo>
                  <a:pt x="693927" y="156463"/>
                </a:lnTo>
                <a:lnTo>
                  <a:pt x="1079246" y="234695"/>
                </a:lnTo>
                <a:lnTo>
                  <a:pt x="1283589" y="279273"/>
                </a:lnTo>
                <a:lnTo>
                  <a:pt x="1868931" y="422275"/>
                </a:lnTo>
                <a:lnTo>
                  <a:pt x="2562987" y="576452"/>
                </a:lnTo>
                <a:lnTo>
                  <a:pt x="2882265" y="639063"/>
                </a:lnTo>
                <a:lnTo>
                  <a:pt x="3035554" y="668147"/>
                </a:lnTo>
                <a:lnTo>
                  <a:pt x="3329304" y="717295"/>
                </a:lnTo>
                <a:lnTo>
                  <a:pt x="3469766" y="739520"/>
                </a:lnTo>
                <a:lnTo>
                  <a:pt x="3737991" y="775335"/>
                </a:lnTo>
                <a:lnTo>
                  <a:pt x="3991229" y="806576"/>
                </a:lnTo>
                <a:lnTo>
                  <a:pt x="4112641" y="817752"/>
                </a:lnTo>
                <a:lnTo>
                  <a:pt x="4342510" y="835660"/>
                </a:lnTo>
                <a:lnTo>
                  <a:pt x="4453255" y="842390"/>
                </a:lnTo>
                <a:lnTo>
                  <a:pt x="4666107" y="851280"/>
                </a:lnTo>
                <a:lnTo>
                  <a:pt x="4864100" y="851280"/>
                </a:lnTo>
                <a:lnTo>
                  <a:pt x="5051425" y="846836"/>
                </a:lnTo>
                <a:lnTo>
                  <a:pt x="5140833" y="842390"/>
                </a:lnTo>
                <a:lnTo>
                  <a:pt x="5228082" y="835660"/>
                </a:lnTo>
                <a:lnTo>
                  <a:pt x="5474970" y="808863"/>
                </a:lnTo>
                <a:lnTo>
                  <a:pt x="5551551" y="797687"/>
                </a:lnTo>
                <a:lnTo>
                  <a:pt x="5304662" y="766444"/>
                </a:lnTo>
                <a:lnTo>
                  <a:pt x="5042916" y="728472"/>
                </a:lnTo>
                <a:lnTo>
                  <a:pt x="4474463" y="630047"/>
                </a:lnTo>
                <a:lnTo>
                  <a:pt x="4165854" y="567563"/>
                </a:lnTo>
                <a:lnTo>
                  <a:pt x="3840099" y="498348"/>
                </a:lnTo>
                <a:lnTo>
                  <a:pt x="2854579" y="263651"/>
                </a:lnTo>
                <a:lnTo>
                  <a:pt x="2586354" y="205612"/>
                </a:lnTo>
                <a:lnTo>
                  <a:pt x="2330957" y="156463"/>
                </a:lnTo>
                <a:lnTo>
                  <a:pt x="2207387" y="134112"/>
                </a:lnTo>
                <a:lnTo>
                  <a:pt x="2086102" y="114045"/>
                </a:lnTo>
                <a:lnTo>
                  <a:pt x="1969007" y="96138"/>
                </a:lnTo>
                <a:lnTo>
                  <a:pt x="1630552" y="51435"/>
                </a:lnTo>
                <a:lnTo>
                  <a:pt x="1419860" y="31368"/>
                </a:lnTo>
                <a:lnTo>
                  <a:pt x="1221866" y="15748"/>
                </a:lnTo>
                <a:lnTo>
                  <a:pt x="1032382" y="4572"/>
                </a:lnTo>
                <a:lnTo>
                  <a:pt x="853566" y="0"/>
                </a:lnTo>
                <a:close/>
              </a:path>
            </a:pathLst>
          </a:custGeom>
          <a:solidFill>
            <a:srgbClr val="C5E7FB">
              <a:alpha val="3999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2832100" y="743204"/>
            <a:ext cx="5474970" cy="775335"/>
          </a:xfrm>
          <a:custGeom>
            <a:avLst/>
            <a:gdLst/>
            <a:ahLst/>
            <a:cxnLst/>
            <a:rect l="l" t="t" r="r" b="b"/>
            <a:pathLst>
              <a:path w="5474970" h="775335">
                <a:moveTo>
                  <a:pt x="0" y="78232"/>
                </a:moveTo>
                <a:lnTo>
                  <a:pt x="19176" y="73787"/>
                </a:lnTo>
                <a:lnTo>
                  <a:pt x="76581" y="62611"/>
                </a:lnTo>
                <a:lnTo>
                  <a:pt x="174498" y="46990"/>
                </a:lnTo>
                <a:lnTo>
                  <a:pt x="238379" y="37973"/>
                </a:lnTo>
                <a:lnTo>
                  <a:pt x="312927" y="29083"/>
                </a:lnTo>
                <a:lnTo>
                  <a:pt x="395858" y="22351"/>
                </a:lnTo>
                <a:lnTo>
                  <a:pt x="491744" y="15621"/>
                </a:lnTo>
                <a:lnTo>
                  <a:pt x="596011" y="9017"/>
                </a:lnTo>
                <a:lnTo>
                  <a:pt x="713104" y="4445"/>
                </a:lnTo>
                <a:lnTo>
                  <a:pt x="840866" y="2286"/>
                </a:lnTo>
                <a:lnTo>
                  <a:pt x="979170" y="0"/>
                </a:lnTo>
                <a:lnTo>
                  <a:pt x="1128140" y="2286"/>
                </a:lnTo>
                <a:lnTo>
                  <a:pt x="1287779" y="6731"/>
                </a:lnTo>
                <a:lnTo>
                  <a:pt x="1460246" y="15621"/>
                </a:lnTo>
                <a:lnTo>
                  <a:pt x="1643379" y="26797"/>
                </a:lnTo>
                <a:lnTo>
                  <a:pt x="1837054" y="44704"/>
                </a:lnTo>
                <a:lnTo>
                  <a:pt x="2043557" y="64770"/>
                </a:lnTo>
                <a:lnTo>
                  <a:pt x="2262759" y="89408"/>
                </a:lnTo>
                <a:lnTo>
                  <a:pt x="2492629" y="118491"/>
                </a:lnTo>
                <a:lnTo>
                  <a:pt x="2735326" y="154178"/>
                </a:lnTo>
                <a:lnTo>
                  <a:pt x="2988691" y="194437"/>
                </a:lnTo>
                <a:lnTo>
                  <a:pt x="3254755" y="241300"/>
                </a:lnTo>
                <a:lnTo>
                  <a:pt x="3533648" y="297180"/>
                </a:lnTo>
                <a:lnTo>
                  <a:pt x="3825240" y="357505"/>
                </a:lnTo>
                <a:lnTo>
                  <a:pt x="4129658" y="424561"/>
                </a:lnTo>
                <a:lnTo>
                  <a:pt x="4446778" y="500507"/>
                </a:lnTo>
                <a:lnTo>
                  <a:pt x="4776724" y="583184"/>
                </a:lnTo>
                <a:lnTo>
                  <a:pt x="5119497" y="674751"/>
                </a:lnTo>
                <a:lnTo>
                  <a:pt x="5474970" y="775335"/>
                </a:lnTo>
              </a:path>
            </a:pathLst>
          </a:custGeom>
          <a:ln w="31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5616447" y="729869"/>
            <a:ext cx="3312160" cy="652780"/>
          </a:xfrm>
          <a:custGeom>
            <a:avLst/>
            <a:gdLst/>
            <a:ahLst/>
            <a:cxnLst/>
            <a:rect l="l" t="t" r="r" b="b"/>
            <a:pathLst>
              <a:path w="3312159" h="652780">
                <a:moveTo>
                  <a:pt x="0" y="652398"/>
                </a:moveTo>
                <a:lnTo>
                  <a:pt x="95757" y="625475"/>
                </a:lnTo>
                <a:lnTo>
                  <a:pt x="357631" y="556259"/>
                </a:lnTo>
                <a:lnTo>
                  <a:pt x="538479" y="509396"/>
                </a:lnTo>
                <a:lnTo>
                  <a:pt x="747140" y="457961"/>
                </a:lnTo>
                <a:lnTo>
                  <a:pt x="979170" y="402081"/>
                </a:lnTo>
                <a:lnTo>
                  <a:pt x="1228217" y="341756"/>
                </a:lnTo>
                <a:lnTo>
                  <a:pt x="1492123" y="283717"/>
                </a:lnTo>
                <a:lnTo>
                  <a:pt x="1762505" y="225551"/>
                </a:lnTo>
                <a:lnTo>
                  <a:pt x="2039238" y="171957"/>
                </a:lnTo>
                <a:lnTo>
                  <a:pt x="2313812" y="120650"/>
                </a:lnTo>
                <a:lnTo>
                  <a:pt x="2450083" y="98297"/>
                </a:lnTo>
                <a:lnTo>
                  <a:pt x="2582036" y="75945"/>
                </a:lnTo>
                <a:lnTo>
                  <a:pt x="2713990" y="58038"/>
                </a:lnTo>
                <a:lnTo>
                  <a:pt x="2841752" y="40131"/>
                </a:lnTo>
                <a:lnTo>
                  <a:pt x="2967354" y="26796"/>
                </a:lnTo>
                <a:lnTo>
                  <a:pt x="3086607" y="15620"/>
                </a:lnTo>
                <a:lnTo>
                  <a:pt x="3201543" y="6603"/>
                </a:lnTo>
                <a:lnTo>
                  <a:pt x="3312159" y="0"/>
                </a:lnTo>
              </a:path>
            </a:pathLst>
          </a:custGeom>
          <a:ln w="31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211670" y="714248"/>
            <a:ext cx="8723630" cy="1331595"/>
          </a:xfrm>
          <a:custGeom>
            <a:avLst/>
            <a:gdLst/>
            <a:ahLst/>
            <a:cxnLst/>
            <a:rect l="l" t="t" r="r" b="b"/>
            <a:pathLst>
              <a:path w="8723630" h="1331595">
                <a:moveTo>
                  <a:pt x="1556042" y="0"/>
                </a:moveTo>
                <a:lnTo>
                  <a:pt x="1402753" y="0"/>
                </a:lnTo>
                <a:lnTo>
                  <a:pt x="1258100" y="4444"/>
                </a:lnTo>
                <a:lnTo>
                  <a:pt x="1121829" y="11175"/>
                </a:lnTo>
                <a:lnTo>
                  <a:pt x="874890" y="33400"/>
                </a:lnTo>
                <a:lnTo>
                  <a:pt x="762063" y="49149"/>
                </a:lnTo>
                <a:lnTo>
                  <a:pt x="659891" y="64769"/>
                </a:lnTo>
                <a:lnTo>
                  <a:pt x="564095" y="82550"/>
                </a:lnTo>
                <a:lnTo>
                  <a:pt x="478955" y="102742"/>
                </a:lnTo>
                <a:lnTo>
                  <a:pt x="398056" y="120650"/>
                </a:lnTo>
                <a:lnTo>
                  <a:pt x="327812" y="140715"/>
                </a:lnTo>
                <a:lnTo>
                  <a:pt x="206476" y="178688"/>
                </a:lnTo>
                <a:lnTo>
                  <a:pt x="157518" y="196596"/>
                </a:lnTo>
                <a:lnTo>
                  <a:pt x="51079" y="241173"/>
                </a:lnTo>
                <a:lnTo>
                  <a:pt x="0" y="268097"/>
                </a:lnTo>
                <a:lnTo>
                  <a:pt x="0" y="1331467"/>
                </a:lnTo>
                <a:lnTo>
                  <a:pt x="8719096" y="1331467"/>
                </a:lnTo>
                <a:lnTo>
                  <a:pt x="8723414" y="1324864"/>
                </a:lnTo>
                <a:lnTo>
                  <a:pt x="8723414" y="851153"/>
                </a:lnTo>
                <a:lnTo>
                  <a:pt x="7182142" y="851153"/>
                </a:lnTo>
                <a:lnTo>
                  <a:pt x="7043839" y="848994"/>
                </a:lnTo>
                <a:lnTo>
                  <a:pt x="6899059" y="844423"/>
                </a:lnTo>
                <a:lnTo>
                  <a:pt x="6750088" y="837818"/>
                </a:lnTo>
                <a:lnTo>
                  <a:pt x="6594640" y="826642"/>
                </a:lnTo>
                <a:lnTo>
                  <a:pt x="6260503" y="793114"/>
                </a:lnTo>
                <a:lnTo>
                  <a:pt x="5900712" y="746125"/>
                </a:lnTo>
                <a:lnTo>
                  <a:pt x="5709196" y="717168"/>
                </a:lnTo>
                <a:lnTo>
                  <a:pt x="5509044" y="683640"/>
                </a:lnTo>
                <a:lnTo>
                  <a:pt x="5302542" y="645667"/>
                </a:lnTo>
                <a:lnTo>
                  <a:pt x="4861979" y="558546"/>
                </a:lnTo>
                <a:lnTo>
                  <a:pt x="4387253" y="453516"/>
                </a:lnTo>
                <a:lnTo>
                  <a:pt x="4136047" y="395350"/>
                </a:lnTo>
                <a:lnTo>
                  <a:pt x="3614458" y="268097"/>
                </a:lnTo>
                <a:lnTo>
                  <a:pt x="3122841" y="165226"/>
                </a:lnTo>
                <a:lnTo>
                  <a:pt x="2892844" y="125094"/>
                </a:lnTo>
                <a:lnTo>
                  <a:pt x="2673642" y="91566"/>
                </a:lnTo>
                <a:lnTo>
                  <a:pt x="2462949" y="62484"/>
                </a:lnTo>
                <a:lnTo>
                  <a:pt x="2262797" y="40131"/>
                </a:lnTo>
                <a:lnTo>
                  <a:pt x="2073313" y="22225"/>
                </a:lnTo>
                <a:lnTo>
                  <a:pt x="1719999" y="2159"/>
                </a:lnTo>
                <a:lnTo>
                  <a:pt x="1556042" y="0"/>
                </a:lnTo>
                <a:close/>
              </a:path>
              <a:path w="8723630" h="1331595">
                <a:moveTo>
                  <a:pt x="8723414" y="569722"/>
                </a:moveTo>
                <a:lnTo>
                  <a:pt x="8638197" y="605409"/>
                </a:lnTo>
                <a:lnTo>
                  <a:pt x="8557298" y="636651"/>
                </a:lnTo>
                <a:lnTo>
                  <a:pt x="8472208" y="665734"/>
                </a:lnTo>
                <a:lnTo>
                  <a:pt x="8295551" y="719327"/>
                </a:lnTo>
                <a:lnTo>
                  <a:pt x="8201825" y="743965"/>
                </a:lnTo>
                <a:lnTo>
                  <a:pt x="8005991" y="784098"/>
                </a:lnTo>
                <a:lnTo>
                  <a:pt x="7901724" y="802004"/>
                </a:lnTo>
                <a:lnTo>
                  <a:pt x="7680363" y="828801"/>
                </a:lnTo>
                <a:lnTo>
                  <a:pt x="7441857" y="846709"/>
                </a:lnTo>
                <a:lnTo>
                  <a:pt x="7314222" y="851153"/>
                </a:lnTo>
                <a:lnTo>
                  <a:pt x="8723414" y="851153"/>
                </a:lnTo>
                <a:lnTo>
                  <a:pt x="8723414" y="56972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 txBox="1"/>
          <p:nvPr/>
        </p:nvSpPr>
        <p:spPr>
          <a:xfrm>
            <a:off x="330200" y="1430781"/>
            <a:ext cx="2552700" cy="1320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490220" indent="-478155">
              <a:lnSpc>
                <a:spcPct val="100000"/>
              </a:lnSpc>
              <a:spcBef>
                <a:spcPts val="95"/>
              </a:spcBef>
              <a:buSzPct val="94000"/>
              <a:buAutoNum type="arabicPlain"/>
              <a:tabLst>
                <a:tab pos="490855" algn="l"/>
              </a:tabLst>
            </a:pP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上限位撞板固定牢靠，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600" spc="-1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缓冲距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离</a:t>
            </a:r>
            <a:r>
              <a:rPr sz="1600" spc="-10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80cm</a:t>
            </a:r>
            <a:r>
              <a:rPr sz="1600" spc="-1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；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  <a:p>
            <a:pPr marL="12700" marR="5080">
              <a:lnSpc>
                <a:spcPct val="100000"/>
              </a:lnSpc>
              <a:spcBef>
                <a:spcPts val="595"/>
              </a:spcBef>
              <a:buSzPct val="94000"/>
              <a:buAutoNum type="arabicPlain" startAt="2"/>
              <a:tabLst>
                <a:tab pos="513715" algn="l"/>
              </a:tabLst>
            </a:pP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上限位行程开</a:t>
            </a:r>
            <a:r>
              <a:rPr sz="1600" spc="-1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关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、撞板 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装置必须按照要求装设，不 得漏装、偏斜或失灵；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330200" y="899287"/>
            <a:ext cx="2886710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dirty="0">
                <a:latin typeface="Candara" panose="020E0502030303020204"/>
                <a:cs typeface="Candara" panose="020E0502030303020204"/>
              </a:rPr>
              <a:t>3.6.3</a:t>
            </a:r>
            <a:r>
              <a:rPr sz="3200" dirty="0"/>
              <a:t>上限位装置</a:t>
            </a:r>
            <a:endParaRPr sz="3200">
              <a:latin typeface="Candara" panose="020E0502030303020204"/>
              <a:cs typeface="Candara" panose="020E0502030303020204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3203829" y="1556766"/>
            <a:ext cx="5648706" cy="3312413"/>
          </a:xfrm>
          <a:prstGeom prst="rect">
            <a:avLst/>
          </a:prstGeom>
          <a:blipFill>
            <a:blip r:embed="rId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054978" y="859408"/>
            <a:ext cx="2880360" cy="715010"/>
          </a:xfrm>
          <a:custGeom>
            <a:avLst/>
            <a:gdLst/>
            <a:ahLst/>
            <a:cxnLst/>
            <a:rect l="l" t="t" r="r" b="b"/>
            <a:pathLst>
              <a:path w="2880359" h="715010">
                <a:moveTo>
                  <a:pt x="2880105" y="0"/>
                </a:moveTo>
                <a:lnTo>
                  <a:pt x="2873629" y="0"/>
                </a:lnTo>
                <a:lnTo>
                  <a:pt x="2752344" y="20065"/>
                </a:lnTo>
                <a:lnTo>
                  <a:pt x="2628900" y="42417"/>
                </a:lnTo>
                <a:lnTo>
                  <a:pt x="2373376" y="91566"/>
                </a:lnTo>
                <a:lnTo>
                  <a:pt x="2105279" y="149732"/>
                </a:lnTo>
                <a:lnTo>
                  <a:pt x="1824227" y="216662"/>
                </a:lnTo>
                <a:lnTo>
                  <a:pt x="1566672" y="281558"/>
                </a:lnTo>
                <a:lnTo>
                  <a:pt x="842899" y="444626"/>
                </a:lnTo>
                <a:lnTo>
                  <a:pt x="621538" y="489330"/>
                </a:lnTo>
                <a:lnTo>
                  <a:pt x="200025" y="567436"/>
                </a:lnTo>
                <a:lnTo>
                  <a:pt x="0" y="600963"/>
                </a:lnTo>
                <a:lnTo>
                  <a:pt x="138303" y="621156"/>
                </a:lnTo>
                <a:lnTo>
                  <a:pt x="270256" y="638937"/>
                </a:lnTo>
                <a:lnTo>
                  <a:pt x="398018" y="654685"/>
                </a:lnTo>
                <a:lnTo>
                  <a:pt x="644905" y="681481"/>
                </a:lnTo>
                <a:lnTo>
                  <a:pt x="874776" y="699262"/>
                </a:lnTo>
                <a:lnTo>
                  <a:pt x="985520" y="705992"/>
                </a:lnTo>
                <a:lnTo>
                  <a:pt x="1094104" y="710438"/>
                </a:lnTo>
                <a:lnTo>
                  <a:pt x="1298448" y="715010"/>
                </a:lnTo>
                <a:lnTo>
                  <a:pt x="1396365" y="715010"/>
                </a:lnTo>
                <a:lnTo>
                  <a:pt x="1585849" y="710438"/>
                </a:lnTo>
                <a:lnTo>
                  <a:pt x="1675256" y="705992"/>
                </a:lnTo>
                <a:lnTo>
                  <a:pt x="1845564" y="692657"/>
                </a:lnTo>
                <a:lnTo>
                  <a:pt x="1928495" y="683640"/>
                </a:lnTo>
                <a:lnTo>
                  <a:pt x="2086102" y="661288"/>
                </a:lnTo>
                <a:lnTo>
                  <a:pt x="2235073" y="634491"/>
                </a:lnTo>
                <a:lnTo>
                  <a:pt x="2375535" y="603250"/>
                </a:lnTo>
                <a:lnTo>
                  <a:pt x="2509647" y="567436"/>
                </a:lnTo>
                <a:lnTo>
                  <a:pt x="2637409" y="527303"/>
                </a:lnTo>
                <a:lnTo>
                  <a:pt x="2758694" y="482600"/>
                </a:lnTo>
                <a:lnTo>
                  <a:pt x="2875788" y="435610"/>
                </a:lnTo>
                <a:lnTo>
                  <a:pt x="2880105" y="433450"/>
                </a:lnTo>
                <a:lnTo>
                  <a:pt x="2880105" y="0"/>
                </a:lnTo>
                <a:close/>
              </a:path>
            </a:pathLst>
          </a:custGeom>
          <a:solidFill>
            <a:srgbClr val="C5E7FB">
              <a:alpha val="2901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2622423" y="730884"/>
            <a:ext cx="5551805" cy="851535"/>
          </a:xfrm>
          <a:custGeom>
            <a:avLst/>
            <a:gdLst/>
            <a:ahLst/>
            <a:cxnLst/>
            <a:rect l="l" t="t" r="r" b="b"/>
            <a:pathLst>
              <a:path w="5551805" h="851535">
                <a:moveTo>
                  <a:pt x="853566" y="0"/>
                </a:moveTo>
                <a:lnTo>
                  <a:pt x="685418" y="0"/>
                </a:lnTo>
                <a:lnTo>
                  <a:pt x="527938" y="4572"/>
                </a:lnTo>
                <a:lnTo>
                  <a:pt x="381000" y="11175"/>
                </a:lnTo>
                <a:lnTo>
                  <a:pt x="244728" y="22351"/>
                </a:lnTo>
                <a:lnTo>
                  <a:pt x="117093" y="35813"/>
                </a:lnTo>
                <a:lnTo>
                  <a:pt x="0" y="53720"/>
                </a:lnTo>
                <a:lnTo>
                  <a:pt x="334137" y="96138"/>
                </a:lnTo>
                <a:lnTo>
                  <a:pt x="693927" y="156463"/>
                </a:lnTo>
                <a:lnTo>
                  <a:pt x="1079246" y="234695"/>
                </a:lnTo>
                <a:lnTo>
                  <a:pt x="1283589" y="279273"/>
                </a:lnTo>
                <a:lnTo>
                  <a:pt x="1868931" y="422275"/>
                </a:lnTo>
                <a:lnTo>
                  <a:pt x="2562987" y="576452"/>
                </a:lnTo>
                <a:lnTo>
                  <a:pt x="2882265" y="639063"/>
                </a:lnTo>
                <a:lnTo>
                  <a:pt x="3035554" y="668147"/>
                </a:lnTo>
                <a:lnTo>
                  <a:pt x="3329304" y="717295"/>
                </a:lnTo>
                <a:lnTo>
                  <a:pt x="3469766" y="739520"/>
                </a:lnTo>
                <a:lnTo>
                  <a:pt x="3737991" y="775335"/>
                </a:lnTo>
                <a:lnTo>
                  <a:pt x="3991229" y="806576"/>
                </a:lnTo>
                <a:lnTo>
                  <a:pt x="4112641" y="817752"/>
                </a:lnTo>
                <a:lnTo>
                  <a:pt x="4342510" y="835660"/>
                </a:lnTo>
                <a:lnTo>
                  <a:pt x="4453255" y="842390"/>
                </a:lnTo>
                <a:lnTo>
                  <a:pt x="4666107" y="851280"/>
                </a:lnTo>
                <a:lnTo>
                  <a:pt x="4864100" y="851280"/>
                </a:lnTo>
                <a:lnTo>
                  <a:pt x="5051425" y="846836"/>
                </a:lnTo>
                <a:lnTo>
                  <a:pt x="5140833" y="842390"/>
                </a:lnTo>
                <a:lnTo>
                  <a:pt x="5228082" y="835660"/>
                </a:lnTo>
                <a:lnTo>
                  <a:pt x="5474970" y="808863"/>
                </a:lnTo>
                <a:lnTo>
                  <a:pt x="5551551" y="797687"/>
                </a:lnTo>
                <a:lnTo>
                  <a:pt x="5304662" y="766444"/>
                </a:lnTo>
                <a:lnTo>
                  <a:pt x="5042916" y="728472"/>
                </a:lnTo>
                <a:lnTo>
                  <a:pt x="4474463" y="630047"/>
                </a:lnTo>
                <a:lnTo>
                  <a:pt x="4165854" y="567563"/>
                </a:lnTo>
                <a:lnTo>
                  <a:pt x="3840099" y="498348"/>
                </a:lnTo>
                <a:lnTo>
                  <a:pt x="2854579" y="263651"/>
                </a:lnTo>
                <a:lnTo>
                  <a:pt x="2586354" y="205612"/>
                </a:lnTo>
                <a:lnTo>
                  <a:pt x="2330957" y="156463"/>
                </a:lnTo>
                <a:lnTo>
                  <a:pt x="2207387" y="134112"/>
                </a:lnTo>
                <a:lnTo>
                  <a:pt x="2086102" y="114045"/>
                </a:lnTo>
                <a:lnTo>
                  <a:pt x="1969007" y="96138"/>
                </a:lnTo>
                <a:lnTo>
                  <a:pt x="1630552" y="51435"/>
                </a:lnTo>
                <a:lnTo>
                  <a:pt x="1419860" y="31368"/>
                </a:lnTo>
                <a:lnTo>
                  <a:pt x="1221866" y="15748"/>
                </a:lnTo>
                <a:lnTo>
                  <a:pt x="1032382" y="4572"/>
                </a:lnTo>
                <a:lnTo>
                  <a:pt x="853566" y="0"/>
                </a:lnTo>
                <a:close/>
              </a:path>
            </a:pathLst>
          </a:custGeom>
          <a:solidFill>
            <a:srgbClr val="C5E7FB">
              <a:alpha val="3999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2832100" y="743204"/>
            <a:ext cx="5474970" cy="775335"/>
          </a:xfrm>
          <a:custGeom>
            <a:avLst/>
            <a:gdLst/>
            <a:ahLst/>
            <a:cxnLst/>
            <a:rect l="l" t="t" r="r" b="b"/>
            <a:pathLst>
              <a:path w="5474970" h="775335">
                <a:moveTo>
                  <a:pt x="0" y="78232"/>
                </a:moveTo>
                <a:lnTo>
                  <a:pt x="19176" y="73787"/>
                </a:lnTo>
                <a:lnTo>
                  <a:pt x="76581" y="62611"/>
                </a:lnTo>
                <a:lnTo>
                  <a:pt x="174498" y="46990"/>
                </a:lnTo>
                <a:lnTo>
                  <a:pt x="238379" y="37973"/>
                </a:lnTo>
                <a:lnTo>
                  <a:pt x="312927" y="29083"/>
                </a:lnTo>
                <a:lnTo>
                  <a:pt x="395858" y="22351"/>
                </a:lnTo>
                <a:lnTo>
                  <a:pt x="491744" y="15621"/>
                </a:lnTo>
                <a:lnTo>
                  <a:pt x="596011" y="9017"/>
                </a:lnTo>
                <a:lnTo>
                  <a:pt x="713104" y="4445"/>
                </a:lnTo>
                <a:lnTo>
                  <a:pt x="840866" y="2286"/>
                </a:lnTo>
                <a:lnTo>
                  <a:pt x="979170" y="0"/>
                </a:lnTo>
                <a:lnTo>
                  <a:pt x="1128140" y="2286"/>
                </a:lnTo>
                <a:lnTo>
                  <a:pt x="1287779" y="6731"/>
                </a:lnTo>
                <a:lnTo>
                  <a:pt x="1460246" y="15621"/>
                </a:lnTo>
                <a:lnTo>
                  <a:pt x="1643379" y="26797"/>
                </a:lnTo>
                <a:lnTo>
                  <a:pt x="1837054" y="44704"/>
                </a:lnTo>
                <a:lnTo>
                  <a:pt x="2043557" y="64770"/>
                </a:lnTo>
                <a:lnTo>
                  <a:pt x="2262759" y="89408"/>
                </a:lnTo>
                <a:lnTo>
                  <a:pt x="2492629" y="118491"/>
                </a:lnTo>
                <a:lnTo>
                  <a:pt x="2735326" y="154178"/>
                </a:lnTo>
                <a:lnTo>
                  <a:pt x="2988691" y="194437"/>
                </a:lnTo>
                <a:lnTo>
                  <a:pt x="3254755" y="241300"/>
                </a:lnTo>
                <a:lnTo>
                  <a:pt x="3533648" y="297180"/>
                </a:lnTo>
                <a:lnTo>
                  <a:pt x="3825240" y="357505"/>
                </a:lnTo>
                <a:lnTo>
                  <a:pt x="4129658" y="424561"/>
                </a:lnTo>
                <a:lnTo>
                  <a:pt x="4446778" y="500507"/>
                </a:lnTo>
                <a:lnTo>
                  <a:pt x="4776724" y="583184"/>
                </a:lnTo>
                <a:lnTo>
                  <a:pt x="5119497" y="674751"/>
                </a:lnTo>
                <a:lnTo>
                  <a:pt x="5474970" y="775335"/>
                </a:lnTo>
              </a:path>
            </a:pathLst>
          </a:custGeom>
          <a:ln w="31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5616447" y="729869"/>
            <a:ext cx="3312160" cy="652780"/>
          </a:xfrm>
          <a:custGeom>
            <a:avLst/>
            <a:gdLst/>
            <a:ahLst/>
            <a:cxnLst/>
            <a:rect l="l" t="t" r="r" b="b"/>
            <a:pathLst>
              <a:path w="3312159" h="652780">
                <a:moveTo>
                  <a:pt x="0" y="652398"/>
                </a:moveTo>
                <a:lnTo>
                  <a:pt x="95757" y="625475"/>
                </a:lnTo>
                <a:lnTo>
                  <a:pt x="357631" y="556259"/>
                </a:lnTo>
                <a:lnTo>
                  <a:pt x="538479" y="509396"/>
                </a:lnTo>
                <a:lnTo>
                  <a:pt x="747140" y="457961"/>
                </a:lnTo>
                <a:lnTo>
                  <a:pt x="979170" y="402081"/>
                </a:lnTo>
                <a:lnTo>
                  <a:pt x="1228217" y="341756"/>
                </a:lnTo>
                <a:lnTo>
                  <a:pt x="1492123" y="283717"/>
                </a:lnTo>
                <a:lnTo>
                  <a:pt x="1762505" y="225551"/>
                </a:lnTo>
                <a:lnTo>
                  <a:pt x="2039238" y="171957"/>
                </a:lnTo>
                <a:lnTo>
                  <a:pt x="2313812" y="120650"/>
                </a:lnTo>
                <a:lnTo>
                  <a:pt x="2450083" y="98297"/>
                </a:lnTo>
                <a:lnTo>
                  <a:pt x="2582036" y="75945"/>
                </a:lnTo>
                <a:lnTo>
                  <a:pt x="2713990" y="58038"/>
                </a:lnTo>
                <a:lnTo>
                  <a:pt x="2841752" y="40131"/>
                </a:lnTo>
                <a:lnTo>
                  <a:pt x="2967354" y="26796"/>
                </a:lnTo>
                <a:lnTo>
                  <a:pt x="3086607" y="15620"/>
                </a:lnTo>
                <a:lnTo>
                  <a:pt x="3201543" y="6603"/>
                </a:lnTo>
                <a:lnTo>
                  <a:pt x="3312159" y="0"/>
                </a:lnTo>
              </a:path>
            </a:pathLst>
          </a:custGeom>
          <a:ln w="31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211670" y="714248"/>
            <a:ext cx="8723630" cy="1331595"/>
          </a:xfrm>
          <a:custGeom>
            <a:avLst/>
            <a:gdLst/>
            <a:ahLst/>
            <a:cxnLst/>
            <a:rect l="l" t="t" r="r" b="b"/>
            <a:pathLst>
              <a:path w="8723630" h="1331595">
                <a:moveTo>
                  <a:pt x="1556042" y="0"/>
                </a:moveTo>
                <a:lnTo>
                  <a:pt x="1402753" y="0"/>
                </a:lnTo>
                <a:lnTo>
                  <a:pt x="1258100" y="4444"/>
                </a:lnTo>
                <a:lnTo>
                  <a:pt x="1121829" y="11175"/>
                </a:lnTo>
                <a:lnTo>
                  <a:pt x="874890" y="33400"/>
                </a:lnTo>
                <a:lnTo>
                  <a:pt x="762063" y="49149"/>
                </a:lnTo>
                <a:lnTo>
                  <a:pt x="659891" y="64769"/>
                </a:lnTo>
                <a:lnTo>
                  <a:pt x="564095" y="82550"/>
                </a:lnTo>
                <a:lnTo>
                  <a:pt x="478955" y="102742"/>
                </a:lnTo>
                <a:lnTo>
                  <a:pt x="398056" y="120650"/>
                </a:lnTo>
                <a:lnTo>
                  <a:pt x="327812" y="140715"/>
                </a:lnTo>
                <a:lnTo>
                  <a:pt x="206476" y="178688"/>
                </a:lnTo>
                <a:lnTo>
                  <a:pt x="157518" y="196596"/>
                </a:lnTo>
                <a:lnTo>
                  <a:pt x="51079" y="241173"/>
                </a:lnTo>
                <a:lnTo>
                  <a:pt x="0" y="268097"/>
                </a:lnTo>
                <a:lnTo>
                  <a:pt x="0" y="1331467"/>
                </a:lnTo>
                <a:lnTo>
                  <a:pt x="8719096" y="1331467"/>
                </a:lnTo>
                <a:lnTo>
                  <a:pt x="8723414" y="1324864"/>
                </a:lnTo>
                <a:lnTo>
                  <a:pt x="8723414" y="851153"/>
                </a:lnTo>
                <a:lnTo>
                  <a:pt x="7182142" y="851153"/>
                </a:lnTo>
                <a:lnTo>
                  <a:pt x="7043839" y="848994"/>
                </a:lnTo>
                <a:lnTo>
                  <a:pt x="6899059" y="844423"/>
                </a:lnTo>
                <a:lnTo>
                  <a:pt x="6750088" y="837818"/>
                </a:lnTo>
                <a:lnTo>
                  <a:pt x="6594640" y="826642"/>
                </a:lnTo>
                <a:lnTo>
                  <a:pt x="6260503" y="793114"/>
                </a:lnTo>
                <a:lnTo>
                  <a:pt x="5900712" y="746125"/>
                </a:lnTo>
                <a:lnTo>
                  <a:pt x="5709196" y="717168"/>
                </a:lnTo>
                <a:lnTo>
                  <a:pt x="5509044" y="683640"/>
                </a:lnTo>
                <a:lnTo>
                  <a:pt x="5302542" y="645667"/>
                </a:lnTo>
                <a:lnTo>
                  <a:pt x="4861979" y="558546"/>
                </a:lnTo>
                <a:lnTo>
                  <a:pt x="4387253" y="453516"/>
                </a:lnTo>
                <a:lnTo>
                  <a:pt x="4136047" y="395350"/>
                </a:lnTo>
                <a:lnTo>
                  <a:pt x="3614458" y="268097"/>
                </a:lnTo>
                <a:lnTo>
                  <a:pt x="3122841" y="165226"/>
                </a:lnTo>
                <a:lnTo>
                  <a:pt x="2892844" y="125094"/>
                </a:lnTo>
                <a:lnTo>
                  <a:pt x="2673642" y="91566"/>
                </a:lnTo>
                <a:lnTo>
                  <a:pt x="2462949" y="62484"/>
                </a:lnTo>
                <a:lnTo>
                  <a:pt x="2262797" y="40131"/>
                </a:lnTo>
                <a:lnTo>
                  <a:pt x="2073313" y="22225"/>
                </a:lnTo>
                <a:lnTo>
                  <a:pt x="1719999" y="2159"/>
                </a:lnTo>
                <a:lnTo>
                  <a:pt x="1556042" y="0"/>
                </a:lnTo>
                <a:close/>
              </a:path>
              <a:path w="8723630" h="1331595">
                <a:moveTo>
                  <a:pt x="8723414" y="569722"/>
                </a:moveTo>
                <a:lnTo>
                  <a:pt x="8638197" y="605409"/>
                </a:lnTo>
                <a:lnTo>
                  <a:pt x="8557298" y="636651"/>
                </a:lnTo>
                <a:lnTo>
                  <a:pt x="8472208" y="665734"/>
                </a:lnTo>
                <a:lnTo>
                  <a:pt x="8295551" y="719327"/>
                </a:lnTo>
                <a:lnTo>
                  <a:pt x="8201825" y="743965"/>
                </a:lnTo>
                <a:lnTo>
                  <a:pt x="8005991" y="784098"/>
                </a:lnTo>
                <a:lnTo>
                  <a:pt x="7901724" y="802004"/>
                </a:lnTo>
                <a:lnTo>
                  <a:pt x="7680363" y="828801"/>
                </a:lnTo>
                <a:lnTo>
                  <a:pt x="7441857" y="846709"/>
                </a:lnTo>
                <a:lnTo>
                  <a:pt x="7314222" y="851153"/>
                </a:lnTo>
                <a:lnTo>
                  <a:pt x="8723414" y="851153"/>
                </a:lnTo>
                <a:lnTo>
                  <a:pt x="8723414" y="56972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 txBox="1"/>
          <p:nvPr/>
        </p:nvSpPr>
        <p:spPr>
          <a:xfrm>
            <a:off x="330200" y="1389379"/>
            <a:ext cx="3477260" cy="423227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  <a:buSzPct val="94000"/>
              <a:buAutoNum type="arabicPlain"/>
              <a:tabLst>
                <a:tab pos="490855" algn="l"/>
              </a:tabLst>
            </a:pP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吊篮平台等钢结构应无扭曲、变 形、裂纹和严重锈蚀。结构件各连接 螺栓宜齐全、紧固、使用正确、有防 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松</a:t>
            </a:r>
            <a:r>
              <a:rPr sz="1600" spc="-1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措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施</a:t>
            </a:r>
            <a:r>
              <a:rPr sz="160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，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螺</a:t>
            </a:r>
            <a:r>
              <a:rPr sz="1600" spc="-1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栓</a:t>
            </a:r>
            <a:r>
              <a:rPr sz="160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平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于</a:t>
            </a:r>
            <a:r>
              <a:rPr sz="1600" spc="-1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或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高</a:t>
            </a:r>
            <a:r>
              <a:rPr sz="160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出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螺</a:t>
            </a:r>
            <a:r>
              <a:rPr sz="1600" spc="-1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母</a:t>
            </a:r>
            <a:r>
              <a:rPr sz="160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顶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平</a:t>
            </a:r>
            <a:r>
              <a:rPr sz="1600" spc="-1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面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； 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所有连接销轴规格正确，均有可靠轴 向止动，规范使用开口销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  <a:p>
            <a:pPr marL="12700" marR="118745">
              <a:lnSpc>
                <a:spcPct val="100000"/>
              </a:lnSpc>
              <a:spcBef>
                <a:spcPts val="600"/>
              </a:spcBef>
              <a:buSzPct val="94000"/>
              <a:buAutoNum type="arabicPlain"/>
              <a:tabLst>
                <a:tab pos="512445" algn="l"/>
              </a:tabLst>
            </a:pP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悬挂机构施加于建筑物顶面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或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构 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筑物上的作用力均应符合建筑结构的 </a:t>
            </a:r>
            <a:r>
              <a:rPr sz="1600" spc="-1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承重要求。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（</a:t>
            </a:r>
            <a:r>
              <a:rPr sz="1600" spc="-5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GB</a:t>
            </a:r>
            <a:r>
              <a:rPr sz="1600" spc="15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 </a:t>
            </a:r>
            <a:r>
              <a:rPr sz="1600" spc="-5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19155-2003</a:t>
            </a:r>
            <a:r>
              <a:rPr sz="1600" spc="-1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第</a:t>
            </a:r>
            <a:r>
              <a:rPr sz="1600" spc="-5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5.4.1.2</a:t>
            </a:r>
            <a:endParaRPr sz="1600">
              <a:latin typeface="Candara" panose="020E0502030303020204"/>
              <a:cs typeface="Candara" panose="020E0502030303020204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条）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  <a:p>
            <a:pPr marL="12700" marR="272415" indent="43815">
              <a:lnSpc>
                <a:spcPct val="100000"/>
              </a:lnSpc>
              <a:spcBef>
                <a:spcPts val="600"/>
              </a:spcBef>
            </a:pPr>
            <a:r>
              <a:rPr sz="1600" spc="-5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3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、前梁外伸长度应符合产品说明书 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要求。（</a:t>
            </a:r>
            <a:r>
              <a:rPr sz="1600" spc="-5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JGJ 202-2010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第</a:t>
            </a:r>
            <a:r>
              <a:rPr sz="1600" spc="-5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5.4.8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条）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  <a:p>
            <a:pPr marL="12700">
              <a:lnSpc>
                <a:spcPct val="100000"/>
              </a:lnSpc>
              <a:spcBef>
                <a:spcPts val="600"/>
              </a:spcBef>
            </a:pPr>
            <a:r>
              <a:rPr sz="1600" spc="-5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4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、前支架在非承</a:t>
            </a:r>
            <a:r>
              <a:rPr sz="1600" spc="38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重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女儿墙，编制专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  <a:p>
            <a:pPr marL="12700">
              <a:lnSpc>
                <a:spcPct val="100000"/>
              </a:lnSpc>
            </a:pPr>
            <a:r>
              <a:rPr sz="1600" spc="-1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项方案，报工程部审批；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  <a:p>
            <a:pPr marL="12700" marR="315595">
              <a:lnSpc>
                <a:spcPct val="100000"/>
              </a:lnSpc>
              <a:spcBef>
                <a:spcPts val="600"/>
              </a:spcBef>
            </a:pPr>
            <a:r>
              <a:rPr sz="1600" spc="-10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5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、配重禁止破损，并有防止移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动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措 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施；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330200" y="872744"/>
            <a:ext cx="2268855" cy="4679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>
                <a:latin typeface="Candara" panose="020E0502030303020204"/>
                <a:cs typeface="Candara" panose="020E0502030303020204"/>
              </a:rPr>
              <a:t>3.6.4</a:t>
            </a:r>
            <a:r>
              <a:rPr dirty="0"/>
              <a:t>悬挂机构</a:t>
            </a:r>
            <a:endParaRPr dirty="0"/>
          </a:p>
        </p:txBody>
      </p:sp>
      <p:sp>
        <p:nvSpPr>
          <p:cNvPr id="9" name="object 9"/>
          <p:cNvSpPr/>
          <p:nvPr/>
        </p:nvSpPr>
        <p:spPr>
          <a:xfrm>
            <a:off x="4067936" y="1565402"/>
            <a:ext cx="4838699" cy="2153920"/>
          </a:xfrm>
          <a:prstGeom prst="rect">
            <a:avLst/>
          </a:prstGeom>
          <a:blipFill>
            <a:blip r:embed="rId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4046473" y="3734143"/>
            <a:ext cx="4860289" cy="264718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4785740" y="5373217"/>
            <a:ext cx="1588389" cy="122495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7452359" y="3734143"/>
            <a:ext cx="1448307" cy="1158151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054978" y="859408"/>
            <a:ext cx="2880360" cy="715010"/>
          </a:xfrm>
          <a:custGeom>
            <a:avLst/>
            <a:gdLst/>
            <a:ahLst/>
            <a:cxnLst/>
            <a:rect l="l" t="t" r="r" b="b"/>
            <a:pathLst>
              <a:path w="2880359" h="715010">
                <a:moveTo>
                  <a:pt x="2880105" y="0"/>
                </a:moveTo>
                <a:lnTo>
                  <a:pt x="2873629" y="0"/>
                </a:lnTo>
                <a:lnTo>
                  <a:pt x="2752344" y="20065"/>
                </a:lnTo>
                <a:lnTo>
                  <a:pt x="2628900" y="42417"/>
                </a:lnTo>
                <a:lnTo>
                  <a:pt x="2373376" y="91566"/>
                </a:lnTo>
                <a:lnTo>
                  <a:pt x="2105279" y="149732"/>
                </a:lnTo>
                <a:lnTo>
                  <a:pt x="1824227" y="216662"/>
                </a:lnTo>
                <a:lnTo>
                  <a:pt x="1566672" y="281558"/>
                </a:lnTo>
                <a:lnTo>
                  <a:pt x="842899" y="444626"/>
                </a:lnTo>
                <a:lnTo>
                  <a:pt x="621538" y="489330"/>
                </a:lnTo>
                <a:lnTo>
                  <a:pt x="200025" y="567436"/>
                </a:lnTo>
                <a:lnTo>
                  <a:pt x="0" y="600963"/>
                </a:lnTo>
                <a:lnTo>
                  <a:pt x="138303" y="621156"/>
                </a:lnTo>
                <a:lnTo>
                  <a:pt x="270256" y="638937"/>
                </a:lnTo>
                <a:lnTo>
                  <a:pt x="398018" y="654685"/>
                </a:lnTo>
                <a:lnTo>
                  <a:pt x="644905" y="681481"/>
                </a:lnTo>
                <a:lnTo>
                  <a:pt x="874776" y="699262"/>
                </a:lnTo>
                <a:lnTo>
                  <a:pt x="985520" y="705992"/>
                </a:lnTo>
                <a:lnTo>
                  <a:pt x="1094104" y="710438"/>
                </a:lnTo>
                <a:lnTo>
                  <a:pt x="1298448" y="715010"/>
                </a:lnTo>
                <a:lnTo>
                  <a:pt x="1396365" y="715010"/>
                </a:lnTo>
                <a:lnTo>
                  <a:pt x="1585849" y="710438"/>
                </a:lnTo>
                <a:lnTo>
                  <a:pt x="1675256" y="705992"/>
                </a:lnTo>
                <a:lnTo>
                  <a:pt x="1845564" y="692657"/>
                </a:lnTo>
                <a:lnTo>
                  <a:pt x="1928495" y="683640"/>
                </a:lnTo>
                <a:lnTo>
                  <a:pt x="2086102" y="661288"/>
                </a:lnTo>
                <a:lnTo>
                  <a:pt x="2235073" y="634491"/>
                </a:lnTo>
                <a:lnTo>
                  <a:pt x="2375535" y="603250"/>
                </a:lnTo>
                <a:lnTo>
                  <a:pt x="2509647" y="567436"/>
                </a:lnTo>
                <a:lnTo>
                  <a:pt x="2637409" y="527303"/>
                </a:lnTo>
                <a:lnTo>
                  <a:pt x="2758694" y="482600"/>
                </a:lnTo>
                <a:lnTo>
                  <a:pt x="2875788" y="435610"/>
                </a:lnTo>
                <a:lnTo>
                  <a:pt x="2880105" y="433450"/>
                </a:lnTo>
                <a:lnTo>
                  <a:pt x="2880105" y="0"/>
                </a:lnTo>
                <a:close/>
              </a:path>
            </a:pathLst>
          </a:custGeom>
          <a:solidFill>
            <a:srgbClr val="C5E7FB">
              <a:alpha val="2901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2622423" y="730884"/>
            <a:ext cx="5551805" cy="851535"/>
          </a:xfrm>
          <a:custGeom>
            <a:avLst/>
            <a:gdLst/>
            <a:ahLst/>
            <a:cxnLst/>
            <a:rect l="l" t="t" r="r" b="b"/>
            <a:pathLst>
              <a:path w="5551805" h="851535">
                <a:moveTo>
                  <a:pt x="853566" y="0"/>
                </a:moveTo>
                <a:lnTo>
                  <a:pt x="685418" y="0"/>
                </a:lnTo>
                <a:lnTo>
                  <a:pt x="527938" y="4572"/>
                </a:lnTo>
                <a:lnTo>
                  <a:pt x="381000" y="11175"/>
                </a:lnTo>
                <a:lnTo>
                  <a:pt x="244728" y="22351"/>
                </a:lnTo>
                <a:lnTo>
                  <a:pt x="117093" y="35813"/>
                </a:lnTo>
                <a:lnTo>
                  <a:pt x="0" y="53720"/>
                </a:lnTo>
                <a:lnTo>
                  <a:pt x="334137" y="96138"/>
                </a:lnTo>
                <a:lnTo>
                  <a:pt x="693927" y="156463"/>
                </a:lnTo>
                <a:lnTo>
                  <a:pt x="1079246" y="234695"/>
                </a:lnTo>
                <a:lnTo>
                  <a:pt x="1283589" y="279273"/>
                </a:lnTo>
                <a:lnTo>
                  <a:pt x="1868931" y="422275"/>
                </a:lnTo>
                <a:lnTo>
                  <a:pt x="2562987" y="576452"/>
                </a:lnTo>
                <a:lnTo>
                  <a:pt x="2882265" y="639063"/>
                </a:lnTo>
                <a:lnTo>
                  <a:pt x="3035554" y="668147"/>
                </a:lnTo>
                <a:lnTo>
                  <a:pt x="3329304" y="717295"/>
                </a:lnTo>
                <a:lnTo>
                  <a:pt x="3469766" y="739520"/>
                </a:lnTo>
                <a:lnTo>
                  <a:pt x="3737991" y="775335"/>
                </a:lnTo>
                <a:lnTo>
                  <a:pt x="3991229" y="806576"/>
                </a:lnTo>
                <a:lnTo>
                  <a:pt x="4112641" y="817752"/>
                </a:lnTo>
                <a:lnTo>
                  <a:pt x="4342510" y="835660"/>
                </a:lnTo>
                <a:lnTo>
                  <a:pt x="4453255" y="842390"/>
                </a:lnTo>
                <a:lnTo>
                  <a:pt x="4666107" y="851280"/>
                </a:lnTo>
                <a:lnTo>
                  <a:pt x="4864100" y="851280"/>
                </a:lnTo>
                <a:lnTo>
                  <a:pt x="5051425" y="846836"/>
                </a:lnTo>
                <a:lnTo>
                  <a:pt x="5140833" y="842390"/>
                </a:lnTo>
                <a:lnTo>
                  <a:pt x="5228082" y="835660"/>
                </a:lnTo>
                <a:lnTo>
                  <a:pt x="5474970" y="808863"/>
                </a:lnTo>
                <a:lnTo>
                  <a:pt x="5551551" y="797687"/>
                </a:lnTo>
                <a:lnTo>
                  <a:pt x="5304662" y="766444"/>
                </a:lnTo>
                <a:lnTo>
                  <a:pt x="5042916" y="728472"/>
                </a:lnTo>
                <a:lnTo>
                  <a:pt x="4474463" y="630047"/>
                </a:lnTo>
                <a:lnTo>
                  <a:pt x="4165854" y="567563"/>
                </a:lnTo>
                <a:lnTo>
                  <a:pt x="3840099" y="498348"/>
                </a:lnTo>
                <a:lnTo>
                  <a:pt x="2854579" y="263651"/>
                </a:lnTo>
                <a:lnTo>
                  <a:pt x="2586354" y="205612"/>
                </a:lnTo>
                <a:lnTo>
                  <a:pt x="2330957" y="156463"/>
                </a:lnTo>
                <a:lnTo>
                  <a:pt x="2207387" y="134112"/>
                </a:lnTo>
                <a:lnTo>
                  <a:pt x="2086102" y="114045"/>
                </a:lnTo>
                <a:lnTo>
                  <a:pt x="1969007" y="96138"/>
                </a:lnTo>
                <a:lnTo>
                  <a:pt x="1630552" y="51435"/>
                </a:lnTo>
                <a:lnTo>
                  <a:pt x="1419860" y="31368"/>
                </a:lnTo>
                <a:lnTo>
                  <a:pt x="1221866" y="15748"/>
                </a:lnTo>
                <a:lnTo>
                  <a:pt x="1032382" y="4572"/>
                </a:lnTo>
                <a:lnTo>
                  <a:pt x="853566" y="0"/>
                </a:lnTo>
                <a:close/>
              </a:path>
            </a:pathLst>
          </a:custGeom>
          <a:solidFill>
            <a:srgbClr val="C5E7FB">
              <a:alpha val="3999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2832100" y="743204"/>
            <a:ext cx="5474970" cy="775335"/>
          </a:xfrm>
          <a:custGeom>
            <a:avLst/>
            <a:gdLst/>
            <a:ahLst/>
            <a:cxnLst/>
            <a:rect l="l" t="t" r="r" b="b"/>
            <a:pathLst>
              <a:path w="5474970" h="775335">
                <a:moveTo>
                  <a:pt x="0" y="78232"/>
                </a:moveTo>
                <a:lnTo>
                  <a:pt x="19176" y="73787"/>
                </a:lnTo>
                <a:lnTo>
                  <a:pt x="76581" y="62611"/>
                </a:lnTo>
                <a:lnTo>
                  <a:pt x="174498" y="46990"/>
                </a:lnTo>
                <a:lnTo>
                  <a:pt x="238379" y="37973"/>
                </a:lnTo>
                <a:lnTo>
                  <a:pt x="312927" y="29083"/>
                </a:lnTo>
                <a:lnTo>
                  <a:pt x="395858" y="22351"/>
                </a:lnTo>
                <a:lnTo>
                  <a:pt x="491744" y="15621"/>
                </a:lnTo>
                <a:lnTo>
                  <a:pt x="596011" y="9017"/>
                </a:lnTo>
                <a:lnTo>
                  <a:pt x="713104" y="4445"/>
                </a:lnTo>
                <a:lnTo>
                  <a:pt x="840866" y="2286"/>
                </a:lnTo>
                <a:lnTo>
                  <a:pt x="979170" y="0"/>
                </a:lnTo>
                <a:lnTo>
                  <a:pt x="1128140" y="2286"/>
                </a:lnTo>
                <a:lnTo>
                  <a:pt x="1287779" y="6731"/>
                </a:lnTo>
                <a:lnTo>
                  <a:pt x="1460246" y="15621"/>
                </a:lnTo>
                <a:lnTo>
                  <a:pt x="1643379" y="26797"/>
                </a:lnTo>
                <a:lnTo>
                  <a:pt x="1837054" y="44704"/>
                </a:lnTo>
                <a:lnTo>
                  <a:pt x="2043557" y="64770"/>
                </a:lnTo>
                <a:lnTo>
                  <a:pt x="2262759" y="89408"/>
                </a:lnTo>
                <a:lnTo>
                  <a:pt x="2492629" y="118491"/>
                </a:lnTo>
                <a:lnTo>
                  <a:pt x="2735326" y="154178"/>
                </a:lnTo>
                <a:lnTo>
                  <a:pt x="2988691" y="194437"/>
                </a:lnTo>
                <a:lnTo>
                  <a:pt x="3254755" y="241300"/>
                </a:lnTo>
                <a:lnTo>
                  <a:pt x="3533648" y="297180"/>
                </a:lnTo>
                <a:lnTo>
                  <a:pt x="3825240" y="357505"/>
                </a:lnTo>
                <a:lnTo>
                  <a:pt x="4129658" y="424561"/>
                </a:lnTo>
                <a:lnTo>
                  <a:pt x="4446778" y="500507"/>
                </a:lnTo>
                <a:lnTo>
                  <a:pt x="4776724" y="583184"/>
                </a:lnTo>
                <a:lnTo>
                  <a:pt x="5119497" y="674751"/>
                </a:lnTo>
                <a:lnTo>
                  <a:pt x="5474970" y="775335"/>
                </a:lnTo>
              </a:path>
            </a:pathLst>
          </a:custGeom>
          <a:ln w="31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5616447" y="729869"/>
            <a:ext cx="3312160" cy="652780"/>
          </a:xfrm>
          <a:custGeom>
            <a:avLst/>
            <a:gdLst/>
            <a:ahLst/>
            <a:cxnLst/>
            <a:rect l="l" t="t" r="r" b="b"/>
            <a:pathLst>
              <a:path w="3312159" h="652780">
                <a:moveTo>
                  <a:pt x="0" y="652398"/>
                </a:moveTo>
                <a:lnTo>
                  <a:pt x="95757" y="625475"/>
                </a:lnTo>
                <a:lnTo>
                  <a:pt x="357631" y="556259"/>
                </a:lnTo>
                <a:lnTo>
                  <a:pt x="538479" y="509396"/>
                </a:lnTo>
                <a:lnTo>
                  <a:pt x="747140" y="457961"/>
                </a:lnTo>
                <a:lnTo>
                  <a:pt x="979170" y="402081"/>
                </a:lnTo>
                <a:lnTo>
                  <a:pt x="1228217" y="341756"/>
                </a:lnTo>
                <a:lnTo>
                  <a:pt x="1492123" y="283717"/>
                </a:lnTo>
                <a:lnTo>
                  <a:pt x="1762505" y="225551"/>
                </a:lnTo>
                <a:lnTo>
                  <a:pt x="2039238" y="171957"/>
                </a:lnTo>
                <a:lnTo>
                  <a:pt x="2313812" y="120650"/>
                </a:lnTo>
                <a:lnTo>
                  <a:pt x="2450083" y="98297"/>
                </a:lnTo>
                <a:lnTo>
                  <a:pt x="2582036" y="75945"/>
                </a:lnTo>
                <a:lnTo>
                  <a:pt x="2713990" y="58038"/>
                </a:lnTo>
                <a:lnTo>
                  <a:pt x="2841752" y="40131"/>
                </a:lnTo>
                <a:lnTo>
                  <a:pt x="2967354" y="26796"/>
                </a:lnTo>
                <a:lnTo>
                  <a:pt x="3086607" y="15620"/>
                </a:lnTo>
                <a:lnTo>
                  <a:pt x="3201543" y="6603"/>
                </a:lnTo>
                <a:lnTo>
                  <a:pt x="3312159" y="0"/>
                </a:lnTo>
              </a:path>
            </a:pathLst>
          </a:custGeom>
          <a:ln w="31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211670" y="714248"/>
            <a:ext cx="8723630" cy="1331595"/>
          </a:xfrm>
          <a:custGeom>
            <a:avLst/>
            <a:gdLst/>
            <a:ahLst/>
            <a:cxnLst/>
            <a:rect l="l" t="t" r="r" b="b"/>
            <a:pathLst>
              <a:path w="8723630" h="1331595">
                <a:moveTo>
                  <a:pt x="1556042" y="0"/>
                </a:moveTo>
                <a:lnTo>
                  <a:pt x="1402753" y="0"/>
                </a:lnTo>
                <a:lnTo>
                  <a:pt x="1258100" y="4444"/>
                </a:lnTo>
                <a:lnTo>
                  <a:pt x="1121829" y="11175"/>
                </a:lnTo>
                <a:lnTo>
                  <a:pt x="874890" y="33400"/>
                </a:lnTo>
                <a:lnTo>
                  <a:pt x="762063" y="49149"/>
                </a:lnTo>
                <a:lnTo>
                  <a:pt x="659891" y="64769"/>
                </a:lnTo>
                <a:lnTo>
                  <a:pt x="564095" y="82550"/>
                </a:lnTo>
                <a:lnTo>
                  <a:pt x="478955" y="102742"/>
                </a:lnTo>
                <a:lnTo>
                  <a:pt x="398056" y="120650"/>
                </a:lnTo>
                <a:lnTo>
                  <a:pt x="327812" y="140715"/>
                </a:lnTo>
                <a:lnTo>
                  <a:pt x="206476" y="178688"/>
                </a:lnTo>
                <a:lnTo>
                  <a:pt x="157518" y="196596"/>
                </a:lnTo>
                <a:lnTo>
                  <a:pt x="51079" y="241173"/>
                </a:lnTo>
                <a:lnTo>
                  <a:pt x="0" y="268097"/>
                </a:lnTo>
                <a:lnTo>
                  <a:pt x="0" y="1331467"/>
                </a:lnTo>
                <a:lnTo>
                  <a:pt x="8719096" y="1331467"/>
                </a:lnTo>
                <a:lnTo>
                  <a:pt x="8723414" y="1324864"/>
                </a:lnTo>
                <a:lnTo>
                  <a:pt x="8723414" y="851153"/>
                </a:lnTo>
                <a:lnTo>
                  <a:pt x="7182142" y="851153"/>
                </a:lnTo>
                <a:lnTo>
                  <a:pt x="7043839" y="848994"/>
                </a:lnTo>
                <a:lnTo>
                  <a:pt x="6899059" y="844423"/>
                </a:lnTo>
                <a:lnTo>
                  <a:pt x="6750088" y="837818"/>
                </a:lnTo>
                <a:lnTo>
                  <a:pt x="6594640" y="826642"/>
                </a:lnTo>
                <a:lnTo>
                  <a:pt x="6260503" y="793114"/>
                </a:lnTo>
                <a:lnTo>
                  <a:pt x="5900712" y="746125"/>
                </a:lnTo>
                <a:lnTo>
                  <a:pt x="5709196" y="717168"/>
                </a:lnTo>
                <a:lnTo>
                  <a:pt x="5509044" y="683640"/>
                </a:lnTo>
                <a:lnTo>
                  <a:pt x="5302542" y="645667"/>
                </a:lnTo>
                <a:lnTo>
                  <a:pt x="4861979" y="558546"/>
                </a:lnTo>
                <a:lnTo>
                  <a:pt x="4387253" y="453516"/>
                </a:lnTo>
                <a:lnTo>
                  <a:pt x="4136047" y="395350"/>
                </a:lnTo>
                <a:lnTo>
                  <a:pt x="3614458" y="268097"/>
                </a:lnTo>
                <a:lnTo>
                  <a:pt x="3122841" y="165226"/>
                </a:lnTo>
                <a:lnTo>
                  <a:pt x="2892844" y="125094"/>
                </a:lnTo>
                <a:lnTo>
                  <a:pt x="2673642" y="91566"/>
                </a:lnTo>
                <a:lnTo>
                  <a:pt x="2462949" y="62484"/>
                </a:lnTo>
                <a:lnTo>
                  <a:pt x="2262797" y="40131"/>
                </a:lnTo>
                <a:lnTo>
                  <a:pt x="2073313" y="22225"/>
                </a:lnTo>
                <a:lnTo>
                  <a:pt x="1719999" y="2159"/>
                </a:lnTo>
                <a:lnTo>
                  <a:pt x="1556042" y="0"/>
                </a:lnTo>
                <a:close/>
              </a:path>
              <a:path w="8723630" h="1331595">
                <a:moveTo>
                  <a:pt x="8723414" y="569722"/>
                </a:moveTo>
                <a:lnTo>
                  <a:pt x="8638197" y="605409"/>
                </a:lnTo>
                <a:lnTo>
                  <a:pt x="8557298" y="636651"/>
                </a:lnTo>
                <a:lnTo>
                  <a:pt x="8472208" y="665734"/>
                </a:lnTo>
                <a:lnTo>
                  <a:pt x="8295551" y="719327"/>
                </a:lnTo>
                <a:lnTo>
                  <a:pt x="8201825" y="743965"/>
                </a:lnTo>
                <a:lnTo>
                  <a:pt x="8005991" y="784098"/>
                </a:lnTo>
                <a:lnTo>
                  <a:pt x="7901724" y="802004"/>
                </a:lnTo>
                <a:lnTo>
                  <a:pt x="7680363" y="828801"/>
                </a:lnTo>
                <a:lnTo>
                  <a:pt x="7441857" y="846709"/>
                </a:lnTo>
                <a:lnTo>
                  <a:pt x="7314222" y="851153"/>
                </a:lnTo>
                <a:lnTo>
                  <a:pt x="8723414" y="851153"/>
                </a:lnTo>
                <a:lnTo>
                  <a:pt x="8723414" y="56972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 txBox="1"/>
          <p:nvPr/>
        </p:nvSpPr>
        <p:spPr>
          <a:xfrm>
            <a:off x="330200" y="1426235"/>
            <a:ext cx="6023610" cy="4781550"/>
          </a:xfrm>
          <a:prstGeom prst="rect">
            <a:avLst/>
          </a:prstGeom>
        </p:spPr>
        <p:txBody>
          <a:bodyPr vert="horz" wrap="square" lIns="0" tIns="88900" rIns="0" bIns="0" rtlCol="0">
            <a:spAutoFit/>
          </a:bodyPr>
          <a:lstStyle/>
          <a:p>
            <a:pPr marL="490220" indent="-478155">
              <a:lnSpc>
                <a:spcPct val="100000"/>
              </a:lnSpc>
              <a:spcBef>
                <a:spcPts val="700"/>
              </a:spcBef>
              <a:buSzPct val="94000"/>
              <a:buAutoNum type="arabicPlain"/>
              <a:tabLst>
                <a:tab pos="490855" algn="l"/>
              </a:tabLst>
            </a:pP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吊篮宜选用高强度、镀锌、柔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度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好的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钢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丝绳；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  <a:p>
            <a:pPr marL="12700" marR="24130">
              <a:lnSpc>
                <a:spcPct val="100000"/>
              </a:lnSpc>
              <a:spcBef>
                <a:spcPts val="600"/>
              </a:spcBef>
              <a:buSzPct val="94000"/>
              <a:buAutoNum type="arabicPlain"/>
              <a:tabLst>
                <a:tab pos="512445" algn="l"/>
              </a:tabLst>
            </a:pP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钢丝绳直径满足说明书要求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；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在任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何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情况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下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承重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钢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丝绳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的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实际 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直径不应小</a:t>
            </a:r>
            <a:r>
              <a:rPr sz="1600" spc="-1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于</a:t>
            </a:r>
            <a:r>
              <a:rPr sz="1600" spc="-10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8mm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。（</a:t>
            </a:r>
            <a:r>
              <a:rPr sz="1600" spc="-5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GB</a:t>
            </a:r>
            <a:r>
              <a:rPr sz="1600" spc="30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 </a:t>
            </a:r>
            <a:r>
              <a:rPr sz="1600" spc="-5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19155-2003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第</a:t>
            </a:r>
            <a:r>
              <a:rPr sz="1600" spc="-5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5.4.6.4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条）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  <a:p>
            <a:pPr marL="517525" indent="-505460">
              <a:lnSpc>
                <a:spcPct val="100000"/>
              </a:lnSpc>
              <a:spcBef>
                <a:spcPts val="600"/>
              </a:spcBef>
              <a:buSzPct val="94000"/>
              <a:buAutoNum type="arabicPlain"/>
              <a:tabLst>
                <a:tab pos="517525" algn="l"/>
              </a:tabLst>
            </a:pP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钢丝</a:t>
            </a:r>
            <a:r>
              <a:rPr sz="1600" spc="-1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绳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不得有断丝、松股、硬弯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、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锈蚀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等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缺陷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或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油污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附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着物。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  <a:p>
            <a:pPr marL="527050" indent="-514985">
              <a:lnSpc>
                <a:spcPct val="100000"/>
              </a:lnSpc>
              <a:spcBef>
                <a:spcPts val="600"/>
              </a:spcBef>
              <a:buSzPct val="94000"/>
              <a:buAutoNum type="arabicPlain"/>
              <a:tabLst>
                <a:tab pos="527685" algn="l"/>
              </a:tabLst>
            </a:pPr>
            <a:r>
              <a:rPr sz="1600" spc="-1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钢丝绳实际直径比其公称直径</a:t>
            </a:r>
            <a:r>
              <a:rPr sz="160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减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少</a:t>
            </a:r>
            <a:r>
              <a:rPr sz="1600" spc="5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7</a:t>
            </a:r>
            <a:r>
              <a:rPr sz="1600" spc="-10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%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或</a:t>
            </a:r>
            <a:r>
              <a:rPr sz="160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更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多</a:t>
            </a:r>
            <a:r>
              <a:rPr sz="1600" spc="-1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时</a:t>
            </a:r>
            <a:r>
              <a:rPr sz="160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，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即</a:t>
            </a:r>
            <a:r>
              <a:rPr sz="1600" spc="-1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使</a:t>
            </a:r>
            <a:r>
              <a:rPr sz="160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无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可</a:t>
            </a:r>
            <a:r>
              <a:rPr sz="1600" spc="-1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见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断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  <a:p>
            <a:pPr marL="12700">
              <a:lnSpc>
                <a:spcPct val="100000"/>
              </a:lnSpc>
            </a:pP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丝，钢丝绳也予以报废。（</a:t>
            </a:r>
            <a:r>
              <a:rPr sz="1600" spc="-5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GB/T</a:t>
            </a:r>
            <a:r>
              <a:rPr sz="1600" spc="30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 </a:t>
            </a:r>
            <a:r>
              <a:rPr sz="1600" spc="-10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5972-2009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第</a:t>
            </a:r>
            <a:r>
              <a:rPr sz="1600" spc="-5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3.5.8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条）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  <a:p>
            <a:pPr marL="12700" marR="18415">
              <a:lnSpc>
                <a:spcPct val="100000"/>
              </a:lnSpc>
              <a:spcBef>
                <a:spcPts val="600"/>
              </a:spcBef>
              <a:buSzPct val="94000"/>
              <a:buAutoNum type="arabicPlain" startAt="5"/>
              <a:tabLst>
                <a:tab pos="517525" algn="l"/>
              </a:tabLst>
            </a:pP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钢丝</a:t>
            </a:r>
            <a:r>
              <a:rPr sz="1600" spc="-1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绳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因腐蚀侵袭及钢材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损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失而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引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起的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钢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丝松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弛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，应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对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该钢丝 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绳予以报废。（</a:t>
            </a:r>
            <a:r>
              <a:rPr sz="1600" spc="-5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GB/T</a:t>
            </a:r>
            <a:r>
              <a:rPr sz="1600" spc="5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 </a:t>
            </a:r>
            <a:r>
              <a:rPr sz="1600" spc="-10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5972-2009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第</a:t>
            </a:r>
            <a:r>
              <a:rPr sz="1600" spc="-5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3.5.10.2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条）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  <a:p>
            <a:pPr marL="12700" marR="5080">
              <a:lnSpc>
                <a:spcPct val="100000"/>
              </a:lnSpc>
              <a:spcBef>
                <a:spcPts val="600"/>
              </a:spcBef>
              <a:buSzPct val="94000"/>
              <a:buAutoNum type="arabicPlain" startAt="5"/>
              <a:tabLst>
                <a:tab pos="530860" algn="l"/>
              </a:tabLst>
            </a:pP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在吊篮平台悬挂处增设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一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根与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提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升机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构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上使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用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的相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同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型号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的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安 </a:t>
            </a:r>
            <a:r>
              <a:rPr sz="1600" spc="-1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全钢丝绳，安全绳应独立悬挂。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（</a:t>
            </a:r>
            <a:r>
              <a:rPr sz="1600" spc="-5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GB</a:t>
            </a:r>
            <a:r>
              <a:rPr sz="1600" spc="55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 </a:t>
            </a:r>
            <a:r>
              <a:rPr sz="1600" spc="-5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19155-2003</a:t>
            </a:r>
            <a:r>
              <a:rPr sz="1600" spc="-1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第</a:t>
            </a:r>
            <a:r>
              <a:rPr sz="1600" spc="-5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5.4.6.5</a:t>
            </a:r>
            <a:r>
              <a:rPr sz="1600" spc="-1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条、第 </a:t>
            </a:r>
            <a:r>
              <a:rPr sz="1600" spc="-5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5.4.6.6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条）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  <a:p>
            <a:pPr marL="12700" marR="24765">
              <a:lnSpc>
                <a:spcPct val="100000"/>
              </a:lnSpc>
              <a:spcBef>
                <a:spcPts val="605"/>
              </a:spcBef>
              <a:buSzPct val="94000"/>
              <a:buAutoNum type="arabicPlain" startAt="5"/>
              <a:tabLst>
                <a:tab pos="515620" algn="l"/>
              </a:tabLst>
            </a:pP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正常运行时，安全钢丝绳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应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处于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悬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垂状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态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。（</a:t>
            </a:r>
            <a:r>
              <a:rPr sz="1600" spc="-5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GB 19155-2003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第 </a:t>
            </a:r>
            <a:r>
              <a:rPr sz="1600" spc="-5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5.4.6.5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条）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  <a:p>
            <a:pPr marL="12700" marR="6350">
              <a:lnSpc>
                <a:spcPct val="100000"/>
              </a:lnSpc>
              <a:spcBef>
                <a:spcPts val="600"/>
              </a:spcBef>
              <a:buSzPct val="94000"/>
              <a:buAutoNum type="arabicPlain" startAt="5"/>
              <a:tabLst>
                <a:tab pos="530860" algn="l"/>
              </a:tabLst>
            </a:pP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电焊作业时要对吊篮设备、钢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丝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绳、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电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缆采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取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保护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措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施。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不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得 </a:t>
            </a:r>
            <a:r>
              <a:rPr sz="1600" spc="-1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将电焊机放置在吊篮内，电焊缆线</a:t>
            </a:r>
            <a:r>
              <a:rPr sz="160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不</a:t>
            </a:r>
            <a:r>
              <a:rPr sz="1600" spc="-1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得与</a:t>
            </a:r>
            <a:r>
              <a:rPr sz="160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吊</a:t>
            </a:r>
            <a:r>
              <a:rPr sz="1600" spc="-1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篮任</a:t>
            </a:r>
            <a:r>
              <a:rPr sz="160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何</a:t>
            </a:r>
            <a:r>
              <a:rPr sz="1600" spc="-1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部位</a:t>
            </a:r>
            <a:r>
              <a:rPr sz="160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接</a:t>
            </a:r>
            <a:r>
              <a:rPr sz="1600" spc="-1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触；</a:t>
            </a:r>
            <a:r>
              <a:rPr sz="160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电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焊 钳不得搭挂在吊篮上。严禁用吊篮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做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电焊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接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线回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路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。（</a:t>
            </a:r>
            <a:r>
              <a:rPr sz="1600" spc="-5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GB</a:t>
            </a:r>
            <a:r>
              <a:rPr sz="1600" spc="50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 </a:t>
            </a:r>
            <a:r>
              <a:rPr sz="1600" spc="-5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19155-  2003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第</a:t>
            </a:r>
            <a:r>
              <a:rPr sz="1600" spc="-5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9.2.8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条和</a:t>
            </a:r>
            <a:r>
              <a:rPr sz="1600" spc="-5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JGJ </a:t>
            </a:r>
            <a:r>
              <a:rPr sz="1600" spc="-10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202-2010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第</a:t>
            </a:r>
            <a:r>
              <a:rPr sz="1600" spc="-5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5.5.17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条）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330200" y="885189"/>
            <a:ext cx="1884680" cy="4679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>
                <a:latin typeface="Candara" panose="020E0502030303020204"/>
                <a:cs typeface="Candara" panose="020E0502030303020204"/>
              </a:rPr>
              <a:t>3.6.5</a:t>
            </a:r>
            <a:r>
              <a:rPr dirty="0"/>
              <a:t>钢丝绳</a:t>
            </a:r>
            <a:endParaRPr dirty="0"/>
          </a:p>
        </p:txBody>
      </p:sp>
      <p:sp>
        <p:nvSpPr>
          <p:cNvPr id="9" name="object 9"/>
          <p:cNvSpPr/>
          <p:nvPr/>
        </p:nvSpPr>
        <p:spPr>
          <a:xfrm>
            <a:off x="6591934" y="1097661"/>
            <a:ext cx="1864232" cy="2481326"/>
          </a:xfrm>
          <a:prstGeom prst="rect">
            <a:avLst/>
          </a:prstGeom>
          <a:blipFill>
            <a:blip r:embed="rId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6516243" y="2610104"/>
            <a:ext cx="2375535" cy="2043430"/>
          </a:xfrm>
          <a:custGeom>
            <a:avLst/>
            <a:gdLst/>
            <a:ahLst/>
            <a:cxnLst/>
            <a:rect l="l" t="t" r="r" b="b"/>
            <a:pathLst>
              <a:path w="2375534" h="2043429">
                <a:moveTo>
                  <a:pt x="2207513" y="1034923"/>
                </a:moveTo>
                <a:lnTo>
                  <a:pt x="168021" y="1034923"/>
                </a:lnTo>
                <a:lnTo>
                  <a:pt x="123339" y="1040921"/>
                </a:lnTo>
                <a:lnTo>
                  <a:pt x="83199" y="1057853"/>
                </a:lnTo>
                <a:lnTo>
                  <a:pt x="49196" y="1084119"/>
                </a:lnTo>
                <a:lnTo>
                  <a:pt x="22930" y="1118122"/>
                </a:lnTo>
                <a:lnTo>
                  <a:pt x="5998" y="1158262"/>
                </a:lnTo>
                <a:lnTo>
                  <a:pt x="0" y="1202944"/>
                </a:lnTo>
                <a:lnTo>
                  <a:pt x="0" y="1875028"/>
                </a:lnTo>
                <a:lnTo>
                  <a:pt x="5998" y="1919655"/>
                </a:lnTo>
                <a:lnTo>
                  <a:pt x="22930" y="1959760"/>
                </a:lnTo>
                <a:lnTo>
                  <a:pt x="49196" y="1993741"/>
                </a:lnTo>
                <a:lnTo>
                  <a:pt x="83199" y="2019996"/>
                </a:lnTo>
                <a:lnTo>
                  <a:pt x="123339" y="2036923"/>
                </a:lnTo>
                <a:lnTo>
                  <a:pt x="168021" y="2042922"/>
                </a:lnTo>
                <a:lnTo>
                  <a:pt x="2207513" y="2042922"/>
                </a:lnTo>
                <a:lnTo>
                  <a:pt x="2252195" y="2036923"/>
                </a:lnTo>
                <a:lnTo>
                  <a:pt x="2292335" y="2019996"/>
                </a:lnTo>
                <a:lnTo>
                  <a:pt x="2326338" y="1993741"/>
                </a:lnTo>
                <a:lnTo>
                  <a:pt x="2352604" y="1959760"/>
                </a:lnTo>
                <a:lnTo>
                  <a:pt x="2369536" y="1919655"/>
                </a:lnTo>
                <a:lnTo>
                  <a:pt x="2375534" y="1875028"/>
                </a:lnTo>
                <a:lnTo>
                  <a:pt x="2375534" y="1202944"/>
                </a:lnTo>
                <a:lnTo>
                  <a:pt x="2369536" y="1158262"/>
                </a:lnTo>
                <a:lnTo>
                  <a:pt x="2352604" y="1118122"/>
                </a:lnTo>
                <a:lnTo>
                  <a:pt x="2326338" y="1084119"/>
                </a:lnTo>
                <a:lnTo>
                  <a:pt x="2292335" y="1057853"/>
                </a:lnTo>
                <a:lnTo>
                  <a:pt x="2252195" y="1040921"/>
                </a:lnTo>
                <a:lnTo>
                  <a:pt x="2207513" y="1034923"/>
                </a:lnTo>
                <a:close/>
              </a:path>
              <a:path w="2375534" h="2043429">
                <a:moveTo>
                  <a:pt x="660526" y="0"/>
                </a:moveTo>
                <a:lnTo>
                  <a:pt x="395858" y="1034923"/>
                </a:lnTo>
                <a:lnTo>
                  <a:pt x="989837" y="1034923"/>
                </a:lnTo>
                <a:lnTo>
                  <a:pt x="660526" y="0"/>
                </a:lnTo>
                <a:close/>
              </a:path>
            </a:pathLst>
          </a:custGeom>
          <a:solidFill>
            <a:srgbClr val="FFFF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6516243" y="2610104"/>
            <a:ext cx="2375535" cy="2043430"/>
          </a:xfrm>
          <a:custGeom>
            <a:avLst/>
            <a:gdLst/>
            <a:ahLst/>
            <a:cxnLst/>
            <a:rect l="l" t="t" r="r" b="b"/>
            <a:pathLst>
              <a:path w="2375534" h="2043429">
                <a:moveTo>
                  <a:pt x="0" y="1202944"/>
                </a:moveTo>
                <a:lnTo>
                  <a:pt x="5998" y="1158262"/>
                </a:lnTo>
                <a:lnTo>
                  <a:pt x="22930" y="1118122"/>
                </a:lnTo>
                <a:lnTo>
                  <a:pt x="49196" y="1084119"/>
                </a:lnTo>
                <a:lnTo>
                  <a:pt x="83199" y="1057853"/>
                </a:lnTo>
                <a:lnTo>
                  <a:pt x="123339" y="1040921"/>
                </a:lnTo>
                <a:lnTo>
                  <a:pt x="168021" y="1034923"/>
                </a:lnTo>
                <a:lnTo>
                  <a:pt x="395858" y="1034923"/>
                </a:lnTo>
                <a:lnTo>
                  <a:pt x="660526" y="0"/>
                </a:lnTo>
                <a:lnTo>
                  <a:pt x="989837" y="1034923"/>
                </a:lnTo>
                <a:lnTo>
                  <a:pt x="2207513" y="1034923"/>
                </a:lnTo>
                <a:lnTo>
                  <a:pt x="2252195" y="1040921"/>
                </a:lnTo>
                <a:lnTo>
                  <a:pt x="2292335" y="1057853"/>
                </a:lnTo>
                <a:lnTo>
                  <a:pt x="2326338" y="1084119"/>
                </a:lnTo>
                <a:lnTo>
                  <a:pt x="2352604" y="1118122"/>
                </a:lnTo>
                <a:lnTo>
                  <a:pt x="2369536" y="1158262"/>
                </a:lnTo>
                <a:lnTo>
                  <a:pt x="2375534" y="1202944"/>
                </a:lnTo>
                <a:lnTo>
                  <a:pt x="2375534" y="1454912"/>
                </a:lnTo>
                <a:lnTo>
                  <a:pt x="2375534" y="1875028"/>
                </a:lnTo>
                <a:lnTo>
                  <a:pt x="2369536" y="1919655"/>
                </a:lnTo>
                <a:lnTo>
                  <a:pt x="2352604" y="1959760"/>
                </a:lnTo>
                <a:lnTo>
                  <a:pt x="2326338" y="1993741"/>
                </a:lnTo>
                <a:lnTo>
                  <a:pt x="2292335" y="2019996"/>
                </a:lnTo>
                <a:lnTo>
                  <a:pt x="2252195" y="2036923"/>
                </a:lnTo>
                <a:lnTo>
                  <a:pt x="2207513" y="2042922"/>
                </a:lnTo>
                <a:lnTo>
                  <a:pt x="989837" y="2042922"/>
                </a:lnTo>
                <a:lnTo>
                  <a:pt x="395858" y="2042922"/>
                </a:lnTo>
                <a:lnTo>
                  <a:pt x="168021" y="2042922"/>
                </a:lnTo>
                <a:lnTo>
                  <a:pt x="123339" y="2036923"/>
                </a:lnTo>
                <a:lnTo>
                  <a:pt x="83199" y="2019996"/>
                </a:lnTo>
                <a:lnTo>
                  <a:pt x="49196" y="1993741"/>
                </a:lnTo>
                <a:lnTo>
                  <a:pt x="22930" y="1959760"/>
                </a:lnTo>
                <a:lnTo>
                  <a:pt x="5998" y="1919655"/>
                </a:lnTo>
                <a:lnTo>
                  <a:pt x="0" y="1875028"/>
                </a:lnTo>
                <a:lnTo>
                  <a:pt x="0" y="1454912"/>
                </a:lnTo>
                <a:lnTo>
                  <a:pt x="0" y="1202944"/>
                </a:lnTo>
                <a:close/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 txBox="1"/>
          <p:nvPr/>
        </p:nvSpPr>
        <p:spPr>
          <a:xfrm>
            <a:off x="6645020" y="3688460"/>
            <a:ext cx="1958339" cy="711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25000"/>
              </a:lnSpc>
              <a:spcBef>
                <a:spcPts val="100"/>
              </a:spcBef>
            </a:pPr>
            <a:r>
              <a:rPr sz="1800" b="1" spc="10" dirty="0">
                <a:solidFill>
                  <a:srgbClr val="EE0D07"/>
                </a:solidFill>
                <a:latin typeface="微软雅黑" panose="020B0503020204020204" charset="-122"/>
                <a:cs typeface="微软雅黑" panose="020B0503020204020204" charset="-122"/>
              </a:rPr>
              <a:t>必须在</a:t>
            </a:r>
            <a:r>
              <a:rPr sz="1800" b="1" dirty="0">
                <a:solidFill>
                  <a:srgbClr val="EE0D07"/>
                </a:solidFill>
                <a:latin typeface="微软雅黑" panose="020B0503020204020204" charset="-122"/>
                <a:cs typeface="微软雅黑" panose="020B0503020204020204" charset="-122"/>
              </a:rPr>
              <a:t>离地</a:t>
            </a:r>
            <a:r>
              <a:rPr sz="1800" b="1" spc="5" dirty="0">
                <a:solidFill>
                  <a:srgbClr val="EE0D07"/>
                </a:solidFill>
                <a:latin typeface="微软雅黑" panose="020B0503020204020204" charset="-122"/>
                <a:cs typeface="微软雅黑" panose="020B0503020204020204" charset="-122"/>
              </a:rPr>
              <a:t>面</a:t>
            </a:r>
            <a:r>
              <a:rPr sz="1800" b="1" spc="-5" dirty="0">
                <a:solidFill>
                  <a:srgbClr val="EE0D07"/>
                </a:solidFill>
                <a:latin typeface="Candara" panose="020E0502030303020204"/>
                <a:cs typeface="Candara" panose="020E0502030303020204"/>
              </a:rPr>
              <a:t>15-  </a:t>
            </a:r>
            <a:r>
              <a:rPr sz="1800" b="1" dirty="0">
                <a:solidFill>
                  <a:srgbClr val="EE0D07"/>
                </a:solidFill>
                <a:latin typeface="Candara" panose="020E0502030303020204"/>
                <a:cs typeface="Candara" panose="020E0502030303020204"/>
              </a:rPr>
              <a:t>20C</a:t>
            </a:r>
            <a:r>
              <a:rPr sz="1800" b="1" spc="5" dirty="0">
                <a:solidFill>
                  <a:srgbClr val="EE0D07"/>
                </a:solidFill>
                <a:latin typeface="Candara" panose="020E0502030303020204"/>
                <a:cs typeface="Candara" panose="020E0502030303020204"/>
              </a:rPr>
              <a:t>M</a:t>
            </a:r>
            <a:r>
              <a:rPr sz="1800" b="1" spc="10" dirty="0">
                <a:solidFill>
                  <a:srgbClr val="EE0D07"/>
                </a:solidFill>
                <a:latin typeface="微软雅黑" panose="020B0503020204020204" charset="-122"/>
                <a:cs typeface="微软雅黑" panose="020B0503020204020204" charset="-122"/>
              </a:rPr>
              <a:t>处加装</a:t>
            </a:r>
            <a:r>
              <a:rPr sz="1800" b="1" dirty="0">
                <a:solidFill>
                  <a:srgbClr val="EE0D07"/>
                </a:solidFill>
                <a:latin typeface="微软雅黑" panose="020B0503020204020204" charset="-122"/>
                <a:cs typeface="微软雅黑" panose="020B0503020204020204" charset="-122"/>
              </a:rPr>
              <a:t>绳坠铁</a:t>
            </a:r>
            <a:endParaRPr sz="1800">
              <a:latin typeface="微软雅黑" panose="020B0503020204020204" charset="-122"/>
              <a:cs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054978" y="859408"/>
            <a:ext cx="2880360" cy="715010"/>
          </a:xfrm>
          <a:custGeom>
            <a:avLst/>
            <a:gdLst/>
            <a:ahLst/>
            <a:cxnLst/>
            <a:rect l="l" t="t" r="r" b="b"/>
            <a:pathLst>
              <a:path w="2880359" h="715010">
                <a:moveTo>
                  <a:pt x="2880105" y="0"/>
                </a:moveTo>
                <a:lnTo>
                  <a:pt x="2873629" y="0"/>
                </a:lnTo>
                <a:lnTo>
                  <a:pt x="2752344" y="20065"/>
                </a:lnTo>
                <a:lnTo>
                  <a:pt x="2628900" y="42417"/>
                </a:lnTo>
                <a:lnTo>
                  <a:pt x="2373376" y="91566"/>
                </a:lnTo>
                <a:lnTo>
                  <a:pt x="2105279" y="149732"/>
                </a:lnTo>
                <a:lnTo>
                  <a:pt x="1824227" y="216662"/>
                </a:lnTo>
                <a:lnTo>
                  <a:pt x="1566672" y="281558"/>
                </a:lnTo>
                <a:lnTo>
                  <a:pt x="842899" y="444626"/>
                </a:lnTo>
                <a:lnTo>
                  <a:pt x="621538" y="489330"/>
                </a:lnTo>
                <a:lnTo>
                  <a:pt x="200025" y="567436"/>
                </a:lnTo>
                <a:lnTo>
                  <a:pt x="0" y="600963"/>
                </a:lnTo>
                <a:lnTo>
                  <a:pt x="138303" y="621156"/>
                </a:lnTo>
                <a:lnTo>
                  <a:pt x="270256" y="638937"/>
                </a:lnTo>
                <a:lnTo>
                  <a:pt x="398018" y="654685"/>
                </a:lnTo>
                <a:lnTo>
                  <a:pt x="644905" y="681481"/>
                </a:lnTo>
                <a:lnTo>
                  <a:pt x="874776" y="699262"/>
                </a:lnTo>
                <a:lnTo>
                  <a:pt x="985520" y="705992"/>
                </a:lnTo>
                <a:lnTo>
                  <a:pt x="1094104" y="710438"/>
                </a:lnTo>
                <a:lnTo>
                  <a:pt x="1298448" y="715010"/>
                </a:lnTo>
                <a:lnTo>
                  <a:pt x="1396365" y="715010"/>
                </a:lnTo>
                <a:lnTo>
                  <a:pt x="1585849" y="710438"/>
                </a:lnTo>
                <a:lnTo>
                  <a:pt x="1675256" y="705992"/>
                </a:lnTo>
                <a:lnTo>
                  <a:pt x="1845564" y="692657"/>
                </a:lnTo>
                <a:lnTo>
                  <a:pt x="1928495" y="683640"/>
                </a:lnTo>
                <a:lnTo>
                  <a:pt x="2086102" y="661288"/>
                </a:lnTo>
                <a:lnTo>
                  <a:pt x="2235073" y="634491"/>
                </a:lnTo>
                <a:lnTo>
                  <a:pt x="2375535" y="603250"/>
                </a:lnTo>
                <a:lnTo>
                  <a:pt x="2509647" y="567436"/>
                </a:lnTo>
                <a:lnTo>
                  <a:pt x="2637409" y="527303"/>
                </a:lnTo>
                <a:lnTo>
                  <a:pt x="2758694" y="482600"/>
                </a:lnTo>
                <a:lnTo>
                  <a:pt x="2875788" y="435610"/>
                </a:lnTo>
                <a:lnTo>
                  <a:pt x="2880105" y="433450"/>
                </a:lnTo>
                <a:lnTo>
                  <a:pt x="2880105" y="0"/>
                </a:lnTo>
                <a:close/>
              </a:path>
            </a:pathLst>
          </a:custGeom>
          <a:solidFill>
            <a:srgbClr val="C5E7FB">
              <a:alpha val="2901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2622423" y="730884"/>
            <a:ext cx="5551805" cy="851535"/>
          </a:xfrm>
          <a:custGeom>
            <a:avLst/>
            <a:gdLst/>
            <a:ahLst/>
            <a:cxnLst/>
            <a:rect l="l" t="t" r="r" b="b"/>
            <a:pathLst>
              <a:path w="5551805" h="851535">
                <a:moveTo>
                  <a:pt x="853566" y="0"/>
                </a:moveTo>
                <a:lnTo>
                  <a:pt x="685418" y="0"/>
                </a:lnTo>
                <a:lnTo>
                  <a:pt x="527938" y="4572"/>
                </a:lnTo>
                <a:lnTo>
                  <a:pt x="381000" y="11175"/>
                </a:lnTo>
                <a:lnTo>
                  <a:pt x="244728" y="22351"/>
                </a:lnTo>
                <a:lnTo>
                  <a:pt x="117093" y="35813"/>
                </a:lnTo>
                <a:lnTo>
                  <a:pt x="0" y="53720"/>
                </a:lnTo>
                <a:lnTo>
                  <a:pt x="334137" y="96138"/>
                </a:lnTo>
                <a:lnTo>
                  <a:pt x="693927" y="156463"/>
                </a:lnTo>
                <a:lnTo>
                  <a:pt x="1079246" y="234695"/>
                </a:lnTo>
                <a:lnTo>
                  <a:pt x="1283589" y="279273"/>
                </a:lnTo>
                <a:lnTo>
                  <a:pt x="1868931" y="422275"/>
                </a:lnTo>
                <a:lnTo>
                  <a:pt x="2562987" y="576452"/>
                </a:lnTo>
                <a:lnTo>
                  <a:pt x="2882265" y="639063"/>
                </a:lnTo>
                <a:lnTo>
                  <a:pt x="3035554" y="668147"/>
                </a:lnTo>
                <a:lnTo>
                  <a:pt x="3329304" y="717295"/>
                </a:lnTo>
                <a:lnTo>
                  <a:pt x="3469766" y="739520"/>
                </a:lnTo>
                <a:lnTo>
                  <a:pt x="3737991" y="775335"/>
                </a:lnTo>
                <a:lnTo>
                  <a:pt x="3991229" y="806576"/>
                </a:lnTo>
                <a:lnTo>
                  <a:pt x="4112641" y="817752"/>
                </a:lnTo>
                <a:lnTo>
                  <a:pt x="4342510" y="835660"/>
                </a:lnTo>
                <a:lnTo>
                  <a:pt x="4453255" y="842390"/>
                </a:lnTo>
                <a:lnTo>
                  <a:pt x="4666107" y="851280"/>
                </a:lnTo>
                <a:lnTo>
                  <a:pt x="4864100" y="851280"/>
                </a:lnTo>
                <a:lnTo>
                  <a:pt x="5051425" y="846836"/>
                </a:lnTo>
                <a:lnTo>
                  <a:pt x="5140833" y="842390"/>
                </a:lnTo>
                <a:lnTo>
                  <a:pt x="5228082" y="835660"/>
                </a:lnTo>
                <a:lnTo>
                  <a:pt x="5474970" y="808863"/>
                </a:lnTo>
                <a:lnTo>
                  <a:pt x="5551551" y="797687"/>
                </a:lnTo>
                <a:lnTo>
                  <a:pt x="5304662" y="766444"/>
                </a:lnTo>
                <a:lnTo>
                  <a:pt x="5042916" y="728472"/>
                </a:lnTo>
                <a:lnTo>
                  <a:pt x="4474463" y="630047"/>
                </a:lnTo>
                <a:lnTo>
                  <a:pt x="4165854" y="567563"/>
                </a:lnTo>
                <a:lnTo>
                  <a:pt x="3840099" y="498348"/>
                </a:lnTo>
                <a:lnTo>
                  <a:pt x="2854579" y="263651"/>
                </a:lnTo>
                <a:lnTo>
                  <a:pt x="2586354" y="205612"/>
                </a:lnTo>
                <a:lnTo>
                  <a:pt x="2330957" y="156463"/>
                </a:lnTo>
                <a:lnTo>
                  <a:pt x="2207387" y="134112"/>
                </a:lnTo>
                <a:lnTo>
                  <a:pt x="2086102" y="114045"/>
                </a:lnTo>
                <a:lnTo>
                  <a:pt x="1969007" y="96138"/>
                </a:lnTo>
                <a:lnTo>
                  <a:pt x="1630552" y="51435"/>
                </a:lnTo>
                <a:lnTo>
                  <a:pt x="1419860" y="31368"/>
                </a:lnTo>
                <a:lnTo>
                  <a:pt x="1221866" y="15748"/>
                </a:lnTo>
                <a:lnTo>
                  <a:pt x="1032382" y="4572"/>
                </a:lnTo>
                <a:lnTo>
                  <a:pt x="853566" y="0"/>
                </a:lnTo>
                <a:close/>
              </a:path>
            </a:pathLst>
          </a:custGeom>
          <a:solidFill>
            <a:srgbClr val="C5E7FB">
              <a:alpha val="3999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2832100" y="743204"/>
            <a:ext cx="5474970" cy="775335"/>
          </a:xfrm>
          <a:custGeom>
            <a:avLst/>
            <a:gdLst/>
            <a:ahLst/>
            <a:cxnLst/>
            <a:rect l="l" t="t" r="r" b="b"/>
            <a:pathLst>
              <a:path w="5474970" h="775335">
                <a:moveTo>
                  <a:pt x="0" y="78232"/>
                </a:moveTo>
                <a:lnTo>
                  <a:pt x="19176" y="73787"/>
                </a:lnTo>
                <a:lnTo>
                  <a:pt x="76581" y="62611"/>
                </a:lnTo>
                <a:lnTo>
                  <a:pt x="174498" y="46990"/>
                </a:lnTo>
                <a:lnTo>
                  <a:pt x="238379" y="37973"/>
                </a:lnTo>
                <a:lnTo>
                  <a:pt x="312927" y="29083"/>
                </a:lnTo>
                <a:lnTo>
                  <a:pt x="395858" y="22351"/>
                </a:lnTo>
                <a:lnTo>
                  <a:pt x="491744" y="15621"/>
                </a:lnTo>
                <a:lnTo>
                  <a:pt x="596011" y="9017"/>
                </a:lnTo>
                <a:lnTo>
                  <a:pt x="713104" y="4445"/>
                </a:lnTo>
                <a:lnTo>
                  <a:pt x="840866" y="2286"/>
                </a:lnTo>
                <a:lnTo>
                  <a:pt x="979170" y="0"/>
                </a:lnTo>
                <a:lnTo>
                  <a:pt x="1128140" y="2286"/>
                </a:lnTo>
                <a:lnTo>
                  <a:pt x="1287779" y="6731"/>
                </a:lnTo>
                <a:lnTo>
                  <a:pt x="1460246" y="15621"/>
                </a:lnTo>
                <a:lnTo>
                  <a:pt x="1643379" y="26797"/>
                </a:lnTo>
                <a:lnTo>
                  <a:pt x="1837054" y="44704"/>
                </a:lnTo>
                <a:lnTo>
                  <a:pt x="2043557" y="64770"/>
                </a:lnTo>
                <a:lnTo>
                  <a:pt x="2262759" y="89408"/>
                </a:lnTo>
                <a:lnTo>
                  <a:pt x="2492629" y="118491"/>
                </a:lnTo>
                <a:lnTo>
                  <a:pt x="2735326" y="154178"/>
                </a:lnTo>
                <a:lnTo>
                  <a:pt x="2988691" y="194437"/>
                </a:lnTo>
                <a:lnTo>
                  <a:pt x="3254755" y="241300"/>
                </a:lnTo>
                <a:lnTo>
                  <a:pt x="3533648" y="297180"/>
                </a:lnTo>
                <a:lnTo>
                  <a:pt x="3825240" y="357505"/>
                </a:lnTo>
                <a:lnTo>
                  <a:pt x="4129658" y="424561"/>
                </a:lnTo>
                <a:lnTo>
                  <a:pt x="4446778" y="500507"/>
                </a:lnTo>
                <a:lnTo>
                  <a:pt x="4776724" y="583184"/>
                </a:lnTo>
                <a:lnTo>
                  <a:pt x="5119497" y="674751"/>
                </a:lnTo>
                <a:lnTo>
                  <a:pt x="5474970" y="775335"/>
                </a:lnTo>
              </a:path>
            </a:pathLst>
          </a:custGeom>
          <a:ln w="31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5616447" y="729869"/>
            <a:ext cx="3312160" cy="652780"/>
          </a:xfrm>
          <a:custGeom>
            <a:avLst/>
            <a:gdLst/>
            <a:ahLst/>
            <a:cxnLst/>
            <a:rect l="l" t="t" r="r" b="b"/>
            <a:pathLst>
              <a:path w="3312159" h="652780">
                <a:moveTo>
                  <a:pt x="0" y="652398"/>
                </a:moveTo>
                <a:lnTo>
                  <a:pt x="95757" y="625475"/>
                </a:lnTo>
                <a:lnTo>
                  <a:pt x="357631" y="556259"/>
                </a:lnTo>
                <a:lnTo>
                  <a:pt x="538479" y="509396"/>
                </a:lnTo>
                <a:lnTo>
                  <a:pt x="747140" y="457961"/>
                </a:lnTo>
                <a:lnTo>
                  <a:pt x="979170" y="402081"/>
                </a:lnTo>
                <a:lnTo>
                  <a:pt x="1228217" y="341756"/>
                </a:lnTo>
                <a:lnTo>
                  <a:pt x="1492123" y="283717"/>
                </a:lnTo>
                <a:lnTo>
                  <a:pt x="1762505" y="225551"/>
                </a:lnTo>
                <a:lnTo>
                  <a:pt x="2039238" y="171957"/>
                </a:lnTo>
                <a:lnTo>
                  <a:pt x="2313812" y="120650"/>
                </a:lnTo>
                <a:lnTo>
                  <a:pt x="2450083" y="98297"/>
                </a:lnTo>
                <a:lnTo>
                  <a:pt x="2582036" y="75945"/>
                </a:lnTo>
                <a:lnTo>
                  <a:pt x="2713990" y="58038"/>
                </a:lnTo>
                <a:lnTo>
                  <a:pt x="2841752" y="40131"/>
                </a:lnTo>
                <a:lnTo>
                  <a:pt x="2967354" y="26796"/>
                </a:lnTo>
                <a:lnTo>
                  <a:pt x="3086607" y="15620"/>
                </a:lnTo>
                <a:lnTo>
                  <a:pt x="3201543" y="6603"/>
                </a:lnTo>
                <a:lnTo>
                  <a:pt x="3312159" y="0"/>
                </a:lnTo>
              </a:path>
            </a:pathLst>
          </a:custGeom>
          <a:ln w="31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211670" y="714248"/>
            <a:ext cx="8723630" cy="1331595"/>
          </a:xfrm>
          <a:custGeom>
            <a:avLst/>
            <a:gdLst/>
            <a:ahLst/>
            <a:cxnLst/>
            <a:rect l="l" t="t" r="r" b="b"/>
            <a:pathLst>
              <a:path w="8723630" h="1331595">
                <a:moveTo>
                  <a:pt x="1556042" y="0"/>
                </a:moveTo>
                <a:lnTo>
                  <a:pt x="1402753" y="0"/>
                </a:lnTo>
                <a:lnTo>
                  <a:pt x="1258100" y="4444"/>
                </a:lnTo>
                <a:lnTo>
                  <a:pt x="1121829" y="11175"/>
                </a:lnTo>
                <a:lnTo>
                  <a:pt x="874890" y="33400"/>
                </a:lnTo>
                <a:lnTo>
                  <a:pt x="762063" y="49149"/>
                </a:lnTo>
                <a:lnTo>
                  <a:pt x="659891" y="64769"/>
                </a:lnTo>
                <a:lnTo>
                  <a:pt x="564095" y="82550"/>
                </a:lnTo>
                <a:lnTo>
                  <a:pt x="478955" y="102742"/>
                </a:lnTo>
                <a:lnTo>
                  <a:pt x="398056" y="120650"/>
                </a:lnTo>
                <a:lnTo>
                  <a:pt x="327812" y="140715"/>
                </a:lnTo>
                <a:lnTo>
                  <a:pt x="206476" y="178688"/>
                </a:lnTo>
                <a:lnTo>
                  <a:pt x="157518" y="196596"/>
                </a:lnTo>
                <a:lnTo>
                  <a:pt x="51079" y="241173"/>
                </a:lnTo>
                <a:lnTo>
                  <a:pt x="0" y="268097"/>
                </a:lnTo>
                <a:lnTo>
                  <a:pt x="0" y="1331467"/>
                </a:lnTo>
                <a:lnTo>
                  <a:pt x="8719096" y="1331467"/>
                </a:lnTo>
                <a:lnTo>
                  <a:pt x="8723414" y="1324864"/>
                </a:lnTo>
                <a:lnTo>
                  <a:pt x="8723414" y="851153"/>
                </a:lnTo>
                <a:lnTo>
                  <a:pt x="7182142" y="851153"/>
                </a:lnTo>
                <a:lnTo>
                  <a:pt x="7043839" y="848994"/>
                </a:lnTo>
                <a:lnTo>
                  <a:pt x="6899059" y="844423"/>
                </a:lnTo>
                <a:lnTo>
                  <a:pt x="6750088" y="837818"/>
                </a:lnTo>
                <a:lnTo>
                  <a:pt x="6594640" y="826642"/>
                </a:lnTo>
                <a:lnTo>
                  <a:pt x="6260503" y="793114"/>
                </a:lnTo>
                <a:lnTo>
                  <a:pt x="5900712" y="746125"/>
                </a:lnTo>
                <a:lnTo>
                  <a:pt x="5709196" y="717168"/>
                </a:lnTo>
                <a:lnTo>
                  <a:pt x="5509044" y="683640"/>
                </a:lnTo>
                <a:lnTo>
                  <a:pt x="5302542" y="645667"/>
                </a:lnTo>
                <a:lnTo>
                  <a:pt x="4861979" y="558546"/>
                </a:lnTo>
                <a:lnTo>
                  <a:pt x="4387253" y="453516"/>
                </a:lnTo>
                <a:lnTo>
                  <a:pt x="4136047" y="395350"/>
                </a:lnTo>
                <a:lnTo>
                  <a:pt x="3614458" y="268097"/>
                </a:lnTo>
                <a:lnTo>
                  <a:pt x="3122841" y="165226"/>
                </a:lnTo>
                <a:lnTo>
                  <a:pt x="2892844" y="125094"/>
                </a:lnTo>
                <a:lnTo>
                  <a:pt x="2673642" y="91566"/>
                </a:lnTo>
                <a:lnTo>
                  <a:pt x="2462949" y="62484"/>
                </a:lnTo>
                <a:lnTo>
                  <a:pt x="2262797" y="40131"/>
                </a:lnTo>
                <a:lnTo>
                  <a:pt x="2073313" y="22225"/>
                </a:lnTo>
                <a:lnTo>
                  <a:pt x="1719999" y="2159"/>
                </a:lnTo>
                <a:lnTo>
                  <a:pt x="1556042" y="0"/>
                </a:lnTo>
                <a:close/>
              </a:path>
              <a:path w="8723630" h="1331595">
                <a:moveTo>
                  <a:pt x="8723414" y="569722"/>
                </a:moveTo>
                <a:lnTo>
                  <a:pt x="8638197" y="605409"/>
                </a:lnTo>
                <a:lnTo>
                  <a:pt x="8557298" y="636651"/>
                </a:lnTo>
                <a:lnTo>
                  <a:pt x="8472208" y="665734"/>
                </a:lnTo>
                <a:lnTo>
                  <a:pt x="8295551" y="719327"/>
                </a:lnTo>
                <a:lnTo>
                  <a:pt x="8201825" y="743965"/>
                </a:lnTo>
                <a:lnTo>
                  <a:pt x="8005991" y="784098"/>
                </a:lnTo>
                <a:lnTo>
                  <a:pt x="7901724" y="802004"/>
                </a:lnTo>
                <a:lnTo>
                  <a:pt x="7680363" y="828801"/>
                </a:lnTo>
                <a:lnTo>
                  <a:pt x="7441857" y="846709"/>
                </a:lnTo>
                <a:lnTo>
                  <a:pt x="7314222" y="851153"/>
                </a:lnTo>
                <a:lnTo>
                  <a:pt x="8723414" y="851153"/>
                </a:lnTo>
                <a:lnTo>
                  <a:pt x="8723414" y="56972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251523" y="260705"/>
            <a:ext cx="8563102" cy="5328539"/>
          </a:xfrm>
          <a:prstGeom prst="rect">
            <a:avLst/>
          </a:prstGeom>
          <a:blipFill>
            <a:blip r:embed="rId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827582" y="5517235"/>
            <a:ext cx="7056755" cy="100811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054978" y="859408"/>
            <a:ext cx="2880360" cy="715010"/>
          </a:xfrm>
          <a:custGeom>
            <a:avLst/>
            <a:gdLst/>
            <a:ahLst/>
            <a:cxnLst/>
            <a:rect l="l" t="t" r="r" b="b"/>
            <a:pathLst>
              <a:path w="2880359" h="715010">
                <a:moveTo>
                  <a:pt x="2880105" y="0"/>
                </a:moveTo>
                <a:lnTo>
                  <a:pt x="2873629" y="0"/>
                </a:lnTo>
                <a:lnTo>
                  <a:pt x="2752344" y="20065"/>
                </a:lnTo>
                <a:lnTo>
                  <a:pt x="2628900" y="42417"/>
                </a:lnTo>
                <a:lnTo>
                  <a:pt x="2373376" y="91566"/>
                </a:lnTo>
                <a:lnTo>
                  <a:pt x="2105279" y="149732"/>
                </a:lnTo>
                <a:lnTo>
                  <a:pt x="1824227" y="216662"/>
                </a:lnTo>
                <a:lnTo>
                  <a:pt x="1566672" y="281558"/>
                </a:lnTo>
                <a:lnTo>
                  <a:pt x="842899" y="444626"/>
                </a:lnTo>
                <a:lnTo>
                  <a:pt x="621538" y="489330"/>
                </a:lnTo>
                <a:lnTo>
                  <a:pt x="200025" y="567436"/>
                </a:lnTo>
                <a:lnTo>
                  <a:pt x="0" y="600963"/>
                </a:lnTo>
                <a:lnTo>
                  <a:pt x="138303" y="621156"/>
                </a:lnTo>
                <a:lnTo>
                  <a:pt x="270256" y="638937"/>
                </a:lnTo>
                <a:lnTo>
                  <a:pt x="398018" y="654685"/>
                </a:lnTo>
                <a:lnTo>
                  <a:pt x="644905" y="681481"/>
                </a:lnTo>
                <a:lnTo>
                  <a:pt x="874776" y="699262"/>
                </a:lnTo>
                <a:lnTo>
                  <a:pt x="985520" y="705992"/>
                </a:lnTo>
                <a:lnTo>
                  <a:pt x="1094104" y="710438"/>
                </a:lnTo>
                <a:lnTo>
                  <a:pt x="1298448" y="715010"/>
                </a:lnTo>
                <a:lnTo>
                  <a:pt x="1396365" y="715010"/>
                </a:lnTo>
                <a:lnTo>
                  <a:pt x="1585849" y="710438"/>
                </a:lnTo>
                <a:lnTo>
                  <a:pt x="1675256" y="705992"/>
                </a:lnTo>
                <a:lnTo>
                  <a:pt x="1845564" y="692657"/>
                </a:lnTo>
                <a:lnTo>
                  <a:pt x="1928495" y="683640"/>
                </a:lnTo>
                <a:lnTo>
                  <a:pt x="2086102" y="661288"/>
                </a:lnTo>
                <a:lnTo>
                  <a:pt x="2235073" y="634491"/>
                </a:lnTo>
                <a:lnTo>
                  <a:pt x="2375535" y="603250"/>
                </a:lnTo>
                <a:lnTo>
                  <a:pt x="2509647" y="567436"/>
                </a:lnTo>
                <a:lnTo>
                  <a:pt x="2637409" y="527303"/>
                </a:lnTo>
                <a:lnTo>
                  <a:pt x="2758694" y="482600"/>
                </a:lnTo>
                <a:lnTo>
                  <a:pt x="2875788" y="435610"/>
                </a:lnTo>
                <a:lnTo>
                  <a:pt x="2880105" y="433450"/>
                </a:lnTo>
                <a:lnTo>
                  <a:pt x="2880105" y="0"/>
                </a:lnTo>
                <a:close/>
              </a:path>
            </a:pathLst>
          </a:custGeom>
          <a:solidFill>
            <a:srgbClr val="C5E7FB">
              <a:alpha val="2901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2622423" y="730884"/>
            <a:ext cx="5551805" cy="851535"/>
          </a:xfrm>
          <a:custGeom>
            <a:avLst/>
            <a:gdLst/>
            <a:ahLst/>
            <a:cxnLst/>
            <a:rect l="l" t="t" r="r" b="b"/>
            <a:pathLst>
              <a:path w="5551805" h="851535">
                <a:moveTo>
                  <a:pt x="853566" y="0"/>
                </a:moveTo>
                <a:lnTo>
                  <a:pt x="685418" y="0"/>
                </a:lnTo>
                <a:lnTo>
                  <a:pt x="527938" y="4572"/>
                </a:lnTo>
                <a:lnTo>
                  <a:pt x="381000" y="11175"/>
                </a:lnTo>
                <a:lnTo>
                  <a:pt x="244728" y="22351"/>
                </a:lnTo>
                <a:lnTo>
                  <a:pt x="117093" y="35813"/>
                </a:lnTo>
                <a:lnTo>
                  <a:pt x="0" y="53720"/>
                </a:lnTo>
                <a:lnTo>
                  <a:pt x="334137" y="96138"/>
                </a:lnTo>
                <a:lnTo>
                  <a:pt x="693927" y="156463"/>
                </a:lnTo>
                <a:lnTo>
                  <a:pt x="1079246" y="234695"/>
                </a:lnTo>
                <a:lnTo>
                  <a:pt x="1283589" y="279273"/>
                </a:lnTo>
                <a:lnTo>
                  <a:pt x="1868931" y="422275"/>
                </a:lnTo>
                <a:lnTo>
                  <a:pt x="2562987" y="576452"/>
                </a:lnTo>
                <a:lnTo>
                  <a:pt x="2882265" y="639063"/>
                </a:lnTo>
                <a:lnTo>
                  <a:pt x="3035554" y="668147"/>
                </a:lnTo>
                <a:lnTo>
                  <a:pt x="3329304" y="717295"/>
                </a:lnTo>
                <a:lnTo>
                  <a:pt x="3469766" y="739520"/>
                </a:lnTo>
                <a:lnTo>
                  <a:pt x="3737991" y="775335"/>
                </a:lnTo>
                <a:lnTo>
                  <a:pt x="3991229" y="806576"/>
                </a:lnTo>
                <a:lnTo>
                  <a:pt x="4112641" y="817752"/>
                </a:lnTo>
                <a:lnTo>
                  <a:pt x="4342510" y="835660"/>
                </a:lnTo>
                <a:lnTo>
                  <a:pt x="4453255" y="842390"/>
                </a:lnTo>
                <a:lnTo>
                  <a:pt x="4666107" y="851280"/>
                </a:lnTo>
                <a:lnTo>
                  <a:pt x="4864100" y="851280"/>
                </a:lnTo>
                <a:lnTo>
                  <a:pt x="5051425" y="846836"/>
                </a:lnTo>
                <a:lnTo>
                  <a:pt x="5140833" y="842390"/>
                </a:lnTo>
                <a:lnTo>
                  <a:pt x="5228082" y="835660"/>
                </a:lnTo>
                <a:lnTo>
                  <a:pt x="5474970" y="808863"/>
                </a:lnTo>
                <a:lnTo>
                  <a:pt x="5551551" y="797687"/>
                </a:lnTo>
                <a:lnTo>
                  <a:pt x="5304662" y="766444"/>
                </a:lnTo>
                <a:lnTo>
                  <a:pt x="5042916" y="728472"/>
                </a:lnTo>
                <a:lnTo>
                  <a:pt x="4474463" y="630047"/>
                </a:lnTo>
                <a:lnTo>
                  <a:pt x="4165854" y="567563"/>
                </a:lnTo>
                <a:lnTo>
                  <a:pt x="3840099" y="498348"/>
                </a:lnTo>
                <a:lnTo>
                  <a:pt x="2854579" y="263651"/>
                </a:lnTo>
                <a:lnTo>
                  <a:pt x="2586354" y="205612"/>
                </a:lnTo>
                <a:lnTo>
                  <a:pt x="2330957" y="156463"/>
                </a:lnTo>
                <a:lnTo>
                  <a:pt x="2207387" y="134112"/>
                </a:lnTo>
                <a:lnTo>
                  <a:pt x="2086102" y="114045"/>
                </a:lnTo>
                <a:lnTo>
                  <a:pt x="1969007" y="96138"/>
                </a:lnTo>
                <a:lnTo>
                  <a:pt x="1630552" y="51435"/>
                </a:lnTo>
                <a:lnTo>
                  <a:pt x="1419860" y="31368"/>
                </a:lnTo>
                <a:lnTo>
                  <a:pt x="1221866" y="15748"/>
                </a:lnTo>
                <a:lnTo>
                  <a:pt x="1032382" y="4572"/>
                </a:lnTo>
                <a:lnTo>
                  <a:pt x="853566" y="0"/>
                </a:lnTo>
                <a:close/>
              </a:path>
            </a:pathLst>
          </a:custGeom>
          <a:solidFill>
            <a:srgbClr val="C5E7FB">
              <a:alpha val="3999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2832100" y="743204"/>
            <a:ext cx="5474970" cy="775335"/>
          </a:xfrm>
          <a:custGeom>
            <a:avLst/>
            <a:gdLst/>
            <a:ahLst/>
            <a:cxnLst/>
            <a:rect l="l" t="t" r="r" b="b"/>
            <a:pathLst>
              <a:path w="5474970" h="775335">
                <a:moveTo>
                  <a:pt x="0" y="78232"/>
                </a:moveTo>
                <a:lnTo>
                  <a:pt x="19176" y="73787"/>
                </a:lnTo>
                <a:lnTo>
                  <a:pt x="76581" y="62611"/>
                </a:lnTo>
                <a:lnTo>
                  <a:pt x="174498" y="46990"/>
                </a:lnTo>
                <a:lnTo>
                  <a:pt x="238379" y="37973"/>
                </a:lnTo>
                <a:lnTo>
                  <a:pt x="312927" y="29083"/>
                </a:lnTo>
                <a:lnTo>
                  <a:pt x="395858" y="22351"/>
                </a:lnTo>
                <a:lnTo>
                  <a:pt x="491744" y="15621"/>
                </a:lnTo>
                <a:lnTo>
                  <a:pt x="596011" y="9017"/>
                </a:lnTo>
                <a:lnTo>
                  <a:pt x="713104" y="4445"/>
                </a:lnTo>
                <a:lnTo>
                  <a:pt x="840866" y="2286"/>
                </a:lnTo>
                <a:lnTo>
                  <a:pt x="979170" y="0"/>
                </a:lnTo>
                <a:lnTo>
                  <a:pt x="1128140" y="2286"/>
                </a:lnTo>
                <a:lnTo>
                  <a:pt x="1287779" y="6731"/>
                </a:lnTo>
                <a:lnTo>
                  <a:pt x="1460246" y="15621"/>
                </a:lnTo>
                <a:lnTo>
                  <a:pt x="1643379" y="26797"/>
                </a:lnTo>
                <a:lnTo>
                  <a:pt x="1837054" y="44704"/>
                </a:lnTo>
                <a:lnTo>
                  <a:pt x="2043557" y="64770"/>
                </a:lnTo>
                <a:lnTo>
                  <a:pt x="2262759" y="89408"/>
                </a:lnTo>
                <a:lnTo>
                  <a:pt x="2492629" y="118491"/>
                </a:lnTo>
                <a:lnTo>
                  <a:pt x="2735326" y="154178"/>
                </a:lnTo>
                <a:lnTo>
                  <a:pt x="2988691" y="194437"/>
                </a:lnTo>
                <a:lnTo>
                  <a:pt x="3254755" y="241300"/>
                </a:lnTo>
                <a:lnTo>
                  <a:pt x="3533648" y="297180"/>
                </a:lnTo>
                <a:lnTo>
                  <a:pt x="3825240" y="357505"/>
                </a:lnTo>
                <a:lnTo>
                  <a:pt x="4129658" y="424561"/>
                </a:lnTo>
                <a:lnTo>
                  <a:pt x="4446778" y="500507"/>
                </a:lnTo>
                <a:lnTo>
                  <a:pt x="4776724" y="583184"/>
                </a:lnTo>
                <a:lnTo>
                  <a:pt x="5119497" y="674751"/>
                </a:lnTo>
                <a:lnTo>
                  <a:pt x="5474970" y="775335"/>
                </a:lnTo>
              </a:path>
            </a:pathLst>
          </a:custGeom>
          <a:ln w="31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5616447" y="729869"/>
            <a:ext cx="3312160" cy="652780"/>
          </a:xfrm>
          <a:custGeom>
            <a:avLst/>
            <a:gdLst/>
            <a:ahLst/>
            <a:cxnLst/>
            <a:rect l="l" t="t" r="r" b="b"/>
            <a:pathLst>
              <a:path w="3312159" h="652780">
                <a:moveTo>
                  <a:pt x="0" y="652398"/>
                </a:moveTo>
                <a:lnTo>
                  <a:pt x="95757" y="625475"/>
                </a:lnTo>
                <a:lnTo>
                  <a:pt x="357631" y="556259"/>
                </a:lnTo>
                <a:lnTo>
                  <a:pt x="538479" y="509396"/>
                </a:lnTo>
                <a:lnTo>
                  <a:pt x="747140" y="457961"/>
                </a:lnTo>
                <a:lnTo>
                  <a:pt x="979170" y="402081"/>
                </a:lnTo>
                <a:lnTo>
                  <a:pt x="1228217" y="341756"/>
                </a:lnTo>
                <a:lnTo>
                  <a:pt x="1492123" y="283717"/>
                </a:lnTo>
                <a:lnTo>
                  <a:pt x="1762505" y="225551"/>
                </a:lnTo>
                <a:lnTo>
                  <a:pt x="2039238" y="171957"/>
                </a:lnTo>
                <a:lnTo>
                  <a:pt x="2313812" y="120650"/>
                </a:lnTo>
                <a:lnTo>
                  <a:pt x="2450083" y="98297"/>
                </a:lnTo>
                <a:lnTo>
                  <a:pt x="2582036" y="75945"/>
                </a:lnTo>
                <a:lnTo>
                  <a:pt x="2713990" y="58038"/>
                </a:lnTo>
                <a:lnTo>
                  <a:pt x="2841752" y="40131"/>
                </a:lnTo>
                <a:lnTo>
                  <a:pt x="2967354" y="26796"/>
                </a:lnTo>
                <a:lnTo>
                  <a:pt x="3086607" y="15620"/>
                </a:lnTo>
                <a:lnTo>
                  <a:pt x="3201543" y="6603"/>
                </a:lnTo>
                <a:lnTo>
                  <a:pt x="3312159" y="0"/>
                </a:lnTo>
              </a:path>
            </a:pathLst>
          </a:custGeom>
          <a:ln w="31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211670" y="714248"/>
            <a:ext cx="8723630" cy="1331595"/>
          </a:xfrm>
          <a:custGeom>
            <a:avLst/>
            <a:gdLst/>
            <a:ahLst/>
            <a:cxnLst/>
            <a:rect l="l" t="t" r="r" b="b"/>
            <a:pathLst>
              <a:path w="8723630" h="1331595">
                <a:moveTo>
                  <a:pt x="1556042" y="0"/>
                </a:moveTo>
                <a:lnTo>
                  <a:pt x="1402753" y="0"/>
                </a:lnTo>
                <a:lnTo>
                  <a:pt x="1258100" y="4444"/>
                </a:lnTo>
                <a:lnTo>
                  <a:pt x="1121829" y="11175"/>
                </a:lnTo>
                <a:lnTo>
                  <a:pt x="874890" y="33400"/>
                </a:lnTo>
                <a:lnTo>
                  <a:pt x="762063" y="49149"/>
                </a:lnTo>
                <a:lnTo>
                  <a:pt x="659891" y="64769"/>
                </a:lnTo>
                <a:lnTo>
                  <a:pt x="564095" y="82550"/>
                </a:lnTo>
                <a:lnTo>
                  <a:pt x="478955" y="102742"/>
                </a:lnTo>
                <a:lnTo>
                  <a:pt x="398056" y="120650"/>
                </a:lnTo>
                <a:lnTo>
                  <a:pt x="327812" y="140715"/>
                </a:lnTo>
                <a:lnTo>
                  <a:pt x="206476" y="178688"/>
                </a:lnTo>
                <a:lnTo>
                  <a:pt x="157518" y="196596"/>
                </a:lnTo>
                <a:lnTo>
                  <a:pt x="51079" y="241173"/>
                </a:lnTo>
                <a:lnTo>
                  <a:pt x="0" y="268097"/>
                </a:lnTo>
                <a:lnTo>
                  <a:pt x="0" y="1331467"/>
                </a:lnTo>
                <a:lnTo>
                  <a:pt x="8719096" y="1331467"/>
                </a:lnTo>
                <a:lnTo>
                  <a:pt x="8723414" y="1324864"/>
                </a:lnTo>
                <a:lnTo>
                  <a:pt x="8723414" y="851153"/>
                </a:lnTo>
                <a:lnTo>
                  <a:pt x="7182142" y="851153"/>
                </a:lnTo>
                <a:lnTo>
                  <a:pt x="7043839" y="848994"/>
                </a:lnTo>
                <a:lnTo>
                  <a:pt x="6899059" y="844423"/>
                </a:lnTo>
                <a:lnTo>
                  <a:pt x="6750088" y="837818"/>
                </a:lnTo>
                <a:lnTo>
                  <a:pt x="6594640" y="826642"/>
                </a:lnTo>
                <a:lnTo>
                  <a:pt x="6260503" y="793114"/>
                </a:lnTo>
                <a:lnTo>
                  <a:pt x="5900712" y="746125"/>
                </a:lnTo>
                <a:lnTo>
                  <a:pt x="5709196" y="717168"/>
                </a:lnTo>
                <a:lnTo>
                  <a:pt x="5509044" y="683640"/>
                </a:lnTo>
                <a:lnTo>
                  <a:pt x="5302542" y="645667"/>
                </a:lnTo>
                <a:lnTo>
                  <a:pt x="4861979" y="558546"/>
                </a:lnTo>
                <a:lnTo>
                  <a:pt x="4387253" y="453516"/>
                </a:lnTo>
                <a:lnTo>
                  <a:pt x="4136047" y="395350"/>
                </a:lnTo>
                <a:lnTo>
                  <a:pt x="3614458" y="268097"/>
                </a:lnTo>
                <a:lnTo>
                  <a:pt x="3122841" y="165226"/>
                </a:lnTo>
                <a:lnTo>
                  <a:pt x="2892844" y="125094"/>
                </a:lnTo>
                <a:lnTo>
                  <a:pt x="2673642" y="91566"/>
                </a:lnTo>
                <a:lnTo>
                  <a:pt x="2462949" y="62484"/>
                </a:lnTo>
                <a:lnTo>
                  <a:pt x="2262797" y="40131"/>
                </a:lnTo>
                <a:lnTo>
                  <a:pt x="2073313" y="22225"/>
                </a:lnTo>
                <a:lnTo>
                  <a:pt x="1719999" y="2159"/>
                </a:lnTo>
                <a:lnTo>
                  <a:pt x="1556042" y="0"/>
                </a:lnTo>
                <a:close/>
              </a:path>
              <a:path w="8723630" h="1331595">
                <a:moveTo>
                  <a:pt x="8723414" y="569722"/>
                </a:moveTo>
                <a:lnTo>
                  <a:pt x="8638197" y="605409"/>
                </a:lnTo>
                <a:lnTo>
                  <a:pt x="8557298" y="636651"/>
                </a:lnTo>
                <a:lnTo>
                  <a:pt x="8472208" y="665734"/>
                </a:lnTo>
                <a:lnTo>
                  <a:pt x="8295551" y="719327"/>
                </a:lnTo>
                <a:lnTo>
                  <a:pt x="8201825" y="743965"/>
                </a:lnTo>
                <a:lnTo>
                  <a:pt x="8005991" y="784098"/>
                </a:lnTo>
                <a:lnTo>
                  <a:pt x="7901724" y="802004"/>
                </a:lnTo>
                <a:lnTo>
                  <a:pt x="7680363" y="828801"/>
                </a:lnTo>
                <a:lnTo>
                  <a:pt x="7441857" y="846709"/>
                </a:lnTo>
                <a:lnTo>
                  <a:pt x="7314222" y="851153"/>
                </a:lnTo>
                <a:lnTo>
                  <a:pt x="8723414" y="851153"/>
                </a:lnTo>
                <a:lnTo>
                  <a:pt x="8723414" y="56972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 txBox="1"/>
          <p:nvPr/>
        </p:nvSpPr>
        <p:spPr>
          <a:xfrm>
            <a:off x="335076" y="1575054"/>
            <a:ext cx="3346450" cy="375983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  <a:buSzPct val="94000"/>
              <a:buAutoNum type="arabicPlain"/>
              <a:tabLst>
                <a:tab pos="490855" algn="l"/>
              </a:tabLst>
            </a:pP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吊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篮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操作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人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员操作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前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应经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培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训、 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考核合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格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，方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能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从事吊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篮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升降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操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作。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  <a:p>
            <a:pPr marL="12700">
              <a:lnSpc>
                <a:spcPct val="100000"/>
              </a:lnSpc>
            </a:pP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（</a:t>
            </a:r>
            <a:r>
              <a:rPr sz="1600" spc="-5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GB</a:t>
            </a:r>
            <a:r>
              <a:rPr sz="1600" spc="-10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 </a:t>
            </a:r>
            <a:r>
              <a:rPr sz="1600" spc="-5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19155-2003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第</a:t>
            </a:r>
            <a:r>
              <a:rPr sz="1600" spc="-5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9.2.1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条）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  <a:p>
            <a:pPr marL="12700" marR="76200">
              <a:lnSpc>
                <a:spcPct val="100000"/>
              </a:lnSpc>
              <a:buSzPct val="94000"/>
              <a:buAutoNum type="arabicPlain" startAt="2"/>
              <a:tabLst>
                <a:tab pos="511175" algn="l"/>
              </a:tabLst>
            </a:pP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吊篮内的作业人员不应超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过</a:t>
            </a:r>
            <a:r>
              <a:rPr sz="1600" spc="-5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2  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人，且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人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货总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荷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载不超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过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载荷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要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求。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  <a:p>
            <a:pPr marL="12700">
              <a:lnSpc>
                <a:spcPct val="100000"/>
              </a:lnSpc>
            </a:pP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（</a:t>
            </a:r>
            <a:r>
              <a:rPr sz="1600" spc="-5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JGJ </a:t>
            </a:r>
            <a:r>
              <a:rPr sz="1600" spc="-10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202-2010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第</a:t>
            </a:r>
            <a:r>
              <a:rPr sz="1600" spc="-5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5.5.8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条）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  <a:p>
            <a:pPr marL="12700" marR="186055">
              <a:lnSpc>
                <a:spcPct val="100000"/>
              </a:lnSpc>
              <a:buSzPct val="94000"/>
              <a:buAutoNum type="arabicPlain" startAt="3"/>
              <a:tabLst>
                <a:tab pos="517525" algn="l"/>
              </a:tabLst>
            </a:pP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吊篮内作业人员的安全带应时 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刻保证挂设在独立的专用安全绳锁 扣上。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  <a:p>
            <a:pPr marL="12700" marR="176530">
              <a:lnSpc>
                <a:spcPct val="100000"/>
              </a:lnSpc>
              <a:spcBef>
                <a:spcPts val="605"/>
              </a:spcBef>
              <a:buSzPct val="94000"/>
              <a:buAutoNum type="arabicPlain" startAt="3"/>
              <a:tabLst>
                <a:tab pos="527050" algn="l"/>
              </a:tabLst>
            </a:pP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作业人员进出吊篮时应从地面 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进出，当不能从地面进出时，建筑 物在设计和建造时应考虑有便于吊 篮安全安装和使用及工作人员的安 全出入的措施。（</a:t>
            </a:r>
            <a:r>
              <a:rPr sz="1600" spc="-5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GB19155-2003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第 </a:t>
            </a:r>
            <a:r>
              <a:rPr sz="1600" spc="-5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5.1.7</a:t>
            </a:r>
            <a:r>
              <a:rPr sz="1600" spc="-1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条）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352450" y="901954"/>
            <a:ext cx="219138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5" dirty="0">
                <a:latin typeface="Candara" panose="020E0502030303020204"/>
                <a:cs typeface="Candara" panose="020E0502030303020204"/>
              </a:rPr>
              <a:t>3.6</a:t>
            </a:r>
            <a:r>
              <a:rPr sz="2800" dirty="0">
                <a:latin typeface="Candara" panose="020E0502030303020204"/>
                <a:cs typeface="Candara" panose="020E0502030303020204"/>
              </a:rPr>
              <a:t>.6</a:t>
            </a:r>
            <a:r>
              <a:rPr sz="2800" spc="-5" dirty="0"/>
              <a:t>升降作业</a:t>
            </a:r>
            <a:endParaRPr sz="2800">
              <a:latin typeface="Candara" panose="020E0502030303020204"/>
              <a:cs typeface="Candara" panose="020E0502030303020204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3779901" y="1556766"/>
            <a:ext cx="5093716" cy="2808350"/>
          </a:xfrm>
          <a:prstGeom prst="rect">
            <a:avLst/>
          </a:prstGeom>
          <a:blipFill>
            <a:blip r:embed="rId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3851909" y="4293080"/>
            <a:ext cx="5067400" cy="182881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054978" y="859408"/>
            <a:ext cx="2880360" cy="715010"/>
          </a:xfrm>
          <a:custGeom>
            <a:avLst/>
            <a:gdLst/>
            <a:ahLst/>
            <a:cxnLst/>
            <a:rect l="l" t="t" r="r" b="b"/>
            <a:pathLst>
              <a:path w="2880359" h="715010">
                <a:moveTo>
                  <a:pt x="2880105" y="0"/>
                </a:moveTo>
                <a:lnTo>
                  <a:pt x="2873629" y="0"/>
                </a:lnTo>
                <a:lnTo>
                  <a:pt x="2752344" y="20065"/>
                </a:lnTo>
                <a:lnTo>
                  <a:pt x="2628900" y="42417"/>
                </a:lnTo>
                <a:lnTo>
                  <a:pt x="2373376" y="91566"/>
                </a:lnTo>
                <a:lnTo>
                  <a:pt x="2105279" y="149732"/>
                </a:lnTo>
                <a:lnTo>
                  <a:pt x="1824227" y="216662"/>
                </a:lnTo>
                <a:lnTo>
                  <a:pt x="1566672" y="281558"/>
                </a:lnTo>
                <a:lnTo>
                  <a:pt x="842899" y="444626"/>
                </a:lnTo>
                <a:lnTo>
                  <a:pt x="621538" y="489330"/>
                </a:lnTo>
                <a:lnTo>
                  <a:pt x="200025" y="567436"/>
                </a:lnTo>
                <a:lnTo>
                  <a:pt x="0" y="600963"/>
                </a:lnTo>
                <a:lnTo>
                  <a:pt x="138303" y="621156"/>
                </a:lnTo>
                <a:lnTo>
                  <a:pt x="270256" y="638937"/>
                </a:lnTo>
                <a:lnTo>
                  <a:pt x="398018" y="654685"/>
                </a:lnTo>
                <a:lnTo>
                  <a:pt x="644905" y="681481"/>
                </a:lnTo>
                <a:lnTo>
                  <a:pt x="874776" y="699262"/>
                </a:lnTo>
                <a:lnTo>
                  <a:pt x="985520" y="705992"/>
                </a:lnTo>
                <a:lnTo>
                  <a:pt x="1094104" y="710438"/>
                </a:lnTo>
                <a:lnTo>
                  <a:pt x="1298448" y="715010"/>
                </a:lnTo>
                <a:lnTo>
                  <a:pt x="1396365" y="715010"/>
                </a:lnTo>
                <a:lnTo>
                  <a:pt x="1585849" y="710438"/>
                </a:lnTo>
                <a:lnTo>
                  <a:pt x="1675256" y="705992"/>
                </a:lnTo>
                <a:lnTo>
                  <a:pt x="1845564" y="692657"/>
                </a:lnTo>
                <a:lnTo>
                  <a:pt x="1928495" y="683640"/>
                </a:lnTo>
                <a:lnTo>
                  <a:pt x="2086102" y="661288"/>
                </a:lnTo>
                <a:lnTo>
                  <a:pt x="2235073" y="634491"/>
                </a:lnTo>
                <a:lnTo>
                  <a:pt x="2375535" y="603250"/>
                </a:lnTo>
                <a:lnTo>
                  <a:pt x="2509647" y="567436"/>
                </a:lnTo>
                <a:lnTo>
                  <a:pt x="2637409" y="527303"/>
                </a:lnTo>
                <a:lnTo>
                  <a:pt x="2758694" y="482600"/>
                </a:lnTo>
                <a:lnTo>
                  <a:pt x="2875788" y="435610"/>
                </a:lnTo>
                <a:lnTo>
                  <a:pt x="2880105" y="433450"/>
                </a:lnTo>
                <a:lnTo>
                  <a:pt x="2880105" y="0"/>
                </a:lnTo>
                <a:close/>
              </a:path>
            </a:pathLst>
          </a:custGeom>
          <a:solidFill>
            <a:srgbClr val="C5E7FB">
              <a:alpha val="2901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2622423" y="730884"/>
            <a:ext cx="5551805" cy="851535"/>
          </a:xfrm>
          <a:custGeom>
            <a:avLst/>
            <a:gdLst/>
            <a:ahLst/>
            <a:cxnLst/>
            <a:rect l="l" t="t" r="r" b="b"/>
            <a:pathLst>
              <a:path w="5551805" h="851535">
                <a:moveTo>
                  <a:pt x="853566" y="0"/>
                </a:moveTo>
                <a:lnTo>
                  <a:pt x="685418" y="0"/>
                </a:lnTo>
                <a:lnTo>
                  <a:pt x="527938" y="4572"/>
                </a:lnTo>
                <a:lnTo>
                  <a:pt x="381000" y="11175"/>
                </a:lnTo>
                <a:lnTo>
                  <a:pt x="244728" y="22351"/>
                </a:lnTo>
                <a:lnTo>
                  <a:pt x="117093" y="35813"/>
                </a:lnTo>
                <a:lnTo>
                  <a:pt x="0" y="53720"/>
                </a:lnTo>
                <a:lnTo>
                  <a:pt x="334137" y="96138"/>
                </a:lnTo>
                <a:lnTo>
                  <a:pt x="693927" y="156463"/>
                </a:lnTo>
                <a:lnTo>
                  <a:pt x="1079246" y="234695"/>
                </a:lnTo>
                <a:lnTo>
                  <a:pt x="1283589" y="279273"/>
                </a:lnTo>
                <a:lnTo>
                  <a:pt x="1868931" y="422275"/>
                </a:lnTo>
                <a:lnTo>
                  <a:pt x="2562987" y="576452"/>
                </a:lnTo>
                <a:lnTo>
                  <a:pt x="2882265" y="639063"/>
                </a:lnTo>
                <a:lnTo>
                  <a:pt x="3035554" y="668147"/>
                </a:lnTo>
                <a:lnTo>
                  <a:pt x="3329304" y="717295"/>
                </a:lnTo>
                <a:lnTo>
                  <a:pt x="3469766" y="739520"/>
                </a:lnTo>
                <a:lnTo>
                  <a:pt x="3737991" y="775335"/>
                </a:lnTo>
                <a:lnTo>
                  <a:pt x="3991229" y="806576"/>
                </a:lnTo>
                <a:lnTo>
                  <a:pt x="4112641" y="817752"/>
                </a:lnTo>
                <a:lnTo>
                  <a:pt x="4342510" y="835660"/>
                </a:lnTo>
                <a:lnTo>
                  <a:pt x="4453255" y="842390"/>
                </a:lnTo>
                <a:lnTo>
                  <a:pt x="4666107" y="851280"/>
                </a:lnTo>
                <a:lnTo>
                  <a:pt x="4864100" y="851280"/>
                </a:lnTo>
                <a:lnTo>
                  <a:pt x="5051425" y="846836"/>
                </a:lnTo>
                <a:lnTo>
                  <a:pt x="5140833" y="842390"/>
                </a:lnTo>
                <a:lnTo>
                  <a:pt x="5228082" y="835660"/>
                </a:lnTo>
                <a:lnTo>
                  <a:pt x="5474970" y="808863"/>
                </a:lnTo>
                <a:lnTo>
                  <a:pt x="5551551" y="797687"/>
                </a:lnTo>
                <a:lnTo>
                  <a:pt x="5304662" y="766444"/>
                </a:lnTo>
                <a:lnTo>
                  <a:pt x="5042916" y="728472"/>
                </a:lnTo>
                <a:lnTo>
                  <a:pt x="4474463" y="630047"/>
                </a:lnTo>
                <a:lnTo>
                  <a:pt x="4165854" y="567563"/>
                </a:lnTo>
                <a:lnTo>
                  <a:pt x="3840099" y="498348"/>
                </a:lnTo>
                <a:lnTo>
                  <a:pt x="2854579" y="263651"/>
                </a:lnTo>
                <a:lnTo>
                  <a:pt x="2586354" y="205612"/>
                </a:lnTo>
                <a:lnTo>
                  <a:pt x="2330957" y="156463"/>
                </a:lnTo>
                <a:lnTo>
                  <a:pt x="2207387" y="134112"/>
                </a:lnTo>
                <a:lnTo>
                  <a:pt x="2086102" y="114045"/>
                </a:lnTo>
                <a:lnTo>
                  <a:pt x="1969007" y="96138"/>
                </a:lnTo>
                <a:lnTo>
                  <a:pt x="1630552" y="51435"/>
                </a:lnTo>
                <a:lnTo>
                  <a:pt x="1419860" y="31368"/>
                </a:lnTo>
                <a:lnTo>
                  <a:pt x="1221866" y="15748"/>
                </a:lnTo>
                <a:lnTo>
                  <a:pt x="1032382" y="4572"/>
                </a:lnTo>
                <a:lnTo>
                  <a:pt x="853566" y="0"/>
                </a:lnTo>
                <a:close/>
              </a:path>
            </a:pathLst>
          </a:custGeom>
          <a:solidFill>
            <a:srgbClr val="C5E7FB">
              <a:alpha val="3999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2832100" y="743204"/>
            <a:ext cx="5474970" cy="775335"/>
          </a:xfrm>
          <a:custGeom>
            <a:avLst/>
            <a:gdLst/>
            <a:ahLst/>
            <a:cxnLst/>
            <a:rect l="l" t="t" r="r" b="b"/>
            <a:pathLst>
              <a:path w="5474970" h="775335">
                <a:moveTo>
                  <a:pt x="0" y="78232"/>
                </a:moveTo>
                <a:lnTo>
                  <a:pt x="19176" y="73787"/>
                </a:lnTo>
                <a:lnTo>
                  <a:pt x="76581" y="62611"/>
                </a:lnTo>
                <a:lnTo>
                  <a:pt x="174498" y="46990"/>
                </a:lnTo>
                <a:lnTo>
                  <a:pt x="238379" y="37973"/>
                </a:lnTo>
                <a:lnTo>
                  <a:pt x="312927" y="29083"/>
                </a:lnTo>
                <a:lnTo>
                  <a:pt x="395858" y="22351"/>
                </a:lnTo>
                <a:lnTo>
                  <a:pt x="491744" y="15621"/>
                </a:lnTo>
                <a:lnTo>
                  <a:pt x="596011" y="9017"/>
                </a:lnTo>
                <a:lnTo>
                  <a:pt x="713104" y="4445"/>
                </a:lnTo>
                <a:lnTo>
                  <a:pt x="840866" y="2286"/>
                </a:lnTo>
                <a:lnTo>
                  <a:pt x="979170" y="0"/>
                </a:lnTo>
                <a:lnTo>
                  <a:pt x="1128140" y="2286"/>
                </a:lnTo>
                <a:lnTo>
                  <a:pt x="1287779" y="6731"/>
                </a:lnTo>
                <a:lnTo>
                  <a:pt x="1460246" y="15621"/>
                </a:lnTo>
                <a:lnTo>
                  <a:pt x="1643379" y="26797"/>
                </a:lnTo>
                <a:lnTo>
                  <a:pt x="1837054" y="44704"/>
                </a:lnTo>
                <a:lnTo>
                  <a:pt x="2043557" y="64770"/>
                </a:lnTo>
                <a:lnTo>
                  <a:pt x="2262759" y="89408"/>
                </a:lnTo>
                <a:lnTo>
                  <a:pt x="2492629" y="118491"/>
                </a:lnTo>
                <a:lnTo>
                  <a:pt x="2735326" y="154178"/>
                </a:lnTo>
                <a:lnTo>
                  <a:pt x="2988691" y="194437"/>
                </a:lnTo>
                <a:lnTo>
                  <a:pt x="3254755" y="241300"/>
                </a:lnTo>
                <a:lnTo>
                  <a:pt x="3533648" y="297180"/>
                </a:lnTo>
                <a:lnTo>
                  <a:pt x="3825240" y="357505"/>
                </a:lnTo>
                <a:lnTo>
                  <a:pt x="4129658" y="424561"/>
                </a:lnTo>
                <a:lnTo>
                  <a:pt x="4446778" y="500507"/>
                </a:lnTo>
                <a:lnTo>
                  <a:pt x="4776724" y="583184"/>
                </a:lnTo>
                <a:lnTo>
                  <a:pt x="5119497" y="674751"/>
                </a:lnTo>
                <a:lnTo>
                  <a:pt x="5474970" y="775335"/>
                </a:lnTo>
              </a:path>
            </a:pathLst>
          </a:custGeom>
          <a:ln w="31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5616447" y="729869"/>
            <a:ext cx="3312160" cy="652780"/>
          </a:xfrm>
          <a:custGeom>
            <a:avLst/>
            <a:gdLst/>
            <a:ahLst/>
            <a:cxnLst/>
            <a:rect l="l" t="t" r="r" b="b"/>
            <a:pathLst>
              <a:path w="3312159" h="652780">
                <a:moveTo>
                  <a:pt x="0" y="652398"/>
                </a:moveTo>
                <a:lnTo>
                  <a:pt x="95757" y="625475"/>
                </a:lnTo>
                <a:lnTo>
                  <a:pt x="357631" y="556259"/>
                </a:lnTo>
                <a:lnTo>
                  <a:pt x="538479" y="509396"/>
                </a:lnTo>
                <a:lnTo>
                  <a:pt x="747140" y="457961"/>
                </a:lnTo>
                <a:lnTo>
                  <a:pt x="979170" y="402081"/>
                </a:lnTo>
                <a:lnTo>
                  <a:pt x="1228217" y="341756"/>
                </a:lnTo>
                <a:lnTo>
                  <a:pt x="1492123" y="283717"/>
                </a:lnTo>
                <a:lnTo>
                  <a:pt x="1762505" y="225551"/>
                </a:lnTo>
                <a:lnTo>
                  <a:pt x="2039238" y="171957"/>
                </a:lnTo>
                <a:lnTo>
                  <a:pt x="2313812" y="120650"/>
                </a:lnTo>
                <a:lnTo>
                  <a:pt x="2450083" y="98297"/>
                </a:lnTo>
                <a:lnTo>
                  <a:pt x="2582036" y="75945"/>
                </a:lnTo>
                <a:lnTo>
                  <a:pt x="2713990" y="58038"/>
                </a:lnTo>
                <a:lnTo>
                  <a:pt x="2841752" y="40131"/>
                </a:lnTo>
                <a:lnTo>
                  <a:pt x="2967354" y="26796"/>
                </a:lnTo>
                <a:lnTo>
                  <a:pt x="3086607" y="15620"/>
                </a:lnTo>
                <a:lnTo>
                  <a:pt x="3201543" y="6603"/>
                </a:lnTo>
                <a:lnTo>
                  <a:pt x="3312159" y="0"/>
                </a:lnTo>
              </a:path>
            </a:pathLst>
          </a:custGeom>
          <a:ln w="31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211670" y="714248"/>
            <a:ext cx="8723630" cy="1331595"/>
          </a:xfrm>
          <a:custGeom>
            <a:avLst/>
            <a:gdLst/>
            <a:ahLst/>
            <a:cxnLst/>
            <a:rect l="l" t="t" r="r" b="b"/>
            <a:pathLst>
              <a:path w="8723630" h="1331595">
                <a:moveTo>
                  <a:pt x="1556042" y="0"/>
                </a:moveTo>
                <a:lnTo>
                  <a:pt x="1402753" y="0"/>
                </a:lnTo>
                <a:lnTo>
                  <a:pt x="1258100" y="4444"/>
                </a:lnTo>
                <a:lnTo>
                  <a:pt x="1121829" y="11175"/>
                </a:lnTo>
                <a:lnTo>
                  <a:pt x="874890" y="33400"/>
                </a:lnTo>
                <a:lnTo>
                  <a:pt x="762063" y="49149"/>
                </a:lnTo>
                <a:lnTo>
                  <a:pt x="659891" y="64769"/>
                </a:lnTo>
                <a:lnTo>
                  <a:pt x="564095" y="82550"/>
                </a:lnTo>
                <a:lnTo>
                  <a:pt x="478955" y="102742"/>
                </a:lnTo>
                <a:lnTo>
                  <a:pt x="398056" y="120650"/>
                </a:lnTo>
                <a:lnTo>
                  <a:pt x="327812" y="140715"/>
                </a:lnTo>
                <a:lnTo>
                  <a:pt x="206476" y="178688"/>
                </a:lnTo>
                <a:lnTo>
                  <a:pt x="157518" y="196596"/>
                </a:lnTo>
                <a:lnTo>
                  <a:pt x="51079" y="241173"/>
                </a:lnTo>
                <a:lnTo>
                  <a:pt x="0" y="268097"/>
                </a:lnTo>
                <a:lnTo>
                  <a:pt x="0" y="1331467"/>
                </a:lnTo>
                <a:lnTo>
                  <a:pt x="8719096" y="1331467"/>
                </a:lnTo>
                <a:lnTo>
                  <a:pt x="8723414" y="1324864"/>
                </a:lnTo>
                <a:lnTo>
                  <a:pt x="8723414" y="851153"/>
                </a:lnTo>
                <a:lnTo>
                  <a:pt x="7182142" y="851153"/>
                </a:lnTo>
                <a:lnTo>
                  <a:pt x="7043839" y="848994"/>
                </a:lnTo>
                <a:lnTo>
                  <a:pt x="6899059" y="844423"/>
                </a:lnTo>
                <a:lnTo>
                  <a:pt x="6750088" y="837818"/>
                </a:lnTo>
                <a:lnTo>
                  <a:pt x="6594640" y="826642"/>
                </a:lnTo>
                <a:lnTo>
                  <a:pt x="6260503" y="793114"/>
                </a:lnTo>
                <a:lnTo>
                  <a:pt x="5900712" y="746125"/>
                </a:lnTo>
                <a:lnTo>
                  <a:pt x="5709196" y="717168"/>
                </a:lnTo>
                <a:lnTo>
                  <a:pt x="5509044" y="683640"/>
                </a:lnTo>
                <a:lnTo>
                  <a:pt x="5302542" y="645667"/>
                </a:lnTo>
                <a:lnTo>
                  <a:pt x="4861979" y="558546"/>
                </a:lnTo>
                <a:lnTo>
                  <a:pt x="4387253" y="453516"/>
                </a:lnTo>
                <a:lnTo>
                  <a:pt x="4136047" y="395350"/>
                </a:lnTo>
                <a:lnTo>
                  <a:pt x="3614458" y="268097"/>
                </a:lnTo>
                <a:lnTo>
                  <a:pt x="3122841" y="165226"/>
                </a:lnTo>
                <a:lnTo>
                  <a:pt x="2892844" y="125094"/>
                </a:lnTo>
                <a:lnTo>
                  <a:pt x="2673642" y="91566"/>
                </a:lnTo>
                <a:lnTo>
                  <a:pt x="2462949" y="62484"/>
                </a:lnTo>
                <a:lnTo>
                  <a:pt x="2262797" y="40131"/>
                </a:lnTo>
                <a:lnTo>
                  <a:pt x="2073313" y="22225"/>
                </a:lnTo>
                <a:lnTo>
                  <a:pt x="1719999" y="2159"/>
                </a:lnTo>
                <a:lnTo>
                  <a:pt x="1556042" y="0"/>
                </a:lnTo>
                <a:close/>
              </a:path>
              <a:path w="8723630" h="1331595">
                <a:moveTo>
                  <a:pt x="8723414" y="569722"/>
                </a:moveTo>
                <a:lnTo>
                  <a:pt x="8638197" y="605409"/>
                </a:lnTo>
                <a:lnTo>
                  <a:pt x="8557298" y="636651"/>
                </a:lnTo>
                <a:lnTo>
                  <a:pt x="8472208" y="665734"/>
                </a:lnTo>
                <a:lnTo>
                  <a:pt x="8295551" y="719327"/>
                </a:lnTo>
                <a:lnTo>
                  <a:pt x="8201825" y="743965"/>
                </a:lnTo>
                <a:lnTo>
                  <a:pt x="8005991" y="784098"/>
                </a:lnTo>
                <a:lnTo>
                  <a:pt x="7901724" y="802004"/>
                </a:lnTo>
                <a:lnTo>
                  <a:pt x="7680363" y="828801"/>
                </a:lnTo>
                <a:lnTo>
                  <a:pt x="7441857" y="846709"/>
                </a:lnTo>
                <a:lnTo>
                  <a:pt x="7314222" y="851153"/>
                </a:lnTo>
                <a:lnTo>
                  <a:pt x="8723414" y="851153"/>
                </a:lnTo>
                <a:lnTo>
                  <a:pt x="8723414" y="56972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 txBox="1"/>
          <p:nvPr/>
        </p:nvSpPr>
        <p:spPr>
          <a:xfrm>
            <a:off x="402437" y="1503044"/>
            <a:ext cx="3423285" cy="488759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43815">
              <a:lnSpc>
                <a:spcPct val="100000"/>
              </a:lnSpc>
              <a:spcBef>
                <a:spcPts val="95"/>
              </a:spcBef>
            </a:pPr>
            <a:r>
              <a:rPr sz="1600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1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、吊篮平台四周装有固定式的安全 扶栏，工作面护栏高度不小于 </a:t>
            </a:r>
            <a:r>
              <a:rPr sz="1600" spc="-10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800m</a:t>
            </a:r>
            <a:r>
              <a:rPr sz="1600" spc="-5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m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，其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余面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高度不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小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于</a:t>
            </a:r>
            <a:r>
              <a:rPr sz="1600" spc="-5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11</a:t>
            </a:r>
            <a:r>
              <a:rPr sz="1600" spc="-10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00</a:t>
            </a:r>
            <a:r>
              <a:rPr sz="1600" spc="5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m</a:t>
            </a:r>
            <a:r>
              <a:rPr sz="1600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m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， 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护栏应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能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承受</a:t>
            </a:r>
            <a:r>
              <a:rPr sz="1600" spc="-5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1000N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的水平集中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载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荷。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  <a:p>
            <a:pPr marL="12700">
              <a:lnSpc>
                <a:spcPct val="100000"/>
              </a:lnSpc>
            </a:pP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（</a:t>
            </a:r>
            <a:r>
              <a:rPr sz="1600" spc="-5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GB</a:t>
            </a:r>
            <a:r>
              <a:rPr sz="1600" spc="-10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 </a:t>
            </a:r>
            <a:r>
              <a:rPr sz="1600" spc="-5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19155-2003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第</a:t>
            </a:r>
            <a:r>
              <a:rPr sz="1600" spc="-5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5.4.2.5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条）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  <a:p>
            <a:pPr marL="12700" marR="135890" indent="177800">
              <a:lnSpc>
                <a:spcPct val="100000"/>
              </a:lnSpc>
              <a:spcBef>
                <a:spcPts val="600"/>
              </a:spcBef>
            </a:pPr>
            <a:r>
              <a:rPr sz="1600" spc="-15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2</a:t>
            </a:r>
            <a:r>
              <a:rPr sz="1600" spc="-1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、吊篮平台底板四周应装有高度 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不小于</a:t>
            </a:r>
            <a:r>
              <a:rPr sz="1600" spc="-10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150mm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的挡板，挡板与底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板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间 隙不得大于</a:t>
            </a:r>
            <a:r>
              <a:rPr sz="1600" spc="-10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5mm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。（</a:t>
            </a:r>
            <a:r>
              <a:rPr sz="1600" spc="-5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GB</a:t>
            </a:r>
            <a:r>
              <a:rPr sz="1600" spc="-25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 </a:t>
            </a:r>
            <a:r>
              <a:rPr sz="1600" spc="-5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19155-2003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第 </a:t>
            </a:r>
            <a:r>
              <a:rPr sz="1600" spc="-5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5.4.2.7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条）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  <a:p>
            <a:pPr marL="12700" marR="158750" indent="177800">
              <a:lnSpc>
                <a:spcPct val="100000"/>
              </a:lnSpc>
              <a:spcBef>
                <a:spcPts val="605"/>
              </a:spcBef>
            </a:pPr>
            <a:r>
              <a:rPr sz="1600" spc="-5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3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、在架空输电线安装和使用吊篮 </a:t>
            </a:r>
            <a:r>
              <a:rPr sz="1600" spc="-1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作业时，吊篮的任何部位与高压输电 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线的安全距离不应小于</a:t>
            </a:r>
            <a:r>
              <a:rPr sz="1600" spc="-5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10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米。如在</a:t>
            </a:r>
            <a:r>
              <a:rPr sz="1600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10  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米范围内有高压输电线路，应按照现 行行业标准《施工现场临时用电安全 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技术规范》</a:t>
            </a:r>
            <a:r>
              <a:rPr sz="1600" spc="-5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JGJ46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的规定，采取隔离 措施。（</a:t>
            </a:r>
            <a:r>
              <a:rPr sz="1600" spc="-5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JGJ</a:t>
            </a:r>
            <a:r>
              <a:rPr sz="1600" spc="-35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 </a:t>
            </a:r>
            <a:r>
              <a:rPr sz="1600" spc="-5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202-2010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第</a:t>
            </a:r>
            <a:r>
              <a:rPr sz="1600" spc="-5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5.4.15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条和</a:t>
            </a:r>
            <a:r>
              <a:rPr sz="1600" spc="-5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GB  19155-2003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第</a:t>
            </a:r>
            <a:r>
              <a:rPr sz="1600" spc="-5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9.2.2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条）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  <a:p>
            <a:pPr marL="12700" marR="278130" indent="177800">
              <a:lnSpc>
                <a:spcPct val="100000"/>
              </a:lnSpc>
              <a:spcBef>
                <a:spcPts val="600"/>
              </a:spcBef>
            </a:pPr>
            <a:r>
              <a:rPr sz="1600" spc="-5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4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、吊篮作业应采取相关措施避免 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多层或立体交叉作业。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330200" y="885189"/>
            <a:ext cx="2245995" cy="4679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>
                <a:latin typeface="Candara" panose="020E0502030303020204"/>
                <a:cs typeface="Candara" panose="020E0502030303020204"/>
              </a:rPr>
              <a:t>3.6.7</a:t>
            </a:r>
            <a:r>
              <a:rPr dirty="0"/>
              <a:t>安全防护</a:t>
            </a:r>
            <a:endParaRPr dirty="0"/>
          </a:p>
        </p:txBody>
      </p:sp>
      <p:sp>
        <p:nvSpPr>
          <p:cNvPr id="9" name="object 9"/>
          <p:cNvSpPr/>
          <p:nvPr/>
        </p:nvSpPr>
        <p:spPr>
          <a:xfrm>
            <a:off x="3942969" y="1628775"/>
            <a:ext cx="5021453" cy="3672459"/>
          </a:xfrm>
          <a:prstGeom prst="rect">
            <a:avLst/>
          </a:prstGeom>
          <a:blipFill>
            <a:blip r:embed="rId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054978" y="859408"/>
            <a:ext cx="2880360" cy="715010"/>
          </a:xfrm>
          <a:custGeom>
            <a:avLst/>
            <a:gdLst/>
            <a:ahLst/>
            <a:cxnLst/>
            <a:rect l="l" t="t" r="r" b="b"/>
            <a:pathLst>
              <a:path w="2880359" h="715010">
                <a:moveTo>
                  <a:pt x="2880105" y="0"/>
                </a:moveTo>
                <a:lnTo>
                  <a:pt x="2873629" y="0"/>
                </a:lnTo>
                <a:lnTo>
                  <a:pt x="2752344" y="20065"/>
                </a:lnTo>
                <a:lnTo>
                  <a:pt x="2628900" y="42417"/>
                </a:lnTo>
                <a:lnTo>
                  <a:pt x="2373376" y="91566"/>
                </a:lnTo>
                <a:lnTo>
                  <a:pt x="2105279" y="149732"/>
                </a:lnTo>
                <a:lnTo>
                  <a:pt x="1824227" y="216662"/>
                </a:lnTo>
                <a:lnTo>
                  <a:pt x="1566672" y="281558"/>
                </a:lnTo>
                <a:lnTo>
                  <a:pt x="842899" y="444626"/>
                </a:lnTo>
                <a:lnTo>
                  <a:pt x="621538" y="489330"/>
                </a:lnTo>
                <a:lnTo>
                  <a:pt x="200025" y="567436"/>
                </a:lnTo>
                <a:lnTo>
                  <a:pt x="0" y="600963"/>
                </a:lnTo>
                <a:lnTo>
                  <a:pt x="138303" y="621156"/>
                </a:lnTo>
                <a:lnTo>
                  <a:pt x="270256" y="638937"/>
                </a:lnTo>
                <a:lnTo>
                  <a:pt x="398018" y="654685"/>
                </a:lnTo>
                <a:lnTo>
                  <a:pt x="644905" y="681481"/>
                </a:lnTo>
                <a:lnTo>
                  <a:pt x="874776" y="699262"/>
                </a:lnTo>
                <a:lnTo>
                  <a:pt x="985520" y="705992"/>
                </a:lnTo>
                <a:lnTo>
                  <a:pt x="1094104" y="710438"/>
                </a:lnTo>
                <a:lnTo>
                  <a:pt x="1298448" y="715010"/>
                </a:lnTo>
                <a:lnTo>
                  <a:pt x="1396365" y="715010"/>
                </a:lnTo>
                <a:lnTo>
                  <a:pt x="1585849" y="710438"/>
                </a:lnTo>
                <a:lnTo>
                  <a:pt x="1675256" y="705992"/>
                </a:lnTo>
                <a:lnTo>
                  <a:pt x="1845564" y="692657"/>
                </a:lnTo>
                <a:lnTo>
                  <a:pt x="1928495" y="683640"/>
                </a:lnTo>
                <a:lnTo>
                  <a:pt x="2086102" y="661288"/>
                </a:lnTo>
                <a:lnTo>
                  <a:pt x="2235073" y="634491"/>
                </a:lnTo>
                <a:lnTo>
                  <a:pt x="2375535" y="603250"/>
                </a:lnTo>
                <a:lnTo>
                  <a:pt x="2509647" y="567436"/>
                </a:lnTo>
                <a:lnTo>
                  <a:pt x="2637409" y="527303"/>
                </a:lnTo>
                <a:lnTo>
                  <a:pt x="2758694" y="482600"/>
                </a:lnTo>
                <a:lnTo>
                  <a:pt x="2875788" y="435610"/>
                </a:lnTo>
                <a:lnTo>
                  <a:pt x="2880105" y="433450"/>
                </a:lnTo>
                <a:lnTo>
                  <a:pt x="2880105" y="0"/>
                </a:lnTo>
                <a:close/>
              </a:path>
            </a:pathLst>
          </a:custGeom>
          <a:solidFill>
            <a:srgbClr val="C5E7FB">
              <a:alpha val="2901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2622423" y="730884"/>
            <a:ext cx="5551805" cy="851535"/>
          </a:xfrm>
          <a:custGeom>
            <a:avLst/>
            <a:gdLst/>
            <a:ahLst/>
            <a:cxnLst/>
            <a:rect l="l" t="t" r="r" b="b"/>
            <a:pathLst>
              <a:path w="5551805" h="851535">
                <a:moveTo>
                  <a:pt x="853566" y="0"/>
                </a:moveTo>
                <a:lnTo>
                  <a:pt x="685418" y="0"/>
                </a:lnTo>
                <a:lnTo>
                  <a:pt x="527938" y="4572"/>
                </a:lnTo>
                <a:lnTo>
                  <a:pt x="381000" y="11175"/>
                </a:lnTo>
                <a:lnTo>
                  <a:pt x="244728" y="22351"/>
                </a:lnTo>
                <a:lnTo>
                  <a:pt x="117093" y="35813"/>
                </a:lnTo>
                <a:lnTo>
                  <a:pt x="0" y="53720"/>
                </a:lnTo>
                <a:lnTo>
                  <a:pt x="334137" y="96138"/>
                </a:lnTo>
                <a:lnTo>
                  <a:pt x="693927" y="156463"/>
                </a:lnTo>
                <a:lnTo>
                  <a:pt x="1079246" y="234695"/>
                </a:lnTo>
                <a:lnTo>
                  <a:pt x="1283589" y="279273"/>
                </a:lnTo>
                <a:lnTo>
                  <a:pt x="1868931" y="422275"/>
                </a:lnTo>
                <a:lnTo>
                  <a:pt x="2562987" y="576452"/>
                </a:lnTo>
                <a:lnTo>
                  <a:pt x="2882265" y="639063"/>
                </a:lnTo>
                <a:lnTo>
                  <a:pt x="3035554" y="668147"/>
                </a:lnTo>
                <a:lnTo>
                  <a:pt x="3329304" y="717295"/>
                </a:lnTo>
                <a:lnTo>
                  <a:pt x="3469766" y="739520"/>
                </a:lnTo>
                <a:lnTo>
                  <a:pt x="3737991" y="775335"/>
                </a:lnTo>
                <a:lnTo>
                  <a:pt x="3991229" y="806576"/>
                </a:lnTo>
                <a:lnTo>
                  <a:pt x="4112641" y="817752"/>
                </a:lnTo>
                <a:lnTo>
                  <a:pt x="4342510" y="835660"/>
                </a:lnTo>
                <a:lnTo>
                  <a:pt x="4453255" y="842390"/>
                </a:lnTo>
                <a:lnTo>
                  <a:pt x="4666107" y="851280"/>
                </a:lnTo>
                <a:lnTo>
                  <a:pt x="4864100" y="851280"/>
                </a:lnTo>
                <a:lnTo>
                  <a:pt x="5051425" y="846836"/>
                </a:lnTo>
                <a:lnTo>
                  <a:pt x="5140833" y="842390"/>
                </a:lnTo>
                <a:lnTo>
                  <a:pt x="5228082" y="835660"/>
                </a:lnTo>
                <a:lnTo>
                  <a:pt x="5474970" y="808863"/>
                </a:lnTo>
                <a:lnTo>
                  <a:pt x="5551551" y="797687"/>
                </a:lnTo>
                <a:lnTo>
                  <a:pt x="5304662" y="766444"/>
                </a:lnTo>
                <a:lnTo>
                  <a:pt x="5042916" y="728472"/>
                </a:lnTo>
                <a:lnTo>
                  <a:pt x="4474463" y="630047"/>
                </a:lnTo>
                <a:lnTo>
                  <a:pt x="4165854" y="567563"/>
                </a:lnTo>
                <a:lnTo>
                  <a:pt x="3840099" y="498348"/>
                </a:lnTo>
                <a:lnTo>
                  <a:pt x="2854579" y="263651"/>
                </a:lnTo>
                <a:lnTo>
                  <a:pt x="2586354" y="205612"/>
                </a:lnTo>
                <a:lnTo>
                  <a:pt x="2330957" y="156463"/>
                </a:lnTo>
                <a:lnTo>
                  <a:pt x="2207387" y="134112"/>
                </a:lnTo>
                <a:lnTo>
                  <a:pt x="2086102" y="114045"/>
                </a:lnTo>
                <a:lnTo>
                  <a:pt x="1969007" y="96138"/>
                </a:lnTo>
                <a:lnTo>
                  <a:pt x="1630552" y="51435"/>
                </a:lnTo>
                <a:lnTo>
                  <a:pt x="1419860" y="31368"/>
                </a:lnTo>
                <a:lnTo>
                  <a:pt x="1221866" y="15748"/>
                </a:lnTo>
                <a:lnTo>
                  <a:pt x="1032382" y="4572"/>
                </a:lnTo>
                <a:lnTo>
                  <a:pt x="853566" y="0"/>
                </a:lnTo>
                <a:close/>
              </a:path>
            </a:pathLst>
          </a:custGeom>
          <a:solidFill>
            <a:srgbClr val="C5E7FB">
              <a:alpha val="3999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2832100" y="743204"/>
            <a:ext cx="5474970" cy="775335"/>
          </a:xfrm>
          <a:custGeom>
            <a:avLst/>
            <a:gdLst/>
            <a:ahLst/>
            <a:cxnLst/>
            <a:rect l="l" t="t" r="r" b="b"/>
            <a:pathLst>
              <a:path w="5474970" h="775335">
                <a:moveTo>
                  <a:pt x="0" y="78232"/>
                </a:moveTo>
                <a:lnTo>
                  <a:pt x="19176" y="73787"/>
                </a:lnTo>
                <a:lnTo>
                  <a:pt x="76581" y="62611"/>
                </a:lnTo>
                <a:lnTo>
                  <a:pt x="174498" y="46990"/>
                </a:lnTo>
                <a:lnTo>
                  <a:pt x="238379" y="37973"/>
                </a:lnTo>
                <a:lnTo>
                  <a:pt x="312927" y="29083"/>
                </a:lnTo>
                <a:lnTo>
                  <a:pt x="395858" y="22351"/>
                </a:lnTo>
                <a:lnTo>
                  <a:pt x="491744" y="15621"/>
                </a:lnTo>
                <a:lnTo>
                  <a:pt x="596011" y="9017"/>
                </a:lnTo>
                <a:lnTo>
                  <a:pt x="713104" y="4445"/>
                </a:lnTo>
                <a:lnTo>
                  <a:pt x="840866" y="2286"/>
                </a:lnTo>
                <a:lnTo>
                  <a:pt x="979170" y="0"/>
                </a:lnTo>
                <a:lnTo>
                  <a:pt x="1128140" y="2286"/>
                </a:lnTo>
                <a:lnTo>
                  <a:pt x="1287779" y="6731"/>
                </a:lnTo>
                <a:lnTo>
                  <a:pt x="1460246" y="15621"/>
                </a:lnTo>
                <a:lnTo>
                  <a:pt x="1643379" y="26797"/>
                </a:lnTo>
                <a:lnTo>
                  <a:pt x="1837054" y="44704"/>
                </a:lnTo>
                <a:lnTo>
                  <a:pt x="2043557" y="64770"/>
                </a:lnTo>
                <a:lnTo>
                  <a:pt x="2262759" y="89408"/>
                </a:lnTo>
                <a:lnTo>
                  <a:pt x="2492629" y="118491"/>
                </a:lnTo>
                <a:lnTo>
                  <a:pt x="2735326" y="154178"/>
                </a:lnTo>
                <a:lnTo>
                  <a:pt x="2988691" y="194437"/>
                </a:lnTo>
                <a:lnTo>
                  <a:pt x="3254755" y="241300"/>
                </a:lnTo>
                <a:lnTo>
                  <a:pt x="3533648" y="297180"/>
                </a:lnTo>
                <a:lnTo>
                  <a:pt x="3825240" y="357505"/>
                </a:lnTo>
                <a:lnTo>
                  <a:pt x="4129658" y="424561"/>
                </a:lnTo>
                <a:lnTo>
                  <a:pt x="4446778" y="500507"/>
                </a:lnTo>
                <a:lnTo>
                  <a:pt x="4776724" y="583184"/>
                </a:lnTo>
                <a:lnTo>
                  <a:pt x="5119497" y="674751"/>
                </a:lnTo>
                <a:lnTo>
                  <a:pt x="5474970" y="775335"/>
                </a:lnTo>
              </a:path>
            </a:pathLst>
          </a:custGeom>
          <a:ln w="31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5616447" y="729869"/>
            <a:ext cx="3312160" cy="652780"/>
          </a:xfrm>
          <a:custGeom>
            <a:avLst/>
            <a:gdLst/>
            <a:ahLst/>
            <a:cxnLst/>
            <a:rect l="l" t="t" r="r" b="b"/>
            <a:pathLst>
              <a:path w="3312159" h="652780">
                <a:moveTo>
                  <a:pt x="0" y="652398"/>
                </a:moveTo>
                <a:lnTo>
                  <a:pt x="95757" y="625475"/>
                </a:lnTo>
                <a:lnTo>
                  <a:pt x="357631" y="556259"/>
                </a:lnTo>
                <a:lnTo>
                  <a:pt x="538479" y="509396"/>
                </a:lnTo>
                <a:lnTo>
                  <a:pt x="747140" y="457961"/>
                </a:lnTo>
                <a:lnTo>
                  <a:pt x="979170" y="402081"/>
                </a:lnTo>
                <a:lnTo>
                  <a:pt x="1228217" y="341756"/>
                </a:lnTo>
                <a:lnTo>
                  <a:pt x="1492123" y="283717"/>
                </a:lnTo>
                <a:lnTo>
                  <a:pt x="1762505" y="225551"/>
                </a:lnTo>
                <a:lnTo>
                  <a:pt x="2039238" y="171957"/>
                </a:lnTo>
                <a:lnTo>
                  <a:pt x="2313812" y="120650"/>
                </a:lnTo>
                <a:lnTo>
                  <a:pt x="2450083" y="98297"/>
                </a:lnTo>
                <a:lnTo>
                  <a:pt x="2582036" y="75945"/>
                </a:lnTo>
                <a:lnTo>
                  <a:pt x="2713990" y="58038"/>
                </a:lnTo>
                <a:lnTo>
                  <a:pt x="2841752" y="40131"/>
                </a:lnTo>
                <a:lnTo>
                  <a:pt x="2967354" y="26796"/>
                </a:lnTo>
                <a:lnTo>
                  <a:pt x="3086607" y="15620"/>
                </a:lnTo>
                <a:lnTo>
                  <a:pt x="3201543" y="6603"/>
                </a:lnTo>
                <a:lnTo>
                  <a:pt x="3312159" y="0"/>
                </a:lnTo>
              </a:path>
            </a:pathLst>
          </a:custGeom>
          <a:ln w="31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211670" y="714248"/>
            <a:ext cx="8723630" cy="1331595"/>
          </a:xfrm>
          <a:custGeom>
            <a:avLst/>
            <a:gdLst/>
            <a:ahLst/>
            <a:cxnLst/>
            <a:rect l="l" t="t" r="r" b="b"/>
            <a:pathLst>
              <a:path w="8723630" h="1331595">
                <a:moveTo>
                  <a:pt x="1556042" y="0"/>
                </a:moveTo>
                <a:lnTo>
                  <a:pt x="1402753" y="0"/>
                </a:lnTo>
                <a:lnTo>
                  <a:pt x="1258100" y="4444"/>
                </a:lnTo>
                <a:lnTo>
                  <a:pt x="1121829" y="11175"/>
                </a:lnTo>
                <a:lnTo>
                  <a:pt x="874890" y="33400"/>
                </a:lnTo>
                <a:lnTo>
                  <a:pt x="762063" y="49149"/>
                </a:lnTo>
                <a:lnTo>
                  <a:pt x="659891" y="64769"/>
                </a:lnTo>
                <a:lnTo>
                  <a:pt x="564095" y="82550"/>
                </a:lnTo>
                <a:lnTo>
                  <a:pt x="478955" y="102742"/>
                </a:lnTo>
                <a:lnTo>
                  <a:pt x="398056" y="120650"/>
                </a:lnTo>
                <a:lnTo>
                  <a:pt x="327812" y="140715"/>
                </a:lnTo>
                <a:lnTo>
                  <a:pt x="206476" y="178688"/>
                </a:lnTo>
                <a:lnTo>
                  <a:pt x="157518" y="196596"/>
                </a:lnTo>
                <a:lnTo>
                  <a:pt x="51079" y="241173"/>
                </a:lnTo>
                <a:lnTo>
                  <a:pt x="0" y="268097"/>
                </a:lnTo>
                <a:lnTo>
                  <a:pt x="0" y="1331467"/>
                </a:lnTo>
                <a:lnTo>
                  <a:pt x="8719096" y="1331467"/>
                </a:lnTo>
                <a:lnTo>
                  <a:pt x="8723414" y="1324864"/>
                </a:lnTo>
                <a:lnTo>
                  <a:pt x="8723414" y="851153"/>
                </a:lnTo>
                <a:lnTo>
                  <a:pt x="7182142" y="851153"/>
                </a:lnTo>
                <a:lnTo>
                  <a:pt x="7043839" y="848994"/>
                </a:lnTo>
                <a:lnTo>
                  <a:pt x="6899059" y="844423"/>
                </a:lnTo>
                <a:lnTo>
                  <a:pt x="6750088" y="837818"/>
                </a:lnTo>
                <a:lnTo>
                  <a:pt x="6594640" y="826642"/>
                </a:lnTo>
                <a:lnTo>
                  <a:pt x="6260503" y="793114"/>
                </a:lnTo>
                <a:lnTo>
                  <a:pt x="5900712" y="746125"/>
                </a:lnTo>
                <a:lnTo>
                  <a:pt x="5709196" y="717168"/>
                </a:lnTo>
                <a:lnTo>
                  <a:pt x="5509044" y="683640"/>
                </a:lnTo>
                <a:lnTo>
                  <a:pt x="5302542" y="645667"/>
                </a:lnTo>
                <a:lnTo>
                  <a:pt x="4861979" y="558546"/>
                </a:lnTo>
                <a:lnTo>
                  <a:pt x="4387253" y="453516"/>
                </a:lnTo>
                <a:lnTo>
                  <a:pt x="4136047" y="395350"/>
                </a:lnTo>
                <a:lnTo>
                  <a:pt x="3614458" y="268097"/>
                </a:lnTo>
                <a:lnTo>
                  <a:pt x="3122841" y="165226"/>
                </a:lnTo>
                <a:lnTo>
                  <a:pt x="2892844" y="125094"/>
                </a:lnTo>
                <a:lnTo>
                  <a:pt x="2673642" y="91566"/>
                </a:lnTo>
                <a:lnTo>
                  <a:pt x="2462949" y="62484"/>
                </a:lnTo>
                <a:lnTo>
                  <a:pt x="2262797" y="40131"/>
                </a:lnTo>
                <a:lnTo>
                  <a:pt x="2073313" y="22225"/>
                </a:lnTo>
                <a:lnTo>
                  <a:pt x="1719999" y="2159"/>
                </a:lnTo>
                <a:lnTo>
                  <a:pt x="1556042" y="0"/>
                </a:lnTo>
                <a:close/>
              </a:path>
              <a:path w="8723630" h="1331595">
                <a:moveTo>
                  <a:pt x="8723414" y="569722"/>
                </a:moveTo>
                <a:lnTo>
                  <a:pt x="8638197" y="605409"/>
                </a:lnTo>
                <a:lnTo>
                  <a:pt x="8557298" y="636651"/>
                </a:lnTo>
                <a:lnTo>
                  <a:pt x="8472208" y="665734"/>
                </a:lnTo>
                <a:lnTo>
                  <a:pt x="8295551" y="719327"/>
                </a:lnTo>
                <a:lnTo>
                  <a:pt x="8201825" y="743965"/>
                </a:lnTo>
                <a:lnTo>
                  <a:pt x="8005991" y="784098"/>
                </a:lnTo>
                <a:lnTo>
                  <a:pt x="7901724" y="802004"/>
                </a:lnTo>
                <a:lnTo>
                  <a:pt x="7680363" y="828801"/>
                </a:lnTo>
                <a:lnTo>
                  <a:pt x="7441857" y="846709"/>
                </a:lnTo>
                <a:lnTo>
                  <a:pt x="7314222" y="851153"/>
                </a:lnTo>
                <a:lnTo>
                  <a:pt x="8723414" y="851153"/>
                </a:lnTo>
                <a:lnTo>
                  <a:pt x="8723414" y="56972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 txBox="1"/>
          <p:nvPr/>
        </p:nvSpPr>
        <p:spPr>
          <a:xfrm>
            <a:off x="326847" y="1430781"/>
            <a:ext cx="2854325" cy="222186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54965" marR="5080" indent="-342900" algn="just">
              <a:lnSpc>
                <a:spcPct val="100000"/>
              </a:lnSpc>
              <a:spcBef>
                <a:spcPts val="95"/>
              </a:spcBef>
              <a:buClr>
                <a:srgbClr val="30B6FC"/>
              </a:buClr>
              <a:buFont typeface="Arial" panose="020B0604020202020204"/>
              <a:buAutoNum type="arabicPeriod"/>
              <a:tabLst>
                <a:tab pos="355600" algn="l"/>
              </a:tabLst>
            </a:pPr>
            <a:r>
              <a:rPr sz="1600" spc="30" dirty="0">
                <a:latin typeface="PMingLiU" panose="02020500000000000000" charset="-120"/>
                <a:cs typeface="PMingLiU" panose="02020500000000000000" charset="-120"/>
              </a:rPr>
              <a:t>应编制安全管</a:t>
            </a:r>
            <a:r>
              <a:rPr sz="1600" spc="15" dirty="0">
                <a:latin typeface="PMingLiU" panose="02020500000000000000" charset="-120"/>
                <a:cs typeface="PMingLiU" panose="02020500000000000000" charset="-120"/>
              </a:rPr>
              <a:t>理</a:t>
            </a:r>
            <a:r>
              <a:rPr sz="1600" spc="30" dirty="0">
                <a:latin typeface="PMingLiU" panose="02020500000000000000" charset="-120"/>
                <a:cs typeface="PMingLiU" panose="02020500000000000000" charset="-120"/>
              </a:rPr>
              <a:t>策</a:t>
            </a:r>
            <a:r>
              <a:rPr sz="1600" spc="40" dirty="0">
                <a:latin typeface="PMingLiU" panose="02020500000000000000" charset="-120"/>
                <a:cs typeface="PMingLiU" panose="02020500000000000000" charset="-120"/>
              </a:rPr>
              <a:t>划</a:t>
            </a:r>
            <a:r>
              <a:rPr sz="1600" spc="30" dirty="0">
                <a:latin typeface="PMingLiU" panose="02020500000000000000" charset="-120"/>
                <a:cs typeface="PMingLiU" panose="02020500000000000000" charset="-120"/>
              </a:rPr>
              <a:t>，并报 </a:t>
            </a:r>
            <a:r>
              <a:rPr sz="1600" spc="25" dirty="0">
                <a:latin typeface="PMingLiU" panose="02020500000000000000" charset="-120"/>
                <a:cs typeface="PMingLiU" panose="02020500000000000000" charset="-120"/>
              </a:rPr>
              <a:t>送监理和甲方</a:t>
            </a:r>
            <a:r>
              <a:rPr sz="1600" spc="15" dirty="0">
                <a:latin typeface="PMingLiU" panose="02020500000000000000" charset="-120"/>
                <a:cs typeface="PMingLiU" panose="02020500000000000000" charset="-120"/>
              </a:rPr>
              <a:t>进</a:t>
            </a:r>
            <a:r>
              <a:rPr sz="1600" spc="25" dirty="0">
                <a:latin typeface="PMingLiU" panose="02020500000000000000" charset="-120"/>
                <a:cs typeface="PMingLiU" panose="02020500000000000000" charset="-120"/>
              </a:rPr>
              <a:t>行审批通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过 后实施；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  <a:p>
            <a:pPr marL="354965" marR="9525" indent="-342900" algn="just">
              <a:lnSpc>
                <a:spcPct val="100000"/>
              </a:lnSpc>
              <a:spcBef>
                <a:spcPts val="5"/>
              </a:spcBef>
              <a:buClr>
                <a:srgbClr val="30B6FC"/>
              </a:buClr>
              <a:buFont typeface="Arial" panose="020B0604020202020204"/>
              <a:buAutoNum type="arabicPeriod"/>
              <a:tabLst>
                <a:tab pos="355600" algn="l"/>
              </a:tabLst>
            </a:pPr>
            <a:r>
              <a:rPr sz="1600" spc="30" dirty="0">
                <a:latin typeface="PMingLiU" panose="02020500000000000000" charset="-120"/>
                <a:cs typeface="PMingLiU" panose="02020500000000000000" charset="-120"/>
              </a:rPr>
              <a:t>方案须针对装</a:t>
            </a:r>
            <a:r>
              <a:rPr sz="1600" spc="15" dirty="0">
                <a:latin typeface="PMingLiU" panose="02020500000000000000" charset="-120"/>
                <a:cs typeface="PMingLiU" panose="02020500000000000000" charset="-120"/>
              </a:rPr>
              <a:t>修</a:t>
            </a:r>
            <a:r>
              <a:rPr sz="1600" spc="30" dirty="0">
                <a:latin typeface="PMingLiU" panose="02020500000000000000" charset="-120"/>
                <a:cs typeface="PMingLiU" panose="02020500000000000000" charset="-120"/>
              </a:rPr>
              <a:t>及园建阶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段 </a:t>
            </a:r>
            <a:r>
              <a:rPr sz="1600" spc="30" dirty="0">
                <a:latin typeface="PMingLiU" panose="02020500000000000000" charset="-120"/>
                <a:cs typeface="PMingLiU" panose="02020500000000000000" charset="-120"/>
              </a:rPr>
              <a:t>的防火管理、</a:t>
            </a:r>
            <a:r>
              <a:rPr sz="1600" spc="15" dirty="0">
                <a:latin typeface="PMingLiU" panose="02020500000000000000" charset="-120"/>
                <a:cs typeface="PMingLiU" panose="02020500000000000000" charset="-120"/>
              </a:rPr>
              <a:t>高</a:t>
            </a:r>
            <a:r>
              <a:rPr sz="1600" spc="30" dirty="0">
                <a:latin typeface="PMingLiU" panose="02020500000000000000" charset="-120"/>
                <a:cs typeface="PMingLiU" panose="02020500000000000000" charset="-120"/>
              </a:rPr>
              <a:t>坠管</a:t>
            </a:r>
            <a:r>
              <a:rPr sz="1600" spc="35" dirty="0">
                <a:latin typeface="PMingLiU" panose="02020500000000000000" charset="-120"/>
                <a:cs typeface="PMingLiU" panose="02020500000000000000" charset="-120"/>
              </a:rPr>
              <a:t>理</a:t>
            </a:r>
            <a:r>
              <a:rPr sz="1600" spc="30" dirty="0">
                <a:latin typeface="PMingLiU" panose="02020500000000000000" charset="-120"/>
                <a:cs typeface="PMingLiU" panose="02020500000000000000" charset="-120"/>
              </a:rPr>
              <a:t>、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用 </a:t>
            </a:r>
            <a:r>
              <a:rPr sz="1600" spc="30" dirty="0">
                <a:latin typeface="PMingLiU" panose="02020500000000000000" charset="-120"/>
                <a:cs typeface="PMingLiU" panose="02020500000000000000" charset="-120"/>
              </a:rPr>
              <a:t>电管理、园建</a:t>
            </a:r>
            <a:r>
              <a:rPr sz="1600" spc="15" dirty="0">
                <a:latin typeface="PMingLiU" panose="02020500000000000000" charset="-120"/>
                <a:cs typeface="PMingLiU" panose="02020500000000000000" charset="-120"/>
              </a:rPr>
              <a:t>物</a:t>
            </a:r>
            <a:r>
              <a:rPr sz="1600" spc="30" dirty="0">
                <a:latin typeface="PMingLiU" panose="02020500000000000000" charset="-120"/>
                <a:cs typeface="PMingLiU" panose="02020500000000000000" charset="-120"/>
              </a:rPr>
              <a:t>体打</a:t>
            </a:r>
            <a:r>
              <a:rPr sz="1600" spc="35" dirty="0">
                <a:latin typeface="PMingLiU" panose="02020500000000000000" charset="-120"/>
                <a:cs typeface="PMingLiU" panose="02020500000000000000" charset="-120"/>
              </a:rPr>
              <a:t>击</a:t>
            </a:r>
            <a:r>
              <a:rPr sz="1600" spc="30" dirty="0">
                <a:latin typeface="PMingLiU" panose="02020500000000000000" charset="-120"/>
                <a:cs typeface="PMingLiU" panose="02020500000000000000" charset="-120"/>
              </a:rPr>
              <a:t>、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机 </a:t>
            </a: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械管理等进行编制；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  <a:p>
            <a:pPr marL="12700">
              <a:lnSpc>
                <a:spcPct val="100000"/>
              </a:lnSpc>
            </a:pPr>
            <a:r>
              <a:rPr sz="1600" spc="-10" dirty="0">
                <a:latin typeface="PMingLiU" panose="02020500000000000000" charset="-120"/>
                <a:cs typeface="PMingLiU" panose="02020500000000000000" charset="-120"/>
              </a:rPr>
              <a:t>作业人员必须经过相应安全教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  <a:p>
            <a:pPr marL="12700">
              <a:lnSpc>
                <a:spcPct val="100000"/>
              </a:lnSpc>
              <a:spcBef>
                <a:spcPts val="10"/>
              </a:spcBef>
            </a:pPr>
            <a:r>
              <a:rPr sz="1600" spc="-5" dirty="0">
                <a:latin typeface="PMingLiU" panose="02020500000000000000" charset="-120"/>
                <a:cs typeface="PMingLiU" panose="02020500000000000000" charset="-120"/>
              </a:rPr>
              <a:t>育，后才能进场施工。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258267" y="872744"/>
            <a:ext cx="3026410" cy="4679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>
                <a:latin typeface="Candara" panose="020E0502030303020204"/>
                <a:cs typeface="Candara" panose="020E0502030303020204"/>
              </a:rPr>
              <a:t>1.4</a:t>
            </a:r>
            <a:r>
              <a:rPr dirty="0"/>
              <a:t>装修及园建阶段</a:t>
            </a:r>
            <a:endParaRPr dirty="0"/>
          </a:p>
        </p:txBody>
      </p:sp>
      <p:sp>
        <p:nvSpPr>
          <p:cNvPr id="9" name="object 9"/>
          <p:cNvSpPr/>
          <p:nvPr/>
        </p:nvSpPr>
        <p:spPr>
          <a:xfrm>
            <a:off x="4283964" y="1556766"/>
            <a:ext cx="4335272" cy="2736342"/>
          </a:xfrm>
          <a:prstGeom prst="rect">
            <a:avLst/>
          </a:prstGeom>
          <a:blipFill>
            <a:blip r:embed="rId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585787" y="4149051"/>
            <a:ext cx="2657475" cy="216027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054978" y="859408"/>
            <a:ext cx="2880360" cy="715010"/>
          </a:xfrm>
          <a:custGeom>
            <a:avLst/>
            <a:gdLst/>
            <a:ahLst/>
            <a:cxnLst/>
            <a:rect l="l" t="t" r="r" b="b"/>
            <a:pathLst>
              <a:path w="2880359" h="715010">
                <a:moveTo>
                  <a:pt x="2880105" y="0"/>
                </a:moveTo>
                <a:lnTo>
                  <a:pt x="2873629" y="0"/>
                </a:lnTo>
                <a:lnTo>
                  <a:pt x="2752344" y="20065"/>
                </a:lnTo>
                <a:lnTo>
                  <a:pt x="2628900" y="42417"/>
                </a:lnTo>
                <a:lnTo>
                  <a:pt x="2373376" y="91566"/>
                </a:lnTo>
                <a:lnTo>
                  <a:pt x="2105279" y="149732"/>
                </a:lnTo>
                <a:lnTo>
                  <a:pt x="1824227" y="216662"/>
                </a:lnTo>
                <a:lnTo>
                  <a:pt x="1566672" y="281558"/>
                </a:lnTo>
                <a:lnTo>
                  <a:pt x="842899" y="444626"/>
                </a:lnTo>
                <a:lnTo>
                  <a:pt x="621538" y="489330"/>
                </a:lnTo>
                <a:lnTo>
                  <a:pt x="200025" y="567436"/>
                </a:lnTo>
                <a:lnTo>
                  <a:pt x="0" y="600963"/>
                </a:lnTo>
                <a:lnTo>
                  <a:pt x="138303" y="621156"/>
                </a:lnTo>
                <a:lnTo>
                  <a:pt x="270256" y="638937"/>
                </a:lnTo>
                <a:lnTo>
                  <a:pt x="398018" y="654685"/>
                </a:lnTo>
                <a:lnTo>
                  <a:pt x="644905" y="681481"/>
                </a:lnTo>
                <a:lnTo>
                  <a:pt x="874776" y="699262"/>
                </a:lnTo>
                <a:lnTo>
                  <a:pt x="985520" y="705992"/>
                </a:lnTo>
                <a:lnTo>
                  <a:pt x="1094104" y="710438"/>
                </a:lnTo>
                <a:lnTo>
                  <a:pt x="1298448" y="715010"/>
                </a:lnTo>
                <a:lnTo>
                  <a:pt x="1396365" y="715010"/>
                </a:lnTo>
                <a:lnTo>
                  <a:pt x="1585849" y="710438"/>
                </a:lnTo>
                <a:lnTo>
                  <a:pt x="1675256" y="705992"/>
                </a:lnTo>
                <a:lnTo>
                  <a:pt x="1845564" y="692657"/>
                </a:lnTo>
                <a:lnTo>
                  <a:pt x="1928495" y="683640"/>
                </a:lnTo>
                <a:lnTo>
                  <a:pt x="2086102" y="661288"/>
                </a:lnTo>
                <a:lnTo>
                  <a:pt x="2235073" y="634491"/>
                </a:lnTo>
                <a:lnTo>
                  <a:pt x="2375535" y="603250"/>
                </a:lnTo>
                <a:lnTo>
                  <a:pt x="2509647" y="567436"/>
                </a:lnTo>
                <a:lnTo>
                  <a:pt x="2637409" y="527303"/>
                </a:lnTo>
                <a:lnTo>
                  <a:pt x="2758694" y="482600"/>
                </a:lnTo>
                <a:lnTo>
                  <a:pt x="2875788" y="435610"/>
                </a:lnTo>
                <a:lnTo>
                  <a:pt x="2880105" y="433450"/>
                </a:lnTo>
                <a:lnTo>
                  <a:pt x="2880105" y="0"/>
                </a:lnTo>
                <a:close/>
              </a:path>
            </a:pathLst>
          </a:custGeom>
          <a:solidFill>
            <a:srgbClr val="C5E7FB">
              <a:alpha val="2901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2622423" y="730884"/>
            <a:ext cx="5551805" cy="851535"/>
          </a:xfrm>
          <a:custGeom>
            <a:avLst/>
            <a:gdLst/>
            <a:ahLst/>
            <a:cxnLst/>
            <a:rect l="l" t="t" r="r" b="b"/>
            <a:pathLst>
              <a:path w="5551805" h="851535">
                <a:moveTo>
                  <a:pt x="853566" y="0"/>
                </a:moveTo>
                <a:lnTo>
                  <a:pt x="685418" y="0"/>
                </a:lnTo>
                <a:lnTo>
                  <a:pt x="527938" y="4572"/>
                </a:lnTo>
                <a:lnTo>
                  <a:pt x="381000" y="11175"/>
                </a:lnTo>
                <a:lnTo>
                  <a:pt x="244728" y="22351"/>
                </a:lnTo>
                <a:lnTo>
                  <a:pt x="117093" y="35813"/>
                </a:lnTo>
                <a:lnTo>
                  <a:pt x="0" y="53720"/>
                </a:lnTo>
                <a:lnTo>
                  <a:pt x="334137" y="96138"/>
                </a:lnTo>
                <a:lnTo>
                  <a:pt x="693927" y="156463"/>
                </a:lnTo>
                <a:lnTo>
                  <a:pt x="1079246" y="234695"/>
                </a:lnTo>
                <a:lnTo>
                  <a:pt x="1283589" y="279273"/>
                </a:lnTo>
                <a:lnTo>
                  <a:pt x="1868931" y="422275"/>
                </a:lnTo>
                <a:lnTo>
                  <a:pt x="2562987" y="576452"/>
                </a:lnTo>
                <a:lnTo>
                  <a:pt x="2882265" y="639063"/>
                </a:lnTo>
                <a:lnTo>
                  <a:pt x="3035554" y="668147"/>
                </a:lnTo>
                <a:lnTo>
                  <a:pt x="3329304" y="717295"/>
                </a:lnTo>
                <a:lnTo>
                  <a:pt x="3469766" y="739520"/>
                </a:lnTo>
                <a:lnTo>
                  <a:pt x="3737991" y="775335"/>
                </a:lnTo>
                <a:lnTo>
                  <a:pt x="3991229" y="806576"/>
                </a:lnTo>
                <a:lnTo>
                  <a:pt x="4112641" y="817752"/>
                </a:lnTo>
                <a:lnTo>
                  <a:pt x="4342510" y="835660"/>
                </a:lnTo>
                <a:lnTo>
                  <a:pt x="4453255" y="842390"/>
                </a:lnTo>
                <a:lnTo>
                  <a:pt x="4666107" y="851280"/>
                </a:lnTo>
                <a:lnTo>
                  <a:pt x="4864100" y="851280"/>
                </a:lnTo>
                <a:lnTo>
                  <a:pt x="5051425" y="846836"/>
                </a:lnTo>
                <a:lnTo>
                  <a:pt x="5140833" y="842390"/>
                </a:lnTo>
                <a:lnTo>
                  <a:pt x="5228082" y="835660"/>
                </a:lnTo>
                <a:lnTo>
                  <a:pt x="5474970" y="808863"/>
                </a:lnTo>
                <a:lnTo>
                  <a:pt x="5551551" y="797687"/>
                </a:lnTo>
                <a:lnTo>
                  <a:pt x="5304662" y="766444"/>
                </a:lnTo>
                <a:lnTo>
                  <a:pt x="5042916" y="728472"/>
                </a:lnTo>
                <a:lnTo>
                  <a:pt x="4474463" y="630047"/>
                </a:lnTo>
                <a:lnTo>
                  <a:pt x="4165854" y="567563"/>
                </a:lnTo>
                <a:lnTo>
                  <a:pt x="3840099" y="498348"/>
                </a:lnTo>
                <a:lnTo>
                  <a:pt x="2854579" y="263651"/>
                </a:lnTo>
                <a:lnTo>
                  <a:pt x="2586354" y="205612"/>
                </a:lnTo>
                <a:lnTo>
                  <a:pt x="2330957" y="156463"/>
                </a:lnTo>
                <a:lnTo>
                  <a:pt x="2207387" y="134112"/>
                </a:lnTo>
                <a:lnTo>
                  <a:pt x="2086102" y="114045"/>
                </a:lnTo>
                <a:lnTo>
                  <a:pt x="1969007" y="96138"/>
                </a:lnTo>
                <a:lnTo>
                  <a:pt x="1630552" y="51435"/>
                </a:lnTo>
                <a:lnTo>
                  <a:pt x="1419860" y="31368"/>
                </a:lnTo>
                <a:lnTo>
                  <a:pt x="1221866" y="15748"/>
                </a:lnTo>
                <a:lnTo>
                  <a:pt x="1032382" y="4572"/>
                </a:lnTo>
                <a:lnTo>
                  <a:pt x="853566" y="0"/>
                </a:lnTo>
                <a:close/>
              </a:path>
            </a:pathLst>
          </a:custGeom>
          <a:solidFill>
            <a:srgbClr val="C5E7FB">
              <a:alpha val="3999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2832100" y="743204"/>
            <a:ext cx="5474970" cy="775335"/>
          </a:xfrm>
          <a:custGeom>
            <a:avLst/>
            <a:gdLst/>
            <a:ahLst/>
            <a:cxnLst/>
            <a:rect l="l" t="t" r="r" b="b"/>
            <a:pathLst>
              <a:path w="5474970" h="775335">
                <a:moveTo>
                  <a:pt x="0" y="78232"/>
                </a:moveTo>
                <a:lnTo>
                  <a:pt x="19176" y="73787"/>
                </a:lnTo>
                <a:lnTo>
                  <a:pt x="76581" y="62611"/>
                </a:lnTo>
                <a:lnTo>
                  <a:pt x="174498" y="46990"/>
                </a:lnTo>
                <a:lnTo>
                  <a:pt x="238379" y="37973"/>
                </a:lnTo>
                <a:lnTo>
                  <a:pt x="312927" y="29083"/>
                </a:lnTo>
                <a:lnTo>
                  <a:pt x="395858" y="22351"/>
                </a:lnTo>
                <a:lnTo>
                  <a:pt x="491744" y="15621"/>
                </a:lnTo>
                <a:lnTo>
                  <a:pt x="596011" y="9017"/>
                </a:lnTo>
                <a:lnTo>
                  <a:pt x="713104" y="4445"/>
                </a:lnTo>
                <a:lnTo>
                  <a:pt x="840866" y="2286"/>
                </a:lnTo>
                <a:lnTo>
                  <a:pt x="979170" y="0"/>
                </a:lnTo>
                <a:lnTo>
                  <a:pt x="1128140" y="2286"/>
                </a:lnTo>
                <a:lnTo>
                  <a:pt x="1287779" y="6731"/>
                </a:lnTo>
                <a:lnTo>
                  <a:pt x="1460246" y="15621"/>
                </a:lnTo>
                <a:lnTo>
                  <a:pt x="1643379" y="26797"/>
                </a:lnTo>
                <a:lnTo>
                  <a:pt x="1837054" y="44704"/>
                </a:lnTo>
                <a:lnTo>
                  <a:pt x="2043557" y="64770"/>
                </a:lnTo>
                <a:lnTo>
                  <a:pt x="2262759" y="89408"/>
                </a:lnTo>
                <a:lnTo>
                  <a:pt x="2492629" y="118491"/>
                </a:lnTo>
                <a:lnTo>
                  <a:pt x="2735326" y="154178"/>
                </a:lnTo>
                <a:lnTo>
                  <a:pt x="2988691" y="194437"/>
                </a:lnTo>
                <a:lnTo>
                  <a:pt x="3254755" y="241300"/>
                </a:lnTo>
                <a:lnTo>
                  <a:pt x="3533648" y="297180"/>
                </a:lnTo>
                <a:lnTo>
                  <a:pt x="3825240" y="357505"/>
                </a:lnTo>
                <a:lnTo>
                  <a:pt x="4129658" y="424561"/>
                </a:lnTo>
                <a:lnTo>
                  <a:pt x="4446778" y="500507"/>
                </a:lnTo>
                <a:lnTo>
                  <a:pt x="4776724" y="583184"/>
                </a:lnTo>
                <a:lnTo>
                  <a:pt x="5119497" y="674751"/>
                </a:lnTo>
                <a:lnTo>
                  <a:pt x="5474970" y="775335"/>
                </a:lnTo>
              </a:path>
            </a:pathLst>
          </a:custGeom>
          <a:ln w="31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5616447" y="729869"/>
            <a:ext cx="3312160" cy="652780"/>
          </a:xfrm>
          <a:custGeom>
            <a:avLst/>
            <a:gdLst/>
            <a:ahLst/>
            <a:cxnLst/>
            <a:rect l="l" t="t" r="r" b="b"/>
            <a:pathLst>
              <a:path w="3312159" h="652780">
                <a:moveTo>
                  <a:pt x="0" y="652398"/>
                </a:moveTo>
                <a:lnTo>
                  <a:pt x="95757" y="625475"/>
                </a:lnTo>
                <a:lnTo>
                  <a:pt x="357631" y="556259"/>
                </a:lnTo>
                <a:lnTo>
                  <a:pt x="538479" y="509396"/>
                </a:lnTo>
                <a:lnTo>
                  <a:pt x="747140" y="457961"/>
                </a:lnTo>
                <a:lnTo>
                  <a:pt x="979170" y="402081"/>
                </a:lnTo>
                <a:lnTo>
                  <a:pt x="1228217" y="341756"/>
                </a:lnTo>
                <a:lnTo>
                  <a:pt x="1492123" y="283717"/>
                </a:lnTo>
                <a:lnTo>
                  <a:pt x="1762505" y="225551"/>
                </a:lnTo>
                <a:lnTo>
                  <a:pt x="2039238" y="171957"/>
                </a:lnTo>
                <a:lnTo>
                  <a:pt x="2313812" y="120650"/>
                </a:lnTo>
                <a:lnTo>
                  <a:pt x="2450083" y="98297"/>
                </a:lnTo>
                <a:lnTo>
                  <a:pt x="2582036" y="75945"/>
                </a:lnTo>
                <a:lnTo>
                  <a:pt x="2713990" y="58038"/>
                </a:lnTo>
                <a:lnTo>
                  <a:pt x="2841752" y="40131"/>
                </a:lnTo>
                <a:lnTo>
                  <a:pt x="2967354" y="26796"/>
                </a:lnTo>
                <a:lnTo>
                  <a:pt x="3086607" y="15620"/>
                </a:lnTo>
                <a:lnTo>
                  <a:pt x="3201543" y="6603"/>
                </a:lnTo>
                <a:lnTo>
                  <a:pt x="3312159" y="0"/>
                </a:lnTo>
              </a:path>
            </a:pathLst>
          </a:custGeom>
          <a:ln w="31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211670" y="714248"/>
            <a:ext cx="8723630" cy="1331595"/>
          </a:xfrm>
          <a:custGeom>
            <a:avLst/>
            <a:gdLst/>
            <a:ahLst/>
            <a:cxnLst/>
            <a:rect l="l" t="t" r="r" b="b"/>
            <a:pathLst>
              <a:path w="8723630" h="1331595">
                <a:moveTo>
                  <a:pt x="1556042" y="0"/>
                </a:moveTo>
                <a:lnTo>
                  <a:pt x="1402753" y="0"/>
                </a:lnTo>
                <a:lnTo>
                  <a:pt x="1258100" y="4444"/>
                </a:lnTo>
                <a:lnTo>
                  <a:pt x="1121829" y="11175"/>
                </a:lnTo>
                <a:lnTo>
                  <a:pt x="874890" y="33400"/>
                </a:lnTo>
                <a:lnTo>
                  <a:pt x="762063" y="49149"/>
                </a:lnTo>
                <a:lnTo>
                  <a:pt x="659891" y="64769"/>
                </a:lnTo>
                <a:lnTo>
                  <a:pt x="564095" y="82550"/>
                </a:lnTo>
                <a:lnTo>
                  <a:pt x="478955" y="102742"/>
                </a:lnTo>
                <a:lnTo>
                  <a:pt x="398056" y="120650"/>
                </a:lnTo>
                <a:lnTo>
                  <a:pt x="327812" y="140715"/>
                </a:lnTo>
                <a:lnTo>
                  <a:pt x="206476" y="178688"/>
                </a:lnTo>
                <a:lnTo>
                  <a:pt x="157518" y="196596"/>
                </a:lnTo>
                <a:lnTo>
                  <a:pt x="51079" y="241173"/>
                </a:lnTo>
                <a:lnTo>
                  <a:pt x="0" y="268097"/>
                </a:lnTo>
                <a:lnTo>
                  <a:pt x="0" y="1331467"/>
                </a:lnTo>
                <a:lnTo>
                  <a:pt x="8719096" y="1331467"/>
                </a:lnTo>
                <a:lnTo>
                  <a:pt x="8723414" y="1324864"/>
                </a:lnTo>
                <a:lnTo>
                  <a:pt x="8723414" y="851153"/>
                </a:lnTo>
                <a:lnTo>
                  <a:pt x="7182142" y="851153"/>
                </a:lnTo>
                <a:lnTo>
                  <a:pt x="7043839" y="848994"/>
                </a:lnTo>
                <a:lnTo>
                  <a:pt x="6899059" y="844423"/>
                </a:lnTo>
                <a:lnTo>
                  <a:pt x="6750088" y="837818"/>
                </a:lnTo>
                <a:lnTo>
                  <a:pt x="6594640" y="826642"/>
                </a:lnTo>
                <a:lnTo>
                  <a:pt x="6260503" y="793114"/>
                </a:lnTo>
                <a:lnTo>
                  <a:pt x="5900712" y="746125"/>
                </a:lnTo>
                <a:lnTo>
                  <a:pt x="5709196" y="717168"/>
                </a:lnTo>
                <a:lnTo>
                  <a:pt x="5509044" y="683640"/>
                </a:lnTo>
                <a:lnTo>
                  <a:pt x="5302542" y="645667"/>
                </a:lnTo>
                <a:lnTo>
                  <a:pt x="4861979" y="558546"/>
                </a:lnTo>
                <a:lnTo>
                  <a:pt x="4387253" y="453516"/>
                </a:lnTo>
                <a:lnTo>
                  <a:pt x="4136047" y="395350"/>
                </a:lnTo>
                <a:lnTo>
                  <a:pt x="3614458" y="268097"/>
                </a:lnTo>
                <a:lnTo>
                  <a:pt x="3122841" y="165226"/>
                </a:lnTo>
                <a:lnTo>
                  <a:pt x="2892844" y="125094"/>
                </a:lnTo>
                <a:lnTo>
                  <a:pt x="2673642" y="91566"/>
                </a:lnTo>
                <a:lnTo>
                  <a:pt x="2462949" y="62484"/>
                </a:lnTo>
                <a:lnTo>
                  <a:pt x="2262797" y="40131"/>
                </a:lnTo>
                <a:lnTo>
                  <a:pt x="2073313" y="22225"/>
                </a:lnTo>
                <a:lnTo>
                  <a:pt x="1719999" y="2159"/>
                </a:lnTo>
                <a:lnTo>
                  <a:pt x="1556042" y="0"/>
                </a:lnTo>
                <a:close/>
              </a:path>
              <a:path w="8723630" h="1331595">
                <a:moveTo>
                  <a:pt x="8723414" y="569722"/>
                </a:moveTo>
                <a:lnTo>
                  <a:pt x="8638197" y="605409"/>
                </a:lnTo>
                <a:lnTo>
                  <a:pt x="8557298" y="636651"/>
                </a:lnTo>
                <a:lnTo>
                  <a:pt x="8472208" y="665734"/>
                </a:lnTo>
                <a:lnTo>
                  <a:pt x="8295551" y="719327"/>
                </a:lnTo>
                <a:lnTo>
                  <a:pt x="8201825" y="743965"/>
                </a:lnTo>
                <a:lnTo>
                  <a:pt x="8005991" y="784098"/>
                </a:lnTo>
                <a:lnTo>
                  <a:pt x="7901724" y="802004"/>
                </a:lnTo>
                <a:lnTo>
                  <a:pt x="7680363" y="828801"/>
                </a:lnTo>
                <a:lnTo>
                  <a:pt x="7441857" y="846709"/>
                </a:lnTo>
                <a:lnTo>
                  <a:pt x="7314222" y="851153"/>
                </a:lnTo>
                <a:lnTo>
                  <a:pt x="8723414" y="851153"/>
                </a:lnTo>
                <a:lnTo>
                  <a:pt x="8723414" y="56972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 txBox="1"/>
          <p:nvPr/>
        </p:nvSpPr>
        <p:spPr>
          <a:xfrm>
            <a:off x="314045" y="1697177"/>
            <a:ext cx="2988945" cy="22593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3340">
              <a:lnSpc>
                <a:spcPts val="1710"/>
              </a:lnSpc>
              <a:spcBef>
                <a:spcPts val="100"/>
              </a:spcBef>
            </a:pPr>
            <a:r>
              <a:rPr sz="1500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1</a:t>
            </a:r>
            <a:r>
              <a:rPr sz="15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、吊篮在使用过程中应有防摆动</a:t>
            </a:r>
            <a:endParaRPr sz="1500">
              <a:latin typeface="PMingLiU" panose="02020500000000000000" charset="-120"/>
              <a:cs typeface="PMingLiU" panose="02020500000000000000" charset="-120"/>
            </a:endParaRPr>
          </a:p>
          <a:p>
            <a:pPr marL="12700">
              <a:lnSpc>
                <a:spcPts val="1710"/>
              </a:lnSpc>
            </a:pPr>
            <a:r>
              <a:rPr sz="150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措施。</a:t>
            </a:r>
            <a:endParaRPr sz="1500">
              <a:latin typeface="PMingLiU" panose="02020500000000000000" charset="-120"/>
              <a:cs typeface="PMingLiU" panose="02020500000000000000" charset="-120"/>
            </a:endParaRPr>
          </a:p>
          <a:p>
            <a:pPr marL="53340">
              <a:lnSpc>
                <a:spcPts val="1710"/>
              </a:lnSpc>
              <a:spcBef>
                <a:spcPts val="420"/>
              </a:spcBef>
            </a:pPr>
            <a:r>
              <a:rPr sz="1500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2</a:t>
            </a:r>
            <a:r>
              <a:rPr sz="150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、吊篮钢丝绳在使用时应保证</a:t>
            </a:r>
            <a:endParaRPr sz="1500">
              <a:latin typeface="PMingLiU" panose="02020500000000000000" charset="-120"/>
              <a:cs typeface="PMingLiU" panose="02020500000000000000" charset="-120"/>
            </a:endParaRPr>
          </a:p>
          <a:p>
            <a:pPr marL="12700">
              <a:lnSpc>
                <a:spcPts val="1620"/>
              </a:lnSpc>
            </a:pPr>
            <a:r>
              <a:rPr sz="150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垂直，纵向倾斜角度不应大于</a:t>
            </a:r>
            <a:r>
              <a:rPr sz="1500" spc="5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8</a:t>
            </a:r>
            <a:r>
              <a:rPr sz="150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度。</a:t>
            </a:r>
            <a:endParaRPr sz="1500">
              <a:latin typeface="PMingLiU" panose="02020500000000000000" charset="-120"/>
              <a:cs typeface="PMingLiU" panose="02020500000000000000" charset="-120"/>
            </a:endParaRPr>
          </a:p>
          <a:p>
            <a:pPr marL="12700">
              <a:lnSpc>
                <a:spcPts val="1710"/>
              </a:lnSpc>
            </a:pPr>
            <a:r>
              <a:rPr sz="150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（</a:t>
            </a:r>
            <a:r>
              <a:rPr sz="1500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GB</a:t>
            </a:r>
            <a:r>
              <a:rPr sz="1500" spc="-25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 </a:t>
            </a:r>
            <a:r>
              <a:rPr sz="1500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19155-2003</a:t>
            </a:r>
            <a:r>
              <a:rPr sz="150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第</a:t>
            </a:r>
            <a:r>
              <a:rPr sz="1500" spc="-5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5.4.2.8</a:t>
            </a:r>
            <a:r>
              <a:rPr sz="150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条）</a:t>
            </a:r>
            <a:endParaRPr sz="1500">
              <a:latin typeface="PMingLiU" panose="02020500000000000000" charset="-120"/>
              <a:cs typeface="PMingLiU" panose="02020500000000000000" charset="-120"/>
            </a:endParaRPr>
          </a:p>
          <a:p>
            <a:pPr marL="12700" marR="297180" indent="40640" algn="just">
              <a:lnSpc>
                <a:spcPct val="90000"/>
              </a:lnSpc>
              <a:spcBef>
                <a:spcPts val="600"/>
              </a:spcBef>
            </a:pPr>
            <a:r>
              <a:rPr sz="1500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3</a:t>
            </a:r>
            <a:r>
              <a:rPr sz="150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、吊篮在工作中应与建筑物的 </a:t>
            </a:r>
            <a:r>
              <a:rPr sz="15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水平距离（空隙）不应过大（建 </a:t>
            </a:r>
            <a:r>
              <a:rPr sz="150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议不大于</a:t>
            </a:r>
            <a:r>
              <a:rPr sz="1500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150m</a:t>
            </a:r>
            <a:r>
              <a:rPr sz="1500" spc="-10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m</a:t>
            </a:r>
            <a:r>
              <a:rPr sz="150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），并应设置靠 墙轮或导向装置或缓冲装置。</a:t>
            </a:r>
            <a:endParaRPr sz="1500">
              <a:latin typeface="PMingLiU" panose="02020500000000000000" charset="-120"/>
              <a:cs typeface="PMingLiU" panose="02020500000000000000" charset="-120"/>
            </a:endParaRPr>
          </a:p>
          <a:p>
            <a:pPr marL="12700" algn="just">
              <a:lnSpc>
                <a:spcPts val="1620"/>
              </a:lnSpc>
            </a:pPr>
            <a:r>
              <a:rPr sz="150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（</a:t>
            </a:r>
            <a:r>
              <a:rPr sz="1500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GB</a:t>
            </a:r>
            <a:r>
              <a:rPr sz="1500" spc="-25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 </a:t>
            </a:r>
            <a:r>
              <a:rPr sz="1500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19155-2003</a:t>
            </a:r>
            <a:r>
              <a:rPr sz="150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第</a:t>
            </a:r>
            <a:r>
              <a:rPr sz="1500" spc="-5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5.4.2.11</a:t>
            </a:r>
            <a:r>
              <a:rPr sz="150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条）</a:t>
            </a:r>
            <a:endParaRPr sz="1500">
              <a:latin typeface="PMingLiU" panose="02020500000000000000" charset="-120"/>
              <a:cs typeface="PMingLiU" panose="02020500000000000000" charset="-120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289966" y="1036777"/>
            <a:ext cx="218948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5" dirty="0">
                <a:latin typeface="Candara" panose="020E0502030303020204"/>
                <a:cs typeface="Candara" panose="020E0502030303020204"/>
              </a:rPr>
              <a:t>3.6.8</a:t>
            </a:r>
            <a:r>
              <a:rPr sz="2800" spc="-10" dirty="0"/>
              <a:t>吊篮稳定</a:t>
            </a:r>
            <a:endParaRPr sz="2800">
              <a:latin typeface="Candara" panose="020E0502030303020204"/>
              <a:cs typeface="Candara" panose="020E0502030303020204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3563873" y="1844801"/>
            <a:ext cx="5400548" cy="3096387"/>
          </a:xfrm>
          <a:prstGeom prst="rect">
            <a:avLst/>
          </a:prstGeom>
          <a:blipFill>
            <a:blip r:embed="rId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054978" y="859408"/>
            <a:ext cx="2880360" cy="715010"/>
          </a:xfrm>
          <a:custGeom>
            <a:avLst/>
            <a:gdLst/>
            <a:ahLst/>
            <a:cxnLst/>
            <a:rect l="l" t="t" r="r" b="b"/>
            <a:pathLst>
              <a:path w="2880359" h="715010">
                <a:moveTo>
                  <a:pt x="2880105" y="0"/>
                </a:moveTo>
                <a:lnTo>
                  <a:pt x="2873629" y="0"/>
                </a:lnTo>
                <a:lnTo>
                  <a:pt x="2752344" y="20065"/>
                </a:lnTo>
                <a:lnTo>
                  <a:pt x="2628900" y="42417"/>
                </a:lnTo>
                <a:lnTo>
                  <a:pt x="2373376" y="91566"/>
                </a:lnTo>
                <a:lnTo>
                  <a:pt x="2105279" y="149732"/>
                </a:lnTo>
                <a:lnTo>
                  <a:pt x="1824227" y="216662"/>
                </a:lnTo>
                <a:lnTo>
                  <a:pt x="1566672" y="281558"/>
                </a:lnTo>
                <a:lnTo>
                  <a:pt x="842899" y="444626"/>
                </a:lnTo>
                <a:lnTo>
                  <a:pt x="621538" y="489330"/>
                </a:lnTo>
                <a:lnTo>
                  <a:pt x="200025" y="567436"/>
                </a:lnTo>
                <a:lnTo>
                  <a:pt x="0" y="600963"/>
                </a:lnTo>
                <a:lnTo>
                  <a:pt x="138303" y="621156"/>
                </a:lnTo>
                <a:lnTo>
                  <a:pt x="270256" y="638937"/>
                </a:lnTo>
                <a:lnTo>
                  <a:pt x="398018" y="654685"/>
                </a:lnTo>
                <a:lnTo>
                  <a:pt x="644905" y="681481"/>
                </a:lnTo>
                <a:lnTo>
                  <a:pt x="874776" y="699262"/>
                </a:lnTo>
                <a:lnTo>
                  <a:pt x="985520" y="705992"/>
                </a:lnTo>
                <a:lnTo>
                  <a:pt x="1094104" y="710438"/>
                </a:lnTo>
                <a:lnTo>
                  <a:pt x="1298448" y="715010"/>
                </a:lnTo>
                <a:lnTo>
                  <a:pt x="1396365" y="715010"/>
                </a:lnTo>
                <a:lnTo>
                  <a:pt x="1585849" y="710438"/>
                </a:lnTo>
                <a:lnTo>
                  <a:pt x="1675256" y="705992"/>
                </a:lnTo>
                <a:lnTo>
                  <a:pt x="1845564" y="692657"/>
                </a:lnTo>
                <a:lnTo>
                  <a:pt x="1928495" y="683640"/>
                </a:lnTo>
                <a:lnTo>
                  <a:pt x="2086102" y="661288"/>
                </a:lnTo>
                <a:lnTo>
                  <a:pt x="2235073" y="634491"/>
                </a:lnTo>
                <a:lnTo>
                  <a:pt x="2375535" y="603250"/>
                </a:lnTo>
                <a:lnTo>
                  <a:pt x="2509647" y="567436"/>
                </a:lnTo>
                <a:lnTo>
                  <a:pt x="2637409" y="527303"/>
                </a:lnTo>
                <a:lnTo>
                  <a:pt x="2758694" y="482600"/>
                </a:lnTo>
                <a:lnTo>
                  <a:pt x="2875788" y="435610"/>
                </a:lnTo>
                <a:lnTo>
                  <a:pt x="2880105" y="433450"/>
                </a:lnTo>
                <a:lnTo>
                  <a:pt x="2880105" y="0"/>
                </a:lnTo>
                <a:close/>
              </a:path>
            </a:pathLst>
          </a:custGeom>
          <a:solidFill>
            <a:srgbClr val="C5E7FB">
              <a:alpha val="2901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2622423" y="730884"/>
            <a:ext cx="5551805" cy="851535"/>
          </a:xfrm>
          <a:custGeom>
            <a:avLst/>
            <a:gdLst/>
            <a:ahLst/>
            <a:cxnLst/>
            <a:rect l="l" t="t" r="r" b="b"/>
            <a:pathLst>
              <a:path w="5551805" h="851535">
                <a:moveTo>
                  <a:pt x="853566" y="0"/>
                </a:moveTo>
                <a:lnTo>
                  <a:pt x="685418" y="0"/>
                </a:lnTo>
                <a:lnTo>
                  <a:pt x="527938" y="4572"/>
                </a:lnTo>
                <a:lnTo>
                  <a:pt x="381000" y="11175"/>
                </a:lnTo>
                <a:lnTo>
                  <a:pt x="244728" y="22351"/>
                </a:lnTo>
                <a:lnTo>
                  <a:pt x="117093" y="35813"/>
                </a:lnTo>
                <a:lnTo>
                  <a:pt x="0" y="53720"/>
                </a:lnTo>
                <a:lnTo>
                  <a:pt x="334137" y="96138"/>
                </a:lnTo>
                <a:lnTo>
                  <a:pt x="693927" y="156463"/>
                </a:lnTo>
                <a:lnTo>
                  <a:pt x="1079246" y="234695"/>
                </a:lnTo>
                <a:lnTo>
                  <a:pt x="1283589" y="279273"/>
                </a:lnTo>
                <a:lnTo>
                  <a:pt x="1868931" y="422275"/>
                </a:lnTo>
                <a:lnTo>
                  <a:pt x="2562987" y="576452"/>
                </a:lnTo>
                <a:lnTo>
                  <a:pt x="2882265" y="639063"/>
                </a:lnTo>
                <a:lnTo>
                  <a:pt x="3035554" y="668147"/>
                </a:lnTo>
                <a:lnTo>
                  <a:pt x="3329304" y="717295"/>
                </a:lnTo>
                <a:lnTo>
                  <a:pt x="3469766" y="739520"/>
                </a:lnTo>
                <a:lnTo>
                  <a:pt x="3737991" y="775335"/>
                </a:lnTo>
                <a:lnTo>
                  <a:pt x="3991229" y="806576"/>
                </a:lnTo>
                <a:lnTo>
                  <a:pt x="4112641" y="817752"/>
                </a:lnTo>
                <a:lnTo>
                  <a:pt x="4342510" y="835660"/>
                </a:lnTo>
                <a:lnTo>
                  <a:pt x="4453255" y="842390"/>
                </a:lnTo>
                <a:lnTo>
                  <a:pt x="4666107" y="851280"/>
                </a:lnTo>
                <a:lnTo>
                  <a:pt x="4864100" y="851280"/>
                </a:lnTo>
                <a:lnTo>
                  <a:pt x="5051425" y="846836"/>
                </a:lnTo>
                <a:lnTo>
                  <a:pt x="5140833" y="842390"/>
                </a:lnTo>
                <a:lnTo>
                  <a:pt x="5228082" y="835660"/>
                </a:lnTo>
                <a:lnTo>
                  <a:pt x="5474970" y="808863"/>
                </a:lnTo>
                <a:lnTo>
                  <a:pt x="5551551" y="797687"/>
                </a:lnTo>
                <a:lnTo>
                  <a:pt x="5304662" y="766444"/>
                </a:lnTo>
                <a:lnTo>
                  <a:pt x="5042916" y="728472"/>
                </a:lnTo>
                <a:lnTo>
                  <a:pt x="4474463" y="630047"/>
                </a:lnTo>
                <a:lnTo>
                  <a:pt x="4165854" y="567563"/>
                </a:lnTo>
                <a:lnTo>
                  <a:pt x="3840099" y="498348"/>
                </a:lnTo>
                <a:lnTo>
                  <a:pt x="2854579" y="263651"/>
                </a:lnTo>
                <a:lnTo>
                  <a:pt x="2586354" y="205612"/>
                </a:lnTo>
                <a:lnTo>
                  <a:pt x="2330957" y="156463"/>
                </a:lnTo>
                <a:lnTo>
                  <a:pt x="2207387" y="134112"/>
                </a:lnTo>
                <a:lnTo>
                  <a:pt x="2086102" y="114045"/>
                </a:lnTo>
                <a:lnTo>
                  <a:pt x="1969007" y="96138"/>
                </a:lnTo>
                <a:lnTo>
                  <a:pt x="1630552" y="51435"/>
                </a:lnTo>
                <a:lnTo>
                  <a:pt x="1419860" y="31368"/>
                </a:lnTo>
                <a:lnTo>
                  <a:pt x="1221866" y="15748"/>
                </a:lnTo>
                <a:lnTo>
                  <a:pt x="1032382" y="4572"/>
                </a:lnTo>
                <a:lnTo>
                  <a:pt x="853566" y="0"/>
                </a:lnTo>
                <a:close/>
              </a:path>
            </a:pathLst>
          </a:custGeom>
          <a:solidFill>
            <a:srgbClr val="C5E7FB">
              <a:alpha val="3999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2832100" y="743204"/>
            <a:ext cx="5474970" cy="775335"/>
          </a:xfrm>
          <a:custGeom>
            <a:avLst/>
            <a:gdLst/>
            <a:ahLst/>
            <a:cxnLst/>
            <a:rect l="l" t="t" r="r" b="b"/>
            <a:pathLst>
              <a:path w="5474970" h="775335">
                <a:moveTo>
                  <a:pt x="0" y="78232"/>
                </a:moveTo>
                <a:lnTo>
                  <a:pt x="19176" y="73787"/>
                </a:lnTo>
                <a:lnTo>
                  <a:pt x="76581" y="62611"/>
                </a:lnTo>
                <a:lnTo>
                  <a:pt x="174498" y="46990"/>
                </a:lnTo>
                <a:lnTo>
                  <a:pt x="238379" y="37973"/>
                </a:lnTo>
                <a:lnTo>
                  <a:pt x="312927" y="29083"/>
                </a:lnTo>
                <a:lnTo>
                  <a:pt x="395858" y="22351"/>
                </a:lnTo>
                <a:lnTo>
                  <a:pt x="491744" y="15621"/>
                </a:lnTo>
                <a:lnTo>
                  <a:pt x="596011" y="9017"/>
                </a:lnTo>
                <a:lnTo>
                  <a:pt x="713104" y="4445"/>
                </a:lnTo>
                <a:lnTo>
                  <a:pt x="840866" y="2286"/>
                </a:lnTo>
                <a:lnTo>
                  <a:pt x="979170" y="0"/>
                </a:lnTo>
                <a:lnTo>
                  <a:pt x="1128140" y="2286"/>
                </a:lnTo>
                <a:lnTo>
                  <a:pt x="1287779" y="6731"/>
                </a:lnTo>
                <a:lnTo>
                  <a:pt x="1460246" y="15621"/>
                </a:lnTo>
                <a:lnTo>
                  <a:pt x="1643379" y="26797"/>
                </a:lnTo>
                <a:lnTo>
                  <a:pt x="1837054" y="44704"/>
                </a:lnTo>
                <a:lnTo>
                  <a:pt x="2043557" y="64770"/>
                </a:lnTo>
                <a:lnTo>
                  <a:pt x="2262759" y="89408"/>
                </a:lnTo>
                <a:lnTo>
                  <a:pt x="2492629" y="118491"/>
                </a:lnTo>
                <a:lnTo>
                  <a:pt x="2735326" y="154178"/>
                </a:lnTo>
                <a:lnTo>
                  <a:pt x="2988691" y="194437"/>
                </a:lnTo>
                <a:lnTo>
                  <a:pt x="3254755" y="241300"/>
                </a:lnTo>
                <a:lnTo>
                  <a:pt x="3533648" y="297180"/>
                </a:lnTo>
                <a:lnTo>
                  <a:pt x="3825240" y="357505"/>
                </a:lnTo>
                <a:lnTo>
                  <a:pt x="4129658" y="424561"/>
                </a:lnTo>
                <a:lnTo>
                  <a:pt x="4446778" y="500507"/>
                </a:lnTo>
                <a:lnTo>
                  <a:pt x="4776724" y="583184"/>
                </a:lnTo>
                <a:lnTo>
                  <a:pt x="5119497" y="674751"/>
                </a:lnTo>
                <a:lnTo>
                  <a:pt x="5474970" y="775335"/>
                </a:lnTo>
              </a:path>
            </a:pathLst>
          </a:custGeom>
          <a:ln w="31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5616447" y="729869"/>
            <a:ext cx="3312160" cy="652780"/>
          </a:xfrm>
          <a:custGeom>
            <a:avLst/>
            <a:gdLst/>
            <a:ahLst/>
            <a:cxnLst/>
            <a:rect l="l" t="t" r="r" b="b"/>
            <a:pathLst>
              <a:path w="3312159" h="652780">
                <a:moveTo>
                  <a:pt x="0" y="652398"/>
                </a:moveTo>
                <a:lnTo>
                  <a:pt x="95757" y="625475"/>
                </a:lnTo>
                <a:lnTo>
                  <a:pt x="357631" y="556259"/>
                </a:lnTo>
                <a:lnTo>
                  <a:pt x="538479" y="509396"/>
                </a:lnTo>
                <a:lnTo>
                  <a:pt x="747140" y="457961"/>
                </a:lnTo>
                <a:lnTo>
                  <a:pt x="979170" y="402081"/>
                </a:lnTo>
                <a:lnTo>
                  <a:pt x="1228217" y="341756"/>
                </a:lnTo>
                <a:lnTo>
                  <a:pt x="1492123" y="283717"/>
                </a:lnTo>
                <a:lnTo>
                  <a:pt x="1762505" y="225551"/>
                </a:lnTo>
                <a:lnTo>
                  <a:pt x="2039238" y="171957"/>
                </a:lnTo>
                <a:lnTo>
                  <a:pt x="2313812" y="120650"/>
                </a:lnTo>
                <a:lnTo>
                  <a:pt x="2450083" y="98297"/>
                </a:lnTo>
                <a:lnTo>
                  <a:pt x="2582036" y="75945"/>
                </a:lnTo>
                <a:lnTo>
                  <a:pt x="2713990" y="58038"/>
                </a:lnTo>
                <a:lnTo>
                  <a:pt x="2841752" y="40131"/>
                </a:lnTo>
                <a:lnTo>
                  <a:pt x="2967354" y="26796"/>
                </a:lnTo>
                <a:lnTo>
                  <a:pt x="3086607" y="15620"/>
                </a:lnTo>
                <a:lnTo>
                  <a:pt x="3201543" y="6603"/>
                </a:lnTo>
                <a:lnTo>
                  <a:pt x="3312159" y="0"/>
                </a:lnTo>
              </a:path>
            </a:pathLst>
          </a:custGeom>
          <a:ln w="31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211670" y="714248"/>
            <a:ext cx="8723630" cy="1331595"/>
          </a:xfrm>
          <a:custGeom>
            <a:avLst/>
            <a:gdLst/>
            <a:ahLst/>
            <a:cxnLst/>
            <a:rect l="l" t="t" r="r" b="b"/>
            <a:pathLst>
              <a:path w="8723630" h="1331595">
                <a:moveTo>
                  <a:pt x="1556042" y="0"/>
                </a:moveTo>
                <a:lnTo>
                  <a:pt x="1402753" y="0"/>
                </a:lnTo>
                <a:lnTo>
                  <a:pt x="1258100" y="4444"/>
                </a:lnTo>
                <a:lnTo>
                  <a:pt x="1121829" y="11175"/>
                </a:lnTo>
                <a:lnTo>
                  <a:pt x="874890" y="33400"/>
                </a:lnTo>
                <a:lnTo>
                  <a:pt x="762063" y="49149"/>
                </a:lnTo>
                <a:lnTo>
                  <a:pt x="659891" y="64769"/>
                </a:lnTo>
                <a:lnTo>
                  <a:pt x="564095" y="82550"/>
                </a:lnTo>
                <a:lnTo>
                  <a:pt x="478955" y="102742"/>
                </a:lnTo>
                <a:lnTo>
                  <a:pt x="398056" y="120650"/>
                </a:lnTo>
                <a:lnTo>
                  <a:pt x="327812" y="140715"/>
                </a:lnTo>
                <a:lnTo>
                  <a:pt x="206476" y="178688"/>
                </a:lnTo>
                <a:lnTo>
                  <a:pt x="157518" y="196596"/>
                </a:lnTo>
                <a:lnTo>
                  <a:pt x="51079" y="241173"/>
                </a:lnTo>
                <a:lnTo>
                  <a:pt x="0" y="268097"/>
                </a:lnTo>
                <a:lnTo>
                  <a:pt x="0" y="1331467"/>
                </a:lnTo>
                <a:lnTo>
                  <a:pt x="8719096" y="1331467"/>
                </a:lnTo>
                <a:lnTo>
                  <a:pt x="8723414" y="1324864"/>
                </a:lnTo>
                <a:lnTo>
                  <a:pt x="8723414" y="851153"/>
                </a:lnTo>
                <a:lnTo>
                  <a:pt x="7182142" y="851153"/>
                </a:lnTo>
                <a:lnTo>
                  <a:pt x="7043839" y="848994"/>
                </a:lnTo>
                <a:lnTo>
                  <a:pt x="6899059" y="844423"/>
                </a:lnTo>
                <a:lnTo>
                  <a:pt x="6750088" y="837818"/>
                </a:lnTo>
                <a:lnTo>
                  <a:pt x="6594640" y="826642"/>
                </a:lnTo>
                <a:lnTo>
                  <a:pt x="6260503" y="793114"/>
                </a:lnTo>
                <a:lnTo>
                  <a:pt x="5900712" y="746125"/>
                </a:lnTo>
                <a:lnTo>
                  <a:pt x="5709196" y="717168"/>
                </a:lnTo>
                <a:lnTo>
                  <a:pt x="5509044" y="683640"/>
                </a:lnTo>
                <a:lnTo>
                  <a:pt x="5302542" y="645667"/>
                </a:lnTo>
                <a:lnTo>
                  <a:pt x="4861979" y="558546"/>
                </a:lnTo>
                <a:lnTo>
                  <a:pt x="4387253" y="453516"/>
                </a:lnTo>
                <a:lnTo>
                  <a:pt x="4136047" y="395350"/>
                </a:lnTo>
                <a:lnTo>
                  <a:pt x="3614458" y="268097"/>
                </a:lnTo>
                <a:lnTo>
                  <a:pt x="3122841" y="165226"/>
                </a:lnTo>
                <a:lnTo>
                  <a:pt x="2892844" y="125094"/>
                </a:lnTo>
                <a:lnTo>
                  <a:pt x="2673642" y="91566"/>
                </a:lnTo>
                <a:lnTo>
                  <a:pt x="2462949" y="62484"/>
                </a:lnTo>
                <a:lnTo>
                  <a:pt x="2262797" y="40131"/>
                </a:lnTo>
                <a:lnTo>
                  <a:pt x="2073313" y="22225"/>
                </a:lnTo>
                <a:lnTo>
                  <a:pt x="1719999" y="2159"/>
                </a:lnTo>
                <a:lnTo>
                  <a:pt x="1556042" y="0"/>
                </a:lnTo>
                <a:close/>
              </a:path>
              <a:path w="8723630" h="1331595">
                <a:moveTo>
                  <a:pt x="8723414" y="569722"/>
                </a:moveTo>
                <a:lnTo>
                  <a:pt x="8638197" y="605409"/>
                </a:lnTo>
                <a:lnTo>
                  <a:pt x="8557298" y="636651"/>
                </a:lnTo>
                <a:lnTo>
                  <a:pt x="8472208" y="665734"/>
                </a:lnTo>
                <a:lnTo>
                  <a:pt x="8295551" y="719327"/>
                </a:lnTo>
                <a:lnTo>
                  <a:pt x="8201825" y="743965"/>
                </a:lnTo>
                <a:lnTo>
                  <a:pt x="8005991" y="784098"/>
                </a:lnTo>
                <a:lnTo>
                  <a:pt x="7901724" y="802004"/>
                </a:lnTo>
                <a:lnTo>
                  <a:pt x="7680363" y="828801"/>
                </a:lnTo>
                <a:lnTo>
                  <a:pt x="7441857" y="846709"/>
                </a:lnTo>
                <a:lnTo>
                  <a:pt x="7314222" y="851153"/>
                </a:lnTo>
                <a:lnTo>
                  <a:pt x="8723414" y="851153"/>
                </a:lnTo>
                <a:lnTo>
                  <a:pt x="8723414" y="56972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 txBox="1"/>
          <p:nvPr/>
        </p:nvSpPr>
        <p:spPr>
          <a:xfrm>
            <a:off x="330200" y="1646936"/>
            <a:ext cx="3165475" cy="212915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32385">
              <a:lnSpc>
                <a:spcPct val="100000"/>
              </a:lnSpc>
              <a:spcBef>
                <a:spcPts val="95"/>
              </a:spcBef>
            </a:pPr>
            <a:r>
              <a:rPr sz="1600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1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、空中作业的吊绳、安全绳、安全 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带检查记录齐全，固定可靠，有磨 </a:t>
            </a:r>
            <a:r>
              <a:rPr sz="1600" spc="-1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损保护措施，有防坠锁并现场演示 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有效；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  <a:p>
            <a:pPr marL="12700" marR="10795">
              <a:lnSpc>
                <a:spcPct val="100000"/>
              </a:lnSpc>
              <a:spcBef>
                <a:spcPts val="600"/>
              </a:spcBef>
            </a:pPr>
            <a:r>
              <a:rPr sz="1600" spc="-15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2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、空中作业现场楼上或地面有监护 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人员；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  <a:p>
            <a:pPr marL="12700">
              <a:lnSpc>
                <a:spcPct val="100000"/>
              </a:lnSpc>
              <a:spcBef>
                <a:spcPts val="600"/>
              </a:spcBef>
            </a:pPr>
            <a:r>
              <a:rPr sz="1600" spc="-5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3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、作业工具须带安全绳，防止意外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600" spc="-1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掉落后产生安全事故；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330200" y="964818"/>
            <a:ext cx="294322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5" dirty="0">
                <a:latin typeface="Candara" panose="020E0502030303020204"/>
                <a:cs typeface="Candara" panose="020E0502030303020204"/>
              </a:rPr>
              <a:t>3.7</a:t>
            </a:r>
            <a:r>
              <a:rPr sz="2800" spc="-5" dirty="0"/>
              <a:t>吊绳（蜘蛛人）</a:t>
            </a:r>
            <a:endParaRPr sz="2800">
              <a:latin typeface="Candara" panose="020E0502030303020204"/>
              <a:cs typeface="Candara" panose="020E0502030303020204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4211954" y="1484757"/>
            <a:ext cx="4759198" cy="3536315"/>
          </a:xfrm>
          <a:prstGeom prst="rect">
            <a:avLst/>
          </a:prstGeom>
          <a:blipFill>
            <a:blip r:embed="rId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054978" y="859408"/>
            <a:ext cx="2880360" cy="715010"/>
          </a:xfrm>
          <a:custGeom>
            <a:avLst/>
            <a:gdLst/>
            <a:ahLst/>
            <a:cxnLst/>
            <a:rect l="l" t="t" r="r" b="b"/>
            <a:pathLst>
              <a:path w="2880359" h="715010">
                <a:moveTo>
                  <a:pt x="2880105" y="0"/>
                </a:moveTo>
                <a:lnTo>
                  <a:pt x="2873629" y="0"/>
                </a:lnTo>
                <a:lnTo>
                  <a:pt x="2752344" y="20065"/>
                </a:lnTo>
                <a:lnTo>
                  <a:pt x="2628900" y="42417"/>
                </a:lnTo>
                <a:lnTo>
                  <a:pt x="2373376" y="91566"/>
                </a:lnTo>
                <a:lnTo>
                  <a:pt x="2105279" y="149732"/>
                </a:lnTo>
                <a:lnTo>
                  <a:pt x="1824227" y="216662"/>
                </a:lnTo>
                <a:lnTo>
                  <a:pt x="1566672" y="281558"/>
                </a:lnTo>
                <a:lnTo>
                  <a:pt x="842899" y="444626"/>
                </a:lnTo>
                <a:lnTo>
                  <a:pt x="621538" y="489330"/>
                </a:lnTo>
                <a:lnTo>
                  <a:pt x="200025" y="567436"/>
                </a:lnTo>
                <a:lnTo>
                  <a:pt x="0" y="600963"/>
                </a:lnTo>
                <a:lnTo>
                  <a:pt x="138303" y="621156"/>
                </a:lnTo>
                <a:lnTo>
                  <a:pt x="270256" y="638937"/>
                </a:lnTo>
                <a:lnTo>
                  <a:pt x="398018" y="654685"/>
                </a:lnTo>
                <a:lnTo>
                  <a:pt x="644905" y="681481"/>
                </a:lnTo>
                <a:lnTo>
                  <a:pt x="874776" y="699262"/>
                </a:lnTo>
                <a:lnTo>
                  <a:pt x="985520" y="705992"/>
                </a:lnTo>
                <a:lnTo>
                  <a:pt x="1094104" y="710438"/>
                </a:lnTo>
                <a:lnTo>
                  <a:pt x="1298448" y="715010"/>
                </a:lnTo>
                <a:lnTo>
                  <a:pt x="1396365" y="715010"/>
                </a:lnTo>
                <a:lnTo>
                  <a:pt x="1585849" y="710438"/>
                </a:lnTo>
                <a:lnTo>
                  <a:pt x="1675256" y="705992"/>
                </a:lnTo>
                <a:lnTo>
                  <a:pt x="1845564" y="692657"/>
                </a:lnTo>
                <a:lnTo>
                  <a:pt x="1928495" y="683640"/>
                </a:lnTo>
                <a:lnTo>
                  <a:pt x="2086102" y="661288"/>
                </a:lnTo>
                <a:lnTo>
                  <a:pt x="2235073" y="634491"/>
                </a:lnTo>
                <a:lnTo>
                  <a:pt x="2375535" y="603250"/>
                </a:lnTo>
                <a:lnTo>
                  <a:pt x="2509647" y="567436"/>
                </a:lnTo>
                <a:lnTo>
                  <a:pt x="2637409" y="527303"/>
                </a:lnTo>
                <a:lnTo>
                  <a:pt x="2758694" y="482600"/>
                </a:lnTo>
                <a:lnTo>
                  <a:pt x="2875788" y="435610"/>
                </a:lnTo>
                <a:lnTo>
                  <a:pt x="2880105" y="433450"/>
                </a:lnTo>
                <a:lnTo>
                  <a:pt x="2880105" y="0"/>
                </a:lnTo>
                <a:close/>
              </a:path>
            </a:pathLst>
          </a:custGeom>
          <a:solidFill>
            <a:srgbClr val="C5E7FB">
              <a:alpha val="2901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2622423" y="730884"/>
            <a:ext cx="5551805" cy="851535"/>
          </a:xfrm>
          <a:custGeom>
            <a:avLst/>
            <a:gdLst/>
            <a:ahLst/>
            <a:cxnLst/>
            <a:rect l="l" t="t" r="r" b="b"/>
            <a:pathLst>
              <a:path w="5551805" h="851535">
                <a:moveTo>
                  <a:pt x="853566" y="0"/>
                </a:moveTo>
                <a:lnTo>
                  <a:pt x="685418" y="0"/>
                </a:lnTo>
                <a:lnTo>
                  <a:pt x="527938" y="4572"/>
                </a:lnTo>
                <a:lnTo>
                  <a:pt x="381000" y="11175"/>
                </a:lnTo>
                <a:lnTo>
                  <a:pt x="244728" y="22351"/>
                </a:lnTo>
                <a:lnTo>
                  <a:pt x="117093" y="35813"/>
                </a:lnTo>
                <a:lnTo>
                  <a:pt x="0" y="53720"/>
                </a:lnTo>
                <a:lnTo>
                  <a:pt x="334137" y="96138"/>
                </a:lnTo>
                <a:lnTo>
                  <a:pt x="693927" y="156463"/>
                </a:lnTo>
                <a:lnTo>
                  <a:pt x="1079246" y="234695"/>
                </a:lnTo>
                <a:lnTo>
                  <a:pt x="1283589" y="279273"/>
                </a:lnTo>
                <a:lnTo>
                  <a:pt x="1868931" y="422275"/>
                </a:lnTo>
                <a:lnTo>
                  <a:pt x="2562987" y="576452"/>
                </a:lnTo>
                <a:lnTo>
                  <a:pt x="2882265" y="639063"/>
                </a:lnTo>
                <a:lnTo>
                  <a:pt x="3035554" y="668147"/>
                </a:lnTo>
                <a:lnTo>
                  <a:pt x="3329304" y="717295"/>
                </a:lnTo>
                <a:lnTo>
                  <a:pt x="3469766" y="739520"/>
                </a:lnTo>
                <a:lnTo>
                  <a:pt x="3737991" y="775335"/>
                </a:lnTo>
                <a:lnTo>
                  <a:pt x="3991229" y="806576"/>
                </a:lnTo>
                <a:lnTo>
                  <a:pt x="4112641" y="817752"/>
                </a:lnTo>
                <a:lnTo>
                  <a:pt x="4342510" y="835660"/>
                </a:lnTo>
                <a:lnTo>
                  <a:pt x="4453255" y="842390"/>
                </a:lnTo>
                <a:lnTo>
                  <a:pt x="4666107" y="851280"/>
                </a:lnTo>
                <a:lnTo>
                  <a:pt x="4864100" y="851280"/>
                </a:lnTo>
                <a:lnTo>
                  <a:pt x="5051425" y="846836"/>
                </a:lnTo>
                <a:lnTo>
                  <a:pt x="5140833" y="842390"/>
                </a:lnTo>
                <a:lnTo>
                  <a:pt x="5228082" y="835660"/>
                </a:lnTo>
                <a:lnTo>
                  <a:pt x="5474970" y="808863"/>
                </a:lnTo>
                <a:lnTo>
                  <a:pt x="5551551" y="797687"/>
                </a:lnTo>
                <a:lnTo>
                  <a:pt x="5304662" y="766444"/>
                </a:lnTo>
                <a:lnTo>
                  <a:pt x="5042916" y="728472"/>
                </a:lnTo>
                <a:lnTo>
                  <a:pt x="4474463" y="630047"/>
                </a:lnTo>
                <a:lnTo>
                  <a:pt x="4165854" y="567563"/>
                </a:lnTo>
                <a:lnTo>
                  <a:pt x="3840099" y="498348"/>
                </a:lnTo>
                <a:lnTo>
                  <a:pt x="2854579" y="263651"/>
                </a:lnTo>
                <a:lnTo>
                  <a:pt x="2586354" y="205612"/>
                </a:lnTo>
                <a:lnTo>
                  <a:pt x="2330957" y="156463"/>
                </a:lnTo>
                <a:lnTo>
                  <a:pt x="2207387" y="134112"/>
                </a:lnTo>
                <a:lnTo>
                  <a:pt x="2086102" y="114045"/>
                </a:lnTo>
                <a:lnTo>
                  <a:pt x="1969007" y="96138"/>
                </a:lnTo>
                <a:lnTo>
                  <a:pt x="1630552" y="51435"/>
                </a:lnTo>
                <a:lnTo>
                  <a:pt x="1419860" y="31368"/>
                </a:lnTo>
                <a:lnTo>
                  <a:pt x="1221866" y="15748"/>
                </a:lnTo>
                <a:lnTo>
                  <a:pt x="1032382" y="4572"/>
                </a:lnTo>
                <a:lnTo>
                  <a:pt x="853566" y="0"/>
                </a:lnTo>
                <a:close/>
              </a:path>
            </a:pathLst>
          </a:custGeom>
          <a:solidFill>
            <a:srgbClr val="C5E7FB">
              <a:alpha val="3999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2832100" y="743204"/>
            <a:ext cx="5474970" cy="775335"/>
          </a:xfrm>
          <a:custGeom>
            <a:avLst/>
            <a:gdLst/>
            <a:ahLst/>
            <a:cxnLst/>
            <a:rect l="l" t="t" r="r" b="b"/>
            <a:pathLst>
              <a:path w="5474970" h="775335">
                <a:moveTo>
                  <a:pt x="0" y="78232"/>
                </a:moveTo>
                <a:lnTo>
                  <a:pt x="19176" y="73787"/>
                </a:lnTo>
                <a:lnTo>
                  <a:pt x="76581" y="62611"/>
                </a:lnTo>
                <a:lnTo>
                  <a:pt x="174498" y="46990"/>
                </a:lnTo>
                <a:lnTo>
                  <a:pt x="238379" y="37973"/>
                </a:lnTo>
                <a:lnTo>
                  <a:pt x="312927" y="29083"/>
                </a:lnTo>
                <a:lnTo>
                  <a:pt x="395858" y="22351"/>
                </a:lnTo>
                <a:lnTo>
                  <a:pt x="491744" y="15621"/>
                </a:lnTo>
                <a:lnTo>
                  <a:pt x="596011" y="9017"/>
                </a:lnTo>
                <a:lnTo>
                  <a:pt x="713104" y="4445"/>
                </a:lnTo>
                <a:lnTo>
                  <a:pt x="840866" y="2286"/>
                </a:lnTo>
                <a:lnTo>
                  <a:pt x="979170" y="0"/>
                </a:lnTo>
                <a:lnTo>
                  <a:pt x="1128140" y="2286"/>
                </a:lnTo>
                <a:lnTo>
                  <a:pt x="1287779" y="6731"/>
                </a:lnTo>
                <a:lnTo>
                  <a:pt x="1460246" y="15621"/>
                </a:lnTo>
                <a:lnTo>
                  <a:pt x="1643379" y="26797"/>
                </a:lnTo>
                <a:lnTo>
                  <a:pt x="1837054" y="44704"/>
                </a:lnTo>
                <a:lnTo>
                  <a:pt x="2043557" y="64770"/>
                </a:lnTo>
                <a:lnTo>
                  <a:pt x="2262759" y="89408"/>
                </a:lnTo>
                <a:lnTo>
                  <a:pt x="2492629" y="118491"/>
                </a:lnTo>
                <a:lnTo>
                  <a:pt x="2735326" y="154178"/>
                </a:lnTo>
                <a:lnTo>
                  <a:pt x="2988691" y="194437"/>
                </a:lnTo>
                <a:lnTo>
                  <a:pt x="3254755" y="241300"/>
                </a:lnTo>
                <a:lnTo>
                  <a:pt x="3533648" y="297180"/>
                </a:lnTo>
                <a:lnTo>
                  <a:pt x="3825240" y="357505"/>
                </a:lnTo>
                <a:lnTo>
                  <a:pt x="4129658" y="424561"/>
                </a:lnTo>
                <a:lnTo>
                  <a:pt x="4446778" y="500507"/>
                </a:lnTo>
                <a:lnTo>
                  <a:pt x="4776724" y="583184"/>
                </a:lnTo>
                <a:lnTo>
                  <a:pt x="5119497" y="674751"/>
                </a:lnTo>
                <a:lnTo>
                  <a:pt x="5474970" y="775335"/>
                </a:lnTo>
              </a:path>
            </a:pathLst>
          </a:custGeom>
          <a:ln w="31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5616447" y="729869"/>
            <a:ext cx="3312160" cy="652780"/>
          </a:xfrm>
          <a:custGeom>
            <a:avLst/>
            <a:gdLst/>
            <a:ahLst/>
            <a:cxnLst/>
            <a:rect l="l" t="t" r="r" b="b"/>
            <a:pathLst>
              <a:path w="3312159" h="652780">
                <a:moveTo>
                  <a:pt x="0" y="652398"/>
                </a:moveTo>
                <a:lnTo>
                  <a:pt x="95757" y="625475"/>
                </a:lnTo>
                <a:lnTo>
                  <a:pt x="357631" y="556259"/>
                </a:lnTo>
                <a:lnTo>
                  <a:pt x="538479" y="509396"/>
                </a:lnTo>
                <a:lnTo>
                  <a:pt x="747140" y="457961"/>
                </a:lnTo>
                <a:lnTo>
                  <a:pt x="979170" y="402081"/>
                </a:lnTo>
                <a:lnTo>
                  <a:pt x="1228217" y="341756"/>
                </a:lnTo>
                <a:lnTo>
                  <a:pt x="1492123" y="283717"/>
                </a:lnTo>
                <a:lnTo>
                  <a:pt x="1762505" y="225551"/>
                </a:lnTo>
                <a:lnTo>
                  <a:pt x="2039238" y="171957"/>
                </a:lnTo>
                <a:lnTo>
                  <a:pt x="2313812" y="120650"/>
                </a:lnTo>
                <a:lnTo>
                  <a:pt x="2450083" y="98297"/>
                </a:lnTo>
                <a:lnTo>
                  <a:pt x="2582036" y="75945"/>
                </a:lnTo>
                <a:lnTo>
                  <a:pt x="2713990" y="58038"/>
                </a:lnTo>
                <a:lnTo>
                  <a:pt x="2841752" y="40131"/>
                </a:lnTo>
                <a:lnTo>
                  <a:pt x="2967354" y="26796"/>
                </a:lnTo>
                <a:lnTo>
                  <a:pt x="3086607" y="15620"/>
                </a:lnTo>
                <a:lnTo>
                  <a:pt x="3201543" y="6603"/>
                </a:lnTo>
                <a:lnTo>
                  <a:pt x="3312159" y="0"/>
                </a:lnTo>
              </a:path>
            </a:pathLst>
          </a:custGeom>
          <a:ln w="31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211670" y="714248"/>
            <a:ext cx="8723630" cy="1331595"/>
          </a:xfrm>
          <a:custGeom>
            <a:avLst/>
            <a:gdLst/>
            <a:ahLst/>
            <a:cxnLst/>
            <a:rect l="l" t="t" r="r" b="b"/>
            <a:pathLst>
              <a:path w="8723630" h="1331595">
                <a:moveTo>
                  <a:pt x="1556042" y="0"/>
                </a:moveTo>
                <a:lnTo>
                  <a:pt x="1402753" y="0"/>
                </a:lnTo>
                <a:lnTo>
                  <a:pt x="1258100" y="4444"/>
                </a:lnTo>
                <a:lnTo>
                  <a:pt x="1121829" y="11175"/>
                </a:lnTo>
                <a:lnTo>
                  <a:pt x="874890" y="33400"/>
                </a:lnTo>
                <a:lnTo>
                  <a:pt x="762063" y="49149"/>
                </a:lnTo>
                <a:lnTo>
                  <a:pt x="659891" y="64769"/>
                </a:lnTo>
                <a:lnTo>
                  <a:pt x="564095" y="82550"/>
                </a:lnTo>
                <a:lnTo>
                  <a:pt x="478955" y="102742"/>
                </a:lnTo>
                <a:lnTo>
                  <a:pt x="398056" y="120650"/>
                </a:lnTo>
                <a:lnTo>
                  <a:pt x="327812" y="140715"/>
                </a:lnTo>
                <a:lnTo>
                  <a:pt x="206476" y="178688"/>
                </a:lnTo>
                <a:lnTo>
                  <a:pt x="157518" y="196596"/>
                </a:lnTo>
                <a:lnTo>
                  <a:pt x="51079" y="241173"/>
                </a:lnTo>
                <a:lnTo>
                  <a:pt x="0" y="268097"/>
                </a:lnTo>
                <a:lnTo>
                  <a:pt x="0" y="1331467"/>
                </a:lnTo>
                <a:lnTo>
                  <a:pt x="8719096" y="1331467"/>
                </a:lnTo>
                <a:lnTo>
                  <a:pt x="8723414" y="1324864"/>
                </a:lnTo>
                <a:lnTo>
                  <a:pt x="8723414" y="851153"/>
                </a:lnTo>
                <a:lnTo>
                  <a:pt x="7182142" y="851153"/>
                </a:lnTo>
                <a:lnTo>
                  <a:pt x="7043839" y="848994"/>
                </a:lnTo>
                <a:lnTo>
                  <a:pt x="6899059" y="844423"/>
                </a:lnTo>
                <a:lnTo>
                  <a:pt x="6750088" y="837818"/>
                </a:lnTo>
                <a:lnTo>
                  <a:pt x="6594640" y="826642"/>
                </a:lnTo>
                <a:lnTo>
                  <a:pt x="6260503" y="793114"/>
                </a:lnTo>
                <a:lnTo>
                  <a:pt x="5900712" y="746125"/>
                </a:lnTo>
                <a:lnTo>
                  <a:pt x="5709196" y="717168"/>
                </a:lnTo>
                <a:lnTo>
                  <a:pt x="5509044" y="683640"/>
                </a:lnTo>
                <a:lnTo>
                  <a:pt x="5302542" y="645667"/>
                </a:lnTo>
                <a:lnTo>
                  <a:pt x="4861979" y="558546"/>
                </a:lnTo>
                <a:lnTo>
                  <a:pt x="4387253" y="453516"/>
                </a:lnTo>
                <a:lnTo>
                  <a:pt x="4136047" y="395350"/>
                </a:lnTo>
                <a:lnTo>
                  <a:pt x="3614458" y="268097"/>
                </a:lnTo>
                <a:lnTo>
                  <a:pt x="3122841" y="165226"/>
                </a:lnTo>
                <a:lnTo>
                  <a:pt x="2892844" y="125094"/>
                </a:lnTo>
                <a:lnTo>
                  <a:pt x="2673642" y="91566"/>
                </a:lnTo>
                <a:lnTo>
                  <a:pt x="2462949" y="62484"/>
                </a:lnTo>
                <a:lnTo>
                  <a:pt x="2262797" y="40131"/>
                </a:lnTo>
                <a:lnTo>
                  <a:pt x="2073313" y="22225"/>
                </a:lnTo>
                <a:lnTo>
                  <a:pt x="1719999" y="2159"/>
                </a:lnTo>
                <a:lnTo>
                  <a:pt x="1556042" y="0"/>
                </a:lnTo>
                <a:close/>
              </a:path>
              <a:path w="8723630" h="1331595">
                <a:moveTo>
                  <a:pt x="8723414" y="569722"/>
                </a:moveTo>
                <a:lnTo>
                  <a:pt x="8638197" y="605409"/>
                </a:lnTo>
                <a:lnTo>
                  <a:pt x="8557298" y="636651"/>
                </a:lnTo>
                <a:lnTo>
                  <a:pt x="8472208" y="665734"/>
                </a:lnTo>
                <a:lnTo>
                  <a:pt x="8295551" y="719327"/>
                </a:lnTo>
                <a:lnTo>
                  <a:pt x="8201825" y="743965"/>
                </a:lnTo>
                <a:lnTo>
                  <a:pt x="8005991" y="784098"/>
                </a:lnTo>
                <a:lnTo>
                  <a:pt x="7901724" y="802004"/>
                </a:lnTo>
                <a:lnTo>
                  <a:pt x="7680363" y="828801"/>
                </a:lnTo>
                <a:lnTo>
                  <a:pt x="7441857" y="846709"/>
                </a:lnTo>
                <a:lnTo>
                  <a:pt x="7314222" y="851153"/>
                </a:lnTo>
                <a:lnTo>
                  <a:pt x="8723414" y="851153"/>
                </a:lnTo>
                <a:lnTo>
                  <a:pt x="8723414" y="56972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 txBox="1"/>
          <p:nvPr/>
        </p:nvSpPr>
        <p:spPr>
          <a:xfrm>
            <a:off x="330200" y="1426235"/>
            <a:ext cx="4002404" cy="4705350"/>
          </a:xfrm>
          <a:prstGeom prst="rect">
            <a:avLst/>
          </a:prstGeom>
        </p:spPr>
        <p:txBody>
          <a:bodyPr vert="horz" wrap="square" lIns="0" tIns="889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00"/>
              </a:spcBef>
            </a:pPr>
            <a:r>
              <a:rPr sz="1600" b="1" spc="5" dirty="0">
                <a:solidFill>
                  <a:srgbClr val="073D86"/>
                </a:solidFill>
                <a:latin typeface="微软雅黑" panose="020B0503020204020204" charset="-122"/>
                <a:cs typeface="微软雅黑" panose="020B0503020204020204" charset="-122"/>
              </a:rPr>
              <a:t>临时安全警</a:t>
            </a:r>
            <a:r>
              <a:rPr sz="1600" b="1" spc="-5" dirty="0">
                <a:solidFill>
                  <a:srgbClr val="073D86"/>
                </a:solidFill>
                <a:latin typeface="微软雅黑" panose="020B0503020204020204" charset="-122"/>
                <a:cs typeface="微软雅黑" panose="020B0503020204020204" charset="-122"/>
              </a:rPr>
              <a:t>戒区</a:t>
            </a:r>
            <a:endParaRPr sz="1600">
              <a:latin typeface="微软雅黑" panose="020B0503020204020204" charset="-122"/>
              <a:cs typeface="微软雅黑" panose="020B0503020204020204" charset="-122"/>
            </a:endParaRPr>
          </a:p>
          <a:p>
            <a:pPr marL="12700" marR="218440">
              <a:lnSpc>
                <a:spcPct val="100000"/>
              </a:lnSpc>
              <a:spcBef>
                <a:spcPts val="600"/>
              </a:spcBef>
            </a:pPr>
            <a:r>
              <a:rPr sz="1600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1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、在外架拆除、大型机械拆除、高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处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有坠 物风险的区域须设置安全警示区，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作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业时 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间不超过</a:t>
            </a:r>
            <a:r>
              <a:rPr sz="1600" spc="-10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6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小时可使用安全警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示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带进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行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分隔 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警示；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  <a:p>
            <a:pPr marL="12700" marR="238125">
              <a:lnSpc>
                <a:spcPct val="100000"/>
              </a:lnSpc>
              <a:spcBef>
                <a:spcPts val="600"/>
              </a:spcBef>
            </a:pPr>
            <a:r>
              <a:rPr sz="1600" spc="-15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2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、警戒区内有作业时，必须有专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职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人员进 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行作业指挥，以及有专职安全员进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行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警戒 防护；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  <a:p>
            <a:pPr marL="12700">
              <a:lnSpc>
                <a:spcPct val="100000"/>
              </a:lnSpc>
              <a:spcBef>
                <a:spcPts val="600"/>
              </a:spcBef>
            </a:pPr>
            <a:r>
              <a:rPr sz="1600" b="1" spc="5" dirty="0">
                <a:solidFill>
                  <a:srgbClr val="073D86"/>
                </a:solidFill>
                <a:latin typeface="微软雅黑" panose="020B0503020204020204" charset="-122"/>
                <a:cs typeface="微软雅黑" panose="020B0503020204020204" charset="-122"/>
              </a:rPr>
              <a:t>安全警戒区</a:t>
            </a:r>
            <a:endParaRPr sz="1600">
              <a:latin typeface="微软雅黑" panose="020B0503020204020204" charset="-122"/>
              <a:cs typeface="微软雅黑" panose="020B0503020204020204" charset="-122"/>
            </a:endParaRPr>
          </a:p>
          <a:p>
            <a:pPr marL="12700" marR="259715">
              <a:lnSpc>
                <a:spcPct val="100000"/>
              </a:lnSpc>
              <a:spcBef>
                <a:spcPts val="600"/>
              </a:spcBef>
            </a:pPr>
            <a:r>
              <a:rPr sz="1600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1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、在外架拆除、大型机械拆除、高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处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有坠 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物风险的区域须设置安全警示区；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  <a:p>
            <a:pPr marL="12700">
              <a:lnSpc>
                <a:spcPct val="100000"/>
              </a:lnSpc>
              <a:spcBef>
                <a:spcPts val="605"/>
              </a:spcBef>
            </a:pPr>
            <a:r>
              <a:rPr sz="1600" spc="-15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2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、作业时间超</a:t>
            </a:r>
            <a:r>
              <a:rPr sz="1600" spc="-1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过</a:t>
            </a:r>
            <a:r>
              <a:rPr sz="1600" spc="-10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6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小时须使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用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钢管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脚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手架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  <a:p>
            <a:pPr marL="12700" marR="5080">
              <a:lnSpc>
                <a:spcPct val="100000"/>
              </a:lnSpc>
            </a:pP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搭设围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栏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警戒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区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，围栏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高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度不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低</a:t>
            </a:r>
            <a:r>
              <a:rPr sz="160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于</a:t>
            </a:r>
            <a:r>
              <a:rPr sz="1600" spc="-5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1</a:t>
            </a:r>
            <a:r>
              <a:rPr sz="1600" spc="-10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500m</a:t>
            </a:r>
            <a:r>
              <a:rPr sz="1600" spc="5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m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， 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设置</a:t>
            </a:r>
            <a:r>
              <a:rPr sz="1600" spc="-5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3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道横杆，并挂设密目网；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  <a:p>
            <a:pPr marL="12700" marR="231775">
              <a:lnSpc>
                <a:spcPct val="100000"/>
              </a:lnSpc>
              <a:spcBef>
                <a:spcPts val="600"/>
              </a:spcBef>
            </a:pPr>
            <a:r>
              <a:rPr sz="1600" spc="-5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3</a:t>
            </a:r>
            <a:r>
              <a:rPr sz="1600" spc="-1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、警戒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区</a:t>
            </a:r>
            <a:r>
              <a:rPr sz="1600" spc="-1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内有作业时，必须有专职人</a:t>
            </a:r>
            <a:r>
              <a:rPr sz="160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员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进 行作业指挥，以及有专职安全员进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行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警戒 防护；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330200" y="813307"/>
            <a:ext cx="1978025" cy="4679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>
                <a:latin typeface="Candara" panose="020E0502030303020204"/>
                <a:cs typeface="Candara" panose="020E0502030303020204"/>
              </a:rPr>
              <a:t>3.8</a:t>
            </a:r>
            <a:r>
              <a:rPr dirty="0"/>
              <a:t>安全警戒</a:t>
            </a:r>
            <a:endParaRPr dirty="0"/>
          </a:p>
        </p:txBody>
      </p:sp>
      <p:sp>
        <p:nvSpPr>
          <p:cNvPr id="9" name="object 9"/>
          <p:cNvSpPr/>
          <p:nvPr/>
        </p:nvSpPr>
        <p:spPr>
          <a:xfrm>
            <a:off x="5873496" y="1637283"/>
            <a:ext cx="3054350" cy="2274062"/>
          </a:xfrm>
          <a:prstGeom prst="rect">
            <a:avLst/>
          </a:prstGeom>
          <a:blipFill>
            <a:blip r:embed="rId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5940171" y="3933050"/>
            <a:ext cx="2987675" cy="22987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054978" y="859408"/>
            <a:ext cx="2880360" cy="715010"/>
          </a:xfrm>
          <a:custGeom>
            <a:avLst/>
            <a:gdLst/>
            <a:ahLst/>
            <a:cxnLst/>
            <a:rect l="l" t="t" r="r" b="b"/>
            <a:pathLst>
              <a:path w="2880359" h="715010">
                <a:moveTo>
                  <a:pt x="2880105" y="0"/>
                </a:moveTo>
                <a:lnTo>
                  <a:pt x="2873629" y="0"/>
                </a:lnTo>
                <a:lnTo>
                  <a:pt x="2752344" y="20065"/>
                </a:lnTo>
                <a:lnTo>
                  <a:pt x="2628900" y="42417"/>
                </a:lnTo>
                <a:lnTo>
                  <a:pt x="2373376" y="91566"/>
                </a:lnTo>
                <a:lnTo>
                  <a:pt x="2105279" y="149732"/>
                </a:lnTo>
                <a:lnTo>
                  <a:pt x="1824227" y="216662"/>
                </a:lnTo>
                <a:lnTo>
                  <a:pt x="1566672" y="281558"/>
                </a:lnTo>
                <a:lnTo>
                  <a:pt x="842899" y="444626"/>
                </a:lnTo>
                <a:lnTo>
                  <a:pt x="621538" y="489330"/>
                </a:lnTo>
                <a:lnTo>
                  <a:pt x="200025" y="567436"/>
                </a:lnTo>
                <a:lnTo>
                  <a:pt x="0" y="600963"/>
                </a:lnTo>
                <a:lnTo>
                  <a:pt x="138303" y="621156"/>
                </a:lnTo>
                <a:lnTo>
                  <a:pt x="270256" y="638937"/>
                </a:lnTo>
                <a:lnTo>
                  <a:pt x="398018" y="654685"/>
                </a:lnTo>
                <a:lnTo>
                  <a:pt x="644905" y="681481"/>
                </a:lnTo>
                <a:lnTo>
                  <a:pt x="874776" y="699262"/>
                </a:lnTo>
                <a:lnTo>
                  <a:pt x="985520" y="705992"/>
                </a:lnTo>
                <a:lnTo>
                  <a:pt x="1094104" y="710438"/>
                </a:lnTo>
                <a:lnTo>
                  <a:pt x="1298448" y="715010"/>
                </a:lnTo>
                <a:lnTo>
                  <a:pt x="1396365" y="715010"/>
                </a:lnTo>
                <a:lnTo>
                  <a:pt x="1585849" y="710438"/>
                </a:lnTo>
                <a:lnTo>
                  <a:pt x="1675256" y="705992"/>
                </a:lnTo>
                <a:lnTo>
                  <a:pt x="1845564" y="692657"/>
                </a:lnTo>
                <a:lnTo>
                  <a:pt x="1928495" y="683640"/>
                </a:lnTo>
                <a:lnTo>
                  <a:pt x="2086102" y="661288"/>
                </a:lnTo>
                <a:lnTo>
                  <a:pt x="2235073" y="634491"/>
                </a:lnTo>
                <a:lnTo>
                  <a:pt x="2375535" y="603250"/>
                </a:lnTo>
                <a:lnTo>
                  <a:pt x="2509647" y="567436"/>
                </a:lnTo>
                <a:lnTo>
                  <a:pt x="2637409" y="527303"/>
                </a:lnTo>
                <a:lnTo>
                  <a:pt x="2758694" y="482600"/>
                </a:lnTo>
                <a:lnTo>
                  <a:pt x="2875788" y="435610"/>
                </a:lnTo>
                <a:lnTo>
                  <a:pt x="2880105" y="433450"/>
                </a:lnTo>
                <a:lnTo>
                  <a:pt x="2880105" y="0"/>
                </a:lnTo>
                <a:close/>
              </a:path>
            </a:pathLst>
          </a:custGeom>
          <a:solidFill>
            <a:srgbClr val="C5E7FB">
              <a:alpha val="2901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2622423" y="730884"/>
            <a:ext cx="5551805" cy="851535"/>
          </a:xfrm>
          <a:custGeom>
            <a:avLst/>
            <a:gdLst/>
            <a:ahLst/>
            <a:cxnLst/>
            <a:rect l="l" t="t" r="r" b="b"/>
            <a:pathLst>
              <a:path w="5551805" h="851535">
                <a:moveTo>
                  <a:pt x="853566" y="0"/>
                </a:moveTo>
                <a:lnTo>
                  <a:pt x="685418" y="0"/>
                </a:lnTo>
                <a:lnTo>
                  <a:pt x="527938" y="4572"/>
                </a:lnTo>
                <a:lnTo>
                  <a:pt x="381000" y="11175"/>
                </a:lnTo>
                <a:lnTo>
                  <a:pt x="244728" y="22351"/>
                </a:lnTo>
                <a:lnTo>
                  <a:pt x="117093" y="35813"/>
                </a:lnTo>
                <a:lnTo>
                  <a:pt x="0" y="53720"/>
                </a:lnTo>
                <a:lnTo>
                  <a:pt x="334137" y="96138"/>
                </a:lnTo>
                <a:lnTo>
                  <a:pt x="693927" y="156463"/>
                </a:lnTo>
                <a:lnTo>
                  <a:pt x="1079246" y="234695"/>
                </a:lnTo>
                <a:lnTo>
                  <a:pt x="1283589" y="279273"/>
                </a:lnTo>
                <a:lnTo>
                  <a:pt x="1868931" y="422275"/>
                </a:lnTo>
                <a:lnTo>
                  <a:pt x="2562987" y="576452"/>
                </a:lnTo>
                <a:lnTo>
                  <a:pt x="2882265" y="639063"/>
                </a:lnTo>
                <a:lnTo>
                  <a:pt x="3035554" y="668147"/>
                </a:lnTo>
                <a:lnTo>
                  <a:pt x="3329304" y="717295"/>
                </a:lnTo>
                <a:lnTo>
                  <a:pt x="3469766" y="739520"/>
                </a:lnTo>
                <a:lnTo>
                  <a:pt x="3737991" y="775335"/>
                </a:lnTo>
                <a:lnTo>
                  <a:pt x="3991229" y="806576"/>
                </a:lnTo>
                <a:lnTo>
                  <a:pt x="4112641" y="817752"/>
                </a:lnTo>
                <a:lnTo>
                  <a:pt x="4342510" y="835660"/>
                </a:lnTo>
                <a:lnTo>
                  <a:pt x="4453255" y="842390"/>
                </a:lnTo>
                <a:lnTo>
                  <a:pt x="4666107" y="851280"/>
                </a:lnTo>
                <a:lnTo>
                  <a:pt x="4864100" y="851280"/>
                </a:lnTo>
                <a:lnTo>
                  <a:pt x="5051425" y="846836"/>
                </a:lnTo>
                <a:lnTo>
                  <a:pt x="5140833" y="842390"/>
                </a:lnTo>
                <a:lnTo>
                  <a:pt x="5228082" y="835660"/>
                </a:lnTo>
                <a:lnTo>
                  <a:pt x="5474970" y="808863"/>
                </a:lnTo>
                <a:lnTo>
                  <a:pt x="5551551" y="797687"/>
                </a:lnTo>
                <a:lnTo>
                  <a:pt x="5304662" y="766444"/>
                </a:lnTo>
                <a:lnTo>
                  <a:pt x="5042916" y="728472"/>
                </a:lnTo>
                <a:lnTo>
                  <a:pt x="4474463" y="630047"/>
                </a:lnTo>
                <a:lnTo>
                  <a:pt x="4165854" y="567563"/>
                </a:lnTo>
                <a:lnTo>
                  <a:pt x="3840099" y="498348"/>
                </a:lnTo>
                <a:lnTo>
                  <a:pt x="2854579" y="263651"/>
                </a:lnTo>
                <a:lnTo>
                  <a:pt x="2586354" y="205612"/>
                </a:lnTo>
                <a:lnTo>
                  <a:pt x="2330957" y="156463"/>
                </a:lnTo>
                <a:lnTo>
                  <a:pt x="2207387" y="134112"/>
                </a:lnTo>
                <a:lnTo>
                  <a:pt x="2086102" y="114045"/>
                </a:lnTo>
                <a:lnTo>
                  <a:pt x="1969007" y="96138"/>
                </a:lnTo>
                <a:lnTo>
                  <a:pt x="1630552" y="51435"/>
                </a:lnTo>
                <a:lnTo>
                  <a:pt x="1419860" y="31368"/>
                </a:lnTo>
                <a:lnTo>
                  <a:pt x="1221866" y="15748"/>
                </a:lnTo>
                <a:lnTo>
                  <a:pt x="1032382" y="4572"/>
                </a:lnTo>
                <a:lnTo>
                  <a:pt x="853566" y="0"/>
                </a:lnTo>
                <a:close/>
              </a:path>
            </a:pathLst>
          </a:custGeom>
          <a:solidFill>
            <a:srgbClr val="C5E7FB">
              <a:alpha val="3999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2832100" y="743204"/>
            <a:ext cx="5474970" cy="775335"/>
          </a:xfrm>
          <a:custGeom>
            <a:avLst/>
            <a:gdLst/>
            <a:ahLst/>
            <a:cxnLst/>
            <a:rect l="l" t="t" r="r" b="b"/>
            <a:pathLst>
              <a:path w="5474970" h="775335">
                <a:moveTo>
                  <a:pt x="0" y="78232"/>
                </a:moveTo>
                <a:lnTo>
                  <a:pt x="19176" y="73787"/>
                </a:lnTo>
                <a:lnTo>
                  <a:pt x="76581" y="62611"/>
                </a:lnTo>
                <a:lnTo>
                  <a:pt x="174498" y="46990"/>
                </a:lnTo>
                <a:lnTo>
                  <a:pt x="238379" y="37973"/>
                </a:lnTo>
                <a:lnTo>
                  <a:pt x="312927" y="29083"/>
                </a:lnTo>
                <a:lnTo>
                  <a:pt x="395858" y="22351"/>
                </a:lnTo>
                <a:lnTo>
                  <a:pt x="491744" y="15621"/>
                </a:lnTo>
                <a:lnTo>
                  <a:pt x="596011" y="9017"/>
                </a:lnTo>
                <a:lnTo>
                  <a:pt x="713104" y="4445"/>
                </a:lnTo>
                <a:lnTo>
                  <a:pt x="840866" y="2286"/>
                </a:lnTo>
                <a:lnTo>
                  <a:pt x="979170" y="0"/>
                </a:lnTo>
                <a:lnTo>
                  <a:pt x="1128140" y="2286"/>
                </a:lnTo>
                <a:lnTo>
                  <a:pt x="1287779" y="6731"/>
                </a:lnTo>
                <a:lnTo>
                  <a:pt x="1460246" y="15621"/>
                </a:lnTo>
                <a:lnTo>
                  <a:pt x="1643379" y="26797"/>
                </a:lnTo>
                <a:lnTo>
                  <a:pt x="1837054" y="44704"/>
                </a:lnTo>
                <a:lnTo>
                  <a:pt x="2043557" y="64770"/>
                </a:lnTo>
                <a:lnTo>
                  <a:pt x="2262759" y="89408"/>
                </a:lnTo>
                <a:lnTo>
                  <a:pt x="2492629" y="118491"/>
                </a:lnTo>
                <a:lnTo>
                  <a:pt x="2735326" y="154178"/>
                </a:lnTo>
                <a:lnTo>
                  <a:pt x="2988691" y="194437"/>
                </a:lnTo>
                <a:lnTo>
                  <a:pt x="3254755" y="241300"/>
                </a:lnTo>
                <a:lnTo>
                  <a:pt x="3533648" y="297180"/>
                </a:lnTo>
                <a:lnTo>
                  <a:pt x="3825240" y="357505"/>
                </a:lnTo>
                <a:lnTo>
                  <a:pt x="4129658" y="424561"/>
                </a:lnTo>
                <a:lnTo>
                  <a:pt x="4446778" y="500507"/>
                </a:lnTo>
                <a:lnTo>
                  <a:pt x="4776724" y="583184"/>
                </a:lnTo>
                <a:lnTo>
                  <a:pt x="5119497" y="674751"/>
                </a:lnTo>
                <a:lnTo>
                  <a:pt x="5474970" y="775335"/>
                </a:lnTo>
              </a:path>
            </a:pathLst>
          </a:custGeom>
          <a:ln w="31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5616447" y="729869"/>
            <a:ext cx="3312160" cy="652780"/>
          </a:xfrm>
          <a:custGeom>
            <a:avLst/>
            <a:gdLst/>
            <a:ahLst/>
            <a:cxnLst/>
            <a:rect l="l" t="t" r="r" b="b"/>
            <a:pathLst>
              <a:path w="3312159" h="652780">
                <a:moveTo>
                  <a:pt x="0" y="652398"/>
                </a:moveTo>
                <a:lnTo>
                  <a:pt x="95757" y="625475"/>
                </a:lnTo>
                <a:lnTo>
                  <a:pt x="357631" y="556259"/>
                </a:lnTo>
                <a:lnTo>
                  <a:pt x="538479" y="509396"/>
                </a:lnTo>
                <a:lnTo>
                  <a:pt x="747140" y="457961"/>
                </a:lnTo>
                <a:lnTo>
                  <a:pt x="979170" y="402081"/>
                </a:lnTo>
                <a:lnTo>
                  <a:pt x="1228217" y="341756"/>
                </a:lnTo>
                <a:lnTo>
                  <a:pt x="1492123" y="283717"/>
                </a:lnTo>
                <a:lnTo>
                  <a:pt x="1762505" y="225551"/>
                </a:lnTo>
                <a:lnTo>
                  <a:pt x="2039238" y="171957"/>
                </a:lnTo>
                <a:lnTo>
                  <a:pt x="2313812" y="120650"/>
                </a:lnTo>
                <a:lnTo>
                  <a:pt x="2450083" y="98297"/>
                </a:lnTo>
                <a:lnTo>
                  <a:pt x="2582036" y="75945"/>
                </a:lnTo>
                <a:lnTo>
                  <a:pt x="2713990" y="58038"/>
                </a:lnTo>
                <a:lnTo>
                  <a:pt x="2841752" y="40131"/>
                </a:lnTo>
                <a:lnTo>
                  <a:pt x="2967354" y="26796"/>
                </a:lnTo>
                <a:lnTo>
                  <a:pt x="3086607" y="15620"/>
                </a:lnTo>
                <a:lnTo>
                  <a:pt x="3201543" y="6603"/>
                </a:lnTo>
                <a:lnTo>
                  <a:pt x="3312159" y="0"/>
                </a:lnTo>
              </a:path>
            </a:pathLst>
          </a:custGeom>
          <a:ln w="31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211670" y="714248"/>
            <a:ext cx="8723630" cy="1331595"/>
          </a:xfrm>
          <a:custGeom>
            <a:avLst/>
            <a:gdLst/>
            <a:ahLst/>
            <a:cxnLst/>
            <a:rect l="l" t="t" r="r" b="b"/>
            <a:pathLst>
              <a:path w="8723630" h="1331595">
                <a:moveTo>
                  <a:pt x="1556042" y="0"/>
                </a:moveTo>
                <a:lnTo>
                  <a:pt x="1402753" y="0"/>
                </a:lnTo>
                <a:lnTo>
                  <a:pt x="1258100" y="4444"/>
                </a:lnTo>
                <a:lnTo>
                  <a:pt x="1121829" y="11175"/>
                </a:lnTo>
                <a:lnTo>
                  <a:pt x="874890" y="33400"/>
                </a:lnTo>
                <a:lnTo>
                  <a:pt x="762063" y="49149"/>
                </a:lnTo>
                <a:lnTo>
                  <a:pt x="659891" y="64769"/>
                </a:lnTo>
                <a:lnTo>
                  <a:pt x="564095" y="82550"/>
                </a:lnTo>
                <a:lnTo>
                  <a:pt x="478955" y="102742"/>
                </a:lnTo>
                <a:lnTo>
                  <a:pt x="398056" y="120650"/>
                </a:lnTo>
                <a:lnTo>
                  <a:pt x="327812" y="140715"/>
                </a:lnTo>
                <a:lnTo>
                  <a:pt x="206476" y="178688"/>
                </a:lnTo>
                <a:lnTo>
                  <a:pt x="157518" y="196596"/>
                </a:lnTo>
                <a:lnTo>
                  <a:pt x="51079" y="241173"/>
                </a:lnTo>
                <a:lnTo>
                  <a:pt x="0" y="268097"/>
                </a:lnTo>
                <a:lnTo>
                  <a:pt x="0" y="1331467"/>
                </a:lnTo>
                <a:lnTo>
                  <a:pt x="8719096" y="1331467"/>
                </a:lnTo>
                <a:lnTo>
                  <a:pt x="8723414" y="1324864"/>
                </a:lnTo>
                <a:lnTo>
                  <a:pt x="8723414" y="851153"/>
                </a:lnTo>
                <a:lnTo>
                  <a:pt x="7182142" y="851153"/>
                </a:lnTo>
                <a:lnTo>
                  <a:pt x="7043839" y="848994"/>
                </a:lnTo>
                <a:lnTo>
                  <a:pt x="6899059" y="844423"/>
                </a:lnTo>
                <a:lnTo>
                  <a:pt x="6750088" y="837818"/>
                </a:lnTo>
                <a:lnTo>
                  <a:pt x="6594640" y="826642"/>
                </a:lnTo>
                <a:lnTo>
                  <a:pt x="6260503" y="793114"/>
                </a:lnTo>
                <a:lnTo>
                  <a:pt x="5900712" y="746125"/>
                </a:lnTo>
                <a:lnTo>
                  <a:pt x="5709196" y="717168"/>
                </a:lnTo>
                <a:lnTo>
                  <a:pt x="5509044" y="683640"/>
                </a:lnTo>
                <a:lnTo>
                  <a:pt x="5302542" y="645667"/>
                </a:lnTo>
                <a:lnTo>
                  <a:pt x="4861979" y="558546"/>
                </a:lnTo>
                <a:lnTo>
                  <a:pt x="4387253" y="453516"/>
                </a:lnTo>
                <a:lnTo>
                  <a:pt x="4136047" y="395350"/>
                </a:lnTo>
                <a:lnTo>
                  <a:pt x="3614458" y="268097"/>
                </a:lnTo>
                <a:lnTo>
                  <a:pt x="3122841" y="165226"/>
                </a:lnTo>
                <a:lnTo>
                  <a:pt x="2892844" y="125094"/>
                </a:lnTo>
                <a:lnTo>
                  <a:pt x="2673642" y="91566"/>
                </a:lnTo>
                <a:lnTo>
                  <a:pt x="2462949" y="62484"/>
                </a:lnTo>
                <a:lnTo>
                  <a:pt x="2262797" y="40131"/>
                </a:lnTo>
                <a:lnTo>
                  <a:pt x="2073313" y="22225"/>
                </a:lnTo>
                <a:lnTo>
                  <a:pt x="1719999" y="2159"/>
                </a:lnTo>
                <a:lnTo>
                  <a:pt x="1556042" y="0"/>
                </a:lnTo>
                <a:close/>
              </a:path>
              <a:path w="8723630" h="1331595">
                <a:moveTo>
                  <a:pt x="8723414" y="569722"/>
                </a:moveTo>
                <a:lnTo>
                  <a:pt x="8638197" y="605409"/>
                </a:lnTo>
                <a:lnTo>
                  <a:pt x="8557298" y="636651"/>
                </a:lnTo>
                <a:lnTo>
                  <a:pt x="8472208" y="665734"/>
                </a:lnTo>
                <a:lnTo>
                  <a:pt x="8295551" y="719327"/>
                </a:lnTo>
                <a:lnTo>
                  <a:pt x="8201825" y="743965"/>
                </a:lnTo>
                <a:lnTo>
                  <a:pt x="8005991" y="784098"/>
                </a:lnTo>
                <a:lnTo>
                  <a:pt x="7901724" y="802004"/>
                </a:lnTo>
                <a:lnTo>
                  <a:pt x="7680363" y="828801"/>
                </a:lnTo>
                <a:lnTo>
                  <a:pt x="7441857" y="846709"/>
                </a:lnTo>
                <a:lnTo>
                  <a:pt x="7314222" y="851153"/>
                </a:lnTo>
                <a:lnTo>
                  <a:pt x="8723414" y="851153"/>
                </a:lnTo>
                <a:lnTo>
                  <a:pt x="8723414" y="56972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 txBox="1"/>
          <p:nvPr/>
        </p:nvSpPr>
        <p:spPr>
          <a:xfrm>
            <a:off x="402437" y="1646936"/>
            <a:ext cx="3165475" cy="212915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32385">
              <a:lnSpc>
                <a:spcPct val="100000"/>
              </a:lnSpc>
              <a:spcBef>
                <a:spcPts val="95"/>
              </a:spcBef>
              <a:buSzPct val="94000"/>
              <a:buAutoNum type="arabicPlain"/>
              <a:tabLst>
                <a:tab pos="490855" algn="l"/>
              </a:tabLst>
            </a:pP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高处作业时，暂时不用的工具 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应随手放入工具袋；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  <a:p>
            <a:pPr marL="12700" marR="10795">
              <a:lnSpc>
                <a:spcPct val="100000"/>
              </a:lnSpc>
              <a:spcBef>
                <a:spcPts val="600"/>
              </a:spcBef>
              <a:buSzPct val="94000"/>
              <a:buAutoNum type="arabicPlain"/>
              <a:tabLst>
                <a:tab pos="511175" algn="l"/>
              </a:tabLst>
            </a:pP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作业中的走道、通道板和登高 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用具，应随时清扫干净；传递物件 禁止抛掷；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  <a:p>
            <a:pPr marL="12700" marR="5080">
              <a:lnSpc>
                <a:spcPct val="100000"/>
              </a:lnSpc>
              <a:spcBef>
                <a:spcPts val="600"/>
              </a:spcBef>
              <a:buSzPct val="94000"/>
              <a:buAutoNum type="arabicPlain"/>
              <a:tabLst>
                <a:tab pos="517525" algn="l"/>
              </a:tabLst>
            </a:pP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高处作业使用的工具必须配备 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安全吊绳，并可靠系在安全带或工 </a:t>
            </a:r>
            <a:r>
              <a:rPr sz="1600" spc="-1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具包中，防止意外掉落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330200" y="892810"/>
            <a:ext cx="119380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5" dirty="0">
                <a:latin typeface="Candara" panose="020E0502030303020204"/>
                <a:cs typeface="Candara" panose="020E0502030303020204"/>
              </a:rPr>
              <a:t>3.</a:t>
            </a:r>
            <a:r>
              <a:rPr sz="2800" dirty="0">
                <a:latin typeface="Candara" panose="020E0502030303020204"/>
                <a:cs typeface="Candara" panose="020E0502030303020204"/>
              </a:rPr>
              <a:t>9</a:t>
            </a:r>
            <a:r>
              <a:rPr sz="2800" spc="-5" dirty="0"/>
              <a:t>工具</a:t>
            </a:r>
            <a:endParaRPr sz="2800">
              <a:latin typeface="Candara" panose="020E0502030303020204"/>
              <a:cs typeface="Candara" panose="020E0502030303020204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5652134" y="1628901"/>
            <a:ext cx="3239642" cy="3239643"/>
          </a:xfrm>
          <a:prstGeom prst="rect">
            <a:avLst/>
          </a:prstGeom>
          <a:blipFill>
            <a:blip r:embed="rId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054978" y="859408"/>
            <a:ext cx="2880360" cy="715010"/>
          </a:xfrm>
          <a:custGeom>
            <a:avLst/>
            <a:gdLst/>
            <a:ahLst/>
            <a:cxnLst/>
            <a:rect l="l" t="t" r="r" b="b"/>
            <a:pathLst>
              <a:path w="2880359" h="715010">
                <a:moveTo>
                  <a:pt x="2880105" y="0"/>
                </a:moveTo>
                <a:lnTo>
                  <a:pt x="2873629" y="0"/>
                </a:lnTo>
                <a:lnTo>
                  <a:pt x="2752344" y="20065"/>
                </a:lnTo>
                <a:lnTo>
                  <a:pt x="2628900" y="42417"/>
                </a:lnTo>
                <a:lnTo>
                  <a:pt x="2373376" y="91566"/>
                </a:lnTo>
                <a:lnTo>
                  <a:pt x="2105279" y="149732"/>
                </a:lnTo>
                <a:lnTo>
                  <a:pt x="1824227" y="216662"/>
                </a:lnTo>
                <a:lnTo>
                  <a:pt x="1566672" y="281558"/>
                </a:lnTo>
                <a:lnTo>
                  <a:pt x="842899" y="444626"/>
                </a:lnTo>
                <a:lnTo>
                  <a:pt x="621538" y="489330"/>
                </a:lnTo>
                <a:lnTo>
                  <a:pt x="200025" y="567436"/>
                </a:lnTo>
                <a:lnTo>
                  <a:pt x="0" y="600963"/>
                </a:lnTo>
                <a:lnTo>
                  <a:pt x="138303" y="621156"/>
                </a:lnTo>
                <a:lnTo>
                  <a:pt x="270256" y="638937"/>
                </a:lnTo>
                <a:lnTo>
                  <a:pt x="398018" y="654685"/>
                </a:lnTo>
                <a:lnTo>
                  <a:pt x="644905" y="681481"/>
                </a:lnTo>
                <a:lnTo>
                  <a:pt x="874776" y="699262"/>
                </a:lnTo>
                <a:lnTo>
                  <a:pt x="985520" y="705992"/>
                </a:lnTo>
                <a:lnTo>
                  <a:pt x="1094104" y="710438"/>
                </a:lnTo>
                <a:lnTo>
                  <a:pt x="1298448" y="715010"/>
                </a:lnTo>
                <a:lnTo>
                  <a:pt x="1396365" y="715010"/>
                </a:lnTo>
                <a:lnTo>
                  <a:pt x="1585849" y="710438"/>
                </a:lnTo>
                <a:lnTo>
                  <a:pt x="1675256" y="705992"/>
                </a:lnTo>
                <a:lnTo>
                  <a:pt x="1845564" y="692657"/>
                </a:lnTo>
                <a:lnTo>
                  <a:pt x="1928495" y="683640"/>
                </a:lnTo>
                <a:lnTo>
                  <a:pt x="2086102" y="661288"/>
                </a:lnTo>
                <a:lnTo>
                  <a:pt x="2235073" y="634491"/>
                </a:lnTo>
                <a:lnTo>
                  <a:pt x="2375535" y="603250"/>
                </a:lnTo>
                <a:lnTo>
                  <a:pt x="2509647" y="567436"/>
                </a:lnTo>
                <a:lnTo>
                  <a:pt x="2637409" y="527303"/>
                </a:lnTo>
                <a:lnTo>
                  <a:pt x="2758694" y="482600"/>
                </a:lnTo>
                <a:lnTo>
                  <a:pt x="2875788" y="435610"/>
                </a:lnTo>
                <a:lnTo>
                  <a:pt x="2880105" y="433450"/>
                </a:lnTo>
                <a:lnTo>
                  <a:pt x="2880105" y="0"/>
                </a:lnTo>
                <a:close/>
              </a:path>
            </a:pathLst>
          </a:custGeom>
          <a:solidFill>
            <a:srgbClr val="C5E7FB">
              <a:alpha val="2901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2622423" y="730884"/>
            <a:ext cx="5551805" cy="851535"/>
          </a:xfrm>
          <a:custGeom>
            <a:avLst/>
            <a:gdLst/>
            <a:ahLst/>
            <a:cxnLst/>
            <a:rect l="l" t="t" r="r" b="b"/>
            <a:pathLst>
              <a:path w="5551805" h="851535">
                <a:moveTo>
                  <a:pt x="853566" y="0"/>
                </a:moveTo>
                <a:lnTo>
                  <a:pt x="685418" y="0"/>
                </a:lnTo>
                <a:lnTo>
                  <a:pt x="527938" y="4572"/>
                </a:lnTo>
                <a:lnTo>
                  <a:pt x="381000" y="11175"/>
                </a:lnTo>
                <a:lnTo>
                  <a:pt x="244728" y="22351"/>
                </a:lnTo>
                <a:lnTo>
                  <a:pt x="117093" y="35813"/>
                </a:lnTo>
                <a:lnTo>
                  <a:pt x="0" y="53720"/>
                </a:lnTo>
                <a:lnTo>
                  <a:pt x="334137" y="96138"/>
                </a:lnTo>
                <a:lnTo>
                  <a:pt x="693927" y="156463"/>
                </a:lnTo>
                <a:lnTo>
                  <a:pt x="1079246" y="234695"/>
                </a:lnTo>
                <a:lnTo>
                  <a:pt x="1283589" y="279273"/>
                </a:lnTo>
                <a:lnTo>
                  <a:pt x="1868931" y="422275"/>
                </a:lnTo>
                <a:lnTo>
                  <a:pt x="2562987" y="576452"/>
                </a:lnTo>
                <a:lnTo>
                  <a:pt x="2882265" y="639063"/>
                </a:lnTo>
                <a:lnTo>
                  <a:pt x="3035554" y="668147"/>
                </a:lnTo>
                <a:lnTo>
                  <a:pt x="3329304" y="717295"/>
                </a:lnTo>
                <a:lnTo>
                  <a:pt x="3469766" y="739520"/>
                </a:lnTo>
                <a:lnTo>
                  <a:pt x="3737991" y="775335"/>
                </a:lnTo>
                <a:lnTo>
                  <a:pt x="3991229" y="806576"/>
                </a:lnTo>
                <a:lnTo>
                  <a:pt x="4112641" y="817752"/>
                </a:lnTo>
                <a:lnTo>
                  <a:pt x="4342510" y="835660"/>
                </a:lnTo>
                <a:lnTo>
                  <a:pt x="4453255" y="842390"/>
                </a:lnTo>
                <a:lnTo>
                  <a:pt x="4666107" y="851280"/>
                </a:lnTo>
                <a:lnTo>
                  <a:pt x="4864100" y="851280"/>
                </a:lnTo>
                <a:lnTo>
                  <a:pt x="5051425" y="846836"/>
                </a:lnTo>
                <a:lnTo>
                  <a:pt x="5140833" y="842390"/>
                </a:lnTo>
                <a:lnTo>
                  <a:pt x="5228082" y="835660"/>
                </a:lnTo>
                <a:lnTo>
                  <a:pt x="5474970" y="808863"/>
                </a:lnTo>
                <a:lnTo>
                  <a:pt x="5551551" y="797687"/>
                </a:lnTo>
                <a:lnTo>
                  <a:pt x="5304662" y="766444"/>
                </a:lnTo>
                <a:lnTo>
                  <a:pt x="5042916" y="728472"/>
                </a:lnTo>
                <a:lnTo>
                  <a:pt x="4474463" y="630047"/>
                </a:lnTo>
                <a:lnTo>
                  <a:pt x="4165854" y="567563"/>
                </a:lnTo>
                <a:lnTo>
                  <a:pt x="3840099" y="498348"/>
                </a:lnTo>
                <a:lnTo>
                  <a:pt x="2854579" y="263651"/>
                </a:lnTo>
                <a:lnTo>
                  <a:pt x="2586354" y="205612"/>
                </a:lnTo>
                <a:lnTo>
                  <a:pt x="2330957" y="156463"/>
                </a:lnTo>
                <a:lnTo>
                  <a:pt x="2207387" y="134112"/>
                </a:lnTo>
                <a:lnTo>
                  <a:pt x="2086102" y="114045"/>
                </a:lnTo>
                <a:lnTo>
                  <a:pt x="1969007" y="96138"/>
                </a:lnTo>
                <a:lnTo>
                  <a:pt x="1630552" y="51435"/>
                </a:lnTo>
                <a:lnTo>
                  <a:pt x="1419860" y="31368"/>
                </a:lnTo>
                <a:lnTo>
                  <a:pt x="1221866" y="15748"/>
                </a:lnTo>
                <a:lnTo>
                  <a:pt x="1032382" y="4572"/>
                </a:lnTo>
                <a:lnTo>
                  <a:pt x="853566" y="0"/>
                </a:lnTo>
                <a:close/>
              </a:path>
            </a:pathLst>
          </a:custGeom>
          <a:solidFill>
            <a:srgbClr val="C5E7FB">
              <a:alpha val="3999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2832100" y="743204"/>
            <a:ext cx="5474970" cy="775335"/>
          </a:xfrm>
          <a:custGeom>
            <a:avLst/>
            <a:gdLst/>
            <a:ahLst/>
            <a:cxnLst/>
            <a:rect l="l" t="t" r="r" b="b"/>
            <a:pathLst>
              <a:path w="5474970" h="775335">
                <a:moveTo>
                  <a:pt x="0" y="78232"/>
                </a:moveTo>
                <a:lnTo>
                  <a:pt x="19176" y="73787"/>
                </a:lnTo>
                <a:lnTo>
                  <a:pt x="76581" y="62611"/>
                </a:lnTo>
                <a:lnTo>
                  <a:pt x="174498" y="46990"/>
                </a:lnTo>
                <a:lnTo>
                  <a:pt x="238379" y="37973"/>
                </a:lnTo>
                <a:lnTo>
                  <a:pt x="312927" y="29083"/>
                </a:lnTo>
                <a:lnTo>
                  <a:pt x="395858" y="22351"/>
                </a:lnTo>
                <a:lnTo>
                  <a:pt x="491744" y="15621"/>
                </a:lnTo>
                <a:lnTo>
                  <a:pt x="596011" y="9017"/>
                </a:lnTo>
                <a:lnTo>
                  <a:pt x="713104" y="4445"/>
                </a:lnTo>
                <a:lnTo>
                  <a:pt x="840866" y="2286"/>
                </a:lnTo>
                <a:lnTo>
                  <a:pt x="979170" y="0"/>
                </a:lnTo>
                <a:lnTo>
                  <a:pt x="1128140" y="2286"/>
                </a:lnTo>
                <a:lnTo>
                  <a:pt x="1287779" y="6731"/>
                </a:lnTo>
                <a:lnTo>
                  <a:pt x="1460246" y="15621"/>
                </a:lnTo>
                <a:lnTo>
                  <a:pt x="1643379" y="26797"/>
                </a:lnTo>
                <a:lnTo>
                  <a:pt x="1837054" y="44704"/>
                </a:lnTo>
                <a:lnTo>
                  <a:pt x="2043557" y="64770"/>
                </a:lnTo>
                <a:lnTo>
                  <a:pt x="2262759" y="89408"/>
                </a:lnTo>
                <a:lnTo>
                  <a:pt x="2492629" y="118491"/>
                </a:lnTo>
                <a:lnTo>
                  <a:pt x="2735326" y="154178"/>
                </a:lnTo>
                <a:lnTo>
                  <a:pt x="2988691" y="194437"/>
                </a:lnTo>
                <a:lnTo>
                  <a:pt x="3254755" y="241300"/>
                </a:lnTo>
                <a:lnTo>
                  <a:pt x="3533648" y="297180"/>
                </a:lnTo>
                <a:lnTo>
                  <a:pt x="3825240" y="357505"/>
                </a:lnTo>
                <a:lnTo>
                  <a:pt x="4129658" y="424561"/>
                </a:lnTo>
                <a:lnTo>
                  <a:pt x="4446778" y="500507"/>
                </a:lnTo>
                <a:lnTo>
                  <a:pt x="4776724" y="583184"/>
                </a:lnTo>
                <a:lnTo>
                  <a:pt x="5119497" y="674751"/>
                </a:lnTo>
                <a:lnTo>
                  <a:pt x="5474970" y="775335"/>
                </a:lnTo>
              </a:path>
            </a:pathLst>
          </a:custGeom>
          <a:ln w="31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5616447" y="729869"/>
            <a:ext cx="3312160" cy="652780"/>
          </a:xfrm>
          <a:custGeom>
            <a:avLst/>
            <a:gdLst/>
            <a:ahLst/>
            <a:cxnLst/>
            <a:rect l="l" t="t" r="r" b="b"/>
            <a:pathLst>
              <a:path w="3312159" h="652780">
                <a:moveTo>
                  <a:pt x="0" y="652398"/>
                </a:moveTo>
                <a:lnTo>
                  <a:pt x="95757" y="625475"/>
                </a:lnTo>
                <a:lnTo>
                  <a:pt x="357631" y="556259"/>
                </a:lnTo>
                <a:lnTo>
                  <a:pt x="538479" y="509396"/>
                </a:lnTo>
                <a:lnTo>
                  <a:pt x="747140" y="457961"/>
                </a:lnTo>
                <a:lnTo>
                  <a:pt x="979170" y="402081"/>
                </a:lnTo>
                <a:lnTo>
                  <a:pt x="1228217" y="341756"/>
                </a:lnTo>
                <a:lnTo>
                  <a:pt x="1492123" y="283717"/>
                </a:lnTo>
                <a:lnTo>
                  <a:pt x="1762505" y="225551"/>
                </a:lnTo>
                <a:lnTo>
                  <a:pt x="2039238" y="171957"/>
                </a:lnTo>
                <a:lnTo>
                  <a:pt x="2313812" y="120650"/>
                </a:lnTo>
                <a:lnTo>
                  <a:pt x="2450083" y="98297"/>
                </a:lnTo>
                <a:lnTo>
                  <a:pt x="2582036" y="75945"/>
                </a:lnTo>
                <a:lnTo>
                  <a:pt x="2713990" y="58038"/>
                </a:lnTo>
                <a:lnTo>
                  <a:pt x="2841752" y="40131"/>
                </a:lnTo>
                <a:lnTo>
                  <a:pt x="2967354" y="26796"/>
                </a:lnTo>
                <a:lnTo>
                  <a:pt x="3086607" y="15620"/>
                </a:lnTo>
                <a:lnTo>
                  <a:pt x="3201543" y="6603"/>
                </a:lnTo>
                <a:lnTo>
                  <a:pt x="3312159" y="0"/>
                </a:lnTo>
              </a:path>
            </a:pathLst>
          </a:custGeom>
          <a:ln w="31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211670" y="714248"/>
            <a:ext cx="8723630" cy="1331595"/>
          </a:xfrm>
          <a:custGeom>
            <a:avLst/>
            <a:gdLst/>
            <a:ahLst/>
            <a:cxnLst/>
            <a:rect l="l" t="t" r="r" b="b"/>
            <a:pathLst>
              <a:path w="8723630" h="1331595">
                <a:moveTo>
                  <a:pt x="1556042" y="0"/>
                </a:moveTo>
                <a:lnTo>
                  <a:pt x="1402753" y="0"/>
                </a:lnTo>
                <a:lnTo>
                  <a:pt x="1258100" y="4444"/>
                </a:lnTo>
                <a:lnTo>
                  <a:pt x="1121829" y="11175"/>
                </a:lnTo>
                <a:lnTo>
                  <a:pt x="874890" y="33400"/>
                </a:lnTo>
                <a:lnTo>
                  <a:pt x="762063" y="49149"/>
                </a:lnTo>
                <a:lnTo>
                  <a:pt x="659891" y="64769"/>
                </a:lnTo>
                <a:lnTo>
                  <a:pt x="564095" y="82550"/>
                </a:lnTo>
                <a:lnTo>
                  <a:pt x="478955" y="102742"/>
                </a:lnTo>
                <a:lnTo>
                  <a:pt x="398056" y="120650"/>
                </a:lnTo>
                <a:lnTo>
                  <a:pt x="327812" y="140715"/>
                </a:lnTo>
                <a:lnTo>
                  <a:pt x="206476" y="178688"/>
                </a:lnTo>
                <a:lnTo>
                  <a:pt x="157518" y="196596"/>
                </a:lnTo>
                <a:lnTo>
                  <a:pt x="51079" y="241173"/>
                </a:lnTo>
                <a:lnTo>
                  <a:pt x="0" y="268097"/>
                </a:lnTo>
                <a:lnTo>
                  <a:pt x="0" y="1331467"/>
                </a:lnTo>
                <a:lnTo>
                  <a:pt x="8719096" y="1331467"/>
                </a:lnTo>
                <a:lnTo>
                  <a:pt x="8723414" y="1324864"/>
                </a:lnTo>
                <a:lnTo>
                  <a:pt x="8723414" y="851153"/>
                </a:lnTo>
                <a:lnTo>
                  <a:pt x="7182142" y="851153"/>
                </a:lnTo>
                <a:lnTo>
                  <a:pt x="7043839" y="848994"/>
                </a:lnTo>
                <a:lnTo>
                  <a:pt x="6899059" y="844423"/>
                </a:lnTo>
                <a:lnTo>
                  <a:pt x="6750088" y="837818"/>
                </a:lnTo>
                <a:lnTo>
                  <a:pt x="6594640" y="826642"/>
                </a:lnTo>
                <a:lnTo>
                  <a:pt x="6260503" y="793114"/>
                </a:lnTo>
                <a:lnTo>
                  <a:pt x="5900712" y="746125"/>
                </a:lnTo>
                <a:lnTo>
                  <a:pt x="5709196" y="717168"/>
                </a:lnTo>
                <a:lnTo>
                  <a:pt x="5509044" y="683640"/>
                </a:lnTo>
                <a:lnTo>
                  <a:pt x="5302542" y="645667"/>
                </a:lnTo>
                <a:lnTo>
                  <a:pt x="4861979" y="558546"/>
                </a:lnTo>
                <a:lnTo>
                  <a:pt x="4387253" y="453516"/>
                </a:lnTo>
                <a:lnTo>
                  <a:pt x="4136047" y="395350"/>
                </a:lnTo>
                <a:lnTo>
                  <a:pt x="3614458" y="268097"/>
                </a:lnTo>
                <a:lnTo>
                  <a:pt x="3122841" y="165226"/>
                </a:lnTo>
                <a:lnTo>
                  <a:pt x="2892844" y="125094"/>
                </a:lnTo>
                <a:lnTo>
                  <a:pt x="2673642" y="91566"/>
                </a:lnTo>
                <a:lnTo>
                  <a:pt x="2462949" y="62484"/>
                </a:lnTo>
                <a:lnTo>
                  <a:pt x="2262797" y="40131"/>
                </a:lnTo>
                <a:lnTo>
                  <a:pt x="2073313" y="22225"/>
                </a:lnTo>
                <a:lnTo>
                  <a:pt x="1719999" y="2159"/>
                </a:lnTo>
                <a:lnTo>
                  <a:pt x="1556042" y="0"/>
                </a:lnTo>
                <a:close/>
              </a:path>
              <a:path w="8723630" h="1331595">
                <a:moveTo>
                  <a:pt x="8723414" y="569722"/>
                </a:moveTo>
                <a:lnTo>
                  <a:pt x="8638197" y="605409"/>
                </a:lnTo>
                <a:lnTo>
                  <a:pt x="8557298" y="636651"/>
                </a:lnTo>
                <a:lnTo>
                  <a:pt x="8472208" y="665734"/>
                </a:lnTo>
                <a:lnTo>
                  <a:pt x="8295551" y="719327"/>
                </a:lnTo>
                <a:lnTo>
                  <a:pt x="8201825" y="743965"/>
                </a:lnTo>
                <a:lnTo>
                  <a:pt x="8005991" y="784098"/>
                </a:lnTo>
                <a:lnTo>
                  <a:pt x="7901724" y="802004"/>
                </a:lnTo>
                <a:lnTo>
                  <a:pt x="7680363" y="828801"/>
                </a:lnTo>
                <a:lnTo>
                  <a:pt x="7441857" y="846709"/>
                </a:lnTo>
                <a:lnTo>
                  <a:pt x="7314222" y="851153"/>
                </a:lnTo>
                <a:lnTo>
                  <a:pt x="8723414" y="851153"/>
                </a:lnTo>
                <a:lnTo>
                  <a:pt x="8723414" y="56972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 txBox="1"/>
          <p:nvPr/>
        </p:nvSpPr>
        <p:spPr>
          <a:xfrm>
            <a:off x="330200" y="1433855"/>
            <a:ext cx="5418455" cy="5003800"/>
          </a:xfrm>
          <a:prstGeom prst="rect">
            <a:avLst/>
          </a:prstGeom>
        </p:spPr>
        <p:txBody>
          <a:bodyPr vert="horz" wrap="square" lIns="0" tIns="40005" rIns="0" bIns="0" rtlCol="0">
            <a:spAutoFit/>
          </a:bodyPr>
          <a:lstStyle/>
          <a:p>
            <a:pPr marL="490220" indent="-478155">
              <a:lnSpc>
                <a:spcPct val="100000"/>
              </a:lnSpc>
              <a:spcBef>
                <a:spcPts val="315"/>
              </a:spcBef>
              <a:buSzPct val="94000"/>
              <a:buAutoNum type="arabicPlain"/>
              <a:tabLst>
                <a:tab pos="490855" algn="l"/>
              </a:tabLst>
            </a:pP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楼层中堆放的材料到洞口或临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边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的距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离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不小</a:t>
            </a:r>
            <a:r>
              <a:rPr sz="160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于</a:t>
            </a:r>
            <a:r>
              <a:rPr sz="1600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1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米；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  <a:p>
            <a:pPr marL="12700" marR="231775">
              <a:lnSpc>
                <a:spcPts val="1540"/>
              </a:lnSpc>
              <a:spcBef>
                <a:spcPts val="585"/>
              </a:spcBef>
              <a:buSzPct val="94000"/>
              <a:buAutoNum type="arabicPlain"/>
              <a:tabLst>
                <a:tab pos="512445" algn="l"/>
              </a:tabLst>
            </a:pP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高处作业中所用的物料，均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应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堆放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平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稳，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不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妨碍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通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行 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和装卸；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  <a:p>
            <a:pPr marL="12700" marR="226695">
              <a:lnSpc>
                <a:spcPts val="1540"/>
              </a:lnSpc>
              <a:spcBef>
                <a:spcPts val="590"/>
              </a:spcBef>
              <a:buSzPct val="94000"/>
              <a:buAutoNum type="arabicPlain"/>
              <a:tabLst>
                <a:tab pos="517525" algn="l"/>
              </a:tabLst>
            </a:pP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施工作业场所所有可能坠落的物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件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，应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一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律先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行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撤除 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或加以固定；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  <a:p>
            <a:pPr marL="527050" indent="-514985">
              <a:lnSpc>
                <a:spcPct val="100000"/>
              </a:lnSpc>
              <a:spcBef>
                <a:spcPts val="225"/>
              </a:spcBef>
              <a:buSzPct val="94000"/>
              <a:buAutoNum type="arabicPlain"/>
              <a:tabLst>
                <a:tab pos="527685" algn="l"/>
              </a:tabLst>
            </a:pPr>
            <a:r>
              <a:rPr sz="1600" spc="-1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外架临时堆放的材料应平稳，</a:t>
            </a:r>
            <a:r>
              <a:rPr sz="160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且</a:t>
            </a:r>
            <a:r>
              <a:rPr sz="1600" spc="-1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须确</a:t>
            </a:r>
            <a:r>
              <a:rPr sz="160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保</a:t>
            </a:r>
            <a:r>
              <a:rPr sz="1600" spc="-1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无坠</a:t>
            </a:r>
            <a:r>
              <a:rPr sz="160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落</a:t>
            </a:r>
            <a:r>
              <a:rPr sz="1600" spc="-1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风险；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  <a:p>
            <a:pPr marL="12700" marR="225425">
              <a:lnSpc>
                <a:spcPct val="80000"/>
              </a:lnSpc>
              <a:spcBef>
                <a:spcPts val="605"/>
              </a:spcBef>
              <a:buSzPct val="94000"/>
              <a:buAutoNum type="arabicPlain"/>
              <a:tabLst>
                <a:tab pos="517525" algn="l"/>
              </a:tabLst>
            </a:pP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易散落材料的吊装必须使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用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专用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吊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笼吊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装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；吊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笼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的吊 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环须用一级钢；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  <a:p>
            <a:pPr marL="12700" marR="5080">
              <a:lnSpc>
                <a:spcPts val="1540"/>
              </a:lnSpc>
              <a:spcBef>
                <a:spcPts val="580"/>
              </a:spcBef>
              <a:buSzPct val="94000"/>
              <a:buAutoNum type="arabicPlain"/>
              <a:tabLst>
                <a:tab pos="532130" algn="l"/>
              </a:tabLst>
            </a:pP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卸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料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平台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内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堆放材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料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应满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足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卸料平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台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设计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限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荷载要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求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， 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且堆放高度不得超过平台栏板高度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。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楼层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中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拆卸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下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的砌体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  <a:p>
            <a:pPr marL="12700">
              <a:lnSpc>
                <a:spcPts val="1350"/>
              </a:lnSpc>
            </a:pP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或砼、墙板等废料均应及时清理运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走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，不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得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任意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乱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置或向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  <a:p>
            <a:pPr marL="12700">
              <a:lnSpc>
                <a:spcPts val="1730"/>
              </a:lnSpc>
            </a:pPr>
            <a:r>
              <a:rPr sz="1600" spc="-1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下丢弃；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  <a:p>
            <a:pPr marL="12700" marR="228600">
              <a:lnSpc>
                <a:spcPts val="1540"/>
              </a:lnSpc>
              <a:spcBef>
                <a:spcPts val="590"/>
              </a:spcBef>
              <a:buSzPct val="94000"/>
              <a:buAutoNum type="arabicPlain" startAt="7"/>
              <a:tabLst>
                <a:tab pos="515620" algn="l"/>
              </a:tabLst>
            </a:pP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施工剩余的管材、钢筋、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砌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体等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余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料应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分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类收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集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并运 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送到相应的堆场进行堆放，以便二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次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利用；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  <a:p>
            <a:pPr marL="12700" marR="214630">
              <a:lnSpc>
                <a:spcPct val="80000"/>
              </a:lnSpc>
              <a:spcBef>
                <a:spcPts val="605"/>
              </a:spcBef>
              <a:buSzPct val="94000"/>
              <a:buAutoNum type="arabicPlain" startAt="7"/>
              <a:tabLst>
                <a:tab pos="530860" algn="l"/>
              </a:tabLst>
            </a:pP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在外架上清理建渣时，应在架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外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地面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旁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划出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一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定的警 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戒区；脚手板上的建渣要往墙里翻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倒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，要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从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上往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下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一层一 层顺序清理，大块的建渣要堆放在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楼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层内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运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走，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垃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圾清理 </a:t>
            </a:r>
            <a:r>
              <a:rPr sz="1600" spc="-1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后脚手板要用铁丝绑扣牢固；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  <a:p>
            <a:pPr marL="12700" marR="214630">
              <a:lnSpc>
                <a:spcPts val="1540"/>
              </a:lnSpc>
              <a:spcBef>
                <a:spcPts val="590"/>
              </a:spcBef>
              <a:buSzPct val="94000"/>
              <a:buAutoNum type="arabicPlain" startAt="7"/>
              <a:tabLst>
                <a:tab pos="530860" algn="l"/>
              </a:tabLst>
            </a:pP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在电梯井内清理杂物、建渣时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上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层通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道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应有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人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看护， 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禁止有人从上往下扔杂物；在下层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结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构电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梯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井口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应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挂警示 牌提示“此电梯井正在清理杂物，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请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勿探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头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井内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以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免伤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  <a:p>
            <a:pPr marL="12700">
              <a:lnSpc>
                <a:spcPts val="1540"/>
              </a:lnSpc>
            </a:pP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人”。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330200" y="901954"/>
            <a:ext cx="131762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5" dirty="0">
                <a:latin typeface="Candara" panose="020E0502030303020204"/>
                <a:cs typeface="Candara" panose="020E0502030303020204"/>
              </a:rPr>
              <a:t>3.1</a:t>
            </a:r>
            <a:r>
              <a:rPr sz="2800" spc="-10" dirty="0">
                <a:latin typeface="Candara" panose="020E0502030303020204"/>
                <a:cs typeface="Candara" panose="020E0502030303020204"/>
              </a:rPr>
              <a:t>0</a:t>
            </a:r>
            <a:r>
              <a:rPr sz="2800" spc="-5" dirty="0"/>
              <a:t>材料</a:t>
            </a:r>
            <a:endParaRPr sz="2800">
              <a:latin typeface="Candara" panose="020E0502030303020204"/>
              <a:cs typeface="Candara" panose="020E0502030303020204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5940171" y="1700783"/>
            <a:ext cx="2926333" cy="4692446"/>
          </a:xfrm>
          <a:prstGeom prst="rect">
            <a:avLst/>
          </a:prstGeom>
          <a:blipFill>
            <a:blip r:embed="rId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331847" y="2801188"/>
            <a:ext cx="4501515" cy="6972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spc="5" dirty="0">
                <a:solidFill>
                  <a:srgbClr val="000000"/>
                </a:solidFill>
              </a:rPr>
              <a:t>第三</a:t>
            </a:r>
            <a:r>
              <a:rPr sz="4400" spc="-5" dirty="0">
                <a:solidFill>
                  <a:srgbClr val="000000"/>
                </a:solidFill>
              </a:rPr>
              <a:t>章</a:t>
            </a:r>
            <a:r>
              <a:rPr sz="4400" spc="5" dirty="0">
                <a:solidFill>
                  <a:srgbClr val="000000"/>
                </a:solidFill>
              </a:rPr>
              <a:t>、</a:t>
            </a:r>
            <a:r>
              <a:rPr sz="4400" dirty="0">
                <a:solidFill>
                  <a:srgbClr val="000000"/>
                </a:solidFill>
              </a:rPr>
              <a:t>临</a:t>
            </a:r>
            <a:r>
              <a:rPr sz="4400" spc="5" dirty="0">
                <a:solidFill>
                  <a:srgbClr val="000000"/>
                </a:solidFill>
              </a:rPr>
              <a:t>电管理</a:t>
            </a:r>
            <a:endParaRPr sz="4400"/>
          </a:p>
        </p:txBody>
      </p:sp>
    </p:spTree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054978" y="859408"/>
            <a:ext cx="2880360" cy="715010"/>
          </a:xfrm>
          <a:custGeom>
            <a:avLst/>
            <a:gdLst/>
            <a:ahLst/>
            <a:cxnLst/>
            <a:rect l="l" t="t" r="r" b="b"/>
            <a:pathLst>
              <a:path w="2880359" h="715010">
                <a:moveTo>
                  <a:pt x="2880105" y="0"/>
                </a:moveTo>
                <a:lnTo>
                  <a:pt x="2873629" y="0"/>
                </a:lnTo>
                <a:lnTo>
                  <a:pt x="2752344" y="20065"/>
                </a:lnTo>
                <a:lnTo>
                  <a:pt x="2628900" y="42417"/>
                </a:lnTo>
                <a:lnTo>
                  <a:pt x="2373376" y="91566"/>
                </a:lnTo>
                <a:lnTo>
                  <a:pt x="2105279" y="149732"/>
                </a:lnTo>
                <a:lnTo>
                  <a:pt x="1824227" y="216662"/>
                </a:lnTo>
                <a:lnTo>
                  <a:pt x="1566672" y="281558"/>
                </a:lnTo>
                <a:lnTo>
                  <a:pt x="842899" y="444626"/>
                </a:lnTo>
                <a:lnTo>
                  <a:pt x="621538" y="489330"/>
                </a:lnTo>
                <a:lnTo>
                  <a:pt x="200025" y="567436"/>
                </a:lnTo>
                <a:lnTo>
                  <a:pt x="0" y="600963"/>
                </a:lnTo>
                <a:lnTo>
                  <a:pt x="138303" y="621156"/>
                </a:lnTo>
                <a:lnTo>
                  <a:pt x="270256" y="638937"/>
                </a:lnTo>
                <a:lnTo>
                  <a:pt x="398018" y="654685"/>
                </a:lnTo>
                <a:lnTo>
                  <a:pt x="644905" y="681481"/>
                </a:lnTo>
                <a:lnTo>
                  <a:pt x="874776" y="699262"/>
                </a:lnTo>
                <a:lnTo>
                  <a:pt x="985520" y="705992"/>
                </a:lnTo>
                <a:lnTo>
                  <a:pt x="1094104" y="710438"/>
                </a:lnTo>
                <a:lnTo>
                  <a:pt x="1298448" y="715010"/>
                </a:lnTo>
                <a:lnTo>
                  <a:pt x="1396365" y="715010"/>
                </a:lnTo>
                <a:lnTo>
                  <a:pt x="1585849" y="710438"/>
                </a:lnTo>
                <a:lnTo>
                  <a:pt x="1675256" y="705992"/>
                </a:lnTo>
                <a:lnTo>
                  <a:pt x="1845564" y="692657"/>
                </a:lnTo>
                <a:lnTo>
                  <a:pt x="1928495" y="683640"/>
                </a:lnTo>
                <a:lnTo>
                  <a:pt x="2086102" y="661288"/>
                </a:lnTo>
                <a:lnTo>
                  <a:pt x="2235073" y="634491"/>
                </a:lnTo>
                <a:lnTo>
                  <a:pt x="2375535" y="603250"/>
                </a:lnTo>
                <a:lnTo>
                  <a:pt x="2509647" y="567436"/>
                </a:lnTo>
                <a:lnTo>
                  <a:pt x="2637409" y="527303"/>
                </a:lnTo>
                <a:lnTo>
                  <a:pt x="2758694" y="482600"/>
                </a:lnTo>
                <a:lnTo>
                  <a:pt x="2875788" y="435610"/>
                </a:lnTo>
                <a:lnTo>
                  <a:pt x="2880105" y="433450"/>
                </a:lnTo>
                <a:lnTo>
                  <a:pt x="2880105" y="0"/>
                </a:lnTo>
                <a:close/>
              </a:path>
            </a:pathLst>
          </a:custGeom>
          <a:solidFill>
            <a:srgbClr val="C5E7FB">
              <a:alpha val="2901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2622423" y="730884"/>
            <a:ext cx="5551805" cy="851535"/>
          </a:xfrm>
          <a:custGeom>
            <a:avLst/>
            <a:gdLst/>
            <a:ahLst/>
            <a:cxnLst/>
            <a:rect l="l" t="t" r="r" b="b"/>
            <a:pathLst>
              <a:path w="5551805" h="851535">
                <a:moveTo>
                  <a:pt x="853566" y="0"/>
                </a:moveTo>
                <a:lnTo>
                  <a:pt x="685418" y="0"/>
                </a:lnTo>
                <a:lnTo>
                  <a:pt x="527938" y="4572"/>
                </a:lnTo>
                <a:lnTo>
                  <a:pt x="381000" y="11175"/>
                </a:lnTo>
                <a:lnTo>
                  <a:pt x="244728" y="22351"/>
                </a:lnTo>
                <a:lnTo>
                  <a:pt x="117093" y="35813"/>
                </a:lnTo>
                <a:lnTo>
                  <a:pt x="0" y="53720"/>
                </a:lnTo>
                <a:lnTo>
                  <a:pt x="334137" y="96138"/>
                </a:lnTo>
                <a:lnTo>
                  <a:pt x="693927" y="156463"/>
                </a:lnTo>
                <a:lnTo>
                  <a:pt x="1079246" y="234695"/>
                </a:lnTo>
                <a:lnTo>
                  <a:pt x="1283589" y="279273"/>
                </a:lnTo>
                <a:lnTo>
                  <a:pt x="1868931" y="422275"/>
                </a:lnTo>
                <a:lnTo>
                  <a:pt x="2562987" y="576452"/>
                </a:lnTo>
                <a:lnTo>
                  <a:pt x="2882265" y="639063"/>
                </a:lnTo>
                <a:lnTo>
                  <a:pt x="3035554" y="668147"/>
                </a:lnTo>
                <a:lnTo>
                  <a:pt x="3329304" y="717295"/>
                </a:lnTo>
                <a:lnTo>
                  <a:pt x="3469766" y="739520"/>
                </a:lnTo>
                <a:lnTo>
                  <a:pt x="3737991" y="775335"/>
                </a:lnTo>
                <a:lnTo>
                  <a:pt x="3991229" y="806576"/>
                </a:lnTo>
                <a:lnTo>
                  <a:pt x="4112641" y="817752"/>
                </a:lnTo>
                <a:lnTo>
                  <a:pt x="4342510" y="835660"/>
                </a:lnTo>
                <a:lnTo>
                  <a:pt x="4453255" y="842390"/>
                </a:lnTo>
                <a:lnTo>
                  <a:pt x="4666107" y="851280"/>
                </a:lnTo>
                <a:lnTo>
                  <a:pt x="4864100" y="851280"/>
                </a:lnTo>
                <a:lnTo>
                  <a:pt x="5051425" y="846836"/>
                </a:lnTo>
                <a:lnTo>
                  <a:pt x="5140833" y="842390"/>
                </a:lnTo>
                <a:lnTo>
                  <a:pt x="5228082" y="835660"/>
                </a:lnTo>
                <a:lnTo>
                  <a:pt x="5474970" y="808863"/>
                </a:lnTo>
                <a:lnTo>
                  <a:pt x="5551551" y="797687"/>
                </a:lnTo>
                <a:lnTo>
                  <a:pt x="5304662" y="766444"/>
                </a:lnTo>
                <a:lnTo>
                  <a:pt x="5042916" y="728472"/>
                </a:lnTo>
                <a:lnTo>
                  <a:pt x="4474463" y="630047"/>
                </a:lnTo>
                <a:lnTo>
                  <a:pt x="4165854" y="567563"/>
                </a:lnTo>
                <a:lnTo>
                  <a:pt x="3840099" y="498348"/>
                </a:lnTo>
                <a:lnTo>
                  <a:pt x="2854579" y="263651"/>
                </a:lnTo>
                <a:lnTo>
                  <a:pt x="2586354" y="205612"/>
                </a:lnTo>
                <a:lnTo>
                  <a:pt x="2330957" y="156463"/>
                </a:lnTo>
                <a:lnTo>
                  <a:pt x="2207387" y="134112"/>
                </a:lnTo>
                <a:lnTo>
                  <a:pt x="2086102" y="114045"/>
                </a:lnTo>
                <a:lnTo>
                  <a:pt x="1969007" y="96138"/>
                </a:lnTo>
                <a:lnTo>
                  <a:pt x="1630552" y="51435"/>
                </a:lnTo>
                <a:lnTo>
                  <a:pt x="1419860" y="31368"/>
                </a:lnTo>
                <a:lnTo>
                  <a:pt x="1221866" y="15748"/>
                </a:lnTo>
                <a:lnTo>
                  <a:pt x="1032382" y="4572"/>
                </a:lnTo>
                <a:lnTo>
                  <a:pt x="853566" y="0"/>
                </a:lnTo>
                <a:close/>
              </a:path>
            </a:pathLst>
          </a:custGeom>
          <a:solidFill>
            <a:srgbClr val="C5E7FB">
              <a:alpha val="3999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2832100" y="743204"/>
            <a:ext cx="5474970" cy="775335"/>
          </a:xfrm>
          <a:custGeom>
            <a:avLst/>
            <a:gdLst/>
            <a:ahLst/>
            <a:cxnLst/>
            <a:rect l="l" t="t" r="r" b="b"/>
            <a:pathLst>
              <a:path w="5474970" h="775335">
                <a:moveTo>
                  <a:pt x="0" y="78232"/>
                </a:moveTo>
                <a:lnTo>
                  <a:pt x="19176" y="73787"/>
                </a:lnTo>
                <a:lnTo>
                  <a:pt x="76581" y="62611"/>
                </a:lnTo>
                <a:lnTo>
                  <a:pt x="174498" y="46990"/>
                </a:lnTo>
                <a:lnTo>
                  <a:pt x="238379" y="37973"/>
                </a:lnTo>
                <a:lnTo>
                  <a:pt x="312927" y="29083"/>
                </a:lnTo>
                <a:lnTo>
                  <a:pt x="395858" y="22351"/>
                </a:lnTo>
                <a:lnTo>
                  <a:pt x="491744" y="15621"/>
                </a:lnTo>
                <a:lnTo>
                  <a:pt x="596011" y="9017"/>
                </a:lnTo>
                <a:lnTo>
                  <a:pt x="713104" y="4445"/>
                </a:lnTo>
                <a:lnTo>
                  <a:pt x="840866" y="2286"/>
                </a:lnTo>
                <a:lnTo>
                  <a:pt x="979170" y="0"/>
                </a:lnTo>
                <a:lnTo>
                  <a:pt x="1128140" y="2286"/>
                </a:lnTo>
                <a:lnTo>
                  <a:pt x="1287779" y="6731"/>
                </a:lnTo>
                <a:lnTo>
                  <a:pt x="1460246" y="15621"/>
                </a:lnTo>
                <a:lnTo>
                  <a:pt x="1643379" y="26797"/>
                </a:lnTo>
                <a:lnTo>
                  <a:pt x="1837054" y="44704"/>
                </a:lnTo>
                <a:lnTo>
                  <a:pt x="2043557" y="64770"/>
                </a:lnTo>
                <a:lnTo>
                  <a:pt x="2262759" y="89408"/>
                </a:lnTo>
                <a:lnTo>
                  <a:pt x="2492629" y="118491"/>
                </a:lnTo>
                <a:lnTo>
                  <a:pt x="2735326" y="154178"/>
                </a:lnTo>
                <a:lnTo>
                  <a:pt x="2988691" y="194437"/>
                </a:lnTo>
                <a:lnTo>
                  <a:pt x="3254755" y="241300"/>
                </a:lnTo>
                <a:lnTo>
                  <a:pt x="3533648" y="297180"/>
                </a:lnTo>
                <a:lnTo>
                  <a:pt x="3825240" y="357505"/>
                </a:lnTo>
                <a:lnTo>
                  <a:pt x="4129658" y="424561"/>
                </a:lnTo>
                <a:lnTo>
                  <a:pt x="4446778" y="500507"/>
                </a:lnTo>
                <a:lnTo>
                  <a:pt x="4776724" y="583184"/>
                </a:lnTo>
                <a:lnTo>
                  <a:pt x="5119497" y="674751"/>
                </a:lnTo>
                <a:lnTo>
                  <a:pt x="5474970" y="775335"/>
                </a:lnTo>
              </a:path>
            </a:pathLst>
          </a:custGeom>
          <a:ln w="31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5616447" y="729869"/>
            <a:ext cx="3312160" cy="652780"/>
          </a:xfrm>
          <a:custGeom>
            <a:avLst/>
            <a:gdLst/>
            <a:ahLst/>
            <a:cxnLst/>
            <a:rect l="l" t="t" r="r" b="b"/>
            <a:pathLst>
              <a:path w="3312159" h="652780">
                <a:moveTo>
                  <a:pt x="0" y="652398"/>
                </a:moveTo>
                <a:lnTo>
                  <a:pt x="95757" y="625475"/>
                </a:lnTo>
                <a:lnTo>
                  <a:pt x="357631" y="556259"/>
                </a:lnTo>
                <a:lnTo>
                  <a:pt x="538479" y="509396"/>
                </a:lnTo>
                <a:lnTo>
                  <a:pt x="747140" y="457961"/>
                </a:lnTo>
                <a:lnTo>
                  <a:pt x="979170" y="402081"/>
                </a:lnTo>
                <a:lnTo>
                  <a:pt x="1228217" y="341756"/>
                </a:lnTo>
                <a:lnTo>
                  <a:pt x="1492123" y="283717"/>
                </a:lnTo>
                <a:lnTo>
                  <a:pt x="1762505" y="225551"/>
                </a:lnTo>
                <a:lnTo>
                  <a:pt x="2039238" y="171957"/>
                </a:lnTo>
                <a:lnTo>
                  <a:pt x="2313812" y="120650"/>
                </a:lnTo>
                <a:lnTo>
                  <a:pt x="2450083" y="98297"/>
                </a:lnTo>
                <a:lnTo>
                  <a:pt x="2582036" y="75945"/>
                </a:lnTo>
                <a:lnTo>
                  <a:pt x="2713990" y="58038"/>
                </a:lnTo>
                <a:lnTo>
                  <a:pt x="2841752" y="40131"/>
                </a:lnTo>
                <a:lnTo>
                  <a:pt x="2967354" y="26796"/>
                </a:lnTo>
                <a:lnTo>
                  <a:pt x="3086607" y="15620"/>
                </a:lnTo>
                <a:lnTo>
                  <a:pt x="3201543" y="6603"/>
                </a:lnTo>
                <a:lnTo>
                  <a:pt x="3312159" y="0"/>
                </a:lnTo>
              </a:path>
            </a:pathLst>
          </a:custGeom>
          <a:ln w="31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211670" y="714248"/>
            <a:ext cx="8723630" cy="1331595"/>
          </a:xfrm>
          <a:custGeom>
            <a:avLst/>
            <a:gdLst/>
            <a:ahLst/>
            <a:cxnLst/>
            <a:rect l="l" t="t" r="r" b="b"/>
            <a:pathLst>
              <a:path w="8723630" h="1331595">
                <a:moveTo>
                  <a:pt x="1556042" y="0"/>
                </a:moveTo>
                <a:lnTo>
                  <a:pt x="1402753" y="0"/>
                </a:lnTo>
                <a:lnTo>
                  <a:pt x="1258100" y="4444"/>
                </a:lnTo>
                <a:lnTo>
                  <a:pt x="1121829" y="11175"/>
                </a:lnTo>
                <a:lnTo>
                  <a:pt x="874890" y="33400"/>
                </a:lnTo>
                <a:lnTo>
                  <a:pt x="762063" y="49149"/>
                </a:lnTo>
                <a:lnTo>
                  <a:pt x="659891" y="64769"/>
                </a:lnTo>
                <a:lnTo>
                  <a:pt x="564095" y="82550"/>
                </a:lnTo>
                <a:lnTo>
                  <a:pt x="478955" y="102742"/>
                </a:lnTo>
                <a:lnTo>
                  <a:pt x="398056" y="120650"/>
                </a:lnTo>
                <a:lnTo>
                  <a:pt x="327812" y="140715"/>
                </a:lnTo>
                <a:lnTo>
                  <a:pt x="206476" y="178688"/>
                </a:lnTo>
                <a:lnTo>
                  <a:pt x="157518" y="196596"/>
                </a:lnTo>
                <a:lnTo>
                  <a:pt x="51079" y="241173"/>
                </a:lnTo>
                <a:lnTo>
                  <a:pt x="0" y="268097"/>
                </a:lnTo>
                <a:lnTo>
                  <a:pt x="0" y="1331467"/>
                </a:lnTo>
                <a:lnTo>
                  <a:pt x="8719096" y="1331467"/>
                </a:lnTo>
                <a:lnTo>
                  <a:pt x="8723414" y="1324864"/>
                </a:lnTo>
                <a:lnTo>
                  <a:pt x="8723414" y="851153"/>
                </a:lnTo>
                <a:lnTo>
                  <a:pt x="7182142" y="851153"/>
                </a:lnTo>
                <a:lnTo>
                  <a:pt x="7043839" y="848994"/>
                </a:lnTo>
                <a:lnTo>
                  <a:pt x="6899059" y="844423"/>
                </a:lnTo>
                <a:lnTo>
                  <a:pt x="6750088" y="837818"/>
                </a:lnTo>
                <a:lnTo>
                  <a:pt x="6594640" y="826642"/>
                </a:lnTo>
                <a:lnTo>
                  <a:pt x="6260503" y="793114"/>
                </a:lnTo>
                <a:lnTo>
                  <a:pt x="5900712" y="746125"/>
                </a:lnTo>
                <a:lnTo>
                  <a:pt x="5709196" y="717168"/>
                </a:lnTo>
                <a:lnTo>
                  <a:pt x="5509044" y="683640"/>
                </a:lnTo>
                <a:lnTo>
                  <a:pt x="5302542" y="645667"/>
                </a:lnTo>
                <a:lnTo>
                  <a:pt x="4861979" y="558546"/>
                </a:lnTo>
                <a:lnTo>
                  <a:pt x="4387253" y="453516"/>
                </a:lnTo>
                <a:lnTo>
                  <a:pt x="4136047" y="395350"/>
                </a:lnTo>
                <a:lnTo>
                  <a:pt x="3614458" y="268097"/>
                </a:lnTo>
                <a:lnTo>
                  <a:pt x="3122841" y="165226"/>
                </a:lnTo>
                <a:lnTo>
                  <a:pt x="2892844" y="125094"/>
                </a:lnTo>
                <a:lnTo>
                  <a:pt x="2673642" y="91566"/>
                </a:lnTo>
                <a:lnTo>
                  <a:pt x="2462949" y="62484"/>
                </a:lnTo>
                <a:lnTo>
                  <a:pt x="2262797" y="40131"/>
                </a:lnTo>
                <a:lnTo>
                  <a:pt x="2073313" y="22225"/>
                </a:lnTo>
                <a:lnTo>
                  <a:pt x="1719999" y="2159"/>
                </a:lnTo>
                <a:lnTo>
                  <a:pt x="1556042" y="0"/>
                </a:lnTo>
                <a:close/>
              </a:path>
              <a:path w="8723630" h="1331595">
                <a:moveTo>
                  <a:pt x="8723414" y="569722"/>
                </a:moveTo>
                <a:lnTo>
                  <a:pt x="8638197" y="605409"/>
                </a:lnTo>
                <a:lnTo>
                  <a:pt x="8557298" y="636651"/>
                </a:lnTo>
                <a:lnTo>
                  <a:pt x="8472208" y="665734"/>
                </a:lnTo>
                <a:lnTo>
                  <a:pt x="8295551" y="719327"/>
                </a:lnTo>
                <a:lnTo>
                  <a:pt x="8201825" y="743965"/>
                </a:lnTo>
                <a:lnTo>
                  <a:pt x="8005991" y="784098"/>
                </a:lnTo>
                <a:lnTo>
                  <a:pt x="7901724" y="802004"/>
                </a:lnTo>
                <a:lnTo>
                  <a:pt x="7680363" y="828801"/>
                </a:lnTo>
                <a:lnTo>
                  <a:pt x="7441857" y="846709"/>
                </a:lnTo>
                <a:lnTo>
                  <a:pt x="7314222" y="851153"/>
                </a:lnTo>
                <a:lnTo>
                  <a:pt x="8723414" y="851153"/>
                </a:lnTo>
                <a:lnTo>
                  <a:pt x="8723414" y="56972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 txBox="1"/>
          <p:nvPr/>
        </p:nvSpPr>
        <p:spPr>
          <a:xfrm>
            <a:off x="330200" y="1413406"/>
            <a:ext cx="4087495" cy="435165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243840" algn="just">
              <a:lnSpc>
                <a:spcPct val="120000"/>
              </a:lnSpc>
              <a:spcBef>
                <a:spcPts val="95"/>
              </a:spcBef>
            </a:pPr>
            <a:r>
              <a:rPr sz="1600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1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、施工现场临时用电设备在</a:t>
            </a:r>
            <a:r>
              <a:rPr sz="1600" spc="-10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5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台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及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以上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或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设 </a:t>
            </a:r>
            <a:r>
              <a:rPr sz="1600" spc="-1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备总容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量</a:t>
            </a:r>
            <a:r>
              <a:rPr sz="1600" spc="-1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在</a:t>
            </a:r>
            <a:r>
              <a:rPr sz="1600" spc="-10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50KW</a:t>
            </a:r>
            <a:r>
              <a:rPr sz="1600" spc="-1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及以上者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，</a:t>
            </a:r>
            <a:r>
              <a:rPr sz="1600" spc="-4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 </a:t>
            </a:r>
            <a:r>
              <a:rPr sz="1600" spc="-1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应编制用电组 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织设计，</a:t>
            </a:r>
            <a:r>
              <a:rPr sz="1600" spc="-8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 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并进</a:t>
            </a:r>
            <a:r>
              <a:rPr sz="1600" spc="-1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行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审核、审批，监理审查。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  <a:p>
            <a:pPr marL="12700" marR="5080">
              <a:lnSpc>
                <a:spcPct val="120000"/>
              </a:lnSpc>
              <a:spcBef>
                <a:spcPts val="600"/>
              </a:spcBef>
            </a:pPr>
            <a:r>
              <a:rPr sz="1600" spc="-15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2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、施工临时用电必须采取</a:t>
            </a:r>
            <a:r>
              <a:rPr sz="1600" spc="-5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TN-S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系统，符合 “三级配电</a:t>
            </a:r>
            <a:r>
              <a:rPr sz="1600" spc="-1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两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级保护”，达到“一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机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一闸一 漏一箱”的要求；三级配电是指总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配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电箱、 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分配电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箱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、开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关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箱三级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控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制，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实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行分级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配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电； 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两级保护是指在总配电箱</a:t>
            </a:r>
            <a:r>
              <a:rPr sz="160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和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开关箱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中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必须分 别装设漏电保护器，实行至少两</a:t>
            </a:r>
            <a:r>
              <a:rPr sz="160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级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保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护。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  <a:p>
            <a:pPr marL="12700" marR="114935">
              <a:lnSpc>
                <a:spcPct val="120000"/>
              </a:lnSpc>
              <a:spcBef>
                <a:spcPts val="600"/>
              </a:spcBef>
            </a:pPr>
            <a:r>
              <a:rPr sz="1600" spc="-5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3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、电工必须持证上岗，安装、巡查、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维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修或 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拆除临时用</a:t>
            </a:r>
            <a:r>
              <a:rPr sz="1600" spc="-1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电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设备和线路必须由电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工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完成。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  <a:p>
            <a:pPr marL="12700" marR="105410">
              <a:lnSpc>
                <a:spcPct val="120000"/>
              </a:lnSpc>
              <a:spcBef>
                <a:spcPts val="600"/>
              </a:spcBef>
            </a:pPr>
            <a:r>
              <a:rPr sz="1600" spc="-5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4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、施工现场临电必须建立安全技术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档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案，临 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时用电应定期检</a:t>
            </a:r>
            <a:r>
              <a:rPr sz="1600" spc="-1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查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，应履行复查验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收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手续，  并保存相关记录。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330200" y="961466"/>
            <a:ext cx="1726564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10" dirty="0">
                <a:latin typeface="Candara" panose="020E0502030303020204"/>
                <a:cs typeface="Candara" panose="020E0502030303020204"/>
              </a:rPr>
              <a:t>4</a:t>
            </a:r>
            <a:r>
              <a:rPr sz="2800" dirty="0">
                <a:latin typeface="Candara" panose="020E0502030303020204"/>
                <a:cs typeface="Candara" panose="020E0502030303020204"/>
              </a:rPr>
              <a:t>.</a:t>
            </a:r>
            <a:r>
              <a:rPr sz="2800" spc="-5" dirty="0"/>
              <a:t>临时用电</a:t>
            </a:r>
            <a:endParaRPr sz="2800">
              <a:latin typeface="Candara" panose="020E0502030303020204"/>
              <a:cs typeface="Candara" panose="020E0502030303020204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4427982" y="1575053"/>
            <a:ext cx="4513707" cy="3582162"/>
          </a:xfrm>
          <a:prstGeom prst="rect">
            <a:avLst/>
          </a:prstGeom>
          <a:blipFill>
            <a:blip r:embed="rId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054978" y="859408"/>
            <a:ext cx="2880360" cy="715010"/>
          </a:xfrm>
          <a:custGeom>
            <a:avLst/>
            <a:gdLst/>
            <a:ahLst/>
            <a:cxnLst/>
            <a:rect l="l" t="t" r="r" b="b"/>
            <a:pathLst>
              <a:path w="2880359" h="715010">
                <a:moveTo>
                  <a:pt x="2880105" y="0"/>
                </a:moveTo>
                <a:lnTo>
                  <a:pt x="2873629" y="0"/>
                </a:lnTo>
                <a:lnTo>
                  <a:pt x="2752344" y="20065"/>
                </a:lnTo>
                <a:lnTo>
                  <a:pt x="2628900" y="42417"/>
                </a:lnTo>
                <a:lnTo>
                  <a:pt x="2373376" y="91566"/>
                </a:lnTo>
                <a:lnTo>
                  <a:pt x="2105279" y="149732"/>
                </a:lnTo>
                <a:lnTo>
                  <a:pt x="1824227" y="216662"/>
                </a:lnTo>
                <a:lnTo>
                  <a:pt x="1566672" y="281558"/>
                </a:lnTo>
                <a:lnTo>
                  <a:pt x="842899" y="444626"/>
                </a:lnTo>
                <a:lnTo>
                  <a:pt x="621538" y="489330"/>
                </a:lnTo>
                <a:lnTo>
                  <a:pt x="200025" y="567436"/>
                </a:lnTo>
                <a:lnTo>
                  <a:pt x="0" y="600963"/>
                </a:lnTo>
                <a:lnTo>
                  <a:pt x="138303" y="621156"/>
                </a:lnTo>
                <a:lnTo>
                  <a:pt x="270256" y="638937"/>
                </a:lnTo>
                <a:lnTo>
                  <a:pt x="398018" y="654685"/>
                </a:lnTo>
                <a:lnTo>
                  <a:pt x="644905" y="681481"/>
                </a:lnTo>
                <a:lnTo>
                  <a:pt x="874776" y="699262"/>
                </a:lnTo>
                <a:lnTo>
                  <a:pt x="985520" y="705992"/>
                </a:lnTo>
                <a:lnTo>
                  <a:pt x="1094104" y="710438"/>
                </a:lnTo>
                <a:lnTo>
                  <a:pt x="1298448" y="715010"/>
                </a:lnTo>
                <a:lnTo>
                  <a:pt x="1396365" y="715010"/>
                </a:lnTo>
                <a:lnTo>
                  <a:pt x="1585849" y="710438"/>
                </a:lnTo>
                <a:lnTo>
                  <a:pt x="1675256" y="705992"/>
                </a:lnTo>
                <a:lnTo>
                  <a:pt x="1845564" y="692657"/>
                </a:lnTo>
                <a:lnTo>
                  <a:pt x="1928495" y="683640"/>
                </a:lnTo>
                <a:lnTo>
                  <a:pt x="2086102" y="661288"/>
                </a:lnTo>
                <a:lnTo>
                  <a:pt x="2235073" y="634491"/>
                </a:lnTo>
                <a:lnTo>
                  <a:pt x="2375535" y="603250"/>
                </a:lnTo>
                <a:lnTo>
                  <a:pt x="2509647" y="567436"/>
                </a:lnTo>
                <a:lnTo>
                  <a:pt x="2637409" y="527303"/>
                </a:lnTo>
                <a:lnTo>
                  <a:pt x="2758694" y="482600"/>
                </a:lnTo>
                <a:lnTo>
                  <a:pt x="2875788" y="435610"/>
                </a:lnTo>
                <a:lnTo>
                  <a:pt x="2880105" y="433450"/>
                </a:lnTo>
                <a:lnTo>
                  <a:pt x="2880105" y="0"/>
                </a:lnTo>
                <a:close/>
              </a:path>
            </a:pathLst>
          </a:custGeom>
          <a:solidFill>
            <a:srgbClr val="C5E7FB">
              <a:alpha val="2901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2622423" y="730884"/>
            <a:ext cx="5551805" cy="851535"/>
          </a:xfrm>
          <a:custGeom>
            <a:avLst/>
            <a:gdLst/>
            <a:ahLst/>
            <a:cxnLst/>
            <a:rect l="l" t="t" r="r" b="b"/>
            <a:pathLst>
              <a:path w="5551805" h="851535">
                <a:moveTo>
                  <a:pt x="853566" y="0"/>
                </a:moveTo>
                <a:lnTo>
                  <a:pt x="685418" y="0"/>
                </a:lnTo>
                <a:lnTo>
                  <a:pt x="527938" y="4572"/>
                </a:lnTo>
                <a:lnTo>
                  <a:pt x="381000" y="11175"/>
                </a:lnTo>
                <a:lnTo>
                  <a:pt x="244728" y="22351"/>
                </a:lnTo>
                <a:lnTo>
                  <a:pt x="117093" y="35813"/>
                </a:lnTo>
                <a:lnTo>
                  <a:pt x="0" y="53720"/>
                </a:lnTo>
                <a:lnTo>
                  <a:pt x="334137" y="96138"/>
                </a:lnTo>
                <a:lnTo>
                  <a:pt x="693927" y="156463"/>
                </a:lnTo>
                <a:lnTo>
                  <a:pt x="1079246" y="234695"/>
                </a:lnTo>
                <a:lnTo>
                  <a:pt x="1283589" y="279273"/>
                </a:lnTo>
                <a:lnTo>
                  <a:pt x="1868931" y="422275"/>
                </a:lnTo>
                <a:lnTo>
                  <a:pt x="2562987" y="576452"/>
                </a:lnTo>
                <a:lnTo>
                  <a:pt x="2882265" y="639063"/>
                </a:lnTo>
                <a:lnTo>
                  <a:pt x="3035554" y="668147"/>
                </a:lnTo>
                <a:lnTo>
                  <a:pt x="3329304" y="717295"/>
                </a:lnTo>
                <a:lnTo>
                  <a:pt x="3469766" y="739520"/>
                </a:lnTo>
                <a:lnTo>
                  <a:pt x="3737991" y="775335"/>
                </a:lnTo>
                <a:lnTo>
                  <a:pt x="3991229" y="806576"/>
                </a:lnTo>
                <a:lnTo>
                  <a:pt x="4112641" y="817752"/>
                </a:lnTo>
                <a:lnTo>
                  <a:pt x="4342510" y="835660"/>
                </a:lnTo>
                <a:lnTo>
                  <a:pt x="4453255" y="842390"/>
                </a:lnTo>
                <a:lnTo>
                  <a:pt x="4666107" y="851280"/>
                </a:lnTo>
                <a:lnTo>
                  <a:pt x="4864100" y="851280"/>
                </a:lnTo>
                <a:lnTo>
                  <a:pt x="5051425" y="846836"/>
                </a:lnTo>
                <a:lnTo>
                  <a:pt x="5140833" y="842390"/>
                </a:lnTo>
                <a:lnTo>
                  <a:pt x="5228082" y="835660"/>
                </a:lnTo>
                <a:lnTo>
                  <a:pt x="5474970" y="808863"/>
                </a:lnTo>
                <a:lnTo>
                  <a:pt x="5551551" y="797687"/>
                </a:lnTo>
                <a:lnTo>
                  <a:pt x="5304662" y="766444"/>
                </a:lnTo>
                <a:lnTo>
                  <a:pt x="5042916" y="728472"/>
                </a:lnTo>
                <a:lnTo>
                  <a:pt x="4474463" y="630047"/>
                </a:lnTo>
                <a:lnTo>
                  <a:pt x="4165854" y="567563"/>
                </a:lnTo>
                <a:lnTo>
                  <a:pt x="3840099" y="498348"/>
                </a:lnTo>
                <a:lnTo>
                  <a:pt x="2854579" y="263651"/>
                </a:lnTo>
                <a:lnTo>
                  <a:pt x="2586354" y="205612"/>
                </a:lnTo>
                <a:lnTo>
                  <a:pt x="2330957" y="156463"/>
                </a:lnTo>
                <a:lnTo>
                  <a:pt x="2207387" y="134112"/>
                </a:lnTo>
                <a:lnTo>
                  <a:pt x="2086102" y="114045"/>
                </a:lnTo>
                <a:lnTo>
                  <a:pt x="1969007" y="96138"/>
                </a:lnTo>
                <a:lnTo>
                  <a:pt x="1630552" y="51435"/>
                </a:lnTo>
                <a:lnTo>
                  <a:pt x="1419860" y="31368"/>
                </a:lnTo>
                <a:lnTo>
                  <a:pt x="1221866" y="15748"/>
                </a:lnTo>
                <a:lnTo>
                  <a:pt x="1032382" y="4572"/>
                </a:lnTo>
                <a:lnTo>
                  <a:pt x="853566" y="0"/>
                </a:lnTo>
                <a:close/>
              </a:path>
            </a:pathLst>
          </a:custGeom>
          <a:solidFill>
            <a:srgbClr val="C5E7FB">
              <a:alpha val="3999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2832100" y="743204"/>
            <a:ext cx="5474970" cy="775335"/>
          </a:xfrm>
          <a:custGeom>
            <a:avLst/>
            <a:gdLst/>
            <a:ahLst/>
            <a:cxnLst/>
            <a:rect l="l" t="t" r="r" b="b"/>
            <a:pathLst>
              <a:path w="5474970" h="775335">
                <a:moveTo>
                  <a:pt x="0" y="78232"/>
                </a:moveTo>
                <a:lnTo>
                  <a:pt x="19176" y="73787"/>
                </a:lnTo>
                <a:lnTo>
                  <a:pt x="76581" y="62611"/>
                </a:lnTo>
                <a:lnTo>
                  <a:pt x="174498" y="46990"/>
                </a:lnTo>
                <a:lnTo>
                  <a:pt x="238379" y="37973"/>
                </a:lnTo>
                <a:lnTo>
                  <a:pt x="312927" y="29083"/>
                </a:lnTo>
                <a:lnTo>
                  <a:pt x="395858" y="22351"/>
                </a:lnTo>
                <a:lnTo>
                  <a:pt x="491744" y="15621"/>
                </a:lnTo>
                <a:lnTo>
                  <a:pt x="596011" y="9017"/>
                </a:lnTo>
                <a:lnTo>
                  <a:pt x="713104" y="4445"/>
                </a:lnTo>
                <a:lnTo>
                  <a:pt x="840866" y="2286"/>
                </a:lnTo>
                <a:lnTo>
                  <a:pt x="979170" y="0"/>
                </a:lnTo>
                <a:lnTo>
                  <a:pt x="1128140" y="2286"/>
                </a:lnTo>
                <a:lnTo>
                  <a:pt x="1287779" y="6731"/>
                </a:lnTo>
                <a:lnTo>
                  <a:pt x="1460246" y="15621"/>
                </a:lnTo>
                <a:lnTo>
                  <a:pt x="1643379" y="26797"/>
                </a:lnTo>
                <a:lnTo>
                  <a:pt x="1837054" y="44704"/>
                </a:lnTo>
                <a:lnTo>
                  <a:pt x="2043557" y="64770"/>
                </a:lnTo>
                <a:lnTo>
                  <a:pt x="2262759" y="89408"/>
                </a:lnTo>
                <a:lnTo>
                  <a:pt x="2492629" y="118491"/>
                </a:lnTo>
                <a:lnTo>
                  <a:pt x="2735326" y="154178"/>
                </a:lnTo>
                <a:lnTo>
                  <a:pt x="2988691" y="194437"/>
                </a:lnTo>
                <a:lnTo>
                  <a:pt x="3254755" y="241300"/>
                </a:lnTo>
                <a:lnTo>
                  <a:pt x="3533648" y="297180"/>
                </a:lnTo>
                <a:lnTo>
                  <a:pt x="3825240" y="357505"/>
                </a:lnTo>
                <a:lnTo>
                  <a:pt x="4129658" y="424561"/>
                </a:lnTo>
                <a:lnTo>
                  <a:pt x="4446778" y="500507"/>
                </a:lnTo>
                <a:lnTo>
                  <a:pt x="4776724" y="583184"/>
                </a:lnTo>
                <a:lnTo>
                  <a:pt x="5119497" y="674751"/>
                </a:lnTo>
                <a:lnTo>
                  <a:pt x="5474970" y="775335"/>
                </a:lnTo>
              </a:path>
            </a:pathLst>
          </a:custGeom>
          <a:ln w="31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5616447" y="729869"/>
            <a:ext cx="3312160" cy="652780"/>
          </a:xfrm>
          <a:custGeom>
            <a:avLst/>
            <a:gdLst/>
            <a:ahLst/>
            <a:cxnLst/>
            <a:rect l="l" t="t" r="r" b="b"/>
            <a:pathLst>
              <a:path w="3312159" h="652780">
                <a:moveTo>
                  <a:pt x="0" y="652398"/>
                </a:moveTo>
                <a:lnTo>
                  <a:pt x="95757" y="625475"/>
                </a:lnTo>
                <a:lnTo>
                  <a:pt x="357631" y="556259"/>
                </a:lnTo>
                <a:lnTo>
                  <a:pt x="538479" y="509396"/>
                </a:lnTo>
                <a:lnTo>
                  <a:pt x="747140" y="457961"/>
                </a:lnTo>
                <a:lnTo>
                  <a:pt x="979170" y="402081"/>
                </a:lnTo>
                <a:lnTo>
                  <a:pt x="1228217" y="341756"/>
                </a:lnTo>
                <a:lnTo>
                  <a:pt x="1492123" y="283717"/>
                </a:lnTo>
                <a:lnTo>
                  <a:pt x="1762505" y="225551"/>
                </a:lnTo>
                <a:lnTo>
                  <a:pt x="2039238" y="171957"/>
                </a:lnTo>
                <a:lnTo>
                  <a:pt x="2313812" y="120650"/>
                </a:lnTo>
                <a:lnTo>
                  <a:pt x="2450083" y="98297"/>
                </a:lnTo>
                <a:lnTo>
                  <a:pt x="2582036" y="75945"/>
                </a:lnTo>
                <a:lnTo>
                  <a:pt x="2713990" y="58038"/>
                </a:lnTo>
                <a:lnTo>
                  <a:pt x="2841752" y="40131"/>
                </a:lnTo>
                <a:lnTo>
                  <a:pt x="2967354" y="26796"/>
                </a:lnTo>
                <a:lnTo>
                  <a:pt x="3086607" y="15620"/>
                </a:lnTo>
                <a:lnTo>
                  <a:pt x="3201543" y="6603"/>
                </a:lnTo>
                <a:lnTo>
                  <a:pt x="3312159" y="0"/>
                </a:lnTo>
              </a:path>
            </a:pathLst>
          </a:custGeom>
          <a:ln w="31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211670" y="714248"/>
            <a:ext cx="8723630" cy="1331595"/>
          </a:xfrm>
          <a:custGeom>
            <a:avLst/>
            <a:gdLst/>
            <a:ahLst/>
            <a:cxnLst/>
            <a:rect l="l" t="t" r="r" b="b"/>
            <a:pathLst>
              <a:path w="8723630" h="1331595">
                <a:moveTo>
                  <a:pt x="1556042" y="0"/>
                </a:moveTo>
                <a:lnTo>
                  <a:pt x="1402753" y="0"/>
                </a:lnTo>
                <a:lnTo>
                  <a:pt x="1258100" y="4444"/>
                </a:lnTo>
                <a:lnTo>
                  <a:pt x="1121829" y="11175"/>
                </a:lnTo>
                <a:lnTo>
                  <a:pt x="874890" y="33400"/>
                </a:lnTo>
                <a:lnTo>
                  <a:pt x="762063" y="49149"/>
                </a:lnTo>
                <a:lnTo>
                  <a:pt x="659891" y="64769"/>
                </a:lnTo>
                <a:lnTo>
                  <a:pt x="564095" y="82550"/>
                </a:lnTo>
                <a:lnTo>
                  <a:pt x="478955" y="102742"/>
                </a:lnTo>
                <a:lnTo>
                  <a:pt x="398056" y="120650"/>
                </a:lnTo>
                <a:lnTo>
                  <a:pt x="327812" y="140715"/>
                </a:lnTo>
                <a:lnTo>
                  <a:pt x="206476" y="178688"/>
                </a:lnTo>
                <a:lnTo>
                  <a:pt x="157518" y="196596"/>
                </a:lnTo>
                <a:lnTo>
                  <a:pt x="51079" y="241173"/>
                </a:lnTo>
                <a:lnTo>
                  <a:pt x="0" y="268097"/>
                </a:lnTo>
                <a:lnTo>
                  <a:pt x="0" y="1331467"/>
                </a:lnTo>
                <a:lnTo>
                  <a:pt x="8719096" y="1331467"/>
                </a:lnTo>
                <a:lnTo>
                  <a:pt x="8723414" y="1324864"/>
                </a:lnTo>
                <a:lnTo>
                  <a:pt x="8723414" y="851153"/>
                </a:lnTo>
                <a:lnTo>
                  <a:pt x="7182142" y="851153"/>
                </a:lnTo>
                <a:lnTo>
                  <a:pt x="7043839" y="848994"/>
                </a:lnTo>
                <a:lnTo>
                  <a:pt x="6899059" y="844423"/>
                </a:lnTo>
                <a:lnTo>
                  <a:pt x="6750088" y="837818"/>
                </a:lnTo>
                <a:lnTo>
                  <a:pt x="6594640" y="826642"/>
                </a:lnTo>
                <a:lnTo>
                  <a:pt x="6260503" y="793114"/>
                </a:lnTo>
                <a:lnTo>
                  <a:pt x="5900712" y="746125"/>
                </a:lnTo>
                <a:lnTo>
                  <a:pt x="5709196" y="717168"/>
                </a:lnTo>
                <a:lnTo>
                  <a:pt x="5509044" y="683640"/>
                </a:lnTo>
                <a:lnTo>
                  <a:pt x="5302542" y="645667"/>
                </a:lnTo>
                <a:lnTo>
                  <a:pt x="4861979" y="558546"/>
                </a:lnTo>
                <a:lnTo>
                  <a:pt x="4387253" y="453516"/>
                </a:lnTo>
                <a:lnTo>
                  <a:pt x="4136047" y="395350"/>
                </a:lnTo>
                <a:lnTo>
                  <a:pt x="3614458" y="268097"/>
                </a:lnTo>
                <a:lnTo>
                  <a:pt x="3122841" y="165226"/>
                </a:lnTo>
                <a:lnTo>
                  <a:pt x="2892844" y="125094"/>
                </a:lnTo>
                <a:lnTo>
                  <a:pt x="2673642" y="91566"/>
                </a:lnTo>
                <a:lnTo>
                  <a:pt x="2462949" y="62484"/>
                </a:lnTo>
                <a:lnTo>
                  <a:pt x="2262797" y="40131"/>
                </a:lnTo>
                <a:lnTo>
                  <a:pt x="2073313" y="22225"/>
                </a:lnTo>
                <a:lnTo>
                  <a:pt x="1719999" y="2159"/>
                </a:lnTo>
                <a:lnTo>
                  <a:pt x="1556042" y="0"/>
                </a:lnTo>
                <a:close/>
              </a:path>
              <a:path w="8723630" h="1331595">
                <a:moveTo>
                  <a:pt x="8723414" y="569722"/>
                </a:moveTo>
                <a:lnTo>
                  <a:pt x="8638197" y="605409"/>
                </a:lnTo>
                <a:lnTo>
                  <a:pt x="8557298" y="636651"/>
                </a:lnTo>
                <a:lnTo>
                  <a:pt x="8472208" y="665734"/>
                </a:lnTo>
                <a:lnTo>
                  <a:pt x="8295551" y="719327"/>
                </a:lnTo>
                <a:lnTo>
                  <a:pt x="8201825" y="743965"/>
                </a:lnTo>
                <a:lnTo>
                  <a:pt x="8005991" y="784098"/>
                </a:lnTo>
                <a:lnTo>
                  <a:pt x="7901724" y="802004"/>
                </a:lnTo>
                <a:lnTo>
                  <a:pt x="7680363" y="828801"/>
                </a:lnTo>
                <a:lnTo>
                  <a:pt x="7441857" y="846709"/>
                </a:lnTo>
                <a:lnTo>
                  <a:pt x="7314222" y="851153"/>
                </a:lnTo>
                <a:lnTo>
                  <a:pt x="8723414" y="851153"/>
                </a:lnTo>
                <a:lnTo>
                  <a:pt x="8723414" y="56972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 txBox="1"/>
          <p:nvPr/>
        </p:nvSpPr>
        <p:spPr>
          <a:xfrm>
            <a:off x="3980280" y="3419980"/>
            <a:ext cx="406400" cy="26416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895"/>
              </a:lnSpc>
            </a:pP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施。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328675" y="1544828"/>
            <a:ext cx="3919854" cy="513143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46355">
              <a:lnSpc>
                <a:spcPct val="100000"/>
              </a:lnSpc>
              <a:spcBef>
                <a:spcPts val="95"/>
              </a:spcBef>
              <a:buSzPct val="94000"/>
              <a:buAutoNum type="arabicPlain"/>
              <a:tabLst>
                <a:tab pos="490855" algn="l"/>
              </a:tabLst>
            </a:pP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在建工程不得在外电架空线路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正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下方 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施工、搭设作业棚、建造生活设施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或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堆放构 </a:t>
            </a:r>
            <a:r>
              <a:rPr sz="1600" spc="-1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件、架具、材料及其他杂物等。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  <a:p>
            <a:pPr marL="12700" marR="12700" algn="just">
              <a:lnSpc>
                <a:spcPct val="100000"/>
              </a:lnSpc>
              <a:spcBef>
                <a:spcPts val="600"/>
              </a:spcBef>
              <a:buSzPct val="94000"/>
              <a:buAutoNum type="arabicPlain"/>
              <a:tabLst>
                <a:tab pos="511175" algn="l"/>
              </a:tabLst>
            </a:pP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在建工程</a:t>
            </a:r>
            <a:r>
              <a:rPr sz="1600" spc="-5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(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含脚手架</a:t>
            </a:r>
            <a:r>
              <a:rPr sz="1600" spc="-5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)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的周边与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外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电架空 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线路的边线之间的最小安全操作距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离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应符合 表</a:t>
            </a:r>
            <a:r>
              <a:rPr sz="1600" spc="-5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4.1.2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规定。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  <a:p>
            <a:pPr marL="517525" indent="-505460">
              <a:lnSpc>
                <a:spcPct val="100000"/>
              </a:lnSpc>
              <a:spcBef>
                <a:spcPts val="600"/>
              </a:spcBef>
              <a:buSzPct val="94000"/>
              <a:buAutoNum type="arabicPlain"/>
              <a:tabLst>
                <a:tab pos="517525" algn="l"/>
              </a:tabLst>
            </a:pP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当安全距离达不到</a:t>
            </a:r>
            <a:r>
              <a:rPr sz="1600" spc="-5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JGJ46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中第</a:t>
            </a:r>
            <a:r>
              <a:rPr sz="1600" spc="-5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4.1.2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、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600" spc="-5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4.1.4</a:t>
            </a:r>
            <a:r>
              <a:rPr sz="1600" spc="-1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条规定时</a:t>
            </a:r>
            <a:r>
              <a:rPr sz="160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，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必</a:t>
            </a:r>
            <a:r>
              <a:rPr sz="1600" spc="-1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须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采</a:t>
            </a:r>
            <a:r>
              <a:rPr sz="160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取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绝</a:t>
            </a:r>
            <a:r>
              <a:rPr sz="1600" spc="-1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缘</a:t>
            </a:r>
            <a:r>
              <a:rPr sz="160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隔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离</a:t>
            </a:r>
            <a:r>
              <a:rPr sz="1600" spc="-1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防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护措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  <a:p>
            <a:pPr marL="12700" marR="5080">
              <a:lnSpc>
                <a:spcPct val="100000"/>
              </a:lnSpc>
              <a:spcBef>
                <a:spcPts val="600"/>
              </a:spcBef>
            </a:pP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（</a:t>
            </a:r>
            <a:r>
              <a:rPr sz="1600" spc="-5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4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）在施工现场一般采取搭设防护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架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，其 材料应使用木质等绝缘性材料。防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护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架距外 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电线路一般不小于</a:t>
            </a:r>
            <a:r>
              <a:rPr sz="1600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1M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，必须停电搭设（拆除 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时也要停电）。防护架距作业面较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近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时，应 用硬质绝缘材料封严，防止脚手架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、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钢筋等 误穿越触电当架空线路在塔吊等起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重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机械的 作业半径范围内时其线路上方也应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有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防护措 施，搭设成门型，其顶部可用</a:t>
            </a:r>
            <a:r>
              <a:rPr sz="1600" spc="-5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5cm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厚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木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跳板 或相当于</a:t>
            </a:r>
            <a:r>
              <a:rPr sz="1600" spc="-10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5cm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木板强度的材料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盖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严。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为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警示 起重机作业，可在防护架上端间断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设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置小彩 </a:t>
            </a:r>
            <a:r>
              <a:rPr sz="1600" spc="-1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旗，夜间施工应有彩灯（或红色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灯</a:t>
            </a:r>
            <a:r>
              <a:rPr sz="160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泡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），其 电源电压应为</a:t>
            </a:r>
            <a:r>
              <a:rPr sz="1600" spc="-5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36V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。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</p:txBody>
      </p: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330200" y="889508"/>
            <a:ext cx="166052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15" dirty="0">
                <a:latin typeface="Candara" panose="020E0502030303020204"/>
                <a:cs typeface="Candara" panose="020E0502030303020204"/>
              </a:rPr>
              <a:t>1</a:t>
            </a:r>
            <a:r>
              <a:rPr sz="2800" spc="-5" dirty="0">
                <a:latin typeface="Candara" panose="020E0502030303020204"/>
                <a:cs typeface="Candara" panose="020E0502030303020204"/>
              </a:rPr>
              <a:t>.</a:t>
            </a:r>
            <a:r>
              <a:rPr sz="2800" spc="-5" dirty="0"/>
              <a:t>外电防护</a:t>
            </a:r>
            <a:endParaRPr sz="2800">
              <a:latin typeface="Candara" panose="020E0502030303020204"/>
              <a:cs typeface="Candara" panose="020E0502030303020204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4329176" y="980668"/>
            <a:ext cx="4607687" cy="934872"/>
          </a:xfrm>
          <a:prstGeom prst="rect">
            <a:avLst/>
          </a:prstGeom>
          <a:blipFill>
            <a:blip r:embed="rId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4355972" y="1915553"/>
            <a:ext cx="4596003" cy="100811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4355972" y="2780919"/>
            <a:ext cx="4600321" cy="165620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4458461" y="4326928"/>
            <a:ext cx="4497959" cy="223227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054978" y="859408"/>
            <a:ext cx="2880360" cy="715010"/>
          </a:xfrm>
          <a:custGeom>
            <a:avLst/>
            <a:gdLst/>
            <a:ahLst/>
            <a:cxnLst/>
            <a:rect l="l" t="t" r="r" b="b"/>
            <a:pathLst>
              <a:path w="2880359" h="715010">
                <a:moveTo>
                  <a:pt x="2880105" y="0"/>
                </a:moveTo>
                <a:lnTo>
                  <a:pt x="2873629" y="0"/>
                </a:lnTo>
                <a:lnTo>
                  <a:pt x="2752344" y="20065"/>
                </a:lnTo>
                <a:lnTo>
                  <a:pt x="2628900" y="42417"/>
                </a:lnTo>
                <a:lnTo>
                  <a:pt x="2373376" y="91566"/>
                </a:lnTo>
                <a:lnTo>
                  <a:pt x="2105279" y="149732"/>
                </a:lnTo>
                <a:lnTo>
                  <a:pt x="1824227" y="216662"/>
                </a:lnTo>
                <a:lnTo>
                  <a:pt x="1566672" y="281558"/>
                </a:lnTo>
                <a:lnTo>
                  <a:pt x="842899" y="444626"/>
                </a:lnTo>
                <a:lnTo>
                  <a:pt x="621538" y="489330"/>
                </a:lnTo>
                <a:lnTo>
                  <a:pt x="200025" y="567436"/>
                </a:lnTo>
                <a:lnTo>
                  <a:pt x="0" y="600963"/>
                </a:lnTo>
                <a:lnTo>
                  <a:pt x="138303" y="621156"/>
                </a:lnTo>
                <a:lnTo>
                  <a:pt x="270256" y="638937"/>
                </a:lnTo>
                <a:lnTo>
                  <a:pt x="398018" y="654685"/>
                </a:lnTo>
                <a:lnTo>
                  <a:pt x="644905" y="681481"/>
                </a:lnTo>
                <a:lnTo>
                  <a:pt x="874776" y="699262"/>
                </a:lnTo>
                <a:lnTo>
                  <a:pt x="985520" y="705992"/>
                </a:lnTo>
                <a:lnTo>
                  <a:pt x="1094104" y="710438"/>
                </a:lnTo>
                <a:lnTo>
                  <a:pt x="1298448" y="715010"/>
                </a:lnTo>
                <a:lnTo>
                  <a:pt x="1396365" y="715010"/>
                </a:lnTo>
                <a:lnTo>
                  <a:pt x="1585849" y="710438"/>
                </a:lnTo>
                <a:lnTo>
                  <a:pt x="1675256" y="705992"/>
                </a:lnTo>
                <a:lnTo>
                  <a:pt x="1845564" y="692657"/>
                </a:lnTo>
                <a:lnTo>
                  <a:pt x="1928495" y="683640"/>
                </a:lnTo>
                <a:lnTo>
                  <a:pt x="2086102" y="661288"/>
                </a:lnTo>
                <a:lnTo>
                  <a:pt x="2235073" y="634491"/>
                </a:lnTo>
                <a:lnTo>
                  <a:pt x="2375535" y="603250"/>
                </a:lnTo>
                <a:lnTo>
                  <a:pt x="2509647" y="567436"/>
                </a:lnTo>
                <a:lnTo>
                  <a:pt x="2637409" y="527303"/>
                </a:lnTo>
                <a:lnTo>
                  <a:pt x="2758694" y="482600"/>
                </a:lnTo>
                <a:lnTo>
                  <a:pt x="2875788" y="435610"/>
                </a:lnTo>
                <a:lnTo>
                  <a:pt x="2880105" y="433450"/>
                </a:lnTo>
                <a:lnTo>
                  <a:pt x="2880105" y="0"/>
                </a:lnTo>
                <a:close/>
              </a:path>
            </a:pathLst>
          </a:custGeom>
          <a:solidFill>
            <a:srgbClr val="C5E7FB">
              <a:alpha val="2901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2622423" y="730884"/>
            <a:ext cx="5551805" cy="851535"/>
          </a:xfrm>
          <a:custGeom>
            <a:avLst/>
            <a:gdLst/>
            <a:ahLst/>
            <a:cxnLst/>
            <a:rect l="l" t="t" r="r" b="b"/>
            <a:pathLst>
              <a:path w="5551805" h="851535">
                <a:moveTo>
                  <a:pt x="853566" y="0"/>
                </a:moveTo>
                <a:lnTo>
                  <a:pt x="685418" y="0"/>
                </a:lnTo>
                <a:lnTo>
                  <a:pt x="527938" y="4572"/>
                </a:lnTo>
                <a:lnTo>
                  <a:pt x="381000" y="11175"/>
                </a:lnTo>
                <a:lnTo>
                  <a:pt x="244728" y="22351"/>
                </a:lnTo>
                <a:lnTo>
                  <a:pt x="117093" y="35813"/>
                </a:lnTo>
                <a:lnTo>
                  <a:pt x="0" y="53720"/>
                </a:lnTo>
                <a:lnTo>
                  <a:pt x="334137" y="96138"/>
                </a:lnTo>
                <a:lnTo>
                  <a:pt x="693927" y="156463"/>
                </a:lnTo>
                <a:lnTo>
                  <a:pt x="1079246" y="234695"/>
                </a:lnTo>
                <a:lnTo>
                  <a:pt x="1283589" y="279273"/>
                </a:lnTo>
                <a:lnTo>
                  <a:pt x="1868931" y="422275"/>
                </a:lnTo>
                <a:lnTo>
                  <a:pt x="2562987" y="576452"/>
                </a:lnTo>
                <a:lnTo>
                  <a:pt x="2882265" y="639063"/>
                </a:lnTo>
                <a:lnTo>
                  <a:pt x="3035554" y="668147"/>
                </a:lnTo>
                <a:lnTo>
                  <a:pt x="3329304" y="717295"/>
                </a:lnTo>
                <a:lnTo>
                  <a:pt x="3469766" y="739520"/>
                </a:lnTo>
                <a:lnTo>
                  <a:pt x="3737991" y="775335"/>
                </a:lnTo>
                <a:lnTo>
                  <a:pt x="3991229" y="806576"/>
                </a:lnTo>
                <a:lnTo>
                  <a:pt x="4112641" y="817752"/>
                </a:lnTo>
                <a:lnTo>
                  <a:pt x="4342510" y="835660"/>
                </a:lnTo>
                <a:lnTo>
                  <a:pt x="4453255" y="842390"/>
                </a:lnTo>
                <a:lnTo>
                  <a:pt x="4666107" y="851280"/>
                </a:lnTo>
                <a:lnTo>
                  <a:pt x="4864100" y="851280"/>
                </a:lnTo>
                <a:lnTo>
                  <a:pt x="5051425" y="846836"/>
                </a:lnTo>
                <a:lnTo>
                  <a:pt x="5140833" y="842390"/>
                </a:lnTo>
                <a:lnTo>
                  <a:pt x="5228082" y="835660"/>
                </a:lnTo>
                <a:lnTo>
                  <a:pt x="5474970" y="808863"/>
                </a:lnTo>
                <a:lnTo>
                  <a:pt x="5551551" y="797687"/>
                </a:lnTo>
                <a:lnTo>
                  <a:pt x="5304662" y="766444"/>
                </a:lnTo>
                <a:lnTo>
                  <a:pt x="5042916" y="728472"/>
                </a:lnTo>
                <a:lnTo>
                  <a:pt x="4474463" y="630047"/>
                </a:lnTo>
                <a:lnTo>
                  <a:pt x="4165854" y="567563"/>
                </a:lnTo>
                <a:lnTo>
                  <a:pt x="3840099" y="498348"/>
                </a:lnTo>
                <a:lnTo>
                  <a:pt x="2854579" y="263651"/>
                </a:lnTo>
                <a:lnTo>
                  <a:pt x="2586354" y="205612"/>
                </a:lnTo>
                <a:lnTo>
                  <a:pt x="2330957" y="156463"/>
                </a:lnTo>
                <a:lnTo>
                  <a:pt x="2207387" y="134112"/>
                </a:lnTo>
                <a:lnTo>
                  <a:pt x="2086102" y="114045"/>
                </a:lnTo>
                <a:lnTo>
                  <a:pt x="1969007" y="96138"/>
                </a:lnTo>
                <a:lnTo>
                  <a:pt x="1630552" y="51435"/>
                </a:lnTo>
                <a:lnTo>
                  <a:pt x="1419860" y="31368"/>
                </a:lnTo>
                <a:lnTo>
                  <a:pt x="1221866" y="15748"/>
                </a:lnTo>
                <a:lnTo>
                  <a:pt x="1032382" y="4572"/>
                </a:lnTo>
                <a:lnTo>
                  <a:pt x="853566" y="0"/>
                </a:lnTo>
                <a:close/>
              </a:path>
            </a:pathLst>
          </a:custGeom>
          <a:solidFill>
            <a:srgbClr val="C5E7FB">
              <a:alpha val="3999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2832100" y="743204"/>
            <a:ext cx="5474970" cy="775335"/>
          </a:xfrm>
          <a:custGeom>
            <a:avLst/>
            <a:gdLst/>
            <a:ahLst/>
            <a:cxnLst/>
            <a:rect l="l" t="t" r="r" b="b"/>
            <a:pathLst>
              <a:path w="5474970" h="775335">
                <a:moveTo>
                  <a:pt x="0" y="78232"/>
                </a:moveTo>
                <a:lnTo>
                  <a:pt x="19176" y="73787"/>
                </a:lnTo>
                <a:lnTo>
                  <a:pt x="76581" y="62611"/>
                </a:lnTo>
                <a:lnTo>
                  <a:pt x="174498" y="46990"/>
                </a:lnTo>
                <a:lnTo>
                  <a:pt x="238379" y="37973"/>
                </a:lnTo>
                <a:lnTo>
                  <a:pt x="312927" y="29083"/>
                </a:lnTo>
                <a:lnTo>
                  <a:pt x="395858" y="22351"/>
                </a:lnTo>
                <a:lnTo>
                  <a:pt x="491744" y="15621"/>
                </a:lnTo>
                <a:lnTo>
                  <a:pt x="596011" y="9017"/>
                </a:lnTo>
                <a:lnTo>
                  <a:pt x="713104" y="4445"/>
                </a:lnTo>
                <a:lnTo>
                  <a:pt x="840866" y="2286"/>
                </a:lnTo>
                <a:lnTo>
                  <a:pt x="979170" y="0"/>
                </a:lnTo>
                <a:lnTo>
                  <a:pt x="1128140" y="2286"/>
                </a:lnTo>
                <a:lnTo>
                  <a:pt x="1287779" y="6731"/>
                </a:lnTo>
                <a:lnTo>
                  <a:pt x="1460246" y="15621"/>
                </a:lnTo>
                <a:lnTo>
                  <a:pt x="1643379" y="26797"/>
                </a:lnTo>
                <a:lnTo>
                  <a:pt x="1837054" y="44704"/>
                </a:lnTo>
                <a:lnTo>
                  <a:pt x="2043557" y="64770"/>
                </a:lnTo>
                <a:lnTo>
                  <a:pt x="2262759" y="89408"/>
                </a:lnTo>
                <a:lnTo>
                  <a:pt x="2492629" y="118491"/>
                </a:lnTo>
                <a:lnTo>
                  <a:pt x="2735326" y="154178"/>
                </a:lnTo>
                <a:lnTo>
                  <a:pt x="2988691" y="194437"/>
                </a:lnTo>
                <a:lnTo>
                  <a:pt x="3254755" y="241300"/>
                </a:lnTo>
                <a:lnTo>
                  <a:pt x="3533648" y="297180"/>
                </a:lnTo>
                <a:lnTo>
                  <a:pt x="3825240" y="357505"/>
                </a:lnTo>
                <a:lnTo>
                  <a:pt x="4129658" y="424561"/>
                </a:lnTo>
                <a:lnTo>
                  <a:pt x="4446778" y="500507"/>
                </a:lnTo>
                <a:lnTo>
                  <a:pt x="4776724" y="583184"/>
                </a:lnTo>
                <a:lnTo>
                  <a:pt x="5119497" y="674751"/>
                </a:lnTo>
                <a:lnTo>
                  <a:pt x="5474970" y="775335"/>
                </a:lnTo>
              </a:path>
            </a:pathLst>
          </a:custGeom>
          <a:ln w="31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5616447" y="729869"/>
            <a:ext cx="3312160" cy="652780"/>
          </a:xfrm>
          <a:custGeom>
            <a:avLst/>
            <a:gdLst/>
            <a:ahLst/>
            <a:cxnLst/>
            <a:rect l="l" t="t" r="r" b="b"/>
            <a:pathLst>
              <a:path w="3312159" h="652780">
                <a:moveTo>
                  <a:pt x="0" y="652398"/>
                </a:moveTo>
                <a:lnTo>
                  <a:pt x="95757" y="625475"/>
                </a:lnTo>
                <a:lnTo>
                  <a:pt x="357631" y="556259"/>
                </a:lnTo>
                <a:lnTo>
                  <a:pt x="538479" y="509396"/>
                </a:lnTo>
                <a:lnTo>
                  <a:pt x="747140" y="457961"/>
                </a:lnTo>
                <a:lnTo>
                  <a:pt x="979170" y="402081"/>
                </a:lnTo>
                <a:lnTo>
                  <a:pt x="1228217" y="341756"/>
                </a:lnTo>
                <a:lnTo>
                  <a:pt x="1492123" y="283717"/>
                </a:lnTo>
                <a:lnTo>
                  <a:pt x="1762505" y="225551"/>
                </a:lnTo>
                <a:lnTo>
                  <a:pt x="2039238" y="171957"/>
                </a:lnTo>
                <a:lnTo>
                  <a:pt x="2313812" y="120650"/>
                </a:lnTo>
                <a:lnTo>
                  <a:pt x="2450083" y="98297"/>
                </a:lnTo>
                <a:lnTo>
                  <a:pt x="2582036" y="75945"/>
                </a:lnTo>
                <a:lnTo>
                  <a:pt x="2713990" y="58038"/>
                </a:lnTo>
                <a:lnTo>
                  <a:pt x="2841752" y="40131"/>
                </a:lnTo>
                <a:lnTo>
                  <a:pt x="2967354" y="26796"/>
                </a:lnTo>
                <a:lnTo>
                  <a:pt x="3086607" y="15620"/>
                </a:lnTo>
                <a:lnTo>
                  <a:pt x="3201543" y="6603"/>
                </a:lnTo>
                <a:lnTo>
                  <a:pt x="3312159" y="0"/>
                </a:lnTo>
              </a:path>
            </a:pathLst>
          </a:custGeom>
          <a:ln w="31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211670" y="714248"/>
            <a:ext cx="8723630" cy="1331595"/>
          </a:xfrm>
          <a:custGeom>
            <a:avLst/>
            <a:gdLst/>
            <a:ahLst/>
            <a:cxnLst/>
            <a:rect l="l" t="t" r="r" b="b"/>
            <a:pathLst>
              <a:path w="8723630" h="1331595">
                <a:moveTo>
                  <a:pt x="1556042" y="0"/>
                </a:moveTo>
                <a:lnTo>
                  <a:pt x="1402753" y="0"/>
                </a:lnTo>
                <a:lnTo>
                  <a:pt x="1258100" y="4444"/>
                </a:lnTo>
                <a:lnTo>
                  <a:pt x="1121829" y="11175"/>
                </a:lnTo>
                <a:lnTo>
                  <a:pt x="874890" y="33400"/>
                </a:lnTo>
                <a:lnTo>
                  <a:pt x="762063" y="49149"/>
                </a:lnTo>
                <a:lnTo>
                  <a:pt x="659891" y="64769"/>
                </a:lnTo>
                <a:lnTo>
                  <a:pt x="564095" y="82550"/>
                </a:lnTo>
                <a:lnTo>
                  <a:pt x="478955" y="102742"/>
                </a:lnTo>
                <a:lnTo>
                  <a:pt x="398056" y="120650"/>
                </a:lnTo>
                <a:lnTo>
                  <a:pt x="327812" y="140715"/>
                </a:lnTo>
                <a:lnTo>
                  <a:pt x="206476" y="178688"/>
                </a:lnTo>
                <a:lnTo>
                  <a:pt x="157518" y="196596"/>
                </a:lnTo>
                <a:lnTo>
                  <a:pt x="51079" y="241173"/>
                </a:lnTo>
                <a:lnTo>
                  <a:pt x="0" y="268097"/>
                </a:lnTo>
                <a:lnTo>
                  <a:pt x="0" y="1331467"/>
                </a:lnTo>
                <a:lnTo>
                  <a:pt x="8719096" y="1331467"/>
                </a:lnTo>
                <a:lnTo>
                  <a:pt x="8723414" y="1324864"/>
                </a:lnTo>
                <a:lnTo>
                  <a:pt x="8723414" y="851153"/>
                </a:lnTo>
                <a:lnTo>
                  <a:pt x="7182142" y="851153"/>
                </a:lnTo>
                <a:lnTo>
                  <a:pt x="7043839" y="848994"/>
                </a:lnTo>
                <a:lnTo>
                  <a:pt x="6899059" y="844423"/>
                </a:lnTo>
                <a:lnTo>
                  <a:pt x="6750088" y="837818"/>
                </a:lnTo>
                <a:lnTo>
                  <a:pt x="6594640" y="826642"/>
                </a:lnTo>
                <a:lnTo>
                  <a:pt x="6260503" y="793114"/>
                </a:lnTo>
                <a:lnTo>
                  <a:pt x="5900712" y="746125"/>
                </a:lnTo>
                <a:lnTo>
                  <a:pt x="5709196" y="717168"/>
                </a:lnTo>
                <a:lnTo>
                  <a:pt x="5509044" y="683640"/>
                </a:lnTo>
                <a:lnTo>
                  <a:pt x="5302542" y="645667"/>
                </a:lnTo>
                <a:lnTo>
                  <a:pt x="4861979" y="558546"/>
                </a:lnTo>
                <a:lnTo>
                  <a:pt x="4387253" y="453516"/>
                </a:lnTo>
                <a:lnTo>
                  <a:pt x="4136047" y="395350"/>
                </a:lnTo>
                <a:lnTo>
                  <a:pt x="3614458" y="268097"/>
                </a:lnTo>
                <a:lnTo>
                  <a:pt x="3122841" y="165226"/>
                </a:lnTo>
                <a:lnTo>
                  <a:pt x="2892844" y="125094"/>
                </a:lnTo>
                <a:lnTo>
                  <a:pt x="2673642" y="91566"/>
                </a:lnTo>
                <a:lnTo>
                  <a:pt x="2462949" y="62484"/>
                </a:lnTo>
                <a:lnTo>
                  <a:pt x="2262797" y="40131"/>
                </a:lnTo>
                <a:lnTo>
                  <a:pt x="2073313" y="22225"/>
                </a:lnTo>
                <a:lnTo>
                  <a:pt x="1719999" y="2159"/>
                </a:lnTo>
                <a:lnTo>
                  <a:pt x="1556042" y="0"/>
                </a:lnTo>
                <a:close/>
              </a:path>
              <a:path w="8723630" h="1331595">
                <a:moveTo>
                  <a:pt x="8723414" y="569722"/>
                </a:moveTo>
                <a:lnTo>
                  <a:pt x="8638197" y="605409"/>
                </a:lnTo>
                <a:lnTo>
                  <a:pt x="8557298" y="636651"/>
                </a:lnTo>
                <a:lnTo>
                  <a:pt x="8472208" y="665734"/>
                </a:lnTo>
                <a:lnTo>
                  <a:pt x="8295551" y="719327"/>
                </a:lnTo>
                <a:lnTo>
                  <a:pt x="8201825" y="743965"/>
                </a:lnTo>
                <a:lnTo>
                  <a:pt x="8005991" y="784098"/>
                </a:lnTo>
                <a:lnTo>
                  <a:pt x="7901724" y="802004"/>
                </a:lnTo>
                <a:lnTo>
                  <a:pt x="7680363" y="828801"/>
                </a:lnTo>
                <a:lnTo>
                  <a:pt x="7441857" y="846709"/>
                </a:lnTo>
                <a:lnTo>
                  <a:pt x="7314222" y="851153"/>
                </a:lnTo>
                <a:lnTo>
                  <a:pt x="8723414" y="851153"/>
                </a:lnTo>
                <a:lnTo>
                  <a:pt x="8723414" y="56972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 txBox="1"/>
          <p:nvPr/>
        </p:nvSpPr>
        <p:spPr>
          <a:xfrm>
            <a:off x="402437" y="1407922"/>
            <a:ext cx="4082415" cy="3933825"/>
          </a:xfrm>
          <a:prstGeom prst="rect">
            <a:avLst/>
          </a:prstGeom>
        </p:spPr>
        <p:txBody>
          <a:bodyPr vert="horz" wrap="square" lIns="0" tIns="36195" rIns="0" bIns="0" rtlCol="0">
            <a:spAutoFit/>
          </a:bodyPr>
          <a:lstStyle/>
          <a:p>
            <a:pPr marL="12700" marR="5080">
              <a:lnSpc>
                <a:spcPct val="90000"/>
              </a:lnSpc>
              <a:spcBef>
                <a:spcPts val="285"/>
              </a:spcBef>
            </a:pPr>
            <a:r>
              <a:rPr sz="1600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1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、在施工现场专用变压器的供电的</a:t>
            </a:r>
            <a:r>
              <a:rPr sz="1600" spc="-5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TN-S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接零 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保护系统中，电气设备的金属外壳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必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须与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保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护 零线连接。保护零线应由工作接地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线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、配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电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室  </a:t>
            </a:r>
            <a:r>
              <a:rPr sz="1600" spc="-5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(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总配电箱</a:t>
            </a:r>
            <a:r>
              <a:rPr sz="1600" spc="-5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)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电源侧零线或总漏电保护器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电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源侧 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零线处引出。保护零线严禁穿过漏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电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保护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器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， 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工作零线必须穿过漏电保护器</a:t>
            </a:r>
            <a:r>
              <a:rPr sz="1600" spc="-5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;</a:t>
            </a:r>
            <a:endParaRPr sz="1600">
              <a:latin typeface="Candara" panose="020E0502030303020204"/>
              <a:cs typeface="Candara" panose="020E0502030303020204"/>
            </a:endParaRPr>
          </a:p>
          <a:p>
            <a:pPr marL="12700" marR="5080">
              <a:lnSpc>
                <a:spcPct val="90000"/>
              </a:lnSpc>
              <a:spcBef>
                <a:spcPts val="600"/>
              </a:spcBef>
            </a:pPr>
            <a:r>
              <a:rPr sz="1600" spc="-15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2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、工作接地将变压器中性点直接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接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地叫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工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作 </a:t>
            </a:r>
            <a:r>
              <a:rPr sz="1600" spc="-1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接地，阻值应小于</a:t>
            </a:r>
            <a:r>
              <a:rPr sz="1600" spc="-5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4Ω</a:t>
            </a:r>
            <a:r>
              <a:rPr sz="1600" spc="20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 </a:t>
            </a:r>
            <a:r>
              <a:rPr sz="1600" spc="-1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保护接地将电气设备外 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壳与大地连接叫保护接地，阻值应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小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于</a:t>
            </a:r>
            <a:r>
              <a:rPr sz="1600" spc="-5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4Ω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；  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保护接零将电气设备外壳与电网的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工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作零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线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连 接叫保护接零；重复接地在保护零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线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上再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作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的 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接地就叫重复接地，阻值应小于</a:t>
            </a:r>
            <a:r>
              <a:rPr sz="1600" spc="-10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10Ω</a:t>
            </a:r>
            <a:endParaRPr sz="1600">
              <a:latin typeface="Candara" panose="020E0502030303020204"/>
              <a:cs typeface="Candara" panose="020E0502030303020204"/>
            </a:endParaRPr>
          </a:p>
          <a:p>
            <a:pPr marL="12700" marR="5080">
              <a:lnSpc>
                <a:spcPct val="90000"/>
              </a:lnSpc>
              <a:spcBef>
                <a:spcPts val="600"/>
              </a:spcBef>
            </a:pPr>
            <a:r>
              <a:rPr sz="1600" spc="-5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3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、在同一电网中，不允许一部分用电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设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备采 </a:t>
            </a:r>
            <a:r>
              <a:rPr sz="1600" spc="-1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用保护接地，而另一部分设备采用</a:t>
            </a:r>
            <a:r>
              <a:rPr sz="160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保</a:t>
            </a:r>
            <a:r>
              <a:rPr sz="1600" spc="-1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护接</a:t>
            </a:r>
            <a:r>
              <a:rPr sz="160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零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；  电箱中应设两块端子板（工作零线</a:t>
            </a:r>
            <a:r>
              <a:rPr sz="1600" spc="-5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N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与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保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护零 线</a:t>
            </a:r>
            <a:r>
              <a:rPr sz="1600" spc="-5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PE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），保护线端子板与金属电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箱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相连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，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工 作零线端子板与金属电箱绝缘。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330200" y="885189"/>
            <a:ext cx="3609975" cy="4679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>
                <a:latin typeface="Candara" panose="020E0502030303020204"/>
                <a:cs typeface="Candara" panose="020E0502030303020204"/>
              </a:rPr>
              <a:t>2.</a:t>
            </a:r>
            <a:r>
              <a:rPr dirty="0"/>
              <a:t>接地与接零保护</a:t>
            </a:r>
            <a:r>
              <a:rPr spc="-10" dirty="0"/>
              <a:t>系</a:t>
            </a:r>
            <a:r>
              <a:rPr dirty="0"/>
              <a:t>统</a:t>
            </a:r>
            <a:endParaRPr dirty="0"/>
          </a:p>
        </p:txBody>
      </p:sp>
      <p:sp>
        <p:nvSpPr>
          <p:cNvPr id="9" name="object 9"/>
          <p:cNvSpPr/>
          <p:nvPr/>
        </p:nvSpPr>
        <p:spPr>
          <a:xfrm>
            <a:off x="4572000" y="1628775"/>
            <a:ext cx="4320413" cy="4807585"/>
          </a:xfrm>
          <a:prstGeom prst="rect">
            <a:avLst/>
          </a:prstGeom>
          <a:blipFill>
            <a:blip r:embed="rId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971600" y="5373217"/>
            <a:ext cx="3600450" cy="106314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054978" y="859408"/>
            <a:ext cx="2880360" cy="715010"/>
          </a:xfrm>
          <a:custGeom>
            <a:avLst/>
            <a:gdLst/>
            <a:ahLst/>
            <a:cxnLst/>
            <a:rect l="l" t="t" r="r" b="b"/>
            <a:pathLst>
              <a:path w="2880359" h="715010">
                <a:moveTo>
                  <a:pt x="2880105" y="0"/>
                </a:moveTo>
                <a:lnTo>
                  <a:pt x="2873629" y="0"/>
                </a:lnTo>
                <a:lnTo>
                  <a:pt x="2752344" y="20065"/>
                </a:lnTo>
                <a:lnTo>
                  <a:pt x="2628900" y="42417"/>
                </a:lnTo>
                <a:lnTo>
                  <a:pt x="2373376" y="91566"/>
                </a:lnTo>
                <a:lnTo>
                  <a:pt x="2105279" y="149732"/>
                </a:lnTo>
                <a:lnTo>
                  <a:pt x="1824227" y="216662"/>
                </a:lnTo>
                <a:lnTo>
                  <a:pt x="1566672" y="281558"/>
                </a:lnTo>
                <a:lnTo>
                  <a:pt x="842899" y="444626"/>
                </a:lnTo>
                <a:lnTo>
                  <a:pt x="621538" y="489330"/>
                </a:lnTo>
                <a:lnTo>
                  <a:pt x="200025" y="567436"/>
                </a:lnTo>
                <a:lnTo>
                  <a:pt x="0" y="600963"/>
                </a:lnTo>
                <a:lnTo>
                  <a:pt x="138303" y="621156"/>
                </a:lnTo>
                <a:lnTo>
                  <a:pt x="270256" y="638937"/>
                </a:lnTo>
                <a:lnTo>
                  <a:pt x="398018" y="654685"/>
                </a:lnTo>
                <a:lnTo>
                  <a:pt x="644905" y="681481"/>
                </a:lnTo>
                <a:lnTo>
                  <a:pt x="874776" y="699262"/>
                </a:lnTo>
                <a:lnTo>
                  <a:pt x="985520" y="705992"/>
                </a:lnTo>
                <a:lnTo>
                  <a:pt x="1094104" y="710438"/>
                </a:lnTo>
                <a:lnTo>
                  <a:pt x="1298448" y="715010"/>
                </a:lnTo>
                <a:lnTo>
                  <a:pt x="1396365" y="715010"/>
                </a:lnTo>
                <a:lnTo>
                  <a:pt x="1585849" y="710438"/>
                </a:lnTo>
                <a:lnTo>
                  <a:pt x="1675256" y="705992"/>
                </a:lnTo>
                <a:lnTo>
                  <a:pt x="1845564" y="692657"/>
                </a:lnTo>
                <a:lnTo>
                  <a:pt x="1928495" y="683640"/>
                </a:lnTo>
                <a:lnTo>
                  <a:pt x="2086102" y="661288"/>
                </a:lnTo>
                <a:lnTo>
                  <a:pt x="2235073" y="634491"/>
                </a:lnTo>
                <a:lnTo>
                  <a:pt x="2375535" y="603250"/>
                </a:lnTo>
                <a:lnTo>
                  <a:pt x="2509647" y="567436"/>
                </a:lnTo>
                <a:lnTo>
                  <a:pt x="2637409" y="527303"/>
                </a:lnTo>
                <a:lnTo>
                  <a:pt x="2758694" y="482600"/>
                </a:lnTo>
                <a:lnTo>
                  <a:pt x="2875788" y="435610"/>
                </a:lnTo>
                <a:lnTo>
                  <a:pt x="2880105" y="433450"/>
                </a:lnTo>
                <a:lnTo>
                  <a:pt x="2880105" y="0"/>
                </a:lnTo>
                <a:close/>
              </a:path>
            </a:pathLst>
          </a:custGeom>
          <a:solidFill>
            <a:srgbClr val="C5E7FB">
              <a:alpha val="2901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2622423" y="730884"/>
            <a:ext cx="5551805" cy="851535"/>
          </a:xfrm>
          <a:custGeom>
            <a:avLst/>
            <a:gdLst/>
            <a:ahLst/>
            <a:cxnLst/>
            <a:rect l="l" t="t" r="r" b="b"/>
            <a:pathLst>
              <a:path w="5551805" h="851535">
                <a:moveTo>
                  <a:pt x="853566" y="0"/>
                </a:moveTo>
                <a:lnTo>
                  <a:pt x="685418" y="0"/>
                </a:lnTo>
                <a:lnTo>
                  <a:pt x="527938" y="4572"/>
                </a:lnTo>
                <a:lnTo>
                  <a:pt x="381000" y="11175"/>
                </a:lnTo>
                <a:lnTo>
                  <a:pt x="244728" y="22351"/>
                </a:lnTo>
                <a:lnTo>
                  <a:pt x="117093" y="35813"/>
                </a:lnTo>
                <a:lnTo>
                  <a:pt x="0" y="53720"/>
                </a:lnTo>
                <a:lnTo>
                  <a:pt x="334137" y="96138"/>
                </a:lnTo>
                <a:lnTo>
                  <a:pt x="693927" y="156463"/>
                </a:lnTo>
                <a:lnTo>
                  <a:pt x="1079246" y="234695"/>
                </a:lnTo>
                <a:lnTo>
                  <a:pt x="1283589" y="279273"/>
                </a:lnTo>
                <a:lnTo>
                  <a:pt x="1868931" y="422275"/>
                </a:lnTo>
                <a:lnTo>
                  <a:pt x="2562987" y="576452"/>
                </a:lnTo>
                <a:lnTo>
                  <a:pt x="2882265" y="639063"/>
                </a:lnTo>
                <a:lnTo>
                  <a:pt x="3035554" y="668147"/>
                </a:lnTo>
                <a:lnTo>
                  <a:pt x="3329304" y="717295"/>
                </a:lnTo>
                <a:lnTo>
                  <a:pt x="3469766" y="739520"/>
                </a:lnTo>
                <a:lnTo>
                  <a:pt x="3737991" y="775335"/>
                </a:lnTo>
                <a:lnTo>
                  <a:pt x="3991229" y="806576"/>
                </a:lnTo>
                <a:lnTo>
                  <a:pt x="4112641" y="817752"/>
                </a:lnTo>
                <a:lnTo>
                  <a:pt x="4342510" y="835660"/>
                </a:lnTo>
                <a:lnTo>
                  <a:pt x="4453255" y="842390"/>
                </a:lnTo>
                <a:lnTo>
                  <a:pt x="4666107" y="851280"/>
                </a:lnTo>
                <a:lnTo>
                  <a:pt x="4864100" y="851280"/>
                </a:lnTo>
                <a:lnTo>
                  <a:pt x="5051425" y="846836"/>
                </a:lnTo>
                <a:lnTo>
                  <a:pt x="5140833" y="842390"/>
                </a:lnTo>
                <a:lnTo>
                  <a:pt x="5228082" y="835660"/>
                </a:lnTo>
                <a:lnTo>
                  <a:pt x="5474970" y="808863"/>
                </a:lnTo>
                <a:lnTo>
                  <a:pt x="5551551" y="797687"/>
                </a:lnTo>
                <a:lnTo>
                  <a:pt x="5304662" y="766444"/>
                </a:lnTo>
                <a:lnTo>
                  <a:pt x="5042916" y="728472"/>
                </a:lnTo>
                <a:lnTo>
                  <a:pt x="4474463" y="630047"/>
                </a:lnTo>
                <a:lnTo>
                  <a:pt x="4165854" y="567563"/>
                </a:lnTo>
                <a:lnTo>
                  <a:pt x="3840099" y="498348"/>
                </a:lnTo>
                <a:lnTo>
                  <a:pt x="2854579" y="263651"/>
                </a:lnTo>
                <a:lnTo>
                  <a:pt x="2586354" y="205612"/>
                </a:lnTo>
                <a:lnTo>
                  <a:pt x="2330957" y="156463"/>
                </a:lnTo>
                <a:lnTo>
                  <a:pt x="2207387" y="134112"/>
                </a:lnTo>
                <a:lnTo>
                  <a:pt x="2086102" y="114045"/>
                </a:lnTo>
                <a:lnTo>
                  <a:pt x="1969007" y="96138"/>
                </a:lnTo>
                <a:lnTo>
                  <a:pt x="1630552" y="51435"/>
                </a:lnTo>
                <a:lnTo>
                  <a:pt x="1419860" y="31368"/>
                </a:lnTo>
                <a:lnTo>
                  <a:pt x="1221866" y="15748"/>
                </a:lnTo>
                <a:lnTo>
                  <a:pt x="1032382" y="4572"/>
                </a:lnTo>
                <a:lnTo>
                  <a:pt x="853566" y="0"/>
                </a:lnTo>
                <a:close/>
              </a:path>
            </a:pathLst>
          </a:custGeom>
          <a:solidFill>
            <a:srgbClr val="C5E7FB">
              <a:alpha val="3999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2832100" y="743204"/>
            <a:ext cx="5474970" cy="775335"/>
          </a:xfrm>
          <a:custGeom>
            <a:avLst/>
            <a:gdLst/>
            <a:ahLst/>
            <a:cxnLst/>
            <a:rect l="l" t="t" r="r" b="b"/>
            <a:pathLst>
              <a:path w="5474970" h="775335">
                <a:moveTo>
                  <a:pt x="0" y="78232"/>
                </a:moveTo>
                <a:lnTo>
                  <a:pt x="19176" y="73787"/>
                </a:lnTo>
                <a:lnTo>
                  <a:pt x="76581" y="62611"/>
                </a:lnTo>
                <a:lnTo>
                  <a:pt x="174498" y="46990"/>
                </a:lnTo>
                <a:lnTo>
                  <a:pt x="238379" y="37973"/>
                </a:lnTo>
                <a:lnTo>
                  <a:pt x="312927" y="29083"/>
                </a:lnTo>
                <a:lnTo>
                  <a:pt x="395858" y="22351"/>
                </a:lnTo>
                <a:lnTo>
                  <a:pt x="491744" y="15621"/>
                </a:lnTo>
                <a:lnTo>
                  <a:pt x="596011" y="9017"/>
                </a:lnTo>
                <a:lnTo>
                  <a:pt x="713104" y="4445"/>
                </a:lnTo>
                <a:lnTo>
                  <a:pt x="840866" y="2286"/>
                </a:lnTo>
                <a:lnTo>
                  <a:pt x="979170" y="0"/>
                </a:lnTo>
                <a:lnTo>
                  <a:pt x="1128140" y="2286"/>
                </a:lnTo>
                <a:lnTo>
                  <a:pt x="1287779" y="6731"/>
                </a:lnTo>
                <a:lnTo>
                  <a:pt x="1460246" y="15621"/>
                </a:lnTo>
                <a:lnTo>
                  <a:pt x="1643379" y="26797"/>
                </a:lnTo>
                <a:lnTo>
                  <a:pt x="1837054" y="44704"/>
                </a:lnTo>
                <a:lnTo>
                  <a:pt x="2043557" y="64770"/>
                </a:lnTo>
                <a:lnTo>
                  <a:pt x="2262759" y="89408"/>
                </a:lnTo>
                <a:lnTo>
                  <a:pt x="2492629" y="118491"/>
                </a:lnTo>
                <a:lnTo>
                  <a:pt x="2735326" y="154178"/>
                </a:lnTo>
                <a:lnTo>
                  <a:pt x="2988691" y="194437"/>
                </a:lnTo>
                <a:lnTo>
                  <a:pt x="3254755" y="241300"/>
                </a:lnTo>
                <a:lnTo>
                  <a:pt x="3533648" y="297180"/>
                </a:lnTo>
                <a:lnTo>
                  <a:pt x="3825240" y="357505"/>
                </a:lnTo>
                <a:lnTo>
                  <a:pt x="4129658" y="424561"/>
                </a:lnTo>
                <a:lnTo>
                  <a:pt x="4446778" y="500507"/>
                </a:lnTo>
                <a:lnTo>
                  <a:pt x="4776724" y="583184"/>
                </a:lnTo>
                <a:lnTo>
                  <a:pt x="5119497" y="674751"/>
                </a:lnTo>
                <a:lnTo>
                  <a:pt x="5474970" y="775335"/>
                </a:lnTo>
              </a:path>
            </a:pathLst>
          </a:custGeom>
          <a:ln w="31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5616447" y="729869"/>
            <a:ext cx="3312160" cy="652780"/>
          </a:xfrm>
          <a:custGeom>
            <a:avLst/>
            <a:gdLst/>
            <a:ahLst/>
            <a:cxnLst/>
            <a:rect l="l" t="t" r="r" b="b"/>
            <a:pathLst>
              <a:path w="3312159" h="652780">
                <a:moveTo>
                  <a:pt x="0" y="652398"/>
                </a:moveTo>
                <a:lnTo>
                  <a:pt x="95757" y="625475"/>
                </a:lnTo>
                <a:lnTo>
                  <a:pt x="357631" y="556259"/>
                </a:lnTo>
                <a:lnTo>
                  <a:pt x="538479" y="509396"/>
                </a:lnTo>
                <a:lnTo>
                  <a:pt x="747140" y="457961"/>
                </a:lnTo>
                <a:lnTo>
                  <a:pt x="979170" y="402081"/>
                </a:lnTo>
                <a:lnTo>
                  <a:pt x="1228217" y="341756"/>
                </a:lnTo>
                <a:lnTo>
                  <a:pt x="1492123" y="283717"/>
                </a:lnTo>
                <a:lnTo>
                  <a:pt x="1762505" y="225551"/>
                </a:lnTo>
                <a:lnTo>
                  <a:pt x="2039238" y="171957"/>
                </a:lnTo>
                <a:lnTo>
                  <a:pt x="2313812" y="120650"/>
                </a:lnTo>
                <a:lnTo>
                  <a:pt x="2450083" y="98297"/>
                </a:lnTo>
                <a:lnTo>
                  <a:pt x="2582036" y="75945"/>
                </a:lnTo>
                <a:lnTo>
                  <a:pt x="2713990" y="58038"/>
                </a:lnTo>
                <a:lnTo>
                  <a:pt x="2841752" y="40131"/>
                </a:lnTo>
                <a:lnTo>
                  <a:pt x="2967354" y="26796"/>
                </a:lnTo>
                <a:lnTo>
                  <a:pt x="3086607" y="15620"/>
                </a:lnTo>
                <a:lnTo>
                  <a:pt x="3201543" y="6603"/>
                </a:lnTo>
                <a:lnTo>
                  <a:pt x="3312159" y="0"/>
                </a:lnTo>
              </a:path>
            </a:pathLst>
          </a:custGeom>
          <a:ln w="31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211670" y="714248"/>
            <a:ext cx="8723630" cy="1331595"/>
          </a:xfrm>
          <a:custGeom>
            <a:avLst/>
            <a:gdLst/>
            <a:ahLst/>
            <a:cxnLst/>
            <a:rect l="l" t="t" r="r" b="b"/>
            <a:pathLst>
              <a:path w="8723630" h="1331595">
                <a:moveTo>
                  <a:pt x="1556042" y="0"/>
                </a:moveTo>
                <a:lnTo>
                  <a:pt x="1402753" y="0"/>
                </a:lnTo>
                <a:lnTo>
                  <a:pt x="1258100" y="4444"/>
                </a:lnTo>
                <a:lnTo>
                  <a:pt x="1121829" y="11175"/>
                </a:lnTo>
                <a:lnTo>
                  <a:pt x="874890" y="33400"/>
                </a:lnTo>
                <a:lnTo>
                  <a:pt x="762063" y="49149"/>
                </a:lnTo>
                <a:lnTo>
                  <a:pt x="659891" y="64769"/>
                </a:lnTo>
                <a:lnTo>
                  <a:pt x="564095" y="82550"/>
                </a:lnTo>
                <a:lnTo>
                  <a:pt x="478955" y="102742"/>
                </a:lnTo>
                <a:lnTo>
                  <a:pt x="398056" y="120650"/>
                </a:lnTo>
                <a:lnTo>
                  <a:pt x="327812" y="140715"/>
                </a:lnTo>
                <a:lnTo>
                  <a:pt x="206476" y="178688"/>
                </a:lnTo>
                <a:lnTo>
                  <a:pt x="157518" y="196596"/>
                </a:lnTo>
                <a:lnTo>
                  <a:pt x="51079" y="241173"/>
                </a:lnTo>
                <a:lnTo>
                  <a:pt x="0" y="268097"/>
                </a:lnTo>
                <a:lnTo>
                  <a:pt x="0" y="1331467"/>
                </a:lnTo>
                <a:lnTo>
                  <a:pt x="8719096" y="1331467"/>
                </a:lnTo>
                <a:lnTo>
                  <a:pt x="8723414" y="1324864"/>
                </a:lnTo>
                <a:lnTo>
                  <a:pt x="8723414" y="851153"/>
                </a:lnTo>
                <a:lnTo>
                  <a:pt x="7182142" y="851153"/>
                </a:lnTo>
                <a:lnTo>
                  <a:pt x="7043839" y="848994"/>
                </a:lnTo>
                <a:lnTo>
                  <a:pt x="6899059" y="844423"/>
                </a:lnTo>
                <a:lnTo>
                  <a:pt x="6750088" y="837818"/>
                </a:lnTo>
                <a:lnTo>
                  <a:pt x="6594640" y="826642"/>
                </a:lnTo>
                <a:lnTo>
                  <a:pt x="6260503" y="793114"/>
                </a:lnTo>
                <a:lnTo>
                  <a:pt x="5900712" y="746125"/>
                </a:lnTo>
                <a:lnTo>
                  <a:pt x="5709196" y="717168"/>
                </a:lnTo>
                <a:lnTo>
                  <a:pt x="5509044" y="683640"/>
                </a:lnTo>
                <a:lnTo>
                  <a:pt x="5302542" y="645667"/>
                </a:lnTo>
                <a:lnTo>
                  <a:pt x="4861979" y="558546"/>
                </a:lnTo>
                <a:lnTo>
                  <a:pt x="4387253" y="453516"/>
                </a:lnTo>
                <a:lnTo>
                  <a:pt x="4136047" y="395350"/>
                </a:lnTo>
                <a:lnTo>
                  <a:pt x="3614458" y="268097"/>
                </a:lnTo>
                <a:lnTo>
                  <a:pt x="3122841" y="165226"/>
                </a:lnTo>
                <a:lnTo>
                  <a:pt x="2892844" y="125094"/>
                </a:lnTo>
                <a:lnTo>
                  <a:pt x="2673642" y="91566"/>
                </a:lnTo>
                <a:lnTo>
                  <a:pt x="2462949" y="62484"/>
                </a:lnTo>
                <a:lnTo>
                  <a:pt x="2262797" y="40131"/>
                </a:lnTo>
                <a:lnTo>
                  <a:pt x="2073313" y="22225"/>
                </a:lnTo>
                <a:lnTo>
                  <a:pt x="1719999" y="2159"/>
                </a:lnTo>
                <a:lnTo>
                  <a:pt x="1556042" y="0"/>
                </a:lnTo>
                <a:close/>
              </a:path>
              <a:path w="8723630" h="1331595">
                <a:moveTo>
                  <a:pt x="8723414" y="569722"/>
                </a:moveTo>
                <a:lnTo>
                  <a:pt x="8638197" y="605409"/>
                </a:lnTo>
                <a:lnTo>
                  <a:pt x="8557298" y="636651"/>
                </a:lnTo>
                <a:lnTo>
                  <a:pt x="8472208" y="665734"/>
                </a:lnTo>
                <a:lnTo>
                  <a:pt x="8295551" y="719327"/>
                </a:lnTo>
                <a:lnTo>
                  <a:pt x="8201825" y="743965"/>
                </a:lnTo>
                <a:lnTo>
                  <a:pt x="8005991" y="784098"/>
                </a:lnTo>
                <a:lnTo>
                  <a:pt x="7901724" y="802004"/>
                </a:lnTo>
                <a:lnTo>
                  <a:pt x="7680363" y="828801"/>
                </a:lnTo>
                <a:lnTo>
                  <a:pt x="7441857" y="846709"/>
                </a:lnTo>
                <a:lnTo>
                  <a:pt x="7314222" y="851153"/>
                </a:lnTo>
                <a:lnTo>
                  <a:pt x="8723414" y="851153"/>
                </a:lnTo>
                <a:lnTo>
                  <a:pt x="8723414" y="56972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 txBox="1"/>
          <p:nvPr/>
        </p:nvSpPr>
        <p:spPr>
          <a:xfrm>
            <a:off x="330200" y="1503044"/>
            <a:ext cx="2867660" cy="488759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118110">
              <a:lnSpc>
                <a:spcPct val="100000"/>
              </a:lnSpc>
              <a:spcBef>
                <a:spcPts val="95"/>
              </a:spcBef>
            </a:pPr>
            <a:r>
              <a:rPr sz="1600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1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、每一接地装置的接地线应采 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用</a:t>
            </a:r>
            <a:r>
              <a:rPr sz="1600" spc="-10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2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根及以上导体，</a:t>
            </a:r>
            <a:r>
              <a:rPr sz="1600" spc="-1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在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不同点与 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接地体做电气连接。垂直接地 体宜采用</a:t>
            </a:r>
            <a:r>
              <a:rPr sz="1600" spc="-5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2.5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米长角钢、钢管或 光面圆钢，不得采用螺纹钢；  </a:t>
            </a:r>
            <a:r>
              <a:rPr sz="1600" spc="-1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垂直接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地</a:t>
            </a:r>
            <a:r>
              <a:rPr sz="1600" spc="-1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体的间距一般不小于 </a:t>
            </a:r>
            <a:r>
              <a:rPr sz="1600" spc="-5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5M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，接地体顶面埋深</a:t>
            </a:r>
            <a:r>
              <a:rPr sz="1600" spc="-1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不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应小于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sz="1600" spc="-10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0.5M</a:t>
            </a:r>
            <a:endParaRPr sz="1600">
              <a:latin typeface="Candara" panose="020E0502030303020204"/>
              <a:cs typeface="Candara" panose="020E0502030303020204"/>
            </a:endParaRPr>
          </a:p>
          <a:p>
            <a:pPr marL="12700" marR="118745">
              <a:lnSpc>
                <a:spcPct val="100000"/>
              </a:lnSpc>
              <a:spcBef>
                <a:spcPts val="580"/>
              </a:spcBef>
            </a:pPr>
            <a:r>
              <a:rPr sz="1600" spc="-15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2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、接地体上的接线端子处宜采 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用螺栓焊接；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  <a:p>
            <a:pPr marL="12700" marR="112395">
              <a:lnSpc>
                <a:spcPct val="100000"/>
              </a:lnSpc>
              <a:spcBef>
                <a:spcPts val="600"/>
              </a:spcBef>
            </a:pPr>
            <a:r>
              <a:rPr sz="1600" spc="-5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3</a:t>
            </a:r>
            <a:r>
              <a:rPr sz="1600" spc="-1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、接地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线</a:t>
            </a:r>
            <a:r>
              <a:rPr sz="1600" spc="-1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与接地端子的连接处 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宜采用铜鼻压接，不能直接缠 绕；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  <a:p>
            <a:pPr marL="12700" marR="5080">
              <a:lnSpc>
                <a:spcPct val="100000"/>
              </a:lnSpc>
              <a:spcBef>
                <a:spcPts val="600"/>
              </a:spcBef>
            </a:pPr>
            <a:r>
              <a:rPr sz="1600" spc="-5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4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、保护零线必须采用</a:t>
            </a:r>
            <a:r>
              <a:rPr sz="1600" spc="-1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绿</a:t>
            </a:r>
            <a:r>
              <a:rPr sz="1600" dirty="0">
                <a:solidFill>
                  <a:srgbClr val="073D86"/>
                </a:solidFill>
                <a:latin typeface="Candara" panose="020E0502030303020204"/>
                <a:cs typeface="Candara" panose="020E0502030303020204"/>
              </a:rPr>
              <a:t>/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黄双色 线，不得采用其他线色取代。 </a:t>
            </a:r>
            <a:r>
              <a:rPr sz="1600" spc="-10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塔吊等大型设备的接地体引出 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扁钢应采用螺栓将其与标准节 相连接，不得将引出扁钢焊接 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在标准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节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上破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坏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塔吊主</a:t>
            </a:r>
            <a:r>
              <a:rPr sz="1600" spc="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体</a:t>
            </a:r>
            <a:r>
              <a:rPr sz="1600" spc="-5" dirty="0">
                <a:solidFill>
                  <a:srgbClr val="073D86"/>
                </a:solidFill>
                <a:latin typeface="PMingLiU" panose="02020500000000000000" charset="-120"/>
                <a:cs typeface="PMingLiU" panose="02020500000000000000" charset="-120"/>
              </a:rPr>
              <a:t>结构。</a:t>
            </a:r>
            <a:endParaRPr sz="1600">
              <a:latin typeface="PMingLiU" panose="02020500000000000000" charset="-120"/>
              <a:cs typeface="PMingLiU" panose="02020500000000000000" charset="-120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330200" y="944702"/>
            <a:ext cx="2789555" cy="4686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>
                <a:latin typeface="Candara" panose="020E0502030303020204"/>
                <a:cs typeface="Candara" panose="020E0502030303020204"/>
              </a:rPr>
              <a:t>3</a:t>
            </a:r>
            <a:r>
              <a:rPr spc="5" dirty="0"/>
              <a:t>重复接地与防雷</a:t>
            </a:r>
            <a:endParaRPr spc="5" dirty="0"/>
          </a:p>
        </p:txBody>
      </p:sp>
      <p:sp>
        <p:nvSpPr>
          <p:cNvPr id="9" name="object 9"/>
          <p:cNvSpPr/>
          <p:nvPr/>
        </p:nvSpPr>
        <p:spPr>
          <a:xfrm>
            <a:off x="4355972" y="1545336"/>
            <a:ext cx="3756532" cy="3179826"/>
          </a:xfrm>
          <a:prstGeom prst="rect">
            <a:avLst/>
          </a:prstGeom>
          <a:blipFill>
            <a:blip r:embed="rId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4353836" y="4869141"/>
            <a:ext cx="3678601" cy="147152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00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32398</Words>
  <Application>WPS 演示</Application>
  <PresentationFormat>On-screen Show (4:3)</PresentationFormat>
  <Paragraphs>1410</Paragraphs>
  <Slides>153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15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153</vt:i4>
      </vt:variant>
    </vt:vector>
  </HeadingPairs>
  <TitlesOfParts>
    <vt:vector size="169" baseType="lpstr">
      <vt:lpstr>Arial</vt:lpstr>
      <vt:lpstr>宋体</vt:lpstr>
      <vt:lpstr>Wingdings</vt:lpstr>
      <vt:lpstr>PMingLiU</vt:lpstr>
      <vt:lpstr>Arial</vt:lpstr>
      <vt:lpstr>Candara</vt:lpstr>
      <vt:lpstr>微软雅黑</vt:lpstr>
      <vt:lpstr>Microsoft JhengHei</vt:lpstr>
      <vt:lpstr>Calibri</vt:lpstr>
      <vt:lpstr>Arial Unicode MS</vt:lpstr>
      <vt:lpstr>Times New Roman</vt:lpstr>
      <vt:lpstr>楷体</vt:lpstr>
      <vt:lpstr>Symbol</vt:lpstr>
      <vt:lpstr>黑体</vt:lpstr>
      <vt:lpstr>新宋体</vt:lpstr>
      <vt:lpstr>Office Theme</vt:lpstr>
      <vt:lpstr>安全文明施工管理交底</vt:lpstr>
      <vt:lpstr>编制依据</vt:lpstr>
      <vt:lpstr>PowerPoint 演示文稿</vt:lpstr>
      <vt:lpstr>PowerPoint 演示文稿</vt:lpstr>
      <vt:lpstr>第一章：安全管理策划及安全教育</vt:lpstr>
      <vt:lpstr>1.1安全管理策划</vt:lpstr>
      <vt:lpstr>1.2基础阶段</vt:lpstr>
      <vt:lpstr>1.3主体阶段</vt:lpstr>
      <vt:lpstr>1.4装修及园建阶段</vt:lpstr>
      <vt:lpstr>1.5监控、记录</vt:lpstr>
      <vt:lpstr>1.5.1安全视频监控（一）</vt:lpstr>
      <vt:lpstr>1.5.2安全视频监控（二）</vt:lpstr>
      <vt:lpstr>1.6交通运输</vt:lpstr>
      <vt:lpstr>2、人员进场管理</vt:lpstr>
      <vt:lpstr>2.2安全帽管理</vt:lpstr>
      <vt:lpstr>2.3持证上岗</vt:lpstr>
      <vt:lpstr>3、安全装备</vt:lpstr>
      <vt:lpstr>3.3焊工</vt:lpstr>
      <vt:lpstr>3.5构件安装人员</vt:lpstr>
      <vt:lpstr>3.6安全员</vt:lpstr>
      <vt:lpstr>PowerPoint 演示文稿</vt:lpstr>
      <vt:lpstr>PowerPoint 演示文稿</vt:lpstr>
      <vt:lpstr>1、标准层安全防护样板</vt:lpstr>
      <vt:lpstr>2临边洞口</vt:lpstr>
      <vt:lpstr>（500~1200mm）</vt:lpstr>
      <vt:lpstr>（水电井）</vt:lpstr>
      <vt:lpstr>2.1.4电梯井口</vt:lpstr>
      <vt:lpstr>2.1.5电梯井钢平台</vt:lpstr>
      <vt:lpstr>2.1.6后浇带防护</vt:lpstr>
      <vt:lpstr>2.1.7安全通道、 施工电梯防护棚</vt:lpstr>
      <vt:lpstr>2.1.7.1定型化防护棚做法</vt:lpstr>
      <vt:lpstr>2.1.7.2场区安全通道</vt:lpstr>
      <vt:lpstr>2.1.8基坑临边防护</vt:lpstr>
      <vt:lpstr>2.1.9楼梯临边</vt:lpstr>
      <vt:lpstr>2.1.10结构临边防护</vt:lpstr>
      <vt:lpstr>2.1.13作业面临边</vt:lpstr>
      <vt:lpstr>2.1.14屋面临边</vt:lpstr>
      <vt:lpstr>2.1.15外窗临边</vt:lpstr>
      <vt:lpstr>PowerPoint 演示文稿</vt:lpstr>
      <vt:lpstr>2.1.17施工电梯转动活动翻板</vt:lpstr>
      <vt:lpstr>2.1.19基坑临边、边坡临边</vt:lpstr>
      <vt:lpstr>2.1.20水平挑网</vt:lpstr>
      <vt:lpstr>3、外立面作业防护</vt:lpstr>
      <vt:lpstr>3.1.2立杆、基础</vt:lpstr>
      <vt:lpstr>3.1.3纵向横向水平杆</vt:lpstr>
      <vt:lpstr>3.1.3基础不在同一 高度时扫地杆做法</vt:lpstr>
      <vt:lpstr>3.1.4 连墙件设置</vt:lpstr>
      <vt:lpstr>3.1.5剪刀撑（一）</vt:lpstr>
      <vt:lpstr>3.1.6剪刀撑(二）</vt:lpstr>
      <vt:lpstr>3.1.6立面防护设置</vt:lpstr>
      <vt:lpstr>3.1.7安全网</vt:lpstr>
      <vt:lpstr>3.1.8水平防护设置（主 体结构施工阶段）</vt:lpstr>
      <vt:lpstr>3.1.9通道</vt:lpstr>
      <vt:lpstr>3.2悬挑式脚手架</vt:lpstr>
      <vt:lpstr>3.2.1悬挑钢梁</vt:lpstr>
      <vt:lpstr>3.2.2	钢梁与建筑结构锚固</vt:lpstr>
      <vt:lpstr>3.2.3立杆底部与悬挑钢梁连接</vt:lpstr>
      <vt:lpstr>3.2.4纵横向扫地杆的设置</vt:lpstr>
      <vt:lpstr>3.2.5悬挑脚手架剪刀撑设置</vt:lpstr>
      <vt:lpstr>3.2.6连墙件设置</vt:lpstr>
      <vt:lpstr>3.2.7层间、架体防护</vt:lpstr>
      <vt:lpstr>3.3附着式脚手架</vt:lpstr>
      <vt:lpstr>3.3.1防坠安全装置</vt:lpstr>
      <vt:lpstr>3.3.2安全防倾翻装置</vt:lpstr>
      <vt:lpstr>3.3.3安全同步控制或 载荷控制装置</vt:lpstr>
      <vt:lpstr>3.3.4架体构造</vt:lpstr>
      <vt:lpstr>3.3.5附着支座</vt:lpstr>
      <vt:lpstr>3.3.6架体安装</vt:lpstr>
      <vt:lpstr>3.3.8架体升降</vt:lpstr>
      <vt:lpstr>3.3.9架体防护</vt:lpstr>
      <vt:lpstr>3.4卸料平台</vt:lpstr>
      <vt:lpstr>3.4.1卸料平台锚固</vt:lpstr>
      <vt:lpstr>3.5支模架</vt:lpstr>
      <vt:lpstr>3.5.1立杆设置</vt:lpstr>
      <vt:lpstr>3.5.1底座与托撑</vt:lpstr>
      <vt:lpstr>3.5.2U型托设置</vt:lpstr>
      <vt:lpstr>3.5.3扣件式剪刀撑</vt:lpstr>
      <vt:lpstr>3.5.4碗扣式剪刀撑</vt:lpstr>
      <vt:lpstr>3.5.5周边拉结 与临边防护</vt:lpstr>
      <vt:lpstr>3.5.6高支模</vt:lpstr>
      <vt:lpstr>3.6吊篮</vt:lpstr>
      <vt:lpstr>3.6.1安全装置（安全锁）</vt:lpstr>
      <vt:lpstr>3.6.2安全绳及安全 带的自锁器</vt:lpstr>
      <vt:lpstr>3.6.3上限位装置</vt:lpstr>
      <vt:lpstr>3.6.4悬挂机构</vt:lpstr>
      <vt:lpstr>3.6.5钢丝绳</vt:lpstr>
      <vt:lpstr>PowerPoint 演示文稿</vt:lpstr>
      <vt:lpstr>3.6.6升降作业</vt:lpstr>
      <vt:lpstr>3.6.7安全防护</vt:lpstr>
      <vt:lpstr>3.6.8吊篮稳定</vt:lpstr>
      <vt:lpstr>3.7吊绳（蜘蛛人）</vt:lpstr>
      <vt:lpstr>3.8安全警戒</vt:lpstr>
      <vt:lpstr>3.9工具</vt:lpstr>
      <vt:lpstr>3.10材料</vt:lpstr>
      <vt:lpstr>第三章、临电管理</vt:lpstr>
      <vt:lpstr>4.临时用电</vt:lpstr>
      <vt:lpstr>1.外电防护</vt:lpstr>
      <vt:lpstr>2.接地与接零保护系统</vt:lpstr>
      <vt:lpstr>3重复接地与防雷</vt:lpstr>
      <vt:lpstr>4总配电室</vt:lpstr>
      <vt:lpstr>5配电线路</vt:lpstr>
      <vt:lpstr>6.楼层配电</vt:lpstr>
      <vt:lpstr>7.总配电箱</vt:lpstr>
      <vt:lpstr>8.分配电箱</vt:lpstr>
      <vt:lpstr>9.开关箱</vt:lpstr>
      <vt:lpstr>10.开关箱与电焊机设置</vt:lpstr>
      <vt:lpstr>11.现场照明</vt:lpstr>
      <vt:lpstr>12生活区用电</vt:lpstr>
      <vt:lpstr>第四章消防管理</vt:lpstr>
      <vt:lpstr>1.临时消防给水系统</vt:lpstr>
      <vt:lpstr>2.消防泵房配置</vt:lpstr>
      <vt:lpstr>3.灭火器设置</vt:lpstr>
      <vt:lpstr>4易燃易爆物品管理及 防火间距</vt:lpstr>
      <vt:lpstr>5动用明火管理</vt:lpstr>
      <vt:lpstr>6消防用电</vt:lpstr>
      <vt:lpstr>第五章机械管理</vt:lpstr>
      <vt:lpstr>1挖掘机</vt:lpstr>
      <vt:lpstr>2移动式吊车</vt:lpstr>
      <vt:lpstr>3搅拌机</vt:lpstr>
      <vt:lpstr>4塔吊</vt:lpstr>
      <vt:lpstr>4.1塔吊基础防护</vt:lpstr>
      <vt:lpstr>4.2塔吊附着装置</vt:lpstr>
      <vt:lpstr>4.3安全保险装置(一)</vt:lpstr>
      <vt:lpstr>4.4安全保险装置(二)</vt:lpstr>
      <vt:lpstr>4.5安全保险装置(三)</vt:lpstr>
      <vt:lpstr>4.6钢丝绳</vt:lpstr>
      <vt:lpstr>4.7塔吊零散材料吊篮</vt:lpstr>
      <vt:lpstr>4.8安全用电</vt:lpstr>
      <vt:lpstr>4.9附着</vt:lpstr>
      <vt:lpstr>4.9基础</vt:lpstr>
      <vt:lpstr>5施工电梯</vt:lpstr>
      <vt:lpstr>5.1基础</vt:lpstr>
      <vt:lpstr>5.2安全装置（一）</vt:lpstr>
      <vt:lpstr>5.3安全装置（二）</vt:lpstr>
      <vt:lpstr>5.3安全钩、急停</vt:lpstr>
      <vt:lpstr>5.4导轨、附着</vt:lpstr>
      <vt:lpstr>5.5安全用电</vt:lpstr>
      <vt:lpstr>5.6平台、层门</vt:lpstr>
      <vt:lpstr>6水平运输机械</vt:lpstr>
      <vt:lpstr>7布料机</vt:lpstr>
      <vt:lpstr>PowerPoint 演示文稿</vt:lpstr>
      <vt:lpstr>9打夯机</vt:lpstr>
      <vt:lpstr>10钢筋机械</vt:lpstr>
      <vt:lpstr>第六章坍塌</vt:lpstr>
      <vt:lpstr>危险性较大的高支模：</vt:lpstr>
      <vt:lpstr>PowerPoint 演示文稿</vt:lpstr>
      <vt:lpstr>材料堆放（一）</vt:lpstr>
      <vt:lpstr>材料堆放（二）</vt:lpstr>
      <vt:lpstr>材料堆放（三）</vt:lpstr>
      <vt:lpstr>材料堆放（三）</vt:lpstr>
      <vt:lpstr>材料堆放（四）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安全文明施工管理交底</dc:title>
  <dc:creator>DXAIA20.刘春季</dc:creator>
  <cp:lastModifiedBy>A呀土豆baby</cp:lastModifiedBy>
  <cp:revision>1</cp:revision>
  <dcterms:created xsi:type="dcterms:W3CDTF">2021-05-08T14:33:49Z</dcterms:created>
  <dcterms:modified xsi:type="dcterms:W3CDTF">2021-05-08T14:33:49Z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2017-02-28T08:00:00Z</vt:filetime>
  </property>
  <property fmtid="{D5CDD505-2E9C-101B-9397-08002B2CF9AE}" pid="3" name="Creator">
    <vt:lpwstr>Microsoft® PowerPoint® 2010</vt:lpwstr>
  </property>
  <property fmtid="{D5CDD505-2E9C-101B-9397-08002B2CF9AE}" pid="4" name="LastSaved">
    <vt:filetime>2019-12-25T08:00:00Z</vt:filetime>
  </property>
  <property fmtid="{D5CDD505-2E9C-101B-9397-08002B2CF9AE}" pid="5" name="ICV">
    <vt:lpwstr>39325E4CECC84FFE8EAB7B7EC63AE0AC</vt:lpwstr>
  </property>
  <property fmtid="{D5CDD505-2E9C-101B-9397-08002B2CF9AE}" pid="6" name="KSOProductBuildVer">
    <vt:lpwstr>2052-11.1.0.10463</vt:lpwstr>
  </property>
</Properties>
</file>