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5.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6.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3" r:id="rId3"/>
    <p:sldMasterId id="2147483655" r:id="rId4"/>
  </p:sldMasterIdLst>
  <p:notesMasterIdLst>
    <p:notesMasterId r:id="rId155"/>
  </p:notesMasterIdLst>
  <p:handoutMasterIdLst>
    <p:handoutMasterId r:id="rId156"/>
  </p:handoutMasterIdLst>
  <p:sldIdLst>
    <p:sldId id="256" r:id="rId5"/>
    <p:sldId id="342" r:id="rId6"/>
    <p:sldId id="437" r:id="rId7"/>
    <p:sldId id="258" r:id="rId8"/>
    <p:sldId id="400" r:id="rId9"/>
    <p:sldId id="486" r:id="rId10"/>
    <p:sldId id="401" r:id="rId11"/>
    <p:sldId id="403" r:id="rId12"/>
    <p:sldId id="404" r:id="rId13"/>
    <p:sldId id="405" r:id="rId14"/>
    <p:sldId id="406" r:id="rId15"/>
    <p:sldId id="414" r:id="rId16"/>
    <p:sldId id="408" r:id="rId17"/>
    <p:sldId id="409" r:id="rId18"/>
    <p:sldId id="411" r:id="rId19"/>
    <p:sldId id="497" r:id="rId20"/>
    <p:sldId id="412" r:id="rId21"/>
    <p:sldId id="413" r:id="rId22"/>
    <p:sldId id="652" r:id="rId23"/>
    <p:sldId id="415" r:id="rId24"/>
    <p:sldId id="487" r:id="rId25"/>
    <p:sldId id="416" r:id="rId26"/>
    <p:sldId id="417" r:id="rId27"/>
    <p:sldId id="418" r:id="rId28"/>
    <p:sldId id="419" r:id="rId29"/>
    <p:sldId id="420" r:id="rId30"/>
    <p:sldId id="498" r:id="rId31"/>
    <p:sldId id="421" r:id="rId32"/>
    <p:sldId id="499" r:id="rId33"/>
    <p:sldId id="423" r:id="rId34"/>
    <p:sldId id="422" r:id="rId35"/>
    <p:sldId id="424" r:id="rId36"/>
    <p:sldId id="425" r:id="rId37"/>
    <p:sldId id="500" r:id="rId38"/>
    <p:sldId id="427" r:id="rId39"/>
    <p:sldId id="502" r:id="rId40"/>
    <p:sldId id="428" r:id="rId41"/>
    <p:sldId id="503" r:id="rId42"/>
    <p:sldId id="429" r:id="rId43"/>
    <p:sldId id="504" r:id="rId44"/>
    <p:sldId id="430" r:id="rId45"/>
    <p:sldId id="505" r:id="rId46"/>
    <p:sldId id="431" r:id="rId47"/>
    <p:sldId id="506" r:id="rId48"/>
    <p:sldId id="653" r:id="rId49"/>
    <p:sldId id="442" r:id="rId50"/>
    <p:sldId id="443" r:id="rId51"/>
    <p:sldId id="524" r:id="rId52"/>
    <p:sldId id="529" r:id="rId53"/>
    <p:sldId id="526" r:id="rId54"/>
    <p:sldId id="565" r:id="rId55"/>
    <p:sldId id="532" r:id="rId56"/>
    <p:sldId id="533" r:id="rId57"/>
    <p:sldId id="543" r:id="rId58"/>
    <p:sldId id="572" r:id="rId59"/>
    <p:sldId id="531" r:id="rId60"/>
    <p:sldId id="445" r:id="rId61"/>
    <p:sldId id="494" r:id="rId62"/>
    <p:sldId id="546" r:id="rId63"/>
    <p:sldId id="549" r:id="rId64"/>
    <p:sldId id="544" r:id="rId65"/>
    <p:sldId id="547" r:id="rId66"/>
    <p:sldId id="545" r:id="rId67"/>
    <p:sldId id="548" r:id="rId68"/>
    <p:sldId id="446" r:id="rId69"/>
    <p:sldId id="493" r:id="rId70"/>
    <p:sldId id="550" r:id="rId71"/>
    <p:sldId id="449" r:id="rId72"/>
    <p:sldId id="564" r:id="rId73"/>
    <p:sldId id="490" r:id="rId74"/>
    <p:sldId id="580" r:id="rId75"/>
    <p:sldId id="558" r:id="rId76"/>
    <p:sldId id="560" r:id="rId77"/>
    <p:sldId id="562" r:id="rId78"/>
    <p:sldId id="561" r:id="rId79"/>
    <p:sldId id="563" r:id="rId80"/>
    <p:sldId id="637" r:id="rId81"/>
    <p:sldId id="634" r:id="rId82"/>
    <p:sldId id="448" r:id="rId83"/>
    <p:sldId id="452" r:id="rId84"/>
    <p:sldId id="491" r:id="rId85"/>
    <p:sldId id="573" r:id="rId86"/>
    <p:sldId id="567" r:id="rId87"/>
    <p:sldId id="599" r:id="rId88"/>
    <p:sldId id="568" r:id="rId89"/>
    <p:sldId id="569" r:id="rId90"/>
    <p:sldId id="570" r:id="rId91"/>
    <p:sldId id="571" r:id="rId92"/>
    <p:sldId id="453" r:id="rId93"/>
    <p:sldId id="492" r:id="rId94"/>
    <p:sldId id="574" r:id="rId95"/>
    <p:sldId id="576" r:id="rId96"/>
    <p:sldId id="456" r:id="rId97"/>
    <p:sldId id="581" r:id="rId98"/>
    <p:sldId id="507" r:id="rId99"/>
    <p:sldId id="454" r:id="rId100"/>
    <p:sldId id="595" r:id="rId101"/>
    <p:sldId id="594" r:id="rId102"/>
    <p:sldId id="596" r:id="rId103"/>
    <p:sldId id="597" r:id="rId104"/>
    <p:sldId id="593" r:id="rId105"/>
    <p:sldId id="509" r:id="rId106"/>
    <p:sldId id="578" r:id="rId107"/>
    <p:sldId id="577" r:id="rId108"/>
    <p:sldId id="579" r:id="rId109"/>
    <p:sldId id="457" r:id="rId110"/>
    <p:sldId id="508" r:id="rId111"/>
    <p:sldId id="583" r:id="rId112"/>
    <p:sldId id="582" r:id="rId113"/>
    <p:sldId id="584" r:id="rId114"/>
    <p:sldId id="469" r:id="rId115"/>
    <p:sldId id="510" r:id="rId116"/>
    <p:sldId id="585" r:id="rId117"/>
    <p:sldId id="460" r:id="rId118"/>
    <p:sldId id="511" r:id="rId119"/>
    <p:sldId id="447" r:id="rId120"/>
    <p:sldId id="556" r:id="rId121"/>
    <p:sldId id="552" r:id="rId122"/>
    <p:sldId id="588" r:id="rId123"/>
    <p:sldId id="512" r:id="rId124"/>
    <p:sldId id="586" r:id="rId125"/>
    <p:sldId id="635" r:id="rId126"/>
    <p:sldId id="587" r:id="rId127"/>
    <p:sldId id="636" r:id="rId128"/>
    <p:sldId id="462" r:id="rId129"/>
    <p:sldId id="590" r:id="rId130"/>
    <p:sldId id="600" r:id="rId131"/>
    <p:sldId id="592" r:id="rId132"/>
    <p:sldId id="589" r:id="rId133"/>
    <p:sldId id="515" r:id="rId134"/>
    <p:sldId id="463" r:id="rId135"/>
    <p:sldId id="654" r:id="rId136"/>
    <p:sldId id="602" r:id="rId137"/>
    <p:sldId id="633" r:id="rId138"/>
    <p:sldId id="604" r:id="rId139"/>
    <p:sldId id="605" r:id="rId140"/>
    <p:sldId id="606" r:id="rId141"/>
    <p:sldId id="619" r:id="rId142"/>
    <p:sldId id="607" r:id="rId143"/>
    <p:sldId id="608" r:id="rId144"/>
    <p:sldId id="609" r:id="rId145"/>
    <p:sldId id="611" r:id="rId146"/>
    <p:sldId id="614" r:id="rId147"/>
    <p:sldId id="613" r:id="rId148"/>
    <p:sldId id="612" r:id="rId149"/>
    <p:sldId id="615" r:id="rId150"/>
    <p:sldId id="616" r:id="rId151"/>
    <p:sldId id="617" r:id="rId152"/>
    <p:sldId id="618" r:id="rId153"/>
    <p:sldId id="261" r:id="rId154"/>
  </p:sldIdLst>
  <p:sldSz cx="12195175" cy="6859588"/>
  <p:notesSz cx="6858000" cy="9144000"/>
  <p:defaultTex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795">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94F"/>
    <a:srgbClr val="FFC100"/>
    <a:srgbClr val="0079D4"/>
    <a:srgbClr val="80A7AC"/>
    <a:srgbClr val="EAEAEA"/>
    <a:srgbClr val="FF3300"/>
    <a:srgbClr val="FF0066"/>
    <a:srgbClr val="FE614E"/>
    <a:srgbClr val="6E5954"/>
    <a:srgbClr val="C7B9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4660"/>
  </p:normalViewPr>
  <p:slideViewPr>
    <p:cSldViewPr>
      <p:cViewPr varScale="1">
        <p:scale>
          <a:sx n="60" d="100"/>
          <a:sy n="60" d="100"/>
        </p:scale>
        <p:origin x="43" y="446"/>
      </p:cViewPr>
      <p:guideLst>
        <p:guide orient="horz" pos="2160"/>
        <p:guide orient="horz" pos="2795"/>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slide" Target="slides/slide149.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1C15E6-6BD2-4E4B-B1D4-218C26E1B228}" type="datetimeFigureOut">
              <a:rPr lang="zh-CN" altLang="en-US" smtClean="0"/>
              <a:t>2020/9/18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55EDCA-2189-4435-B38B-6F3C2C044356}"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17430C-5A66-4BD0-A971-34190B6C6019}" type="datetimeFigureOut">
              <a:rPr lang="zh-CN" altLang="en-US" smtClean="0"/>
              <a:t>2020/9/18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AC173A-3DA8-4893-B28A-1E15F55C3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a:t>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100</a:t>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101</a:t>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102</a:t>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103</a:t>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104</a:t>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105</a:t>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106</a:t>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107</a:t>
            </a:fld>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108</a:t>
            </a:fld>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109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a:t>
            </a:fld>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110</a:t>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111</a:t>
            </a:fld>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112</a:t>
            </a:fld>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113</a:t>
            </a:fld>
            <a:endParaRPr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114</a:t>
            </a:fld>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115</a:t>
            </a:fld>
            <a:endParaRPr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116</a:t>
            </a:fld>
            <a:endParaRPr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117</a:t>
            </a:fld>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118</a:t>
            </a:fld>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119</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a:t>
            </a:fld>
            <a:endParaRPr lang="zh-CN"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120</a:t>
            </a:fld>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121</a:t>
            </a:fld>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122</a:t>
            </a:fld>
            <a:endParaRPr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123</a:t>
            </a:fld>
            <a:endParaRPr lang="zh-CN"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124</a:t>
            </a:fld>
            <a:endParaRPr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125</a:t>
            </a:fld>
            <a:endParaRPr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126</a:t>
            </a:fld>
            <a:endParaRPr lang="zh-CN"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127</a:t>
            </a:fld>
            <a:endParaRPr lang="zh-CN"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128</a:t>
            </a:fld>
            <a:endParaRPr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a:t>
            </a:fld>
            <a:endParaRPr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130</a:t>
            </a:fld>
            <a:endParaRPr lang="zh-CN"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131</a:t>
            </a:fld>
            <a:endParaRPr lang="zh-CN"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132</a:t>
            </a:fld>
            <a:endParaRPr lang="zh-CN"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133</a:t>
            </a:fld>
            <a:endParaRPr lang="zh-CN"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134</a:t>
            </a:fld>
            <a:endParaRPr lang="zh-CN"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135</a:t>
            </a:fld>
            <a:endParaRPr lang="zh-CN"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136</a:t>
            </a:fld>
            <a:endParaRPr lang="zh-CN"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137</a:t>
            </a:fld>
            <a:endParaRPr lang="zh-CN"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138</a:t>
            </a:fld>
            <a:endParaRPr lang="zh-CN"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139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a:t>
            </a:fld>
            <a:endParaRPr lang="zh-CN"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140</a:t>
            </a:fld>
            <a:endParaRPr lang="zh-CN"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141</a:t>
            </a:fld>
            <a:endParaRPr lang="zh-CN"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142</a:t>
            </a:fld>
            <a:endParaRPr lang="zh-CN"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143</a:t>
            </a:fld>
            <a:endParaRPr lang="zh-CN"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144</a:t>
            </a:fld>
            <a:endParaRPr lang="zh-CN"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145</a:t>
            </a:fld>
            <a:endParaRPr lang="zh-CN"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146</a:t>
            </a:fld>
            <a:endParaRPr lang="zh-CN"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147</a:t>
            </a:fld>
            <a:endParaRPr lang="zh-CN"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148</a:t>
            </a:fld>
            <a:endParaRPr lang="zh-CN"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149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15</a:t>
            </a:fld>
            <a:endParaRPr lang="zh-CN"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150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AC173A-3DA8-4893-B28A-1E15F55C330A}"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AC173A-3DA8-4893-B28A-1E15F55C330A}"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54</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55</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56</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57</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59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AC173A-3DA8-4893-B28A-1E15F55C330A}" type="slidenum">
              <a:rPr lang="zh-CN" altLang="en-US" smtClean="0"/>
              <a:t>6</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60</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62</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63</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64</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65</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66</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67</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68</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69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AC173A-3DA8-4893-B28A-1E15F55C330A}" type="slidenum">
              <a:rPr lang="zh-CN" altLang="en-US" smtClean="0"/>
              <a:t>7</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70</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71</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72</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73</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74</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75</a:t>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76</a:t>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77</a:t>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AC173A-3DA8-4893-B28A-1E15F55C330A}" type="slidenum">
              <a:rPr lang="zh-CN" altLang="en-US" smtClean="0"/>
              <a:t>78</a:t>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a:t>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80</a:t>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81</a:t>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82</a:t>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83</a:t>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84</a:t>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85</a:t>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86</a:t>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87</a:t>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88</a:t>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89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a:t>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90</a:t>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91</a:t>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92</a:t>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93</a:t>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94</a:t>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95</a:t>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96</a:t>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97</a:t>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98</a:t>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0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剪去对角 7"/>
          <p:cNvSpPr/>
          <p:nvPr userDrawn="1"/>
        </p:nvSpPr>
        <p:spPr>
          <a:xfrm>
            <a:off x="0" y="1629594"/>
            <a:ext cx="3937347" cy="170226"/>
          </a:xfrm>
          <a:prstGeom prst="snip2DiagRect">
            <a:avLst/>
          </a:prstGeom>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grpSp>
        <p:nvGrpSpPr>
          <p:cNvPr id="11" name="组合 10"/>
          <p:cNvGrpSpPr/>
          <p:nvPr userDrawn="1"/>
        </p:nvGrpSpPr>
        <p:grpSpPr>
          <a:xfrm>
            <a:off x="48915" y="811296"/>
            <a:ext cx="9729216" cy="108000"/>
            <a:chOff x="1129035" y="2133650"/>
            <a:chExt cx="9729216" cy="108000"/>
          </a:xfrm>
          <a:solidFill>
            <a:srgbClr val="FFC000"/>
          </a:solidFill>
        </p:grpSpPr>
        <p:sp>
          <p:nvSpPr>
            <p:cNvPr id="12" name="平行四边形 11"/>
            <p:cNvSpPr/>
            <p:nvPr/>
          </p:nvSpPr>
          <p:spPr>
            <a:xfrm>
              <a:off x="1129035"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13" name="平行四边形 12"/>
            <p:cNvSpPr/>
            <p:nvPr/>
          </p:nvSpPr>
          <p:spPr>
            <a:xfrm>
              <a:off x="2345187"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14" name="平行四边形 13"/>
            <p:cNvSpPr/>
            <p:nvPr/>
          </p:nvSpPr>
          <p:spPr>
            <a:xfrm>
              <a:off x="8425947"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15" name="平行四边形 14"/>
            <p:cNvSpPr/>
            <p:nvPr/>
          </p:nvSpPr>
          <p:spPr>
            <a:xfrm>
              <a:off x="9642099"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16" name="平行四边形 15"/>
            <p:cNvSpPr/>
            <p:nvPr/>
          </p:nvSpPr>
          <p:spPr>
            <a:xfrm>
              <a:off x="5993643"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17" name="平行四边形 16"/>
            <p:cNvSpPr/>
            <p:nvPr/>
          </p:nvSpPr>
          <p:spPr>
            <a:xfrm>
              <a:off x="7209795"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18" name="平行四边形 17"/>
            <p:cNvSpPr/>
            <p:nvPr/>
          </p:nvSpPr>
          <p:spPr>
            <a:xfrm>
              <a:off x="3561339"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19" name="平行四边形 18"/>
            <p:cNvSpPr/>
            <p:nvPr/>
          </p:nvSpPr>
          <p:spPr>
            <a:xfrm>
              <a:off x="4777491" y="2133650"/>
              <a:ext cx="1216152" cy="108000"/>
            </a:xfrm>
            <a:prstGeom prst="parallelogram">
              <a:avLst>
                <a:gd name="adj" fmla="val 56250"/>
              </a:avLst>
            </a:prstGeom>
            <a:grpFill/>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gr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fld id="{530820CF-B880-4189-942D-D702A7CBA730}" type="datetimeFigureOut">
              <a:rPr lang="zh-CN" altLang="en-US" smtClean="0">
                <a:solidFill>
                  <a:prstClr val="black">
                    <a:tint val="75000"/>
                  </a:prstClr>
                </a:solidFill>
              </a:rPr>
              <a:t>2020/9/18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4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fld id="{530820CF-B880-4189-942D-D702A7CBA730}" type="datetimeFigureOut">
              <a:rPr lang="zh-CN" altLang="en-US" smtClean="0">
                <a:solidFill>
                  <a:prstClr val="black">
                    <a:tint val="75000"/>
                  </a:prstClr>
                </a:solidFill>
              </a:rPr>
              <a:t>2020/9/18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4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9845" name="Rectangle 81"/>
          <p:cNvSpPr>
            <a:spLocks noChangeArrowheads="1"/>
          </p:cNvSpPr>
          <p:nvPr userDrawn="1"/>
        </p:nvSpPr>
        <p:spPr bwMode="auto">
          <a:xfrm>
            <a:off x="0" y="9529"/>
            <a:ext cx="12195175" cy="6837358"/>
          </a:xfrm>
          <a:prstGeom prst="rect">
            <a:avLst/>
          </a:prstGeom>
          <a:solidFill>
            <a:schemeClr val="accent1"/>
          </a:solidFill>
          <a:ln>
            <a:noFill/>
          </a:ln>
        </p:spPr>
        <p:txBody>
          <a:bodyPr vert="horz" wrap="square" lIns="91461" tIns="45731" rIns="91461" bIns="45731" numCol="1" anchor="t" anchorCtr="0" compatLnSpc="1"/>
          <a:lstStyle/>
          <a:p>
            <a:endParaRPr lang="zh-CN" altLang="en-US" sz="2100"/>
          </a:p>
        </p:txBody>
      </p:sp>
      <p:sp>
        <p:nvSpPr>
          <p:cNvPr id="9847" name="Freeform 83"/>
          <p:cNvSpPr/>
          <p:nvPr userDrawn="1"/>
        </p:nvSpPr>
        <p:spPr bwMode="auto">
          <a:xfrm>
            <a:off x="15880" y="9528"/>
            <a:ext cx="3936438" cy="1208368"/>
          </a:xfrm>
          <a:custGeom>
            <a:avLst/>
            <a:gdLst>
              <a:gd name="T0" fmla="*/ 1625 w 2479"/>
              <a:gd name="T1" fmla="*/ 0 h 761"/>
              <a:gd name="T2" fmla="*/ 0 w 2479"/>
              <a:gd name="T3" fmla="*/ 499 h 761"/>
              <a:gd name="T4" fmla="*/ 0 w 2479"/>
              <a:gd name="T5" fmla="*/ 761 h 761"/>
              <a:gd name="T6" fmla="*/ 2479 w 2479"/>
              <a:gd name="T7" fmla="*/ 0 h 761"/>
              <a:gd name="T8" fmla="*/ 1625 w 2479"/>
              <a:gd name="T9" fmla="*/ 0 h 761"/>
            </a:gdLst>
            <a:ahLst/>
            <a:cxnLst>
              <a:cxn ang="0">
                <a:pos x="T0" y="T1"/>
              </a:cxn>
              <a:cxn ang="0">
                <a:pos x="T2" y="T3"/>
              </a:cxn>
              <a:cxn ang="0">
                <a:pos x="T4" y="T5"/>
              </a:cxn>
              <a:cxn ang="0">
                <a:pos x="T6" y="T7"/>
              </a:cxn>
              <a:cxn ang="0">
                <a:pos x="T8" y="T9"/>
              </a:cxn>
            </a:cxnLst>
            <a:rect l="0" t="0" r="r" b="b"/>
            <a:pathLst>
              <a:path w="2479" h="761">
                <a:moveTo>
                  <a:pt x="1625" y="0"/>
                </a:moveTo>
                <a:lnTo>
                  <a:pt x="0" y="499"/>
                </a:lnTo>
                <a:lnTo>
                  <a:pt x="0" y="761"/>
                </a:lnTo>
                <a:lnTo>
                  <a:pt x="2479" y="0"/>
                </a:lnTo>
                <a:lnTo>
                  <a:pt x="1625"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48" name="Freeform 84"/>
          <p:cNvSpPr/>
          <p:nvPr userDrawn="1"/>
        </p:nvSpPr>
        <p:spPr bwMode="auto">
          <a:xfrm>
            <a:off x="13285" y="9528"/>
            <a:ext cx="7412380" cy="2273826"/>
          </a:xfrm>
          <a:custGeom>
            <a:avLst/>
            <a:gdLst>
              <a:gd name="T0" fmla="*/ 3815 w 4668"/>
              <a:gd name="T1" fmla="*/ 0 h 1432"/>
              <a:gd name="T2" fmla="*/ 0 w 4668"/>
              <a:gd name="T3" fmla="*/ 1170 h 1432"/>
              <a:gd name="T4" fmla="*/ 0 w 4668"/>
              <a:gd name="T5" fmla="*/ 1432 h 1432"/>
              <a:gd name="T6" fmla="*/ 4668 w 4668"/>
              <a:gd name="T7" fmla="*/ 0 h 1432"/>
              <a:gd name="T8" fmla="*/ 3815 w 4668"/>
              <a:gd name="T9" fmla="*/ 0 h 1432"/>
            </a:gdLst>
            <a:ahLst/>
            <a:cxnLst>
              <a:cxn ang="0">
                <a:pos x="T0" y="T1"/>
              </a:cxn>
              <a:cxn ang="0">
                <a:pos x="T2" y="T3"/>
              </a:cxn>
              <a:cxn ang="0">
                <a:pos x="T4" y="T5"/>
              </a:cxn>
              <a:cxn ang="0">
                <a:pos x="T6" y="T7"/>
              </a:cxn>
              <a:cxn ang="0">
                <a:pos x="T8" y="T9"/>
              </a:cxn>
            </a:cxnLst>
            <a:rect l="0" t="0" r="r" b="b"/>
            <a:pathLst>
              <a:path w="4668" h="1432">
                <a:moveTo>
                  <a:pt x="3815" y="0"/>
                </a:moveTo>
                <a:lnTo>
                  <a:pt x="0" y="1170"/>
                </a:lnTo>
                <a:lnTo>
                  <a:pt x="0" y="1432"/>
                </a:lnTo>
                <a:lnTo>
                  <a:pt x="4668" y="0"/>
                </a:lnTo>
                <a:lnTo>
                  <a:pt x="3815"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49" name="Freeform 85"/>
          <p:cNvSpPr/>
          <p:nvPr userDrawn="1"/>
        </p:nvSpPr>
        <p:spPr bwMode="auto">
          <a:xfrm>
            <a:off x="15879" y="9528"/>
            <a:ext cx="7412380" cy="2273826"/>
          </a:xfrm>
          <a:custGeom>
            <a:avLst/>
            <a:gdLst>
              <a:gd name="T0" fmla="*/ 3815 w 4668"/>
              <a:gd name="T1" fmla="*/ 0 h 1432"/>
              <a:gd name="T2" fmla="*/ 0 w 4668"/>
              <a:gd name="T3" fmla="*/ 1170 h 1432"/>
              <a:gd name="T4" fmla="*/ 0 w 4668"/>
              <a:gd name="T5" fmla="*/ 1432 h 1432"/>
              <a:gd name="T6" fmla="*/ 4668 w 4668"/>
              <a:gd name="T7" fmla="*/ 0 h 1432"/>
              <a:gd name="T8" fmla="*/ 3815 w 4668"/>
              <a:gd name="T9" fmla="*/ 0 h 1432"/>
            </a:gdLst>
            <a:ahLst/>
            <a:cxnLst>
              <a:cxn ang="0">
                <a:pos x="T0" y="T1"/>
              </a:cxn>
              <a:cxn ang="0">
                <a:pos x="T2" y="T3"/>
              </a:cxn>
              <a:cxn ang="0">
                <a:pos x="T4" y="T5"/>
              </a:cxn>
              <a:cxn ang="0">
                <a:pos x="T6" y="T7"/>
              </a:cxn>
              <a:cxn ang="0">
                <a:pos x="T8" y="T9"/>
              </a:cxn>
            </a:cxnLst>
            <a:rect l="0" t="0" r="r" b="b"/>
            <a:pathLst>
              <a:path w="4668" h="1432">
                <a:moveTo>
                  <a:pt x="3815" y="0"/>
                </a:moveTo>
                <a:lnTo>
                  <a:pt x="0" y="1170"/>
                </a:lnTo>
                <a:lnTo>
                  <a:pt x="0" y="1432"/>
                </a:lnTo>
                <a:lnTo>
                  <a:pt x="4668" y="0"/>
                </a:lnTo>
                <a:lnTo>
                  <a:pt x="38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50" name="Freeform 86"/>
          <p:cNvSpPr/>
          <p:nvPr userDrawn="1"/>
        </p:nvSpPr>
        <p:spPr bwMode="auto">
          <a:xfrm>
            <a:off x="15880" y="9528"/>
            <a:ext cx="10889910" cy="3340873"/>
          </a:xfrm>
          <a:custGeom>
            <a:avLst/>
            <a:gdLst>
              <a:gd name="T0" fmla="*/ 6004 w 6858"/>
              <a:gd name="T1" fmla="*/ 0 h 2104"/>
              <a:gd name="T2" fmla="*/ 0 w 6858"/>
              <a:gd name="T3" fmla="*/ 1842 h 2104"/>
              <a:gd name="T4" fmla="*/ 0 w 6858"/>
              <a:gd name="T5" fmla="*/ 2104 h 2104"/>
              <a:gd name="T6" fmla="*/ 6858 w 6858"/>
              <a:gd name="T7" fmla="*/ 0 h 2104"/>
              <a:gd name="T8" fmla="*/ 6004 w 6858"/>
              <a:gd name="T9" fmla="*/ 0 h 2104"/>
            </a:gdLst>
            <a:ahLst/>
            <a:cxnLst>
              <a:cxn ang="0">
                <a:pos x="T0" y="T1"/>
              </a:cxn>
              <a:cxn ang="0">
                <a:pos x="T2" y="T3"/>
              </a:cxn>
              <a:cxn ang="0">
                <a:pos x="T4" y="T5"/>
              </a:cxn>
              <a:cxn ang="0">
                <a:pos x="T6" y="T7"/>
              </a:cxn>
              <a:cxn ang="0">
                <a:pos x="T8" y="T9"/>
              </a:cxn>
            </a:cxnLst>
            <a:rect l="0" t="0" r="r" b="b"/>
            <a:pathLst>
              <a:path w="6858" h="2104">
                <a:moveTo>
                  <a:pt x="6004" y="0"/>
                </a:moveTo>
                <a:lnTo>
                  <a:pt x="0" y="1842"/>
                </a:lnTo>
                <a:lnTo>
                  <a:pt x="0" y="2104"/>
                </a:lnTo>
                <a:lnTo>
                  <a:pt x="6858" y="0"/>
                </a:lnTo>
                <a:lnTo>
                  <a:pt x="6004"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51" name="Freeform 87"/>
          <p:cNvSpPr/>
          <p:nvPr userDrawn="1"/>
        </p:nvSpPr>
        <p:spPr bwMode="auto">
          <a:xfrm>
            <a:off x="41286" y="9528"/>
            <a:ext cx="10889910" cy="3340873"/>
          </a:xfrm>
          <a:custGeom>
            <a:avLst/>
            <a:gdLst>
              <a:gd name="T0" fmla="*/ 6004 w 6858"/>
              <a:gd name="T1" fmla="*/ 0 h 2104"/>
              <a:gd name="T2" fmla="*/ 0 w 6858"/>
              <a:gd name="T3" fmla="*/ 1842 h 2104"/>
              <a:gd name="T4" fmla="*/ 0 w 6858"/>
              <a:gd name="T5" fmla="*/ 2104 h 2104"/>
              <a:gd name="T6" fmla="*/ 6858 w 6858"/>
              <a:gd name="T7" fmla="*/ 0 h 2104"/>
              <a:gd name="T8" fmla="*/ 6004 w 6858"/>
              <a:gd name="T9" fmla="*/ 0 h 2104"/>
            </a:gdLst>
            <a:ahLst/>
            <a:cxnLst>
              <a:cxn ang="0">
                <a:pos x="T0" y="T1"/>
              </a:cxn>
              <a:cxn ang="0">
                <a:pos x="T2" y="T3"/>
              </a:cxn>
              <a:cxn ang="0">
                <a:pos x="T4" y="T5"/>
              </a:cxn>
              <a:cxn ang="0">
                <a:pos x="T6" y="T7"/>
              </a:cxn>
              <a:cxn ang="0">
                <a:pos x="T8" y="T9"/>
              </a:cxn>
            </a:cxnLst>
            <a:rect l="0" t="0" r="r" b="b"/>
            <a:pathLst>
              <a:path w="6858" h="2104">
                <a:moveTo>
                  <a:pt x="6004" y="0"/>
                </a:moveTo>
                <a:lnTo>
                  <a:pt x="0" y="1842"/>
                </a:lnTo>
                <a:lnTo>
                  <a:pt x="0" y="2104"/>
                </a:lnTo>
                <a:lnTo>
                  <a:pt x="6858" y="0"/>
                </a:lnTo>
                <a:lnTo>
                  <a:pt x="60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52" name="Freeform 88"/>
          <p:cNvSpPr/>
          <p:nvPr userDrawn="1"/>
        </p:nvSpPr>
        <p:spPr bwMode="auto">
          <a:xfrm>
            <a:off x="15879" y="273114"/>
            <a:ext cx="12179296" cy="4142747"/>
          </a:xfrm>
          <a:custGeom>
            <a:avLst/>
            <a:gdLst>
              <a:gd name="T0" fmla="*/ 7653 w 7653"/>
              <a:gd name="T1" fmla="*/ 0 h 2609"/>
              <a:gd name="T2" fmla="*/ 0 w 7653"/>
              <a:gd name="T3" fmla="*/ 2348 h 2609"/>
              <a:gd name="T4" fmla="*/ 0 w 7653"/>
              <a:gd name="T5" fmla="*/ 2609 h 2609"/>
              <a:gd name="T6" fmla="*/ 7653 w 7653"/>
              <a:gd name="T7" fmla="*/ 261 h 2609"/>
              <a:gd name="T8" fmla="*/ 7653 w 7653"/>
              <a:gd name="T9" fmla="*/ 0 h 2609"/>
            </a:gdLst>
            <a:ahLst/>
            <a:cxnLst>
              <a:cxn ang="0">
                <a:pos x="T0" y="T1"/>
              </a:cxn>
              <a:cxn ang="0">
                <a:pos x="T2" y="T3"/>
              </a:cxn>
              <a:cxn ang="0">
                <a:pos x="T4" y="T5"/>
              </a:cxn>
              <a:cxn ang="0">
                <a:pos x="T6" y="T7"/>
              </a:cxn>
              <a:cxn ang="0">
                <a:pos x="T8" y="T9"/>
              </a:cxn>
            </a:cxnLst>
            <a:rect l="0" t="0" r="r" b="b"/>
            <a:pathLst>
              <a:path w="7653" h="2609">
                <a:moveTo>
                  <a:pt x="7653" y="0"/>
                </a:moveTo>
                <a:lnTo>
                  <a:pt x="0" y="2348"/>
                </a:lnTo>
                <a:lnTo>
                  <a:pt x="0" y="2609"/>
                </a:lnTo>
                <a:lnTo>
                  <a:pt x="7653" y="261"/>
                </a:lnTo>
                <a:lnTo>
                  <a:pt x="7653"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53" name="Freeform 89"/>
          <p:cNvSpPr/>
          <p:nvPr userDrawn="1"/>
        </p:nvSpPr>
        <p:spPr bwMode="auto">
          <a:xfrm>
            <a:off x="41286" y="273114"/>
            <a:ext cx="12152302" cy="4142747"/>
          </a:xfrm>
          <a:custGeom>
            <a:avLst/>
            <a:gdLst>
              <a:gd name="T0" fmla="*/ 7653 w 7653"/>
              <a:gd name="T1" fmla="*/ 0 h 2609"/>
              <a:gd name="T2" fmla="*/ 0 w 7653"/>
              <a:gd name="T3" fmla="*/ 2348 h 2609"/>
              <a:gd name="T4" fmla="*/ 0 w 7653"/>
              <a:gd name="T5" fmla="*/ 2609 h 2609"/>
              <a:gd name="T6" fmla="*/ 7653 w 7653"/>
              <a:gd name="T7" fmla="*/ 261 h 2609"/>
              <a:gd name="T8" fmla="*/ 7653 w 7653"/>
              <a:gd name="T9" fmla="*/ 0 h 2609"/>
            </a:gdLst>
            <a:ahLst/>
            <a:cxnLst>
              <a:cxn ang="0">
                <a:pos x="T0" y="T1"/>
              </a:cxn>
              <a:cxn ang="0">
                <a:pos x="T2" y="T3"/>
              </a:cxn>
              <a:cxn ang="0">
                <a:pos x="T4" y="T5"/>
              </a:cxn>
              <a:cxn ang="0">
                <a:pos x="T6" y="T7"/>
              </a:cxn>
              <a:cxn ang="0">
                <a:pos x="T8" y="T9"/>
              </a:cxn>
            </a:cxnLst>
            <a:rect l="0" t="0" r="r" b="b"/>
            <a:pathLst>
              <a:path w="7653" h="2609">
                <a:moveTo>
                  <a:pt x="7653" y="0"/>
                </a:moveTo>
                <a:lnTo>
                  <a:pt x="0" y="2348"/>
                </a:lnTo>
                <a:lnTo>
                  <a:pt x="0" y="2609"/>
                </a:lnTo>
                <a:lnTo>
                  <a:pt x="7653" y="261"/>
                </a:lnTo>
                <a:lnTo>
                  <a:pt x="76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54" name="Freeform 90"/>
          <p:cNvSpPr/>
          <p:nvPr userDrawn="1"/>
        </p:nvSpPr>
        <p:spPr bwMode="auto">
          <a:xfrm>
            <a:off x="15879" y="1338574"/>
            <a:ext cx="12179296" cy="4144334"/>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55" name="Freeform 91"/>
          <p:cNvSpPr/>
          <p:nvPr userDrawn="1"/>
        </p:nvSpPr>
        <p:spPr bwMode="auto">
          <a:xfrm>
            <a:off x="41286" y="1338574"/>
            <a:ext cx="12152302" cy="4144334"/>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56" name="Freeform 92"/>
          <p:cNvSpPr/>
          <p:nvPr userDrawn="1"/>
        </p:nvSpPr>
        <p:spPr bwMode="auto">
          <a:xfrm>
            <a:off x="15879" y="2405621"/>
            <a:ext cx="12179296" cy="4144334"/>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57" name="Freeform 93"/>
          <p:cNvSpPr/>
          <p:nvPr userDrawn="1"/>
        </p:nvSpPr>
        <p:spPr bwMode="auto">
          <a:xfrm>
            <a:off x="41286" y="2405621"/>
            <a:ext cx="12152302" cy="4144334"/>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58" name="Freeform 94"/>
          <p:cNvSpPr/>
          <p:nvPr userDrawn="1"/>
        </p:nvSpPr>
        <p:spPr bwMode="auto">
          <a:xfrm>
            <a:off x="1198875" y="3474255"/>
            <a:ext cx="10994712" cy="3372631"/>
          </a:xfrm>
          <a:custGeom>
            <a:avLst/>
            <a:gdLst>
              <a:gd name="T0" fmla="*/ 6924 w 6924"/>
              <a:gd name="T1" fmla="*/ 0 h 2124"/>
              <a:gd name="T2" fmla="*/ 0 w 6924"/>
              <a:gd name="T3" fmla="*/ 2124 h 2124"/>
              <a:gd name="T4" fmla="*/ 852 w 6924"/>
              <a:gd name="T5" fmla="*/ 2124 h 2124"/>
              <a:gd name="T6" fmla="*/ 6924 w 6924"/>
              <a:gd name="T7" fmla="*/ 260 h 2124"/>
              <a:gd name="T8" fmla="*/ 6924 w 6924"/>
              <a:gd name="T9" fmla="*/ 0 h 2124"/>
            </a:gdLst>
            <a:ahLst/>
            <a:cxnLst>
              <a:cxn ang="0">
                <a:pos x="T0" y="T1"/>
              </a:cxn>
              <a:cxn ang="0">
                <a:pos x="T2" y="T3"/>
              </a:cxn>
              <a:cxn ang="0">
                <a:pos x="T4" y="T5"/>
              </a:cxn>
              <a:cxn ang="0">
                <a:pos x="T6" y="T7"/>
              </a:cxn>
              <a:cxn ang="0">
                <a:pos x="T8" y="T9"/>
              </a:cxn>
            </a:cxnLst>
            <a:rect l="0" t="0" r="r" b="b"/>
            <a:pathLst>
              <a:path w="6924" h="2124">
                <a:moveTo>
                  <a:pt x="6924" y="0"/>
                </a:moveTo>
                <a:lnTo>
                  <a:pt x="0" y="2124"/>
                </a:lnTo>
                <a:lnTo>
                  <a:pt x="852" y="2124"/>
                </a:lnTo>
                <a:lnTo>
                  <a:pt x="6924" y="260"/>
                </a:lnTo>
                <a:lnTo>
                  <a:pt x="6924"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59" name="Freeform 95"/>
          <p:cNvSpPr/>
          <p:nvPr userDrawn="1"/>
        </p:nvSpPr>
        <p:spPr bwMode="auto">
          <a:xfrm>
            <a:off x="1198875" y="3474255"/>
            <a:ext cx="10994712" cy="3372631"/>
          </a:xfrm>
          <a:custGeom>
            <a:avLst/>
            <a:gdLst>
              <a:gd name="T0" fmla="*/ 6924 w 6924"/>
              <a:gd name="T1" fmla="*/ 0 h 2124"/>
              <a:gd name="T2" fmla="*/ 0 w 6924"/>
              <a:gd name="T3" fmla="*/ 2124 h 2124"/>
              <a:gd name="T4" fmla="*/ 852 w 6924"/>
              <a:gd name="T5" fmla="*/ 2124 h 2124"/>
              <a:gd name="T6" fmla="*/ 6924 w 6924"/>
              <a:gd name="T7" fmla="*/ 260 h 2124"/>
              <a:gd name="T8" fmla="*/ 6924 w 6924"/>
              <a:gd name="T9" fmla="*/ 0 h 2124"/>
            </a:gdLst>
            <a:ahLst/>
            <a:cxnLst>
              <a:cxn ang="0">
                <a:pos x="T0" y="T1"/>
              </a:cxn>
              <a:cxn ang="0">
                <a:pos x="T2" y="T3"/>
              </a:cxn>
              <a:cxn ang="0">
                <a:pos x="T4" y="T5"/>
              </a:cxn>
              <a:cxn ang="0">
                <a:pos x="T6" y="T7"/>
              </a:cxn>
              <a:cxn ang="0">
                <a:pos x="T8" y="T9"/>
              </a:cxn>
            </a:cxnLst>
            <a:rect l="0" t="0" r="r" b="b"/>
            <a:pathLst>
              <a:path w="6924" h="2124">
                <a:moveTo>
                  <a:pt x="6924" y="0"/>
                </a:moveTo>
                <a:lnTo>
                  <a:pt x="0" y="2124"/>
                </a:lnTo>
                <a:lnTo>
                  <a:pt x="852" y="2124"/>
                </a:lnTo>
                <a:lnTo>
                  <a:pt x="6924" y="260"/>
                </a:lnTo>
                <a:lnTo>
                  <a:pt x="69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60" name="Freeform 96"/>
          <p:cNvSpPr/>
          <p:nvPr userDrawn="1"/>
        </p:nvSpPr>
        <p:spPr bwMode="auto">
          <a:xfrm>
            <a:off x="4674817" y="4539714"/>
            <a:ext cx="7518771" cy="2307172"/>
          </a:xfrm>
          <a:custGeom>
            <a:avLst/>
            <a:gdLst>
              <a:gd name="T0" fmla="*/ 4735 w 4735"/>
              <a:gd name="T1" fmla="*/ 0 h 1453"/>
              <a:gd name="T2" fmla="*/ 0 w 4735"/>
              <a:gd name="T3" fmla="*/ 1453 h 1453"/>
              <a:gd name="T4" fmla="*/ 852 w 4735"/>
              <a:gd name="T5" fmla="*/ 1453 h 1453"/>
              <a:gd name="T6" fmla="*/ 4735 w 4735"/>
              <a:gd name="T7" fmla="*/ 262 h 1453"/>
              <a:gd name="T8" fmla="*/ 4735 w 4735"/>
              <a:gd name="T9" fmla="*/ 0 h 1453"/>
            </a:gdLst>
            <a:ahLst/>
            <a:cxnLst>
              <a:cxn ang="0">
                <a:pos x="T0" y="T1"/>
              </a:cxn>
              <a:cxn ang="0">
                <a:pos x="T2" y="T3"/>
              </a:cxn>
              <a:cxn ang="0">
                <a:pos x="T4" y="T5"/>
              </a:cxn>
              <a:cxn ang="0">
                <a:pos x="T6" y="T7"/>
              </a:cxn>
              <a:cxn ang="0">
                <a:pos x="T8" y="T9"/>
              </a:cxn>
            </a:cxnLst>
            <a:rect l="0" t="0" r="r" b="b"/>
            <a:pathLst>
              <a:path w="4735" h="1453">
                <a:moveTo>
                  <a:pt x="4735" y="0"/>
                </a:moveTo>
                <a:lnTo>
                  <a:pt x="0" y="1453"/>
                </a:lnTo>
                <a:lnTo>
                  <a:pt x="852" y="1453"/>
                </a:lnTo>
                <a:lnTo>
                  <a:pt x="4735" y="262"/>
                </a:lnTo>
                <a:lnTo>
                  <a:pt x="4735"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61" name="Freeform 97"/>
          <p:cNvSpPr/>
          <p:nvPr userDrawn="1"/>
        </p:nvSpPr>
        <p:spPr bwMode="auto">
          <a:xfrm>
            <a:off x="4674817" y="4539714"/>
            <a:ext cx="7518771" cy="2307172"/>
          </a:xfrm>
          <a:custGeom>
            <a:avLst/>
            <a:gdLst>
              <a:gd name="T0" fmla="*/ 4735 w 4735"/>
              <a:gd name="T1" fmla="*/ 0 h 1453"/>
              <a:gd name="T2" fmla="*/ 0 w 4735"/>
              <a:gd name="T3" fmla="*/ 1453 h 1453"/>
              <a:gd name="T4" fmla="*/ 852 w 4735"/>
              <a:gd name="T5" fmla="*/ 1453 h 1453"/>
              <a:gd name="T6" fmla="*/ 4735 w 4735"/>
              <a:gd name="T7" fmla="*/ 262 h 1453"/>
              <a:gd name="T8" fmla="*/ 4735 w 4735"/>
              <a:gd name="T9" fmla="*/ 0 h 1453"/>
            </a:gdLst>
            <a:ahLst/>
            <a:cxnLst>
              <a:cxn ang="0">
                <a:pos x="T0" y="T1"/>
              </a:cxn>
              <a:cxn ang="0">
                <a:pos x="T2" y="T3"/>
              </a:cxn>
              <a:cxn ang="0">
                <a:pos x="T4" y="T5"/>
              </a:cxn>
              <a:cxn ang="0">
                <a:pos x="T6" y="T7"/>
              </a:cxn>
              <a:cxn ang="0">
                <a:pos x="T8" y="T9"/>
              </a:cxn>
            </a:cxnLst>
            <a:rect l="0" t="0" r="r" b="b"/>
            <a:pathLst>
              <a:path w="4735" h="1453">
                <a:moveTo>
                  <a:pt x="4735" y="0"/>
                </a:moveTo>
                <a:lnTo>
                  <a:pt x="0" y="1453"/>
                </a:lnTo>
                <a:lnTo>
                  <a:pt x="852" y="1453"/>
                </a:lnTo>
                <a:lnTo>
                  <a:pt x="4735" y="262"/>
                </a:lnTo>
                <a:lnTo>
                  <a:pt x="47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62" name="Freeform 98"/>
          <p:cNvSpPr/>
          <p:nvPr userDrawn="1"/>
        </p:nvSpPr>
        <p:spPr bwMode="auto">
          <a:xfrm>
            <a:off x="8150760" y="5606761"/>
            <a:ext cx="4042828" cy="1240125"/>
          </a:xfrm>
          <a:custGeom>
            <a:avLst/>
            <a:gdLst>
              <a:gd name="T0" fmla="*/ 2546 w 2546"/>
              <a:gd name="T1" fmla="*/ 0 h 781"/>
              <a:gd name="T2" fmla="*/ 0 w 2546"/>
              <a:gd name="T3" fmla="*/ 781 h 781"/>
              <a:gd name="T4" fmla="*/ 854 w 2546"/>
              <a:gd name="T5" fmla="*/ 781 h 781"/>
              <a:gd name="T6" fmla="*/ 2546 w 2546"/>
              <a:gd name="T7" fmla="*/ 262 h 781"/>
              <a:gd name="T8" fmla="*/ 2546 w 2546"/>
              <a:gd name="T9" fmla="*/ 0 h 781"/>
            </a:gdLst>
            <a:ahLst/>
            <a:cxnLst>
              <a:cxn ang="0">
                <a:pos x="T0" y="T1"/>
              </a:cxn>
              <a:cxn ang="0">
                <a:pos x="T2" y="T3"/>
              </a:cxn>
              <a:cxn ang="0">
                <a:pos x="T4" y="T5"/>
              </a:cxn>
              <a:cxn ang="0">
                <a:pos x="T6" y="T7"/>
              </a:cxn>
              <a:cxn ang="0">
                <a:pos x="T8" y="T9"/>
              </a:cxn>
            </a:cxnLst>
            <a:rect l="0" t="0" r="r" b="b"/>
            <a:pathLst>
              <a:path w="2546" h="781">
                <a:moveTo>
                  <a:pt x="2546" y="0"/>
                </a:moveTo>
                <a:lnTo>
                  <a:pt x="0" y="781"/>
                </a:lnTo>
                <a:lnTo>
                  <a:pt x="854" y="781"/>
                </a:lnTo>
                <a:lnTo>
                  <a:pt x="2546" y="262"/>
                </a:lnTo>
                <a:lnTo>
                  <a:pt x="2546" y="0"/>
                </a:lnTo>
                <a:close/>
              </a:path>
            </a:pathLst>
          </a:custGeom>
          <a:solidFill>
            <a:schemeClr val="accent2">
              <a:alpha val="52000"/>
            </a:schemeClr>
          </a:solidFill>
          <a:ln>
            <a:noFill/>
          </a:ln>
        </p:spPr>
        <p:txBody>
          <a:bodyPr vert="horz" wrap="square" lIns="91461" tIns="45731" rIns="91461" bIns="45731" numCol="1" anchor="t" anchorCtr="0" compatLnSpc="1"/>
          <a:lstStyle/>
          <a:p>
            <a:endParaRPr lang="zh-CN" altLang="en-US" sz="2100"/>
          </a:p>
        </p:txBody>
      </p:sp>
      <p:sp>
        <p:nvSpPr>
          <p:cNvPr id="9863" name="Freeform 99"/>
          <p:cNvSpPr/>
          <p:nvPr userDrawn="1"/>
        </p:nvSpPr>
        <p:spPr bwMode="auto">
          <a:xfrm>
            <a:off x="8981238" y="4773132"/>
            <a:ext cx="827303" cy="684371"/>
          </a:xfrm>
          <a:custGeom>
            <a:avLst/>
            <a:gdLst>
              <a:gd name="T0" fmla="*/ 82 w 436"/>
              <a:gd name="T1" fmla="*/ 59 h 361"/>
              <a:gd name="T2" fmla="*/ 75 w 436"/>
              <a:gd name="T3" fmla="*/ 294 h 361"/>
              <a:gd name="T4" fmla="*/ 357 w 436"/>
              <a:gd name="T5" fmla="*/ 296 h 361"/>
              <a:gd name="T6" fmla="*/ 355 w 436"/>
              <a:gd name="T7" fmla="*/ 299 h 361"/>
              <a:gd name="T8" fmla="*/ 348 w 436"/>
              <a:gd name="T9" fmla="*/ 59 h 361"/>
              <a:gd name="T10" fmla="*/ 75 w 436"/>
              <a:gd name="T11" fmla="*/ 65 h 361"/>
              <a:gd name="T12" fmla="*/ 82 w 436"/>
              <a:gd name="T13" fmla="*/ 59 h 361"/>
            </a:gdLst>
            <a:ahLst/>
            <a:cxnLst>
              <a:cxn ang="0">
                <a:pos x="T0" y="T1"/>
              </a:cxn>
              <a:cxn ang="0">
                <a:pos x="T2" y="T3"/>
              </a:cxn>
              <a:cxn ang="0">
                <a:pos x="T4" y="T5"/>
              </a:cxn>
              <a:cxn ang="0">
                <a:pos x="T6" y="T7"/>
              </a:cxn>
              <a:cxn ang="0">
                <a:pos x="T8" y="T9"/>
              </a:cxn>
              <a:cxn ang="0">
                <a:pos x="T10" y="T11"/>
              </a:cxn>
              <a:cxn ang="0">
                <a:pos x="T12" y="T13"/>
              </a:cxn>
            </a:cxnLst>
            <a:rect l="0" t="0" r="r" b="b"/>
            <a:pathLst>
              <a:path w="436" h="361">
                <a:moveTo>
                  <a:pt x="82" y="59"/>
                </a:moveTo>
                <a:cubicBezTo>
                  <a:pt x="6" y="123"/>
                  <a:pt x="0" y="229"/>
                  <a:pt x="75" y="294"/>
                </a:cubicBezTo>
                <a:cubicBezTo>
                  <a:pt x="152" y="361"/>
                  <a:pt x="279" y="361"/>
                  <a:pt x="357" y="296"/>
                </a:cubicBezTo>
                <a:cubicBezTo>
                  <a:pt x="355" y="299"/>
                  <a:pt x="355" y="299"/>
                  <a:pt x="355" y="299"/>
                </a:cubicBezTo>
                <a:cubicBezTo>
                  <a:pt x="436" y="232"/>
                  <a:pt x="432" y="123"/>
                  <a:pt x="348" y="59"/>
                </a:cubicBezTo>
                <a:cubicBezTo>
                  <a:pt x="270" y="0"/>
                  <a:pt x="150" y="3"/>
                  <a:pt x="75" y="65"/>
                </a:cubicBezTo>
                <a:lnTo>
                  <a:pt x="82" y="59"/>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64" name="Freeform 100"/>
          <p:cNvSpPr/>
          <p:nvPr userDrawn="1"/>
        </p:nvSpPr>
        <p:spPr bwMode="auto">
          <a:xfrm>
            <a:off x="9905404" y="4855701"/>
            <a:ext cx="327110" cy="271526"/>
          </a:xfrm>
          <a:custGeom>
            <a:avLst/>
            <a:gdLst>
              <a:gd name="T0" fmla="*/ 32 w 172"/>
              <a:gd name="T1" fmla="*/ 23 h 143"/>
              <a:gd name="T2" fmla="*/ 29 w 172"/>
              <a:gd name="T3" fmla="*/ 116 h 143"/>
              <a:gd name="T4" fmla="*/ 141 w 172"/>
              <a:gd name="T5" fmla="*/ 117 h 143"/>
              <a:gd name="T6" fmla="*/ 140 w 172"/>
              <a:gd name="T7" fmla="*/ 119 h 143"/>
              <a:gd name="T8" fmla="*/ 137 w 172"/>
              <a:gd name="T9" fmla="*/ 23 h 143"/>
              <a:gd name="T10" fmla="*/ 29 w 172"/>
              <a:gd name="T11" fmla="*/ 26 h 143"/>
              <a:gd name="T12" fmla="*/ 32 w 172"/>
              <a:gd name="T13" fmla="*/ 23 h 143"/>
            </a:gdLst>
            <a:ahLst/>
            <a:cxnLst>
              <a:cxn ang="0">
                <a:pos x="T0" y="T1"/>
              </a:cxn>
              <a:cxn ang="0">
                <a:pos x="T2" y="T3"/>
              </a:cxn>
              <a:cxn ang="0">
                <a:pos x="T4" y="T5"/>
              </a:cxn>
              <a:cxn ang="0">
                <a:pos x="T6" y="T7"/>
              </a:cxn>
              <a:cxn ang="0">
                <a:pos x="T8" y="T9"/>
              </a:cxn>
              <a:cxn ang="0">
                <a:pos x="T10" y="T11"/>
              </a:cxn>
              <a:cxn ang="0">
                <a:pos x="T12" y="T13"/>
              </a:cxn>
            </a:cxnLst>
            <a:rect l="0" t="0" r="r" b="b"/>
            <a:pathLst>
              <a:path w="172" h="143">
                <a:moveTo>
                  <a:pt x="32" y="23"/>
                </a:moveTo>
                <a:cubicBezTo>
                  <a:pt x="2" y="49"/>
                  <a:pt x="0" y="90"/>
                  <a:pt x="29" y="116"/>
                </a:cubicBezTo>
                <a:cubicBezTo>
                  <a:pt x="60" y="143"/>
                  <a:pt x="110" y="143"/>
                  <a:pt x="141" y="117"/>
                </a:cubicBezTo>
                <a:cubicBezTo>
                  <a:pt x="140" y="119"/>
                  <a:pt x="140" y="119"/>
                  <a:pt x="140" y="119"/>
                </a:cubicBezTo>
                <a:cubicBezTo>
                  <a:pt x="172" y="92"/>
                  <a:pt x="171" y="48"/>
                  <a:pt x="137" y="23"/>
                </a:cubicBezTo>
                <a:cubicBezTo>
                  <a:pt x="106" y="0"/>
                  <a:pt x="59" y="1"/>
                  <a:pt x="29" y="26"/>
                </a:cubicBezTo>
                <a:lnTo>
                  <a:pt x="32" y="23"/>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65" name="Freeform 101"/>
          <p:cNvSpPr/>
          <p:nvPr userDrawn="1"/>
        </p:nvSpPr>
        <p:spPr bwMode="auto">
          <a:xfrm>
            <a:off x="2021414" y="357271"/>
            <a:ext cx="8030079" cy="6014842"/>
          </a:xfrm>
          <a:custGeom>
            <a:avLst/>
            <a:gdLst>
              <a:gd name="T0" fmla="*/ 3931 w 4229"/>
              <a:gd name="T1" fmla="*/ 1815 h 3167"/>
              <a:gd name="T2" fmla="*/ 3787 w 4229"/>
              <a:gd name="T3" fmla="*/ 1695 h 3167"/>
              <a:gd name="T4" fmla="*/ 4078 w 4229"/>
              <a:gd name="T5" fmla="*/ 1302 h 3167"/>
              <a:gd name="T6" fmla="*/ 3657 w 4229"/>
              <a:gd name="T7" fmla="*/ 1502 h 3167"/>
              <a:gd name="T8" fmla="*/ 3536 w 4229"/>
              <a:gd name="T9" fmla="*/ 1401 h 3167"/>
              <a:gd name="T10" fmla="*/ 3643 w 4229"/>
              <a:gd name="T11" fmla="*/ 1182 h 3167"/>
              <a:gd name="T12" fmla="*/ 4067 w 4229"/>
              <a:gd name="T13" fmla="*/ 692 h 3167"/>
              <a:gd name="T14" fmla="*/ 3884 w 4229"/>
              <a:gd name="T15" fmla="*/ 539 h 3167"/>
              <a:gd name="T16" fmla="*/ 3611 w 4229"/>
              <a:gd name="T17" fmla="*/ 714 h 3167"/>
              <a:gd name="T18" fmla="*/ 3652 w 4229"/>
              <a:gd name="T19" fmla="*/ 626 h 3167"/>
              <a:gd name="T20" fmla="*/ 3466 w 4229"/>
              <a:gd name="T21" fmla="*/ 471 h 3167"/>
              <a:gd name="T22" fmla="*/ 3238 w 4229"/>
              <a:gd name="T23" fmla="*/ 515 h 3167"/>
              <a:gd name="T24" fmla="*/ 3280 w 4229"/>
              <a:gd name="T25" fmla="*/ 334 h 3167"/>
              <a:gd name="T26" fmla="*/ 2966 w 4229"/>
              <a:gd name="T27" fmla="*/ 72 h 3167"/>
              <a:gd name="T28" fmla="*/ 2492 w 4229"/>
              <a:gd name="T29" fmla="*/ 391 h 3167"/>
              <a:gd name="T30" fmla="*/ 2580 w 4229"/>
              <a:gd name="T31" fmla="*/ 240 h 3167"/>
              <a:gd name="T32" fmla="*/ 2392 w 4229"/>
              <a:gd name="T33" fmla="*/ 83 h 3167"/>
              <a:gd name="T34" fmla="*/ 1992 w 4229"/>
              <a:gd name="T35" fmla="*/ 249 h 3167"/>
              <a:gd name="T36" fmla="*/ 1476 w 4229"/>
              <a:gd name="T37" fmla="*/ 511 h 3167"/>
              <a:gd name="T38" fmla="*/ 1314 w 4229"/>
              <a:gd name="T39" fmla="*/ 376 h 3167"/>
              <a:gd name="T40" fmla="*/ 1414 w 4229"/>
              <a:gd name="T41" fmla="*/ 112 h 3167"/>
              <a:gd name="T42" fmla="*/ 213 w 4229"/>
              <a:gd name="T43" fmla="*/ 900 h 3167"/>
              <a:gd name="T44" fmla="*/ 217 w 4229"/>
              <a:gd name="T45" fmla="*/ 1240 h 3167"/>
              <a:gd name="T46" fmla="*/ 217 w 4229"/>
              <a:gd name="T47" fmla="*/ 1575 h 3167"/>
              <a:gd name="T48" fmla="*/ 144 w 4229"/>
              <a:gd name="T49" fmla="*/ 1828 h 3167"/>
              <a:gd name="T50" fmla="*/ 558 w 4229"/>
              <a:gd name="T51" fmla="*/ 1676 h 3167"/>
              <a:gd name="T52" fmla="*/ 637 w 4229"/>
              <a:gd name="T53" fmla="*/ 1742 h 3167"/>
              <a:gd name="T54" fmla="*/ 66 w 4229"/>
              <a:gd name="T55" fmla="*/ 2417 h 3167"/>
              <a:gd name="T56" fmla="*/ 997 w 4229"/>
              <a:gd name="T57" fmla="*/ 1838 h 3167"/>
              <a:gd name="T58" fmla="*/ 1113 w 4229"/>
              <a:gd name="T59" fmla="*/ 1934 h 3167"/>
              <a:gd name="T60" fmla="*/ 719 w 4229"/>
              <a:gd name="T61" fmla="*/ 2408 h 3167"/>
              <a:gd name="T62" fmla="*/ 1179 w 4229"/>
              <a:gd name="T63" fmla="*/ 2169 h 3167"/>
              <a:gd name="T64" fmla="*/ 1319 w 4229"/>
              <a:gd name="T65" fmla="*/ 2285 h 3167"/>
              <a:gd name="T66" fmla="*/ 1319 w 4229"/>
              <a:gd name="T67" fmla="*/ 2585 h 3167"/>
              <a:gd name="T68" fmla="*/ 1138 w 4229"/>
              <a:gd name="T69" fmla="*/ 2912 h 3167"/>
              <a:gd name="T70" fmla="*/ 1692 w 4229"/>
              <a:gd name="T71" fmla="*/ 2630 h 3167"/>
              <a:gd name="T72" fmla="*/ 1968 w 4229"/>
              <a:gd name="T73" fmla="*/ 2628 h 3167"/>
              <a:gd name="T74" fmla="*/ 1968 w 4229"/>
              <a:gd name="T75" fmla="*/ 2866 h 3167"/>
              <a:gd name="T76" fmla="*/ 2254 w 4229"/>
              <a:gd name="T77" fmla="*/ 3101 h 3167"/>
              <a:gd name="T78" fmla="*/ 2610 w 4229"/>
              <a:gd name="T79" fmla="*/ 2979 h 3167"/>
              <a:gd name="T80" fmla="*/ 4185 w 4229"/>
              <a:gd name="T81" fmla="*/ 1872 h 3167"/>
              <a:gd name="T82" fmla="*/ 4024 w 4229"/>
              <a:gd name="T83" fmla="*/ 1738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29" h="3167">
                <a:moveTo>
                  <a:pt x="4024" y="1738"/>
                </a:moveTo>
                <a:cubicBezTo>
                  <a:pt x="3931" y="1815"/>
                  <a:pt x="3931" y="1815"/>
                  <a:pt x="3931" y="1815"/>
                </a:cubicBezTo>
                <a:cubicBezTo>
                  <a:pt x="3891" y="1848"/>
                  <a:pt x="3827" y="1848"/>
                  <a:pt x="3787" y="1815"/>
                </a:cubicBezTo>
                <a:cubicBezTo>
                  <a:pt x="3748" y="1782"/>
                  <a:pt x="3748" y="1729"/>
                  <a:pt x="3787" y="1695"/>
                </a:cubicBezTo>
                <a:cubicBezTo>
                  <a:pt x="4078" y="1453"/>
                  <a:pt x="4078" y="1453"/>
                  <a:pt x="4078" y="1453"/>
                </a:cubicBezTo>
                <a:cubicBezTo>
                  <a:pt x="4128" y="1411"/>
                  <a:pt x="4128" y="1344"/>
                  <a:pt x="4078" y="1302"/>
                </a:cubicBezTo>
                <a:cubicBezTo>
                  <a:pt x="4028" y="1260"/>
                  <a:pt x="3947" y="1260"/>
                  <a:pt x="3897" y="1302"/>
                </a:cubicBezTo>
                <a:cubicBezTo>
                  <a:pt x="3657" y="1502"/>
                  <a:pt x="3657" y="1502"/>
                  <a:pt x="3657" y="1502"/>
                </a:cubicBezTo>
                <a:cubicBezTo>
                  <a:pt x="3624" y="1530"/>
                  <a:pt x="3570" y="1530"/>
                  <a:pt x="3536" y="1502"/>
                </a:cubicBezTo>
                <a:cubicBezTo>
                  <a:pt x="3503" y="1474"/>
                  <a:pt x="3503" y="1429"/>
                  <a:pt x="3536" y="1401"/>
                </a:cubicBezTo>
                <a:cubicBezTo>
                  <a:pt x="3643" y="1311"/>
                  <a:pt x="3643" y="1311"/>
                  <a:pt x="3643" y="1311"/>
                </a:cubicBezTo>
                <a:cubicBezTo>
                  <a:pt x="3686" y="1276"/>
                  <a:pt x="3686" y="1218"/>
                  <a:pt x="3643" y="1182"/>
                </a:cubicBezTo>
                <a:cubicBezTo>
                  <a:pt x="3598" y="1145"/>
                  <a:pt x="3598" y="1084"/>
                  <a:pt x="3643" y="1047"/>
                </a:cubicBezTo>
                <a:cubicBezTo>
                  <a:pt x="4067" y="692"/>
                  <a:pt x="4067" y="692"/>
                  <a:pt x="4067" y="692"/>
                </a:cubicBezTo>
                <a:cubicBezTo>
                  <a:pt x="4118" y="650"/>
                  <a:pt x="4118" y="582"/>
                  <a:pt x="4067" y="539"/>
                </a:cubicBezTo>
                <a:cubicBezTo>
                  <a:pt x="4017" y="497"/>
                  <a:pt x="3935" y="497"/>
                  <a:pt x="3884" y="539"/>
                </a:cubicBezTo>
                <a:cubicBezTo>
                  <a:pt x="3675" y="714"/>
                  <a:pt x="3675" y="714"/>
                  <a:pt x="3675" y="714"/>
                </a:cubicBezTo>
                <a:cubicBezTo>
                  <a:pt x="3657" y="729"/>
                  <a:pt x="3629" y="729"/>
                  <a:pt x="3611" y="714"/>
                </a:cubicBezTo>
                <a:cubicBezTo>
                  <a:pt x="3593" y="699"/>
                  <a:pt x="3593" y="675"/>
                  <a:pt x="3611" y="660"/>
                </a:cubicBezTo>
                <a:cubicBezTo>
                  <a:pt x="3652" y="626"/>
                  <a:pt x="3652" y="626"/>
                  <a:pt x="3652" y="626"/>
                </a:cubicBezTo>
                <a:cubicBezTo>
                  <a:pt x="3703" y="583"/>
                  <a:pt x="3703" y="514"/>
                  <a:pt x="3652" y="471"/>
                </a:cubicBezTo>
                <a:cubicBezTo>
                  <a:pt x="3600" y="428"/>
                  <a:pt x="3517" y="428"/>
                  <a:pt x="3466" y="471"/>
                </a:cubicBezTo>
                <a:cubicBezTo>
                  <a:pt x="3413" y="515"/>
                  <a:pt x="3413" y="515"/>
                  <a:pt x="3413" y="515"/>
                </a:cubicBezTo>
                <a:cubicBezTo>
                  <a:pt x="3365" y="555"/>
                  <a:pt x="3286" y="555"/>
                  <a:pt x="3238" y="515"/>
                </a:cubicBezTo>
                <a:cubicBezTo>
                  <a:pt x="3190" y="475"/>
                  <a:pt x="3190" y="409"/>
                  <a:pt x="3238" y="369"/>
                </a:cubicBezTo>
                <a:cubicBezTo>
                  <a:pt x="3280" y="334"/>
                  <a:pt x="3280" y="334"/>
                  <a:pt x="3280" y="334"/>
                </a:cubicBezTo>
                <a:cubicBezTo>
                  <a:pt x="3366" y="262"/>
                  <a:pt x="3366" y="144"/>
                  <a:pt x="3280" y="72"/>
                </a:cubicBezTo>
                <a:cubicBezTo>
                  <a:pt x="3193" y="0"/>
                  <a:pt x="3053" y="0"/>
                  <a:pt x="2966" y="72"/>
                </a:cubicBezTo>
                <a:cubicBezTo>
                  <a:pt x="2584" y="391"/>
                  <a:pt x="2584" y="391"/>
                  <a:pt x="2584" y="391"/>
                </a:cubicBezTo>
                <a:cubicBezTo>
                  <a:pt x="2558" y="413"/>
                  <a:pt x="2517" y="413"/>
                  <a:pt x="2492" y="391"/>
                </a:cubicBezTo>
                <a:cubicBezTo>
                  <a:pt x="2466" y="370"/>
                  <a:pt x="2466" y="335"/>
                  <a:pt x="2492" y="314"/>
                </a:cubicBezTo>
                <a:cubicBezTo>
                  <a:pt x="2580" y="240"/>
                  <a:pt x="2580" y="240"/>
                  <a:pt x="2580" y="240"/>
                </a:cubicBezTo>
                <a:cubicBezTo>
                  <a:pt x="2632" y="197"/>
                  <a:pt x="2632" y="126"/>
                  <a:pt x="2580" y="83"/>
                </a:cubicBezTo>
                <a:cubicBezTo>
                  <a:pt x="2528" y="40"/>
                  <a:pt x="2444" y="40"/>
                  <a:pt x="2392" y="83"/>
                </a:cubicBezTo>
                <a:cubicBezTo>
                  <a:pt x="2194" y="249"/>
                  <a:pt x="2194" y="249"/>
                  <a:pt x="2194" y="249"/>
                </a:cubicBezTo>
                <a:cubicBezTo>
                  <a:pt x="2138" y="295"/>
                  <a:pt x="2048" y="295"/>
                  <a:pt x="1992" y="249"/>
                </a:cubicBezTo>
                <a:cubicBezTo>
                  <a:pt x="1937" y="202"/>
                  <a:pt x="1846" y="202"/>
                  <a:pt x="1791" y="249"/>
                </a:cubicBezTo>
                <a:cubicBezTo>
                  <a:pt x="1476" y="511"/>
                  <a:pt x="1476" y="511"/>
                  <a:pt x="1476" y="511"/>
                </a:cubicBezTo>
                <a:cubicBezTo>
                  <a:pt x="1431" y="549"/>
                  <a:pt x="1359" y="549"/>
                  <a:pt x="1314" y="511"/>
                </a:cubicBezTo>
                <a:cubicBezTo>
                  <a:pt x="1269" y="474"/>
                  <a:pt x="1269" y="414"/>
                  <a:pt x="1314" y="376"/>
                </a:cubicBezTo>
                <a:cubicBezTo>
                  <a:pt x="1414" y="293"/>
                  <a:pt x="1414" y="293"/>
                  <a:pt x="1414" y="293"/>
                </a:cubicBezTo>
                <a:cubicBezTo>
                  <a:pt x="1474" y="243"/>
                  <a:pt x="1474" y="162"/>
                  <a:pt x="1414" y="112"/>
                </a:cubicBezTo>
                <a:cubicBezTo>
                  <a:pt x="1355" y="62"/>
                  <a:pt x="1260" y="62"/>
                  <a:pt x="1200" y="110"/>
                </a:cubicBezTo>
                <a:cubicBezTo>
                  <a:pt x="213" y="900"/>
                  <a:pt x="213" y="900"/>
                  <a:pt x="213" y="900"/>
                </a:cubicBezTo>
                <a:cubicBezTo>
                  <a:pt x="154" y="947"/>
                  <a:pt x="154" y="1027"/>
                  <a:pt x="214" y="1074"/>
                </a:cubicBezTo>
                <a:cubicBezTo>
                  <a:pt x="271" y="1119"/>
                  <a:pt x="273" y="1194"/>
                  <a:pt x="217" y="1240"/>
                </a:cubicBezTo>
                <a:cubicBezTo>
                  <a:pt x="164" y="1285"/>
                  <a:pt x="164" y="1357"/>
                  <a:pt x="217" y="1402"/>
                </a:cubicBezTo>
                <a:cubicBezTo>
                  <a:pt x="274" y="1450"/>
                  <a:pt x="274" y="1527"/>
                  <a:pt x="217" y="1575"/>
                </a:cubicBezTo>
                <a:cubicBezTo>
                  <a:pt x="144" y="1636"/>
                  <a:pt x="144" y="1636"/>
                  <a:pt x="144" y="1636"/>
                </a:cubicBezTo>
                <a:cubicBezTo>
                  <a:pt x="81" y="1689"/>
                  <a:pt x="81" y="1775"/>
                  <a:pt x="144" y="1828"/>
                </a:cubicBezTo>
                <a:cubicBezTo>
                  <a:pt x="208" y="1881"/>
                  <a:pt x="311" y="1881"/>
                  <a:pt x="375" y="1828"/>
                </a:cubicBezTo>
                <a:cubicBezTo>
                  <a:pt x="558" y="1676"/>
                  <a:pt x="558" y="1676"/>
                  <a:pt x="558" y="1676"/>
                </a:cubicBezTo>
                <a:cubicBezTo>
                  <a:pt x="579" y="1657"/>
                  <a:pt x="615" y="1657"/>
                  <a:pt x="637" y="1676"/>
                </a:cubicBezTo>
                <a:cubicBezTo>
                  <a:pt x="659" y="1694"/>
                  <a:pt x="659" y="1724"/>
                  <a:pt x="637" y="1742"/>
                </a:cubicBezTo>
                <a:cubicBezTo>
                  <a:pt x="66" y="2219"/>
                  <a:pt x="66" y="2219"/>
                  <a:pt x="66" y="2219"/>
                </a:cubicBezTo>
                <a:cubicBezTo>
                  <a:pt x="0" y="2274"/>
                  <a:pt x="0" y="2363"/>
                  <a:pt x="66" y="2417"/>
                </a:cubicBezTo>
                <a:cubicBezTo>
                  <a:pt x="131" y="2472"/>
                  <a:pt x="238" y="2472"/>
                  <a:pt x="303" y="2417"/>
                </a:cubicBezTo>
                <a:cubicBezTo>
                  <a:pt x="997" y="1838"/>
                  <a:pt x="997" y="1838"/>
                  <a:pt x="997" y="1838"/>
                </a:cubicBezTo>
                <a:cubicBezTo>
                  <a:pt x="1029" y="1811"/>
                  <a:pt x="1081" y="1811"/>
                  <a:pt x="1113" y="1838"/>
                </a:cubicBezTo>
                <a:cubicBezTo>
                  <a:pt x="1144" y="1864"/>
                  <a:pt x="1144" y="1907"/>
                  <a:pt x="1113" y="1934"/>
                </a:cubicBezTo>
                <a:cubicBezTo>
                  <a:pt x="719" y="2263"/>
                  <a:pt x="719" y="2263"/>
                  <a:pt x="719" y="2263"/>
                </a:cubicBezTo>
                <a:cubicBezTo>
                  <a:pt x="671" y="2303"/>
                  <a:pt x="671" y="2368"/>
                  <a:pt x="719" y="2408"/>
                </a:cubicBezTo>
                <a:cubicBezTo>
                  <a:pt x="767" y="2448"/>
                  <a:pt x="845" y="2448"/>
                  <a:pt x="893" y="2408"/>
                </a:cubicBezTo>
                <a:cubicBezTo>
                  <a:pt x="1179" y="2169"/>
                  <a:pt x="1179" y="2169"/>
                  <a:pt x="1179" y="2169"/>
                </a:cubicBezTo>
                <a:cubicBezTo>
                  <a:pt x="1218" y="2137"/>
                  <a:pt x="1280" y="2137"/>
                  <a:pt x="1319" y="2169"/>
                </a:cubicBezTo>
                <a:cubicBezTo>
                  <a:pt x="1357" y="2201"/>
                  <a:pt x="1357" y="2253"/>
                  <a:pt x="1319" y="2285"/>
                </a:cubicBezTo>
                <a:cubicBezTo>
                  <a:pt x="1262" y="2332"/>
                  <a:pt x="1262" y="2409"/>
                  <a:pt x="1319" y="2457"/>
                </a:cubicBezTo>
                <a:cubicBezTo>
                  <a:pt x="1361" y="2492"/>
                  <a:pt x="1361" y="2549"/>
                  <a:pt x="1319" y="2585"/>
                </a:cubicBezTo>
                <a:cubicBezTo>
                  <a:pt x="1138" y="2735"/>
                  <a:pt x="1138" y="2735"/>
                  <a:pt x="1138" y="2735"/>
                </a:cubicBezTo>
                <a:cubicBezTo>
                  <a:pt x="1080" y="2784"/>
                  <a:pt x="1080" y="2863"/>
                  <a:pt x="1138" y="2912"/>
                </a:cubicBezTo>
                <a:cubicBezTo>
                  <a:pt x="1197" y="2961"/>
                  <a:pt x="1292" y="2961"/>
                  <a:pt x="1350" y="2912"/>
                </a:cubicBezTo>
                <a:cubicBezTo>
                  <a:pt x="1692" y="2630"/>
                  <a:pt x="1692" y="2630"/>
                  <a:pt x="1692" y="2630"/>
                </a:cubicBezTo>
                <a:cubicBezTo>
                  <a:pt x="1768" y="2567"/>
                  <a:pt x="1890" y="2567"/>
                  <a:pt x="1968" y="2628"/>
                </a:cubicBezTo>
                <a:cubicBezTo>
                  <a:pt x="1968" y="2628"/>
                  <a:pt x="1968" y="2628"/>
                  <a:pt x="1968" y="2628"/>
                </a:cubicBezTo>
                <a:cubicBezTo>
                  <a:pt x="2047" y="2692"/>
                  <a:pt x="2049" y="2797"/>
                  <a:pt x="1972" y="2863"/>
                </a:cubicBezTo>
                <a:cubicBezTo>
                  <a:pt x="1968" y="2866"/>
                  <a:pt x="1968" y="2866"/>
                  <a:pt x="1968" y="2866"/>
                </a:cubicBezTo>
                <a:cubicBezTo>
                  <a:pt x="1892" y="2932"/>
                  <a:pt x="1893" y="3037"/>
                  <a:pt x="1970" y="3101"/>
                </a:cubicBezTo>
                <a:cubicBezTo>
                  <a:pt x="2049" y="3167"/>
                  <a:pt x="2176" y="3167"/>
                  <a:pt x="2254" y="3101"/>
                </a:cubicBezTo>
                <a:cubicBezTo>
                  <a:pt x="2401" y="2979"/>
                  <a:pt x="2401" y="2979"/>
                  <a:pt x="2401" y="2979"/>
                </a:cubicBezTo>
                <a:cubicBezTo>
                  <a:pt x="2459" y="2931"/>
                  <a:pt x="2553" y="2931"/>
                  <a:pt x="2610" y="2979"/>
                </a:cubicBezTo>
                <a:cubicBezTo>
                  <a:pt x="2679" y="3036"/>
                  <a:pt x="2791" y="3036"/>
                  <a:pt x="2860" y="2979"/>
                </a:cubicBezTo>
                <a:cubicBezTo>
                  <a:pt x="4185" y="1872"/>
                  <a:pt x="4185" y="1872"/>
                  <a:pt x="4185" y="1872"/>
                </a:cubicBezTo>
                <a:cubicBezTo>
                  <a:pt x="4229" y="1835"/>
                  <a:pt x="4229" y="1775"/>
                  <a:pt x="4185" y="1738"/>
                </a:cubicBezTo>
                <a:cubicBezTo>
                  <a:pt x="4140" y="1701"/>
                  <a:pt x="4068" y="1701"/>
                  <a:pt x="4024" y="1738"/>
                </a:cubicBezTo>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66" name="Freeform 102"/>
          <p:cNvSpPr/>
          <p:nvPr userDrawn="1"/>
        </p:nvSpPr>
        <p:spPr bwMode="auto">
          <a:xfrm>
            <a:off x="5182949" y="6468974"/>
            <a:ext cx="317583" cy="263586"/>
          </a:xfrm>
          <a:custGeom>
            <a:avLst/>
            <a:gdLst>
              <a:gd name="T0" fmla="*/ 32 w 167"/>
              <a:gd name="T1" fmla="*/ 22 h 139"/>
              <a:gd name="T2" fmla="*/ 29 w 167"/>
              <a:gd name="T3" fmla="*/ 113 h 139"/>
              <a:gd name="T4" fmla="*/ 137 w 167"/>
              <a:gd name="T5" fmla="*/ 114 h 139"/>
              <a:gd name="T6" fmla="*/ 136 w 167"/>
              <a:gd name="T7" fmla="*/ 115 h 139"/>
              <a:gd name="T8" fmla="*/ 134 w 167"/>
              <a:gd name="T9" fmla="*/ 23 h 139"/>
              <a:gd name="T10" fmla="*/ 29 w 167"/>
              <a:gd name="T11" fmla="*/ 25 h 139"/>
              <a:gd name="T12" fmla="*/ 32 w 167"/>
              <a:gd name="T13" fmla="*/ 22 h 139"/>
            </a:gdLst>
            <a:ahLst/>
            <a:cxnLst>
              <a:cxn ang="0">
                <a:pos x="T0" y="T1"/>
              </a:cxn>
              <a:cxn ang="0">
                <a:pos x="T2" y="T3"/>
              </a:cxn>
              <a:cxn ang="0">
                <a:pos x="T4" y="T5"/>
              </a:cxn>
              <a:cxn ang="0">
                <a:pos x="T6" y="T7"/>
              </a:cxn>
              <a:cxn ang="0">
                <a:pos x="T8" y="T9"/>
              </a:cxn>
              <a:cxn ang="0">
                <a:pos x="T10" y="T11"/>
              </a:cxn>
              <a:cxn ang="0">
                <a:pos x="T12" y="T13"/>
              </a:cxn>
            </a:cxnLst>
            <a:rect l="0" t="0" r="r" b="b"/>
            <a:pathLst>
              <a:path w="167" h="139">
                <a:moveTo>
                  <a:pt x="32" y="22"/>
                </a:moveTo>
                <a:cubicBezTo>
                  <a:pt x="2" y="47"/>
                  <a:pt x="0" y="88"/>
                  <a:pt x="29" y="113"/>
                </a:cubicBezTo>
                <a:cubicBezTo>
                  <a:pt x="58" y="138"/>
                  <a:pt x="107" y="139"/>
                  <a:pt x="137" y="114"/>
                </a:cubicBezTo>
                <a:cubicBezTo>
                  <a:pt x="136" y="115"/>
                  <a:pt x="136" y="115"/>
                  <a:pt x="136" y="115"/>
                </a:cubicBezTo>
                <a:cubicBezTo>
                  <a:pt x="167" y="89"/>
                  <a:pt x="166" y="47"/>
                  <a:pt x="134" y="23"/>
                </a:cubicBezTo>
                <a:cubicBezTo>
                  <a:pt x="104" y="0"/>
                  <a:pt x="58" y="1"/>
                  <a:pt x="29" y="25"/>
                </a:cubicBezTo>
                <a:lnTo>
                  <a:pt x="32" y="22"/>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67" name="Freeform 103"/>
          <p:cNvSpPr/>
          <p:nvPr userDrawn="1"/>
        </p:nvSpPr>
        <p:spPr bwMode="auto">
          <a:xfrm>
            <a:off x="9894290" y="2419911"/>
            <a:ext cx="354105" cy="293756"/>
          </a:xfrm>
          <a:custGeom>
            <a:avLst/>
            <a:gdLst>
              <a:gd name="T0" fmla="*/ 35 w 187"/>
              <a:gd name="T1" fmla="*/ 25 h 155"/>
              <a:gd name="T2" fmla="*/ 32 w 187"/>
              <a:gd name="T3" fmla="*/ 126 h 155"/>
              <a:gd name="T4" fmla="*/ 153 w 187"/>
              <a:gd name="T5" fmla="*/ 127 h 155"/>
              <a:gd name="T6" fmla="*/ 152 w 187"/>
              <a:gd name="T7" fmla="*/ 128 h 155"/>
              <a:gd name="T8" fmla="*/ 149 w 187"/>
              <a:gd name="T9" fmla="*/ 25 h 155"/>
              <a:gd name="T10" fmla="*/ 32 w 187"/>
              <a:gd name="T11" fmla="*/ 28 h 155"/>
              <a:gd name="T12" fmla="*/ 35 w 187"/>
              <a:gd name="T13" fmla="*/ 25 h 155"/>
            </a:gdLst>
            <a:ahLst/>
            <a:cxnLst>
              <a:cxn ang="0">
                <a:pos x="T0" y="T1"/>
              </a:cxn>
              <a:cxn ang="0">
                <a:pos x="T2" y="T3"/>
              </a:cxn>
              <a:cxn ang="0">
                <a:pos x="T4" y="T5"/>
              </a:cxn>
              <a:cxn ang="0">
                <a:pos x="T6" y="T7"/>
              </a:cxn>
              <a:cxn ang="0">
                <a:pos x="T8" y="T9"/>
              </a:cxn>
              <a:cxn ang="0">
                <a:pos x="T10" y="T11"/>
              </a:cxn>
              <a:cxn ang="0">
                <a:pos x="T12" y="T13"/>
              </a:cxn>
            </a:cxnLst>
            <a:rect l="0" t="0" r="r" b="b"/>
            <a:pathLst>
              <a:path w="187" h="155">
                <a:moveTo>
                  <a:pt x="35" y="25"/>
                </a:moveTo>
                <a:cubicBezTo>
                  <a:pt x="2" y="53"/>
                  <a:pt x="0" y="98"/>
                  <a:pt x="32" y="126"/>
                </a:cubicBezTo>
                <a:cubicBezTo>
                  <a:pt x="65" y="155"/>
                  <a:pt x="120" y="155"/>
                  <a:pt x="153" y="127"/>
                </a:cubicBezTo>
                <a:cubicBezTo>
                  <a:pt x="152" y="128"/>
                  <a:pt x="152" y="128"/>
                  <a:pt x="152" y="128"/>
                </a:cubicBezTo>
                <a:cubicBezTo>
                  <a:pt x="187" y="100"/>
                  <a:pt x="185" y="52"/>
                  <a:pt x="149" y="25"/>
                </a:cubicBezTo>
                <a:cubicBezTo>
                  <a:pt x="115" y="0"/>
                  <a:pt x="64" y="1"/>
                  <a:pt x="32" y="28"/>
                </a:cubicBezTo>
                <a:lnTo>
                  <a:pt x="35" y="25"/>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68" name="Freeform 104"/>
          <p:cNvSpPr/>
          <p:nvPr userDrawn="1"/>
        </p:nvSpPr>
        <p:spPr bwMode="auto">
          <a:xfrm>
            <a:off x="9849827" y="898734"/>
            <a:ext cx="425561" cy="352507"/>
          </a:xfrm>
          <a:custGeom>
            <a:avLst/>
            <a:gdLst>
              <a:gd name="T0" fmla="*/ 42 w 224"/>
              <a:gd name="T1" fmla="*/ 30 h 186"/>
              <a:gd name="T2" fmla="*/ 39 w 224"/>
              <a:gd name="T3" fmla="*/ 151 h 186"/>
              <a:gd name="T4" fmla="*/ 183 w 224"/>
              <a:gd name="T5" fmla="*/ 152 h 186"/>
              <a:gd name="T6" fmla="*/ 182 w 224"/>
              <a:gd name="T7" fmla="*/ 154 h 186"/>
              <a:gd name="T8" fmla="*/ 178 w 224"/>
              <a:gd name="T9" fmla="*/ 30 h 186"/>
              <a:gd name="T10" fmla="*/ 38 w 224"/>
              <a:gd name="T11" fmla="*/ 33 h 186"/>
              <a:gd name="T12" fmla="*/ 42 w 224"/>
              <a:gd name="T13" fmla="*/ 30 h 186"/>
            </a:gdLst>
            <a:ahLst/>
            <a:cxnLst>
              <a:cxn ang="0">
                <a:pos x="T0" y="T1"/>
              </a:cxn>
              <a:cxn ang="0">
                <a:pos x="T2" y="T3"/>
              </a:cxn>
              <a:cxn ang="0">
                <a:pos x="T4" y="T5"/>
              </a:cxn>
              <a:cxn ang="0">
                <a:pos x="T6" y="T7"/>
              </a:cxn>
              <a:cxn ang="0">
                <a:pos x="T8" y="T9"/>
              </a:cxn>
              <a:cxn ang="0">
                <a:pos x="T10" y="T11"/>
              </a:cxn>
              <a:cxn ang="0">
                <a:pos x="T12" y="T13"/>
              </a:cxn>
            </a:cxnLst>
            <a:rect l="0" t="0" r="r" b="b"/>
            <a:pathLst>
              <a:path w="224" h="186">
                <a:moveTo>
                  <a:pt x="42" y="30"/>
                </a:moveTo>
                <a:cubicBezTo>
                  <a:pt x="3" y="63"/>
                  <a:pt x="0" y="117"/>
                  <a:pt x="39" y="151"/>
                </a:cubicBezTo>
                <a:cubicBezTo>
                  <a:pt x="78" y="185"/>
                  <a:pt x="143" y="186"/>
                  <a:pt x="183" y="152"/>
                </a:cubicBezTo>
                <a:cubicBezTo>
                  <a:pt x="182" y="154"/>
                  <a:pt x="182" y="154"/>
                  <a:pt x="182" y="154"/>
                </a:cubicBezTo>
                <a:cubicBezTo>
                  <a:pt x="224" y="119"/>
                  <a:pt x="222" y="63"/>
                  <a:pt x="178" y="30"/>
                </a:cubicBezTo>
                <a:cubicBezTo>
                  <a:pt x="138" y="0"/>
                  <a:pt x="77" y="2"/>
                  <a:pt x="38" y="33"/>
                </a:cubicBezTo>
                <a:lnTo>
                  <a:pt x="42" y="30"/>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69" name="Freeform 105"/>
          <p:cNvSpPr/>
          <p:nvPr userDrawn="1"/>
        </p:nvSpPr>
        <p:spPr bwMode="auto">
          <a:xfrm>
            <a:off x="10281740" y="695487"/>
            <a:ext cx="244539" cy="203247"/>
          </a:xfrm>
          <a:custGeom>
            <a:avLst/>
            <a:gdLst>
              <a:gd name="T0" fmla="*/ 24 w 129"/>
              <a:gd name="T1" fmla="*/ 17 h 107"/>
              <a:gd name="T2" fmla="*/ 22 w 129"/>
              <a:gd name="T3" fmla="*/ 87 h 107"/>
              <a:gd name="T4" fmla="*/ 106 w 129"/>
              <a:gd name="T5" fmla="*/ 88 h 107"/>
              <a:gd name="T6" fmla="*/ 105 w 129"/>
              <a:gd name="T7" fmla="*/ 89 h 107"/>
              <a:gd name="T8" fmla="*/ 103 w 129"/>
              <a:gd name="T9" fmla="*/ 17 h 107"/>
              <a:gd name="T10" fmla="*/ 22 w 129"/>
              <a:gd name="T11" fmla="*/ 19 h 107"/>
              <a:gd name="T12" fmla="*/ 24 w 129"/>
              <a:gd name="T13" fmla="*/ 17 h 107"/>
            </a:gdLst>
            <a:ahLst/>
            <a:cxnLst>
              <a:cxn ang="0">
                <a:pos x="T0" y="T1"/>
              </a:cxn>
              <a:cxn ang="0">
                <a:pos x="T2" y="T3"/>
              </a:cxn>
              <a:cxn ang="0">
                <a:pos x="T4" y="T5"/>
              </a:cxn>
              <a:cxn ang="0">
                <a:pos x="T6" y="T7"/>
              </a:cxn>
              <a:cxn ang="0">
                <a:pos x="T8" y="T9"/>
              </a:cxn>
              <a:cxn ang="0">
                <a:pos x="T10" y="T11"/>
              </a:cxn>
              <a:cxn ang="0">
                <a:pos x="T12" y="T13"/>
              </a:cxn>
            </a:cxnLst>
            <a:rect l="0" t="0" r="r" b="b"/>
            <a:pathLst>
              <a:path w="129" h="107">
                <a:moveTo>
                  <a:pt x="24" y="17"/>
                </a:moveTo>
                <a:cubicBezTo>
                  <a:pt x="1" y="36"/>
                  <a:pt x="0" y="68"/>
                  <a:pt x="22" y="87"/>
                </a:cubicBezTo>
                <a:cubicBezTo>
                  <a:pt x="45" y="107"/>
                  <a:pt x="82" y="107"/>
                  <a:pt x="106" y="88"/>
                </a:cubicBezTo>
                <a:cubicBezTo>
                  <a:pt x="105" y="89"/>
                  <a:pt x="105" y="89"/>
                  <a:pt x="105" y="89"/>
                </a:cubicBezTo>
                <a:cubicBezTo>
                  <a:pt x="129" y="69"/>
                  <a:pt x="128" y="36"/>
                  <a:pt x="103" y="17"/>
                </a:cubicBezTo>
                <a:cubicBezTo>
                  <a:pt x="79" y="0"/>
                  <a:pt x="44" y="1"/>
                  <a:pt x="22" y="19"/>
                </a:cubicBezTo>
                <a:lnTo>
                  <a:pt x="24" y="17"/>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0" name="Freeform 106"/>
          <p:cNvSpPr/>
          <p:nvPr userDrawn="1"/>
        </p:nvSpPr>
        <p:spPr bwMode="auto">
          <a:xfrm>
            <a:off x="8990766" y="822517"/>
            <a:ext cx="312819" cy="257235"/>
          </a:xfrm>
          <a:custGeom>
            <a:avLst/>
            <a:gdLst>
              <a:gd name="T0" fmla="*/ 32 w 165"/>
              <a:gd name="T1" fmla="*/ 22 h 136"/>
              <a:gd name="T2" fmla="*/ 29 w 165"/>
              <a:gd name="T3" fmla="*/ 111 h 136"/>
              <a:gd name="T4" fmla="*/ 135 w 165"/>
              <a:gd name="T5" fmla="*/ 111 h 136"/>
              <a:gd name="T6" fmla="*/ 134 w 165"/>
              <a:gd name="T7" fmla="*/ 113 h 136"/>
              <a:gd name="T8" fmla="*/ 132 w 165"/>
              <a:gd name="T9" fmla="*/ 22 h 136"/>
              <a:gd name="T10" fmla="*/ 29 w 165"/>
              <a:gd name="T11" fmla="*/ 24 h 136"/>
              <a:gd name="T12" fmla="*/ 32 w 165"/>
              <a:gd name="T13" fmla="*/ 22 h 136"/>
            </a:gdLst>
            <a:ahLst/>
            <a:cxnLst>
              <a:cxn ang="0">
                <a:pos x="T0" y="T1"/>
              </a:cxn>
              <a:cxn ang="0">
                <a:pos x="T2" y="T3"/>
              </a:cxn>
              <a:cxn ang="0">
                <a:pos x="T4" y="T5"/>
              </a:cxn>
              <a:cxn ang="0">
                <a:pos x="T6" y="T7"/>
              </a:cxn>
              <a:cxn ang="0">
                <a:pos x="T8" y="T9"/>
              </a:cxn>
              <a:cxn ang="0">
                <a:pos x="T10" y="T11"/>
              </a:cxn>
              <a:cxn ang="0">
                <a:pos x="T12" y="T13"/>
              </a:cxn>
            </a:cxnLst>
            <a:rect l="0" t="0" r="r" b="b"/>
            <a:pathLst>
              <a:path w="165" h="136">
                <a:moveTo>
                  <a:pt x="32" y="22"/>
                </a:moveTo>
                <a:cubicBezTo>
                  <a:pt x="3" y="46"/>
                  <a:pt x="0" y="86"/>
                  <a:pt x="29" y="111"/>
                </a:cubicBezTo>
                <a:cubicBezTo>
                  <a:pt x="58" y="136"/>
                  <a:pt x="106" y="136"/>
                  <a:pt x="135" y="111"/>
                </a:cubicBezTo>
                <a:cubicBezTo>
                  <a:pt x="134" y="113"/>
                  <a:pt x="134" y="113"/>
                  <a:pt x="134" y="113"/>
                </a:cubicBezTo>
                <a:cubicBezTo>
                  <a:pt x="165" y="87"/>
                  <a:pt x="163" y="46"/>
                  <a:pt x="132" y="22"/>
                </a:cubicBezTo>
                <a:cubicBezTo>
                  <a:pt x="102" y="0"/>
                  <a:pt x="57" y="1"/>
                  <a:pt x="29" y="24"/>
                </a:cubicBezTo>
                <a:lnTo>
                  <a:pt x="32" y="22"/>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1" name="Freeform 107"/>
          <p:cNvSpPr/>
          <p:nvPr userDrawn="1"/>
        </p:nvSpPr>
        <p:spPr bwMode="auto">
          <a:xfrm>
            <a:off x="7045572" y="252472"/>
            <a:ext cx="304879" cy="252471"/>
          </a:xfrm>
          <a:custGeom>
            <a:avLst/>
            <a:gdLst>
              <a:gd name="T0" fmla="*/ 31 w 160"/>
              <a:gd name="T1" fmla="*/ 22 h 133"/>
              <a:gd name="T2" fmla="*/ 28 w 160"/>
              <a:gd name="T3" fmla="*/ 108 h 133"/>
              <a:gd name="T4" fmla="*/ 132 w 160"/>
              <a:gd name="T5" fmla="*/ 109 h 133"/>
              <a:gd name="T6" fmla="*/ 131 w 160"/>
              <a:gd name="T7" fmla="*/ 110 h 133"/>
              <a:gd name="T8" fmla="*/ 128 w 160"/>
              <a:gd name="T9" fmla="*/ 22 h 133"/>
              <a:gd name="T10" fmla="*/ 28 w 160"/>
              <a:gd name="T11" fmla="*/ 24 h 133"/>
              <a:gd name="T12" fmla="*/ 31 w 160"/>
              <a:gd name="T13" fmla="*/ 22 h 133"/>
            </a:gdLst>
            <a:ahLst/>
            <a:cxnLst>
              <a:cxn ang="0">
                <a:pos x="T0" y="T1"/>
              </a:cxn>
              <a:cxn ang="0">
                <a:pos x="T2" y="T3"/>
              </a:cxn>
              <a:cxn ang="0">
                <a:pos x="T4" y="T5"/>
              </a:cxn>
              <a:cxn ang="0">
                <a:pos x="T6" y="T7"/>
              </a:cxn>
              <a:cxn ang="0">
                <a:pos x="T8" y="T9"/>
              </a:cxn>
              <a:cxn ang="0">
                <a:pos x="T10" y="T11"/>
              </a:cxn>
              <a:cxn ang="0">
                <a:pos x="T12" y="T13"/>
              </a:cxn>
            </a:cxnLst>
            <a:rect l="0" t="0" r="r" b="b"/>
            <a:pathLst>
              <a:path w="160" h="133">
                <a:moveTo>
                  <a:pt x="31" y="22"/>
                </a:moveTo>
                <a:cubicBezTo>
                  <a:pt x="3" y="45"/>
                  <a:pt x="0" y="84"/>
                  <a:pt x="28" y="108"/>
                </a:cubicBezTo>
                <a:cubicBezTo>
                  <a:pt x="56" y="132"/>
                  <a:pt x="103" y="133"/>
                  <a:pt x="132" y="109"/>
                </a:cubicBezTo>
                <a:cubicBezTo>
                  <a:pt x="131" y="110"/>
                  <a:pt x="131" y="110"/>
                  <a:pt x="131" y="110"/>
                </a:cubicBezTo>
                <a:cubicBezTo>
                  <a:pt x="160" y="85"/>
                  <a:pt x="159" y="45"/>
                  <a:pt x="128" y="22"/>
                </a:cubicBezTo>
                <a:cubicBezTo>
                  <a:pt x="99" y="0"/>
                  <a:pt x="55" y="1"/>
                  <a:pt x="28" y="24"/>
                </a:cubicBezTo>
                <a:lnTo>
                  <a:pt x="31" y="22"/>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2" name="Freeform 108"/>
          <p:cNvSpPr/>
          <p:nvPr userDrawn="1"/>
        </p:nvSpPr>
        <p:spPr bwMode="auto">
          <a:xfrm>
            <a:off x="3591861" y="5983086"/>
            <a:ext cx="423973" cy="349331"/>
          </a:xfrm>
          <a:custGeom>
            <a:avLst/>
            <a:gdLst>
              <a:gd name="T0" fmla="*/ 42 w 223"/>
              <a:gd name="T1" fmla="*/ 30 h 184"/>
              <a:gd name="T2" fmla="*/ 39 w 223"/>
              <a:gd name="T3" fmla="*/ 150 h 184"/>
              <a:gd name="T4" fmla="*/ 183 w 223"/>
              <a:gd name="T5" fmla="*/ 151 h 184"/>
              <a:gd name="T6" fmla="*/ 182 w 223"/>
              <a:gd name="T7" fmla="*/ 153 h 184"/>
              <a:gd name="T8" fmla="*/ 178 w 223"/>
              <a:gd name="T9" fmla="*/ 30 h 184"/>
              <a:gd name="T10" fmla="*/ 39 w 223"/>
              <a:gd name="T11" fmla="*/ 33 h 184"/>
              <a:gd name="T12" fmla="*/ 42 w 223"/>
              <a:gd name="T13" fmla="*/ 30 h 184"/>
            </a:gdLst>
            <a:ahLst/>
            <a:cxnLst>
              <a:cxn ang="0">
                <a:pos x="T0" y="T1"/>
              </a:cxn>
              <a:cxn ang="0">
                <a:pos x="T2" y="T3"/>
              </a:cxn>
              <a:cxn ang="0">
                <a:pos x="T4" y="T5"/>
              </a:cxn>
              <a:cxn ang="0">
                <a:pos x="T6" y="T7"/>
              </a:cxn>
              <a:cxn ang="0">
                <a:pos x="T8" y="T9"/>
              </a:cxn>
              <a:cxn ang="0">
                <a:pos x="T10" y="T11"/>
              </a:cxn>
              <a:cxn ang="0">
                <a:pos x="T12" y="T13"/>
              </a:cxn>
            </a:cxnLst>
            <a:rect l="0" t="0" r="r" b="b"/>
            <a:pathLst>
              <a:path w="223" h="184">
                <a:moveTo>
                  <a:pt x="42" y="30"/>
                </a:moveTo>
                <a:cubicBezTo>
                  <a:pt x="3" y="63"/>
                  <a:pt x="0" y="117"/>
                  <a:pt x="39" y="150"/>
                </a:cubicBezTo>
                <a:cubicBezTo>
                  <a:pt x="78" y="184"/>
                  <a:pt x="143" y="184"/>
                  <a:pt x="183" y="151"/>
                </a:cubicBezTo>
                <a:cubicBezTo>
                  <a:pt x="182" y="153"/>
                  <a:pt x="182" y="153"/>
                  <a:pt x="182" y="153"/>
                </a:cubicBezTo>
                <a:cubicBezTo>
                  <a:pt x="223" y="119"/>
                  <a:pt x="221" y="63"/>
                  <a:pt x="178" y="30"/>
                </a:cubicBezTo>
                <a:cubicBezTo>
                  <a:pt x="138" y="0"/>
                  <a:pt x="77" y="1"/>
                  <a:pt x="39" y="33"/>
                </a:cubicBezTo>
                <a:lnTo>
                  <a:pt x="42" y="30"/>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3" name="Freeform 109"/>
          <p:cNvSpPr/>
          <p:nvPr userDrawn="1"/>
        </p:nvSpPr>
        <p:spPr bwMode="auto">
          <a:xfrm>
            <a:off x="2947168" y="5047832"/>
            <a:ext cx="276297" cy="230241"/>
          </a:xfrm>
          <a:custGeom>
            <a:avLst/>
            <a:gdLst>
              <a:gd name="T0" fmla="*/ 28 w 146"/>
              <a:gd name="T1" fmla="*/ 20 h 121"/>
              <a:gd name="T2" fmla="*/ 25 w 146"/>
              <a:gd name="T3" fmla="*/ 99 h 121"/>
              <a:gd name="T4" fmla="*/ 120 w 146"/>
              <a:gd name="T5" fmla="*/ 100 h 121"/>
              <a:gd name="T6" fmla="*/ 119 w 146"/>
              <a:gd name="T7" fmla="*/ 101 h 121"/>
              <a:gd name="T8" fmla="*/ 117 w 146"/>
              <a:gd name="T9" fmla="*/ 20 h 121"/>
              <a:gd name="T10" fmla="*/ 25 w 146"/>
              <a:gd name="T11" fmla="*/ 22 h 121"/>
              <a:gd name="T12" fmla="*/ 28 w 146"/>
              <a:gd name="T13" fmla="*/ 20 h 121"/>
            </a:gdLst>
            <a:ahLst/>
            <a:cxnLst>
              <a:cxn ang="0">
                <a:pos x="T0" y="T1"/>
              </a:cxn>
              <a:cxn ang="0">
                <a:pos x="T2" y="T3"/>
              </a:cxn>
              <a:cxn ang="0">
                <a:pos x="T4" y="T5"/>
              </a:cxn>
              <a:cxn ang="0">
                <a:pos x="T6" y="T7"/>
              </a:cxn>
              <a:cxn ang="0">
                <a:pos x="T8" y="T9"/>
              </a:cxn>
              <a:cxn ang="0">
                <a:pos x="T10" y="T11"/>
              </a:cxn>
              <a:cxn ang="0">
                <a:pos x="T12" y="T13"/>
              </a:cxn>
            </a:cxnLst>
            <a:rect l="0" t="0" r="r" b="b"/>
            <a:pathLst>
              <a:path w="146" h="121">
                <a:moveTo>
                  <a:pt x="28" y="20"/>
                </a:moveTo>
                <a:cubicBezTo>
                  <a:pt x="2" y="42"/>
                  <a:pt x="0" y="77"/>
                  <a:pt x="25" y="99"/>
                </a:cubicBezTo>
                <a:cubicBezTo>
                  <a:pt x="51" y="121"/>
                  <a:pt x="94" y="121"/>
                  <a:pt x="120" y="100"/>
                </a:cubicBezTo>
                <a:cubicBezTo>
                  <a:pt x="119" y="101"/>
                  <a:pt x="119" y="101"/>
                  <a:pt x="119" y="101"/>
                </a:cubicBezTo>
                <a:cubicBezTo>
                  <a:pt x="146" y="78"/>
                  <a:pt x="145" y="41"/>
                  <a:pt x="117" y="20"/>
                </a:cubicBezTo>
                <a:cubicBezTo>
                  <a:pt x="90" y="0"/>
                  <a:pt x="50" y="1"/>
                  <a:pt x="25" y="22"/>
                </a:cubicBezTo>
                <a:lnTo>
                  <a:pt x="28" y="20"/>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4" name="Freeform 110"/>
          <p:cNvSpPr/>
          <p:nvPr userDrawn="1"/>
        </p:nvSpPr>
        <p:spPr bwMode="auto">
          <a:xfrm>
            <a:off x="3226641" y="6449920"/>
            <a:ext cx="188962" cy="157199"/>
          </a:xfrm>
          <a:custGeom>
            <a:avLst/>
            <a:gdLst>
              <a:gd name="T0" fmla="*/ 19 w 100"/>
              <a:gd name="T1" fmla="*/ 14 h 83"/>
              <a:gd name="T2" fmla="*/ 17 w 100"/>
              <a:gd name="T3" fmla="*/ 68 h 83"/>
              <a:gd name="T4" fmla="*/ 82 w 100"/>
              <a:gd name="T5" fmla="*/ 68 h 83"/>
              <a:gd name="T6" fmla="*/ 81 w 100"/>
              <a:gd name="T7" fmla="*/ 69 h 83"/>
              <a:gd name="T8" fmla="*/ 80 w 100"/>
              <a:gd name="T9" fmla="*/ 14 h 83"/>
              <a:gd name="T10" fmla="*/ 17 w 100"/>
              <a:gd name="T11" fmla="*/ 15 h 83"/>
              <a:gd name="T12" fmla="*/ 19 w 100"/>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100" h="83">
                <a:moveTo>
                  <a:pt x="19" y="14"/>
                </a:moveTo>
                <a:cubicBezTo>
                  <a:pt x="1" y="29"/>
                  <a:pt x="0" y="53"/>
                  <a:pt x="17" y="68"/>
                </a:cubicBezTo>
                <a:cubicBezTo>
                  <a:pt x="35" y="83"/>
                  <a:pt x="64" y="83"/>
                  <a:pt x="82" y="68"/>
                </a:cubicBezTo>
                <a:cubicBezTo>
                  <a:pt x="81" y="69"/>
                  <a:pt x="81" y="69"/>
                  <a:pt x="81" y="69"/>
                </a:cubicBezTo>
                <a:cubicBezTo>
                  <a:pt x="100" y="54"/>
                  <a:pt x="99" y="29"/>
                  <a:pt x="80" y="14"/>
                </a:cubicBezTo>
                <a:cubicBezTo>
                  <a:pt x="62" y="0"/>
                  <a:pt x="34" y="1"/>
                  <a:pt x="17" y="15"/>
                </a:cubicBezTo>
                <a:lnTo>
                  <a:pt x="19" y="14"/>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5" name="Freeform 111"/>
          <p:cNvSpPr/>
          <p:nvPr userDrawn="1"/>
        </p:nvSpPr>
        <p:spPr bwMode="auto">
          <a:xfrm>
            <a:off x="5288546" y="5894485"/>
            <a:ext cx="387451" cy="320749"/>
          </a:xfrm>
          <a:custGeom>
            <a:avLst/>
            <a:gdLst>
              <a:gd name="T0" fmla="*/ 39 w 204"/>
              <a:gd name="T1" fmla="*/ 27 h 169"/>
              <a:gd name="T2" fmla="*/ 35 w 204"/>
              <a:gd name="T3" fmla="*/ 137 h 169"/>
              <a:gd name="T4" fmla="*/ 167 w 204"/>
              <a:gd name="T5" fmla="*/ 138 h 169"/>
              <a:gd name="T6" fmla="*/ 166 w 204"/>
              <a:gd name="T7" fmla="*/ 140 h 169"/>
              <a:gd name="T8" fmla="*/ 163 w 204"/>
              <a:gd name="T9" fmla="*/ 27 h 169"/>
              <a:gd name="T10" fmla="*/ 35 w 204"/>
              <a:gd name="T11" fmla="*/ 30 h 169"/>
              <a:gd name="T12" fmla="*/ 39 w 204"/>
              <a:gd name="T13" fmla="*/ 27 h 169"/>
            </a:gdLst>
            <a:ahLst/>
            <a:cxnLst>
              <a:cxn ang="0">
                <a:pos x="T0" y="T1"/>
              </a:cxn>
              <a:cxn ang="0">
                <a:pos x="T2" y="T3"/>
              </a:cxn>
              <a:cxn ang="0">
                <a:pos x="T4" y="T5"/>
              </a:cxn>
              <a:cxn ang="0">
                <a:pos x="T6" y="T7"/>
              </a:cxn>
              <a:cxn ang="0">
                <a:pos x="T8" y="T9"/>
              </a:cxn>
              <a:cxn ang="0">
                <a:pos x="T10" y="T11"/>
              </a:cxn>
              <a:cxn ang="0">
                <a:pos x="T12" y="T13"/>
              </a:cxn>
            </a:cxnLst>
            <a:rect l="0" t="0" r="r" b="b"/>
            <a:pathLst>
              <a:path w="204" h="169">
                <a:moveTo>
                  <a:pt x="39" y="27"/>
                </a:moveTo>
                <a:cubicBezTo>
                  <a:pt x="3" y="57"/>
                  <a:pt x="0" y="107"/>
                  <a:pt x="35" y="137"/>
                </a:cubicBezTo>
                <a:cubicBezTo>
                  <a:pt x="71" y="168"/>
                  <a:pt x="131" y="169"/>
                  <a:pt x="167" y="138"/>
                </a:cubicBezTo>
                <a:cubicBezTo>
                  <a:pt x="166" y="140"/>
                  <a:pt x="166" y="140"/>
                  <a:pt x="166" y="140"/>
                </a:cubicBezTo>
                <a:cubicBezTo>
                  <a:pt x="204" y="108"/>
                  <a:pt x="202" y="57"/>
                  <a:pt x="163" y="27"/>
                </a:cubicBezTo>
                <a:cubicBezTo>
                  <a:pt x="126" y="0"/>
                  <a:pt x="70" y="1"/>
                  <a:pt x="35" y="30"/>
                </a:cubicBezTo>
                <a:cubicBezTo>
                  <a:pt x="39" y="27"/>
                  <a:pt x="39" y="27"/>
                  <a:pt x="39" y="27"/>
                </a:cubicBezTo>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6" name="Freeform 112"/>
          <p:cNvSpPr/>
          <p:nvPr userDrawn="1"/>
        </p:nvSpPr>
        <p:spPr bwMode="auto">
          <a:xfrm>
            <a:off x="1764173" y="3949028"/>
            <a:ext cx="341402" cy="284229"/>
          </a:xfrm>
          <a:custGeom>
            <a:avLst/>
            <a:gdLst>
              <a:gd name="T0" fmla="*/ 35 w 180"/>
              <a:gd name="T1" fmla="*/ 25 h 150"/>
              <a:gd name="T2" fmla="*/ 32 w 180"/>
              <a:gd name="T3" fmla="*/ 122 h 150"/>
              <a:gd name="T4" fmla="*/ 148 w 180"/>
              <a:gd name="T5" fmla="*/ 123 h 150"/>
              <a:gd name="T6" fmla="*/ 147 w 180"/>
              <a:gd name="T7" fmla="*/ 124 h 150"/>
              <a:gd name="T8" fmla="*/ 144 w 180"/>
              <a:gd name="T9" fmla="*/ 25 h 150"/>
              <a:gd name="T10" fmla="*/ 32 w 180"/>
              <a:gd name="T11" fmla="*/ 27 h 150"/>
              <a:gd name="T12" fmla="*/ 35 w 180"/>
              <a:gd name="T13" fmla="*/ 25 h 150"/>
            </a:gdLst>
            <a:ahLst/>
            <a:cxnLst>
              <a:cxn ang="0">
                <a:pos x="T0" y="T1"/>
              </a:cxn>
              <a:cxn ang="0">
                <a:pos x="T2" y="T3"/>
              </a:cxn>
              <a:cxn ang="0">
                <a:pos x="T4" y="T5"/>
              </a:cxn>
              <a:cxn ang="0">
                <a:pos x="T6" y="T7"/>
              </a:cxn>
              <a:cxn ang="0">
                <a:pos x="T8" y="T9"/>
              </a:cxn>
              <a:cxn ang="0">
                <a:pos x="T10" y="T11"/>
              </a:cxn>
              <a:cxn ang="0">
                <a:pos x="T12" y="T13"/>
              </a:cxn>
            </a:cxnLst>
            <a:rect l="0" t="0" r="r" b="b"/>
            <a:pathLst>
              <a:path w="180" h="150">
                <a:moveTo>
                  <a:pt x="35" y="25"/>
                </a:moveTo>
                <a:cubicBezTo>
                  <a:pt x="3" y="51"/>
                  <a:pt x="0" y="95"/>
                  <a:pt x="32" y="122"/>
                </a:cubicBezTo>
                <a:cubicBezTo>
                  <a:pt x="63" y="149"/>
                  <a:pt x="116" y="150"/>
                  <a:pt x="148" y="123"/>
                </a:cubicBezTo>
                <a:cubicBezTo>
                  <a:pt x="147" y="124"/>
                  <a:pt x="147" y="124"/>
                  <a:pt x="147" y="124"/>
                </a:cubicBezTo>
                <a:cubicBezTo>
                  <a:pt x="180" y="96"/>
                  <a:pt x="179" y="51"/>
                  <a:pt x="144" y="25"/>
                </a:cubicBezTo>
                <a:cubicBezTo>
                  <a:pt x="112" y="0"/>
                  <a:pt x="62" y="1"/>
                  <a:pt x="32" y="27"/>
                </a:cubicBezTo>
                <a:lnTo>
                  <a:pt x="35" y="25"/>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7" name="Freeform 113"/>
          <p:cNvSpPr/>
          <p:nvPr userDrawn="1"/>
        </p:nvSpPr>
        <p:spPr bwMode="auto">
          <a:xfrm>
            <a:off x="1916613" y="5527368"/>
            <a:ext cx="227072" cy="188957"/>
          </a:xfrm>
          <a:custGeom>
            <a:avLst/>
            <a:gdLst>
              <a:gd name="T0" fmla="*/ 23 w 120"/>
              <a:gd name="T1" fmla="*/ 16 h 100"/>
              <a:gd name="T2" fmla="*/ 21 w 120"/>
              <a:gd name="T3" fmla="*/ 81 h 100"/>
              <a:gd name="T4" fmla="*/ 99 w 120"/>
              <a:gd name="T5" fmla="*/ 82 h 100"/>
              <a:gd name="T6" fmla="*/ 98 w 120"/>
              <a:gd name="T7" fmla="*/ 83 h 100"/>
              <a:gd name="T8" fmla="*/ 96 w 120"/>
              <a:gd name="T9" fmla="*/ 16 h 100"/>
              <a:gd name="T10" fmla="*/ 20 w 120"/>
              <a:gd name="T11" fmla="*/ 18 h 100"/>
              <a:gd name="T12" fmla="*/ 23 w 120"/>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120" h="100">
                <a:moveTo>
                  <a:pt x="23" y="16"/>
                </a:moveTo>
                <a:cubicBezTo>
                  <a:pt x="1" y="34"/>
                  <a:pt x="0" y="63"/>
                  <a:pt x="21" y="81"/>
                </a:cubicBezTo>
                <a:cubicBezTo>
                  <a:pt x="42" y="100"/>
                  <a:pt x="77" y="100"/>
                  <a:pt x="99" y="82"/>
                </a:cubicBezTo>
                <a:cubicBezTo>
                  <a:pt x="98" y="83"/>
                  <a:pt x="98" y="83"/>
                  <a:pt x="98" y="83"/>
                </a:cubicBezTo>
                <a:cubicBezTo>
                  <a:pt x="120" y="64"/>
                  <a:pt x="119" y="34"/>
                  <a:pt x="96" y="16"/>
                </a:cubicBezTo>
                <a:cubicBezTo>
                  <a:pt x="74" y="0"/>
                  <a:pt x="41" y="1"/>
                  <a:pt x="20" y="18"/>
                </a:cubicBezTo>
                <a:lnTo>
                  <a:pt x="23" y="16"/>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8" name="Freeform 114"/>
          <p:cNvSpPr/>
          <p:nvPr userDrawn="1"/>
        </p:nvSpPr>
        <p:spPr bwMode="auto">
          <a:xfrm>
            <a:off x="1767348" y="3120160"/>
            <a:ext cx="292176" cy="242944"/>
          </a:xfrm>
          <a:custGeom>
            <a:avLst/>
            <a:gdLst>
              <a:gd name="T0" fmla="*/ 29 w 154"/>
              <a:gd name="T1" fmla="*/ 21 h 128"/>
              <a:gd name="T2" fmla="*/ 26 w 154"/>
              <a:gd name="T3" fmla="*/ 104 h 128"/>
              <a:gd name="T4" fmla="*/ 126 w 154"/>
              <a:gd name="T5" fmla="*/ 105 h 128"/>
              <a:gd name="T6" fmla="*/ 126 w 154"/>
              <a:gd name="T7" fmla="*/ 106 h 128"/>
              <a:gd name="T8" fmla="*/ 123 w 154"/>
              <a:gd name="T9" fmla="*/ 21 h 128"/>
              <a:gd name="T10" fmla="*/ 26 w 154"/>
              <a:gd name="T11" fmla="*/ 23 h 128"/>
              <a:gd name="T12" fmla="*/ 29 w 154"/>
              <a:gd name="T13" fmla="*/ 21 h 128"/>
            </a:gdLst>
            <a:ahLst/>
            <a:cxnLst>
              <a:cxn ang="0">
                <a:pos x="T0" y="T1"/>
              </a:cxn>
              <a:cxn ang="0">
                <a:pos x="T2" y="T3"/>
              </a:cxn>
              <a:cxn ang="0">
                <a:pos x="T4" y="T5"/>
              </a:cxn>
              <a:cxn ang="0">
                <a:pos x="T6" y="T7"/>
              </a:cxn>
              <a:cxn ang="0">
                <a:pos x="T8" y="T9"/>
              </a:cxn>
              <a:cxn ang="0">
                <a:pos x="T10" y="T11"/>
              </a:cxn>
              <a:cxn ang="0">
                <a:pos x="T12" y="T13"/>
              </a:cxn>
            </a:cxnLst>
            <a:rect l="0" t="0" r="r" b="b"/>
            <a:pathLst>
              <a:path w="154" h="128">
                <a:moveTo>
                  <a:pt x="29" y="21"/>
                </a:moveTo>
                <a:cubicBezTo>
                  <a:pt x="2" y="44"/>
                  <a:pt x="0" y="81"/>
                  <a:pt x="26" y="104"/>
                </a:cubicBezTo>
                <a:cubicBezTo>
                  <a:pt x="54" y="128"/>
                  <a:pt x="99" y="128"/>
                  <a:pt x="126" y="105"/>
                </a:cubicBezTo>
                <a:cubicBezTo>
                  <a:pt x="126" y="106"/>
                  <a:pt x="126" y="106"/>
                  <a:pt x="126" y="106"/>
                </a:cubicBezTo>
                <a:cubicBezTo>
                  <a:pt x="154" y="82"/>
                  <a:pt x="153" y="44"/>
                  <a:pt x="123" y="21"/>
                </a:cubicBezTo>
                <a:cubicBezTo>
                  <a:pt x="95" y="0"/>
                  <a:pt x="53" y="1"/>
                  <a:pt x="26" y="23"/>
                </a:cubicBezTo>
                <a:lnTo>
                  <a:pt x="29" y="21"/>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79" name="Freeform 115"/>
          <p:cNvSpPr/>
          <p:nvPr userDrawn="1"/>
        </p:nvSpPr>
        <p:spPr bwMode="auto">
          <a:xfrm>
            <a:off x="5076560" y="428725"/>
            <a:ext cx="285824" cy="235004"/>
          </a:xfrm>
          <a:custGeom>
            <a:avLst/>
            <a:gdLst>
              <a:gd name="T0" fmla="*/ 29 w 150"/>
              <a:gd name="T1" fmla="*/ 20 h 124"/>
              <a:gd name="T2" fmla="*/ 26 w 150"/>
              <a:gd name="T3" fmla="*/ 100 h 124"/>
              <a:gd name="T4" fmla="*/ 123 w 150"/>
              <a:gd name="T5" fmla="*/ 101 h 124"/>
              <a:gd name="T6" fmla="*/ 122 w 150"/>
              <a:gd name="T7" fmla="*/ 102 h 124"/>
              <a:gd name="T8" fmla="*/ 120 w 150"/>
              <a:gd name="T9" fmla="*/ 20 h 124"/>
              <a:gd name="T10" fmla="*/ 26 w 150"/>
              <a:gd name="T11" fmla="*/ 22 h 124"/>
              <a:gd name="T12" fmla="*/ 29 w 150"/>
              <a:gd name="T13" fmla="*/ 20 h 124"/>
            </a:gdLst>
            <a:ahLst/>
            <a:cxnLst>
              <a:cxn ang="0">
                <a:pos x="T0" y="T1"/>
              </a:cxn>
              <a:cxn ang="0">
                <a:pos x="T2" y="T3"/>
              </a:cxn>
              <a:cxn ang="0">
                <a:pos x="T4" y="T5"/>
              </a:cxn>
              <a:cxn ang="0">
                <a:pos x="T6" y="T7"/>
              </a:cxn>
              <a:cxn ang="0">
                <a:pos x="T8" y="T9"/>
              </a:cxn>
              <a:cxn ang="0">
                <a:pos x="T10" y="T11"/>
              </a:cxn>
              <a:cxn ang="0">
                <a:pos x="T12" y="T13"/>
              </a:cxn>
            </a:cxnLst>
            <a:rect l="0" t="0" r="r" b="b"/>
            <a:pathLst>
              <a:path w="150" h="124">
                <a:moveTo>
                  <a:pt x="29" y="20"/>
                </a:moveTo>
                <a:cubicBezTo>
                  <a:pt x="2" y="42"/>
                  <a:pt x="0" y="78"/>
                  <a:pt x="26" y="100"/>
                </a:cubicBezTo>
                <a:cubicBezTo>
                  <a:pt x="53" y="123"/>
                  <a:pt x="96" y="124"/>
                  <a:pt x="123" y="101"/>
                </a:cubicBezTo>
                <a:cubicBezTo>
                  <a:pt x="122" y="102"/>
                  <a:pt x="122" y="102"/>
                  <a:pt x="122" y="102"/>
                </a:cubicBezTo>
                <a:cubicBezTo>
                  <a:pt x="150" y="79"/>
                  <a:pt x="149" y="42"/>
                  <a:pt x="120" y="20"/>
                </a:cubicBezTo>
                <a:cubicBezTo>
                  <a:pt x="93" y="0"/>
                  <a:pt x="52" y="1"/>
                  <a:pt x="26" y="22"/>
                </a:cubicBezTo>
                <a:lnTo>
                  <a:pt x="29" y="20"/>
                </a:ln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87" name="Freeform 123"/>
          <p:cNvSpPr/>
          <p:nvPr userDrawn="1"/>
        </p:nvSpPr>
        <p:spPr bwMode="auto">
          <a:xfrm>
            <a:off x="3560102" y="438252"/>
            <a:ext cx="4868543" cy="5489259"/>
          </a:xfrm>
          <a:custGeom>
            <a:avLst/>
            <a:gdLst>
              <a:gd name="T0" fmla="*/ 1119 w 2564"/>
              <a:gd name="T1" fmla="*/ 58 h 2890"/>
              <a:gd name="T2" fmla="*/ 162 w 2564"/>
              <a:gd name="T3" fmla="*/ 611 h 2890"/>
              <a:gd name="T4" fmla="*/ 0 w 2564"/>
              <a:gd name="T5" fmla="*/ 892 h 2890"/>
              <a:gd name="T6" fmla="*/ 0 w 2564"/>
              <a:gd name="T7" fmla="*/ 1998 h 2890"/>
              <a:gd name="T8" fmla="*/ 162 w 2564"/>
              <a:gd name="T9" fmla="*/ 2279 h 2890"/>
              <a:gd name="T10" fmla="*/ 1119 w 2564"/>
              <a:gd name="T11" fmla="*/ 2832 h 2890"/>
              <a:gd name="T12" fmla="*/ 1444 w 2564"/>
              <a:gd name="T13" fmla="*/ 2832 h 2890"/>
              <a:gd name="T14" fmla="*/ 2401 w 2564"/>
              <a:gd name="T15" fmla="*/ 2279 h 2890"/>
              <a:gd name="T16" fmla="*/ 2564 w 2564"/>
              <a:gd name="T17" fmla="*/ 1998 h 2890"/>
              <a:gd name="T18" fmla="*/ 2564 w 2564"/>
              <a:gd name="T19" fmla="*/ 892 h 2890"/>
              <a:gd name="T20" fmla="*/ 2401 w 2564"/>
              <a:gd name="T21" fmla="*/ 611 h 2890"/>
              <a:gd name="T22" fmla="*/ 1444 w 2564"/>
              <a:gd name="T23" fmla="*/ 58 h 2890"/>
              <a:gd name="T24" fmla="*/ 1119 w 2564"/>
              <a:gd name="T25" fmla="*/ 58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4" h="2890">
                <a:moveTo>
                  <a:pt x="1119" y="58"/>
                </a:moveTo>
                <a:cubicBezTo>
                  <a:pt x="162" y="611"/>
                  <a:pt x="162" y="611"/>
                  <a:pt x="162" y="611"/>
                </a:cubicBezTo>
                <a:cubicBezTo>
                  <a:pt x="62" y="669"/>
                  <a:pt x="0" y="776"/>
                  <a:pt x="0" y="892"/>
                </a:cubicBezTo>
                <a:cubicBezTo>
                  <a:pt x="0" y="1998"/>
                  <a:pt x="0" y="1998"/>
                  <a:pt x="0" y="1998"/>
                </a:cubicBezTo>
                <a:cubicBezTo>
                  <a:pt x="0" y="2114"/>
                  <a:pt x="62" y="2221"/>
                  <a:pt x="162" y="2279"/>
                </a:cubicBezTo>
                <a:cubicBezTo>
                  <a:pt x="1119" y="2832"/>
                  <a:pt x="1119" y="2832"/>
                  <a:pt x="1119" y="2832"/>
                </a:cubicBezTo>
                <a:cubicBezTo>
                  <a:pt x="1220" y="2890"/>
                  <a:pt x="1344" y="2890"/>
                  <a:pt x="1444" y="2832"/>
                </a:cubicBezTo>
                <a:cubicBezTo>
                  <a:pt x="2401" y="2279"/>
                  <a:pt x="2401" y="2279"/>
                  <a:pt x="2401" y="2279"/>
                </a:cubicBezTo>
                <a:cubicBezTo>
                  <a:pt x="2502" y="2221"/>
                  <a:pt x="2564" y="2114"/>
                  <a:pt x="2564" y="1998"/>
                </a:cubicBezTo>
                <a:cubicBezTo>
                  <a:pt x="2564" y="892"/>
                  <a:pt x="2564" y="892"/>
                  <a:pt x="2564" y="892"/>
                </a:cubicBezTo>
                <a:cubicBezTo>
                  <a:pt x="2564" y="776"/>
                  <a:pt x="2502" y="669"/>
                  <a:pt x="2401" y="611"/>
                </a:cubicBezTo>
                <a:cubicBezTo>
                  <a:pt x="1444" y="58"/>
                  <a:pt x="1444" y="58"/>
                  <a:pt x="1444" y="58"/>
                </a:cubicBezTo>
                <a:cubicBezTo>
                  <a:pt x="1344" y="0"/>
                  <a:pt x="1220" y="0"/>
                  <a:pt x="1119" y="58"/>
                </a:cubicBezTo>
              </a:path>
            </a:pathLst>
          </a:custGeom>
          <a:solidFill>
            <a:schemeClr val="accent1"/>
          </a:solidFill>
          <a:ln>
            <a:noFill/>
          </a:ln>
        </p:spPr>
        <p:txBody>
          <a:bodyPr vert="horz" wrap="square" lIns="91461" tIns="45731" rIns="91461" bIns="45731" numCol="1" anchor="t" anchorCtr="0" compatLnSpc="1"/>
          <a:lstStyle/>
          <a:p>
            <a:endParaRPr lang="zh-CN" altLang="en-US" sz="2100"/>
          </a:p>
        </p:txBody>
      </p:sp>
      <p:sp>
        <p:nvSpPr>
          <p:cNvPr id="9888" name="Freeform 124"/>
          <p:cNvSpPr/>
          <p:nvPr userDrawn="1"/>
        </p:nvSpPr>
        <p:spPr bwMode="auto">
          <a:xfrm>
            <a:off x="5676791" y="544640"/>
            <a:ext cx="17468" cy="9527"/>
          </a:xfrm>
          <a:custGeom>
            <a:avLst/>
            <a:gdLst>
              <a:gd name="T0" fmla="*/ 9 w 9"/>
              <a:gd name="T1" fmla="*/ 0 h 5"/>
              <a:gd name="T2" fmla="*/ 4 w 9"/>
              <a:gd name="T3" fmla="*/ 2 h 5"/>
              <a:gd name="T4" fmla="*/ 0 w 9"/>
              <a:gd name="T5" fmla="*/ 5 h 5"/>
              <a:gd name="T6" fmla="*/ 4 w 9"/>
              <a:gd name="T7" fmla="*/ 2 h 5"/>
              <a:gd name="T8" fmla="*/ 9 w 9"/>
              <a:gd name="T9" fmla="*/ 0 h 5"/>
            </a:gdLst>
            <a:ahLst/>
            <a:cxnLst>
              <a:cxn ang="0">
                <a:pos x="T0" y="T1"/>
              </a:cxn>
              <a:cxn ang="0">
                <a:pos x="T2" y="T3"/>
              </a:cxn>
              <a:cxn ang="0">
                <a:pos x="T4" y="T5"/>
              </a:cxn>
              <a:cxn ang="0">
                <a:pos x="T6" y="T7"/>
              </a:cxn>
              <a:cxn ang="0">
                <a:pos x="T8" y="T9"/>
              </a:cxn>
            </a:cxnLst>
            <a:rect l="0" t="0" r="r" b="b"/>
            <a:pathLst>
              <a:path w="9" h="5">
                <a:moveTo>
                  <a:pt x="9" y="0"/>
                </a:moveTo>
                <a:cubicBezTo>
                  <a:pt x="7" y="1"/>
                  <a:pt x="6" y="2"/>
                  <a:pt x="4" y="2"/>
                </a:cubicBezTo>
                <a:cubicBezTo>
                  <a:pt x="0" y="5"/>
                  <a:pt x="0" y="5"/>
                  <a:pt x="0" y="5"/>
                </a:cubicBezTo>
                <a:cubicBezTo>
                  <a:pt x="4" y="2"/>
                  <a:pt x="4" y="2"/>
                  <a:pt x="4" y="2"/>
                </a:cubicBezTo>
                <a:cubicBezTo>
                  <a:pt x="6" y="2"/>
                  <a:pt x="7" y="1"/>
                  <a:pt x="9" y="0"/>
                </a:cubicBezTo>
              </a:path>
            </a:pathLst>
          </a:custGeom>
          <a:solidFill>
            <a:srgbClr val="5464B4"/>
          </a:solidFill>
          <a:ln>
            <a:noFill/>
          </a:ln>
          <a:extLst>
            <a:ext uri="{91240B29-F687-4F45-9708-019B960494DF}">
              <a14:hiddenLine xmlns:a14="http://schemas.microsoft.com/office/drawing/2010/main" w="9525">
                <a:solidFill>
                  <a:srgbClr val="000000"/>
                </a:solidFill>
                <a:round/>
              </a14:hiddenLine>
            </a:ext>
          </a:extLst>
        </p:spPr>
        <p:txBody>
          <a:bodyPr vert="horz" wrap="square" lIns="91461" tIns="45731" rIns="91461" bIns="45731" numCol="1" anchor="t" anchorCtr="0" compatLnSpc="1"/>
          <a:lstStyle/>
          <a:p>
            <a:endParaRPr lang="zh-CN" altLang="en-US" sz="2100"/>
          </a:p>
        </p:txBody>
      </p:sp>
      <p:sp>
        <p:nvSpPr>
          <p:cNvPr id="9890" name="Freeform 126"/>
          <p:cNvSpPr/>
          <p:nvPr userDrawn="1"/>
        </p:nvSpPr>
        <p:spPr bwMode="auto">
          <a:xfrm>
            <a:off x="3560102" y="466834"/>
            <a:ext cx="2599415" cy="5424156"/>
          </a:xfrm>
          <a:custGeom>
            <a:avLst/>
            <a:gdLst>
              <a:gd name="T0" fmla="*/ 1282 w 1369"/>
              <a:gd name="T1" fmla="*/ 0 h 2856"/>
              <a:gd name="T2" fmla="*/ 1124 w 1369"/>
              <a:gd name="T3" fmla="*/ 41 h 2856"/>
              <a:gd name="T4" fmla="*/ 1119 w 1369"/>
              <a:gd name="T5" fmla="*/ 43 h 2856"/>
              <a:gd name="T6" fmla="*/ 1115 w 1369"/>
              <a:gd name="T7" fmla="*/ 46 h 2856"/>
              <a:gd name="T8" fmla="*/ 476 w 1369"/>
              <a:gd name="T9" fmla="*/ 415 h 2856"/>
              <a:gd name="T10" fmla="*/ 162 w 1369"/>
              <a:gd name="T11" fmla="*/ 596 h 2856"/>
              <a:gd name="T12" fmla="*/ 0 w 1369"/>
              <a:gd name="T13" fmla="*/ 877 h 2856"/>
              <a:gd name="T14" fmla="*/ 0 w 1369"/>
              <a:gd name="T15" fmla="*/ 1983 h 2856"/>
              <a:gd name="T16" fmla="*/ 162 w 1369"/>
              <a:gd name="T17" fmla="*/ 2264 h 2856"/>
              <a:gd name="T18" fmla="*/ 1119 w 1369"/>
              <a:gd name="T19" fmla="*/ 2817 h 2856"/>
              <a:gd name="T20" fmla="*/ 1120 w 1369"/>
              <a:gd name="T21" fmla="*/ 2817 h 2856"/>
              <a:gd name="T22" fmla="*/ 1120 w 1369"/>
              <a:gd name="T23" fmla="*/ 2817 h 2856"/>
              <a:gd name="T24" fmla="*/ 1232 w 1369"/>
              <a:gd name="T25" fmla="*/ 2856 h 2856"/>
              <a:gd name="T26" fmla="*/ 1157 w 1369"/>
              <a:gd name="T27" fmla="*/ 2825 h 2856"/>
              <a:gd name="T28" fmla="*/ 200 w 1369"/>
              <a:gd name="T29" fmla="*/ 2272 h 2856"/>
              <a:gd name="T30" fmla="*/ 37 w 1369"/>
              <a:gd name="T31" fmla="*/ 1991 h 2856"/>
              <a:gd name="T32" fmla="*/ 37 w 1369"/>
              <a:gd name="T33" fmla="*/ 886 h 2856"/>
              <a:gd name="T34" fmla="*/ 200 w 1369"/>
              <a:gd name="T35" fmla="*/ 604 h 2856"/>
              <a:gd name="T36" fmla="*/ 1157 w 1369"/>
              <a:gd name="T37" fmla="*/ 51 h 2856"/>
              <a:gd name="T38" fmla="*/ 1319 w 1369"/>
              <a:gd name="T39" fmla="*/ 8 h 2856"/>
              <a:gd name="T40" fmla="*/ 1369 w 1369"/>
              <a:gd name="T41" fmla="*/ 12 h 2856"/>
              <a:gd name="T42" fmla="*/ 1282 w 1369"/>
              <a:gd name="T43"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9" h="2856">
                <a:moveTo>
                  <a:pt x="1282" y="0"/>
                </a:moveTo>
                <a:cubicBezTo>
                  <a:pt x="1227" y="0"/>
                  <a:pt x="1173" y="14"/>
                  <a:pt x="1124" y="41"/>
                </a:cubicBezTo>
                <a:cubicBezTo>
                  <a:pt x="1122" y="42"/>
                  <a:pt x="1121" y="43"/>
                  <a:pt x="1119" y="43"/>
                </a:cubicBezTo>
                <a:cubicBezTo>
                  <a:pt x="1115" y="46"/>
                  <a:pt x="1115" y="46"/>
                  <a:pt x="1115" y="46"/>
                </a:cubicBezTo>
                <a:cubicBezTo>
                  <a:pt x="476" y="415"/>
                  <a:pt x="476" y="415"/>
                  <a:pt x="476" y="415"/>
                </a:cubicBezTo>
                <a:cubicBezTo>
                  <a:pt x="162" y="596"/>
                  <a:pt x="162" y="596"/>
                  <a:pt x="162" y="596"/>
                </a:cubicBezTo>
                <a:cubicBezTo>
                  <a:pt x="62" y="654"/>
                  <a:pt x="0" y="761"/>
                  <a:pt x="0" y="877"/>
                </a:cubicBezTo>
                <a:cubicBezTo>
                  <a:pt x="0" y="1983"/>
                  <a:pt x="0" y="1983"/>
                  <a:pt x="0" y="1983"/>
                </a:cubicBezTo>
                <a:cubicBezTo>
                  <a:pt x="0" y="2099"/>
                  <a:pt x="62" y="2206"/>
                  <a:pt x="162" y="2264"/>
                </a:cubicBezTo>
                <a:cubicBezTo>
                  <a:pt x="1119" y="2817"/>
                  <a:pt x="1119" y="2817"/>
                  <a:pt x="1119" y="2817"/>
                </a:cubicBezTo>
                <a:cubicBezTo>
                  <a:pt x="1120" y="2817"/>
                  <a:pt x="1120" y="2817"/>
                  <a:pt x="1120" y="2817"/>
                </a:cubicBezTo>
                <a:cubicBezTo>
                  <a:pt x="1120" y="2817"/>
                  <a:pt x="1120" y="2817"/>
                  <a:pt x="1120" y="2817"/>
                </a:cubicBezTo>
                <a:cubicBezTo>
                  <a:pt x="1155" y="2837"/>
                  <a:pt x="1193" y="2850"/>
                  <a:pt x="1232" y="2856"/>
                </a:cubicBezTo>
                <a:cubicBezTo>
                  <a:pt x="1206" y="2849"/>
                  <a:pt x="1181" y="2838"/>
                  <a:pt x="1157" y="2825"/>
                </a:cubicBezTo>
                <a:cubicBezTo>
                  <a:pt x="200" y="2272"/>
                  <a:pt x="200" y="2272"/>
                  <a:pt x="200" y="2272"/>
                </a:cubicBezTo>
                <a:cubicBezTo>
                  <a:pt x="99" y="2214"/>
                  <a:pt x="37" y="2107"/>
                  <a:pt x="37" y="1991"/>
                </a:cubicBezTo>
                <a:cubicBezTo>
                  <a:pt x="37" y="886"/>
                  <a:pt x="37" y="886"/>
                  <a:pt x="37" y="886"/>
                </a:cubicBezTo>
                <a:cubicBezTo>
                  <a:pt x="37" y="769"/>
                  <a:pt x="99" y="662"/>
                  <a:pt x="200" y="604"/>
                </a:cubicBezTo>
                <a:cubicBezTo>
                  <a:pt x="1157" y="51"/>
                  <a:pt x="1157" y="51"/>
                  <a:pt x="1157" y="51"/>
                </a:cubicBezTo>
                <a:cubicBezTo>
                  <a:pt x="1207" y="22"/>
                  <a:pt x="1263" y="8"/>
                  <a:pt x="1319" y="8"/>
                </a:cubicBezTo>
                <a:cubicBezTo>
                  <a:pt x="1336" y="8"/>
                  <a:pt x="1352" y="9"/>
                  <a:pt x="1369" y="12"/>
                </a:cubicBezTo>
                <a:cubicBezTo>
                  <a:pt x="1340" y="4"/>
                  <a:pt x="1311" y="0"/>
                  <a:pt x="1282" y="0"/>
                </a:cubicBezTo>
              </a:path>
            </a:pathLst>
          </a:custGeom>
          <a:solidFill>
            <a:schemeClr val="accent1">
              <a:lumMod val="60000"/>
              <a:lumOff val="40000"/>
            </a:schemeClr>
          </a:solidFill>
          <a:ln>
            <a:noFill/>
          </a:ln>
        </p:spPr>
        <p:txBody>
          <a:bodyPr vert="horz" wrap="square" lIns="91461" tIns="45731" rIns="91461" bIns="45731" numCol="1" anchor="t" anchorCtr="0" compatLnSpc="1"/>
          <a:lstStyle/>
          <a:p>
            <a:endParaRPr lang="zh-CN" altLang="en-US" sz="2100"/>
          </a:p>
        </p:txBody>
      </p:sp>
      <p:sp>
        <p:nvSpPr>
          <p:cNvPr id="9891" name="Freeform 127"/>
          <p:cNvSpPr/>
          <p:nvPr userDrawn="1"/>
        </p:nvSpPr>
        <p:spPr bwMode="auto">
          <a:xfrm>
            <a:off x="5065444" y="920964"/>
            <a:ext cx="1813397" cy="922552"/>
          </a:xfrm>
          <a:custGeom>
            <a:avLst/>
            <a:gdLst>
              <a:gd name="T0" fmla="*/ 885 w 955"/>
              <a:gd name="T1" fmla="*/ 94 h 486"/>
              <a:gd name="T2" fmla="*/ 841 w 955"/>
              <a:gd name="T3" fmla="*/ 136 h 486"/>
              <a:gd name="T4" fmla="*/ 856 w 955"/>
              <a:gd name="T5" fmla="*/ 189 h 486"/>
              <a:gd name="T6" fmla="*/ 748 w 955"/>
              <a:gd name="T7" fmla="*/ 315 h 486"/>
              <a:gd name="T8" fmla="*/ 725 w 955"/>
              <a:gd name="T9" fmla="*/ 310 h 486"/>
              <a:gd name="T10" fmla="*/ 699 w 955"/>
              <a:gd name="T11" fmla="*/ 228 h 486"/>
              <a:gd name="T12" fmla="*/ 678 w 955"/>
              <a:gd name="T13" fmla="*/ 222 h 486"/>
              <a:gd name="T14" fmla="*/ 617 w 955"/>
              <a:gd name="T15" fmla="*/ 273 h 486"/>
              <a:gd name="T16" fmla="*/ 597 w 955"/>
              <a:gd name="T17" fmla="*/ 270 h 486"/>
              <a:gd name="T18" fmla="*/ 515 w 955"/>
              <a:gd name="T19" fmla="*/ 124 h 486"/>
              <a:gd name="T20" fmla="*/ 544 w 955"/>
              <a:gd name="T21" fmla="*/ 57 h 486"/>
              <a:gd name="T22" fmla="*/ 496 w 955"/>
              <a:gd name="T23" fmla="*/ 9 h 486"/>
              <a:gd name="T24" fmla="*/ 419 w 955"/>
              <a:gd name="T25" fmla="*/ 70 h 486"/>
              <a:gd name="T26" fmla="*/ 450 w 955"/>
              <a:gd name="T27" fmla="*/ 124 h 486"/>
              <a:gd name="T28" fmla="*/ 368 w 955"/>
              <a:gd name="T29" fmla="*/ 270 h 486"/>
              <a:gd name="T30" fmla="*/ 348 w 955"/>
              <a:gd name="T31" fmla="*/ 273 h 486"/>
              <a:gd name="T32" fmla="*/ 287 w 955"/>
              <a:gd name="T33" fmla="*/ 222 h 486"/>
              <a:gd name="T34" fmla="*/ 266 w 955"/>
              <a:gd name="T35" fmla="*/ 228 h 486"/>
              <a:gd name="T36" fmla="*/ 240 w 955"/>
              <a:gd name="T37" fmla="*/ 310 h 486"/>
              <a:gd name="T38" fmla="*/ 217 w 955"/>
              <a:gd name="T39" fmla="*/ 315 h 486"/>
              <a:gd name="T40" fmla="*/ 113 w 955"/>
              <a:gd name="T41" fmla="*/ 194 h 486"/>
              <a:gd name="T42" fmla="*/ 120 w 955"/>
              <a:gd name="T43" fmla="*/ 150 h 486"/>
              <a:gd name="T44" fmla="*/ 73 w 955"/>
              <a:gd name="T45" fmla="*/ 108 h 486"/>
              <a:gd name="T46" fmla="*/ 8 w 955"/>
              <a:gd name="T47" fmla="*/ 176 h 486"/>
              <a:gd name="T48" fmla="*/ 38 w 955"/>
              <a:gd name="T49" fmla="*/ 216 h 486"/>
              <a:gd name="T50" fmla="*/ 76 w 955"/>
              <a:gd name="T51" fmla="*/ 221 h 486"/>
              <a:gd name="T52" fmla="*/ 118 w 955"/>
              <a:gd name="T53" fmla="*/ 425 h 486"/>
              <a:gd name="T54" fmla="*/ 193 w 955"/>
              <a:gd name="T55" fmla="*/ 486 h 486"/>
              <a:gd name="T56" fmla="*/ 772 w 955"/>
              <a:gd name="T57" fmla="*/ 486 h 486"/>
              <a:gd name="T58" fmla="*/ 847 w 955"/>
              <a:gd name="T59" fmla="*/ 425 h 486"/>
              <a:gd name="T60" fmla="*/ 892 w 955"/>
              <a:gd name="T61" fmla="*/ 207 h 486"/>
              <a:gd name="T62" fmla="*/ 897 w 955"/>
              <a:gd name="T63" fmla="*/ 207 h 486"/>
              <a:gd name="T64" fmla="*/ 955 w 955"/>
              <a:gd name="T65" fmla="*/ 150 h 486"/>
              <a:gd name="T66" fmla="*/ 885 w 955"/>
              <a:gd name="T67" fmla="*/ 9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5" h="486">
                <a:moveTo>
                  <a:pt x="885" y="94"/>
                </a:moveTo>
                <a:cubicBezTo>
                  <a:pt x="864" y="98"/>
                  <a:pt x="846" y="115"/>
                  <a:pt x="841" y="136"/>
                </a:cubicBezTo>
                <a:cubicBezTo>
                  <a:pt x="837" y="157"/>
                  <a:pt x="843" y="176"/>
                  <a:pt x="856" y="189"/>
                </a:cubicBezTo>
                <a:cubicBezTo>
                  <a:pt x="748" y="315"/>
                  <a:pt x="748" y="315"/>
                  <a:pt x="748" y="315"/>
                </a:cubicBezTo>
                <a:cubicBezTo>
                  <a:pt x="741" y="322"/>
                  <a:pt x="728" y="320"/>
                  <a:pt x="725" y="310"/>
                </a:cubicBezTo>
                <a:cubicBezTo>
                  <a:pt x="699" y="228"/>
                  <a:pt x="699" y="228"/>
                  <a:pt x="699" y="228"/>
                </a:cubicBezTo>
                <a:cubicBezTo>
                  <a:pt x="696" y="219"/>
                  <a:pt x="685" y="216"/>
                  <a:pt x="678" y="222"/>
                </a:cubicBezTo>
                <a:cubicBezTo>
                  <a:pt x="617" y="273"/>
                  <a:pt x="617" y="273"/>
                  <a:pt x="617" y="273"/>
                </a:cubicBezTo>
                <a:cubicBezTo>
                  <a:pt x="611" y="279"/>
                  <a:pt x="601" y="277"/>
                  <a:pt x="597" y="270"/>
                </a:cubicBezTo>
                <a:cubicBezTo>
                  <a:pt x="515" y="124"/>
                  <a:pt x="515" y="124"/>
                  <a:pt x="515" y="124"/>
                </a:cubicBezTo>
                <a:cubicBezTo>
                  <a:pt x="536" y="111"/>
                  <a:pt x="550" y="85"/>
                  <a:pt x="544" y="57"/>
                </a:cubicBezTo>
                <a:cubicBezTo>
                  <a:pt x="539" y="33"/>
                  <a:pt x="520" y="14"/>
                  <a:pt x="496" y="9"/>
                </a:cubicBezTo>
                <a:cubicBezTo>
                  <a:pt x="455" y="0"/>
                  <a:pt x="419" y="31"/>
                  <a:pt x="419" y="70"/>
                </a:cubicBezTo>
                <a:cubicBezTo>
                  <a:pt x="419" y="93"/>
                  <a:pt x="432" y="113"/>
                  <a:pt x="450" y="124"/>
                </a:cubicBezTo>
                <a:cubicBezTo>
                  <a:pt x="368" y="270"/>
                  <a:pt x="368" y="270"/>
                  <a:pt x="368" y="270"/>
                </a:cubicBezTo>
                <a:cubicBezTo>
                  <a:pt x="364" y="277"/>
                  <a:pt x="354" y="279"/>
                  <a:pt x="348" y="273"/>
                </a:cubicBezTo>
                <a:cubicBezTo>
                  <a:pt x="287" y="222"/>
                  <a:pt x="287" y="222"/>
                  <a:pt x="287" y="222"/>
                </a:cubicBezTo>
                <a:cubicBezTo>
                  <a:pt x="280" y="216"/>
                  <a:pt x="269" y="219"/>
                  <a:pt x="266" y="228"/>
                </a:cubicBezTo>
                <a:cubicBezTo>
                  <a:pt x="240" y="310"/>
                  <a:pt x="240" y="310"/>
                  <a:pt x="240" y="310"/>
                </a:cubicBezTo>
                <a:cubicBezTo>
                  <a:pt x="237" y="320"/>
                  <a:pt x="224" y="322"/>
                  <a:pt x="217" y="315"/>
                </a:cubicBezTo>
                <a:cubicBezTo>
                  <a:pt x="113" y="194"/>
                  <a:pt x="113" y="194"/>
                  <a:pt x="113" y="194"/>
                </a:cubicBezTo>
                <a:cubicBezTo>
                  <a:pt x="121" y="182"/>
                  <a:pt x="124" y="166"/>
                  <a:pt x="120" y="150"/>
                </a:cubicBezTo>
                <a:cubicBezTo>
                  <a:pt x="114" y="128"/>
                  <a:pt x="95" y="111"/>
                  <a:pt x="73" y="108"/>
                </a:cubicBezTo>
                <a:cubicBezTo>
                  <a:pt x="34" y="102"/>
                  <a:pt x="0" y="136"/>
                  <a:pt x="8" y="176"/>
                </a:cubicBezTo>
                <a:cubicBezTo>
                  <a:pt x="11" y="193"/>
                  <a:pt x="23" y="208"/>
                  <a:pt x="38" y="216"/>
                </a:cubicBezTo>
                <a:cubicBezTo>
                  <a:pt x="52" y="223"/>
                  <a:pt x="65" y="223"/>
                  <a:pt x="76" y="221"/>
                </a:cubicBezTo>
                <a:cubicBezTo>
                  <a:pt x="118" y="425"/>
                  <a:pt x="118" y="425"/>
                  <a:pt x="118" y="425"/>
                </a:cubicBezTo>
                <a:cubicBezTo>
                  <a:pt x="125" y="460"/>
                  <a:pt x="157" y="486"/>
                  <a:pt x="193" y="486"/>
                </a:cubicBezTo>
                <a:cubicBezTo>
                  <a:pt x="772" y="486"/>
                  <a:pt x="772" y="486"/>
                  <a:pt x="772" y="486"/>
                </a:cubicBezTo>
                <a:cubicBezTo>
                  <a:pt x="809" y="486"/>
                  <a:pt x="840" y="460"/>
                  <a:pt x="847" y="425"/>
                </a:cubicBezTo>
                <a:cubicBezTo>
                  <a:pt x="892" y="207"/>
                  <a:pt x="892" y="207"/>
                  <a:pt x="892" y="207"/>
                </a:cubicBezTo>
                <a:cubicBezTo>
                  <a:pt x="894" y="207"/>
                  <a:pt x="895" y="207"/>
                  <a:pt x="897" y="207"/>
                </a:cubicBezTo>
                <a:cubicBezTo>
                  <a:pt x="929" y="207"/>
                  <a:pt x="955" y="181"/>
                  <a:pt x="955" y="150"/>
                </a:cubicBezTo>
                <a:cubicBezTo>
                  <a:pt x="955" y="114"/>
                  <a:pt x="922" y="86"/>
                  <a:pt x="885" y="94"/>
                </a:cubicBezTo>
                <a:close/>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92" name="Freeform 128"/>
          <p:cNvSpPr/>
          <p:nvPr userDrawn="1"/>
        </p:nvSpPr>
        <p:spPr bwMode="auto">
          <a:xfrm>
            <a:off x="6859786" y="4714380"/>
            <a:ext cx="1881678" cy="1883211"/>
          </a:xfrm>
          <a:custGeom>
            <a:avLst/>
            <a:gdLst>
              <a:gd name="T0" fmla="*/ 927 w 991"/>
              <a:gd name="T1" fmla="*/ 380 h 992"/>
              <a:gd name="T2" fmla="*/ 380 w 991"/>
              <a:gd name="T3" fmla="*/ 64 h 992"/>
              <a:gd name="T4" fmla="*/ 64 w 991"/>
              <a:gd name="T5" fmla="*/ 612 h 992"/>
              <a:gd name="T6" fmla="*/ 611 w 991"/>
              <a:gd name="T7" fmla="*/ 928 h 992"/>
              <a:gd name="T8" fmla="*/ 927 w 991"/>
              <a:gd name="T9" fmla="*/ 380 h 992"/>
            </a:gdLst>
            <a:ahLst/>
            <a:cxnLst>
              <a:cxn ang="0">
                <a:pos x="T0" y="T1"/>
              </a:cxn>
              <a:cxn ang="0">
                <a:pos x="T2" y="T3"/>
              </a:cxn>
              <a:cxn ang="0">
                <a:pos x="T4" y="T5"/>
              </a:cxn>
              <a:cxn ang="0">
                <a:pos x="T6" y="T7"/>
              </a:cxn>
              <a:cxn ang="0">
                <a:pos x="T8" y="T9"/>
              </a:cxn>
            </a:cxnLst>
            <a:rect l="0" t="0" r="r" b="b"/>
            <a:pathLst>
              <a:path w="991" h="992">
                <a:moveTo>
                  <a:pt x="927" y="380"/>
                </a:moveTo>
                <a:cubicBezTo>
                  <a:pt x="864" y="142"/>
                  <a:pt x="618" y="0"/>
                  <a:pt x="380" y="64"/>
                </a:cubicBezTo>
                <a:cubicBezTo>
                  <a:pt x="142" y="128"/>
                  <a:pt x="0" y="373"/>
                  <a:pt x="64" y="612"/>
                </a:cubicBezTo>
                <a:cubicBezTo>
                  <a:pt x="128" y="850"/>
                  <a:pt x="373" y="992"/>
                  <a:pt x="611" y="928"/>
                </a:cubicBezTo>
                <a:cubicBezTo>
                  <a:pt x="850" y="864"/>
                  <a:pt x="991" y="619"/>
                  <a:pt x="927" y="380"/>
                </a:cubicBezTo>
              </a:path>
            </a:pathLst>
          </a:custGeom>
          <a:solidFill>
            <a:schemeClr val="accent3"/>
          </a:solidFill>
          <a:ln>
            <a:noFill/>
          </a:ln>
        </p:spPr>
        <p:txBody>
          <a:bodyPr vert="horz" wrap="square" lIns="91461" tIns="45731" rIns="91461" bIns="45731" numCol="1" anchor="t" anchorCtr="0" compatLnSpc="1"/>
          <a:lstStyle/>
          <a:p>
            <a:endParaRPr lang="zh-CN" altLang="en-US" sz="2100"/>
          </a:p>
        </p:txBody>
      </p:sp>
      <p:sp>
        <p:nvSpPr>
          <p:cNvPr id="9896" name="Freeform 132"/>
          <p:cNvSpPr/>
          <p:nvPr userDrawn="1"/>
        </p:nvSpPr>
        <p:spPr bwMode="auto">
          <a:xfrm>
            <a:off x="6896309" y="4806476"/>
            <a:ext cx="1371957" cy="1578340"/>
          </a:xfrm>
          <a:custGeom>
            <a:avLst/>
            <a:gdLst>
              <a:gd name="T0" fmla="*/ 477 w 723"/>
              <a:gd name="T1" fmla="*/ 0 h 831"/>
              <a:gd name="T2" fmla="*/ 380 w 723"/>
              <a:gd name="T3" fmla="*/ 11 h 831"/>
              <a:gd name="T4" fmla="*/ 380 w 723"/>
              <a:gd name="T5" fmla="*/ 11 h 831"/>
              <a:gd name="T6" fmla="*/ 379 w 723"/>
              <a:gd name="T7" fmla="*/ 11 h 831"/>
              <a:gd name="T8" fmla="*/ 361 w 723"/>
              <a:gd name="T9" fmla="*/ 15 h 831"/>
              <a:gd name="T10" fmla="*/ 47 w 723"/>
              <a:gd name="T11" fmla="*/ 324 h 831"/>
              <a:gd name="T12" fmla="*/ 30 w 723"/>
              <a:gd name="T13" fmla="*/ 447 h 831"/>
              <a:gd name="T14" fmla="*/ 45 w 723"/>
              <a:gd name="T15" fmla="*/ 563 h 831"/>
              <a:gd name="T16" fmla="*/ 45 w 723"/>
              <a:gd name="T17" fmla="*/ 564 h 831"/>
              <a:gd name="T18" fmla="*/ 46 w 723"/>
              <a:gd name="T19" fmla="*/ 564 h 831"/>
              <a:gd name="T20" fmla="*/ 46 w 723"/>
              <a:gd name="T21" fmla="*/ 565 h 831"/>
              <a:gd name="T22" fmla="*/ 46 w 723"/>
              <a:gd name="T23" fmla="*/ 566 h 831"/>
              <a:gd name="T24" fmla="*/ 46 w 723"/>
              <a:gd name="T25" fmla="*/ 566 h 831"/>
              <a:gd name="T26" fmla="*/ 46 w 723"/>
              <a:gd name="T27" fmla="*/ 567 h 831"/>
              <a:gd name="T28" fmla="*/ 47 w 723"/>
              <a:gd name="T29" fmla="*/ 568 h 831"/>
              <a:gd name="T30" fmla="*/ 47 w 723"/>
              <a:gd name="T31" fmla="*/ 568 h 831"/>
              <a:gd name="T32" fmla="*/ 47 w 723"/>
              <a:gd name="T33" fmla="*/ 569 h 831"/>
              <a:gd name="T34" fmla="*/ 47 w 723"/>
              <a:gd name="T35" fmla="*/ 570 h 831"/>
              <a:gd name="T36" fmla="*/ 47 w 723"/>
              <a:gd name="T37" fmla="*/ 571 h 831"/>
              <a:gd name="T38" fmla="*/ 47 w 723"/>
              <a:gd name="T39" fmla="*/ 571 h 831"/>
              <a:gd name="T40" fmla="*/ 48 w 723"/>
              <a:gd name="T41" fmla="*/ 572 h 831"/>
              <a:gd name="T42" fmla="*/ 48 w 723"/>
              <a:gd name="T43" fmla="*/ 573 h 831"/>
              <a:gd name="T44" fmla="*/ 48 w 723"/>
              <a:gd name="T45" fmla="*/ 573 h 831"/>
              <a:gd name="T46" fmla="*/ 48 w 723"/>
              <a:gd name="T47" fmla="*/ 574 h 831"/>
              <a:gd name="T48" fmla="*/ 49 w 723"/>
              <a:gd name="T49" fmla="*/ 575 h 831"/>
              <a:gd name="T50" fmla="*/ 49 w 723"/>
              <a:gd name="T51" fmla="*/ 575 h 831"/>
              <a:gd name="T52" fmla="*/ 49 w 723"/>
              <a:gd name="T53" fmla="*/ 576 h 831"/>
              <a:gd name="T54" fmla="*/ 49 w 723"/>
              <a:gd name="T55" fmla="*/ 576 h 831"/>
              <a:gd name="T56" fmla="*/ 50 w 723"/>
              <a:gd name="T57" fmla="*/ 580 h 831"/>
              <a:gd name="T58" fmla="*/ 50 w 723"/>
              <a:gd name="T59" fmla="*/ 580 h 831"/>
              <a:gd name="T60" fmla="*/ 51 w 723"/>
              <a:gd name="T61" fmla="*/ 582 h 831"/>
              <a:gd name="T62" fmla="*/ 51 w 723"/>
              <a:gd name="T63" fmla="*/ 582 h 831"/>
              <a:gd name="T64" fmla="*/ 249 w 723"/>
              <a:gd name="T65" fmla="*/ 831 h 831"/>
              <a:gd name="T66" fmla="*/ 63 w 723"/>
              <a:gd name="T67" fmla="*/ 574 h 831"/>
              <a:gd name="T68" fmla="*/ 379 w 723"/>
              <a:gd name="T69" fmla="*/ 27 h 831"/>
              <a:gd name="T70" fmla="*/ 495 w 723"/>
              <a:gd name="T71" fmla="*/ 12 h 831"/>
              <a:gd name="T72" fmla="*/ 723 w 723"/>
              <a:gd name="T73" fmla="*/ 74 h 831"/>
              <a:gd name="T74" fmla="*/ 477 w 723"/>
              <a:gd name="T75"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3" h="831">
                <a:moveTo>
                  <a:pt x="477" y="0"/>
                </a:moveTo>
                <a:cubicBezTo>
                  <a:pt x="445" y="0"/>
                  <a:pt x="413" y="3"/>
                  <a:pt x="380" y="11"/>
                </a:cubicBezTo>
                <a:cubicBezTo>
                  <a:pt x="380" y="11"/>
                  <a:pt x="380" y="11"/>
                  <a:pt x="380" y="11"/>
                </a:cubicBezTo>
                <a:cubicBezTo>
                  <a:pt x="380" y="11"/>
                  <a:pt x="380" y="11"/>
                  <a:pt x="379" y="11"/>
                </a:cubicBezTo>
                <a:cubicBezTo>
                  <a:pt x="373" y="12"/>
                  <a:pt x="367" y="14"/>
                  <a:pt x="361" y="15"/>
                </a:cubicBezTo>
                <a:cubicBezTo>
                  <a:pt x="204" y="57"/>
                  <a:pt x="89" y="178"/>
                  <a:pt x="47" y="324"/>
                </a:cubicBezTo>
                <a:cubicBezTo>
                  <a:pt x="36" y="363"/>
                  <a:pt x="30" y="405"/>
                  <a:pt x="30" y="447"/>
                </a:cubicBezTo>
                <a:cubicBezTo>
                  <a:pt x="30" y="485"/>
                  <a:pt x="35" y="524"/>
                  <a:pt x="45" y="563"/>
                </a:cubicBezTo>
                <a:cubicBezTo>
                  <a:pt x="45" y="563"/>
                  <a:pt x="45" y="564"/>
                  <a:pt x="45" y="564"/>
                </a:cubicBezTo>
                <a:cubicBezTo>
                  <a:pt x="45" y="564"/>
                  <a:pt x="46" y="564"/>
                  <a:pt x="46" y="564"/>
                </a:cubicBezTo>
                <a:cubicBezTo>
                  <a:pt x="46" y="565"/>
                  <a:pt x="46" y="565"/>
                  <a:pt x="46" y="565"/>
                </a:cubicBezTo>
                <a:cubicBezTo>
                  <a:pt x="46" y="565"/>
                  <a:pt x="46" y="566"/>
                  <a:pt x="46" y="566"/>
                </a:cubicBezTo>
                <a:cubicBezTo>
                  <a:pt x="46" y="566"/>
                  <a:pt x="46" y="566"/>
                  <a:pt x="46" y="566"/>
                </a:cubicBezTo>
                <a:cubicBezTo>
                  <a:pt x="46" y="567"/>
                  <a:pt x="46" y="567"/>
                  <a:pt x="46" y="567"/>
                </a:cubicBezTo>
                <a:cubicBezTo>
                  <a:pt x="46" y="567"/>
                  <a:pt x="46" y="568"/>
                  <a:pt x="47" y="568"/>
                </a:cubicBezTo>
                <a:cubicBezTo>
                  <a:pt x="47" y="568"/>
                  <a:pt x="47" y="568"/>
                  <a:pt x="47" y="568"/>
                </a:cubicBezTo>
                <a:cubicBezTo>
                  <a:pt x="47" y="569"/>
                  <a:pt x="47" y="569"/>
                  <a:pt x="47" y="569"/>
                </a:cubicBezTo>
                <a:cubicBezTo>
                  <a:pt x="47" y="569"/>
                  <a:pt x="47" y="569"/>
                  <a:pt x="47" y="570"/>
                </a:cubicBezTo>
                <a:cubicBezTo>
                  <a:pt x="47" y="570"/>
                  <a:pt x="47" y="570"/>
                  <a:pt x="47" y="571"/>
                </a:cubicBezTo>
                <a:cubicBezTo>
                  <a:pt x="47" y="571"/>
                  <a:pt x="47" y="571"/>
                  <a:pt x="47" y="571"/>
                </a:cubicBezTo>
                <a:cubicBezTo>
                  <a:pt x="48" y="571"/>
                  <a:pt x="48" y="572"/>
                  <a:pt x="48" y="572"/>
                </a:cubicBezTo>
                <a:cubicBezTo>
                  <a:pt x="48" y="572"/>
                  <a:pt x="48" y="572"/>
                  <a:pt x="48" y="573"/>
                </a:cubicBezTo>
                <a:cubicBezTo>
                  <a:pt x="48" y="573"/>
                  <a:pt x="48" y="573"/>
                  <a:pt x="48" y="573"/>
                </a:cubicBezTo>
                <a:cubicBezTo>
                  <a:pt x="48" y="574"/>
                  <a:pt x="48" y="574"/>
                  <a:pt x="48" y="574"/>
                </a:cubicBezTo>
                <a:cubicBezTo>
                  <a:pt x="48" y="574"/>
                  <a:pt x="48" y="574"/>
                  <a:pt x="49" y="575"/>
                </a:cubicBezTo>
                <a:cubicBezTo>
                  <a:pt x="49" y="575"/>
                  <a:pt x="49" y="575"/>
                  <a:pt x="49" y="575"/>
                </a:cubicBezTo>
                <a:cubicBezTo>
                  <a:pt x="49" y="575"/>
                  <a:pt x="49" y="576"/>
                  <a:pt x="49" y="576"/>
                </a:cubicBezTo>
                <a:cubicBezTo>
                  <a:pt x="49" y="576"/>
                  <a:pt x="49" y="576"/>
                  <a:pt x="49" y="576"/>
                </a:cubicBezTo>
                <a:cubicBezTo>
                  <a:pt x="49" y="578"/>
                  <a:pt x="50" y="579"/>
                  <a:pt x="50" y="580"/>
                </a:cubicBezTo>
                <a:cubicBezTo>
                  <a:pt x="50" y="580"/>
                  <a:pt x="50" y="580"/>
                  <a:pt x="50" y="580"/>
                </a:cubicBezTo>
                <a:cubicBezTo>
                  <a:pt x="50" y="581"/>
                  <a:pt x="51" y="581"/>
                  <a:pt x="51" y="582"/>
                </a:cubicBezTo>
                <a:cubicBezTo>
                  <a:pt x="51" y="582"/>
                  <a:pt x="51" y="582"/>
                  <a:pt x="51" y="582"/>
                </a:cubicBezTo>
                <a:cubicBezTo>
                  <a:pt x="85" y="690"/>
                  <a:pt x="157" y="777"/>
                  <a:pt x="249" y="831"/>
                </a:cubicBezTo>
                <a:cubicBezTo>
                  <a:pt x="161" y="773"/>
                  <a:pt x="93" y="684"/>
                  <a:pt x="63" y="574"/>
                </a:cubicBezTo>
                <a:cubicBezTo>
                  <a:pt x="0" y="336"/>
                  <a:pt x="141" y="91"/>
                  <a:pt x="379" y="27"/>
                </a:cubicBezTo>
                <a:cubicBezTo>
                  <a:pt x="418" y="16"/>
                  <a:pt x="457" y="12"/>
                  <a:pt x="495" y="12"/>
                </a:cubicBezTo>
                <a:cubicBezTo>
                  <a:pt x="576" y="12"/>
                  <a:pt x="655" y="34"/>
                  <a:pt x="723" y="74"/>
                </a:cubicBezTo>
                <a:cubicBezTo>
                  <a:pt x="651" y="27"/>
                  <a:pt x="566" y="0"/>
                  <a:pt x="477" y="0"/>
                </a:cubicBezTo>
              </a:path>
            </a:pathLst>
          </a:custGeom>
          <a:solidFill>
            <a:schemeClr val="accent3">
              <a:lumMod val="60000"/>
              <a:lumOff val="40000"/>
            </a:schemeClr>
          </a:solidFill>
          <a:ln>
            <a:noFill/>
          </a:ln>
        </p:spPr>
        <p:txBody>
          <a:bodyPr vert="horz" wrap="square" lIns="91461" tIns="45731" rIns="91461" bIns="45731" numCol="1" anchor="t" anchorCtr="0" compatLnSpc="1"/>
          <a:lstStyle/>
          <a:p>
            <a:endParaRPr lang="zh-CN" altLang="en-US" sz="2100"/>
          </a:p>
        </p:txBody>
      </p:sp>
      <p:sp>
        <p:nvSpPr>
          <p:cNvPr id="9801" name="副标题 2"/>
          <p:cNvSpPr>
            <a:spLocks noGrp="1"/>
          </p:cNvSpPr>
          <p:nvPr userDrawn="1">
            <p:ph type="subTitle" idx="1"/>
          </p:nvPr>
        </p:nvSpPr>
        <p:spPr>
          <a:xfrm>
            <a:off x="3418779" y="3266998"/>
            <a:ext cx="5227412" cy="558928"/>
          </a:xfrm>
        </p:spPr>
        <p:txBody>
          <a:bodyPr anchor="ct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635"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en-US" dirty="0"/>
              <a:t>Click to edit Master subtitle style</a:t>
            </a:r>
          </a:p>
        </p:txBody>
      </p:sp>
      <p:sp>
        <p:nvSpPr>
          <p:cNvPr id="9802" name="标题 1"/>
          <p:cNvSpPr>
            <a:spLocks noGrp="1"/>
          </p:cNvSpPr>
          <p:nvPr userDrawn="1">
            <p:ph type="ctrTitle"/>
          </p:nvPr>
        </p:nvSpPr>
        <p:spPr>
          <a:xfrm>
            <a:off x="3415602" y="2065887"/>
            <a:ext cx="5230588" cy="1167082"/>
          </a:xfrm>
        </p:spPr>
        <p:txBody>
          <a:bodyPr anchor="ctr">
            <a:normAutofit/>
          </a:bodyPr>
          <a:lstStyle>
            <a:lvl1pPr algn="ctr">
              <a:defRPr sz="4000">
                <a:solidFill>
                  <a:schemeClr val="bg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3415602" y="4182538"/>
            <a:ext cx="5230588" cy="296340"/>
          </a:xfrm>
        </p:spPr>
        <p:txBody>
          <a:bodyPr vert="horz" anchor="ctr">
            <a:noAutofit/>
          </a:bodyPr>
          <a:lstStyle>
            <a:lvl1pPr marL="0" indent="0" algn="ct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3415602" y="4478877"/>
            <a:ext cx="5230588" cy="296340"/>
          </a:xfrm>
        </p:spPr>
        <p:txBody>
          <a:bodyPr vert="horz" anchor="ctr">
            <a:noAutofit/>
          </a:bodyPr>
          <a:lstStyle>
            <a:lvl1pPr marL="0" indent="0" algn="ct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grpSp>
        <p:nvGrpSpPr>
          <p:cNvPr id="3" name="组合 2"/>
          <p:cNvGrpSpPr/>
          <p:nvPr userDrawn="1"/>
        </p:nvGrpSpPr>
        <p:grpSpPr>
          <a:xfrm>
            <a:off x="481140" y="1249606"/>
            <a:ext cx="5895921" cy="4360377"/>
            <a:chOff x="239714" y="754856"/>
            <a:chExt cx="7231524" cy="5348288"/>
          </a:xfrm>
        </p:grpSpPr>
        <p:sp>
          <p:nvSpPr>
            <p:cNvPr id="24" name="Freeform 99"/>
            <p:cNvSpPr/>
            <p:nvPr userDrawn="1"/>
          </p:nvSpPr>
          <p:spPr bwMode="auto">
            <a:xfrm>
              <a:off x="6196088" y="4485946"/>
              <a:ext cx="682788" cy="564840"/>
            </a:xfrm>
            <a:custGeom>
              <a:avLst/>
              <a:gdLst>
                <a:gd name="T0" fmla="*/ 82 w 436"/>
                <a:gd name="T1" fmla="*/ 59 h 361"/>
                <a:gd name="T2" fmla="*/ 75 w 436"/>
                <a:gd name="T3" fmla="*/ 294 h 361"/>
                <a:gd name="T4" fmla="*/ 357 w 436"/>
                <a:gd name="T5" fmla="*/ 296 h 361"/>
                <a:gd name="T6" fmla="*/ 355 w 436"/>
                <a:gd name="T7" fmla="*/ 299 h 361"/>
                <a:gd name="T8" fmla="*/ 348 w 436"/>
                <a:gd name="T9" fmla="*/ 59 h 361"/>
                <a:gd name="T10" fmla="*/ 75 w 436"/>
                <a:gd name="T11" fmla="*/ 65 h 361"/>
                <a:gd name="T12" fmla="*/ 82 w 436"/>
                <a:gd name="T13" fmla="*/ 59 h 361"/>
              </a:gdLst>
              <a:ahLst/>
              <a:cxnLst>
                <a:cxn ang="0">
                  <a:pos x="T0" y="T1"/>
                </a:cxn>
                <a:cxn ang="0">
                  <a:pos x="T2" y="T3"/>
                </a:cxn>
                <a:cxn ang="0">
                  <a:pos x="T4" y="T5"/>
                </a:cxn>
                <a:cxn ang="0">
                  <a:pos x="T6" y="T7"/>
                </a:cxn>
                <a:cxn ang="0">
                  <a:pos x="T8" y="T9"/>
                </a:cxn>
                <a:cxn ang="0">
                  <a:pos x="T10" y="T11"/>
                </a:cxn>
                <a:cxn ang="0">
                  <a:pos x="T12" y="T13"/>
                </a:cxn>
              </a:cxnLst>
              <a:rect l="0" t="0" r="r" b="b"/>
              <a:pathLst>
                <a:path w="436" h="361">
                  <a:moveTo>
                    <a:pt x="82" y="59"/>
                  </a:moveTo>
                  <a:cubicBezTo>
                    <a:pt x="6" y="123"/>
                    <a:pt x="0" y="229"/>
                    <a:pt x="75" y="294"/>
                  </a:cubicBezTo>
                  <a:cubicBezTo>
                    <a:pt x="152" y="361"/>
                    <a:pt x="279" y="361"/>
                    <a:pt x="357" y="296"/>
                  </a:cubicBezTo>
                  <a:cubicBezTo>
                    <a:pt x="355" y="299"/>
                    <a:pt x="355" y="299"/>
                    <a:pt x="355" y="299"/>
                  </a:cubicBezTo>
                  <a:cubicBezTo>
                    <a:pt x="436" y="232"/>
                    <a:pt x="432" y="123"/>
                    <a:pt x="348" y="59"/>
                  </a:cubicBezTo>
                  <a:cubicBezTo>
                    <a:pt x="270" y="0"/>
                    <a:pt x="150" y="3"/>
                    <a:pt x="75" y="65"/>
                  </a:cubicBezTo>
                  <a:lnTo>
                    <a:pt x="82" y="59"/>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5" name="Freeform 100"/>
            <p:cNvSpPr/>
            <p:nvPr userDrawn="1"/>
          </p:nvSpPr>
          <p:spPr bwMode="auto">
            <a:xfrm>
              <a:off x="6958819" y="4554093"/>
              <a:ext cx="269970" cy="224102"/>
            </a:xfrm>
            <a:custGeom>
              <a:avLst/>
              <a:gdLst>
                <a:gd name="T0" fmla="*/ 32 w 172"/>
                <a:gd name="T1" fmla="*/ 23 h 143"/>
                <a:gd name="T2" fmla="*/ 29 w 172"/>
                <a:gd name="T3" fmla="*/ 116 h 143"/>
                <a:gd name="T4" fmla="*/ 141 w 172"/>
                <a:gd name="T5" fmla="*/ 117 h 143"/>
                <a:gd name="T6" fmla="*/ 140 w 172"/>
                <a:gd name="T7" fmla="*/ 119 h 143"/>
                <a:gd name="T8" fmla="*/ 137 w 172"/>
                <a:gd name="T9" fmla="*/ 23 h 143"/>
                <a:gd name="T10" fmla="*/ 29 w 172"/>
                <a:gd name="T11" fmla="*/ 26 h 143"/>
                <a:gd name="T12" fmla="*/ 32 w 172"/>
                <a:gd name="T13" fmla="*/ 23 h 143"/>
              </a:gdLst>
              <a:ahLst/>
              <a:cxnLst>
                <a:cxn ang="0">
                  <a:pos x="T0" y="T1"/>
                </a:cxn>
                <a:cxn ang="0">
                  <a:pos x="T2" y="T3"/>
                </a:cxn>
                <a:cxn ang="0">
                  <a:pos x="T4" y="T5"/>
                </a:cxn>
                <a:cxn ang="0">
                  <a:pos x="T6" y="T7"/>
                </a:cxn>
                <a:cxn ang="0">
                  <a:pos x="T8" y="T9"/>
                </a:cxn>
                <a:cxn ang="0">
                  <a:pos x="T10" y="T11"/>
                </a:cxn>
                <a:cxn ang="0">
                  <a:pos x="T12" y="T13"/>
                </a:cxn>
              </a:cxnLst>
              <a:rect l="0" t="0" r="r" b="b"/>
              <a:pathLst>
                <a:path w="172" h="143">
                  <a:moveTo>
                    <a:pt x="32" y="23"/>
                  </a:moveTo>
                  <a:cubicBezTo>
                    <a:pt x="2" y="49"/>
                    <a:pt x="0" y="90"/>
                    <a:pt x="29" y="116"/>
                  </a:cubicBezTo>
                  <a:cubicBezTo>
                    <a:pt x="60" y="143"/>
                    <a:pt x="110" y="143"/>
                    <a:pt x="141" y="117"/>
                  </a:cubicBezTo>
                  <a:cubicBezTo>
                    <a:pt x="140" y="119"/>
                    <a:pt x="140" y="119"/>
                    <a:pt x="140" y="119"/>
                  </a:cubicBezTo>
                  <a:cubicBezTo>
                    <a:pt x="172" y="92"/>
                    <a:pt x="171" y="48"/>
                    <a:pt x="137" y="23"/>
                  </a:cubicBezTo>
                  <a:cubicBezTo>
                    <a:pt x="106" y="0"/>
                    <a:pt x="59" y="1"/>
                    <a:pt x="29" y="26"/>
                  </a:cubicBezTo>
                  <a:lnTo>
                    <a:pt x="32" y="23"/>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6" name="Freeform 101"/>
            <p:cNvSpPr/>
            <p:nvPr userDrawn="1"/>
          </p:nvSpPr>
          <p:spPr bwMode="auto">
            <a:xfrm>
              <a:off x="452020" y="841351"/>
              <a:ext cx="6627368" cy="4964301"/>
            </a:xfrm>
            <a:custGeom>
              <a:avLst/>
              <a:gdLst>
                <a:gd name="T0" fmla="*/ 3931 w 4229"/>
                <a:gd name="T1" fmla="*/ 1815 h 3167"/>
                <a:gd name="T2" fmla="*/ 3787 w 4229"/>
                <a:gd name="T3" fmla="*/ 1695 h 3167"/>
                <a:gd name="T4" fmla="*/ 4078 w 4229"/>
                <a:gd name="T5" fmla="*/ 1302 h 3167"/>
                <a:gd name="T6" fmla="*/ 3657 w 4229"/>
                <a:gd name="T7" fmla="*/ 1502 h 3167"/>
                <a:gd name="T8" fmla="*/ 3536 w 4229"/>
                <a:gd name="T9" fmla="*/ 1401 h 3167"/>
                <a:gd name="T10" fmla="*/ 3643 w 4229"/>
                <a:gd name="T11" fmla="*/ 1182 h 3167"/>
                <a:gd name="T12" fmla="*/ 4067 w 4229"/>
                <a:gd name="T13" fmla="*/ 692 h 3167"/>
                <a:gd name="T14" fmla="*/ 3884 w 4229"/>
                <a:gd name="T15" fmla="*/ 539 h 3167"/>
                <a:gd name="T16" fmla="*/ 3611 w 4229"/>
                <a:gd name="T17" fmla="*/ 714 h 3167"/>
                <a:gd name="T18" fmla="*/ 3652 w 4229"/>
                <a:gd name="T19" fmla="*/ 626 h 3167"/>
                <a:gd name="T20" fmla="*/ 3466 w 4229"/>
                <a:gd name="T21" fmla="*/ 471 h 3167"/>
                <a:gd name="T22" fmla="*/ 3238 w 4229"/>
                <a:gd name="T23" fmla="*/ 515 h 3167"/>
                <a:gd name="T24" fmla="*/ 3280 w 4229"/>
                <a:gd name="T25" fmla="*/ 334 h 3167"/>
                <a:gd name="T26" fmla="*/ 2966 w 4229"/>
                <a:gd name="T27" fmla="*/ 72 h 3167"/>
                <a:gd name="T28" fmla="*/ 2492 w 4229"/>
                <a:gd name="T29" fmla="*/ 391 h 3167"/>
                <a:gd name="T30" fmla="*/ 2580 w 4229"/>
                <a:gd name="T31" fmla="*/ 240 h 3167"/>
                <a:gd name="T32" fmla="*/ 2392 w 4229"/>
                <a:gd name="T33" fmla="*/ 83 h 3167"/>
                <a:gd name="T34" fmla="*/ 1992 w 4229"/>
                <a:gd name="T35" fmla="*/ 249 h 3167"/>
                <a:gd name="T36" fmla="*/ 1476 w 4229"/>
                <a:gd name="T37" fmla="*/ 511 h 3167"/>
                <a:gd name="T38" fmla="*/ 1314 w 4229"/>
                <a:gd name="T39" fmla="*/ 376 h 3167"/>
                <a:gd name="T40" fmla="*/ 1414 w 4229"/>
                <a:gd name="T41" fmla="*/ 112 h 3167"/>
                <a:gd name="T42" fmla="*/ 213 w 4229"/>
                <a:gd name="T43" fmla="*/ 900 h 3167"/>
                <a:gd name="T44" fmla="*/ 217 w 4229"/>
                <a:gd name="T45" fmla="*/ 1240 h 3167"/>
                <a:gd name="T46" fmla="*/ 217 w 4229"/>
                <a:gd name="T47" fmla="*/ 1575 h 3167"/>
                <a:gd name="T48" fmla="*/ 144 w 4229"/>
                <a:gd name="T49" fmla="*/ 1828 h 3167"/>
                <a:gd name="T50" fmla="*/ 558 w 4229"/>
                <a:gd name="T51" fmla="*/ 1676 h 3167"/>
                <a:gd name="T52" fmla="*/ 637 w 4229"/>
                <a:gd name="T53" fmla="*/ 1742 h 3167"/>
                <a:gd name="T54" fmla="*/ 66 w 4229"/>
                <a:gd name="T55" fmla="*/ 2417 h 3167"/>
                <a:gd name="T56" fmla="*/ 997 w 4229"/>
                <a:gd name="T57" fmla="*/ 1838 h 3167"/>
                <a:gd name="T58" fmla="*/ 1113 w 4229"/>
                <a:gd name="T59" fmla="*/ 1934 h 3167"/>
                <a:gd name="T60" fmla="*/ 719 w 4229"/>
                <a:gd name="T61" fmla="*/ 2408 h 3167"/>
                <a:gd name="T62" fmla="*/ 1179 w 4229"/>
                <a:gd name="T63" fmla="*/ 2169 h 3167"/>
                <a:gd name="T64" fmla="*/ 1319 w 4229"/>
                <a:gd name="T65" fmla="*/ 2285 h 3167"/>
                <a:gd name="T66" fmla="*/ 1319 w 4229"/>
                <a:gd name="T67" fmla="*/ 2585 h 3167"/>
                <a:gd name="T68" fmla="*/ 1138 w 4229"/>
                <a:gd name="T69" fmla="*/ 2912 h 3167"/>
                <a:gd name="T70" fmla="*/ 1692 w 4229"/>
                <a:gd name="T71" fmla="*/ 2630 h 3167"/>
                <a:gd name="T72" fmla="*/ 1968 w 4229"/>
                <a:gd name="T73" fmla="*/ 2628 h 3167"/>
                <a:gd name="T74" fmla="*/ 1968 w 4229"/>
                <a:gd name="T75" fmla="*/ 2866 h 3167"/>
                <a:gd name="T76" fmla="*/ 2254 w 4229"/>
                <a:gd name="T77" fmla="*/ 3101 h 3167"/>
                <a:gd name="T78" fmla="*/ 2610 w 4229"/>
                <a:gd name="T79" fmla="*/ 2979 h 3167"/>
                <a:gd name="T80" fmla="*/ 4185 w 4229"/>
                <a:gd name="T81" fmla="*/ 1872 h 3167"/>
                <a:gd name="T82" fmla="*/ 4024 w 4229"/>
                <a:gd name="T83" fmla="*/ 1738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29" h="3167">
                  <a:moveTo>
                    <a:pt x="4024" y="1738"/>
                  </a:moveTo>
                  <a:cubicBezTo>
                    <a:pt x="3931" y="1815"/>
                    <a:pt x="3931" y="1815"/>
                    <a:pt x="3931" y="1815"/>
                  </a:cubicBezTo>
                  <a:cubicBezTo>
                    <a:pt x="3891" y="1848"/>
                    <a:pt x="3827" y="1848"/>
                    <a:pt x="3787" y="1815"/>
                  </a:cubicBezTo>
                  <a:cubicBezTo>
                    <a:pt x="3748" y="1782"/>
                    <a:pt x="3748" y="1729"/>
                    <a:pt x="3787" y="1695"/>
                  </a:cubicBezTo>
                  <a:cubicBezTo>
                    <a:pt x="4078" y="1453"/>
                    <a:pt x="4078" y="1453"/>
                    <a:pt x="4078" y="1453"/>
                  </a:cubicBezTo>
                  <a:cubicBezTo>
                    <a:pt x="4128" y="1411"/>
                    <a:pt x="4128" y="1344"/>
                    <a:pt x="4078" y="1302"/>
                  </a:cubicBezTo>
                  <a:cubicBezTo>
                    <a:pt x="4028" y="1260"/>
                    <a:pt x="3947" y="1260"/>
                    <a:pt x="3897" y="1302"/>
                  </a:cubicBezTo>
                  <a:cubicBezTo>
                    <a:pt x="3657" y="1502"/>
                    <a:pt x="3657" y="1502"/>
                    <a:pt x="3657" y="1502"/>
                  </a:cubicBezTo>
                  <a:cubicBezTo>
                    <a:pt x="3624" y="1530"/>
                    <a:pt x="3570" y="1530"/>
                    <a:pt x="3536" y="1502"/>
                  </a:cubicBezTo>
                  <a:cubicBezTo>
                    <a:pt x="3503" y="1474"/>
                    <a:pt x="3503" y="1429"/>
                    <a:pt x="3536" y="1401"/>
                  </a:cubicBezTo>
                  <a:cubicBezTo>
                    <a:pt x="3643" y="1311"/>
                    <a:pt x="3643" y="1311"/>
                    <a:pt x="3643" y="1311"/>
                  </a:cubicBezTo>
                  <a:cubicBezTo>
                    <a:pt x="3686" y="1276"/>
                    <a:pt x="3686" y="1218"/>
                    <a:pt x="3643" y="1182"/>
                  </a:cubicBezTo>
                  <a:cubicBezTo>
                    <a:pt x="3598" y="1145"/>
                    <a:pt x="3598" y="1084"/>
                    <a:pt x="3643" y="1047"/>
                  </a:cubicBezTo>
                  <a:cubicBezTo>
                    <a:pt x="4067" y="692"/>
                    <a:pt x="4067" y="692"/>
                    <a:pt x="4067" y="692"/>
                  </a:cubicBezTo>
                  <a:cubicBezTo>
                    <a:pt x="4118" y="650"/>
                    <a:pt x="4118" y="582"/>
                    <a:pt x="4067" y="539"/>
                  </a:cubicBezTo>
                  <a:cubicBezTo>
                    <a:pt x="4017" y="497"/>
                    <a:pt x="3935" y="497"/>
                    <a:pt x="3884" y="539"/>
                  </a:cubicBezTo>
                  <a:cubicBezTo>
                    <a:pt x="3675" y="714"/>
                    <a:pt x="3675" y="714"/>
                    <a:pt x="3675" y="714"/>
                  </a:cubicBezTo>
                  <a:cubicBezTo>
                    <a:pt x="3657" y="729"/>
                    <a:pt x="3629" y="729"/>
                    <a:pt x="3611" y="714"/>
                  </a:cubicBezTo>
                  <a:cubicBezTo>
                    <a:pt x="3593" y="699"/>
                    <a:pt x="3593" y="675"/>
                    <a:pt x="3611" y="660"/>
                  </a:cubicBezTo>
                  <a:cubicBezTo>
                    <a:pt x="3652" y="626"/>
                    <a:pt x="3652" y="626"/>
                    <a:pt x="3652" y="626"/>
                  </a:cubicBezTo>
                  <a:cubicBezTo>
                    <a:pt x="3703" y="583"/>
                    <a:pt x="3703" y="514"/>
                    <a:pt x="3652" y="471"/>
                  </a:cubicBezTo>
                  <a:cubicBezTo>
                    <a:pt x="3600" y="428"/>
                    <a:pt x="3517" y="428"/>
                    <a:pt x="3466" y="471"/>
                  </a:cubicBezTo>
                  <a:cubicBezTo>
                    <a:pt x="3413" y="515"/>
                    <a:pt x="3413" y="515"/>
                    <a:pt x="3413" y="515"/>
                  </a:cubicBezTo>
                  <a:cubicBezTo>
                    <a:pt x="3365" y="555"/>
                    <a:pt x="3286" y="555"/>
                    <a:pt x="3238" y="515"/>
                  </a:cubicBezTo>
                  <a:cubicBezTo>
                    <a:pt x="3190" y="475"/>
                    <a:pt x="3190" y="409"/>
                    <a:pt x="3238" y="369"/>
                  </a:cubicBezTo>
                  <a:cubicBezTo>
                    <a:pt x="3280" y="334"/>
                    <a:pt x="3280" y="334"/>
                    <a:pt x="3280" y="334"/>
                  </a:cubicBezTo>
                  <a:cubicBezTo>
                    <a:pt x="3366" y="262"/>
                    <a:pt x="3366" y="144"/>
                    <a:pt x="3280" y="72"/>
                  </a:cubicBezTo>
                  <a:cubicBezTo>
                    <a:pt x="3193" y="0"/>
                    <a:pt x="3053" y="0"/>
                    <a:pt x="2966" y="72"/>
                  </a:cubicBezTo>
                  <a:cubicBezTo>
                    <a:pt x="2584" y="391"/>
                    <a:pt x="2584" y="391"/>
                    <a:pt x="2584" y="391"/>
                  </a:cubicBezTo>
                  <a:cubicBezTo>
                    <a:pt x="2558" y="413"/>
                    <a:pt x="2517" y="413"/>
                    <a:pt x="2492" y="391"/>
                  </a:cubicBezTo>
                  <a:cubicBezTo>
                    <a:pt x="2466" y="370"/>
                    <a:pt x="2466" y="335"/>
                    <a:pt x="2492" y="314"/>
                  </a:cubicBezTo>
                  <a:cubicBezTo>
                    <a:pt x="2580" y="240"/>
                    <a:pt x="2580" y="240"/>
                    <a:pt x="2580" y="240"/>
                  </a:cubicBezTo>
                  <a:cubicBezTo>
                    <a:pt x="2632" y="197"/>
                    <a:pt x="2632" y="126"/>
                    <a:pt x="2580" y="83"/>
                  </a:cubicBezTo>
                  <a:cubicBezTo>
                    <a:pt x="2528" y="40"/>
                    <a:pt x="2444" y="40"/>
                    <a:pt x="2392" y="83"/>
                  </a:cubicBezTo>
                  <a:cubicBezTo>
                    <a:pt x="2194" y="249"/>
                    <a:pt x="2194" y="249"/>
                    <a:pt x="2194" y="249"/>
                  </a:cubicBezTo>
                  <a:cubicBezTo>
                    <a:pt x="2138" y="295"/>
                    <a:pt x="2048" y="295"/>
                    <a:pt x="1992" y="249"/>
                  </a:cubicBezTo>
                  <a:cubicBezTo>
                    <a:pt x="1937" y="202"/>
                    <a:pt x="1846" y="202"/>
                    <a:pt x="1791" y="249"/>
                  </a:cubicBezTo>
                  <a:cubicBezTo>
                    <a:pt x="1476" y="511"/>
                    <a:pt x="1476" y="511"/>
                    <a:pt x="1476" y="511"/>
                  </a:cubicBezTo>
                  <a:cubicBezTo>
                    <a:pt x="1431" y="549"/>
                    <a:pt x="1359" y="549"/>
                    <a:pt x="1314" y="511"/>
                  </a:cubicBezTo>
                  <a:cubicBezTo>
                    <a:pt x="1269" y="474"/>
                    <a:pt x="1269" y="414"/>
                    <a:pt x="1314" y="376"/>
                  </a:cubicBezTo>
                  <a:cubicBezTo>
                    <a:pt x="1414" y="293"/>
                    <a:pt x="1414" y="293"/>
                    <a:pt x="1414" y="293"/>
                  </a:cubicBezTo>
                  <a:cubicBezTo>
                    <a:pt x="1474" y="243"/>
                    <a:pt x="1474" y="162"/>
                    <a:pt x="1414" y="112"/>
                  </a:cubicBezTo>
                  <a:cubicBezTo>
                    <a:pt x="1355" y="62"/>
                    <a:pt x="1260" y="62"/>
                    <a:pt x="1200" y="110"/>
                  </a:cubicBezTo>
                  <a:cubicBezTo>
                    <a:pt x="213" y="900"/>
                    <a:pt x="213" y="900"/>
                    <a:pt x="213" y="900"/>
                  </a:cubicBezTo>
                  <a:cubicBezTo>
                    <a:pt x="154" y="947"/>
                    <a:pt x="154" y="1027"/>
                    <a:pt x="214" y="1074"/>
                  </a:cubicBezTo>
                  <a:cubicBezTo>
                    <a:pt x="271" y="1119"/>
                    <a:pt x="273" y="1194"/>
                    <a:pt x="217" y="1240"/>
                  </a:cubicBezTo>
                  <a:cubicBezTo>
                    <a:pt x="164" y="1285"/>
                    <a:pt x="164" y="1357"/>
                    <a:pt x="217" y="1402"/>
                  </a:cubicBezTo>
                  <a:cubicBezTo>
                    <a:pt x="274" y="1450"/>
                    <a:pt x="274" y="1527"/>
                    <a:pt x="217" y="1575"/>
                  </a:cubicBezTo>
                  <a:cubicBezTo>
                    <a:pt x="144" y="1636"/>
                    <a:pt x="144" y="1636"/>
                    <a:pt x="144" y="1636"/>
                  </a:cubicBezTo>
                  <a:cubicBezTo>
                    <a:pt x="81" y="1689"/>
                    <a:pt x="81" y="1775"/>
                    <a:pt x="144" y="1828"/>
                  </a:cubicBezTo>
                  <a:cubicBezTo>
                    <a:pt x="208" y="1881"/>
                    <a:pt x="311" y="1881"/>
                    <a:pt x="375" y="1828"/>
                  </a:cubicBezTo>
                  <a:cubicBezTo>
                    <a:pt x="558" y="1676"/>
                    <a:pt x="558" y="1676"/>
                    <a:pt x="558" y="1676"/>
                  </a:cubicBezTo>
                  <a:cubicBezTo>
                    <a:pt x="579" y="1657"/>
                    <a:pt x="615" y="1657"/>
                    <a:pt x="637" y="1676"/>
                  </a:cubicBezTo>
                  <a:cubicBezTo>
                    <a:pt x="659" y="1694"/>
                    <a:pt x="659" y="1724"/>
                    <a:pt x="637" y="1742"/>
                  </a:cubicBezTo>
                  <a:cubicBezTo>
                    <a:pt x="66" y="2219"/>
                    <a:pt x="66" y="2219"/>
                    <a:pt x="66" y="2219"/>
                  </a:cubicBezTo>
                  <a:cubicBezTo>
                    <a:pt x="0" y="2274"/>
                    <a:pt x="0" y="2363"/>
                    <a:pt x="66" y="2417"/>
                  </a:cubicBezTo>
                  <a:cubicBezTo>
                    <a:pt x="131" y="2472"/>
                    <a:pt x="238" y="2472"/>
                    <a:pt x="303" y="2417"/>
                  </a:cubicBezTo>
                  <a:cubicBezTo>
                    <a:pt x="997" y="1838"/>
                    <a:pt x="997" y="1838"/>
                    <a:pt x="997" y="1838"/>
                  </a:cubicBezTo>
                  <a:cubicBezTo>
                    <a:pt x="1029" y="1811"/>
                    <a:pt x="1081" y="1811"/>
                    <a:pt x="1113" y="1838"/>
                  </a:cubicBezTo>
                  <a:cubicBezTo>
                    <a:pt x="1144" y="1864"/>
                    <a:pt x="1144" y="1907"/>
                    <a:pt x="1113" y="1934"/>
                  </a:cubicBezTo>
                  <a:cubicBezTo>
                    <a:pt x="719" y="2263"/>
                    <a:pt x="719" y="2263"/>
                    <a:pt x="719" y="2263"/>
                  </a:cubicBezTo>
                  <a:cubicBezTo>
                    <a:pt x="671" y="2303"/>
                    <a:pt x="671" y="2368"/>
                    <a:pt x="719" y="2408"/>
                  </a:cubicBezTo>
                  <a:cubicBezTo>
                    <a:pt x="767" y="2448"/>
                    <a:pt x="845" y="2448"/>
                    <a:pt x="893" y="2408"/>
                  </a:cubicBezTo>
                  <a:cubicBezTo>
                    <a:pt x="1179" y="2169"/>
                    <a:pt x="1179" y="2169"/>
                    <a:pt x="1179" y="2169"/>
                  </a:cubicBezTo>
                  <a:cubicBezTo>
                    <a:pt x="1218" y="2137"/>
                    <a:pt x="1280" y="2137"/>
                    <a:pt x="1319" y="2169"/>
                  </a:cubicBezTo>
                  <a:cubicBezTo>
                    <a:pt x="1357" y="2201"/>
                    <a:pt x="1357" y="2253"/>
                    <a:pt x="1319" y="2285"/>
                  </a:cubicBezTo>
                  <a:cubicBezTo>
                    <a:pt x="1262" y="2332"/>
                    <a:pt x="1262" y="2409"/>
                    <a:pt x="1319" y="2457"/>
                  </a:cubicBezTo>
                  <a:cubicBezTo>
                    <a:pt x="1361" y="2492"/>
                    <a:pt x="1361" y="2549"/>
                    <a:pt x="1319" y="2585"/>
                  </a:cubicBezTo>
                  <a:cubicBezTo>
                    <a:pt x="1138" y="2735"/>
                    <a:pt x="1138" y="2735"/>
                    <a:pt x="1138" y="2735"/>
                  </a:cubicBezTo>
                  <a:cubicBezTo>
                    <a:pt x="1080" y="2784"/>
                    <a:pt x="1080" y="2863"/>
                    <a:pt x="1138" y="2912"/>
                  </a:cubicBezTo>
                  <a:cubicBezTo>
                    <a:pt x="1197" y="2961"/>
                    <a:pt x="1292" y="2961"/>
                    <a:pt x="1350" y="2912"/>
                  </a:cubicBezTo>
                  <a:cubicBezTo>
                    <a:pt x="1692" y="2630"/>
                    <a:pt x="1692" y="2630"/>
                    <a:pt x="1692" y="2630"/>
                  </a:cubicBezTo>
                  <a:cubicBezTo>
                    <a:pt x="1768" y="2567"/>
                    <a:pt x="1890" y="2567"/>
                    <a:pt x="1968" y="2628"/>
                  </a:cubicBezTo>
                  <a:cubicBezTo>
                    <a:pt x="1968" y="2628"/>
                    <a:pt x="1968" y="2628"/>
                    <a:pt x="1968" y="2628"/>
                  </a:cubicBezTo>
                  <a:cubicBezTo>
                    <a:pt x="2047" y="2692"/>
                    <a:pt x="2049" y="2797"/>
                    <a:pt x="1972" y="2863"/>
                  </a:cubicBezTo>
                  <a:cubicBezTo>
                    <a:pt x="1968" y="2866"/>
                    <a:pt x="1968" y="2866"/>
                    <a:pt x="1968" y="2866"/>
                  </a:cubicBezTo>
                  <a:cubicBezTo>
                    <a:pt x="1892" y="2932"/>
                    <a:pt x="1893" y="3037"/>
                    <a:pt x="1970" y="3101"/>
                  </a:cubicBezTo>
                  <a:cubicBezTo>
                    <a:pt x="2049" y="3167"/>
                    <a:pt x="2176" y="3167"/>
                    <a:pt x="2254" y="3101"/>
                  </a:cubicBezTo>
                  <a:cubicBezTo>
                    <a:pt x="2401" y="2979"/>
                    <a:pt x="2401" y="2979"/>
                    <a:pt x="2401" y="2979"/>
                  </a:cubicBezTo>
                  <a:cubicBezTo>
                    <a:pt x="2459" y="2931"/>
                    <a:pt x="2553" y="2931"/>
                    <a:pt x="2610" y="2979"/>
                  </a:cubicBezTo>
                  <a:cubicBezTo>
                    <a:pt x="2679" y="3036"/>
                    <a:pt x="2791" y="3036"/>
                    <a:pt x="2860" y="2979"/>
                  </a:cubicBezTo>
                  <a:cubicBezTo>
                    <a:pt x="4185" y="1872"/>
                    <a:pt x="4185" y="1872"/>
                    <a:pt x="4185" y="1872"/>
                  </a:cubicBezTo>
                  <a:cubicBezTo>
                    <a:pt x="4229" y="1835"/>
                    <a:pt x="4229" y="1775"/>
                    <a:pt x="4185" y="1738"/>
                  </a:cubicBezTo>
                  <a:cubicBezTo>
                    <a:pt x="4140" y="1701"/>
                    <a:pt x="4068" y="1701"/>
                    <a:pt x="4024" y="1738"/>
                  </a:cubicBezTo>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7" name="Freeform 102"/>
            <p:cNvSpPr/>
            <p:nvPr userDrawn="1"/>
          </p:nvSpPr>
          <p:spPr bwMode="auto">
            <a:xfrm>
              <a:off x="3061292" y="5885595"/>
              <a:ext cx="262107" cy="217549"/>
            </a:xfrm>
            <a:custGeom>
              <a:avLst/>
              <a:gdLst>
                <a:gd name="T0" fmla="*/ 32 w 167"/>
                <a:gd name="T1" fmla="*/ 22 h 139"/>
                <a:gd name="T2" fmla="*/ 29 w 167"/>
                <a:gd name="T3" fmla="*/ 113 h 139"/>
                <a:gd name="T4" fmla="*/ 137 w 167"/>
                <a:gd name="T5" fmla="*/ 114 h 139"/>
                <a:gd name="T6" fmla="*/ 136 w 167"/>
                <a:gd name="T7" fmla="*/ 115 h 139"/>
                <a:gd name="T8" fmla="*/ 134 w 167"/>
                <a:gd name="T9" fmla="*/ 23 h 139"/>
                <a:gd name="T10" fmla="*/ 29 w 167"/>
                <a:gd name="T11" fmla="*/ 25 h 139"/>
                <a:gd name="T12" fmla="*/ 32 w 167"/>
                <a:gd name="T13" fmla="*/ 22 h 139"/>
              </a:gdLst>
              <a:ahLst/>
              <a:cxnLst>
                <a:cxn ang="0">
                  <a:pos x="T0" y="T1"/>
                </a:cxn>
                <a:cxn ang="0">
                  <a:pos x="T2" y="T3"/>
                </a:cxn>
                <a:cxn ang="0">
                  <a:pos x="T4" y="T5"/>
                </a:cxn>
                <a:cxn ang="0">
                  <a:pos x="T6" y="T7"/>
                </a:cxn>
                <a:cxn ang="0">
                  <a:pos x="T8" y="T9"/>
                </a:cxn>
                <a:cxn ang="0">
                  <a:pos x="T10" y="T11"/>
                </a:cxn>
                <a:cxn ang="0">
                  <a:pos x="T12" y="T13"/>
                </a:cxn>
              </a:cxnLst>
              <a:rect l="0" t="0" r="r" b="b"/>
              <a:pathLst>
                <a:path w="167" h="139">
                  <a:moveTo>
                    <a:pt x="32" y="22"/>
                  </a:moveTo>
                  <a:cubicBezTo>
                    <a:pt x="2" y="47"/>
                    <a:pt x="0" y="88"/>
                    <a:pt x="29" y="113"/>
                  </a:cubicBezTo>
                  <a:cubicBezTo>
                    <a:pt x="58" y="138"/>
                    <a:pt x="107" y="139"/>
                    <a:pt x="137" y="114"/>
                  </a:cubicBezTo>
                  <a:cubicBezTo>
                    <a:pt x="136" y="115"/>
                    <a:pt x="136" y="115"/>
                    <a:pt x="136" y="115"/>
                  </a:cubicBezTo>
                  <a:cubicBezTo>
                    <a:pt x="167" y="89"/>
                    <a:pt x="166" y="47"/>
                    <a:pt x="134" y="23"/>
                  </a:cubicBezTo>
                  <a:cubicBezTo>
                    <a:pt x="104" y="0"/>
                    <a:pt x="58" y="1"/>
                    <a:pt x="29" y="25"/>
                  </a:cubicBezTo>
                  <a:lnTo>
                    <a:pt x="32" y="22"/>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8" name="Freeform 103"/>
            <p:cNvSpPr/>
            <p:nvPr userDrawn="1"/>
          </p:nvSpPr>
          <p:spPr bwMode="auto">
            <a:xfrm>
              <a:off x="6949646" y="2543735"/>
              <a:ext cx="292249" cy="242449"/>
            </a:xfrm>
            <a:custGeom>
              <a:avLst/>
              <a:gdLst>
                <a:gd name="T0" fmla="*/ 35 w 187"/>
                <a:gd name="T1" fmla="*/ 25 h 155"/>
                <a:gd name="T2" fmla="*/ 32 w 187"/>
                <a:gd name="T3" fmla="*/ 126 h 155"/>
                <a:gd name="T4" fmla="*/ 153 w 187"/>
                <a:gd name="T5" fmla="*/ 127 h 155"/>
                <a:gd name="T6" fmla="*/ 152 w 187"/>
                <a:gd name="T7" fmla="*/ 128 h 155"/>
                <a:gd name="T8" fmla="*/ 149 w 187"/>
                <a:gd name="T9" fmla="*/ 25 h 155"/>
                <a:gd name="T10" fmla="*/ 32 w 187"/>
                <a:gd name="T11" fmla="*/ 28 h 155"/>
                <a:gd name="T12" fmla="*/ 35 w 187"/>
                <a:gd name="T13" fmla="*/ 25 h 155"/>
              </a:gdLst>
              <a:ahLst/>
              <a:cxnLst>
                <a:cxn ang="0">
                  <a:pos x="T0" y="T1"/>
                </a:cxn>
                <a:cxn ang="0">
                  <a:pos x="T2" y="T3"/>
                </a:cxn>
                <a:cxn ang="0">
                  <a:pos x="T4" y="T5"/>
                </a:cxn>
                <a:cxn ang="0">
                  <a:pos x="T6" y="T7"/>
                </a:cxn>
                <a:cxn ang="0">
                  <a:pos x="T8" y="T9"/>
                </a:cxn>
                <a:cxn ang="0">
                  <a:pos x="T10" y="T11"/>
                </a:cxn>
                <a:cxn ang="0">
                  <a:pos x="T12" y="T13"/>
                </a:cxn>
              </a:cxnLst>
              <a:rect l="0" t="0" r="r" b="b"/>
              <a:pathLst>
                <a:path w="187" h="155">
                  <a:moveTo>
                    <a:pt x="35" y="25"/>
                  </a:moveTo>
                  <a:cubicBezTo>
                    <a:pt x="2" y="53"/>
                    <a:pt x="0" y="98"/>
                    <a:pt x="32" y="126"/>
                  </a:cubicBezTo>
                  <a:cubicBezTo>
                    <a:pt x="65" y="155"/>
                    <a:pt x="120" y="155"/>
                    <a:pt x="153" y="127"/>
                  </a:cubicBezTo>
                  <a:cubicBezTo>
                    <a:pt x="152" y="128"/>
                    <a:pt x="152" y="128"/>
                    <a:pt x="152" y="128"/>
                  </a:cubicBezTo>
                  <a:cubicBezTo>
                    <a:pt x="187" y="100"/>
                    <a:pt x="185" y="52"/>
                    <a:pt x="149" y="25"/>
                  </a:cubicBezTo>
                  <a:cubicBezTo>
                    <a:pt x="115" y="0"/>
                    <a:pt x="64" y="1"/>
                    <a:pt x="32" y="28"/>
                  </a:cubicBezTo>
                  <a:lnTo>
                    <a:pt x="35" y="25"/>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9" name="Freeform 104"/>
            <p:cNvSpPr/>
            <p:nvPr userDrawn="1"/>
          </p:nvSpPr>
          <p:spPr bwMode="auto">
            <a:xfrm>
              <a:off x="6912951" y="1288244"/>
              <a:ext cx="351223" cy="290938"/>
            </a:xfrm>
            <a:custGeom>
              <a:avLst/>
              <a:gdLst>
                <a:gd name="T0" fmla="*/ 42 w 224"/>
                <a:gd name="T1" fmla="*/ 30 h 186"/>
                <a:gd name="T2" fmla="*/ 39 w 224"/>
                <a:gd name="T3" fmla="*/ 151 h 186"/>
                <a:gd name="T4" fmla="*/ 183 w 224"/>
                <a:gd name="T5" fmla="*/ 152 h 186"/>
                <a:gd name="T6" fmla="*/ 182 w 224"/>
                <a:gd name="T7" fmla="*/ 154 h 186"/>
                <a:gd name="T8" fmla="*/ 178 w 224"/>
                <a:gd name="T9" fmla="*/ 30 h 186"/>
                <a:gd name="T10" fmla="*/ 38 w 224"/>
                <a:gd name="T11" fmla="*/ 33 h 186"/>
                <a:gd name="T12" fmla="*/ 42 w 224"/>
                <a:gd name="T13" fmla="*/ 30 h 186"/>
              </a:gdLst>
              <a:ahLst/>
              <a:cxnLst>
                <a:cxn ang="0">
                  <a:pos x="T0" y="T1"/>
                </a:cxn>
                <a:cxn ang="0">
                  <a:pos x="T2" y="T3"/>
                </a:cxn>
                <a:cxn ang="0">
                  <a:pos x="T4" y="T5"/>
                </a:cxn>
                <a:cxn ang="0">
                  <a:pos x="T6" y="T7"/>
                </a:cxn>
                <a:cxn ang="0">
                  <a:pos x="T8" y="T9"/>
                </a:cxn>
                <a:cxn ang="0">
                  <a:pos x="T10" y="T11"/>
                </a:cxn>
                <a:cxn ang="0">
                  <a:pos x="T12" y="T13"/>
                </a:cxn>
              </a:cxnLst>
              <a:rect l="0" t="0" r="r" b="b"/>
              <a:pathLst>
                <a:path w="224" h="186">
                  <a:moveTo>
                    <a:pt x="42" y="30"/>
                  </a:moveTo>
                  <a:cubicBezTo>
                    <a:pt x="3" y="63"/>
                    <a:pt x="0" y="117"/>
                    <a:pt x="39" y="151"/>
                  </a:cubicBezTo>
                  <a:cubicBezTo>
                    <a:pt x="78" y="185"/>
                    <a:pt x="143" y="186"/>
                    <a:pt x="183" y="152"/>
                  </a:cubicBezTo>
                  <a:cubicBezTo>
                    <a:pt x="182" y="154"/>
                    <a:pt x="182" y="154"/>
                    <a:pt x="182" y="154"/>
                  </a:cubicBezTo>
                  <a:cubicBezTo>
                    <a:pt x="224" y="119"/>
                    <a:pt x="222" y="63"/>
                    <a:pt x="178" y="30"/>
                  </a:cubicBezTo>
                  <a:cubicBezTo>
                    <a:pt x="138" y="0"/>
                    <a:pt x="77" y="2"/>
                    <a:pt x="38" y="33"/>
                  </a:cubicBezTo>
                  <a:lnTo>
                    <a:pt x="42" y="3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0" name="Freeform 105"/>
            <p:cNvSpPr/>
            <p:nvPr userDrawn="1"/>
          </p:nvSpPr>
          <p:spPr bwMode="auto">
            <a:xfrm>
              <a:off x="7269416" y="1120495"/>
              <a:ext cx="201822" cy="167748"/>
            </a:xfrm>
            <a:custGeom>
              <a:avLst/>
              <a:gdLst>
                <a:gd name="T0" fmla="*/ 24 w 129"/>
                <a:gd name="T1" fmla="*/ 17 h 107"/>
                <a:gd name="T2" fmla="*/ 22 w 129"/>
                <a:gd name="T3" fmla="*/ 87 h 107"/>
                <a:gd name="T4" fmla="*/ 106 w 129"/>
                <a:gd name="T5" fmla="*/ 88 h 107"/>
                <a:gd name="T6" fmla="*/ 105 w 129"/>
                <a:gd name="T7" fmla="*/ 89 h 107"/>
                <a:gd name="T8" fmla="*/ 103 w 129"/>
                <a:gd name="T9" fmla="*/ 17 h 107"/>
                <a:gd name="T10" fmla="*/ 22 w 129"/>
                <a:gd name="T11" fmla="*/ 19 h 107"/>
                <a:gd name="T12" fmla="*/ 24 w 129"/>
                <a:gd name="T13" fmla="*/ 17 h 107"/>
              </a:gdLst>
              <a:ahLst/>
              <a:cxnLst>
                <a:cxn ang="0">
                  <a:pos x="T0" y="T1"/>
                </a:cxn>
                <a:cxn ang="0">
                  <a:pos x="T2" y="T3"/>
                </a:cxn>
                <a:cxn ang="0">
                  <a:pos x="T4" y="T5"/>
                </a:cxn>
                <a:cxn ang="0">
                  <a:pos x="T6" y="T7"/>
                </a:cxn>
                <a:cxn ang="0">
                  <a:pos x="T8" y="T9"/>
                </a:cxn>
                <a:cxn ang="0">
                  <a:pos x="T10" y="T11"/>
                </a:cxn>
                <a:cxn ang="0">
                  <a:pos x="T12" y="T13"/>
                </a:cxn>
              </a:cxnLst>
              <a:rect l="0" t="0" r="r" b="b"/>
              <a:pathLst>
                <a:path w="129" h="107">
                  <a:moveTo>
                    <a:pt x="24" y="17"/>
                  </a:moveTo>
                  <a:cubicBezTo>
                    <a:pt x="1" y="36"/>
                    <a:pt x="0" y="68"/>
                    <a:pt x="22" y="87"/>
                  </a:cubicBezTo>
                  <a:cubicBezTo>
                    <a:pt x="45" y="107"/>
                    <a:pt x="82" y="107"/>
                    <a:pt x="106" y="88"/>
                  </a:cubicBezTo>
                  <a:cubicBezTo>
                    <a:pt x="105" y="89"/>
                    <a:pt x="105" y="89"/>
                    <a:pt x="105" y="89"/>
                  </a:cubicBezTo>
                  <a:cubicBezTo>
                    <a:pt x="129" y="69"/>
                    <a:pt x="128" y="36"/>
                    <a:pt x="103" y="17"/>
                  </a:cubicBezTo>
                  <a:cubicBezTo>
                    <a:pt x="79" y="0"/>
                    <a:pt x="44" y="1"/>
                    <a:pt x="22" y="19"/>
                  </a:cubicBezTo>
                  <a:lnTo>
                    <a:pt x="24" y="17"/>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1" name="Freeform 106"/>
            <p:cNvSpPr/>
            <p:nvPr userDrawn="1"/>
          </p:nvSpPr>
          <p:spPr bwMode="auto">
            <a:xfrm>
              <a:off x="6203952" y="1225338"/>
              <a:ext cx="258176" cy="212306"/>
            </a:xfrm>
            <a:custGeom>
              <a:avLst/>
              <a:gdLst>
                <a:gd name="T0" fmla="*/ 32 w 165"/>
                <a:gd name="T1" fmla="*/ 22 h 136"/>
                <a:gd name="T2" fmla="*/ 29 w 165"/>
                <a:gd name="T3" fmla="*/ 111 h 136"/>
                <a:gd name="T4" fmla="*/ 135 w 165"/>
                <a:gd name="T5" fmla="*/ 111 h 136"/>
                <a:gd name="T6" fmla="*/ 134 w 165"/>
                <a:gd name="T7" fmla="*/ 113 h 136"/>
                <a:gd name="T8" fmla="*/ 132 w 165"/>
                <a:gd name="T9" fmla="*/ 22 h 136"/>
                <a:gd name="T10" fmla="*/ 29 w 165"/>
                <a:gd name="T11" fmla="*/ 24 h 136"/>
                <a:gd name="T12" fmla="*/ 32 w 165"/>
                <a:gd name="T13" fmla="*/ 22 h 136"/>
              </a:gdLst>
              <a:ahLst/>
              <a:cxnLst>
                <a:cxn ang="0">
                  <a:pos x="T0" y="T1"/>
                </a:cxn>
                <a:cxn ang="0">
                  <a:pos x="T2" y="T3"/>
                </a:cxn>
                <a:cxn ang="0">
                  <a:pos x="T4" y="T5"/>
                </a:cxn>
                <a:cxn ang="0">
                  <a:pos x="T6" y="T7"/>
                </a:cxn>
                <a:cxn ang="0">
                  <a:pos x="T8" y="T9"/>
                </a:cxn>
                <a:cxn ang="0">
                  <a:pos x="T10" y="T11"/>
                </a:cxn>
                <a:cxn ang="0">
                  <a:pos x="T12" y="T13"/>
                </a:cxn>
              </a:cxnLst>
              <a:rect l="0" t="0" r="r" b="b"/>
              <a:pathLst>
                <a:path w="165" h="136">
                  <a:moveTo>
                    <a:pt x="32" y="22"/>
                  </a:moveTo>
                  <a:cubicBezTo>
                    <a:pt x="3" y="46"/>
                    <a:pt x="0" y="86"/>
                    <a:pt x="29" y="111"/>
                  </a:cubicBezTo>
                  <a:cubicBezTo>
                    <a:pt x="58" y="136"/>
                    <a:pt x="106" y="136"/>
                    <a:pt x="135" y="111"/>
                  </a:cubicBezTo>
                  <a:cubicBezTo>
                    <a:pt x="134" y="113"/>
                    <a:pt x="134" y="113"/>
                    <a:pt x="134" y="113"/>
                  </a:cubicBezTo>
                  <a:cubicBezTo>
                    <a:pt x="165" y="87"/>
                    <a:pt x="163" y="46"/>
                    <a:pt x="132" y="22"/>
                  </a:cubicBezTo>
                  <a:cubicBezTo>
                    <a:pt x="102" y="0"/>
                    <a:pt x="57" y="1"/>
                    <a:pt x="29" y="24"/>
                  </a:cubicBezTo>
                  <a:lnTo>
                    <a:pt x="32" y="22"/>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2" name="Freeform 107"/>
            <p:cNvSpPr/>
            <p:nvPr userDrawn="1"/>
          </p:nvSpPr>
          <p:spPr bwMode="auto">
            <a:xfrm>
              <a:off x="4598549" y="754856"/>
              <a:ext cx="251622" cy="208375"/>
            </a:xfrm>
            <a:custGeom>
              <a:avLst/>
              <a:gdLst>
                <a:gd name="T0" fmla="*/ 31 w 160"/>
                <a:gd name="T1" fmla="*/ 22 h 133"/>
                <a:gd name="T2" fmla="*/ 28 w 160"/>
                <a:gd name="T3" fmla="*/ 108 h 133"/>
                <a:gd name="T4" fmla="*/ 132 w 160"/>
                <a:gd name="T5" fmla="*/ 109 h 133"/>
                <a:gd name="T6" fmla="*/ 131 w 160"/>
                <a:gd name="T7" fmla="*/ 110 h 133"/>
                <a:gd name="T8" fmla="*/ 128 w 160"/>
                <a:gd name="T9" fmla="*/ 22 h 133"/>
                <a:gd name="T10" fmla="*/ 28 w 160"/>
                <a:gd name="T11" fmla="*/ 24 h 133"/>
                <a:gd name="T12" fmla="*/ 31 w 160"/>
                <a:gd name="T13" fmla="*/ 22 h 133"/>
              </a:gdLst>
              <a:ahLst/>
              <a:cxnLst>
                <a:cxn ang="0">
                  <a:pos x="T0" y="T1"/>
                </a:cxn>
                <a:cxn ang="0">
                  <a:pos x="T2" y="T3"/>
                </a:cxn>
                <a:cxn ang="0">
                  <a:pos x="T4" y="T5"/>
                </a:cxn>
                <a:cxn ang="0">
                  <a:pos x="T6" y="T7"/>
                </a:cxn>
                <a:cxn ang="0">
                  <a:pos x="T8" y="T9"/>
                </a:cxn>
                <a:cxn ang="0">
                  <a:pos x="T10" y="T11"/>
                </a:cxn>
                <a:cxn ang="0">
                  <a:pos x="T12" y="T13"/>
                </a:cxn>
              </a:cxnLst>
              <a:rect l="0" t="0" r="r" b="b"/>
              <a:pathLst>
                <a:path w="160" h="133">
                  <a:moveTo>
                    <a:pt x="31" y="22"/>
                  </a:moveTo>
                  <a:cubicBezTo>
                    <a:pt x="3" y="45"/>
                    <a:pt x="0" y="84"/>
                    <a:pt x="28" y="108"/>
                  </a:cubicBezTo>
                  <a:cubicBezTo>
                    <a:pt x="56" y="132"/>
                    <a:pt x="103" y="133"/>
                    <a:pt x="132" y="109"/>
                  </a:cubicBezTo>
                  <a:cubicBezTo>
                    <a:pt x="131" y="110"/>
                    <a:pt x="131" y="110"/>
                    <a:pt x="131" y="110"/>
                  </a:cubicBezTo>
                  <a:cubicBezTo>
                    <a:pt x="160" y="85"/>
                    <a:pt x="159" y="45"/>
                    <a:pt x="128" y="22"/>
                  </a:cubicBezTo>
                  <a:cubicBezTo>
                    <a:pt x="99" y="0"/>
                    <a:pt x="55" y="1"/>
                    <a:pt x="28" y="24"/>
                  </a:cubicBezTo>
                  <a:lnTo>
                    <a:pt x="31" y="22"/>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3" name="Freeform 108"/>
            <p:cNvSpPr/>
            <p:nvPr userDrawn="1"/>
          </p:nvSpPr>
          <p:spPr bwMode="auto">
            <a:xfrm>
              <a:off x="1748138" y="5484572"/>
              <a:ext cx="349913" cy="288317"/>
            </a:xfrm>
            <a:custGeom>
              <a:avLst/>
              <a:gdLst>
                <a:gd name="T0" fmla="*/ 42 w 223"/>
                <a:gd name="T1" fmla="*/ 30 h 184"/>
                <a:gd name="T2" fmla="*/ 39 w 223"/>
                <a:gd name="T3" fmla="*/ 150 h 184"/>
                <a:gd name="T4" fmla="*/ 183 w 223"/>
                <a:gd name="T5" fmla="*/ 151 h 184"/>
                <a:gd name="T6" fmla="*/ 182 w 223"/>
                <a:gd name="T7" fmla="*/ 153 h 184"/>
                <a:gd name="T8" fmla="*/ 178 w 223"/>
                <a:gd name="T9" fmla="*/ 30 h 184"/>
                <a:gd name="T10" fmla="*/ 39 w 223"/>
                <a:gd name="T11" fmla="*/ 33 h 184"/>
                <a:gd name="T12" fmla="*/ 42 w 223"/>
                <a:gd name="T13" fmla="*/ 30 h 184"/>
              </a:gdLst>
              <a:ahLst/>
              <a:cxnLst>
                <a:cxn ang="0">
                  <a:pos x="T0" y="T1"/>
                </a:cxn>
                <a:cxn ang="0">
                  <a:pos x="T2" y="T3"/>
                </a:cxn>
                <a:cxn ang="0">
                  <a:pos x="T4" y="T5"/>
                </a:cxn>
                <a:cxn ang="0">
                  <a:pos x="T6" y="T7"/>
                </a:cxn>
                <a:cxn ang="0">
                  <a:pos x="T8" y="T9"/>
                </a:cxn>
                <a:cxn ang="0">
                  <a:pos x="T10" y="T11"/>
                </a:cxn>
                <a:cxn ang="0">
                  <a:pos x="T12" y="T13"/>
                </a:cxn>
              </a:cxnLst>
              <a:rect l="0" t="0" r="r" b="b"/>
              <a:pathLst>
                <a:path w="223" h="184">
                  <a:moveTo>
                    <a:pt x="42" y="30"/>
                  </a:moveTo>
                  <a:cubicBezTo>
                    <a:pt x="3" y="63"/>
                    <a:pt x="0" y="117"/>
                    <a:pt x="39" y="150"/>
                  </a:cubicBezTo>
                  <a:cubicBezTo>
                    <a:pt x="78" y="184"/>
                    <a:pt x="143" y="184"/>
                    <a:pt x="183" y="151"/>
                  </a:cubicBezTo>
                  <a:cubicBezTo>
                    <a:pt x="182" y="153"/>
                    <a:pt x="182" y="153"/>
                    <a:pt x="182" y="153"/>
                  </a:cubicBezTo>
                  <a:cubicBezTo>
                    <a:pt x="223" y="119"/>
                    <a:pt x="221" y="63"/>
                    <a:pt x="178" y="30"/>
                  </a:cubicBezTo>
                  <a:cubicBezTo>
                    <a:pt x="138" y="0"/>
                    <a:pt x="77" y="1"/>
                    <a:pt x="39" y="33"/>
                  </a:cubicBezTo>
                  <a:lnTo>
                    <a:pt x="42" y="3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4" name="Freeform 109"/>
            <p:cNvSpPr/>
            <p:nvPr userDrawn="1"/>
          </p:nvSpPr>
          <p:spPr bwMode="auto">
            <a:xfrm>
              <a:off x="1216061" y="4712667"/>
              <a:ext cx="228033" cy="190028"/>
            </a:xfrm>
            <a:custGeom>
              <a:avLst/>
              <a:gdLst>
                <a:gd name="T0" fmla="*/ 28 w 146"/>
                <a:gd name="T1" fmla="*/ 20 h 121"/>
                <a:gd name="T2" fmla="*/ 25 w 146"/>
                <a:gd name="T3" fmla="*/ 99 h 121"/>
                <a:gd name="T4" fmla="*/ 120 w 146"/>
                <a:gd name="T5" fmla="*/ 100 h 121"/>
                <a:gd name="T6" fmla="*/ 119 w 146"/>
                <a:gd name="T7" fmla="*/ 101 h 121"/>
                <a:gd name="T8" fmla="*/ 117 w 146"/>
                <a:gd name="T9" fmla="*/ 20 h 121"/>
                <a:gd name="T10" fmla="*/ 25 w 146"/>
                <a:gd name="T11" fmla="*/ 22 h 121"/>
                <a:gd name="T12" fmla="*/ 28 w 146"/>
                <a:gd name="T13" fmla="*/ 20 h 121"/>
              </a:gdLst>
              <a:ahLst/>
              <a:cxnLst>
                <a:cxn ang="0">
                  <a:pos x="T0" y="T1"/>
                </a:cxn>
                <a:cxn ang="0">
                  <a:pos x="T2" y="T3"/>
                </a:cxn>
                <a:cxn ang="0">
                  <a:pos x="T4" y="T5"/>
                </a:cxn>
                <a:cxn ang="0">
                  <a:pos x="T6" y="T7"/>
                </a:cxn>
                <a:cxn ang="0">
                  <a:pos x="T8" y="T9"/>
                </a:cxn>
                <a:cxn ang="0">
                  <a:pos x="T10" y="T11"/>
                </a:cxn>
                <a:cxn ang="0">
                  <a:pos x="T12" y="T13"/>
                </a:cxn>
              </a:cxnLst>
              <a:rect l="0" t="0" r="r" b="b"/>
              <a:pathLst>
                <a:path w="146" h="121">
                  <a:moveTo>
                    <a:pt x="28" y="20"/>
                  </a:moveTo>
                  <a:cubicBezTo>
                    <a:pt x="2" y="42"/>
                    <a:pt x="0" y="77"/>
                    <a:pt x="25" y="99"/>
                  </a:cubicBezTo>
                  <a:cubicBezTo>
                    <a:pt x="51" y="121"/>
                    <a:pt x="94" y="121"/>
                    <a:pt x="120" y="100"/>
                  </a:cubicBezTo>
                  <a:cubicBezTo>
                    <a:pt x="119" y="101"/>
                    <a:pt x="119" y="101"/>
                    <a:pt x="119" y="101"/>
                  </a:cubicBezTo>
                  <a:cubicBezTo>
                    <a:pt x="146" y="78"/>
                    <a:pt x="145" y="41"/>
                    <a:pt x="117" y="20"/>
                  </a:cubicBezTo>
                  <a:cubicBezTo>
                    <a:pt x="90" y="0"/>
                    <a:pt x="50" y="1"/>
                    <a:pt x="25" y="22"/>
                  </a:cubicBezTo>
                  <a:lnTo>
                    <a:pt x="28" y="2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5" name="Freeform 110"/>
            <p:cNvSpPr/>
            <p:nvPr userDrawn="1"/>
          </p:nvSpPr>
          <p:spPr bwMode="auto">
            <a:xfrm>
              <a:off x="1446715" y="5869869"/>
              <a:ext cx="155954" cy="129743"/>
            </a:xfrm>
            <a:custGeom>
              <a:avLst/>
              <a:gdLst>
                <a:gd name="T0" fmla="*/ 19 w 100"/>
                <a:gd name="T1" fmla="*/ 14 h 83"/>
                <a:gd name="T2" fmla="*/ 17 w 100"/>
                <a:gd name="T3" fmla="*/ 68 h 83"/>
                <a:gd name="T4" fmla="*/ 82 w 100"/>
                <a:gd name="T5" fmla="*/ 68 h 83"/>
                <a:gd name="T6" fmla="*/ 81 w 100"/>
                <a:gd name="T7" fmla="*/ 69 h 83"/>
                <a:gd name="T8" fmla="*/ 80 w 100"/>
                <a:gd name="T9" fmla="*/ 14 h 83"/>
                <a:gd name="T10" fmla="*/ 17 w 100"/>
                <a:gd name="T11" fmla="*/ 15 h 83"/>
                <a:gd name="T12" fmla="*/ 19 w 100"/>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100" h="83">
                  <a:moveTo>
                    <a:pt x="19" y="14"/>
                  </a:moveTo>
                  <a:cubicBezTo>
                    <a:pt x="1" y="29"/>
                    <a:pt x="0" y="53"/>
                    <a:pt x="17" y="68"/>
                  </a:cubicBezTo>
                  <a:cubicBezTo>
                    <a:pt x="35" y="83"/>
                    <a:pt x="64" y="83"/>
                    <a:pt x="82" y="68"/>
                  </a:cubicBezTo>
                  <a:cubicBezTo>
                    <a:pt x="81" y="69"/>
                    <a:pt x="81" y="69"/>
                    <a:pt x="81" y="69"/>
                  </a:cubicBezTo>
                  <a:cubicBezTo>
                    <a:pt x="100" y="54"/>
                    <a:pt x="99" y="29"/>
                    <a:pt x="80" y="14"/>
                  </a:cubicBezTo>
                  <a:cubicBezTo>
                    <a:pt x="62" y="0"/>
                    <a:pt x="34" y="1"/>
                    <a:pt x="17" y="15"/>
                  </a:cubicBezTo>
                  <a:lnTo>
                    <a:pt x="19" y="14"/>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6" name="Freeform 111"/>
            <p:cNvSpPr/>
            <p:nvPr userDrawn="1"/>
          </p:nvSpPr>
          <p:spPr bwMode="auto">
            <a:xfrm>
              <a:off x="3148443" y="5411446"/>
              <a:ext cx="319770" cy="264728"/>
            </a:xfrm>
            <a:custGeom>
              <a:avLst/>
              <a:gdLst>
                <a:gd name="T0" fmla="*/ 39 w 204"/>
                <a:gd name="T1" fmla="*/ 27 h 169"/>
                <a:gd name="T2" fmla="*/ 35 w 204"/>
                <a:gd name="T3" fmla="*/ 137 h 169"/>
                <a:gd name="T4" fmla="*/ 167 w 204"/>
                <a:gd name="T5" fmla="*/ 138 h 169"/>
                <a:gd name="T6" fmla="*/ 166 w 204"/>
                <a:gd name="T7" fmla="*/ 140 h 169"/>
                <a:gd name="T8" fmla="*/ 163 w 204"/>
                <a:gd name="T9" fmla="*/ 27 h 169"/>
                <a:gd name="T10" fmla="*/ 35 w 204"/>
                <a:gd name="T11" fmla="*/ 30 h 169"/>
                <a:gd name="T12" fmla="*/ 39 w 204"/>
                <a:gd name="T13" fmla="*/ 27 h 169"/>
              </a:gdLst>
              <a:ahLst/>
              <a:cxnLst>
                <a:cxn ang="0">
                  <a:pos x="T0" y="T1"/>
                </a:cxn>
                <a:cxn ang="0">
                  <a:pos x="T2" y="T3"/>
                </a:cxn>
                <a:cxn ang="0">
                  <a:pos x="T4" y="T5"/>
                </a:cxn>
                <a:cxn ang="0">
                  <a:pos x="T6" y="T7"/>
                </a:cxn>
                <a:cxn ang="0">
                  <a:pos x="T8" y="T9"/>
                </a:cxn>
                <a:cxn ang="0">
                  <a:pos x="T10" y="T11"/>
                </a:cxn>
                <a:cxn ang="0">
                  <a:pos x="T12" y="T13"/>
                </a:cxn>
              </a:cxnLst>
              <a:rect l="0" t="0" r="r" b="b"/>
              <a:pathLst>
                <a:path w="204" h="169">
                  <a:moveTo>
                    <a:pt x="39" y="27"/>
                  </a:moveTo>
                  <a:cubicBezTo>
                    <a:pt x="3" y="57"/>
                    <a:pt x="0" y="107"/>
                    <a:pt x="35" y="137"/>
                  </a:cubicBezTo>
                  <a:cubicBezTo>
                    <a:pt x="71" y="168"/>
                    <a:pt x="131" y="169"/>
                    <a:pt x="167" y="138"/>
                  </a:cubicBezTo>
                  <a:cubicBezTo>
                    <a:pt x="166" y="140"/>
                    <a:pt x="166" y="140"/>
                    <a:pt x="166" y="140"/>
                  </a:cubicBezTo>
                  <a:cubicBezTo>
                    <a:pt x="204" y="108"/>
                    <a:pt x="202" y="57"/>
                    <a:pt x="163" y="27"/>
                  </a:cubicBezTo>
                  <a:cubicBezTo>
                    <a:pt x="126" y="0"/>
                    <a:pt x="70" y="1"/>
                    <a:pt x="35" y="30"/>
                  </a:cubicBezTo>
                  <a:cubicBezTo>
                    <a:pt x="39" y="27"/>
                    <a:pt x="39" y="27"/>
                    <a:pt x="39" y="27"/>
                  </a:cubicBezTo>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7" name="Freeform 112"/>
            <p:cNvSpPr/>
            <p:nvPr userDrawn="1"/>
          </p:nvSpPr>
          <p:spPr bwMode="auto">
            <a:xfrm>
              <a:off x="239714" y="3805778"/>
              <a:ext cx="281765" cy="234586"/>
            </a:xfrm>
            <a:custGeom>
              <a:avLst/>
              <a:gdLst>
                <a:gd name="T0" fmla="*/ 35 w 180"/>
                <a:gd name="T1" fmla="*/ 25 h 150"/>
                <a:gd name="T2" fmla="*/ 32 w 180"/>
                <a:gd name="T3" fmla="*/ 122 h 150"/>
                <a:gd name="T4" fmla="*/ 148 w 180"/>
                <a:gd name="T5" fmla="*/ 123 h 150"/>
                <a:gd name="T6" fmla="*/ 147 w 180"/>
                <a:gd name="T7" fmla="*/ 124 h 150"/>
                <a:gd name="T8" fmla="*/ 144 w 180"/>
                <a:gd name="T9" fmla="*/ 25 h 150"/>
                <a:gd name="T10" fmla="*/ 32 w 180"/>
                <a:gd name="T11" fmla="*/ 27 h 150"/>
                <a:gd name="T12" fmla="*/ 35 w 180"/>
                <a:gd name="T13" fmla="*/ 25 h 150"/>
              </a:gdLst>
              <a:ahLst/>
              <a:cxnLst>
                <a:cxn ang="0">
                  <a:pos x="T0" y="T1"/>
                </a:cxn>
                <a:cxn ang="0">
                  <a:pos x="T2" y="T3"/>
                </a:cxn>
                <a:cxn ang="0">
                  <a:pos x="T4" y="T5"/>
                </a:cxn>
                <a:cxn ang="0">
                  <a:pos x="T6" y="T7"/>
                </a:cxn>
                <a:cxn ang="0">
                  <a:pos x="T8" y="T9"/>
                </a:cxn>
                <a:cxn ang="0">
                  <a:pos x="T10" y="T11"/>
                </a:cxn>
                <a:cxn ang="0">
                  <a:pos x="T12" y="T13"/>
                </a:cxn>
              </a:cxnLst>
              <a:rect l="0" t="0" r="r" b="b"/>
              <a:pathLst>
                <a:path w="180" h="150">
                  <a:moveTo>
                    <a:pt x="35" y="25"/>
                  </a:moveTo>
                  <a:cubicBezTo>
                    <a:pt x="3" y="51"/>
                    <a:pt x="0" y="95"/>
                    <a:pt x="32" y="122"/>
                  </a:cubicBezTo>
                  <a:cubicBezTo>
                    <a:pt x="63" y="149"/>
                    <a:pt x="116" y="150"/>
                    <a:pt x="148" y="123"/>
                  </a:cubicBezTo>
                  <a:cubicBezTo>
                    <a:pt x="147" y="124"/>
                    <a:pt x="147" y="124"/>
                    <a:pt x="147" y="124"/>
                  </a:cubicBezTo>
                  <a:cubicBezTo>
                    <a:pt x="180" y="96"/>
                    <a:pt x="179" y="51"/>
                    <a:pt x="144" y="25"/>
                  </a:cubicBezTo>
                  <a:cubicBezTo>
                    <a:pt x="112" y="0"/>
                    <a:pt x="62" y="1"/>
                    <a:pt x="32" y="27"/>
                  </a:cubicBezTo>
                  <a:lnTo>
                    <a:pt x="35" y="25"/>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8" name="Freeform 113"/>
            <p:cNvSpPr/>
            <p:nvPr userDrawn="1"/>
          </p:nvSpPr>
          <p:spPr bwMode="auto">
            <a:xfrm>
              <a:off x="365525" y="5108449"/>
              <a:ext cx="187407" cy="155954"/>
            </a:xfrm>
            <a:custGeom>
              <a:avLst/>
              <a:gdLst>
                <a:gd name="T0" fmla="*/ 23 w 120"/>
                <a:gd name="T1" fmla="*/ 16 h 100"/>
                <a:gd name="T2" fmla="*/ 21 w 120"/>
                <a:gd name="T3" fmla="*/ 81 h 100"/>
                <a:gd name="T4" fmla="*/ 99 w 120"/>
                <a:gd name="T5" fmla="*/ 82 h 100"/>
                <a:gd name="T6" fmla="*/ 98 w 120"/>
                <a:gd name="T7" fmla="*/ 83 h 100"/>
                <a:gd name="T8" fmla="*/ 96 w 120"/>
                <a:gd name="T9" fmla="*/ 16 h 100"/>
                <a:gd name="T10" fmla="*/ 20 w 120"/>
                <a:gd name="T11" fmla="*/ 18 h 100"/>
                <a:gd name="T12" fmla="*/ 23 w 120"/>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120" h="100">
                  <a:moveTo>
                    <a:pt x="23" y="16"/>
                  </a:moveTo>
                  <a:cubicBezTo>
                    <a:pt x="1" y="34"/>
                    <a:pt x="0" y="63"/>
                    <a:pt x="21" y="81"/>
                  </a:cubicBezTo>
                  <a:cubicBezTo>
                    <a:pt x="42" y="100"/>
                    <a:pt x="77" y="100"/>
                    <a:pt x="99" y="82"/>
                  </a:cubicBezTo>
                  <a:cubicBezTo>
                    <a:pt x="98" y="83"/>
                    <a:pt x="98" y="83"/>
                    <a:pt x="98" y="83"/>
                  </a:cubicBezTo>
                  <a:cubicBezTo>
                    <a:pt x="120" y="64"/>
                    <a:pt x="119" y="34"/>
                    <a:pt x="96" y="16"/>
                  </a:cubicBezTo>
                  <a:cubicBezTo>
                    <a:pt x="74" y="0"/>
                    <a:pt x="41" y="1"/>
                    <a:pt x="20" y="18"/>
                  </a:cubicBezTo>
                  <a:lnTo>
                    <a:pt x="23" y="16"/>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9" name="Freeform 114"/>
            <p:cNvSpPr/>
            <p:nvPr userDrawn="1"/>
          </p:nvSpPr>
          <p:spPr bwMode="auto">
            <a:xfrm>
              <a:off x="242335" y="3121680"/>
              <a:ext cx="241138" cy="200512"/>
            </a:xfrm>
            <a:custGeom>
              <a:avLst/>
              <a:gdLst>
                <a:gd name="T0" fmla="*/ 29 w 154"/>
                <a:gd name="T1" fmla="*/ 21 h 128"/>
                <a:gd name="T2" fmla="*/ 26 w 154"/>
                <a:gd name="T3" fmla="*/ 104 h 128"/>
                <a:gd name="T4" fmla="*/ 126 w 154"/>
                <a:gd name="T5" fmla="*/ 105 h 128"/>
                <a:gd name="T6" fmla="*/ 126 w 154"/>
                <a:gd name="T7" fmla="*/ 106 h 128"/>
                <a:gd name="T8" fmla="*/ 123 w 154"/>
                <a:gd name="T9" fmla="*/ 21 h 128"/>
                <a:gd name="T10" fmla="*/ 26 w 154"/>
                <a:gd name="T11" fmla="*/ 23 h 128"/>
                <a:gd name="T12" fmla="*/ 29 w 154"/>
                <a:gd name="T13" fmla="*/ 21 h 128"/>
              </a:gdLst>
              <a:ahLst/>
              <a:cxnLst>
                <a:cxn ang="0">
                  <a:pos x="T0" y="T1"/>
                </a:cxn>
                <a:cxn ang="0">
                  <a:pos x="T2" y="T3"/>
                </a:cxn>
                <a:cxn ang="0">
                  <a:pos x="T4" y="T5"/>
                </a:cxn>
                <a:cxn ang="0">
                  <a:pos x="T6" y="T7"/>
                </a:cxn>
                <a:cxn ang="0">
                  <a:pos x="T8" y="T9"/>
                </a:cxn>
                <a:cxn ang="0">
                  <a:pos x="T10" y="T11"/>
                </a:cxn>
                <a:cxn ang="0">
                  <a:pos x="T12" y="T13"/>
                </a:cxn>
              </a:cxnLst>
              <a:rect l="0" t="0" r="r" b="b"/>
              <a:pathLst>
                <a:path w="154" h="128">
                  <a:moveTo>
                    <a:pt x="29" y="21"/>
                  </a:moveTo>
                  <a:cubicBezTo>
                    <a:pt x="2" y="44"/>
                    <a:pt x="0" y="81"/>
                    <a:pt x="26" y="104"/>
                  </a:cubicBezTo>
                  <a:cubicBezTo>
                    <a:pt x="54" y="128"/>
                    <a:pt x="99" y="128"/>
                    <a:pt x="126" y="105"/>
                  </a:cubicBezTo>
                  <a:cubicBezTo>
                    <a:pt x="126" y="106"/>
                    <a:pt x="126" y="106"/>
                    <a:pt x="126" y="106"/>
                  </a:cubicBezTo>
                  <a:cubicBezTo>
                    <a:pt x="154" y="82"/>
                    <a:pt x="153" y="44"/>
                    <a:pt x="123" y="21"/>
                  </a:cubicBezTo>
                  <a:cubicBezTo>
                    <a:pt x="95" y="0"/>
                    <a:pt x="53" y="1"/>
                    <a:pt x="26" y="23"/>
                  </a:cubicBezTo>
                  <a:lnTo>
                    <a:pt x="29" y="21"/>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0" name="Freeform 115"/>
            <p:cNvSpPr/>
            <p:nvPr userDrawn="1"/>
          </p:nvSpPr>
          <p:spPr bwMode="auto">
            <a:xfrm>
              <a:off x="2973487" y="900326"/>
              <a:ext cx="235896" cy="193959"/>
            </a:xfrm>
            <a:custGeom>
              <a:avLst/>
              <a:gdLst>
                <a:gd name="T0" fmla="*/ 29 w 150"/>
                <a:gd name="T1" fmla="*/ 20 h 124"/>
                <a:gd name="T2" fmla="*/ 26 w 150"/>
                <a:gd name="T3" fmla="*/ 100 h 124"/>
                <a:gd name="T4" fmla="*/ 123 w 150"/>
                <a:gd name="T5" fmla="*/ 101 h 124"/>
                <a:gd name="T6" fmla="*/ 122 w 150"/>
                <a:gd name="T7" fmla="*/ 102 h 124"/>
                <a:gd name="T8" fmla="*/ 120 w 150"/>
                <a:gd name="T9" fmla="*/ 20 h 124"/>
                <a:gd name="T10" fmla="*/ 26 w 150"/>
                <a:gd name="T11" fmla="*/ 22 h 124"/>
                <a:gd name="T12" fmla="*/ 29 w 150"/>
                <a:gd name="T13" fmla="*/ 20 h 124"/>
              </a:gdLst>
              <a:ahLst/>
              <a:cxnLst>
                <a:cxn ang="0">
                  <a:pos x="T0" y="T1"/>
                </a:cxn>
                <a:cxn ang="0">
                  <a:pos x="T2" y="T3"/>
                </a:cxn>
                <a:cxn ang="0">
                  <a:pos x="T4" y="T5"/>
                </a:cxn>
                <a:cxn ang="0">
                  <a:pos x="T6" y="T7"/>
                </a:cxn>
                <a:cxn ang="0">
                  <a:pos x="T8" y="T9"/>
                </a:cxn>
                <a:cxn ang="0">
                  <a:pos x="T10" y="T11"/>
                </a:cxn>
                <a:cxn ang="0">
                  <a:pos x="T12" y="T13"/>
                </a:cxn>
              </a:cxnLst>
              <a:rect l="0" t="0" r="r" b="b"/>
              <a:pathLst>
                <a:path w="150" h="124">
                  <a:moveTo>
                    <a:pt x="29" y="20"/>
                  </a:moveTo>
                  <a:cubicBezTo>
                    <a:pt x="2" y="42"/>
                    <a:pt x="0" y="78"/>
                    <a:pt x="26" y="100"/>
                  </a:cubicBezTo>
                  <a:cubicBezTo>
                    <a:pt x="53" y="123"/>
                    <a:pt x="96" y="124"/>
                    <a:pt x="123" y="101"/>
                  </a:cubicBezTo>
                  <a:cubicBezTo>
                    <a:pt x="122" y="102"/>
                    <a:pt x="122" y="102"/>
                    <a:pt x="122" y="102"/>
                  </a:cubicBezTo>
                  <a:cubicBezTo>
                    <a:pt x="150" y="79"/>
                    <a:pt x="149" y="42"/>
                    <a:pt x="120" y="20"/>
                  </a:cubicBezTo>
                  <a:cubicBezTo>
                    <a:pt x="93" y="0"/>
                    <a:pt x="52" y="1"/>
                    <a:pt x="26" y="22"/>
                  </a:cubicBezTo>
                  <a:lnTo>
                    <a:pt x="29" y="2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1" name="Freeform 123"/>
            <p:cNvSpPr/>
            <p:nvPr userDrawn="1"/>
          </p:nvSpPr>
          <p:spPr bwMode="auto">
            <a:xfrm>
              <a:off x="1721927" y="908189"/>
              <a:ext cx="4018096" cy="4530515"/>
            </a:xfrm>
            <a:custGeom>
              <a:avLst/>
              <a:gdLst>
                <a:gd name="T0" fmla="*/ 1119 w 2564"/>
                <a:gd name="T1" fmla="*/ 58 h 2890"/>
                <a:gd name="T2" fmla="*/ 162 w 2564"/>
                <a:gd name="T3" fmla="*/ 611 h 2890"/>
                <a:gd name="T4" fmla="*/ 0 w 2564"/>
                <a:gd name="T5" fmla="*/ 892 h 2890"/>
                <a:gd name="T6" fmla="*/ 0 w 2564"/>
                <a:gd name="T7" fmla="*/ 1998 h 2890"/>
                <a:gd name="T8" fmla="*/ 162 w 2564"/>
                <a:gd name="T9" fmla="*/ 2279 h 2890"/>
                <a:gd name="T10" fmla="*/ 1119 w 2564"/>
                <a:gd name="T11" fmla="*/ 2832 h 2890"/>
                <a:gd name="T12" fmla="*/ 1444 w 2564"/>
                <a:gd name="T13" fmla="*/ 2832 h 2890"/>
                <a:gd name="T14" fmla="*/ 2401 w 2564"/>
                <a:gd name="T15" fmla="*/ 2279 h 2890"/>
                <a:gd name="T16" fmla="*/ 2564 w 2564"/>
                <a:gd name="T17" fmla="*/ 1998 h 2890"/>
                <a:gd name="T18" fmla="*/ 2564 w 2564"/>
                <a:gd name="T19" fmla="*/ 892 h 2890"/>
                <a:gd name="T20" fmla="*/ 2401 w 2564"/>
                <a:gd name="T21" fmla="*/ 611 h 2890"/>
                <a:gd name="T22" fmla="*/ 1444 w 2564"/>
                <a:gd name="T23" fmla="*/ 58 h 2890"/>
                <a:gd name="T24" fmla="*/ 1119 w 2564"/>
                <a:gd name="T25" fmla="*/ 58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4" h="2890">
                  <a:moveTo>
                    <a:pt x="1119" y="58"/>
                  </a:moveTo>
                  <a:cubicBezTo>
                    <a:pt x="162" y="611"/>
                    <a:pt x="162" y="611"/>
                    <a:pt x="162" y="611"/>
                  </a:cubicBezTo>
                  <a:cubicBezTo>
                    <a:pt x="62" y="669"/>
                    <a:pt x="0" y="776"/>
                    <a:pt x="0" y="892"/>
                  </a:cubicBezTo>
                  <a:cubicBezTo>
                    <a:pt x="0" y="1998"/>
                    <a:pt x="0" y="1998"/>
                    <a:pt x="0" y="1998"/>
                  </a:cubicBezTo>
                  <a:cubicBezTo>
                    <a:pt x="0" y="2114"/>
                    <a:pt x="62" y="2221"/>
                    <a:pt x="162" y="2279"/>
                  </a:cubicBezTo>
                  <a:cubicBezTo>
                    <a:pt x="1119" y="2832"/>
                    <a:pt x="1119" y="2832"/>
                    <a:pt x="1119" y="2832"/>
                  </a:cubicBezTo>
                  <a:cubicBezTo>
                    <a:pt x="1220" y="2890"/>
                    <a:pt x="1344" y="2890"/>
                    <a:pt x="1444" y="2832"/>
                  </a:cubicBezTo>
                  <a:cubicBezTo>
                    <a:pt x="2401" y="2279"/>
                    <a:pt x="2401" y="2279"/>
                    <a:pt x="2401" y="2279"/>
                  </a:cubicBezTo>
                  <a:cubicBezTo>
                    <a:pt x="2502" y="2221"/>
                    <a:pt x="2564" y="2114"/>
                    <a:pt x="2564" y="1998"/>
                  </a:cubicBezTo>
                  <a:cubicBezTo>
                    <a:pt x="2564" y="892"/>
                    <a:pt x="2564" y="892"/>
                    <a:pt x="2564" y="892"/>
                  </a:cubicBezTo>
                  <a:cubicBezTo>
                    <a:pt x="2564" y="776"/>
                    <a:pt x="2502" y="669"/>
                    <a:pt x="2401" y="611"/>
                  </a:cubicBezTo>
                  <a:cubicBezTo>
                    <a:pt x="1444" y="58"/>
                    <a:pt x="1444" y="58"/>
                    <a:pt x="1444" y="58"/>
                  </a:cubicBezTo>
                  <a:cubicBezTo>
                    <a:pt x="1344" y="0"/>
                    <a:pt x="1220" y="0"/>
                    <a:pt x="1119" y="58"/>
                  </a:cubicBezTo>
                </a:path>
              </a:pathLst>
            </a:custGeom>
            <a:solidFill>
              <a:schemeClr val="accent1"/>
            </a:solidFill>
            <a:ln>
              <a:noFill/>
            </a:ln>
          </p:spPr>
          <p:txBody>
            <a:bodyPr vert="horz" wrap="square" lIns="91440" tIns="45720" rIns="91440" bIns="45720" numCol="1" anchor="t" anchorCtr="0" compatLnSpc="1"/>
            <a:lstStyle/>
            <a:p>
              <a:endParaRPr lang="zh-CN" altLang="en-US" sz="2100"/>
            </a:p>
          </p:txBody>
        </p:sp>
        <p:sp>
          <p:nvSpPr>
            <p:cNvPr id="42" name="Freeform 124"/>
            <p:cNvSpPr/>
            <p:nvPr userDrawn="1"/>
          </p:nvSpPr>
          <p:spPr bwMode="auto">
            <a:xfrm>
              <a:off x="3468869" y="995994"/>
              <a:ext cx="14416" cy="7863"/>
            </a:xfrm>
            <a:custGeom>
              <a:avLst/>
              <a:gdLst>
                <a:gd name="T0" fmla="*/ 9 w 9"/>
                <a:gd name="T1" fmla="*/ 0 h 5"/>
                <a:gd name="T2" fmla="*/ 4 w 9"/>
                <a:gd name="T3" fmla="*/ 2 h 5"/>
                <a:gd name="T4" fmla="*/ 0 w 9"/>
                <a:gd name="T5" fmla="*/ 5 h 5"/>
                <a:gd name="T6" fmla="*/ 4 w 9"/>
                <a:gd name="T7" fmla="*/ 2 h 5"/>
                <a:gd name="T8" fmla="*/ 9 w 9"/>
                <a:gd name="T9" fmla="*/ 0 h 5"/>
              </a:gdLst>
              <a:ahLst/>
              <a:cxnLst>
                <a:cxn ang="0">
                  <a:pos x="T0" y="T1"/>
                </a:cxn>
                <a:cxn ang="0">
                  <a:pos x="T2" y="T3"/>
                </a:cxn>
                <a:cxn ang="0">
                  <a:pos x="T4" y="T5"/>
                </a:cxn>
                <a:cxn ang="0">
                  <a:pos x="T6" y="T7"/>
                </a:cxn>
                <a:cxn ang="0">
                  <a:pos x="T8" y="T9"/>
                </a:cxn>
              </a:cxnLst>
              <a:rect l="0" t="0" r="r" b="b"/>
              <a:pathLst>
                <a:path w="9" h="5">
                  <a:moveTo>
                    <a:pt x="9" y="0"/>
                  </a:moveTo>
                  <a:cubicBezTo>
                    <a:pt x="7" y="1"/>
                    <a:pt x="6" y="2"/>
                    <a:pt x="4" y="2"/>
                  </a:cubicBezTo>
                  <a:cubicBezTo>
                    <a:pt x="0" y="5"/>
                    <a:pt x="0" y="5"/>
                    <a:pt x="0" y="5"/>
                  </a:cubicBezTo>
                  <a:cubicBezTo>
                    <a:pt x="4" y="2"/>
                    <a:pt x="4" y="2"/>
                    <a:pt x="4" y="2"/>
                  </a:cubicBezTo>
                  <a:cubicBezTo>
                    <a:pt x="6" y="2"/>
                    <a:pt x="7" y="1"/>
                    <a:pt x="9" y="0"/>
                  </a:cubicBezTo>
                </a:path>
              </a:pathLst>
            </a:custGeom>
            <a:solidFill>
              <a:srgbClr val="5464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43" name="Freeform 125"/>
            <p:cNvSpPr/>
            <p:nvPr userDrawn="1"/>
          </p:nvSpPr>
          <p:spPr bwMode="auto">
            <a:xfrm>
              <a:off x="3476732" y="53482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955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44" name="Freeform 126"/>
            <p:cNvSpPr/>
            <p:nvPr userDrawn="1"/>
          </p:nvSpPr>
          <p:spPr bwMode="auto">
            <a:xfrm>
              <a:off x="1721927" y="931778"/>
              <a:ext cx="2145344" cy="4476783"/>
            </a:xfrm>
            <a:custGeom>
              <a:avLst/>
              <a:gdLst>
                <a:gd name="T0" fmla="*/ 1282 w 1369"/>
                <a:gd name="T1" fmla="*/ 0 h 2856"/>
                <a:gd name="T2" fmla="*/ 1124 w 1369"/>
                <a:gd name="T3" fmla="*/ 41 h 2856"/>
                <a:gd name="T4" fmla="*/ 1119 w 1369"/>
                <a:gd name="T5" fmla="*/ 43 h 2856"/>
                <a:gd name="T6" fmla="*/ 1115 w 1369"/>
                <a:gd name="T7" fmla="*/ 46 h 2856"/>
                <a:gd name="T8" fmla="*/ 476 w 1369"/>
                <a:gd name="T9" fmla="*/ 415 h 2856"/>
                <a:gd name="T10" fmla="*/ 162 w 1369"/>
                <a:gd name="T11" fmla="*/ 596 h 2856"/>
                <a:gd name="T12" fmla="*/ 0 w 1369"/>
                <a:gd name="T13" fmla="*/ 877 h 2856"/>
                <a:gd name="T14" fmla="*/ 0 w 1369"/>
                <a:gd name="T15" fmla="*/ 1983 h 2856"/>
                <a:gd name="T16" fmla="*/ 162 w 1369"/>
                <a:gd name="T17" fmla="*/ 2264 h 2856"/>
                <a:gd name="T18" fmla="*/ 1119 w 1369"/>
                <a:gd name="T19" fmla="*/ 2817 h 2856"/>
                <a:gd name="T20" fmla="*/ 1120 w 1369"/>
                <a:gd name="T21" fmla="*/ 2817 h 2856"/>
                <a:gd name="T22" fmla="*/ 1120 w 1369"/>
                <a:gd name="T23" fmla="*/ 2817 h 2856"/>
                <a:gd name="T24" fmla="*/ 1232 w 1369"/>
                <a:gd name="T25" fmla="*/ 2856 h 2856"/>
                <a:gd name="T26" fmla="*/ 1157 w 1369"/>
                <a:gd name="T27" fmla="*/ 2825 h 2856"/>
                <a:gd name="T28" fmla="*/ 200 w 1369"/>
                <a:gd name="T29" fmla="*/ 2272 h 2856"/>
                <a:gd name="T30" fmla="*/ 37 w 1369"/>
                <a:gd name="T31" fmla="*/ 1991 h 2856"/>
                <a:gd name="T32" fmla="*/ 37 w 1369"/>
                <a:gd name="T33" fmla="*/ 886 h 2856"/>
                <a:gd name="T34" fmla="*/ 200 w 1369"/>
                <a:gd name="T35" fmla="*/ 604 h 2856"/>
                <a:gd name="T36" fmla="*/ 1157 w 1369"/>
                <a:gd name="T37" fmla="*/ 51 h 2856"/>
                <a:gd name="T38" fmla="*/ 1319 w 1369"/>
                <a:gd name="T39" fmla="*/ 8 h 2856"/>
                <a:gd name="T40" fmla="*/ 1369 w 1369"/>
                <a:gd name="T41" fmla="*/ 12 h 2856"/>
                <a:gd name="T42" fmla="*/ 1282 w 1369"/>
                <a:gd name="T43"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9" h="2856">
                  <a:moveTo>
                    <a:pt x="1282" y="0"/>
                  </a:moveTo>
                  <a:cubicBezTo>
                    <a:pt x="1227" y="0"/>
                    <a:pt x="1173" y="14"/>
                    <a:pt x="1124" y="41"/>
                  </a:cubicBezTo>
                  <a:cubicBezTo>
                    <a:pt x="1122" y="42"/>
                    <a:pt x="1121" y="43"/>
                    <a:pt x="1119" y="43"/>
                  </a:cubicBezTo>
                  <a:cubicBezTo>
                    <a:pt x="1115" y="46"/>
                    <a:pt x="1115" y="46"/>
                    <a:pt x="1115" y="46"/>
                  </a:cubicBezTo>
                  <a:cubicBezTo>
                    <a:pt x="476" y="415"/>
                    <a:pt x="476" y="415"/>
                    <a:pt x="476" y="415"/>
                  </a:cubicBezTo>
                  <a:cubicBezTo>
                    <a:pt x="162" y="596"/>
                    <a:pt x="162" y="596"/>
                    <a:pt x="162" y="596"/>
                  </a:cubicBezTo>
                  <a:cubicBezTo>
                    <a:pt x="62" y="654"/>
                    <a:pt x="0" y="761"/>
                    <a:pt x="0" y="877"/>
                  </a:cubicBezTo>
                  <a:cubicBezTo>
                    <a:pt x="0" y="1983"/>
                    <a:pt x="0" y="1983"/>
                    <a:pt x="0" y="1983"/>
                  </a:cubicBezTo>
                  <a:cubicBezTo>
                    <a:pt x="0" y="2099"/>
                    <a:pt x="62" y="2206"/>
                    <a:pt x="162" y="2264"/>
                  </a:cubicBezTo>
                  <a:cubicBezTo>
                    <a:pt x="1119" y="2817"/>
                    <a:pt x="1119" y="2817"/>
                    <a:pt x="1119" y="2817"/>
                  </a:cubicBezTo>
                  <a:cubicBezTo>
                    <a:pt x="1120" y="2817"/>
                    <a:pt x="1120" y="2817"/>
                    <a:pt x="1120" y="2817"/>
                  </a:cubicBezTo>
                  <a:cubicBezTo>
                    <a:pt x="1120" y="2817"/>
                    <a:pt x="1120" y="2817"/>
                    <a:pt x="1120" y="2817"/>
                  </a:cubicBezTo>
                  <a:cubicBezTo>
                    <a:pt x="1155" y="2837"/>
                    <a:pt x="1193" y="2850"/>
                    <a:pt x="1232" y="2856"/>
                  </a:cubicBezTo>
                  <a:cubicBezTo>
                    <a:pt x="1206" y="2849"/>
                    <a:pt x="1181" y="2838"/>
                    <a:pt x="1157" y="2825"/>
                  </a:cubicBezTo>
                  <a:cubicBezTo>
                    <a:pt x="200" y="2272"/>
                    <a:pt x="200" y="2272"/>
                    <a:pt x="200" y="2272"/>
                  </a:cubicBezTo>
                  <a:cubicBezTo>
                    <a:pt x="99" y="2214"/>
                    <a:pt x="37" y="2107"/>
                    <a:pt x="37" y="1991"/>
                  </a:cubicBezTo>
                  <a:cubicBezTo>
                    <a:pt x="37" y="886"/>
                    <a:pt x="37" y="886"/>
                    <a:pt x="37" y="886"/>
                  </a:cubicBezTo>
                  <a:cubicBezTo>
                    <a:pt x="37" y="769"/>
                    <a:pt x="99" y="662"/>
                    <a:pt x="200" y="604"/>
                  </a:cubicBezTo>
                  <a:cubicBezTo>
                    <a:pt x="1157" y="51"/>
                    <a:pt x="1157" y="51"/>
                    <a:pt x="1157" y="51"/>
                  </a:cubicBezTo>
                  <a:cubicBezTo>
                    <a:pt x="1207" y="22"/>
                    <a:pt x="1263" y="8"/>
                    <a:pt x="1319" y="8"/>
                  </a:cubicBezTo>
                  <a:cubicBezTo>
                    <a:pt x="1336" y="8"/>
                    <a:pt x="1352" y="9"/>
                    <a:pt x="1369" y="12"/>
                  </a:cubicBezTo>
                  <a:cubicBezTo>
                    <a:pt x="1340" y="4"/>
                    <a:pt x="1311" y="0"/>
                    <a:pt x="1282" y="0"/>
                  </a:cubicBezTo>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sz="2100"/>
            </a:p>
          </p:txBody>
        </p:sp>
        <p:sp>
          <p:nvSpPr>
            <p:cNvPr id="46" name="Freeform 128"/>
            <p:cNvSpPr/>
            <p:nvPr userDrawn="1"/>
          </p:nvSpPr>
          <p:spPr bwMode="auto">
            <a:xfrm>
              <a:off x="4445216" y="4437455"/>
              <a:ext cx="1552983" cy="1554293"/>
            </a:xfrm>
            <a:custGeom>
              <a:avLst/>
              <a:gdLst>
                <a:gd name="T0" fmla="*/ 927 w 991"/>
                <a:gd name="T1" fmla="*/ 380 h 992"/>
                <a:gd name="T2" fmla="*/ 380 w 991"/>
                <a:gd name="T3" fmla="*/ 64 h 992"/>
                <a:gd name="T4" fmla="*/ 64 w 991"/>
                <a:gd name="T5" fmla="*/ 612 h 992"/>
                <a:gd name="T6" fmla="*/ 611 w 991"/>
                <a:gd name="T7" fmla="*/ 928 h 992"/>
                <a:gd name="T8" fmla="*/ 927 w 991"/>
                <a:gd name="T9" fmla="*/ 380 h 992"/>
              </a:gdLst>
              <a:ahLst/>
              <a:cxnLst>
                <a:cxn ang="0">
                  <a:pos x="T0" y="T1"/>
                </a:cxn>
                <a:cxn ang="0">
                  <a:pos x="T2" y="T3"/>
                </a:cxn>
                <a:cxn ang="0">
                  <a:pos x="T4" y="T5"/>
                </a:cxn>
                <a:cxn ang="0">
                  <a:pos x="T6" y="T7"/>
                </a:cxn>
                <a:cxn ang="0">
                  <a:pos x="T8" y="T9"/>
                </a:cxn>
              </a:cxnLst>
              <a:rect l="0" t="0" r="r" b="b"/>
              <a:pathLst>
                <a:path w="991" h="992">
                  <a:moveTo>
                    <a:pt x="927" y="380"/>
                  </a:moveTo>
                  <a:cubicBezTo>
                    <a:pt x="864" y="142"/>
                    <a:pt x="618" y="0"/>
                    <a:pt x="380" y="64"/>
                  </a:cubicBezTo>
                  <a:cubicBezTo>
                    <a:pt x="142" y="128"/>
                    <a:pt x="0" y="373"/>
                    <a:pt x="64" y="612"/>
                  </a:cubicBezTo>
                  <a:cubicBezTo>
                    <a:pt x="128" y="850"/>
                    <a:pt x="373" y="992"/>
                    <a:pt x="611" y="928"/>
                  </a:cubicBezTo>
                  <a:cubicBezTo>
                    <a:pt x="850" y="864"/>
                    <a:pt x="991" y="619"/>
                    <a:pt x="927" y="380"/>
                  </a:cubicBezTo>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7" name="Freeform 129"/>
            <p:cNvSpPr/>
            <p:nvPr userDrawn="1"/>
          </p:nvSpPr>
          <p:spPr bwMode="auto">
            <a:xfrm>
              <a:off x="5070341" y="45305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3942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48" name="Freeform 130"/>
            <p:cNvSpPr/>
            <p:nvPr userDrawn="1"/>
          </p:nvSpPr>
          <p:spPr bwMode="auto">
            <a:xfrm>
              <a:off x="4548748" y="4530504"/>
              <a:ext cx="520282" cy="491451"/>
            </a:xfrm>
            <a:custGeom>
              <a:avLst/>
              <a:gdLst>
                <a:gd name="T0" fmla="*/ 332 w 332"/>
                <a:gd name="T1" fmla="*/ 0 h 313"/>
                <a:gd name="T2" fmla="*/ 314 w 332"/>
                <a:gd name="T3" fmla="*/ 4 h 313"/>
                <a:gd name="T4" fmla="*/ 0 w 332"/>
                <a:gd name="T5" fmla="*/ 313 h 313"/>
                <a:gd name="T6" fmla="*/ 0 w 332"/>
                <a:gd name="T7" fmla="*/ 313 h 313"/>
                <a:gd name="T8" fmla="*/ 314 w 332"/>
                <a:gd name="T9" fmla="*/ 4 h 313"/>
                <a:gd name="T10" fmla="*/ 332 w 332"/>
                <a:gd name="T11" fmla="*/ 0 h 313"/>
              </a:gdLst>
              <a:ahLst/>
              <a:cxnLst>
                <a:cxn ang="0">
                  <a:pos x="T0" y="T1"/>
                </a:cxn>
                <a:cxn ang="0">
                  <a:pos x="T2" y="T3"/>
                </a:cxn>
                <a:cxn ang="0">
                  <a:pos x="T4" y="T5"/>
                </a:cxn>
                <a:cxn ang="0">
                  <a:pos x="T6" y="T7"/>
                </a:cxn>
                <a:cxn ang="0">
                  <a:pos x="T8" y="T9"/>
                </a:cxn>
                <a:cxn ang="0">
                  <a:pos x="T10" y="T11"/>
                </a:cxn>
              </a:cxnLst>
              <a:rect l="0" t="0" r="r" b="b"/>
              <a:pathLst>
                <a:path w="332" h="313">
                  <a:moveTo>
                    <a:pt x="332" y="0"/>
                  </a:moveTo>
                  <a:cubicBezTo>
                    <a:pt x="326" y="1"/>
                    <a:pt x="320" y="3"/>
                    <a:pt x="314" y="4"/>
                  </a:cubicBezTo>
                  <a:cubicBezTo>
                    <a:pt x="157" y="46"/>
                    <a:pt x="42" y="167"/>
                    <a:pt x="0" y="313"/>
                  </a:cubicBezTo>
                  <a:cubicBezTo>
                    <a:pt x="0" y="313"/>
                    <a:pt x="0" y="313"/>
                    <a:pt x="0" y="313"/>
                  </a:cubicBezTo>
                  <a:cubicBezTo>
                    <a:pt x="42" y="167"/>
                    <a:pt x="157" y="46"/>
                    <a:pt x="314" y="4"/>
                  </a:cubicBezTo>
                  <a:cubicBezTo>
                    <a:pt x="320" y="3"/>
                    <a:pt x="326" y="1"/>
                    <a:pt x="332" y="0"/>
                  </a:cubicBezTo>
                </a:path>
              </a:pathLst>
            </a:custGeom>
            <a:solidFill>
              <a:srgbClr val="3942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49" name="Freeform 131"/>
            <p:cNvSpPr>
              <a:spLocks noEditPoints="1"/>
            </p:cNvSpPr>
            <p:nvPr userDrawn="1"/>
          </p:nvSpPr>
          <p:spPr bwMode="auto">
            <a:xfrm>
              <a:off x="4546127" y="5398077"/>
              <a:ext cx="9174" cy="27522"/>
            </a:xfrm>
            <a:custGeom>
              <a:avLst/>
              <a:gdLst>
                <a:gd name="T0" fmla="*/ 6 w 6"/>
                <a:gd name="T1" fmla="*/ 18 h 18"/>
                <a:gd name="T2" fmla="*/ 6 w 6"/>
                <a:gd name="T3" fmla="*/ 18 h 18"/>
                <a:gd name="T4" fmla="*/ 6 w 6"/>
                <a:gd name="T5" fmla="*/ 18 h 18"/>
                <a:gd name="T6" fmla="*/ 5 w 6"/>
                <a:gd name="T7" fmla="*/ 16 h 18"/>
                <a:gd name="T8" fmla="*/ 5 w 6"/>
                <a:gd name="T9" fmla="*/ 16 h 18"/>
                <a:gd name="T10" fmla="*/ 5 w 6"/>
                <a:gd name="T11" fmla="*/ 16 h 18"/>
                <a:gd name="T12" fmla="*/ 4 w 6"/>
                <a:gd name="T13" fmla="*/ 12 h 18"/>
                <a:gd name="T14" fmla="*/ 4 w 6"/>
                <a:gd name="T15" fmla="*/ 12 h 18"/>
                <a:gd name="T16" fmla="*/ 4 w 6"/>
                <a:gd name="T17" fmla="*/ 12 h 18"/>
                <a:gd name="T18" fmla="*/ 4 w 6"/>
                <a:gd name="T19" fmla="*/ 11 h 18"/>
                <a:gd name="T20" fmla="*/ 4 w 6"/>
                <a:gd name="T21" fmla="*/ 11 h 18"/>
                <a:gd name="T22" fmla="*/ 4 w 6"/>
                <a:gd name="T23" fmla="*/ 11 h 18"/>
                <a:gd name="T24" fmla="*/ 3 w 6"/>
                <a:gd name="T25" fmla="*/ 9 h 18"/>
                <a:gd name="T26" fmla="*/ 3 w 6"/>
                <a:gd name="T27" fmla="*/ 10 h 18"/>
                <a:gd name="T28" fmla="*/ 3 w 6"/>
                <a:gd name="T29" fmla="*/ 9 h 18"/>
                <a:gd name="T30" fmla="*/ 3 w 6"/>
                <a:gd name="T31" fmla="*/ 8 h 18"/>
                <a:gd name="T32" fmla="*/ 3 w 6"/>
                <a:gd name="T33" fmla="*/ 9 h 18"/>
                <a:gd name="T34" fmla="*/ 3 w 6"/>
                <a:gd name="T35" fmla="*/ 8 h 18"/>
                <a:gd name="T36" fmla="*/ 2 w 6"/>
                <a:gd name="T37" fmla="*/ 7 h 18"/>
                <a:gd name="T38" fmla="*/ 2 w 6"/>
                <a:gd name="T39" fmla="*/ 7 h 18"/>
                <a:gd name="T40" fmla="*/ 2 w 6"/>
                <a:gd name="T41" fmla="*/ 7 h 18"/>
                <a:gd name="T42" fmla="*/ 2 w 6"/>
                <a:gd name="T43" fmla="*/ 5 h 18"/>
                <a:gd name="T44" fmla="*/ 2 w 6"/>
                <a:gd name="T45" fmla="*/ 6 h 18"/>
                <a:gd name="T46" fmla="*/ 2 w 6"/>
                <a:gd name="T47" fmla="*/ 5 h 18"/>
                <a:gd name="T48" fmla="*/ 2 w 6"/>
                <a:gd name="T49" fmla="*/ 4 h 18"/>
                <a:gd name="T50" fmla="*/ 2 w 6"/>
                <a:gd name="T51" fmla="*/ 4 h 18"/>
                <a:gd name="T52" fmla="*/ 2 w 6"/>
                <a:gd name="T53" fmla="*/ 4 h 18"/>
                <a:gd name="T54" fmla="*/ 1 w 6"/>
                <a:gd name="T55" fmla="*/ 2 h 18"/>
                <a:gd name="T56" fmla="*/ 1 w 6"/>
                <a:gd name="T57" fmla="*/ 3 h 18"/>
                <a:gd name="T58" fmla="*/ 1 w 6"/>
                <a:gd name="T59" fmla="*/ 2 h 18"/>
                <a:gd name="T60" fmla="*/ 1 w 6"/>
                <a:gd name="T61" fmla="*/ 1 h 18"/>
                <a:gd name="T62" fmla="*/ 1 w 6"/>
                <a:gd name="T63" fmla="*/ 2 h 18"/>
                <a:gd name="T64" fmla="*/ 1 w 6"/>
                <a:gd name="T65" fmla="*/ 1 h 18"/>
                <a:gd name="T66" fmla="*/ 0 w 6"/>
                <a:gd name="T67" fmla="*/ 0 h 18"/>
                <a:gd name="T68" fmla="*/ 1 w 6"/>
                <a:gd name="T69" fmla="*/ 0 h 18"/>
                <a:gd name="T70" fmla="*/ 0 w 6"/>
                <a:gd name="T7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 h="18">
                  <a:moveTo>
                    <a:pt x="6" y="18"/>
                  </a:moveTo>
                  <a:cubicBezTo>
                    <a:pt x="6" y="18"/>
                    <a:pt x="6" y="18"/>
                    <a:pt x="6" y="18"/>
                  </a:cubicBezTo>
                  <a:cubicBezTo>
                    <a:pt x="6" y="18"/>
                    <a:pt x="6" y="18"/>
                    <a:pt x="6" y="18"/>
                  </a:cubicBezTo>
                  <a:moveTo>
                    <a:pt x="5" y="16"/>
                  </a:moveTo>
                  <a:cubicBezTo>
                    <a:pt x="5" y="16"/>
                    <a:pt x="5" y="16"/>
                    <a:pt x="5" y="16"/>
                  </a:cubicBezTo>
                  <a:cubicBezTo>
                    <a:pt x="5" y="16"/>
                    <a:pt x="5" y="16"/>
                    <a:pt x="5" y="16"/>
                  </a:cubicBezTo>
                  <a:moveTo>
                    <a:pt x="4" y="12"/>
                  </a:moveTo>
                  <a:cubicBezTo>
                    <a:pt x="4" y="12"/>
                    <a:pt x="4" y="12"/>
                    <a:pt x="4" y="12"/>
                  </a:cubicBezTo>
                  <a:cubicBezTo>
                    <a:pt x="4" y="12"/>
                    <a:pt x="4" y="12"/>
                    <a:pt x="4" y="12"/>
                  </a:cubicBezTo>
                  <a:moveTo>
                    <a:pt x="4" y="11"/>
                  </a:moveTo>
                  <a:cubicBezTo>
                    <a:pt x="4" y="11"/>
                    <a:pt x="4" y="11"/>
                    <a:pt x="4" y="11"/>
                  </a:cubicBezTo>
                  <a:cubicBezTo>
                    <a:pt x="4" y="11"/>
                    <a:pt x="4" y="11"/>
                    <a:pt x="4" y="11"/>
                  </a:cubicBezTo>
                  <a:moveTo>
                    <a:pt x="3" y="9"/>
                  </a:moveTo>
                  <a:cubicBezTo>
                    <a:pt x="3" y="10"/>
                    <a:pt x="3" y="10"/>
                    <a:pt x="3" y="10"/>
                  </a:cubicBezTo>
                  <a:cubicBezTo>
                    <a:pt x="3" y="10"/>
                    <a:pt x="3" y="10"/>
                    <a:pt x="3" y="9"/>
                  </a:cubicBezTo>
                  <a:moveTo>
                    <a:pt x="3" y="8"/>
                  </a:moveTo>
                  <a:cubicBezTo>
                    <a:pt x="3" y="8"/>
                    <a:pt x="3" y="8"/>
                    <a:pt x="3" y="9"/>
                  </a:cubicBezTo>
                  <a:cubicBezTo>
                    <a:pt x="3" y="8"/>
                    <a:pt x="3" y="8"/>
                    <a:pt x="3" y="8"/>
                  </a:cubicBezTo>
                  <a:moveTo>
                    <a:pt x="2" y="7"/>
                  </a:moveTo>
                  <a:cubicBezTo>
                    <a:pt x="2" y="7"/>
                    <a:pt x="2" y="7"/>
                    <a:pt x="2" y="7"/>
                  </a:cubicBezTo>
                  <a:cubicBezTo>
                    <a:pt x="2" y="7"/>
                    <a:pt x="2" y="7"/>
                    <a:pt x="2" y="7"/>
                  </a:cubicBezTo>
                  <a:moveTo>
                    <a:pt x="2" y="5"/>
                  </a:moveTo>
                  <a:cubicBezTo>
                    <a:pt x="2" y="5"/>
                    <a:pt x="2" y="5"/>
                    <a:pt x="2" y="6"/>
                  </a:cubicBezTo>
                  <a:cubicBezTo>
                    <a:pt x="2" y="5"/>
                    <a:pt x="2" y="5"/>
                    <a:pt x="2" y="5"/>
                  </a:cubicBezTo>
                  <a:moveTo>
                    <a:pt x="2" y="4"/>
                  </a:moveTo>
                  <a:cubicBezTo>
                    <a:pt x="2" y="4"/>
                    <a:pt x="2" y="4"/>
                    <a:pt x="2" y="4"/>
                  </a:cubicBezTo>
                  <a:cubicBezTo>
                    <a:pt x="2" y="4"/>
                    <a:pt x="2" y="4"/>
                    <a:pt x="2" y="4"/>
                  </a:cubicBezTo>
                  <a:moveTo>
                    <a:pt x="1" y="2"/>
                  </a:moveTo>
                  <a:cubicBezTo>
                    <a:pt x="1" y="3"/>
                    <a:pt x="1" y="3"/>
                    <a:pt x="1" y="3"/>
                  </a:cubicBezTo>
                  <a:cubicBezTo>
                    <a:pt x="1" y="3"/>
                    <a:pt x="1" y="3"/>
                    <a:pt x="1" y="2"/>
                  </a:cubicBezTo>
                  <a:moveTo>
                    <a:pt x="1" y="1"/>
                  </a:moveTo>
                  <a:cubicBezTo>
                    <a:pt x="1" y="1"/>
                    <a:pt x="1" y="2"/>
                    <a:pt x="1" y="2"/>
                  </a:cubicBezTo>
                  <a:cubicBezTo>
                    <a:pt x="1" y="2"/>
                    <a:pt x="1" y="1"/>
                    <a:pt x="1" y="1"/>
                  </a:cubicBezTo>
                  <a:moveTo>
                    <a:pt x="0" y="0"/>
                  </a:moveTo>
                  <a:cubicBezTo>
                    <a:pt x="0" y="0"/>
                    <a:pt x="1" y="0"/>
                    <a:pt x="1" y="0"/>
                  </a:cubicBezTo>
                  <a:cubicBezTo>
                    <a:pt x="1" y="0"/>
                    <a:pt x="0" y="0"/>
                    <a:pt x="0" y="0"/>
                  </a:cubicBezTo>
                </a:path>
              </a:pathLst>
            </a:custGeom>
            <a:solidFill>
              <a:srgbClr val="FFE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50" name="Freeform 132"/>
            <p:cNvSpPr/>
            <p:nvPr userDrawn="1"/>
          </p:nvSpPr>
          <p:spPr bwMode="auto">
            <a:xfrm>
              <a:off x="4475358" y="4513466"/>
              <a:ext cx="1132301" cy="1302670"/>
            </a:xfrm>
            <a:custGeom>
              <a:avLst/>
              <a:gdLst>
                <a:gd name="T0" fmla="*/ 477 w 723"/>
                <a:gd name="T1" fmla="*/ 0 h 831"/>
                <a:gd name="T2" fmla="*/ 380 w 723"/>
                <a:gd name="T3" fmla="*/ 11 h 831"/>
                <a:gd name="T4" fmla="*/ 380 w 723"/>
                <a:gd name="T5" fmla="*/ 11 h 831"/>
                <a:gd name="T6" fmla="*/ 379 w 723"/>
                <a:gd name="T7" fmla="*/ 11 h 831"/>
                <a:gd name="T8" fmla="*/ 361 w 723"/>
                <a:gd name="T9" fmla="*/ 15 h 831"/>
                <a:gd name="T10" fmla="*/ 47 w 723"/>
                <a:gd name="T11" fmla="*/ 324 h 831"/>
                <a:gd name="T12" fmla="*/ 30 w 723"/>
                <a:gd name="T13" fmla="*/ 447 h 831"/>
                <a:gd name="T14" fmla="*/ 45 w 723"/>
                <a:gd name="T15" fmla="*/ 563 h 831"/>
                <a:gd name="T16" fmla="*/ 45 w 723"/>
                <a:gd name="T17" fmla="*/ 564 h 831"/>
                <a:gd name="T18" fmla="*/ 46 w 723"/>
                <a:gd name="T19" fmla="*/ 564 h 831"/>
                <a:gd name="T20" fmla="*/ 46 w 723"/>
                <a:gd name="T21" fmla="*/ 565 h 831"/>
                <a:gd name="T22" fmla="*/ 46 w 723"/>
                <a:gd name="T23" fmla="*/ 566 h 831"/>
                <a:gd name="T24" fmla="*/ 46 w 723"/>
                <a:gd name="T25" fmla="*/ 566 h 831"/>
                <a:gd name="T26" fmla="*/ 46 w 723"/>
                <a:gd name="T27" fmla="*/ 567 h 831"/>
                <a:gd name="T28" fmla="*/ 47 w 723"/>
                <a:gd name="T29" fmla="*/ 568 h 831"/>
                <a:gd name="T30" fmla="*/ 47 w 723"/>
                <a:gd name="T31" fmla="*/ 568 h 831"/>
                <a:gd name="T32" fmla="*/ 47 w 723"/>
                <a:gd name="T33" fmla="*/ 569 h 831"/>
                <a:gd name="T34" fmla="*/ 47 w 723"/>
                <a:gd name="T35" fmla="*/ 570 h 831"/>
                <a:gd name="T36" fmla="*/ 47 w 723"/>
                <a:gd name="T37" fmla="*/ 571 h 831"/>
                <a:gd name="T38" fmla="*/ 47 w 723"/>
                <a:gd name="T39" fmla="*/ 571 h 831"/>
                <a:gd name="T40" fmla="*/ 48 w 723"/>
                <a:gd name="T41" fmla="*/ 572 h 831"/>
                <a:gd name="T42" fmla="*/ 48 w 723"/>
                <a:gd name="T43" fmla="*/ 573 h 831"/>
                <a:gd name="T44" fmla="*/ 48 w 723"/>
                <a:gd name="T45" fmla="*/ 573 h 831"/>
                <a:gd name="T46" fmla="*/ 48 w 723"/>
                <a:gd name="T47" fmla="*/ 574 h 831"/>
                <a:gd name="T48" fmla="*/ 49 w 723"/>
                <a:gd name="T49" fmla="*/ 575 h 831"/>
                <a:gd name="T50" fmla="*/ 49 w 723"/>
                <a:gd name="T51" fmla="*/ 575 h 831"/>
                <a:gd name="T52" fmla="*/ 49 w 723"/>
                <a:gd name="T53" fmla="*/ 576 h 831"/>
                <a:gd name="T54" fmla="*/ 49 w 723"/>
                <a:gd name="T55" fmla="*/ 576 h 831"/>
                <a:gd name="T56" fmla="*/ 50 w 723"/>
                <a:gd name="T57" fmla="*/ 580 h 831"/>
                <a:gd name="T58" fmla="*/ 50 w 723"/>
                <a:gd name="T59" fmla="*/ 580 h 831"/>
                <a:gd name="T60" fmla="*/ 51 w 723"/>
                <a:gd name="T61" fmla="*/ 582 h 831"/>
                <a:gd name="T62" fmla="*/ 51 w 723"/>
                <a:gd name="T63" fmla="*/ 582 h 831"/>
                <a:gd name="T64" fmla="*/ 249 w 723"/>
                <a:gd name="T65" fmla="*/ 831 h 831"/>
                <a:gd name="T66" fmla="*/ 63 w 723"/>
                <a:gd name="T67" fmla="*/ 574 h 831"/>
                <a:gd name="T68" fmla="*/ 379 w 723"/>
                <a:gd name="T69" fmla="*/ 27 h 831"/>
                <a:gd name="T70" fmla="*/ 495 w 723"/>
                <a:gd name="T71" fmla="*/ 12 h 831"/>
                <a:gd name="T72" fmla="*/ 723 w 723"/>
                <a:gd name="T73" fmla="*/ 74 h 831"/>
                <a:gd name="T74" fmla="*/ 477 w 723"/>
                <a:gd name="T75"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3" h="831">
                  <a:moveTo>
                    <a:pt x="477" y="0"/>
                  </a:moveTo>
                  <a:cubicBezTo>
                    <a:pt x="445" y="0"/>
                    <a:pt x="413" y="3"/>
                    <a:pt x="380" y="11"/>
                  </a:cubicBezTo>
                  <a:cubicBezTo>
                    <a:pt x="380" y="11"/>
                    <a:pt x="380" y="11"/>
                    <a:pt x="380" y="11"/>
                  </a:cubicBezTo>
                  <a:cubicBezTo>
                    <a:pt x="380" y="11"/>
                    <a:pt x="380" y="11"/>
                    <a:pt x="379" y="11"/>
                  </a:cubicBezTo>
                  <a:cubicBezTo>
                    <a:pt x="373" y="12"/>
                    <a:pt x="367" y="14"/>
                    <a:pt x="361" y="15"/>
                  </a:cubicBezTo>
                  <a:cubicBezTo>
                    <a:pt x="204" y="57"/>
                    <a:pt x="89" y="178"/>
                    <a:pt x="47" y="324"/>
                  </a:cubicBezTo>
                  <a:cubicBezTo>
                    <a:pt x="36" y="363"/>
                    <a:pt x="30" y="405"/>
                    <a:pt x="30" y="447"/>
                  </a:cubicBezTo>
                  <a:cubicBezTo>
                    <a:pt x="30" y="485"/>
                    <a:pt x="35" y="524"/>
                    <a:pt x="45" y="563"/>
                  </a:cubicBezTo>
                  <a:cubicBezTo>
                    <a:pt x="45" y="563"/>
                    <a:pt x="45" y="564"/>
                    <a:pt x="45" y="564"/>
                  </a:cubicBezTo>
                  <a:cubicBezTo>
                    <a:pt x="45" y="564"/>
                    <a:pt x="46" y="564"/>
                    <a:pt x="46" y="564"/>
                  </a:cubicBezTo>
                  <a:cubicBezTo>
                    <a:pt x="46" y="565"/>
                    <a:pt x="46" y="565"/>
                    <a:pt x="46" y="565"/>
                  </a:cubicBezTo>
                  <a:cubicBezTo>
                    <a:pt x="46" y="565"/>
                    <a:pt x="46" y="566"/>
                    <a:pt x="46" y="566"/>
                  </a:cubicBezTo>
                  <a:cubicBezTo>
                    <a:pt x="46" y="566"/>
                    <a:pt x="46" y="566"/>
                    <a:pt x="46" y="566"/>
                  </a:cubicBezTo>
                  <a:cubicBezTo>
                    <a:pt x="46" y="567"/>
                    <a:pt x="46" y="567"/>
                    <a:pt x="46" y="567"/>
                  </a:cubicBezTo>
                  <a:cubicBezTo>
                    <a:pt x="46" y="567"/>
                    <a:pt x="46" y="568"/>
                    <a:pt x="47" y="568"/>
                  </a:cubicBezTo>
                  <a:cubicBezTo>
                    <a:pt x="47" y="568"/>
                    <a:pt x="47" y="568"/>
                    <a:pt x="47" y="568"/>
                  </a:cubicBezTo>
                  <a:cubicBezTo>
                    <a:pt x="47" y="569"/>
                    <a:pt x="47" y="569"/>
                    <a:pt x="47" y="569"/>
                  </a:cubicBezTo>
                  <a:cubicBezTo>
                    <a:pt x="47" y="569"/>
                    <a:pt x="47" y="569"/>
                    <a:pt x="47" y="570"/>
                  </a:cubicBezTo>
                  <a:cubicBezTo>
                    <a:pt x="47" y="570"/>
                    <a:pt x="47" y="570"/>
                    <a:pt x="47" y="571"/>
                  </a:cubicBezTo>
                  <a:cubicBezTo>
                    <a:pt x="47" y="571"/>
                    <a:pt x="47" y="571"/>
                    <a:pt x="47" y="571"/>
                  </a:cubicBezTo>
                  <a:cubicBezTo>
                    <a:pt x="48" y="571"/>
                    <a:pt x="48" y="572"/>
                    <a:pt x="48" y="572"/>
                  </a:cubicBezTo>
                  <a:cubicBezTo>
                    <a:pt x="48" y="572"/>
                    <a:pt x="48" y="572"/>
                    <a:pt x="48" y="573"/>
                  </a:cubicBezTo>
                  <a:cubicBezTo>
                    <a:pt x="48" y="573"/>
                    <a:pt x="48" y="573"/>
                    <a:pt x="48" y="573"/>
                  </a:cubicBezTo>
                  <a:cubicBezTo>
                    <a:pt x="48" y="574"/>
                    <a:pt x="48" y="574"/>
                    <a:pt x="48" y="574"/>
                  </a:cubicBezTo>
                  <a:cubicBezTo>
                    <a:pt x="48" y="574"/>
                    <a:pt x="48" y="574"/>
                    <a:pt x="49" y="575"/>
                  </a:cubicBezTo>
                  <a:cubicBezTo>
                    <a:pt x="49" y="575"/>
                    <a:pt x="49" y="575"/>
                    <a:pt x="49" y="575"/>
                  </a:cubicBezTo>
                  <a:cubicBezTo>
                    <a:pt x="49" y="575"/>
                    <a:pt x="49" y="576"/>
                    <a:pt x="49" y="576"/>
                  </a:cubicBezTo>
                  <a:cubicBezTo>
                    <a:pt x="49" y="576"/>
                    <a:pt x="49" y="576"/>
                    <a:pt x="49" y="576"/>
                  </a:cubicBezTo>
                  <a:cubicBezTo>
                    <a:pt x="49" y="578"/>
                    <a:pt x="50" y="579"/>
                    <a:pt x="50" y="580"/>
                  </a:cubicBezTo>
                  <a:cubicBezTo>
                    <a:pt x="50" y="580"/>
                    <a:pt x="50" y="580"/>
                    <a:pt x="50" y="580"/>
                  </a:cubicBezTo>
                  <a:cubicBezTo>
                    <a:pt x="50" y="581"/>
                    <a:pt x="51" y="581"/>
                    <a:pt x="51" y="582"/>
                  </a:cubicBezTo>
                  <a:cubicBezTo>
                    <a:pt x="51" y="582"/>
                    <a:pt x="51" y="582"/>
                    <a:pt x="51" y="582"/>
                  </a:cubicBezTo>
                  <a:cubicBezTo>
                    <a:pt x="85" y="690"/>
                    <a:pt x="157" y="777"/>
                    <a:pt x="249" y="831"/>
                  </a:cubicBezTo>
                  <a:cubicBezTo>
                    <a:pt x="161" y="773"/>
                    <a:pt x="93" y="684"/>
                    <a:pt x="63" y="574"/>
                  </a:cubicBezTo>
                  <a:cubicBezTo>
                    <a:pt x="0" y="336"/>
                    <a:pt x="141" y="91"/>
                    <a:pt x="379" y="27"/>
                  </a:cubicBezTo>
                  <a:cubicBezTo>
                    <a:pt x="418" y="16"/>
                    <a:pt x="457" y="12"/>
                    <a:pt x="495" y="12"/>
                  </a:cubicBezTo>
                  <a:cubicBezTo>
                    <a:pt x="576" y="12"/>
                    <a:pt x="655" y="34"/>
                    <a:pt x="723" y="74"/>
                  </a:cubicBezTo>
                  <a:cubicBezTo>
                    <a:pt x="651" y="27"/>
                    <a:pt x="566" y="0"/>
                    <a:pt x="477" y="0"/>
                  </a:cubicBezTo>
                </a:path>
              </a:pathLst>
            </a:custGeom>
            <a:solidFill>
              <a:schemeClr val="accent3">
                <a:lumMod val="60000"/>
                <a:lumOff val="40000"/>
              </a:schemeClr>
            </a:solidFill>
            <a:ln>
              <a:noFill/>
            </a:ln>
          </p:spPr>
          <p:txBody>
            <a:bodyPr vert="horz" wrap="square" lIns="91440" tIns="45720" rIns="91440" bIns="45720" numCol="1" anchor="t" anchorCtr="0" compatLnSpc="1"/>
            <a:lstStyle/>
            <a:p>
              <a:endParaRPr lang="zh-CN" altLang="en-US" sz="2100"/>
            </a:p>
          </p:txBody>
        </p:sp>
      </p:grpSp>
      <p:sp>
        <p:nvSpPr>
          <p:cNvPr id="20" name="标题 1"/>
          <p:cNvSpPr>
            <a:spLocks noGrp="1"/>
          </p:cNvSpPr>
          <p:nvPr userDrawn="1">
            <p:ph type="title"/>
          </p:nvPr>
        </p:nvSpPr>
        <p:spPr>
          <a:xfrm>
            <a:off x="6571042" y="2534237"/>
            <a:ext cx="4820340" cy="895557"/>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6572159" y="3429795"/>
            <a:ext cx="4820340" cy="1015858"/>
          </a:xfrm>
        </p:spPr>
        <p:txBody>
          <a:bodyPr anchor="t">
            <a:normAutofit/>
          </a:bodyPr>
          <a:lstStyle>
            <a:lvl1pPr marL="0" indent="0" algn="l">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635"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en-US" dirty="0"/>
              <a:t>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grpSp>
        <p:nvGrpSpPr>
          <p:cNvPr id="5" name="组合 4"/>
          <p:cNvGrpSpPr/>
          <p:nvPr userDrawn="1"/>
        </p:nvGrpSpPr>
        <p:grpSpPr>
          <a:xfrm flipH="1">
            <a:off x="0" y="9529"/>
            <a:ext cx="12195175" cy="6837358"/>
            <a:chOff x="0" y="9526"/>
            <a:chExt cx="12192000" cy="6835775"/>
          </a:xfrm>
        </p:grpSpPr>
        <p:sp>
          <p:nvSpPr>
            <p:cNvPr id="7" name="Rectangle 81"/>
            <p:cNvSpPr>
              <a:spLocks noChangeArrowheads="1"/>
            </p:cNvSpPr>
            <p:nvPr userDrawn="1"/>
          </p:nvSpPr>
          <p:spPr bwMode="auto">
            <a:xfrm>
              <a:off x="0" y="9526"/>
              <a:ext cx="12192000" cy="6835775"/>
            </a:xfrm>
            <a:prstGeom prst="rect">
              <a:avLst/>
            </a:prstGeom>
            <a:solidFill>
              <a:schemeClr val="accent1"/>
            </a:solidFill>
            <a:ln>
              <a:noFill/>
            </a:ln>
          </p:spPr>
          <p:txBody>
            <a:bodyPr vert="horz" wrap="square" lIns="91440" tIns="45720" rIns="91440" bIns="45720" numCol="1" anchor="t" anchorCtr="0" compatLnSpc="1"/>
            <a:lstStyle/>
            <a:p>
              <a:endParaRPr lang="zh-CN" altLang="en-US" sz="2100"/>
            </a:p>
          </p:txBody>
        </p:sp>
        <p:sp>
          <p:nvSpPr>
            <p:cNvPr id="8" name="Freeform 83"/>
            <p:cNvSpPr/>
            <p:nvPr userDrawn="1"/>
          </p:nvSpPr>
          <p:spPr bwMode="auto">
            <a:xfrm>
              <a:off x="15875" y="9526"/>
              <a:ext cx="3935413" cy="1208088"/>
            </a:xfrm>
            <a:custGeom>
              <a:avLst/>
              <a:gdLst>
                <a:gd name="T0" fmla="*/ 1625 w 2479"/>
                <a:gd name="T1" fmla="*/ 0 h 761"/>
                <a:gd name="T2" fmla="*/ 0 w 2479"/>
                <a:gd name="T3" fmla="*/ 499 h 761"/>
                <a:gd name="T4" fmla="*/ 0 w 2479"/>
                <a:gd name="T5" fmla="*/ 761 h 761"/>
                <a:gd name="T6" fmla="*/ 2479 w 2479"/>
                <a:gd name="T7" fmla="*/ 0 h 761"/>
                <a:gd name="T8" fmla="*/ 1625 w 2479"/>
                <a:gd name="T9" fmla="*/ 0 h 761"/>
              </a:gdLst>
              <a:ahLst/>
              <a:cxnLst>
                <a:cxn ang="0">
                  <a:pos x="T0" y="T1"/>
                </a:cxn>
                <a:cxn ang="0">
                  <a:pos x="T2" y="T3"/>
                </a:cxn>
                <a:cxn ang="0">
                  <a:pos x="T4" y="T5"/>
                </a:cxn>
                <a:cxn ang="0">
                  <a:pos x="T6" y="T7"/>
                </a:cxn>
                <a:cxn ang="0">
                  <a:pos x="T8" y="T9"/>
                </a:cxn>
              </a:cxnLst>
              <a:rect l="0" t="0" r="r" b="b"/>
              <a:pathLst>
                <a:path w="2479" h="761">
                  <a:moveTo>
                    <a:pt x="1625" y="0"/>
                  </a:moveTo>
                  <a:lnTo>
                    <a:pt x="0" y="499"/>
                  </a:lnTo>
                  <a:lnTo>
                    <a:pt x="0" y="761"/>
                  </a:lnTo>
                  <a:lnTo>
                    <a:pt x="2479" y="0"/>
                  </a:lnTo>
                  <a:lnTo>
                    <a:pt x="1625"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9" name="Freeform 84"/>
            <p:cNvSpPr/>
            <p:nvPr userDrawn="1"/>
          </p:nvSpPr>
          <p:spPr bwMode="auto">
            <a:xfrm>
              <a:off x="13282" y="9526"/>
              <a:ext cx="7410450" cy="2273300"/>
            </a:xfrm>
            <a:custGeom>
              <a:avLst/>
              <a:gdLst>
                <a:gd name="T0" fmla="*/ 3815 w 4668"/>
                <a:gd name="T1" fmla="*/ 0 h 1432"/>
                <a:gd name="T2" fmla="*/ 0 w 4668"/>
                <a:gd name="T3" fmla="*/ 1170 h 1432"/>
                <a:gd name="T4" fmla="*/ 0 w 4668"/>
                <a:gd name="T5" fmla="*/ 1432 h 1432"/>
                <a:gd name="T6" fmla="*/ 4668 w 4668"/>
                <a:gd name="T7" fmla="*/ 0 h 1432"/>
                <a:gd name="T8" fmla="*/ 3815 w 4668"/>
                <a:gd name="T9" fmla="*/ 0 h 1432"/>
              </a:gdLst>
              <a:ahLst/>
              <a:cxnLst>
                <a:cxn ang="0">
                  <a:pos x="T0" y="T1"/>
                </a:cxn>
                <a:cxn ang="0">
                  <a:pos x="T2" y="T3"/>
                </a:cxn>
                <a:cxn ang="0">
                  <a:pos x="T4" y="T5"/>
                </a:cxn>
                <a:cxn ang="0">
                  <a:pos x="T6" y="T7"/>
                </a:cxn>
                <a:cxn ang="0">
                  <a:pos x="T8" y="T9"/>
                </a:cxn>
              </a:cxnLst>
              <a:rect l="0" t="0" r="r" b="b"/>
              <a:pathLst>
                <a:path w="4668" h="1432">
                  <a:moveTo>
                    <a:pt x="3815" y="0"/>
                  </a:moveTo>
                  <a:lnTo>
                    <a:pt x="0" y="1170"/>
                  </a:lnTo>
                  <a:lnTo>
                    <a:pt x="0" y="1432"/>
                  </a:lnTo>
                  <a:lnTo>
                    <a:pt x="4668" y="0"/>
                  </a:lnTo>
                  <a:lnTo>
                    <a:pt x="3815"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10" name="Freeform 85"/>
            <p:cNvSpPr/>
            <p:nvPr userDrawn="1"/>
          </p:nvSpPr>
          <p:spPr bwMode="auto">
            <a:xfrm>
              <a:off x="15875" y="9526"/>
              <a:ext cx="7410450" cy="2273300"/>
            </a:xfrm>
            <a:custGeom>
              <a:avLst/>
              <a:gdLst>
                <a:gd name="T0" fmla="*/ 3815 w 4668"/>
                <a:gd name="T1" fmla="*/ 0 h 1432"/>
                <a:gd name="T2" fmla="*/ 0 w 4668"/>
                <a:gd name="T3" fmla="*/ 1170 h 1432"/>
                <a:gd name="T4" fmla="*/ 0 w 4668"/>
                <a:gd name="T5" fmla="*/ 1432 h 1432"/>
                <a:gd name="T6" fmla="*/ 4668 w 4668"/>
                <a:gd name="T7" fmla="*/ 0 h 1432"/>
                <a:gd name="T8" fmla="*/ 3815 w 4668"/>
                <a:gd name="T9" fmla="*/ 0 h 1432"/>
              </a:gdLst>
              <a:ahLst/>
              <a:cxnLst>
                <a:cxn ang="0">
                  <a:pos x="T0" y="T1"/>
                </a:cxn>
                <a:cxn ang="0">
                  <a:pos x="T2" y="T3"/>
                </a:cxn>
                <a:cxn ang="0">
                  <a:pos x="T4" y="T5"/>
                </a:cxn>
                <a:cxn ang="0">
                  <a:pos x="T6" y="T7"/>
                </a:cxn>
                <a:cxn ang="0">
                  <a:pos x="T8" y="T9"/>
                </a:cxn>
              </a:cxnLst>
              <a:rect l="0" t="0" r="r" b="b"/>
              <a:pathLst>
                <a:path w="4668" h="1432">
                  <a:moveTo>
                    <a:pt x="3815" y="0"/>
                  </a:moveTo>
                  <a:lnTo>
                    <a:pt x="0" y="1170"/>
                  </a:lnTo>
                  <a:lnTo>
                    <a:pt x="0" y="1432"/>
                  </a:lnTo>
                  <a:lnTo>
                    <a:pt x="4668" y="0"/>
                  </a:lnTo>
                  <a:lnTo>
                    <a:pt x="38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11" name="Freeform 86"/>
            <p:cNvSpPr/>
            <p:nvPr userDrawn="1"/>
          </p:nvSpPr>
          <p:spPr bwMode="auto">
            <a:xfrm>
              <a:off x="15875" y="9526"/>
              <a:ext cx="10887075" cy="3340100"/>
            </a:xfrm>
            <a:custGeom>
              <a:avLst/>
              <a:gdLst>
                <a:gd name="T0" fmla="*/ 6004 w 6858"/>
                <a:gd name="T1" fmla="*/ 0 h 2104"/>
                <a:gd name="T2" fmla="*/ 0 w 6858"/>
                <a:gd name="T3" fmla="*/ 1842 h 2104"/>
                <a:gd name="T4" fmla="*/ 0 w 6858"/>
                <a:gd name="T5" fmla="*/ 2104 h 2104"/>
                <a:gd name="T6" fmla="*/ 6858 w 6858"/>
                <a:gd name="T7" fmla="*/ 0 h 2104"/>
                <a:gd name="T8" fmla="*/ 6004 w 6858"/>
                <a:gd name="T9" fmla="*/ 0 h 2104"/>
              </a:gdLst>
              <a:ahLst/>
              <a:cxnLst>
                <a:cxn ang="0">
                  <a:pos x="T0" y="T1"/>
                </a:cxn>
                <a:cxn ang="0">
                  <a:pos x="T2" y="T3"/>
                </a:cxn>
                <a:cxn ang="0">
                  <a:pos x="T4" y="T5"/>
                </a:cxn>
                <a:cxn ang="0">
                  <a:pos x="T6" y="T7"/>
                </a:cxn>
                <a:cxn ang="0">
                  <a:pos x="T8" y="T9"/>
                </a:cxn>
              </a:cxnLst>
              <a:rect l="0" t="0" r="r" b="b"/>
              <a:pathLst>
                <a:path w="6858" h="2104">
                  <a:moveTo>
                    <a:pt x="6004" y="0"/>
                  </a:moveTo>
                  <a:lnTo>
                    <a:pt x="0" y="1842"/>
                  </a:lnTo>
                  <a:lnTo>
                    <a:pt x="0" y="2104"/>
                  </a:lnTo>
                  <a:lnTo>
                    <a:pt x="6858" y="0"/>
                  </a:lnTo>
                  <a:lnTo>
                    <a:pt x="6004"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12" name="Freeform 87"/>
            <p:cNvSpPr/>
            <p:nvPr userDrawn="1"/>
          </p:nvSpPr>
          <p:spPr bwMode="auto">
            <a:xfrm>
              <a:off x="41275" y="9526"/>
              <a:ext cx="10887075" cy="3340100"/>
            </a:xfrm>
            <a:custGeom>
              <a:avLst/>
              <a:gdLst>
                <a:gd name="T0" fmla="*/ 6004 w 6858"/>
                <a:gd name="T1" fmla="*/ 0 h 2104"/>
                <a:gd name="T2" fmla="*/ 0 w 6858"/>
                <a:gd name="T3" fmla="*/ 1842 h 2104"/>
                <a:gd name="T4" fmla="*/ 0 w 6858"/>
                <a:gd name="T5" fmla="*/ 2104 h 2104"/>
                <a:gd name="T6" fmla="*/ 6858 w 6858"/>
                <a:gd name="T7" fmla="*/ 0 h 2104"/>
                <a:gd name="T8" fmla="*/ 6004 w 6858"/>
                <a:gd name="T9" fmla="*/ 0 h 2104"/>
              </a:gdLst>
              <a:ahLst/>
              <a:cxnLst>
                <a:cxn ang="0">
                  <a:pos x="T0" y="T1"/>
                </a:cxn>
                <a:cxn ang="0">
                  <a:pos x="T2" y="T3"/>
                </a:cxn>
                <a:cxn ang="0">
                  <a:pos x="T4" y="T5"/>
                </a:cxn>
                <a:cxn ang="0">
                  <a:pos x="T6" y="T7"/>
                </a:cxn>
                <a:cxn ang="0">
                  <a:pos x="T8" y="T9"/>
                </a:cxn>
              </a:cxnLst>
              <a:rect l="0" t="0" r="r" b="b"/>
              <a:pathLst>
                <a:path w="6858" h="2104">
                  <a:moveTo>
                    <a:pt x="6004" y="0"/>
                  </a:moveTo>
                  <a:lnTo>
                    <a:pt x="0" y="1842"/>
                  </a:lnTo>
                  <a:lnTo>
                    <a:pt x="0" y="2104"/>
                  </a:lnTo>
                  <a:lnTo>
                    <a:pt x="6858" y="0"/>
                  </a:lnTo>
                  <a:lnTo>
                    <a:pt x="60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14" name="Freeform 88"/>
            <p:cNvSpPr/>
            <p:nvPr userDrawn="1"/>
          </p:nvSpPr>
          <p:spPr bwMode="auto">
            <a:xfrm>
              <a:off x="15874" y="273051"/>
              <a:ext cx="12176125" cy="4141788"/>
            </a:xfrm>
            <a:custGeom>
              <a:avLst/>
              <a:gdLst>
                <a:gd name="T0" fmla="*/ 7653 w 7653"/>
                <a:gd name="T1" fmla="*/ 0 h 2609"/>
                <a:gd name="T2" fmla="*/ 0 w 7653"/>
                <a:gd name="T3" fmla="*/ 2348 h 2609"/>
                <a:gd name="T4" fmla="*/ 0 w 7653"/>
                <a:gd name="T5" fmla="*/ 2609 h 2609"/>
                <a:gd name="T6" fmla="*/ 7653 w 7653"/>
                <a:gd name="T7" fmla="*/ 261 h 2609"/>
                <a:gd name="T8" fmla="*/ 7653 w 7653"/>
                <a:gd name="T9" fmla="*/ 0 h 2609"/>
              </a:gdLst>
              <a:ahLst/>
              <a:cxnLst>
                <a:cxn ang="0">
                  <a:pos x="T0" y="T1"/>
                </a:cxn>
                <a:cxn ang="0">
                  <a:pos x="T2" y="T3"/>
                </a:cxn>
                <a:cxn ang="0">
                  <a:pos x="T4" y="T5"/>
                </a:cxn>
                <a:cxn ang="0">
                  <a:pos x="T6" y="T7"/>
                </a:cxn>
                <a:cxn ang="0">
                  <a:pos x="T8" y="T9"/>
                </a:cxn>
              </a:cxnLst>
              <a:rect l="0" t="0" r="r" b="b"/>
              <a:pathLst>
                <a:path w="7653" h="2609">
                  <a:moveTo>
                    <a:pt x="7653" y="0"/>
                  </a:moveTo>
                  <a:lnTo>
                    <a:pt x="0" y="2348"/>
                  </a:lnTo>
                  <a:lnTo>
                    <a:pt x="0" y="2609"/>
                  </a:lnTo>
                  <a:lnTo>
                    <a:pt x="7653" y="261"/>
                  </a:lnTo>
                  <a:lnTo>
                    <a:pt x="7653"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16" name="Freeform 89"/>
            <p:cNvSpPr/>
            <p:nvPr userDrawn="1"/>
          </p:nvSpPr>
          <p:spPr bwMode="auto">
            <a:xfrm>
              <a:off x="41275" y="273051"/>
              <a:ext cx="12149138" cy="4141788"/>
            </a:xfrm>
            <a:custGeom>
              <a:avLst/>
              <a:gdLst>
                <a:gd name="T0" fmla="*/ 7653 w 7653"/>
                <a:gd name="T1" fmla="*/ 0 h 2609"/>
                <a:gd name="T2" fmla="*/ 0 w 7653"/>
                <a:gd name="T3" fmla="*/ 2348 h 2609"/>
                <a:gd name="T4" fmla="*/ 0 w 7653"/>
                <a:gd name="T5" fmla="*/ 2609 h 2609"/>
                <a:gd name="T6" fmla="*/ 7653 w 7653"/>
                <a:gd name="T7" fmla="*/ 261 h 2609"/>
                <a:gd name="T8" fmla="*/ 7653 w 7653"/>
                <a:gd name="T9" fmla="*/ 0 h 2609"/>
              </a:gdLst>
              <a:ahLst/>
              <a:cxnLst>
                <a:cxn ang="0">
                  <a:pos x="T0" y="T1"/>
                </a:cxn>
                <a:cxn ang="0">
                  <a:pos x="T2" y="T3"/>
                </a:cxn>
                <a:cxn ang="0">
                  <a:pos x="T4" y="T5"/>
                </a:cxn>
                <a:cxn ang="0">
                  <a:pos x="T6" y="T7"/>
                </a:cxn>
                <a:cxn ang="0">
                  <a:pos x="T8" y="T9"/>
                </a:cxn>
              </a:cxnLst>
              <a:rect l="0" t="0" r="r" b="b"/>
              <a:pathLst>
                <a:path w="7653" h="2609">
                  <a:moveTo>
                    <a:pt x="7653" y="0"/>
                  </a:moveTo>
                  <a:lnTo>
                    <a:pt x="0" y="2348"/>
                  </a:lnTo>
                  <a:lnTo>
                    <a:pt x="0" y="2609"/>
                  </a:lnTo>
                  <a:lnTo>
                    <a:pt x="7653" y="261"/>
                  </a:lnTo>
                  <a:lnTo>
                    <a:pt x="76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17" name="Freeform 90"/>
            <p:cNvSpPr/>
            <p:nvPr userDrawn="1"/>
          </p:nvSpPr>
          <p:spPr bwMode="auto">
            <a:xfrm>
              <a:off x="15874" y="1338263"/>
              <a:ext cx="12176125" cy="4143375"/>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18" name="Freeform 91"/>
            <p:cNvSpPr/>
            <p:nvPr userDrawn="1"/>
          </p:nvSpPr>
          <p:spPr bwMode="auto">
            <a:xfrm>
              <a:off x="41275" y="1338263"/>
              <a:ext cx="12149138" cy="4143375"/>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19" name="Freeform 92"/>
            <p:cNvSpPr/>
            <p:nvPr userDrawn="1"/>
          </p:nvSpPr>
          <p:spPr bwMode="auto">
            <a:xfrm>
              <a:off x="15874" y="2405063"/>
              <a:ext cx="12176125" cy="4143375"/>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20" name="Freeform 93"/>
            <p:cNvSpPr/>
            <p:nvPr userDrawn="1"/>
          </p:nvSpPr>
          <p:spPr bwMode="auto">
            <a:xfrm>
              <a:off x="41275" y="2405063"/>
              <a:ext cx="12149138" cy="4143375"/>
            </a:xfrm>
            <a:custGeom>
              <a:avLst/>
              <a:gdLst>
                <a:gd name="T0" fmla="*/ 7653 w 7653"/>
                <a:gd name="T1" fmla="*/ 0 h 2610"/>
                <a:gd name="T2" fmla="*/ 0 w 7653"/>
                <a:gd name="T3" fmla="*/ 2348 h 2610"/>
                <a:gd name="T4" fmla="*/ 0 w 7653"/>
                <a:gd name="T5" fmla="*/ 2610 h 2610"/>
                <a:gd name="T6" fmla="*/ 7653 w 7653"/>
                <a:gd name="T7" fmla="*/ 262 h 2610"/>
                <a:gd name="T8" fmla="*/ 7653 w 7653"/>
                <a:gd name="T9" fmla="*/ 0 h 2610"/>
              </a:gdLst>
              <a:ahLst/>
              <a:cxnLst>
                <a:cxn ang="0">
                  <a:pos x="T0" y="T1"/>
                </a:cxn>
                <a:cxn ang="0">
                  <a:pos x="T2" y="T3"/>
                </a:cxn>
                <a:cxn ang="0">
                  <a:pos x="T4" y="T5"/>
                </a:cxn>
                <a:cxn ang="0">
                  <a:pos x="T6" y="T7"/>
                </a:cxn>
                <a:cxn ang="0">
                  <a:pos x="T8" y="T9"/>
                </a:cxn>
              </a:cxnLst>
              <a:rect l="0" t="0" r="r" b="b"/>
              <a:pathLst>
                <a:path w="7653" h="2610">
                  <a:moveTo>
                    <a:pt x="7653" y="0"/>
                  </a:moveTo>
                  <a:lnTo>
                    <a:pt x="0" y="2348"/>
                  </a:lnTo>
                  <a:lnTo>
                    <a:pt x="0" y="2610"/>
                  </a:lnTo>
                  <a:lnTo>
                    <a:pt x="7653" y="262"/>
                  </a:lnTo>
                  <a:lnTo>
                    <a:pt x="76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21" name="Freeform 94"/>
            <p:cNvSpPr/>
            <p:nvPr userDrawn="1"/>
          </p:nvSpPr>
          <p:spPr bwMode="auto">
            <a:xfrm>
              <a:off x="1198563" y="3473451"/>
              <a:ext cx="10991850" cy="3371850"/>
            </a:xfrm>
            <a:custGeom>
              <a:avLst/>
              <a:gdLst>
                <a:gd name="T0" fmla="*/ 6924 w 6924"/>
                <a:gd name="T1" fmla="*/ 0 h 2124"/>
                <a:gd name="T2" fmla="*/ 0 w 6924"/>
                <a:gd name="T3" fmla="*/ 2124 h 2124"/>
                <a:gd name="T4" fmla="*/ 852 w 6924"/>
                <a:gd name="T5" fmla="*/ 2124 h 2124"/>
                <a:gd name="T6" fmla="*/ 6924 w 6924"/>
                <a:gd name="T7" fmla="*/ 260 h 2124"/>
                <a:gd name="T8" fmla="*/ 6924 w 6924"/>
                <a:gd name="T9" fmla="*/ 0 h 2124"/>
              </a:gdLst>
              <a:ahLst/>
              <a:cxnLst>
                <a:cxn ang="0">
                  <a:pos x="T0" y="T1"/>
                </a:cxn>
                <a:cxn ang="0">
                  <a:pos x="T2" y="T3"/>
                </a:cxn>
                <a:cxn ang="0">
                  <a:pos x="T4" y="T5"/>
                </a:cxn>
                <a:cxn ang="0">
                  <a:pos x="T6" y="T7"/>
                </a:cxn>
                <a:cxn ang="0">
                  <a:pos x="T8" y="T9"/>
                </a:cxn>
              </a:cxnLst>
              <a:rect l="0" t="0" r="r" b="b"/>
              <a:pathLst>
                <a:path w="6924" h="2124">
                  <a:moveTo>
                    <a:pt x="6924" y="0"/>
                  </a:moveTo>
                  <a:lnTo>
                    <a:pt x="0" y="2124"/>
                  </a:lnTo>
                  <a:lnTo>
                    <a:pt x="852" y="2124"/>
                  </a:lnTo>
                  <a:lnTo>
                    <a:pt x="6924" y="260"/>
                  </a:lnTo>
                  <a:lnTo>
                    <a:pt x="6924"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22" name="Freeform 95"/>
            <p:cNvSpPr/>
            <p:nvPr userDrawn="1"/>
          </p:nvSpPr>
          <p:spPr bwMode="auto">
            <a:xfrm>
              <a:off x="1198563" y="3473451"/>
              <a:ext cx="10991850" cy="3371850"/>
            </a:xfrm>
            <a:custGeom>
              <a:avLst/>
              <a:gdLst>
                <a:gd name="T0" fmla="*/ 6924 w 6924"/>
                <a:gd name="T1" fmla="*/ 0 h 2124"/>
                <a:gd name="T2" fmla="*/ 0 w 6924"/>
                <a:gd name="T3" fmla="*/ 2124 h 2124"/>
                <a:gd name="T4" fmla="*/ 852 w 6924"/>
                <a:gd name="T5" fmla="*/ 2124 h 2124"/>
                <a:gd name="T6" fmla="*/ 6924 w 6924"/>
                <a:gd name="T7" fmla="*/ 260 h 2124"/>
                <a:gd name="T8" fmla="*/ 6924 w 6924"/>
                <a:gd name="T9" fmla="*/ 0 h 2124"/>
              </a:gdLst>
              <a:ahLst/>
              <a:cxnLst>
                <a:cxn ang="0">
                  <a:pos x="T0" y="T1"/>
                </a:cxn>
                <a:cxn ang="0">
                  <a:pos x="T2" y="T3"/>
                </a:cxn>
                <a:cxn ang="0">
                  <a:pos x="T4" y="T5"/>
                </a:cxn>
                <a:cxn ang="0">
                  <a:pos x="T6" y="T7"/>
                </a:cxn>
                <a:cxn ang="0">
                  <a:pos x="T8" y="T9"/>
                </a:cxn>
              </a:cxnLst>
              <a:rect l="0" t="0" r="r" b="b"/>
              <a:pathLst>
                <a:path w="6924" h="2124">
                  <a:moveTo>
                    <a:pt x="6924" y="0"/>
                  </a:moveTo>
                  <a:lnTo>
                    <a:pt x="0" y="2124"/>
                  </a:lnTo>
                  <a:lnTo>
                    <a:pt x="852" y="2124"/>
                  </a:lnTo>
                  <a:lnTo>
                    <a:pt x="6924" y="260"/>
                  </a:lnTo>
                  <a:lnTo>
                    <a:pt x="69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23" name="Freeform 96"/>
            <p:cNvSpPr/>
            <p:nvPr userDrawn="1"/>
          </p:nvSpPr>
          <p:spPr bwMode="auto">
            <a:xfrm>
              <a:off x="4673600" y="4538663"/>
              <a:ext cx="7516813" cy="2306638"/>
            </a:xfrm>
            <a:custGeom>
              <a:avLst/>
              <a:gdLst>
                <a:gd name="T0" fmla="*/ 4735 w 4735"/>
                <a:gd name="T1" fmla="*/ 0 h 1453"/>
                <a:gd name="T2" fmla="*/ 0 w 4735"/>
                <a:gd name="T3" fmla="*/ 1453 h 1453"/>
                <a:gd name="T4" fmla="*/ 852 w 4735"/>
                <a:gd name="T5" fmla="*/ 1453 h 1453"/>
                <a:gd name="T6" fmla="*/ 4735 w 4735"/>
                <a:gd name="T7" fmla="*/ 262 h 1453"/>
                <a:gd name="T8" fmla="*/ 4735 w 4735"/>
                <a:gd name="T9" fmla="*/ 0 h 1453"/>
              </a:gdLst>
              <a:ahLst/>
              <a:cxnLst>
                <a:cxn ang="0">
                  <a:pos x="T0" y="T1"/>
                </a:cxn>
                <a:cxn ang="0">
                  <a:pos x="T2" y="T3"/>
                </a:cxn>
                <a:cxn ang="0">
                  <a:pos x="T4" y="T5"/>
                </a:cxn>
                <a:cxn ang="0">
                  <a:pos x="T6" y="T7"/>
                </a:cxn>
                <a:cxn ang="0">
                  <a:pos x="T8" y="T9"/>
                </a:cxn>
              </a:cxnLst>
              <a:rect l="0" t="0" r="r" b="b"/>
              <a:pathLst>
                <a:path w="4735" h="1453">
                  <a:moveTo>
                    <a:pt x="4735" y="0"/>
                  </a:moveTo>
                  <a:lnTo>
                    <a:pt x="0" y="1453"/>
                  </a:lnTo>
                  <a:lnTo>
                    <a:pt x="852" y="1453"/>
                  </a:lnTo>
                  <a:lnTo>
                    <a:pt x="4735" y="262"/>
                  </a:lnTo>
                  <a:lnTo>
                    <a:pt x="4735"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24" name="Freeform 97"/>
            <p:cNvSpPr/>
            <p:nvPr userDrawn="1"/>
          </p:nvSpPr>
          <p:spPr bwMode="auto">
            <a:xfrm>
              <a:off x="4673600" y="4538663"/>
              <a:ext cx="7516813" cy="2306638"/>
            </a:xfrm>
            <a:custGeom>
              <a:avLst/>
              <a:gdLst>
                <a:gd name="T0" fmla="*/ 4735 w 4735"/>
                <a:gd name="T1" fmla="*/ 0 h 1453"/>
                <a:gd name="T2" fmla="*/ 0 w 4735"/>
                <a:gd name="T3" fmla="*/ 1453 h 1453"/>
                <a:gd name="T4" fmla="*/ 852 w 4735"/>
                <a:gd name="T5" fmla="*/ 1453 h 1453"/>
                <a:gd name="T6" fmla="*/ 4735 w 4735"/>
                <a:gd name="T7" fmla="*/ 262 h 1453"/>
                <a:gd name="T8" fmla="*/ 4735 w 4735"/>
                <a:gd name="T9" fmla="*/ 0 h 1453"/>
              </a:gdLst>
              <a:ahLst/>
              <a:cxnLst>
                <a:cxn ang="0">
                  <a:pos x="T0" y="T1"/>
                </a:cxn>
                <a:cxn ang="0">
                  <a:pos x="T2" y="T3"/>
                </a:cxn>
                <a:cxn ang="0">
                  <a:pos x="T4" y="T5"/>
                </a:cxn>
                <a:cxn ang="0">
                  <a:pos x="T6" y="T7"/>
                </a:cxn>
                <a:cxn ang="0">
                  <a:pos x="T8" y="T9"/>
                </a:cxn>
              </a:cxnLst>
              <a:rect l="0" t="0" r="r" b="b"/>
              <a:pathLst>
                <a:path w="4735" h="1453">
                  <a:moveTo>
                    <a:pt x="4735" y="0"/>
                  </a:moveTo>
                  <a:lnTo>
                    <a:pt x="0" y="1453"/>
                  </a:lnTo>
                  <a:lnTo>
                    <a:pt x="852" y="1453"/>
                  </a:lnTo>
                  <a:lnTo>
                    <a:pt x="4735" y="262"/>
                  </a:lnTo>
                  <a:lnTo>
                    <a:pt x="47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25" name="Freeform 98"/>
            <p:cNvSpPr/>
            <p:nvPr userDrawn="1"/>
          </p:nvSpPr>
          <p:spPr bwMode="auto">
            <a:xfrm>
              <a:off x="8148638" y="5605463"/>
              <a:ext cx="4041775" cy="1239838"/>
            </a:xfrm>
            <a:custGeom>
              <a:avLst/>
              <a:gdLst>
                <a:gd name="T0" fmla="*/ 2546 w 2546"/>
                <a:gd name="T1" fmla="*/ 0 h 781"/>
                <a:gd name="T2" fmla="*/ 0 w 2546"/>
                <a:gd name="T3" fmla="*/ 781 h 781"/>
                <a:gd name="T4" fmla="*/ 854 w 2546"/>
                <a:gd name="T5" fmla="*/ 781 h 781"/>
                <a:gd name="T6" fmla="*/ 2546 w 2546"/>
                <a:gd name="T7" fmla="*/ 262 h 781"/>
                <a:gd name="T8" fmla="*/ 2546 w 2546"/>
                <a:gd name="T9" fmla="*/ 0 h 781"/>
              </a:gdLst>
              <a:ahLst/>
              <a:cxnLst>
                <a:cxn ang="0">
                  <a:pos x="T0" y="T1"/>
                </a:cxn>
                <a:cxn ang="0">
                  <a:pos x="T2" y="T3"/>
                </a:cxn>
                <a:cxn ang="0">
                  <a:pos x="T4" y="T5"/>
                </a:cxn>
                <a:cxn ang="0">
                  <a:pos x="T6" y="T7"/>
                </a:cxn>
                <a:cxn ang="0">
                  <a:pos x="T8" y="T9"/>
                </a:cxn>
              </a:cxnLst>
              <a:rect l="0" t="0" r="r" b="b"/>
              <a:pathLst>
                <a:path w="2546" h="781">
                  <a:moveTo>
                    <a:pt x="2546" y="0"/>
                  </a:moveTo>
                  <a:lnTo>
                    <a:pt x="0" y="781"/>
                  </a:lnTo>
                  <a:lnTo>
                    <a:pt x="854" y="781"/>
                  </a:lnTo>
                  <a:lnTo>
                    <a:pt x="2546" y="262"/>
                  </a:lnTo>
                  <a:lnTo>
                    <a:pt x="2546" y="0"/>
                  </a:lnTo>
                  <a:close/>
                </a:path>
              </a:pathLst>
            </a:custGeom>
            <a:solidFill>
              <a:schemeClr val="accent2">
                <a:alpha val="52000"/>
              </a:schemeClr>
            </a:solidFill>
            <a:ln>
              <a:noFill/>
            </a:ln>
          </p:spPr>
          <p:txBody>
            <a:bodyPr vert="horz" wrap="square" lIns="91440" tIns="45720" rIns="91440" bIns="45720" numCol="1" anchor="t" anchorCtr="0" compatLnSpc="1"/>
            <a:lstStyle/>
            <a:p>
              <a:endParaRPr lang="zh-CN" altLang="en-US" sz="2100"/>
            </a:p>
          </p:txBody>
        </p:sp>
        <p:sp>
          <p:nvSpPr>
            <p:cNvPr id="26" name="Freeform 99"/>
            <p:cNvSpPr/>
            <p:nvPr userDrawn="1"/>
          </p:nvSpPr>
          <p:spPr bwMode="auto">
            <a:xfrm>
              <a:off x="8978900" y="4772026"/>
              <a:ext cx="827088" cy="684213"/>
            </a:xfrm>
            <a:custGeom>
              <a:avLst/>
              <a:gdLst>
                <a:gd name="T0" fmla="*/ 82 w 436"/>
                <a:gd name="T1" fmla="*/ 59 h 361"/>
                <a:gd name="T2" fmla="*/ 75 w 436"/>
                <a:gd name="T3" fmla="*/ 294 h 361"/>
                <a:gd name="T4" fmla="*/ 357 w 436"/>
                <a:gd name="T5" fmla="*/ 296 h 361"/>
                <a:gd name="T6" fmla="*/ 355 w 436"/>
                <a:gd name="T7" fmla="*/ 299 h 361"/>
                <a:gd name="T8" fmla="*/ 348 w 436"/>
                <a:gd name="T9" fmla="*/ 59 h 361"/>
                <a:gd name="T10" fmla="*/ 75 w 436"/>
                <a:gd name="T11" fmla="*/ 65 h 361"/>
                <a:gd name="T12" fmla="*/ 82 w 436"/>
                <a:gd name="T13" fmla="*/ 59 h 361"/>
              </a:gdLst>
              <a:ahLst/>
              <a:cxnLst>
                <a:cxn ang="0">
                  <a:pos x="T0" y="T1"/>
                </a:cxn>
                <a:cxn ang="0">
                  <a:pos x="T2" y="T3"/>
                </a:cxn>
                <a:cxn ang="0">
                  <a:pos x="T4" y="T5"/>
                </a:cxn>
                <a:cxn ang="0">
                  <a:pos x="T6" y="T7"/>
                </a:cxn>
                <a:cxn ang="0">
                  <a:pos x="T8" y="T9"/>
                </a:cxn>
                <a:cxn ang="0">
                  <a:pos x="T10" y="T11"/>
                </a:cxn>
                <a:cxn ang="0">
                  <a:pos x="T12" y="T13"/>
                </a:cxn>
              </a:cxnLst>
              <a:rect l="0" t="0" r="r" b="b"/>
              <a:pathLst>
                <a:path w="436" h="361">
                  <a:moveTo>
                    <a:pt x="82" y="59"/>
                  </a:moveTo>
                  <a:cubicBezTo>
                    <a:pt x="6" y="123"/>
                    <a:pt x="0" y="229"/>
                    <a:pt x="75" y="294"/>
                  </a:cubicBezTo>
                  <a:cubicBezTo>
                    <a:pt x="152" y="361"/>
                    <a:pt x="279" y="361"/>
                    <a:pt x="357" y="296"/>
                  </a:cubicBezTo>
                  <a:cubicBezTo>
                    <a:pt x="355" y="299"/>
                    <a:pt x="355" y="299"/>
                    <a:pt x="355" y="299"/>
                  </a:cubicBezTo>
                  <a:cubicBezTo>
                    <a:pt x="436" y="232"/>
                    <a:pt x="432" y="123"/>
                    <a:pt x="348" y="59"/>
                  </a:cubicBezTo>
                  <a:cubicBezTo>
                    <a:pt x="270" y="0"/>
                    <a:pt x="150" y="3"/>
                    <a:pt x="75" y="65"/>
                  </a:cubicBezTo>
                  <a:lnTo>
                    <a:pt x="82" y="59"/>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7" name="Freeform 100"/>
            <p:cNvSpPr/>
            <p:nvPr userDrawn="1"/>
          </p:nvSpPr>
          <p:spPr bwMode="auto">
            <a:xfrm>
              <a:off x="9902825" y="4854576"/>
              <a:ext cx="327025" cy="271463"/>
            </a:xfrm>
            <a:custGeom>
              <a:avLst/>
              <a:gdLst>
                <a:gd name="T0" fmla="*/ 32 w 172"/>
                <a:gd name="T1" fmla="*/ 23 h 143"/>
                <a:gd name="T2" fmla="*/ 29 w 172"/>
                <a:gd name="T3" fmla="*/ 116 h 143"/>
                <a:gd name="T4" fmla="*/ 141 w 172"/>
                <a:gd name="T5" fmla="*/ 117 h 143"/>
                <a:gd name="T6" fmla="*/ 140 w 172"/>
                <a:gd name="T7" fmla="*/ 119 h 143"/>
                <a:gd name="T8" fmla="*/ 137 w 172"/>
                <a:gd name="T9" fmla="*/ 23 h 143"/>
                <a:gd name="T10" fmla="*/ 29 w 172"/>
                <a:gd name="T11" fmla="*/ 26 h 143"/>
                <a:gd name="T12" fmla="*/ 32 w 172"/>
                <a:gd name="T13" fmla="*/ 23 h 143"/>
              </a:gdLst>
              <a:ahLst/>
              <a:cxnLst>
                <a:cxn ang="0">
                  <a:pos x="T0" y="T1"/>
                </a:cxn>
                <a:cxn ang="0">
                  <a:pos x="T2" y="T3"/>
                </a:cxn>
                <a:cxn ang="0">
                  <a:pos x="T4" y="T5"/>
                </a:cxn>
                <a:cxn ang="0">
                  <a:pos x="T6" y="T7"/>
                </a:cxn>
                <a:cxn ang="0">
                  <a:pos x="T8" y="T9"/>
                </a:cxn>
                <a:cxn ang="0">
                  <a:pos x="T10" y="T11"/>
                </a:cxn>
                <a:cxn ang="0">
                  <a:pos x="T12" y="T13"/>
                </a:cxn>
              </a:cxnLst>
              <a:rect l="0" t="0" r="r" b="b"/>
              <a:pathLst>
                <a:path w="172" h="143">
                  <a:moveTo>
                    <a:pt x="32" y="23"/>
                  </a:moveTo>
                  <a:cubicBezTo>
                    <a:pt x="2" y="49"/>
                    <a:pt x="0" y="90"/>
                    <a:pt x="29" y="116"/>
                  </a:cubicBezTo>
                  <a:cubicBezTo>
                    <a:pt x="60" y="143"/>
                    <a:pt x="110" y="143"/>
                    <a:pt x="141" y="117"/>
                  </a:cubicBezTo>
                  <a:cubicBezTo>
                    <a:pt x="140" y="119"/>
                    <a:pt x="140" y="119"/>
                    <a:pt x="140" y="119"/>
                  </a:cubicBezTo>
                  <a:cubicBezTo>
                    <a:pt x="172" y="92"/>
                    <a:pt x="171" y="48"/>
                    <a:pt x="137" y="23"/>
                  </a:cubicBezTo>
                  <a:cubicBezTo>
                    <a:pt x="106" y="0"/>
                    <a:pt x="59" y="1"/>
                    <a:pt x="29" y="26"/>
                  </a:cubicBezTo>
                  <a:lnTo>
                    <a:pt x="32" y="23"/>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8" name="Freeform 101"/>
            <p:cNvSpPr/>
            <p:nvPr userDrawn="1"/>
          </p:nvSpPr>
          <p:spPr bwMode="auto">
            <a:xfrm>
              <a:off x="2020888" y="357188"/>
              <a:ext cx="8027988" cy="6013450"/>
            </a:xfrm>
            <a:custGeom>
              <a:avLst/>
              <a:gdLst>
                <a:gd name="T0" fmla="*/ 3931 w 4229"/>
                <a:gd name="T1" fmla="*/ 1815 h 3167"/>
                <a:gd name="T2" fmla="*/ 3787 w 4229"/>
                <a:gd name="T3" fmla="*/ 1695 h 3167"/>
                <a:gd name="T4" fmla="*/ 4078 w 4229"/>
                <a:gd name="T5" fmla="*/ 1302 h 3167"/>
                <a:gd name="T6" fmla="*/ 3657 w 4229"/>
                <a:gd name="T7" fmla="*/ 1502 h 3167"/>
                <a:gd name="T8" fmla="*/ 3536 w 4229"/>
                <a:gd name="T9" fmla="*/ 1401 h 3167"/>
                <a:gd name="T10" fmla="*/ 3643 w 4229"/>
                <a:gd name="T11" fmla="*/ 1182 h 3167"/>
                <a:gd name="T12" fmla="*/ 4067 w 4229"/>
                <a:gd name="T13" fmla="*/ 692 h 3167"/>
                <a:gd name="T14" fmla="*/ 3884 w 4229"/>
                <a:gd name="T15" fmla="*/ 539 h 3167"/>
                <a:gd name="T16" fmla="*/ 3611 w 4229"/>
                <a:gd name="T17" fmla="*/ 714 h 3167"/>
                <a:gd name="T18" fmla="*/ 3652 w 4229"/>
                <a:gd name="T19" fmla="*/ 626 h 3167"/>
                <a:gd name="T20" fmla="*/ 3466 w 4229"/>
                <a:gd name="T21" fmla="*/ 471 h 3167"/>
                <a:gd name="T22" fmla="*/ 3238 w 4229"/>
                <a:gd name="T23" fmla="*/ 515 h 3167"/>
                <a:gd name="T24" fmla="*/ 3280 w 4229"/>
                <a:gd name="T25" fmla="*/ 334 h 3167"/>
                <a:gd name="T26" fmla="*/ 2966 w 4229"/>
                <a:gd name="T27" fmla="*/ 72 h 3167"/>
                <a:gd name="T28" fmla="*/ 2492 w 4229"/>
                <a:gd name="T29" fmla="*/ 391 h 3167"/>
                <a:gd name="T30" fmla="*/ 2580 w 4229"/>
                <a:gd name="T31" fmla="*/ 240 h 3167"/>
                <a:gd name="T32" fmla="*/ 2392 w 4229"/>
                <a:gd name="T33" fmla="*/ 83 h 3167"/>
                <a:gd name="T34" fmla="*/ 1992 w 4229"/>
                <a:gd name="T35" fmla="*/ 249 h 3167"/>
                <a:gd name="T36" fmla="*/ 1476 w 4229"/>
                <a:gd name="T37" fmla="*/ 511 h 3167"/>
                <a:gd name="T38" fmla="*/ 1314 w 4229"/>
                <a:gd name="T39" fmla="*/ 376 h 3167"/>
                <a:gd name="T40" fmla="*/ 1414 w 4229"/>
                <a:gd name="T41" fmla="*/ 112 h 3167"/>
                <a:gd name="T42" fmla="*/ 213 w 4229"/>
                <a:gd name="T43" fmla="*/ 900 h 3167"/>
                <a:gd name="T44" fmla="*/ 217 w 4229"/>
                <a:gd name="T45" fmla="*/ 1240 h 3167"/>
                <a:gd name="T46" fmla="*/ 217 w 4229"/>
                <a:gd name="T47" fmla="*/ 1575 h 3167"/>
                <a:gd name="T48" fmla="*/ 144 w 4229"/>
                <a:gd name="T49" fmla="*/ 1828 h 3167"/>
                <a:gd name="T50" fmla="*/ 558 w 4229"/>
                <a:gd name="T51" fmla="*/ 1676 h 3167"/>
                <a:gd name="T52" fmla="*/ 637 w 4229"/>
                <a:gd name="T53" fmla="*/ 1742 h 3167"/>
                <a:gd name="T54" fmla="*/ 66 w 4229"/>
                <a:gd name="T55" fmla="*/ 2417 h 3167"/>
                <a:gd name="T56" fmla="*/ 997 w 4229"/>
                <a:gd name="T57" fmla="*/ 1838 h 3167"/>
                <a:gd name="T58" fmla="*/ 1113 w 4229"/>
                <a:gd name="T59" fmla="*/ 1934 h 3167"/>
                <a:gd name="T60" fmla="*/ 719 w 4229"/>
                <a:gd name="T61" fmla="*/ 2408 h 3167"/>
                <a:gd name="T62" fmla="*/ 1179 w 4229"/>
                <a:gd name="T63" fmla="*/ 2169 h 3167"/>
                <a:gd name="T64" fmla="*/ 1319 w 4229"/>
                <a:gd name="T65" fmla="*/ 2285 h 3167"/>
                <a:gd name="T66" fmla="*/ 1319 w 4229"/>
                <a:gd name="T67" fmla="*/ 2585 h 3167"/>
                <a:gd name="T68" fmla="*/ 1138 w 4229"/>
                <a:gd name="T69" fmla="*/ 2912 h 3167"/>
                <a:gd name="T70" fmla="*/ 1692 w 4229"/>
                <a:gd name="T71" fmla="*/ 2630 h 3167"/>
                <a:gd name="T72" fmla="*/ 1968 w 4229"/>
                <a:gd name="T73" fmla="*/ 2628 h 3167"/>
                <a:gd name="T74" fmla="*/ 1968 w 4229"/>
                <a:gd name="T75" fmla="*/ 2866 h 3167"/>
                <a:gd name="T76" fmla="*/ 2254 w 4229"/>
                <a:gd name="T77" fmla="*/ 3101 h 3167"/>
                <a:gd name="T78" fmla="*/ 2610 w 4229"/>
                <a:gd name="T79" fmla="*/ 2979 h 3167"/>
                <a:gd name="T80" fmla="*/ 4185 w 4229"/>
                <a:gd name="T81" fmla="*/ 1872 h 3167"/>
                <a:gd name="T82" fmla="*/ 4024 w 4229"/>
                <a:gd name="T83" fmla="*/ 1738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29" h="3167">
                  <a:moveTo>
                    <a:pt x="4024" y="1738"/>
                  </a:moveTo>
                  <a:cubicBezTo>
                    <a:pt x="3931" y="1815"/>
                    <a:pt x="3931" y="1815"/>
                    <a:pt x="3931" y="1815"/>
                  </a:cubicBezTo>
                  <a:cubicBezTo>
                    <a:pt x="3891" y="1848"/>
                    <a:pt x="3827" y="1848"/>
                    <a:pt x="3787" y="1815"/>
                  </a:cubicBezTo>
                  <a:cubicBezTo>
                    <a:pt x="3748" y="1782"/>
                    <a:pt x="3748" y="1729"/>
                    <a:pt x="3787" y="1695"/>
                  </a:cubicBezTo>
                  <a:cubicBezTo>
                    <a:pt x="4078" y="1453"/>
                    <a:pt x="4078" y="1453"/>
                    <a:pt x="4078" y="1453"/>
                  </a:cubicBezTo>
                  <a:cubicBezTo>
                    <a:pt x="4128" y="1411"/>
                    <a:pt x="4128" y="1344"/>
                    <a:pt x="4078" y="1302"/>
                  </a:cubicBezTo>
                  <a:cubicBezTo>
                    <a:pt x="4028" y="1260"/>
                    <a:pt x="3947" y="1260"/>
                    <a:pt x="3897" y="1302"/>
                  </a:cubicBezTo>
                  <a:cubicBezTo>
                    <a:pt x="3657" y="1502"/>
                    <a:pt x="3657" y="1502"/>
                    <a:pt x="3657" y="1502"/>
                  </a:cubicBezTo>
                  <a:cubicBezTo>
                    <a:pt x="3624" y="1530"/>
                    <a:pt x="3570" y="1530"/>
                    <a:pt x="3536" y="1502"/>
                  </a:cubicBezTo>
                  <a:cubicBezTo>
                    <a:pt x="3503" y="1474"/>
                    <a:pt x="3503" y="1429"/>
                    <a:pt x="3536" y="1401"/>
                  </a:cubicBezTo>
                  <a:cubicBezTo>
                    <a:pt x="3643" y="1311"/>
                    <a:pt x="3643" y="1311"/>
                    <a:pt x="3643" y="1311"/>
                  </a:cubicBezTo>
                  <a:cubicBezTo>
                    <a:pt x="3686" y="1276"/>
                    <a:pt x="3686" y="1218"/>
                    <a:pt x="3643" y="1182"/>
                  </a:cubicBezTo>
                  <a:cubicBezTo>
                    <a:pt x="3598" y="1145"/>
                    <a:pt x="3598" y="1084"/>
                    <a:pt x="3643" y="1047"/>
                  </a:cubicBezTo>
                  <a:cubicBezTo>
                    <a:pt x="4067" y="692"/>
                    <a:pt x="4067" y="692"/>
                    <a:pt x="4067" y="692"/>
                  </a:cubicBezTo>
                  <a:cubicBezTo>
                    <a:pt x="4118" y="650"/>
                    <a:pt x="4118" y="582"/>
                    <a:pt x="4067" y="539"/>
                  </a:cubicBezTo>
                  <a:cubicBezTo>
                    <a:pt x="4017" y="497"/>
                    <a:pt x="3935" y="497"/>
                    <a:pt x="3884" y="539"/>
                  </a:cubicBezTo>
                  <a:cubicBezTo>
                    <a:pt x="3675" y="714"/>
                    <a:pt x="3675" y="714"/>
                    <a:pt x="3675" y="714"/>
                  </a:cubicBezTo>
                  <a:cubicBezTo>
                    <a:pt x="3657" y="729"/>
                    <a:pt x="3629" y="729"/>
                    <a:pt x="3611" y="714"/>
                  </a:cubicBezTo>
                  <a:cubicBezTo>
                    <a:pt x="3593" y="699"/>
                    <a:pt x="3593" y="675"/>
                    <a:pt x="3611" y="660"/>
                  </a:cubicBezTo>
                  <a:cubicBezTo>
                    <a:pt x="3652" y="626"/>
                    <a:pt x="3652" y="626"/>
                    <a:pt x="3652" y="626"/>
                  </a:cubicBezTo>
                  <a:cubicBezTo>
                    <a:pt x="3703" y="583"/>
                    <a:pt x="3703" y="514"/>
                    <a:pt x="3652" y="471"/>
                  </a:cubicBezTo>
                  <a:cubicBezTo>
                    <a:pt x="3600" y="428"/>
                    <a:pt x="3517" y="428"/>
                    <a:pt x="3466" y="471"/>
                  </a:cubicBezTo>
                  <a:cubicBezTo>
                    <a:pt x="3413" y="515"/>
                    <a:pt x="3413" y="515"/>
                    <a:pt x="3413" y="515"/>
                  </a:cubicBezTo>
                  <a:cubicBezTo>
                    <a:pt x="3365" y="555"/>
                    <a:pt x="3286" y="555"/>
                    <a:pt x="3238" y="515"/>
                  </a:cubicBezTo>
                  <a:cubicBezTo>
                    <a:pt x="3190" y="475"/>
                    <a:pt x="3190" y="409"/>
                    <a:pt x="3238" y="369"/>
                  </a:cubicBezTo>
                  <a:cubicBezTo>
                    <a:pt x="3280" y="334"/>
                    <a:pt x="3280" y="334"/>
                    <a:pt x="3280" y="334"/>
                  </a:cubicBezTo>
                  <a:cubicBezTo>
                    <a:pt x="3366" y="262"/>
                    <a:pt x="3366" y="144"/>
                    <a:pt x="3280" y="72"/>
                  </a:cubicBezTo>
                  <a:cubicBezTo>
                    <a:pt x="3193" y="0"/>
                    <a:pt x="3053" y="0"/>
                    <a:pt x="2966" y="72"/>
                  </a:cubicBezTo>
                  <a:cubicBezTo>
                    <a:pt x="2584" y="391"/>
                    <a:pt x="2584" y="391"/>
                    <a:pt x="2584" y="391"/>
                  </a:cubicBezTo>
                  <a:cubicBezTo>
                    <a:pt x="2558" y="413"/>
                    <a:pt x="2517" y="413"/>
                    <a:pt x="2492" y="391"/>
                  </a:cubicBezTo>
                  <a:cubicBezTo>
                    <a:pt x="2466" y="370"/>
                    <a:pt x="2466" y="335"/>
                    <a:pt x="2492" y="314"/>
                  </a:cubicBezTo>
                  <a:cubicBezTo>
                    <a:pt x="2580" y="240"/>
                    <a:pt x="2580" y="240"/>
                    <a:pt x="2580" y="240"/>
                  </a:cubicBezTo>
                  <a:cubicBezTo>
                    <a:pt x="2632" y="197"/>
                    <a:pt x="2632" y="126"/>
                    <a:pt x="2580" y="83"/>
                  </a:cubicBezTo>
                  <a:cubicBezTo>
                    <a:pt x="2528" y="40"/>
                    <a:pt x="2444" y="40"/>
                    <a:pt x="2392" y="83"/>
                  </a:cubicBezTo>
                  <a:cubicBezTo>
                    <a:pt x="2194" y="249"/>
                    <a:pt x="2194" y="249"/>
                    <a:pt x="2194" y="249"/>
                  </a:cubicBezTo>
                  <a:cubicBezTo>
                    <a:pt x="2138" y="295"/>
                    <a:pt x="2048" y="295"/>
                    <a:pt x="1992" y="249"/>
                  </a:cubicBezTo>
                  <a:cubicBezTo>
                    <a:pt x="1937" y="202"/>
                    <a:pt x="1846" y="202"/>
                    <a:pt x="1791" y="249"/>
                  </a:cubicBezTo>
                  <a:cubicBezTo>
                    <a:pt x="1476" y="511"/>
                    <a:pt x="1476" y="511"/>
                    <a:pt x="1476" y="511"/>
                  </a:cubicBezTo>
                  <a:cubicBezTo>
                    <a:pt x="1431" y="549"/>
                    <a:pt x="1359" y="549"/>
                    <a:pt x="1314" y="511"/>
                  </a:cubicBezTo>
                  <a:cubicBezTo>
                    <a:pt x="1269" y="474"/>
                    <a:pt x="1269" y="414"/>
                    <a:pt x="1314" y="376"/>
                  </a:cubicBezTo>
                  <a:cubicBezTo>
                    <a:pt x="1414" y="293"/>
                    <a:pt x="1414" y="293"/>
                    <a:pt x="1414" y="293"/>
                  </a:cubicBezTo>
                  <a:cubicBezTo>
                    <a:pt x="1474" y="243"/>
                    <a:pt x="1474" y="162"/>
                    <a:pt x="1414" y="112"/>
                  </a:cubicBezTo>
                  <a:cubicBezTo>
                    <a:pt x="1355" y="62"/>
                    <a:pt x="1260" y="62"/>
                    <a:pt x="1200" y="110"/>
                  </a:cubicBezTo>
                  <a:cubicBezTo>
                    <a:pt x="213" y="900"/>
                    <a:pt x="213" y="900"/>
                    <a:pt x="213" y="900"/>
                  </a:cubicBezTo>
                  <a:cubicBezTo>
                    <a:pt x="154" y="947"/>
                    <a:pt x="154" y="1027"/>
                    <a:pt x="214" y="1074"/>
                  </a:cubicBezTo>
                  <a:cubicBezTo>
                    <a:pt x="271" y="1119"/>
                    <a:pt x="273" y="1194"/>
                    <a:pt x="217" y="1240"/>
                  </a:cubicBezTo>
                  <a:cubicBezTo>
                    <a:pt x="164" y="1285"/>
                    <a:pt x="164" y="1357"/>
                    <a:pt x="217" y="1402"/>
                  </a:cubicBezTo>
                  <a:cubicBezTo>
                    <a:pt x="274" y="1450"/>
                    <a:pt x="274" y="1527"/>
                    <a:pt x="217" y="1575"/>
                  </a:cubicBezTo>
                  <a:cubicBezTo>
                    <a:pt x="144" y="1636"/>
                    <a:pt x="144" y="1636"/>
                    <a:pt x="144" y="1636"/>
                  </a:cubicBezTo>
                  <a:cubicBezTo>
                    <a:pt x="81" y="1689"/>
                    <a:pt x="81" y="1775"/>
                    <a:pt x="144" y="1828"/>
                  </a:cubicBezTo>
                  <a:cubicBezTo>
                    <a:pt x="208" y="1881"/>
                    <a:pt x="311" y="1881"/>
                    <a:pt x="375" y="1828"/>
                  </a:cubicBezTo>
                  <a:cubicBezTo>
                    <a:pt x="558" y="1676"/>
                    <a:pt x="558" y="1676"/>
                    <a:pt x="558" y="1676"/>
                  </a:cubicBezTo>
                  <a:cubicBezTo>
                    <a:pt x="579" y="1657"/>
                    <a:pt x="615" y="1657"/>
                    <a:pt x="637" y="1676"/>
                  </a:cubicBezTo>
                  <a:cubicBezTo>
                    <a:pt x="659" y="1694"/>
                    <a:pt x="659" y="1724"/>
                    <a:pt x="637" y="1742"/>
                  </a:cubicBezTo>
                  <a:cubicBezTo>
                    <a:pt x="66" y="2219"/>
                    <a:pt x="66" y="2219"/>
                    <a:pt x="66" y="2219"/>
                  </a:cubicBezTo>
                  <a:cubicBezTo>
                    <a:pt x="0" y="2274"/>
                    <a:pt x="0" y="2363"/>
                    <a:pt x="66" y="2417"/>
                  </a:cubicBezTo>
                  <a:cubicBezTo>
                    <a:pt x="131" y="2472"/>
                    <a:pt x="238" y="2472"/>
                    <a:pt x="303" y="2417"/>
                  </a:cubicBezTo>
                  <a:cubicBezTo>
                    <a:pt x="997" y="1838"/>
                    <a:pt x="997" y="1838"/>
                    <a:pt x="997" y="1838"/>
                  </a:cubicBezTo>
                  <a:cubicBezTo>
                    <a:pt x="1029" y="1811"/>
                    <a:pt x="1081" y="1811"/>
                    <a:pt x="1113" y="1838"/>
                  </a:cubicBezTo>
                  <a:cubicBezTo>
                    <a:pt x="1144" y="1864"/>
                    <a:pt x="1144" y="1907"/>
                    <a:pt x="1113" y="1934"/>
                  </a:cubicBezTo>
                  <a:cubicBezTo>
                    <a:pt x="719" y="2263"/>
                    <a:pt x="719" y="2263"/>
                    <a:pt x="719" y="2263"/>
                  </a:cubicBezTo>
                  <a:cubicBezTo>
                    <a:pt x="671" y="2303"/>
                    <a:pt x="671" y="2368"/>
                    <a:pt x="719" y="2408"/>
                  </a:cubicBezTo>
                  <a:cubicBezTo>
                    <a:pt x="767" y="2448"/>
                    <a:pt x="845" y="2448"/>
                    <a:pt x="893" y="2408"/>
                  </a:cubicBezTo>
                  <a:cubicBezTo>
                    <a:pt x="1179" y="2169"/>
                    <a:pt x="1179" y="2169"/>
                    <a:pt x="1179" y="2169"/>
                  </a:cubicBezTo>
                  <a:cubicBezTo>
                    <a:pt x="1218" y="2137"/>
                    <a:pt x="1280" y="2137"/>
                    <a:pt x="1319" y="2169"/>
                  </a:cubicBezTo>
                  <a:cubicBezTo>
                    <a:pt x="1357" y="2201"/>
                    <a:pt x="1357" y="2253"/>
                    <a:pt x="1319" y="2285"/>
                  </a:cubicBezTo>
                  <a:cubicBezTo>
                    <a:pt x="1262" y="2332"/>
                    <a:pt x="1262" y="2409"/>
                    <a:pt x="1319" y="2457"/>
                  </a:cubicBezTo>
                  <a:cubicBezTo>
                    <a:pt x="1361" y="2492"/>
                    <a:pt x="1361" y="2549"/>
                    <a:pt x="1319" y="2585"/>
                  </a:cubicBezTo>
                  <a:cubicBezTo>
                    <a:pt x="1138" y="2735"/>
                    <a:pt x="1138" y="2735"/>
                    <a:pt x="1138" y="2735"/>
                  </a:cubicBezTo>
                  <a:cubicBezTo>
                    <a:pt x="1080" y="2784"/>
                    <a:pt x="1080" y="2863"/>
                    <a:pt x="1138" y="2912"/>
                  </a:cubicBezTo>
                  <a:cubicBezTo>
                    <a:pt x="1197" y="2961"/>
                    <a:pt x="1292" y="2961"/>
                    <a:pt x="1350" y="2912"/>
                  </a:cubicBezTo>
                  <a:cubicBezTo>
                    <a:pt x="1692" y="2630"/>
                    <a:pt x="1692" y="2630"/>
                    <a:pt x="1692" y="2630"/>
                  </a:cubicBezTo>
                  <a:cubicBezTo>
                    <a:pt x="1768" y="2567"/>
                    <a:pt x="1890" y="2567"/>
                    <a:pt x="1968" y="2628"/>
                  </a:cubicBezTo>
                  <a:cubicBezTo>
                    <a:pt x="1968" y="2628"/>
                    <a:pt x="1968" y="2628"/>
                    <a:pt x="1968" y="2628"/>
                  </a:cubicBezTo>
                  <a:cubicBezTo>
                    <a:pt x="2047" y="2692"/>
                    <a:pt x="2049" y="2797"/>
                    <a:pt x="1972" y="2863"/>
                  </a:cubicBezTo>
                  <a:cubicBezTo>
                    <a:pt x="1968" y="2866"/>
                    <a:pt x="1968" y="2866"/>
                    <a:pt x="1968" y="2866"/>
                  </a:cubicBezTo>
                  <a:cubicBezTo>
                    <a:pt x="1892" y="2932"/>
                    <a:pt x="1893" y="3037"/>
                    <a:pt x="1970" y="3101"/>
                  </a:cubicBezTo>
                  <a:cubicBezTo>
                    <a:pt x="2049" y="3167"/>
                    <a:pt x="2176" y="3167"/>
                    <a:pt x="2254" y="3101"/>
                  </a:cubicBezTo>
                  <a:cubicBezTo>
                    <a:pt x="2401" y="2979"/>
                    <a:pt x="2401" y="2979"/>
                    <a:pt x="2401" y="2979"/>
                  </a:cubicBezTo>
                  <a:cubicBezTo>
                    <a:pt x="2459" y="2931"/>
                    <a:pt x="2553" y="2931"/>
                    <a:pt x="2610" y="2979"/>
                  </a:cubicBezTo>
                  <a:cubicBezTo>
                    <a:pt x="2679" y="3036"/>
                    <a:pt x="2791" y="3036"/>
                    <a:pt x="2860" y="2979"/>
                  </a:cubicBezTo>
                  <a:cubicBezTo>
                    <a:pt x="4185" y="1872"/>
                    <a:pt x="4185" y="1872"/>
                    <a:pt x="4185" y="1872"/>
                  </a:cubicBezTo>
                  <a:cubicBezTo>
                    <a:pt x="4229" y="1835"/>
                    <a:pt x="4229" y="1775"/>
                    <a:pt x="4185" y="1738"/>
                  </a:cubicBezTo>
                  <a:cubicBezTo>
                    <a:pt x="4140" y="1701"/>
                    <a:pt x="4068" y="1701"/>
                    <a:pt x="4024" y="1738"/>
                  </a:cubicBezTo>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29" name="Freeform 102"/>
            <p:cNvSpPr/>
            <p:nvPr userDrawn="1"/>
          </p:nvSpPr>
          <p:spPr bwMode="auto">
            <a:xfrm>
              <a:off x="5181600" y="6467476"/>
              <a:ext cx="317500" cy="263525"/>
            </a:xfrm>
            <a:custGeom>
              <a:avLst/>
              <a:gdLst>
                <a:gd name="T0" fmla="*/ 32 w 167"/>
                <a:gd name="T1" fmla="*/ 22 h 139"/>
                <a:gd name="T2" fmla="*/ 29 w 167"/>
                <a:gd name="T3" fmla="*/ 113 h 139"/>
                <a:gd name="T4" fmla="*/ 137 w 167"/>
                <a:gd name="T5" fmla="*/ 114 h 139"/>
                <a:gd name="T6" fmla="*/ 136 w 167"/>
                <a:gd name="T7" fmla="*/ 115 h 139"/>
                <a:gd name="T8" fmla="*/ 134 w 167"/>
                <a:gd name="T9" fmla="*/ 23 h 139"/>
                <a:gd name="T10" fmla="*/ 29 w 167"/>
                <a:gd name="T11" fmla="*/ 25 h 139"/>
                <a:gd name="T12" fmla="*/ 32 w 167"/>
                <a:gd name="T13" fmla="*/ 22 h 139"/>
              </a:gdLst>
              <a:ahLst/>
              <a:cxnLst>
                <a:cxn ang="0">
                  <a:pos x="T0" y="T1"/>
                </a:cxn>
                <a:cxn ang="0">
                  <a:pos x="T2" y="T3"/>
                </a:cxn>
                <a:cxn ang="0">
                  <a:pos x="T4" y="T5"/>
                </a:cxn>
                <a:cxn ang="0">
                  <a:pos x="T6" y="T7"/>
                </a:cxn>
                <a:cxn ang="0">
                  <a:pos x="T8" y="T9"/>
                </a:cxn>
                <a:cxn ang="0">
                  <a:pos x="T10" y="T11"/>
                </a:cxn>
                <a:cxn ang="0">
                  <a:pos x="T12" y="T13"/>
                </a:cxn>
              </a:cxnLst>
              <a:rect l="0" t="0" r="r" b="b"/>
              <a:pathLst>
                <a:path w="167" h="139">
                  <a:moveTo>
                    <a:pt x="32" y="22"/>
                  </a:moveTo>
                  <a:cubicBezTo>
                    <a:pt x="2" y="47"/>
                    <a:pt x="0" y="88"/>
                    <a:pt x="29" y="113"/>
                  </a:cubicBezTo>
                  <a:cubicBezTo>
                    <a:pt x="58" y="138"/>
                    <a:pt x="107" y="139"/>
                    <a:pt x="137" y="114"/>
                  </a:cubicBezTo>
                  <a:cubicBezTo>
                    <a:pt x="136" y="115"/>
                    <a:pt x="136" y="115"/>
                    <a:pt x="136" y="115"/>
                  </a:cubicBezTo>
                  <a:cubicBezTo>
                    <a:pt x="167" y="89"/>
                    <a:pt x="166" y="47"/>
                    <a:pt x="134" y="23"/>
                  </a:cubicBezTo>
                  <a:cubicBezTo>
                    <a:pt x="104" y="0"/>
                    <a:pt x="58" y="1"/>
                    <a:pt x="29" y="25"/>
                  </a:cubicBezTo>
                  <a:lnTo>
                    <a:pt x="32" y="22"/>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0" name="Freeform 103"/>
            <p:cNvSpPr/>
            <p:nvPr userDrawn="1"/>
          </p:nvSpPr>
          <p:spPr bwMode="auto">
            <a:xfrm>
              <a:off x="9891713" y="2419351"/>
              <a:ext cx="354013" cy="293688"/>
            </a:xfrm>
            <a:custGeom>
              <a:avLst/>
              <a:gdLst>
                <a:gd name="T0" fmla="*/ 35 w 187"/>
                <a:gd name="T1" fmla="*/ 25 h 155"/>
                <a:gd name="T2" fmla="*/ 32 w 187"/>
                <a:gd name="T3" fmla="*/ 126 h 155"/>
                <a:gd name="T4" fmla="*/ 153 w 187"/>
                <a:gd name="T5" fmla="*/ 127 h 155"/>
                <a:gd name="T6" fmla="*/ 152 w 187"/>
                <a:gd name="T7" fmla="*/ 128 h 155"/>
                <a:gd name="T8" fmla="*/ 149 w 187"/>
                <a:gd name="T9" fmla="*/ 25 h 155"/>
                <a:gd name="T10" fmla="*/ 32 w 187"/>
                <a:gd name="T11" fmla="*/ 28 h 155"/>
                <a:gd name="T12" fmla="*/ 35 w 187"/>
                <a:gd name="T13" fmla="*/ 25 h 155"/>
              </a:gdLst>
              <a:ahLst/>
              <a:cxnLst>
                <a:cxn ang="0">
                  <a:pos x="T0" y="T1"/>
                </a:cxn>
                <a:cxn ang="0">
                  <a:pos x="T2" y="T3"/>
                </a:cxn>
                <a:cxn ang="0">
                  <a:pos x="T4" y="T5"/>
                </a:cxn>
                <a:cxn ang="0">
                  <a:pos x="T6" y="T7"/>
                </a:cxn>
                <a:cxn ang="0">
                  <a:pos x="T8" y="T9"/>
                </a:cxn>
                <a:cxn ang="0">
                  <a:pos x="T10" y="T11"/>
                </a:cxn>
                <a:cxn ang="0">
                  <a:pos x="T12" y="T13"/>
                </a:cxn>
              </a:cxnLst>
              <a:rect l="0" t="0" r="r" b="b"/>
              <a:pathLst>
                <a:path w="187" h="155">
                  <a:moveTo>
                    <a:pt x="35" y="25"/>
                  </a:moveTo>
                  <a:cubicBezTo>
                    <a:pt x="2" y="53"/>
                    <a:pt x="0" y="98"/>
                    <a:pt x="32" y="126"/>
                  </a:cubicBezTo>
                  <a:cubicBezTo>
                    <a:pt x="65" y="155"/>
                    <a:pt x="120" y="155"/>
                    <a:pt x="153" y="127"/>
                  </a:cubicBezTo>
                  <a:cubicBezTo>
                    <a:pt x="152" y="128"/>
                    <a:pt x="152" y="128"/>
                    <a:pt x="152" y="128"/>
                  </a:cubicBezTo>
                  <a:cubicBezTo>
                    <a:pt x="187" y="100"/>
                    <a:pt x="185" y="52"/>
                    <a:pt x="149" y="25"/>
                  </a:cubicBezTo>
                  <a:cubicBezTo>
                    <a:pt x="115" y="0"/>
                    <a:pt x="64" y="1"/>
                    <a:pt x="32" y="28"/>
                  </a:cubicBezTo>
                  <a:lnTo>
                    <a:pt x="35" y="25"/>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1" name="Freeform 104"/>
            <p:cNvSpPr/>
            <p:nvPr userDrawn="1"/>
          </p:nvSpPr>
          <p:spPr bwMode="auto">
            <a:xfrm>
              <a:off x="9847263" y="898526"/>
              <a:ext cx="425450" cy="352425"/>
            </a:xfrm>
            <a:custGeom>
              <a:avLst/>
              <a:gdLst>
                <a:gd name="T0" fmla="*/ 42 w 224"/>
                <a:gd name="T1" fmla="*/ 30 h 186"/>
                <a:gd name="T2" fmla="*/ 39 w 224"/>
                <a:gd name="T3" fmla="*/ 151 h 186"/>
                <a:gd name="T4" fmla="*/ 183 w 224"/>
                <a:gd name="T5" fmla="*/ 152 h 186"/>
                <a:gd name="T6" fmla="*/ 182 w 224"/>
                <a:gd name="T7" fmla="*/ 154 h 186"/>
                <a:gd name="T8" fmla="*/ 178 w 224"/>
                <a:gd name="T9" fmla="*/ 30 h 186"/>
                <a:gd name="T10" fmla="*/ 38 w 224"/>
                <a:gd name="T11" fmla="*/ 33 h 186"/>
                <a:gd name="T12" fmla="*/ 42 w 224"/>
                <a:gd name="T13" fmla="*/ 30 h 186"/>
              </a:gdLst>
              <a:ahLst/>
              <a:cxnLst>
                <a:cxn ang="0">
                  <a:pos x="T0" y="T1"/>
                </a:cxn>
                <a:cxn ang="0">
                  <a:pos x="T2" y="T3"/>
                </a:cxn>
                <a:cxn ang="0">
                  <a:pos x="T4" y="T5"/>
                </a:cxn>
                <a:cxn ang="0">
                  <a:pos x="T6" y="T7"/>
                </a:cxn>
                <a:cxn ang="0">
                  <a:pos x="T8" y="T9"/>
                </a:cxn>
                <a:cxn ang="0">
                  <a:pos x="T10" y="T11"/>
                </a:cxn>
                <a:cxn ang="0">
                  <a:pos x="T12" y="T13"/>
                </a:cxn>
              </a:cxnLst>
              <a:rect l="0" t="0" r="r" b="b"/>
              <a:pathLst>
                <a:path w="224" h="186">
                  <a:moveTo>
                    <a:pt x="42" y="30"/>
                  </a:moveTo>
                  <a:cubicBezTo>
                    <a:pt x="3" y="63"/>
                    <a:pt x="0" y="117"/>
                    <a:pt x="39" y="151"/>
                  </a:cubicBezTo>
                  <a:cubicBezTo>
                    <a:pt x="78" y="185"/>
                    <a:pt x="143" y="186"/>
                    <a:pt x="183" y="152"/>
                  </a:cubicBezTo>
                  <a:cubicBezTo>
                    <a:pt x="182" y="154"/>
                    <a:pt x="182" y="154"/>
                    <a:pt x="182" y="154"/>
                  </a:cubicBezTo>
                  <a:cubicBezTo>
                    <a:pt x="224" y="119"/>
                    <a:pt x="222" y="63"/>
                    <a:pt x="178" y="30"/>
                  </a:cubicBezTo>
                  <a:cubicBezTo>
                    <a:pt x="138" y="0"/>
                    <a:pt x="77" y="2"/>
                    <a:pt x="38" y="33"/>
                  </a:cubicBezTo>
                  <a:lnTo>
                    <a:pt x="42" y="3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2" name="Freeform 105"/>
            <p:cNvSpPr/>
            <p:nvPr userDrawn="1"/>
          </p:nvSpPr>
          <p:spPr bwMode="auto">
            <a:xfrm>
              <a:off x="10279063" y="695326"/>
              <a:ext cx="244475" cy="203200"/>
            </a:xfrm>
            <a:custGeom>
              <a:avLst/>
              <a:gdLst>
                <a:gd name="T0" fmla="*/ 24 w 129"/>
                <a:gd name="T1" fmla="*/ 17 h 107"/>
                <a:gd name="T2" fmla="*/ 22 w 129"/>
                <a:gd name="T3" fmla="*/ 87 h 107"/>
                <a:gd name="T4" fmla="*/ 106 w 129"/>
                <a:gd name="T5" fmla="*/ 88 h 107"/>
                <a:gd name="T6" fmla="*/ 105 w 129"/>
                <a:gd name="T7" fmla="*/ 89 h 107"/>
                <a:gd name="T8" fmla="*/ 103 w 129"/>
                <a:gd name="T9" fmla="*/ 17 h 107"/>
                <a:gd name="T10" fmla="*/ 22 w 129"/>
                <a:gd name="T11" fmla="*/ 19 h 107"/>
                <a:gd name="T12" fmla="*/ 24 w 129"/>
                <a:gd name="T13" fmla="*/ 17 h 107"/>
              </a:gdLst>
              <a:ahLst/>
              <a:cxnLst>
                <a:cxn ang="0">
                  <a:pos x="T0" y="T1"/>
                </a:cxn>
                <a:cxn ang="0">
                  <a:pos x="T2" y="T3"/>
                </a:cxn>
                <a:cxn ang="0">
                  <a:pos x="T4" y="T5"/>
                </a:cxn>
                <a:cxn ang="0">
                  <a:pos x="T6" y="T7"/>
                </a:cxn>
                <a:cxn ang="0">
                  <a:pos x="T8" y="T9"/>
                </a:cxn>
                <a:cxn ang="0">
                  <a:pos x="T10" y="T11"/>
                </a:cxn>
                <a:cxn ang="0">
                  <a:pos x="T12" y="T13"/>
                </a:cxn>
              </a:cxnLst>
              <a:rect l="0" t="0" r="r" b="b"/>
              <a:pathLst>
                <a:path w="129" h="107">
                  <a:moveTo>
                    <a:pt x="24" y="17"/>
                  </a:moveTo>
                  <a:cubicBezTo>
                    <a:pt x="1" y="36"/>
                    <a:pt x="0" y="68"/>
                    <a:pt x="22" y="87"/>
                  </a:cubicBezTo>
                  <a:cubicBezTo>
                    <a:pt x="45" y="107"/>
                    <a:pt x="82" y="107"/>
                    <a:pt x="106" y="88"/>
                  </a:cubicBezTo>
                  <a:cubicBezTo>
                    <a:pt x="105" y="89"/>
                    <a:pt x="105" y="89"/>
                    <a:pt x="105" y="89"/>
                  </a:cubicBezTo>
                  <a:cubicBezTo>
                    <a:pt x="129" y="69"/>
                    <a:pt x="128" y="36"/>
                    <a:pt x="103" y="17"/>
                  </a:cubicBezTo>
                  <a:cubicBezTo>
                    <a:pt x="79" y="0"/>
                    <a:pt x="44" y="1"/>
                    <a:pt x="22" y="19"/>
                  </a:cubicBezTo>
                  <a:lnTo>
                    <a:pt x="24" y="17"/>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3" name="Freeform 106"/>
            <p:cNvSpPr/>
            <p:nvPr userDrawn="1"/>
          </p:nvSpPr>
          <p:spPr bwMode="auto">
            <a:xfrm>
              <a:off x="8988425" y="822326"/>
              <a:ext cx="312738" cy="257175"/>
            </a:xfrm>
            <a:custGeom>
              <a:avLst/>
              <a:gdLst>
                <a:gd name="T0" fmla="*/ 32 w 165"/>
                <a:gd name="T1" fmla="*/ 22 h 136"/>
                <a:gd name="T2" fmla="*/ 29 w 165"/>
                <a:gd name="T3" fmla="*/ 111 h 136"/>
                <a:gd name="T4" fmla="*/ 135 w 165"/>
                <a:gd name="T5" fmla="*/ 111 h 136"/>
                <a:gd name="T6" fmla="*/ 134 w 165"/>
                <a:gd name="T7" fmla="*/ 113 h 136"/>
                <a:gd name="T8" fmla="*/ 132 w 165"/>
                <a:gd name="T9" fmla="*/ 22 h 136"/>
                <a:gd name="T10" fmla="*/ 29 w 165"/>
                <a:gd name="T11" fmla="*/ 24 h 136"/>
                <a:gd name="T12" fmla="*/ 32 w 165"/>
                <a:gd name="T13" fmla="*/ 22 h 136"/>
              </a:gdLst>
              <a:ahLst/>
              <a:cxnLst>
                <a:cxn ang="0">
                  <a:pos x="T0" y="T1"/>
                </a:cxn>
                <a:cxn ang="0">
                  <a:pos x="T2" y="T3"/>
                </a:cxn>
                <a:cxn ang="0">
                  <a:pos x="T4" y="T5"/>
                </a:cxn>
                <a:cxn ang="0">
                  <a:pos x="T6" y="T7"/>
                </a:cxn>
                <a:cxn ang="0">
                  <a:pos x="T8" y="T9"/>
                </a:cxn>
                <a:cxn ang="0">
                  <a:pos x="T10" y="T11"/>
                </a:cxn>
                <a:cxn ang="0">
                  <a:pos x="T12" y="T13"/>
                </a:cxn>
              </a:cxnLst>
              <a:rect l="0" t="0" r="r" b="b"/>
              <a:pathLst>
                <a:path w="165" h="136">
                  <a:moveTo>
                    <a:pt x="32" y="22"/>
                  </a:moveTo>
                  <a:cubicBezTo>
                    <a:pt x="3" y="46"/>
                    <a:pt x="0" y="86"/>
                    <a:pt x="29" y="111"/>
                  </a:cubicBezTo>
                  <a:cubicBezTo>
                    <a:pt x="58" y="136"/>
                    <a:pt x="106" y="136"/>
                    <a:pt x="135" y="111"/>
                  </a:cubicBezTo>
                  <a:cubicBezTo>
                    <a:pt x="134" y="113"/>
                    <a:pt x="134" y="113"/>
                    <a:pt x="134" y="113"/>
                  </a:cubicBezTo>
                  <a:cubicBezTo>
                    <a:pt x="165" y="87"/>
                    <a:pt x="163" y="46"/>
                    <a:pt x="132" y="22"/>
                  </a:cubicBezTo>
                  <a:cubicBezTo>
                    <a:pt x="102" y="0"/>
                    <a:pt x="57" y="1"/>
                    <a:pt x="29" y="24"/>
                  </a:cubicBezTo>
                  <a:lnTo>
                    <a:pt x="32" y="22"/>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4" name="Freeform 107"/>
            <p:cNvSpPr/>
            <p:nvPr userDrawn="1"/>
          </p:nvSpPr>
          <p:spPr bwMode="auto">
            <a:xfrm>
              <a:off x="7043738" y="252413"/>
              <a:ext cx="304800" cy="252413"/>
            </a:xfrm>
            <a:custGeom>
              <a:avLst/>
              <a:gdLst>
                <a:gd name="T0" fmla="*/ 31 w 160"/>
                <a:gd name="T1" fmla="*/ 22 h 133"/>
                <a:gd name="T2" fmla="*/ 28 w 160"/>
                <a:gd name="T3" fmla="*/ 108 h 133"/>
                <a:gd name="T4" fmla="*/ 132 w 160"/>
                <a:gd name="T5" fmla="*/ 109 h 133"/>
                <a:gd name="T6" fmla="*/ 131 w 160"/>
                <a:gd name="T7" fmla="*/ 110 h 133"/>
                <a:gd name="T8" fmla="*/ 128 w 160"/>
                <a:gd name="T9" fmla="*/ 22 h 133"/>
                <a:gd name="T10" fmla="*/ 28 w 160"/>
                <a:gd name="T11" fmla="*/ 24 h 133"/>
                <a:gd name="T12" fmla="*/ 31 w 160"/>
                <a:gd name="T13" fmla="*/ 22 h 133"/>
              </a:gdLst>
              <a:ahLst/>
              <a:cxnLst>
                <a:cxn ang="0">
                  <a:pos x="T0" y="T1"/>
                </a:cxn>
                <a:cxn ang="0">
                  <a:pos x="T2" y="T3"/>
                </a:cxn>
                <a:cxn ang="0">
                  <a:pos x="T4" y="T5"/>
                </a:cxn>
                <a:cxn ang="0">
                  <a:pos x="T6" y="T7"/>
                </a:cxn>
                <a:cxn ang="0">
                  <a:pos x="T8" y="T9"/>
                </a:cxn>
                <a:cxn ang="0">
                  <a:pos x="T10" y="T11"/>
                </a:cxn>
                <a:cxn ang="0">
                  <a:pos x="T12" y="T13"/>
                </a:cxn>
              </a:cxnLst>
              <a:rect l="0" t="0" r="r" b="b"/>
              <a:pathLst>
                <a:path w="160" h="133">
                  <a:moveTo>
                    <a:pt x="31" y="22"/>
                  </a:moveTo>
                  <a:cubicBezTo>
                    <a:pt x="3" y="45"/>
                    <a:pt x="0" y="84"/>
                    <a:pt x="28" y="108"/>
                  </a:cubicBezTo>
                  <a:cubicBezTo>
                    <a:pt x="56" y="132"/>
                    <a:pt x="103" y="133"/>
                    <a:pt x="132" y="109"/>
                  </a:cubicBezTo>
                  <a:cubicBezTo>
                    <a:pt x="131" y="110"/>
                    <a:pt x="131" y="110"/>
                    <a:pt x="131" y="110"/>
                  </a:cubicBezTo>
                  <a:cubicBezTo>
                    <a:pt x="160" y="85"/>
                    <a:pt x="159" y="45"/>
                    <a:pt x="128" y="22"/>
                  </a:cubicBezTo>
                  <a:cubicBezTo>
                    <a:pt x="99" y="0"/>
                    <a:pt x="55" y="1"/>
                    <a:pt x="28" y="24"/>
                  </a:cubicBezTo>
                  <a:lnTo>
                    <a:pt x="31" y="22"/>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5" name="Freeform 108"/>
            <p:cNvSpPr/>
            <p:nvPr userDrawn="1"/>
          </p:nvSpPr>
          <p:spPr bwMode="auto">
            <a:xfrm>
              <a:off x="3590925" y="5981701"/>
              <a:ext cx="423863" cy="349250"/>
            </a:xfrm>
            <a:custGeom>
              <a:avLst/>
              <a:gdLst>
                <a:gd name="T0" fmla="*/ 42 w 223"/>
                <a:gd name="T1" fmla="*/ 30 h 184"/>
                <a:gd name="T2" fmla="*/ 39 w 223"/>
                <a:gd name="T3" fmla="*/ 150 h 184"/>
                <a:gd name="T4" fmla="*/ 183 w 223"/>
                <a:gd name="T5" fmla="*/ 151 h 184"/>
                <a:gd name="T6" fmla="*/ 182 w 223"/>
                <a:gd name="T7" fmla="*/ 153 h 184"/>
                <a:gd name="T8" fmla="*/ 178 w 223"/>
                <a:gd name="T9" fmla="*/ 30 h 184"/>
                <a:gd name="T10" fmla="*/ 39 w 223"/>
                <a:gd name="T11" fmla="*/ 33 h 184"/>
                <a:gd name="T12" fmla="*/ 42 w 223"/>
                <a:gd name="T13" fmla="*/ 30 h 184"/>
              </a:gdLst>
              <a:ahLst/>
              <a:cxnLst>
                <a:cxn ang="0">
                  <a:pos x="T0" y="T1"/>
                </a:cxn>
                <a:cxn ang="0">
                  <a:pos x="T2" y="T3"/>
                </a:cxn>
                <a:cxn ang="0">
                  <a:pos x="T4" y="T5"/>
                </a:cxn>
                <a:cxn ang="0">
                  <a:pos x="T6" y="T7"/>
                </a:cxn>
                <a:cxn ang="0">
                  <a:pos x="T8" y="T9"/>
                </a:cxn>
                <a:cxn ang="0">
                  <a:pos x="T10" y="T11"/>
                </a:cxn>
                <a:cxn ang="0">
                  <a:pos x="T12" y="T13"/>
                </a:cxn>
              </a:cxnLst>
              <a:rect l="0" t="0" r="r" b="b"/>
              <a:pathLst>
                <a:path w="223" h="184">
                  <a:moveTo>
                    <a:pt x="42" y="30"/>
                  </a:moveTo>
                  <a:cubicBezTo>
                    <a:pt x="3" y="63"/>
                    <a:pt x="0" y="117"/>
                    <a:pt x="39" y="150"/>
                  </a:cubicBezTo>
                  <a:cubicBezTo>
                    <a:pt x="78" y="184"/>
                    <a:pt x="143" y="184"/>
                    <a:pt x="183" y="151"/>
                  </a:cubicBezTo>
                  <a:cubicBezTo>
                    <a:pt x="182" y="153"/>
                    <a:pt x="182" y="153"/>
                    <a:pt x="182" y="153"/>
                  </a:cubicBezTo>
                  <a:cubicBezTo>
                    <a:pt x="223" y="119"/>
                    <a:pt x="221" y="63"/>
                    <a:pt x="178" y="30"/>
                  </a:cubicBezTo>
                  <a:cubicBezTo>
                    <a:pt x="138" y="0"/>
                    <a:pt x="77" y="1"/>
                    <a:pt x="39" y="33"/>
                  </a:cubicBezTo>
                  <a:lnTo>
                    <a:pt x="42" y="3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6" name="Freeform 109"/>
            <p:cNvSpPr/>
            <p:nvPr userDrawn="1"/>
          </p:nvSpPr>
          <p:spPr bwMode="auto">
            <a:xfrm>
              <a:off x="2946400" y="5046663"/>
              <a:ext cx="276225" cy="230188"/>
            </a:xfrm>
            <a:custGeom>
              <a:avLst/>
              <a:gdLst>
                <a:gd name="T0" fmla="*/ 28 w 146"/>
                <a:gd name="T1" fmla="*/ 20 h 121"/>
                <a:gd name="T2" fmla="*/ 25 w 146"/>
                <a:gd name="T3" fmla="*/ 99 h 121"/>
                <a:gd name="T4" fmla="*/ 120 w 146"/>
                <a:gd name="T5" fmla="*/ 100 h 121"/>
                <a:gd name="T6" fmla="*/ 119 w 146"/>
                <a:gd name="T7" fmla="*/ 101 h 121"/>
                <a:gd name="T8" fmla="*/ 117 w 146"/>
                <a:gd name="T9" fmla="*/ 20 h 121"/>
                <a:gd name="T10" fmla="*/ 25 w 146"/>
                <a:gd name="T11" fmla="*/ 22 h 121"/>
                <a:gd name="T12" fmla="*/ 28 w 146"/>
                <a:gd name="T13" fmla="*/ 20 h 121"/>
              </a:gdLst>
              <a:ahLst/>
              <a:cxnLst>
                <a:cxn ang="0">
                  <a:pos x="T0" y="T1"/>
                </a:cxn>
                <a:cxn ang="0">
                  <a:pos x="T2" y="T3"/>
                </a:cxn>
                <a:cxn ang="0">
                  <a:pos x="T4" y="T5"/>
                </a:cxn>
                <a:cxn ang="0">
                  <a:pos x="T6" y="T7"/>
                </a:cxn>
                <a:cxn ang="0">
                  <a:pos x="T8" y="T9"/>
                </a:cxn>
                <a:cxn ang="0">
                  <a:pos x="T10" y="T11"/>
                </a:cxn>
                <a:cxn ang="0">
                  <a:pos x="T12" y="T13"/>
                </a:cxn>
              </a:cxnLst>
              <a:rect l="0" t="0" r="r" b="b"/>
              <a:pathLst>
                <a:path w="146" h="121">
                  <a:moveTo>
                    <a:pt x="28" y="20"/>
                  </a:moveTo>
                  <a:cubicBezTo>
                    <a:pt x="2" y="42"/>
                    <a:pt x="0" y="77"/>
                    <a:pt x="25" y="99"/>
                  </a:cubicBezTo>
                  <a:cubicBezTo>
                    <a:pt x="51" y="121"/>
                    <a:pt x="94" y="121"/>
                    <a:pt x="120" y="100"/>
                  </a:cubicBezTo>
                  <a:cubicBezTo>
                    <a:pt x="119" y="101"/>
                    <a:pt x="119" y="101"/>
                    <a:pt x="119" y="101"/>
                  </a:cubicBezTo>
                  <a:cubicBezTo>
                    <a:pt x="146" y="78"/>
                    <a:pt x="145" y="41"/>
                    <a:pt x="117" y="20"/>
                  </a:cubicBezTo>
                  <a:cubicBezTo>
                    <a:pt x="90" y="0"/>
                    <a:pt x="50" y="1"/>
                    <a:pt x="25" y="22"/>
                  </a:cubicBezTo>
                  <a:lnTo>
                    <a:pt x="28" y="2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7" name="Freeform 110"/>
            <p:cNvSpPr/>
            <p:nvPr userDrawn="1"/>
          </p:nvSpPr>
          <p:spPr bwMode="auto">
            <a:xfrm>
              <a:off x="3225800" y="6448426"/>
              <a:ext cx="188913" cy="157163"/>
            </a:xfrm>
            <a:custGeom>
              <a:avLst/>
              <a:gdLst>
                <a:gd name="T0" fmla="*/ 19 w 100"/>
                <a:gd name="T1" fmla="*/ 14 h 83"/>
                <a:gd name="T2" fmla="*/ 17 w 100"/>
                <a:gd name="T3" fmla="*/ 68 h 83"/>
                <a:gd name="T4" fmla="*/ 82 w 100"/>
                <a:gd name="T5" fmla="*/ 68 h 83"/>
                <a:gd name="T6" fmla="*/ 81 w 100"/>
                <a:gd name="T7" fmla="*/ 69 h 83"/>
                <a:gd name="T8" fmla="*/ 80 w 100"/>
                <a:gd name="T9" fmla="*/ 14 h 83"/>
                <a:gd name="T10" fmla="*/ 17 w 100"/>
                <a:gd name="T11" fmla="*/ 15 h 83"/>
                <a:gd name="T12" fmla="*/ 19 w 100"/>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100" h="83">
                  <a:moveTo>
                    <a:pt x="19" y="14"/>
                  </a:moveTo>
                  <a:cubicBezTo>
                    <a:pt x="1" y="29"/>
                    <a:pt x="0" y="53"/>
                    <a:pt x="17" y="68"/>
                  </a:cubicBezTo>
                  <a:cubicBezTo>
                    <a:pt x="35" y="83"/>
                    <a:pt x="64" y="83"/>
                    <a:pt x="82" y="68"/>
                  </a:cubicBezTo>
                  <a:cubicBezTo>
                    <a:pt x="81" y="69"/>
                    <a:pt x="81" y="69"/>
                    <a:pt x="81" y="69"/>
                  </a:cubicBezTo>
                  <a:cubicBezTo>
                    <a:pt x="100" y="54"/>
                    <a:pt x="99" y="29"/>
                    <a:pt x="80" y="14"/>
                  </a:cubicBezTo>
                  <a:cubicBezTo>
                    <a:pt x="62" y="0"/>
                    <a:pt x="34" y="1"/>
                    <a:pt x="17" y="15"/>
                  </a:cubicBezTo>
                  <a:lnTo>
                    <a:pt x="19" y="14"/>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8" name="Freeform 111"/>
            <p:cNvSpPr/>
            <p:nvPr userDrawn="1"/>
          </p:nvSpPr>
          <p:spPr bwMode="auto">
            <a:xfrm>
              <a:off x="5287169" y="5893120"/>
              <a:ext cx="387350" cy="320675"/>
            </a:xfrm>
            <a:custGeom>
              <a:avLst/>
              <a:gdLst>
                <a:gd name="T0" fmla="*/ 39 w 204"/>
                <a:gd name="T1" fmla="*/ 27 h 169"/>
                <a:gd name="T2" fmla="*/ 35 w 204"/>
                <a:gd name="T3" fmla="*/ 137 h 169"/>
                <a:gd name="T4" fmla="*/ 167 w 204"/>
                <a:gd name="T5" fmla="*/ 138 h 169"/>
                <a:gd name="T6" fmla="*/ 166 w 204"/>
                <a:gd name="T7" fmla="*/ 140 h 169"/>
                <a:gd name="T8" fmla="*/ 163 w 204"/>
                <a:gd name="T9" fmla="*/ 27 h 169"/>
                <a:gd name="T10" fmla="*/ 35 w 204"/>
                <a:gd name="T11" fmla="*/ 30 h 169"/>
                <a:gd name="T12" fmla="*/ 39 w 204"/>
                <a:gd name="T13" fmla="*/ 27 h 169"/>
              </a:gdLst>
              <a:ahLst/>
              <a:cxnLst>
                <a:cxn ang="0">
                  <a:pos x="T0" y="T1"/>
                </a:cxn>
                <a:cxn ang="0">
                  <a:pos x="T2" y="T3"/>
                </a:cxn>
                <a:cxn ang="0">
                  <a:pos x="T4" y="T5"/>
                </a:cxn>
                <a:cxn ang="0">
                  <a:pos x="T6" y="T7"/>
                </a:cxn>
                <a:cxn ang="0">
                  <a:pos x="T8" y="T9"/>
                </a:cxn>
                <a:cxn ang="0">
                  <a:pos x="T10" y="T11"/>
                </a:cxn>
                <a:cxn ang="0">
                  <a:pos x="T12" y="T13"/>
                </a:cxn>
              </a:cxnLst>
              <a:rect l="0" t="0" r="r" b="b"/>
              <a:pathLst>
                <a:path w="204" h="169">
                  <a:moveTo>
                    <a:pt x="39" y="27"/>
                  </a:moveTo>
                  <a:cubicBezTo>
                    <a:pt x="3" y="57"/>
                    <a:pt x="0" y="107"/>
                    <a:pt x="35" y="137"/>
                  </a:cubicBezTo>
                  <a:cubicBezTo>
                    <a:pt x="71" y="168"/>
                    <a:pt x="131" y="169"/>
                    <a:pt x="167" y="138"/>
                  </a:cubicBezTo>
                  <a:cubicBezTo>
                    <a:pt x="166" y="140"/>
                    <a:pt x="166" y="140"/>
                    <a:pt x="166" y="140"/>
                  </a:cubicBezTo>
                  <a:cubicBezTo>
                    <a:pt x="204" y="108"/>
                    <a:pt x="202" y="57"/>
                    <a:pt x="163" y="27"/>
                  </a:cubicBezTo>
                  <a:cubicBezTo>
                    <a:pt x="126" y="0"/>
                    <a:pt x="70" y="1"/>
                    <a:pt x="35" y="30"/>
                  </a:cubicBezTo>
                  <a:cubicBezTo>
                    <a:pt x="39" y="27"/>
                    <a:pt x="39" y="27"/>
                    <a:pt x="39" y="27"/>
                  </a:cubicBezTo>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39" name="Freeform 112"/>
            <p:cNvSpPr/>
            <p:nvPr userDrawn="1"/>
          </p:nvSpPr>
          <p:spPr bwMode="auto">
            <a:xfrm>
              <a:off x="1763713" y="3948113"/>
              <a:ext cx="341313" cy="284163"/>
            </a:xfrm>
            <a:custGeom>
              <a:avLst/>
              <a:gdLst>
                <a:gd name="T0" fmla="*/ 35 w 180"/>
                <a:gd name="T1" fmla="*/ 25 h 150"/>
                <a:gd name="T2" fmla="*/ 32 w 180"/>
                <a:gd name="T3" fmla="*/ 122 h 150"/>
                <a:gd name="T4" fmla="*/ 148 w 180"/>
                <a:gd name="T5" fmla="*/ 123 h 150"/>
                <a:gd name="T6" fmla="*/ 147 w 180"/>
                <a:gd name="T7" fmla="*/ 124 h 150"/>
                <a:gd name="T8" fmla="*/ 144 w 180"/>
                <a:gd name="T9" fmla="*/ 25 h 150"/>
                <a:gd name="T10" fmla="*/ 32 w 180"/>
                <a:gd name="T11" fmla="*/ 27 h 150"/>
                <a:gd name="T12" fmla="*/ 35 w 180"/>
                <a:gd name="T13" fmla="*/ 25 h 150"/>
              </a:gdLst>
              <a:ahLst/>
              <a:cxnLst>
                <a:cxn ang="0">
                  <a:pos x="T0" y="T1"/>
                </a:cxn>
                <a:cxn ang="0">
                  <a:pos x="T2" y="T3"/>
                </a:cxn>
                <a:cxn ang="0">
                  <a:pos x="T4" y="T5"/>
                </a:cxn>
                <a:cxn ang="0">
                  <a:pos x="T6" y="T7"/>
                </a:cxn>
                <a:cxn ang="0">
                  <a:pos x="T8" y="T9"/>
                </a:cxn>
                <a:cxn ang="0">
                  <a:pos x="T10" y="T11"/>
                </a:cxn>
                <a:cxn ang="0">
                  <a:pos x="T12" y="T13"/>
                </a:cxn>
              </a:cxnLst>
              <a:rect l="0" t="0" r="r" b="b"/>
              <a:pathLst>
                <a:path w="180" h="150">
                  <a:moveTo>
                    <a:pt x="35" y="25"/>
                  </a:moveTo>
                  <a:cubicBezTo>
                    <a:pt x="3" y="51"/>
                    <a:pt x="0" y="95"/>
                    <a:pt x="32" y="122"/>
                  </a:cubicBezTo>
                  <a:cubicBezTo>
                    <a:pt x="63" y="149"/>
                    <a:pt x="116" y="150"/>
                    <a:pt x="148" y="123"/>
                  </a:cubicBezTo>
                  <a:cubicBezTo>
                    <a:pt x="147" y="124"/>
                    <a:pt x="147" y="124"/>
                    <a:pt x="147" y="124"/>
                  </a:cubicBezTo>
                  <a:cubicBezTo>
                    <a:pt x="180" y="96"/>
                    <a:pt x="179" y="51"/>
                    <a:pt x="144" y="25"/>
                  </a:cubicBezTo>
                  <a:cubicBezTo>
                    <a:pt x="112" y="0"/>
                    <a:pt x="62" y="1"/>
                    <a:pt x="32" y="27"/>
                  </a:cubicBezTo>
                  <a:lnTo>
                    <a:pt x="35" y="25"/>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0" name="Freeform 113"/>
            <p:cNvSpPr/>
            <p:nvPr userDrawn="1"/>
          </p:nvSpPr>
          <p:spPr bwMode="auto">
            <a:xfrm>
              <a:off x="1916113" y="5526088"/>
              <a:ext cx="227013" cy="188913"/>
            </a:xfrm>
            <a:custGeom>
              <a:avLst/>
              <a:gdLst>
                <a:gd name="T0" fmla="*/ 23 w 120"/>
                <a:gd name="T1" fmla="*/ 16 h 100"/>
                <a:gd name="T2" fmla="*/ 21 w 120"/>
                <a:gd name="T3" fmla="*/ 81 h 100"/>
                <a:gd name="T4" fmla="*/ 99 w 120"/>
                <a:gd name="T5" fmla="*/ 82 h 100"/>
                <a:gd name="T6" fmla="*/ 98 w 120"/>
                <a:gd name="T7" fmla="*/ 83 h 100"/>
                <a:gd name="T8" fmla="*/ 96 w 120"/>
                <a:gd name="T9" fmla="*/ 16 h 100"/>
                <a:gd name="T10" fmla="*/ 20 w 120"/>
                <a:gd name="T11" fmla="*/ 18 h 100"/>
                <a:gd name="T12" fmla="*/ 23 w 120"/>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120" h="100">
                  <a:moveTo>
                    <a:pt x="23" y="16"/>
                  </a:moveTo>
                  <a:cubicBezTo>
                    <a:pt x="1" y="34"/>
                    <a:pt x="0" y="63"/>
                    <a:pt x="21" y="81"/>
                  </a:cubicBezTo>
                  <a:cubicBezTo>
                    <a:pt x="42" y="100"/>
                    <a:pt x="77" y="100"/>
                    <a:pt x="99" y="82"/>
                  </a:cubicBezTo>
                  <a:cubicBezTo>
                    <a:pt x="98" y="83"/>
                    <a:pt x="98" y="83"/>
                    <a:pt x="98" y="83"/>
                  </a:cubicBezTo>
                  <a:cubicBezTo>
                    <a:pt x="120" y="64"/>
                    <a:pt x="119" y="34"/>
                    <a:pt x="96" y="16"/>
                  </a:cubicBezTo>
                  <a:cubicBezTo>
                    <a:pt x="74" y="0"/>
                    <a:pt x="41" y="1"/>
                    <a:pt x="20" y="18"/>
                  </a:cubicBezTo>
                  <a:lnTo>
                    <a:pt x="23" y="16"/>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1" name="Freeform 114"/>
            <p:cNvSpPr/>
            <p:nvPr userDrawn="1"/>
          </p:nvSpPr>
          <p:spPr bwMode="auto">
            <a:xfrm>
              <a:off x="1766888" y="3119438"/>
              <a:ext cx="292100" cy="242888"/>
            </a:xfrm>
            <a:custGeom>
              <a:avLst/>
              <a:gdLst>
                <a:gd name="T0" fmla="*/ 29 w 154"/>
                <a:gd name="T1" fmla="*/ 21 h 128"/>
                <a:gd name="T2" fmla="*/ 26 w 154"/>
                <a:gd name="T3" fmla="*/ 104 h 128"/>
                <a:gd name="T4" fmla="*/ 126 w 154"/>
                <a:gd name="T5" fmla="*/ 105 h 128"/>
                <a:gd name="T6" fmla="*/ 126 w 154"/>
                <a:gd name="T7" fmla="*/ 106 h 128"/>
                <a:gd name="T8" fmla="*/ 123 w 154"/>
                <a:gd name="T9" fmla="*/ 21 h 128"/>
                <a:gd name="T10" fmla="*/ 26 w 154"/>
                <a:gd name="T11" fmla="*/ 23 h 128"/>
                <a:gd name="T12" fmla="*/ 29 w 154"/>
                <a:gd name="T13" fmla="*/ 21 h 128"/>
              </a:gdLst>
              <a:ahLst/>
              <a:cxnLst>
                <a:cxn ang="0">
                  <a:pos x="T0" y="T1"/>
                </a:cxn>
                <a:cxn ang="0">
                  <a:pos x="T2" y="T3"/>
                </a:cxn>
                <a:cxn ang="0">
                  <a:pos x="T4" y="T5"/>
                </a:cxn>
                <a:cxn ang="0">
                  <a:pos x="T6" y="T7"/>
                </a:cxn>
                <a:cxn ang="0">
                  <a:pos x="T8" y="T9"/>
                </a:cxn>
                <a:cxn ang="0">
                  <a:pos x="T10" y="T11"/>
                </a:cxn>
                <a:cxn ang="0">
                  <a:pos x="T12" y="T13"/>
                </a:cxn>
              </a:cxnLst>
              <a:rect l="0" t="0" r="r" b="b"/>
              <a:pathLst>
                <a:path w="154" h="128">
                  <a:moveTo>
                    <a:pt x="29" y="21"/>
                  </a:moveTo>
                  <a:cubicBezTo>
                    <a:pt x="2" y="44"/>
                    <a:pt x="0" y="81"/>
                    <a:pt x="26" y="104"/>
                  </a:cubicBezTo>
                  <a:cubicBezTo>
                    <a:pt x="54" y="128"/>
                    <a:pt x="99" y="128"/>
                    <a:pt x="126" y="105"/>
                  </a:cubicBezTo>
                  <a:cubicBezTo>
                    <a:pt x="126" y="106"/>
                    <a:pt x="126" y="106"/>
                    <a:pt x="126" y="106"/>
                  </a:cubicBezTo>
                  <a:cubicBezTo>
                    <a:pt x="154" y="82"/>
                    <a:pt x="153" y="44"/>
                    <a:pt x="123" y="21"/>
                  </a:cubicBezTo>
                  <a:cubicBezTo>
                    <a:pt x="95" y="0"/>
                    <a:pt x="53" y="1"/>
                    <a:pt x="26" y="23"/>
                  </a:cubicBezTo>
                  <a:lnTo>
                    <a:pt x="29" y="21"/>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2" name="Freeform 115"/>
            <p:cNvSpPr/>
            <p:nvPr userDrawn="1"/>
          </p:nvSpPr>
          <p:spPr bwMode="auto">
            <a:xfrm>
              <a:off x="5075238" y="428626"/>
              <a:ext cx="285750" cy="234950"/>
            </a:xfrm>
            <a:custGeom>
              <a:avLst/>
              <a:gdLst>
                <a:gd name="T0" fmla="*/ 29 w 150"/>
                <a:gd name="T1" fmla="*/ 20 h 124"/>
                <a:gd name="T2" fmla="*/ 26 w 150"/>
                <a:gd name="T3" fmla="*/ 100 h 124"/>
                <a:gd name="T4" fmla="*/ 123 w 150"/>
                <a:gd name="T5" fmla="*/ 101 h 124"/>
                <a:gd name="T6" fmla="*/ 122 w 150"/>
                <a:gd name="T7" fmla="*/ 102 h 124"/>
                <a:gd name="T8" fmla="*/ 120 w 150"/>
                <a:gd name="T9" fmla="*/ 20 h 124"/>
                <a:gd name="T10" fmla="*/ 26 w 150"/>
                <a:gd name="T11" fmla="*/ 22 h 124"/>
                <a:gd name="T12" fmla="*/ 29 w 150"/>
                <a:gd name="T13" fmla="*/ 20 h 124"/>
              </a:gdLst>
              <a:ahLst/>
              <a:cxnLst>
                <a:cxn ang="0">
                  <a:pos x="T0" y="T1"/>
                </a:cxn>
                <a:cxn ang="0">
                  <a:pos x="T2" y="T3"/>
                </a:cxn>
                <a:cxn ang="0">
                  <a:pos x="T4" y="T5"/>
                </a:cxn>
                <a:cxn ang="0">
                  <a:pos x="T6" y="T7"/>
                </a:cxn>
                <a:cxn ang="0">
                  <a:pos x="T8" y="T9"/>
                </a:cxn>
                <a:cxn ang="0">
                  <a:pos x="T10" y="T11"/>
                </a:cxn>
                <a:cxn ang="0">
                  <a:pos x="T12" y="T13"/>
                </a:cxn>
              </a:cxnLst>
              <a:rect l="0" t="0" r="r" b="b"/>
              <a:pathLst>
                <a:path w="150" h="124">
                  <a:moveTo>
                    <a:pt x="29" y="20"/>
                  </a:moveTo>
                  <a:cubicBezTo>
                    <a:pt x="2" y="42"/>
                    <a:pt x="0" y="78"/>
                    <a:pt x="26" y="100"/>
                  </a:cubicBezTo>
                  <a:cubicBezTo>
                    <a:pt x="53" y="123"/>
                    <a:pt x="96" y="124"/>
                    <a:pt x="123" y="101"/>
                  </a:cubicBezTo>
                  <a:cubicBezTo>
                    <a:pt x="122" y="102"/>
                    <a:pt x="122" y="102"/>
                    <a:pt x="122" y="102"/>
                  </a:cubicBezTo>
                  <a:cubicBezTo>
                    <a:pt x="150" y="79"/>
                    <a:pt x="149" y="42"/>
                    <a:pt x="120" y="20"/>
                  </a:cubicBezTo>
                  <a:cubicBezTo>
                    <a:pt x="93" y="0"/>
                    <a:pt x="52" y="1"/>
                    <a:pt x="26" y="22"/>
                  </a:cubicBezTo>
                  <a:lnTo>
                    <a:pt x="29" y="20"/>
                  </a:ln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3" name="Freeform 123"/>
            <p:cNvSpPr/>
            <p:nvPr userDrawn="1"/>
          </p:nvSpPr>
          <p:spPr bwMode="auto">
            <a:xfrm>
              <a:off x="3559175" y="438151"/>
              <a:ext cx="4867275" cy="5487988"/>
            </a:xfrm>
            <a:custGeom>
              <a:avLst/>
              <a:gdLst>
                <a:gd name="T0" fmla="*/ 1119 w 2564"/>
                <a:gd name="T1" fmla="*/ 58 h 2890"/>
                <a:gd name="T2" fmla="*/ 162 w 2564"/>
                <a:gd name="T3" fmla="*/ 611 h 2890"/>
                <a:gd name="T4" fmla="*/ 0 w 2564"/>
                <a:gd name="T5" fmla="*/ 892 h 2890"/>
                <a:gd name="T6" fmla="*/ 0 w 2564"/>
                <a:gd name="T7" fmla="*/ 1998 h 2890"/>
                <a:gd name="T8" fmla="*/ 162 w 2564"/>
                <a:gd name="T9" fmla="*/ 2279 h 2890"/>
                <a:gd name="T10" fmla="*/ 1119 w 2564"/>
                <a:gd name="T11" fmla="*/ 2832 h 2890"/>
                <a:gd name="T12" fmla="*/ 1444 w 2564"/>
                <a:gd name="T13" fmla="*/ 2832 h 2890"/>
                <a:gd name="T14" fmla="*/ 2401 w 2564"/>
                <a:gd name="T15" fmla="*/ 2279 h 2890"/>
                <a:gd name="T16" fmla="*/ 2564 w 2564"/>
                <a:gd name="T17" fmla="*/ 1998 h 2890"/>
                <a:gd name="T18" fmla="*/ 2564 w 2564"/>
                <a:gd name="T19" fmla="*/ 892 h 2890"/>
                <a:gd name="T20" fmla="*/ 2401 w 2564"/>
                <a:gd name="T21" fmla="*/ 611 h 2890"/>
                <a:gd name="T22" fmla="*/ 1444 w 2564"/>
                <a:gd name="T23" fmla="*/ 58 h 2890"/>
                <a:gd name="T24" fmla="*/ 1119 w 2564"/>
                <a:gd name="T25" fmla="*/ 58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4" h="2890">
                  <a:moveTo>
                    <a:pt x="1119" y="58"/>
                  </a:moveTo>
                  <a:cubicBezTo>
                    <a:pt x="162" y="611"/>
                    <a:pt x="162" y="611"/>
                    <a:pt x="162" y="611"/>
                  </a:cubicBezTo>
                  <a:cubicBezTo>
                    <a:pt x="62" y="669"/>
                    <a:pt x="0" y="776"/>
                    <a:pt x="0" y="892"/>
                  </a:cubicBezTo>
                  <a:cubicBezTo>
                    <a:pt x="0" y="1998"/>
                    <a:pt x="0" y="1998"/>
                    <a:pt x="0" y="1998"/>
                  </a:cubicBezTo>
                  <a:cubicBezTo>
                    <a:pt x="0" y="2114"/>
                    <a:pt x="62" y="2221"/>
                    <a:pt x="162" y="2279"/>
                  </a:cubicBezTo>
                  <a:cubicBezTo>
                    <a:pt x="1119" y="2832"/>
                    <a:pt x="1119" y="2832"/>
                    <a:pt x="1119" y="2832"/>
                  </a:cubicBezTo>
                  <a:cubicBezTo>
                    <a:pt x="1220" y="2890"/>
                    <a:pt x="1344" y="2890"/>
                    <a:pt x="1444" y="2832"/>
                  </a:cubicBezTo>
                  <a:cubicBezTo>
                    <a:pt x="2401" y="2279"/>
                    <a:pt x="2401" y="2279"/>
                    <a:pt x="2401" y="2279"/>
                  </a:cubicBezTo>
                  <a:cubicBezTo>
                    <a:pt x="2502" y="2221"/>
                    <a:pt x="2564" y="2114"/>
                    <a:pt x="2564" y="1998"/>
                  </a:cubicBezTo>
                  <a:cubicBezTo>
                    <a:pt x="2564" y="892"/>
                    <a:pt x="2564" y="892"/>
                    <a:pt x="2564" y="892"/>
                  </a:cubicBezTo>
                  <a:cubicBezTo>
                    <a:pt x="2564" y="776"/>
                    <a:pt x="2502" y="669"/>
                    <a:pt x="2401" y="611"/>
                  </a:cubicBezTo>
                  <a:cubicBezTo>
                    <a:pt x="1444" y="58"/>
                    <a:pt x="1444" y="58"/>
                    <a:pt x="1444" y="58"/>
                  </a:cubicBezTo>
                  <a:cubicBezTo>
                    <a:pt x="1344" y="0"/>
                    <a:pt x="1220" y="0"/>
                    <a:pt x="1119" y="58"/>
                  </a:cubicBezTo>
                </a:path>
              </a:pathLst>
            </a:custGeom>
            <a:solidFill>
              <a:schemeClr val="accent1"/>
            </a:solidFill>
            <a:ln>
              <a:noFill/>
            </a:ln>
          </p:spPr>
          <p:txBody>
            <a:bodyPr vert="horz" wrap="square" lIns="91440" tIns="45720" rIns="91440" bIns="45720" numCol="1" anchor="t" anchorCtr="0" compatLnSpc="1"/>
            <a:lstStyle/>
            <a:p>
              <a:endParaRPr lang="zh-CN" altLang="en-US" sz="2100"/>
            </a:p>
          </p:txBody>
        </p:sp>
        <p:sp>
          <p:nvSpPr>
            <p:cNvPr id="44" name="Freeform 124"/>
            <p:cNvSpPr/>
            <p:nvPr userDrawn="1"/>
          </p:nvSpPr>
          <p:spPr bwMode="auto">
            <a:xfrm>
              <a:off x="5675313" y="544513"/>
              <a:ext cx="17463" cy="9525"/>
            </a:xfrm>
            <a:custGeom>
              <a:avLst/>
              <a:gdLst>
                <a:gd name="T0" fmla="*/ 9 w 9"/>
                <a:gd name="T1" fmla="*/ 0 h 5"/>
                <a:gd name="T2" fmla="*/ 4 w 9"/>
                <a:gd name="T3" fmla="*/ 2 h 5"/>
                <a:gd name="T4" fmla="*/ 0 w 9"/>
                <a:gd name="T5" fmla="*/ 5 h 5"/>
                <a:gd name="T6" fmla="*/ 4 w 9"/>
                <a:gd name="T7" fmla="*/ 2 h 5"/>
                <a:gd name="T8" fmla="*/ 9 w 9"/>
                <a:gd name="T9" fmla="*/ 0 h 5"/>
              </a:gdLst>
              <a:ahLst/>
              <a:cxnLst>
                <a:cxn ang="0">
                  <a:pos x="T0" y="T1"/>
                </a:cxn>
                <a:cxn ang="0">
                  <a:pos x="T2" y="T3"/>
                </a:cxn>
                <a:cxn ang="0">
                  <a:pos x="T4" y="T5"/>
                </a:cxn>
                <a:cxn ang="0">
                  <a:pos x="T6" y="T7"/>
                </a:cxn>
                <a:cxn ang="0">
                  <a:pos x="T8" y="T9"/>
                </a:cxn>
              </a:cxnLst>
              <a:rect l="0" t="0" r="r" b="b"/>
              <a:pathLst>
                <a:path w="9" h="5">
                  <a:moveTo>
                    <a:pt x="9" y="0"/>
                  </a:moveTo>
                  <a:cubicBezTo>
                    <a:pt x="7" y="1"/>
                    <a:pt x="6" y="2"/>
                    <a:pt x="4" y="2"/>
                  </a:cubicBezTo>
                  <a:cubicBezTo>
                    <a:pt x="0" y="5"/>
                    <a:pt x="0" y="5"/>
                    <a:pt x="0" y="5"/>
                  </a:cubicBezTo>
                  <a:cubicBezTo>
                    <a:pt x="4" y="2"/>
                    <a:pt x="4" y="2"/>
                    <a:pt x="4" y="2"/>
                  </a:cubicBezTo>
                  <a:cubicBezTo>
                    <a:pt x="6" y="2"/>
                    <a:pt x="7" y="1"/>
                    <a:pt x="9" y="0"/>
                  </a:cubicBezTo>
                </a:path>
              </a:pathLst>
            </a:custGeom>
            <a:solidFill>
              <a:srgbClr val="5464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45" name="Freeform 125"/>
            <p:cNvSpPr/>
            <p:nvPr userDrawn="1"/>
          </p:nvSpPr>
          <p:spPr bwMode="auto">
            <a:xfrm>
              <a:off x="5684838" y="58166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955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46" name="Freeform 126"/>
            <p:cNvSpPr/>
            <p:nvPr userDrawn="1"/>
          </p:nvSpPr>
          <p:spPr bwMode="auto">
            <a:xfrm>
              <a:off x="3559175" y="466726"/>
              <a:ext cx="2598738" cy="5422900"/>
            </a:xfrm>
            <a:custGeom>
              <a:avLst/>
              <a:gdLst>
                <a:gd name="T0" fmla="*/ 1282 w 1369"/>
                <a:gd name="T1" fmla="*/ 0 h 2856"/>
                <a:gd name="T2" fmla="*/ 1124 w 1369"/>
                <a:gd name="T3" fmla="*/ 41 h 2856"/>
                <a:gd name="T4" fmla="*/ 1119 w 1369"/>
                <a:gd name="T5" fmla="*/ 43 h 2856"/>
                <a:gd name="T6" fmla="*/ 1115 w 1369"/>
                <a:gd name="T7" fmla="*/ 46 h 2856"/>
                <a:gd name="T8" fmla="*/ 476 w 1369"/>
                <a:gd name="T9" fmla="*/ 415 h 2856"/>
                <a:gd name="T10" fmla="*/ 162 w 1369"/>
                <a:gd name="T11" fmla="*/ 596 h 2856"/>
                <a:gd name="T12" fmla="*/ 0 w 1369"/>
                <a:gd name="T13" fmla="*/ 877 h 2856"/>
                <a:gd name="T14" fmla="*/ 0 w 1369"/>
                <a:gd name="T15" fmla="*/ 1983 h 2856"/>
                <a:gd name="T16" fmla="*/ 162 w 1369"/>
                <a:gd name="T17" fmla="*/ 2264 h 2856"/>
                <a:gd name="T18" fmla="*/ 1119 w 1369"/>
                <a:gd name="T19" fmla="*/ 2817 h 2856"/>
                <a:gd name="T20" fmla="*/ 1120 w 1369"/>
                <a:gd name="T21" fmla="*/ 2817 h 2856"/>
                <a:gd name="T22" fmla="*/ 1120 w 1369"/>
                <a:gd name="T23" fmla="*/ 2817 h 2856"/>
                <a:gd name="T24" fmla="*/ 1232 w 1369"/>
                <a:gd name="T25" fmla="*/ 2856 h 2856"/>
                <a:gd name="T26" fmla="*/ 1157 w 1369"/>
                <a:gd name="T27" fmla="*/ 2825 h 2856"/>
                <a:gd name="T28" fmla="*/ 200 w 1369"/>
                <a:gd name="T29" fmla="*/ 2272 h 2856"/>
                <a:gd name="T30" fmla="*/ 37 w 1369"/>
                <a:gd name="T31" fmla="*/ 1991 h 2856"/>
                <a:gd name="T32" fmla="*/ 37 w 1369"/>
                <a:gd name="T33" fmla="*/ 886 h 2856"/>
                <a:gd name="T34" fmla="*/ 200 w 1369"/>
                <a:gd name="T35" fmla="*/ 604 h 2856"/>
                <a:gd name="T36" fmla="*/ 1157 w 1369"/>
                <a:gd name="T37" fmla="*/ 51 h 2856"/>
                <a:gd name="T38" fmla="*/ 1319 w 1369"/>
                <a:gd name="T39" fmla="*/ 8 h 2856"/>
                <a:gd name="T40" fmla="*/ 1369 w 1369"/>
                <a:gd name="T41" fmla="*/ 12 h 2856"/>
                <a:gd name="T42" fmla="*/ 1282 w 1369"/>
                <a:gd name="T43"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9" h="2856">
                  <a:moveTo>
                    <a:pt x="1282" y="0"/>
                  </a:moveTo>
                  <a:cubicBezTo>
                    <a:pt x="1227" y="0"/>
                    <a:pt x="1173" y="14"/>
                    <a:pt x="1124" y="41"/>
                  </a:cubicBezTo>
                  <a:cubicBezTo>
                    <a:pt x="1122" y="42"/>
                    <a:pt x="1121" y="43"/>
                    <a:pt x="1119" y="43"/>
                  </a:cubicBezTo>
                  <a:cubicBezTo>
                    <a:pt x="1115" y="46"/>
                    <a:pt x="1115" y="46"/>
                    <a:pt x="1115" y="46"/>
                  </a:cubicBezTo>
                  <a:cubicBezTo>
                    <a:pt x="476" y="415"/>
                    <a:pt x="476" y="415"/>
                    <a:pt x="476" y="415"/>
                  </a:cubicBezTo>
                  <a:cubicBezTo>
                    <a:pt x="162" y="596"/>
                    <a:pt x="162" y="596"/>
                    <a:pt x="162" y="596"/>
                  </a:cubicBezTo>
                  <a:cubicBezTo>
                    <a:pt x="62" y="654"/>
                    <a:pt x="0" y="761"/>
                    <a:pt x="0" y="877"/>
                  </a:cubicBezTo>
                  <a:cubicBezTo>
                    <a:pt x="0" y="1983"/>
                    <a:pt x="0" y="1983"/>
                    <a:pt x="0" y="1983"/>
                  </a:cubicBezTo>
                  <a:cubicBezTo>
                    <a:pt x="0" y="2099"/>
                    <a:pt x="62" y="2206"/>
                    <a:pt x="162" y="2264"/>
                  </a:cubicBezTo>
                  <a:cubicBezTo>
                    <a:pt x="1119" y="2817"/>
                    <a:pt x="1119" y="2817"/>
                    <a:pt x="1119" y="2817"/>
                  </a:cubicBezTo>
                  <a:cubicBezTo>
                    <a:pt x="1120" y="2817"/>
                    <a:pt x="1120" y="2817"/>
                    <a:pt x="1120" y="2817"/>
                  </a:cubicBezTo>
                  <a:cubicBezTo>
                    <a:pt x="1120" y="2817"/>
                    <a:pt x="1120" y="2817"/>
                    <a:pt x="1120" y="2817"/>
                  </a:cubicBezTo>
                  <a:cubicBezTo>
                    <a:pt x="1155" y="2837"/>
                    <a:pt x="1193" y="2850"/>
                    <a:pt x="1232" y="2856"/>
                  </a:cubicBezTo>
                  <a:cubicBezTo>
                    <a:pt x="1206" y="2849"/>
                    <a:pt x="1181" y="2838"/>
                    <a:pt x="1157" y="2825"/>
                  </a:cubicBezTo>
                  <a:cubicBezTo>
                    <a:pt x="200" y="2272"/>
                    <a:pt x="200" y="2272"/>
                    <a:pt x="200" y="2272"/>
                  </a:cubicBezTo>
                  <a:cubicBezTo>
                    <a:pt x="99" y="2214"/>
                    <a:pt x="37" y="2107"/>
                    <a:pt x="37" y="1991"/>
                  </a:cubicBezTo>
                  <a:cubicBezTo>
                    <a:pt x="37" y="886"/>
                    <a:pt x="37" y="886"/>
                    <a:pt x="37" y="886"/>
                  </a:cubicBezTo>
                  <a:cubicBezTo>
                    <a:pt x="37" y="769"/>
                    <a:pt x="99" y="662"/>
                    <a:pt x="200" y="604"/>
                  </a:cubicBezTo>
                  <a:cubicBezTo>
                    <a:pt x="1157" y="51"/>
                    <a:pt x="1157" y="51"/>
                    <a:pt x="1157" y="51"/>
                  </a:cubicBezTo>
                  <a:cubicBezTo>
                    <a:pt x="1207" y="22"/>
                    <a:pt x="1263" y="8"/>
                    <a:pt x="1319" y="8"/>
                  </a:cubicBezTo>
                  <a:cubicBezTo>
                    <a:pt x="1336" y="8"/>
                    <a:pt x="1352" y="9"/>
                    <a:pt x="1369" y="12"/>
                  </a:cubicBezTo>
                  <a:cubicBezTo>
                    <a:pt x="1340" y="4"/>
                    <a:pt x="1311" y="0"/>
                    <a:pt x="1282" y="0"/>
                  </a:cubicBezTo>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sz="2100"/>
            </a:p>
          </p:txBody>
        </p:sp>
        <p:sp>
          <p:nvSpPr>
            <p:cNvPr id="47" name="Freeform 127"/>
            <p:cNvSpPr/>
            <p:nvPr userDrawn="1"/>
          </p:nvSpPr>
          <p:spPr bwMode="auto">
            <a:xfrm>
              <a:off x="5064125" y="920751"/>
              <a:ext cx="1812925" cy="922338"/>
            </a:xfrm>
            <a:custGeom>
              <a:avLst/>
              <a:gdLst>
                <a:gd name="T0" fmla="*/ 885 w 955"/>
                <a:gd name="T1" fmla="*/ 94 h 486"/>
                <a:gd name="T2" fmla="*/ 841 w 955"/>
                <a:gd name="T3" fmla="*/ 136 h 486"/>
                <a:gd name="T4" fmla="*/ 856 w 955"/>
                <a:gd name="T5" fmla="*/ 189 h 486"/>
                <a:gd name="T6" fmla="*/ 748 w 955"/>
                <a:gd name="T7" fmla="*/ 315 h 486"/>
                <a:gd name="T8" fmla="*/ 725 w 955"/>
                <a:gd name="T9" fmla="*/ 310 h 486"/>
                <a:gd name="T10" fmla="*/ 699 w 955"/>
                <a:gd name="T11" fmla="*/ 228 h 486"/>
                <a:gd name="T12" fmla="*/ 678 w 955"/>
                <a:gd name="T13" fmla="*/ 222 h 486"/>
                <a:gd name="T14" fmla="*/ 617 w 955"/>
                <a:gd name="T15" fmla="*/ 273 h 486"/>
                <a:gd name="T16" fmla="*/ 597 w 955"/>
                <a:gd name="T17" fmla="*/ 270 h 486"/>
                <a:gd name="T18" fmla="*/ 515 w 955"/>
                <a:gd name="T19" fmla="*/ 124 h 486"/>
                <a:gd name="T20" fmla="*/ 544 w 955"/>
                <a:gd name="T21" fmla="*/ 57 h 486"/>
                <a:gd name="T22" fmla="*/ 496 w 955"/>
                <a:gd name="T23" fmla="*/ 9 h 486"/>
                <a:gd name="T24" fmla="*/ 419 w 955"/>
                <a:gd name="T25" fmla="*/ 70 h 486"/>
                <a:gd name="T26" fmla="*/ 450 w 955"/>
                <a:gd name="T27" fmla="*/ 124 h 486"/>
                <a:gd name="T28" fmla="*/ 368 w 955"/>
                <a:gd name="T29" fmla="*/ 270 h 486"/>
                <a:gd name="T30" fmla="*/ 348 w 955"/>
                <a:gd name="T31" fmla="*/ 273 h 486"/>
                <a:gd name="T32" fmla="*/ 287 w 955"/>
                <a:gd name="T33" fmla="*/ 222 h 486"/>
                <a:gd name="T34" fmla="*/ 266 w 955"/>
                <a:gd name="T35" fmla="*/ 228 h 486"/>
                <a:gd name="T36" fmla="*/ 240 w 955"/>
                <a:gd name="T37" fmla="*/ 310 h 486"/>
                <a:gd name="T38" fmla="*/ 217 w 955"/>
                <a:gd name="T39" fmla="*/ 315 h 486"/>
                <a:gd name="T40" fmla="*/ 113 w 955"/>
                <a:gd name="T41" fmla="*/ 194 h 486"/>
                <a:gd name="T42" fmla="*/ 120 w 955"/>
                <a:gd name="T43" fmla="*/ 150 h 486"/>
                <a:gd name="T44" fmla="*/ 73 w 955"/>
                <a:gd name="T45" fmla="*/ 108 h 486"/>
                <a:gd name="T46" fmla="*/ 8 w 955"/>
                <a:gd name="T47" fmla="*/ 176 h 486"/>
                <a:gd name="T48" fmla="*/ 38 w 955"/>
                <a:gd name="T49" fmla="*/ 216 h 486"/>
                <a:gd name="T50" fmla="*/ 76 w 955"/>
                <a:gd name="T51" fmla="*/ 221 h 486"/>
                <a:gd name="T52" fmla="*/ 118 w 955"/>
                <a:gd name="T53" fmla="*/ 425 h 486"/>
                <a:gd name="T54" fmla="*/ 193 w 955"/>
                <a:gd name="T55" fmla="*/ 486 h 486"/>
                <a:gd name="T56" fmla="*/ 772 w 955"/>
                <a:gd name="T57" fmla="*/ 486 h 486"/>
                <a:gd name="T58" fmla="*/ 847 w 955"/>
                <a:gd name="T59" fmla="*/ 425 h 486"/>
                <a:gd name="T60" fmla="*/ 892 w 955"/>
                <a:gd name="T61" fmla="*/ 207 h 486"/>
                <a:gd name="T62" fmla="*/ 897 w 955"/>
                <a:gd name="T63" fmla="*/ 207 h 486"/>
                <a:gd name="T64" fmla="*/ 955 w 955"/>
                <a:gd name="T65" fmla="*/ 150 h 486"/>
                <a:gd name="T66" fmla="*/ 885 w 955"/>
                <a:gd name="T67" fmla="*/ 9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5" h="486">
                  <a:moveTo>
                    <a:pt x="885" y="94"/>
                  </a:moveTo>
                  <a:cubicBezTo>
                    <a:pt x="864" y="98"/>
                    <a:pt x="846" y="115"/>
                    <a:pt x="841" y="136"/>
                  </a:cubicBezTo>
                  <a:cubicBezTo>
                    <a:pt x="837" y="157"/>
                    <a:pt x="843" y="176"/>
                    <a:pt x="856" y="189"/>
                  </a:cubicBezTo>
                  <a:cubicBezTo>
                    <a:pt x="748" y="315"/>
                    <a:pt x="748" y="315"/>
                    <a:pt x="748" y="315"/>
                  </a:cubicBezTo>
                  <a:cubicBezTo>
                    <a:pt x="741" y="322"/>
                    <a:pt x="728" y="320"/>
                    <a:pt x="725" y="310"/>
                  </a:cubicBezTo>
                  <a:cubicBezTo>
                    <a:pt x="699" y="228"/>
                    <a:pt x="699" y="228"/>
                    <a:pt x="699" y="228"/>
                  </a:cubicBezTo>
                  <a:cubicBezTo>
                    <a:pt x="696" y="219"/>
                    <a:pt x="685" y="216"/>
                    <a:pt x="678" y="222"/>
                  </a:cubicBezTo>
                  <a:cubicBezTo>
                    <a:pt x="617" y="273"/>
                    <a:pt x="617" y="273"/>
                    <a:pt x="617" y="273"/>
                  </a:cubicBezTo>
                  <a:cubicBezTo>
                    <a:pt x="611" y="279"/>
                    <a:pt x="601" y="277"/>
                    <a:pt x="597" y="270"/>
                  </a:cubicBezTo>
                  <a:cubicBezTo>
                    <a:pt x="515" y="124"/>
                    <a:pt x="515" y="124"/>
                    <a:pt x="515" y="124"/>
                  </a:cubicBezTo>
                  <a:cubicBezTo>
                    <a:pt x="536" y="111"/>
                    <a:pt x="550" y="85"/>
                    <a:pt x="544" y="57"/>
                  </a:cubicBezTo>
                  <a:cubicBezTo>
                    <a:pt x="539" y="33"/>
                    <a:pt x="520" y="14"/>
                    <a:pt x="496" y="9"/>
                  </a:cubicBezTo>
                  <a:cubicBezTo>
                    <a:pt x="455" y="0"/>
                    <a:pt x="419" y="31"/>
                    <a:pt x="419" y="70"/>
                  </a:cubicBezTo>
                  <a:cubicBezTo>
                    <a:pt x="419" y="93"/>
                    <a:pt x="432" y="113"/>
                    <a:pt x="450" y="124"/>
                  </a:cubicBezTo>
                  <a:cubicBezTo>
                    <a:pt x="368" y="270"/>
                    <a:pt x="368" y="270"/>
                    <a:pt x="368" y="270"/>
                  </a:cubicBezTo>
                  <a:cubicBezTo>
                    <a:pt x="364" y="277"/>
                    <a:pt x="354" y="279"/>
                    <a:pt x="348" y="273"/>
                  </a:cubicBezTo>
                  <a:cubicBezTo>
                    <a:pt x="287" y="222"/>
                    <a:pt x="287" y="222"/>
                    <a:pt x="287" y="222"/>
                  </a:cubicBezTo>
                  <a:cubicBezTo>
                    <a:pt x="280" y="216"/>
                    <a:pt x="269" y="219"/>
                    <a:pt x="266" y="228"/>
                  </a:cubicBezTo>
                  <a:cubicBezTo>
                    <a:pt x="240" y="310"/>
                    <a:pt x="240" y="310"/>
                    <a:pt x="240" y="310"/>
                  </a:cubicBezTo>
                  <a:cubicBezTo>
                    <a:pt x="237" y="320"/>
                    <a:pt x="224" y="322"/>
                    <a:pt x="217" y="315"/>
                  </a:cubicBezTo>
                  <a:cubicBezTo>
                    <a:pt x="113" y="194"/>
                    <a:pt x="113" y="194"/>
                    <a:pt x="113" y="194"/>
                  </a:cubicBezTo>
                  <a:cubicBezTo>
                    <a:pt x="121" y="182"/>
                    <a:pt x="124" y="166"/>
                    <a:pt x="120" y="150"/>
                  </a:cubicBezTo>
                  <a:cubicBezTo>
                    <a:pt x="114" y="128"/>
                    <a:pt x="95" y="111"/>
                    <a:pt x="73" y="108"/>
                  </a:cubicBezTo>
                  <a:cubicBezTo>
                    <a:pt x="34" y="102"/>
                    <a:pt x="0" y="136"/>
                    <a:pt x="8" y="176"/>
                  </a:cubicBezTo>
                  <a:cubicBezTo>
                    <a:pt x="11" y="193"/>
                    <a:pt x="23" y="208"/>
                    <a:pt x="38" y="216"/>
                  </a:cubicBezTo>
                  <a:cubicBezTo>
                    <a:pt x="52" y="223"/>
                    <a:pt x="65" y="223"/>
                    <a:pt x="76" y="221"/>
                  </a:cubicBezTo>
                  <a:cubicBezTo>
                    <a:pt x="118" y="425"/>
                    <a:pt x="118" y="425"/>
                    <a:pt x="118" y="425"/>
                  </a:cubicBezTo>
                  <a:cubicBezTo>
                    <a:pt x="125" y="460"/>
                    <a:pt x="157" y="486"/>
                    <a:pt x="193" y="486"/>
                  </a:cubicBezTo>
                  <a:cubicBezTo>
                    <a:pt x="772" y="486"/>
                    <a:pt x="772" y="486"/>
                    <a:pt x="772" y="486"/>
                  </a:cubicBezTo>
                  <a:cubicBezTo>
                    <a:pt x="809" y="486"/>
                    <a:pt x="840" y="460"/>
                    <a:pt x="847" y="425"/>
                  </a:cubicBezTo>
                  <a:cubicBezTo>
                    <a:pt x="892" y="207"/>
                    <a:pt x="892" y="207"/>
                    <a:pt x="892" y="207"/>
                  </a:cubicBezTo>
                  <a:cubicBezTo>
                    <a:pt x="894" y="207"/>
                    <a:pt x="895" y="207"/>
                    <a:pt x="897" y="207"/>
                  </a:cubicBezTo>
                  <a:cubicBezTo>
                    <a:pt x="929" y="207"/>
                    <a:pt x="955" y="181"/>
                    <a:pt x="955" y="150"/>
                  </a:cubicBezTo>
                  <a:cubicBezTo>
                    <a:pt x="955" y="114"/>
                    <a:pt x="922" y="86"/>
                    <a:pt x="885" y="94"/>
                  </a:cubicBezTo>
                  <a:close/>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8" name="Freeform 128"/>
            <p:cNvSpPr/>
            <p:nvPr userDrawn="1"/>
          </p:nvSpPr>
          <p:spPr bwMode="auto">
            <a:xfrm>
              <a:off x="6858000" y="4713288"/>
              <a:ext cx="1881188" cy="1882775"/>
            </a:xfrm>
            <a:custGeom>
              <a:avLst/>
              <a:gdLst>
                <a:gd name="T0" fmla="*/ 927 w 991"/>
                <a:gd name="T1" fmla="*/ 380 h 992"/>
                <a:gd name="T2" fmla="*/ 380 w 991"/>
                <a:gd name="T3" fmla="*/ 64 h 992"/>
                <a:gd name="T4" fmla="*/ 64 w 991"/>
                <a:gd name="T5" fmla="*/ 612 h 992"/>
                <a:gd name="T6" fmla="*/ 611 w 991"/>
                <a:gd name="T7" fmla="*/ 928 h 992"/>
                <a:gd name="T8" fmla="*/ 927 w 991"/>
                <a:gd name="T9" fmla="*/ 380 h 992"/>
              </a:gdLst>
              <a:ahLst/>
              <a:cxnLst>
                <a:cxn ang="0">
                  <a:pos x="T0" y="T1"/>
                </a:cxn>
                <a:cxn ang="0">
                  <a:pos x="T2" y="T3"/>
                </a:cxn>
                <a:cxn ang="0">
                  <a:pos x="T4" y="T5"/>
                </a:cxn>
                <a:cxn ang="0">
                  <a:pos x="T6" y="T7"/>
                </a:cxn>
                <a:cxn ang="0">
                  <a:pos x="T8" y="T9"/>
                </a:cxn>
              </a:cxnLst>
              <a:rect l="0" t="0" r="r" b="b"/>
              <a:pathLst>
                <a:path w="991" h="992">
                  <a:moveTo>
                    <a:pt x="927" y="380"/>
                  </a:moveTo>
                  <a:cubicBezTo>
                    <a:pt x="864" y="142"/>
                    <a:pt x="618" y="0"/>
                    <a:pt x="380" y="64"/>
                  </a:cubicBezTo>
                  <a:cubicBezTo>
                    <a:pt x="142" y="128"/>
                    <a:pt x="0" y="373"/>
                    <a:pt x="64" y="612"/>
                  </a:cubicBezTo>
                  <a:cubicBezTo>
                    <a:pt x="128" y="850"/>
                    <a:pt x="373" y="992"/>
                    <a:pt x="611" y="928"/>
                  </a:cubicBezTo>
                  <a:cubicBezTo>
                    <a:pt x="850" y="864"/>
                    <a:pt x="991" y="619"/>
                    <a:pt x="927" y="380"/>
                  </a:cubicBezTo>
                </a:path>
              </a:pathLst>
            </a:custGeom>
            <a:solidFill>
              <a:schemeClr val="accent3"/>
            </a:solidFill>
            <a:ln>
              <a:noFill/>
            </a:ln>
          </p:spPr>
          <p:txBody>
            <a:bodyPr vert="horz" wrap="square" lIns="91440" tIns="45720" rIns="91440" bIns="45720" numCol="1" anchor="t" anchorCtr="0" compatLnSpc="1"/>
            <a:lstStyle/>
            <a:p>
              <a:endParaRPr lang="zh-CN" altLang="en-US" sz="2100"/>
            </a:p>
          </p:txBody>
        </p:sp>
        <p:sp>
          <p:nvSpPr>
            <p:cNvPr id="49" name="Freeform 129"/>
            <p:cNvSpPr/>
            <p:nvPr userDrawn="1"/>
          </p:nvSpPr>
          <p:spPr bwMode="auto">
            <a:xfrm>
              <a:off x="7615238" y="48260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3942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50" name="Freeform 130"/>
            <p:cNvSpPr/>
            <p:nvPr userDrawn="1"/>
          </p:nvSpPr>
          <p:spPr bwMode="auto">
            <a:xfrm>
              <a:off x="6983413" y="4826001"/>
              <a:ext cx="630238" cy="595313"/>
            </a:xfrm>
            <a:custGeom>
              <a:avLst/>
              <a:gdLst>
                <a:gd name="T0" fmla="*/ 332 w 332"/>
                <a:gd name="T1" fmla="*/ 0 h 313"/>
                <a:gd name="T2" fmla="*/ 314 w 332"/>
                <a:gd name="T3" fmla="*/ 4 h 313"/>
                <a:gd name="T4" fmla="*/ 0 w 332"/>
                <a:gd name="T5" fmla="*/ 313 h 313"/>
                <a:gd name="T6" fmla="*/ 0 w 332"/>
                <a:gd name="T7" fmla="*/ 313 h 313"/>
                <a:gd name="T8" fmla="*/ 314 w 332"/>
                <a:gd name="T9" fmla="*/ 4 h 313"/>
                <a:gd name="T10" fmla="*/ 332 w 332"/>
                <a:gd name="T11" fmla="*/ 0 h 313"/>
              </a:gdLst>
              <a:ahLst/>
              <a:cxnLst>
                <a:cxn ang="0">
                  <a:pos x="T0" y="T1"/>
                </a:cxn>
                <a:cxn ang="0">
                  <a:pos x="T2" y="T3"/>
                </a:cxn>
                <a:cxn ang="0">
                  <a:pos x="T4" y="T5"/>
                </a:cxn>
                <a:cxn ang="0">
                  <a:pos x="T6" y="T7"/>
                </a:cxn>
                <a:cxn ang="0">
                  <a:pos x="T8" y="T9"/>
                </a:cxn>
                <a:cxn ang="0">
                  <a:pos x="T10" y="T11"/>
                </a:cxn>
              </a:cxnLst>
              <a:rect l="0" t="0" r="r" b="b"/>
              <a:pathLst>
                <a:path w="332" h="313">
                  <a:moveTo>
                    <a:pt x="332" y="0"/>
                  </a:moveTo>
                  <a:cubicBezTo>
                    <a:pt x="326" y="1"/>
                    <a:pt x="320" y="3"/>
                    <a:pt x="314" y="4"/>
                  </a:cubicBezTo>
                  <a:cubicBezTo>
                    <a:pt x="157" y="46"/>
                    <a:pt x="42" y="167"/>
                    <a:pt x="0" y="313"/>
                  </a:cubicBezTo>
                  <a:cubicBezTo>
                    <a:pt x="0" y="313"/>
                    <a:pt x="0" y="313"/>
                    <a:pt x="0" y="313"/>
                  </a:cubicBezTo>
                  <a:cubicBezTo>
                    <a:pt x="42" y="167"/>
                    <a:pt x="157" y="46"/>
                    <a:pt x="314" y="4"/>
                  </a:cubicBezTo>
                  <a:cubicBezTo>
                    <a:pt x="320" y="3"/>
                    <a:pt x="326" y="1"/>
                    <a:pt x="332" y="0"/>
                  </a:cubicBezTo>
                </a:path>
              </a:pathLst>
            </a:custGeom>
            <a:solidFill>
              <a:srgbClr val="3942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51" name="Freeform 131"/>
            <p:cNvSpPr>
              <a:spLocks noEditPoints="1"/>
            </p:cNvSpPr>
            <p:nvPr userDrawn="1"/>
          </p:nvSpPr>
          <p:spPr bwMode="auto">
            <a:xfrm>
              <a:off x="6980238" y="5876926"/>
              <a:ext cx="11113" cy="33338"/>
            </a:xfrm>
            <a:custGeom>
              <a:avLst/>
              <a:gdLst>
                <a:gd name="T0" fmla="*/ 6 w 6"/>
                <a:gd name="T1" fmla="*/ 18 h 18"/>
                <a:gd name="T2" fmla="*/ 6 w 6"/>
                <a:gd name="T3" fmla="*/ 18 h 18"/>
                <a:gd name="T4" fmla="*/ 6 w 6"/>
                <a:gd name="T5" fmla="*/ 18 h 18"/>
                <a:gd name="T6" fmla="*/ 5 w 6"/>
                <a:gd name="T7" fmla="*/ 16 h 18"/>
                <a:gd name="T8" fmla="*/ 5 w 6"/>
                <a:gd name="T9" fmla="*/ 16 h 18"/>
                <a:gd name="T10" fmla="*/ 5 w 6"/>
                <a:gd name="T11" fmla="*/ 16 h 18"/>
                <a:gd name="T12" fmla="*/ 4 w 6"/>
                <a:gd name="T13" fmla="*/ 12 h 18"/>
                <a:gd name="T14" fmla="*/ 4 w 6"/>
                <a:gd name="T15" fmla="*/ 12 h 18"/>
                <a:gd name="T16" fmla="*/ 4 w 6"/>
                <a:gd name="T17" fmla="*/ 12 h 18"/>
                <a:gd name="T18" fmla="*/ 4 w 6"/>
                <a:gd name="T19" fmla="*/ 11 h 18"/>
                <a:gd name="T20" fmla="*/ 4 w 6"/>
                <a:gd name="T21" fmla="*/ 11 h 18"/>
                <a:gd name="T22" fmla="*/ 4 w 6"/>
                <a:gd name="T23" fmla="*/ 11 h 18"/>
                <a:gd name="T24" fmla="*/ 3 w 6"/>
                <a:gd name="T25" fmla="*/ 9 h 18"/>
                <a:gd name="T26" fmla="*/ 3 w 6"/>
                <a:gd name="T27" fmla="*/ 10 h 18"/>
                <a:gd name="T28" fmla="*/ 3 w 6"/>
                <a:gd name="T29" fmla="*/ 9 h 18"/>
                <a:gd name="T30" fmla="*/ 3 w 6"/>
                <a:gd name="T31" fmla="*/ 8 h 18"/>
                <a:gd name="T32" fmla="*/ 3 w 6"/>
                <a:gd name="T33" fmla="*/ 9 h 18"/>
                <a:gd name="T34" fmla="*/ 3 w 6"/>
                <a:gd name="T35" fmla="*/ 8 h 18"/>
                <a:gd name="T36" fmla="*/ 2 w 6"/>
                <a:gd name="T37" fmla="*/ 7 h 18"/>
                <a:gd name="T38" fmla="*/ 2 w 6"/>
                <a:gd name="T39" fmla="*/ 7 h 18"/>
                <a:gd name="T40" fmla="*/ 2 w 6"/>
                <a:gd name="T41" fmla="*/ 7 h 18"/>
                <a:gd name="T42" fmla="*/ 2 w 6"/>
                <a:gd name="T43" fmla="*/ 5 h 18"/>
                <a:gd name="T44" fmla="*/ 2 w 6"/>
                <a:gd name="T45" fmla="*/ 6 h 18"/>
                <a:gd name="T46" fmla="*/ 2 w 6"/>
                <a:gd name="T47" fmla="*/ 5 h 18"/>
                <a:gd name="T48" fmla="*/ 2 w 6"/>
                <a:gd name="T49" fmla="*/ 4 h 18"/>
                <a:gd name="T50" fmla="*/ 2 w 6"/>
                <a:gd name="T51" fmla="*/ 4 h 18"/>
                <a:gd name="T52" fmla="*/ 2 w 6"/>
                <a:gd name="T53" fmla="*/ 4 h 18"/>
                <a:gd name="T54" fmla="*/ 1 w 6"/>
                <a:gd name="T55" fmla="*/ 2 h 18"/>
                <a:gd name="T56" fmla="*/ 1 w 6"/>
                <a:gd name="T57" fmla="*/ 3 h 18"/>
                <a:gd name="T58" fmla="*/ 1 w 6"/>
                <a:gd name="T59" fmla="*/ 2 h 18"/>
                <a:gd name="T60" fmla="*/ 1 w 6"/>
                <a:gd name="T61" fmla="*/ 1 h 18"/>
                <a:gd name="T62" fmla="*/ 1 w 6"/>
                <a:gd name="T63" fmla="*/ 2 h 18"/>
                <a:gd name="T64" fmla="*/ 1 w 6"/>
                <a:gd name="T65" fmla="*/ 1 h 18"/>
                <a:gd name="T66" fmla="*/ 0 w 6"/>
                <a:gd name="T67" fmla="*/ 0 h 18"/>
                <a:gd name="T68" fmla="*/ 1 w 6"/>
                <a:gd name="T69" fmla="*/ 0 h 18"/>
                <a:gd name="T70" fmla="*/ 0 w 6"/>
                <a:gd name="T7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 h="18">
                  <a:moveTo>
                    <a:pt x="6" y="18"/>
                  </a:moveTo>
                  <a:cubicBezTo>
                    <a:pt x="6" y="18"/>
                    <a:pt x="6" y="18"/>
                    <a:pt x="6" y="18"/>
                  </a:cubicBezTo>
                  <a:cubicBezTo>
                    <a:pt x="6" y="18"/>
                    <a:pt x="6" y="18"/>
                    <a:pt x="6" y="18"/>
                  </a:cubicBezTo>
                  <a:moveTo>
                    <a:pt x="5" y="16"/>
                  </a:moveTo>
                  <a:cubicBezTo>
                    <a:pt x="5" y="16"/>
                    <a:pt x="5" y="16"/>
                    <a:pt x="5" y="16"/>
                  </a:cubicBezTo>
                  <a:cubicBezTo>
                    <a:pt x="5" y="16"/>
                    <a:pt x="5" y="16"/>
                    <a:pt x="5" y="16"/>
                  </a:cubicBezTo>
                  <a:moveTo>
                    <a:pt x="4" y="12"/>
                  </a:moveTo>
                  <a:cubicBezTo>
                    <a:pt x="4" y="12"/>
                    <a:pt x="4" y="12"/>
                    <a:pt x="4" y="12"/>
                  </a:cubicBezTo>
                  <a:cubicBezTo>
                    <a:pt x="4" y="12"/>
                    <a:pt x="4" y="12"/>
                    <a:pt x="4" y="12"/>
                  </a:cubicBezTo>
                  <a:moveTo>
                    <a:pt x="4" y="11"/>
                  </a:moveTo>
                  <a:cubicBezTo>
                    <a:pt x="4" y="11"/>
                    <a:pt x="4" y="11"/>
                    <a:pt x="4" y="11"/>
                  </a:cubicBezTo>
                  <a:cubicBezTo>
                    <a:pt x="4" y="11"/>
                    <a:pt x="4" y="11"/>
                    <a:pt x="4" y="11"/>
                  </a:cubicBezTo>
                  <a:moveTo>
                    <a:pt x="3" y="9"/>
                  </a:moveTo>
                  <a:cubicBezTo>
                    <a:pt x="3" y="10"/>
                    <a:pt x="3" y="10"/>
                    <a:pt x="3" y="10"/>
                  </a:cubicBezTo>
                  <a:cubicBezTo>
                    <a:pt x="3" y="10"/>
                    <a:pt x="3" y="10"/>
                    <a:pt x="3" y="9"/>
                  </a:cubicBezTo>
                  <a:moveTo>
                    <a:pt x="3" y="8"/>
                  </a:moveTo>
                  <a:cubicBezTo>
                    <a:pt x="3" y="8"/>
                    <a:pt x="3" y="8"/>
                    <a:pt x="3" y="9"/>
                  </a:cubicBezTo>
                  <a:cubicBezTo>
                    <a:pt x="3" y="8"/>
                    <a:pt x="3" y="8"/>
                    <a:pt x="3" y="8"/>
                  </a:cubicBezTo>
                  <a:moveTo>
                    <a:pt x="2" y="7"/>
                  </a:moveTo>
                  <a:cubicBezTo>
                    <a:pt x="2" y="7"/>
                    <a:pt x="2" y="7"/>
                    <a:pt x="2" y="7"/>
                  </a:cubicBezTo>
                  <a:cubicBezTo>
                    <a:pt x="2" y="7"/>
                    <a:pt x="2" y="7"/>
                    <a:pt x="2" y="7"/>
                  </a:cubicBezTo>
                  <a:moveTo>
                    <a:pt x="2" y="5"/>
                  </a:moveTo>
                  <a:cubicBezTo>
                    <a:pt x="2" y="5"/>
                    <a:pt x="2" y="5"/>
                    <a:pt x="2" y="6"/>
                  </a:cubicBezTo>
                  <a:cubicBezTo>
                    <a:pt x="2" y="5"/>
                    <a:pt x="2" y="5"/>
                    <a:pt x="2" y="5"/>
                  </a:cubicBezTo>
                  <a:moveTo>
                    <a:pt x="2" y="4"/>
                  </a:moveTo>
                  <a:cubicBezTo>
                    <a:pt x="2" y="4"/>
                    <a:pt x="2" y="4"/>
                    <a:pt x="2" y="4"/>
                  </a:cubicBezTo>
                  <a:cubicBezTo>
                    <a:pt x="2" y="4"/>
                    <a:pt x="2" y="4"/>
                    <a:pt x="2" y="4"/>
                  </a:cubicBezTo>
                  <a:moveTo>
                    <a:pt x="1" y="2"/>
                  </a:moveTo>
                  <a:cubicBezTo>
                    <a:pt x="1" y="3"/>
                    <a:pt x="1" y="3"/>
                    <a:pt x="1" y="3"/>
                  </a:cubicBezTo>
                  <a:cubicBezTo>
                    <a:pt x="1" y="3"/>
                    <a:pt x="1" y="3"/>
                    <a:pt x="1" y="2"/>
                  </a:cubicBezTo>
                  <a:moveTo>
                    <a:pt x="1" y="1"/>
                  </a:moveTo>
                  <a:cubicBezTo>
                    <a:pt x="1" y="1"/>
                    <a:pt x="1" y="2"/>
                    <a:pt x="1" y="2"/>
                  </a:cubicBezTo>
                  <a:cubicBezTo>
                    <a:pt x="1" y="2"/>
                    <a:pt x="1" y="1"/>
                    <a:pt x="1" y="1"/>
                  </a:cubicBezTo>
                  <a:moveTo>
                    <a:pt x="0" y="0"/>
                  </a:moveTo>
                  <a:cubicBezTo>
                    <a:pt x="0" y="0"/>
                    <a:pt x="1" y="0"/>
                    <a:pt x="1" y="0"/>
                  </a:cubicBezTo>
                  <a:cubicBezTo>
                    <a:pt x="1" y="0"/>
                    <a:pt x="0" y="0"/>
                    <a:pt x="0" y="0"/>
                  </a:cubicBezTo>
                </a:path>
              </a:pathLst>
            </a:custGeom>
            <a:solidFill>
              <a:srgbClr val="FFE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100"/>
            </a:p>
          </p:txBody>
        </p:sp>
        <p:sp>
          <p:nvSpPr>
            <p:cNvPr id="52" name="Freeform 132"/>
            <p:cNvSpPr/>
            <p:nvPr userDrawn="1"/>
          </p:nvSpPr>
          <p:spPr bwMode="auto">
            <a:xfrm>
              <a:off x="6894513" y="4805363"/>
              <a:ext cx="1371600" cy="1577975"/>
            </a:xfrm>
            <a:custGeom>
              <a:avLst/>
              <a:gdLst>
                <a:gd name="T0" fmla="*/ 477 w 723"/>
                <a:gd name="T1" fmla="*/ 0 h 831"/>
                <a:gd name="T2" fmla="*/ 380 w 723"/>
                <a:gd name="T3" fmla="*/ 11 h 831"/>
                <a:gd name="T4" fmla="*/ 380 w 723"/>
                <a:gd name="T5" fmla="*/ 11 h 831"/>
                <a:gd name="T6" fmla="*/ 379 w 723"/>
                <a:gd name="T7" fmla="*/ 11 h 831"/>
                <a:gd name="T8" fmla="*/ 361 w 723"/>
                <a:gd name="T9" fmla="*/ 15 h 831"/>
                <a:gd name="T10" fmla="*/ 47 w 723"/>
                <a:gd name="T11" fmla="*/ 324 h 831"/>
                <a:gd name="T12" fmla="*/ 30 w 723"/>
                <a:gd name="T13" fmla="*/ 447 h 831"/>
                <a:gd name="T14" fmla="*/ 45 w 723"/>
                <a:gd name="T15" fmla="*/ 563 h 831"/>
                <a:gd name="T16" fmla="*/ 45 w 723"/>
                <a:gd name="T17" fmla="*/ 564 h 831"/>
                <a:gd name="T18" fmla="*/ 46 w 723"/>
                <a:gd name="T19" fmla="*/ 564 h 831"/>
                <a:gd name="T20" fmla="*/ 46 w 723"/>
                <a:gd name="T21" fmla="*/ 565 h 831"/>
                <a:gd name="T22" fmla="*/ 46 w 723"/>
                <a:gd name="T23" fmla="*/ 566 h 831"/>
                <a:gd name="T24" fmla="*/ 46 w 723"/>
                <a:gd name="T25" fmla="*/ 566 h 831"/>
                <a:gd name="T26" fmla="*/ 46 w 723"/>
                <a:gd name="T27" fmla="*/ 567 h 831"/>
                <a:gd name="T28" fmla="*/ 47 w 723"/>
                <a:gd name="T29" fmla="*/ 568 h 831"/>
                <a:gd name="T30" fmla="*/ 47 w 723"/>
                <a:gd name="T31" fmla="*/ 568 h 831"/>
                <a:gd name="T32" fmla="*/ 47 w 723"/>
                <a:gd name="T33" fmla="*/ 569 h 831"/>
                <a:gd name="T34" fmla="*/ 47 w 723"/>
                <a:gd name="T35" fmla="*/ 570 h 831"/>
                <a:gd name="T36" fmla="*/ 47 w 723"/>
                <a:gd name="T37" fmla="*/ 571 h 831"/>
                <a:gd name="T38" fmla="*/ 47 w 723"/>
                <a:gd name="T39" fmla="*/ 571 h 831"/>
                <a:gd name="T40" fmla="*/ 48 w 723"/>
                <a:gd name="T41" fmla="*/ 572 h 831"/>
                <a:gd name="T42" fmla="*/ 48 w 723"/>
                <a:gd name="T43" fmla="*/ 573 h 831"/>
                <a:gd name="T44" fmla="*/ 48 w 723"/>
                <a:gd name="T45" fmla="*/ 573 h 831"/>
                <a:gd name="T46" fmla="*/ 48 w 723"/>
                <a:gd name="T47" fmla="*/ 574 h 831"/>
                <a:gd name="T48" fmla="*/ 49 w 723"/>
                <a:gd name="T49" fmla="*/ 575 h 831"/>
                <a:gd name="T50" fmla="*/ 49 w 723"/>
                <a:gd name="T51" fmla="*/ 575 h 831"/>
                <a:gd name="T52" fmla="*/ 49 w 723"/>
                <a:gd name="T53" fmla="*/ 576 h 831"/>
                <a:gd name="T54" fmla="*/ 49 w 723"/>
                <a:gd name="T55" fmla="*/ 576 h 831"/>
                <a:gd name="T56" fmla="*/ 50 w 723"/>
                <a:gd name="T57" fmla="*/ 580 h 831"/>
                <a:gd name="T58" fmla="*/ 50 w 723"/>
                <a:gd name="T59" fmla="*/ 580 h 831"/>
                <a:gd name="T60" fmla="*/ 51 w 723"/>
                <a:gd name="T61" fmla="*/ 582 h 831"/>
                <a:gd name="T62" fmla="*/ 51 w 723"/>
                <a:gd name="T63" fmla="*/ 582 h 831"/>
                <a:gd name="T64" fmla="*/ 249 w 723"/>
                <a:gd name="T65" fmla="*/ 831 h 831"/>
                <a:gd name="T66" fmla="*/ 63 w 723"/>
                <a:gd name="T67" fmla="*/ 574 h 831"/>
                <a:gd name="T68" fmla="*/ 379 w 723"/>
                <a:gd name="T69" fmla="*/ 27 h 831"/>
                <a:gd name="T70" fmla="*/ 495 w 723"/>
                <a:gd name="T71" fmla="*/ 12 h 831"/>
                <a:gd name="T72" fmla="*/ 723 w 723"/>
                <a:gd name="T73" fmla="*/ 74 h 831"/>
                <a:gd name="T74" fmla="*/ 477 w 723"/>
                <a:gd name="T75"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3" h="831">
                  <a:moveTo>
                    <a:pt x="477" y="0"/>
                  </a:moveTo>
                  <a:cubicBezTo>
                    <a:pt x="445" y="0"/>
                    <a:pt x="413" y="3"/>
                    <a:pt x="380" y="11"/>
                  </a:cubicBezTo>
                  <a:cubicBezTo>
                    <a:pt x="380" y="11"/>
                    <a:pt x="380" y="11"/>
                    <a:pt x="380" y="11"/>
                  </a:cubicBezTo>
                  <a:cubicBezTo>
                    <a:pt x="380" y="11"/>
                    <a:pt x="380" y="11"/>
                    <a:pt x="379" y="11"/>
                  </a:cubicBezTo>
                  <a:cubicBezTo>
                    <a:pt x="373" y="12"/>
                    <a:pt x="367" y="14"/>
                    <a:pt x="361" y="15"/>
                  </a:cubicBezTo>
                  <a:cubicBezTo>
                    <a:pt x="204" y="57"/>
                    <a:pt x="89" y="178"/>
                    <a:pt x="47" y="324"/>
                  </a:cubicBezTo>
                  <a:cubicBezTo>
                    <a:pt x="36" y="363"/>
                    <a:pt x="30" y="405"/>
                    <a:pt x="30" y="447"/>
                  </a:cubicBezTo>
                  <a:cubicBezTo>
                    <a:pt x="30" y="485"/>
                    <a:pt x="35" y="524"/>
                    <a:pt x="45" y="563"/>
                  </a:cubicBezTo>
                  <a:cubicBezTo>
                    <a:pt x="45" y="563"/>
                    <a:pt x="45" y="564"/>
                    <a:pt x="45" y="564"/>
                  </a:cubicBezTo>
                  <a:cubicBezTo>
                    <a:pt x="45" y="564"/>
                    <a:pt x="46" y="564"/>
                    <a:pt x="46" y="564"/>
                  </a:cubicBezTo>
                  <a:cubicBezTo>
                    <a:pt x="46" y="565"/>
                    <a:pt x="46" y="565"/>
                    <a:pt x="46" y="565"/>
                  </a:cubicBezTo>
                  <a:cubicBezTo>
                    <a:pt x="46" y="565"/>
                    <a:pt x="46" y="566"/>
                    <a:pt x="46" y="566"/>
                  </a:cubicBezTo>
                  <a:cubicBezTo>
                    <a:pt x="46" y="566"/>
                    <a:pt x="46" y="566"/>
                    <a:pt x="46" y="566"/>
                  </a:cubicBezTo>
                  <a:cubicBezTo>
                    <a:pt x="46" y="567"/>
                    <a:pt x="46" y="567"/>
                    <a:pt x="46" y="567"/>
                  </a:cubicBezTo>
                  <a:cubicBezTo>
                    <a:pt x="46" y="567"/>
                    <a:pt x="46" y="568"/>
                    <a:pt x="47" y="568"/>
                  </a:cubicBezTo>
                  <a:cubicBezTo>
                    <a:pt x="47" y="568"/>
                    <a:pt x="47" y="568"/>
                    <a:pt x="47" y="568"/>
                  </a:cubicBezTo>
                  <a:cubicBezTo>
                    <a:pt x="47" y="569"/>
                    <a:pt x="47" y="569"/>
                    <a:pt x="47" y="569"/>
                  </a:cubicBezTo>
                  <a:cubicBezTo>
                    <a:pt x="47" y="569"/>
                    <a:pt x="47" y="569"/>
                    <a:pt x="47" y="570"/>
                  </a:cubicBezTo>
                  <a:cubicBezTo>
                    <a:pt x="47" y="570"/>
                    <a:pt x="47" y="570"/>
                    <a:pt x="47" y="571"/>
                  </a:cubicBezTo>
                  <a:cubicBezTo>
                    <a:pt x="47" y="571"/>
                    <a:pt x="47" y="571"/>
                    <a:pt x="47" y="571"/>
                  </a:cubicBezTo>
                  <a:cubicBezTo>
                    <a:pt x="48" y="571"/>
                    <a:pt x="48" y="572"/>
                    <a:pt x="48" y="572"/>
                  </a:cubicBezTo>
                  <a:cubicBezTo>
                    <a:pt x="48" y="572"/>
                    <a:pt x="48" y="572"/>
                    <a:pt x="48" y="573"/>
                  </a:cubicBezTo>
                  <a:cubicBezTo>
                    <a:pt x="48" y="573"/>
                    <a:pt x="48" y="573"/>
                    <a:pt x="48" y="573"/>
                  </a:cubicBezTo>
                  <a:cubicBezTo>
                    <a:pt x="48" y="574"/>
                    <a:pt x="48" y="574"/>
                    <a:pt x="48" y="574"/>
                  </a:cubicBezTo>
                  <a:cubicBezTo>
                    <a:pt x="48" y="574"/>
                    <a:pt x="48" y="574"/>
                    <a:pt x="49" y="575"/>
                  </a:cubicBezTo>
                  <a:cubicBezTo>
                    <a:pt x="49" y="575"/>
                    <a:pt x="49" y="575"/>
                    <a:pt x="49" y="575"/>
                  </a:cubicBezTo>
                  <a:cubicBezTo>
                    <a:pt x="49" y="575"/>
                    <a:pt x="49" y="576"/>
                    <a:pt x="49" y="576"/>
                  </a:cubicBezTo>
                  <a:cubicBezTo>
                    <a:pt x="49" y="576"/>
                    <a:pt x="49" y="576"/>
                    <a:pt x="49" y="576"/>
                  </a:cubicBezTo>
                  <a:cubicBezTo>
                    <a:pt x="49" y="578"/>
                    <a:pt x="50" y="579"/>
                    <a:pt x="50" y="580"/>
                  </a:cubicBezTo>
                  <a:cubicBezTo>
                    <a:pt x="50" y="580"/>
                    <a:pt x="50" y="580"/>
                    <a:pt x="50" y="580"/>
                  </a:cubicBezTo>
                  <a:cubicBezTo>
                    <a:pt x="50" y="581"/>
                    <a:pt x="51" y="581"/>
                    <a:pt x="51" y="582"/>
                  </a:cubicBezTo>
                  <a:cubicBezTo>
                    <a:pt x="51" y="582"/>
                    <a:pt x="51" y="582"/>
                    <a:pt x="51" y="582"/>
                  </a:cubicBezTo>
                  <a:cubicBezTo>
                    <a:pt x="85" y="690"/>
                    <a:pt x="157" y="777"/>
                    <a:pt x="249" y="831"/>
                  </a:cubicBezTo>
                  <a:cubicBezTo>
                    <a:pt x="161" y="773"/>
                    <a:pt x="93" y="684"/>
                    <a:pt x="63" y="574"/>
                  </a:cubicBezTo>
                  <a:cubicBezTo>
                    <a:pt x="0" y="336"/>
                    <a:pt x="141" y="91"/>
                    <a:pt x="379" y="27"/>
                  </a:cubicBezTo>
                  <a:cubicBezTo>
                    <a:pt x="418" y="16"/>
                    <a:pt x="457" y="12"/>
                    <a:pt x="495" y="12"/>
                  </a:cubicBezTo>
                  <a:cubicBezTo>
                    <a:pt x="576" y="12"/>
                    <a:pt x="655" y="34"/>
                    <a:pt x="723" y="74"/>
                  </a:cubicBezTo>
                  <a:cubicBezTo>
                    <a:pt x="651" y="27"/>
                    <a:pt x="566" y="0"/>
                    <a:pt x="477" y="0"/>
                  </a:cubicBezTo>
                </a:path>
              </a:pathLst>
            </a:custGeom>
            <a:solidFill>
              <a:schemeClr val="accent3">
                <a:lumMod val="60000"/>
                <a:lumOff val="40000"/>
              </a:schemeClr>
            </a:solidFill>
            <a:ln>
              <a:noFill/>
            </a:ln>
          </p:spPr>
          <p:txBody>
            <a:bodyPr vert="horz" wrap="square" lIns="91440" tIns="45720" rIns="91440" bIns="45720" numCol="1" anchor="t" anchorCtr="0" compatLnSpc="1"/>
            <a:lstStyle/>
            <a:p>
              <a:endParaRPr lang="zh-CN" altLang="en-US" sz="2100"/>
            </a:p>
          </p:txBody>
        </p:sp>
        <p:sp>
          <p:nvSpPr>
            <p:cNvPr id="53" name="Rectangle 133"/>
            <p:cNvSpPr>
              <a:spLocks noChangeArrowheads="1"/>
            </p:cNvSpPr>
            <p:nvPr userDrawn="1"/>
          </p:nvSpPr>
          <p:spPr bwMode="auto">
            <a:xfrm>
              <a:off x="5397519" y="3963988"/>
              <a:ext cx="1311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200" b="0" i="0" u="none" strike="noStrike" cap="none" normalizeH="0" baseline="0" dirty="0">
                  <a:ln>
                    <a:noFill/>
                  </a:ln>
                  <a:solidFill>
                    <a:srgbClr val="242A50"/>
                  </a:solidFill>
                  <a:effectLst/>
                  <a:latin typeface="微软雅黑 Light" panose="020B0502040204020203" pitchFamily="34" charset="-122"/>
                  <a:ea typeface="微软雅黑 Light" panose="020B0502040204020203" pitchFamily="34" charset="-122"/>
                </a:rPr>
                <a:t>subtitle he</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54" name="Rectangle 134"/>
            <p:cNvSpPr>
              <a:spLocks noChangeArrowheads="1"/>
            </p:cNvSpPr>
            <p:nvPr userDrawn="1"/>
          </p:nvSpPr>
          <p:spPr bwMode="auto">
            <a:xfrm>
              <a:off x="6679223" y="3963988"/>
              <a:ext cx="1009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200" b="0" i="0" u="none" strike="noStrike" cap="none" normalizeH="0" baseline="0">
                  <a:ln>
                    <a:noFill/>
                  </a:ln>
                  <a:solidFill>
                    <a:srgbClr val="242A50"/>
                  </a:solidFill>
                  <a:effectLst/>
                  <a:latin typeface="微软雅黑 Light" panose="020B0502040204020203" pitchFamily="34" charset="-122"/>
                  <a:ea typeface="微软雅黑 Light" panose="020B0502040204020203" pitchFamily="34" charset="-122"/>
                </a:rPr>
                <a:t>r</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5" name="Rectangle 135"/>
            <p:cNvSpPr>
              <a:spLocks noChangeArrowheads="1"/>
            </p:cNvSpPr>
            <p:nvPr userDrawn="1"/>
          </p:nvSpPr>
          <p:spPr bwMode="auto">
            <a:xfrm>
              <a:off x="6772375" y="3963988"/>
              <a:ext cx="153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200" b="0" i="0" u="none" strike="noStrike" cap="none" normalizeH="0" baseline="0">
                  <a:ln>
                    <a:noFill/>
                  </a:ln>
                  <a:solidFill>
                    <a:srgbClr val="242A50"/>
                  </a:solidFill>
                  <a:effectLst/>
                  <a:latin typeface="微软雅黑 Light" panose="020B0502040204020203" pitchFamily="34" charset="-122"/>
                  <a:ea typeface="微软雅黑 Light" panose="020B0502040204020203" pitchFamily="34"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grpSp>
      <p:sp>
        <p:nvSpPr>
          <p:cNvPr id="13" name="标题 1"/>
          <p:cNvSpPr>
            <a:spLocks noGrp="1"/>
          </p:cNvSpPr>
          <p:nvPr userDrawn="1">
            <p:ph type="ctrTitle" hasCustomPrompt="1"/>
          </p:nvPr>
        </p:nvSpPr>
        <p:spPr>
          <a:xfrm>
            <a:off x="3446564" y="1735209"/>
            <a:ext cx="5427489" cy="1621884"/>
          </a:xfrm>
        </p:spPr>
        <p:txBody>
          <a:bodyPr anchor="b">
            <a:normAutofit/>
          </a:bodyPr>
          <a:lstStyle>
            <a:lvl1pPr marL="0" indent="0" algn="ctr">
              <a:buFont typeface="Arial" panose="020B0604020202020204" pitchFamily="34" charset="0"/>
              <a:buNone/>
              <a:defRPr sz="3200">
                <a:solidFill>
                  <a:schemeClr val="bg1"/>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3446564" y="4041979"/>
            <a:ext cx="5427489" cy="310943"/>
          </a:xfrm>
        </p:spPr>
        <p:txBody>
          <a:bodyPr vert="horz" lIns="91440" tIns="45720" rIns="91440" bIns="45720" rtlCol="0">
            <a:normAutofit/>
          </a:bodyPr>
          <a:lstStyle>
            <a:lvl1pPr marL="0" indent="0" algn="ctr">
              <a:buNone/>
              <a:defRPr lang="zh-CN" altLang="en-US" sz="15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6" name="文本占位符 13"/>
          <p:cNvSpPr>
            <a:spLocks noGrp="1"/>
          </p:cNvSpPr>
          <p:nvPr>
            <p:ph type="body" sz="quarter" idx="10" hasCustomPrompt="1"/>
          </p:nvPr>
        </p:nvSpPr>
        <p:spPr>
          <a:xfrm>
            <a:off x="3446565" y="3745639"/>
            <a:ext cx="5427489" cy="296340"/>
          </a:xfrm>
        </p:spPr>
        <p:txBody>
          <a:bodyPr vert="horz" anchor="ctr">
            <a:noAutofit/>
          </a:bodyPr>
          <a:lstStyle>
            <a:lvl1pPr marL="0" indent="0" algn="ct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701"/>
            <a:ext cx="10975658" cy="114326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572"/>
            <a:ext cx="10975658" cy="452701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59" y="6357823"/>
            <a:ext cx="2845541"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t>2020/9/18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6685" y="6357823"/>
            <a:ext cx="3861805"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9875" y="6357823"/>
            <a:ext cx="2845541"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80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52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701"/>
            <a:ext cx="10975658" cy="114326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572"/>
            <a:ext cx="10975658" cy="452701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59" y="6357823"/>
            <a:ext cx="2845541"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t>2020/9/18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6685" y="6357823"/>
            <a:ext cx="3861805"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9875" y="6357823"/>
            <a:ext cx="2845541"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80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52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70099" y="2"/>
            <a:ext cx="10853389" cy="1028937"/>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70099" y="1124211"/>
            <a:ext cx="10853389" cy="502083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70099" y="1028938"/>
            <a:ext cx="10853389"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3139" y="6241908"/>
            <a:ext cx="1388898" cy="206429"/>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2020/9/18</a:t>
            </a:fld>
            <a:endParaRPr lang="zh-CN" altLang="en-US"/>
          </a:p>
        </p:txBody>
      </p:sp>
      <p:sp>
        <p:nvSpPr>
          <p:cNvPr id="9" name="页脚占位符 4"/>
          <p:cNvSpPr>
            <a:spLocks noGrp="1"/>
          </p:cNvSpPr>
          <p:nvPr>
            <p:ph type="ftr" sz="quarter" idx="3"/>
          </p:nvPr>
        </p:nvSpPr>
        <p:spPr>
          <a:xfrm>
            <a:off x="670099" y="6241908"/>
            <a:ext cx="4141279" cy="206429"/>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1"/>
          </p:cNvSpPr>
          <p:nvPr>
            <p:ph type="sldNum" sz="quarter" idx="4"/>
          </p:nvPr>
        </p:nvSpPr>
        <p:spPr>
          <a:xfrm>
            <a:off x="8612841" y="6241908"/>
            <a:ext cx="2910646" cy="206429"/>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tags" Target="../tags/tag1.xml"/><Relationship Id="rId7" Type="http://schemas.openxmlformats.org/officeDocument/2006/relationships/notesSlide" Target="../notesSlides/notesSlide1.xml"/><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slideLayout" Target="../slideLayouts/slideLayout5.xml"/><Relationship Id="rId5" Type="http://schemas.openxmlformats.org/officeDocument/2006/relationships/tags" Target="../tags/tag3.xml"/><Relationship Id="rId10" Type="http://schemas.openxmlformats.org/officeDocument/2006/relationships/image" Target="../media/image2.png"/><Relationship Id="rId4" Type="http://schemas.openxmlformats.org/officeDocument/2006/relationships/tags" Target="../tags/tag2.xml"/><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211.jpeg"/><Relationship Id="rId4" Type="http://schemas.openxmlformats.org/officeDocument/2006/relationships/image" Target="../media/image210.jpeg"/></Relationships>
</file>

<file path=ppt/slides/_rels/slide10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microsoft.com/office/2007/relationships/hdphoto" Target="../media/hdphoto3.wdp"/></Relationships>
</file>

<file path=ppt/slides/_rels/slide10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215.jpeg"/><Relationship Id="rId4" Type="http://schemas.microsoft.com/office/2007/relationships/hdphoto" Target="../media/hdphoto4.wdp"/></Relationships>
</file>

<file path=ppt/slides/_rels/slide10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219.jpeg"/><Relationship Id="rId4" Type="http://schemas.openxmlformats.org/officeDocument/2006/relationships/image" Target="../media/image218.jpeg"/></Relationships>
</file>

<file path=ppt/slides/_rels/slide10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image" Target="../media/image221.jpeg"/><Relationship Id="rId4" Type="http://schemas.microsoft.com/office/2007/relationships/hdphoto" Target="../media/hdphoto5.wdp"/></Relationships>
</file>

<file path=ppt/slides/_rels/slide10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224.jpeg"/><Relationship Id="rId4" Type="http://schemas.openxmlformats.org/officeDocument/2006/relationships/image" Target="../media/image2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228.jpeg"/><Relationship Id="rId4" Type="http://schemas.openxmlformats.org/officeDocument/2006/relationships/image" Target="../media/image227.jpeg"/></Relationships>
</file>

<file path=ppt/slides/_rels/slide11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230.jpeg"/></Relationships>
</file>

<file path=ppt/slides/_rels/slide11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233.jpeg"/><Relationship Id="rId4" Type="http://schemas.openxmlformats.org/officeDocument/2006/relationships/image" Target="../media/image23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235.jpeg"/></Relationships>
</file>

<file path=ppt/slides/_rels/slide11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image" Target="../media/image238.jpeg"/><Relationship Id="rId4" Type="http://schemas.microsoft.com/office/2007/relationships/hdphoto" Target="../media/hdphoto6.wdp"/></Relationships>
</file>

<file path=ppt/slides/_rels/slide117.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11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11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121.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253.jpeg"/></Relationships>
</file>

<file path=ppt/slides/_rels/slide12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255.jpeg"/></Relationships>
</file>

<file path=ppt/slides/_rels/slide12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257.jpeg"/></Relationships>
</file>

<file path=ppt/slides/_rels/slide12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260.jpeg"/></Relationships>
</file>

<file path=ppt/slides/_rels/slide12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28.xml"/><Relationship Id="rId1" Type="http://schemas.openxmlformats.org/officeDocument/2006/relationships/slideLayout" Target="../slideLayouts/slideLayout1.xml"/><Relationship Id="rId5" Type="http://schemas.openxmlformats.org/officeDocument/2006/relationships/image" Target="../media/image263.jpeg"/><Relationship Id="rId4" Type="http://schemas.openxmlformats.org/officeDocument/2006/relationships/image" Target="../media/image262.jpeg"/></Relationships>
</file>

<file path=ppt/slides/_rels/slide12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26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268.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6.xml"/><Relationship Id="rId1" Type="http://schemas.openxmlformats.org/officeDocument/2006/relationships/themeOverride" Target="../theme/themeOverride5.xml"/></Relationships>
</file>

<file path=ppt/slides/_rels/slide13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270.png"/></Relationships>
</file>

<file path=ppt/slides/_rels/slide13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272.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27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276.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278.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oleObject" Target="../embeddings/oleObject2.bin"/><Relationship Id="rId2" Type="http://schemas.openxmlformats.org/officeDocument/2006/relationships/vmlDrawing" Target="../drawings/vmlDrawing2.vml"/><Relationship Id="rId1" Type="http://schemas.openxmlformats.org/officeDocument/2006/relationships/themeOverride" Target="../theme/themeOverride6.xml"/><Relationship Id="rId6" Type="http://schemas.openxmlformats.org/officeDocument/2006/relationships/notesSlide" Target="../notesSlides/notesSlide150.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22.jpeg"/><Relationship Id="rId4" Type="http://schemas.openxmlformats.org/officeDocument/2006/relationships/image" Target="../media/image121.jpe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25.jpeg"/><Relationship Id="rId4"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28.jpeg"/><Relationship Id="rId4" Type="http://schemas.openxmlformats.org/officeDocument/2006/relationships/image" Target="../media/image127.jpeg"/></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31.jpeg"/><Relationship Id="rId5" Type="http://schemas.microsoft.com/office/2007/relationships/hdphoto" Target="../media/hdphoto1.wdp"/><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38.jpeg"/><Relationship Id="rId4" Type="http://schemas.openxmlformats.org/officeDocument/2006/relationships/image" Target="../media/image137.jpeg"/></Relationships>
</file>

<file path=ppt/slides/_rels/slide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41.jpeg"/><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44.jpeg"/><Relationship Id="rId4" Type="http://schemas.openxmlformats.org/officeDocument/2006/relationships/image" Target="../media/image143.jpeg"/></Relationships>
</file>

<file path=ppt/slides/_rels/slide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7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51.jpeg"/></Relationships>
</file>

<file path=ppt/slides/_rels/slide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jpeg"/><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59.jpeg"/><Relationship Id="rId4" Type="http://schemas.openxmlformats.org/officeDocument/2006/relationships/image" Target="../media/image158.jpeg"/></Relationships>
</file>

<file path=ppt/slides/_rels/slide7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164.jpeg"/><Relationship Id="rId4" Type="http://schemas.openxmlformats.org/officeDocument/2006/relationships/image" Target="../media/image16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69.jpeg"/><Relationship Id="rId4" Type="http://schemas.openxmlformats.org/officeDocument/2006/relationships/image" Target="../media/image168.jpeg"/></Relationships>
</file>

<file path=ppt/slides/_rels/slide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72.jpeg"/><Relationship Id="rId4" Type="http://schemas.openxmlformats.org/officeDocument/2006/relationships/image" Target="../media/image171.jpeg"/></Relationships>
</file>

<file path=ppt/slides/_rels/slide8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74.jpeg"/></Relationships>
</file>

<file path=ppt/slides/_rels/slide8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77.jpeg"/><Relationship Id="rId4" Type="http://schemas.openxmlformats.org/officeDocument/2006/relationships/image" Target="../media/image176.jpeg"/></Relationships>
</file>

<file path=ppt/slides/_rels/slide8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8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9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9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193.jpeg"/><Relationship Id="rId4" Type="http://schemas.openxmlformats.org/officeDocument/2006/relationships/image" Target="../media/image192.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95.jpeg"/></Relationships>
</file>

<file path=ppt/slides/_rels/slide9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98.jpeg"/></Relationships>
</file>

<file path=ppt/slides/_rels/slide9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200.jpeg"/></Relationships>
</file>

<file path=ppt/slides/_rels/slide9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202.jpeg"/></Relationships>
</file>

<file path=ppt/slides/_rels/slide9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205.jpeg"/><Relationship Id="rId4" Type="http://schemas.openxmlformats.org/officeDocument/2006/relationships/image" Target="../media/image20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8"/>
          <a:stretch>
            <a:fillRect/>
          </a:stretch>
        </a:blipFill>
        <a:effectLst/>
      </p:bgPr>
    </p:bg>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custDataLst>
              <p:tags r:id="rId4"/>
            </p:custDataLst>
          </p:nvPr>
        </p:nvGraphicFramePr>
        <p:xfrm>
          <a:off x="1764" y="1589"/>
          <a:ext cx="1588" cy="1588"/>
        </p:xfrm>
        <a:graphic>
          <a:graphicData uri="http://schemas.openxmlformats.org/presentationml/2006/ole">
            <mc:AlternateContent xmlns:mc="http://schemas.openxmlformats.org/markup-compatibility/2006">
              <mc:Choice xmlns:v="urn:schemas-microsoft-com:vml" Requires="v">
                <p:oleObj spid="_x0000_s1033" name="think-cell Slide" r:id="rId9" imgW="9525" imgH="9525" progId="TCLayout.ActiveDocument.1">
                  <p:embed/>
                </p:oleObj>
              </mc:Choice>
              <mc:Fallback>
                <p:oleObj name="think-cell Slide" r:id="rId9" imgW="9525" imgH="9525" progId="TCLayout.ActiveDocument.1">
                  <p:embed/>
                  <p:pic>
                    <p:nvPicPr>
                      <p:cNvPr id="0" name="对象 2" hidden="1"/>
                      <p:cNvPicPr/>
                      <p:nvPr/>
                    </p:nvPicPr>
                    <p:blipFill>
                      <a:blip r:embed="rId10"/>
                      <a:stretch>
                        <a:fillRect/>
                      </a:stretch>
                    </p:blipFill>
                    <p:spPr>
                      <a:xfrm>
                        <a:off x="1764" y="1589"/>
                        <a:ext cx="1588" cy="1588"/>
                      </a:xfrm>
                      <a:prstGeom prst="rect">
                        <a:avLst/>
                      </a:prstGeom>
                    </p:spPr>
                  </p:pic>
                </p:oleObj>
              </mc:Fallback>
            </mc:AlternateContent>
          </a:graphicData>
        </a:graphic>
      </p:graphicFrame>
      <p:sp>
        <p:nvSpPr>
          <p:cNvPr id="2" name="矩形 1" hidden="1"/>
          <p:cNvSpPr/>
          <p:nvPr>
            <p:custDataLst>
              <p:tags r:id="rId5"/>
            </p:custDataLst>
          </p:nvPr>
        </p:nvSpPr>
        <p:spPr>
          <a:xfrm>
            <a:off x="176" y="0"/>
            <a:ext cx="158787" cy="15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00">
              <a:lnSpc>
                <a:spcPct val="90000"/>
              </a:lnSpc>
              <a:spcBef>
                <a:spcPct val="0"/>
              </a:spcBef>
              <a:spcAft>
                <a:spcPct val="0"/>
              </a:spcAft>
            </a:pPr>
            <a:endParaRPr lang="en-US" altLang="zh-CN" sz="4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标题 3"/>
          <p:cNvSpPr>
            <a:spLocks noGrp="1"/>
          </p:cNvSpPr>
          <p:nvPr>
            <p:ph type="ctrTitle"/>
          </p:nvPr>
        </p:nvSpPr>
        <p:spPr>
          <a:xfrm>
            <a:off x="3482293" y="2846253"/>
            <a:ext cx="5230588" cy="1167082"/>
          </a:xfrm>
        </p:spPr>
        <p:txBody>
          <a:bodyPr>
            <a:noAutofit/>
          </a:bodyPr>
          <a:lstStyle/>
          <a:p>
            <a:pPr>
              <a:lnSpc>
                <a:spcPct val="120000"/>
              </a:lnSpc>
            </a:pPr>
            <a:r>
              <a:rPr lang="zh-CN" altLang="en-US" sz="5400" dirty="0"/>
              <a:t>交叉作业</a:t>
            </a:r>
            <a:br>
              <a:rPr lang="en-US" altLang="zh-CN" sz="5400" dirty="0"/>
            </a:br>
            <a:r>
              <a:rPr lang="zh-CN" altLang="en-US" sz="5400" dirty="0"/>
              <a:t>安全管理培训</a:t>
            </a: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8"/>
          <p:cNvSpPr txBox="1"/>
          <p:nvPr/>
        </p:nvSpPr>
        <p:spPr>
          <a:xfrm>
            <a:off x="632582" y="235520"/>
            <a:ext cx="3430822"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1.5</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交叉作业危害</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2" name="六边形 71"/>
          <p:cNvSpPr/>
          <p:nvPr/>
        </p:nvSpPr>
        <p:spPr>
          <a:xfrm>
            <a:off x="2296830" y="2930006"/>
            <a:ext cx="2330533" cy="2008032"/>
          </a:xfrm>
          <a:prstGeom prst="hexagon">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p>
        </p:txBody>
      </p:sp>
      <p:grpSp>
        <p:nvGrpSpPr>
          <p:cNvPr id="75" name="组合 74"/>
          <p:cNvGrpSpPr/>
          <p:nvPr/>
        </p:nvGrpSpPr>
        <p:grpSpPr>
          <a:xfrm>
            <a:off x="1123263" y="1629941"/>
            <a:ext cx="4652780" cy="4608165"/>
            <a:chOff x="1068993" y="1202680"/>
            <a:chExt cx="3487769" cy="3456124"/>
          </a:xfrm>
        </p:grpSpPr>
        <p:sp>
          <p:nvSpPr>
            <p:cNvPr id="76" name="六边形 75"/>
            <p:cNvSpPr/>
            <p:nvPr/>
          </p:nvSpPr>
          <p:spPr>
            <a:xfrm>
              <a:off x="2158824" y="3531128"/>
              <a:ext cx="1308106" cy="1127676"/>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7" name="六边形 76"/>
            <p:cNvSpPr/>
            <p:nvPr/>
          </p:nvSpPr>
          <p:spPr>
            <a:xfrm>
              <a:off x="1068993" y="1779222"/>
              <a:ext cx="1308106" cy="1127676"/>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3" name="六边形 92"/>
            <p:cNvSpPr/>
            <p:nvPr/>
          </p:nvSpPr>
          <p:spPr>
            <a:xfrm rot="10800000">
              <a:off x="3248655" y="1779222"/>
              <a:ext cx="1308107" cy="1127676"/>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7" name="组合 96"/>
            <p:cNvGrpSpPr/>
            <p:nvPr/>
          </p:nvGrpSpPr>
          <p:grpSpPr>
            <a:xfrm>
              <a:off x="2158824" y="1202680"/>
              <a:ext cx="1308106" cy="1127676"/>
              <a:chOff x="2158824" y="1202680"/>
              <a:chExt cx="1308106" cy="1127676"/>
            </a:xfrm>
          </p:grpSpPr>
          <p:sp>
            <p:nvSpPr>
              <p:cNvPr id="106" name="六边形 105"/>
              <p:cNvSpPr/>
              <p:nvPr/>
            </p:nvSpPr>
            <p:spPr>
              <a:xfrm>
                <a:off x="2158824" y="1202680"/>
                <a:ext cx="1308106" cy="1127676"/>
              </a:xfrm>
              <a:prstGeom prst="hexagon">
                <a:avLst/>
              </a:prstGeom>
              <a:solidFill>
                <a:srgbClr val="7F7F7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7" name="TextBox 106"/>
              <p:cNvSpPr txBox="1"/>
              <p:nvPr/>
            </p:nvSpPr>
            <p:spPr>
              <a:xfrm>
                <a:off x="2342650" y="1589374"/>
                <a:ext cx="907468" cy="300083"/>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高处坠落</a:t>
                </a:r>
              </a:p>
            </p:txBody>
          </p:sp>
        </p:grpSp>
        <p:grpSp>
          <p:nvGrpSpPr>
            <p:cNvPr id="98" name="组合 97"/>
            <p:cNvGrpSpPr/>
            <p:nvPr/>
          </p:nvGrpSpPr>
          <p:grpSpPr>
            <a:xfrm>
              <a:off x="3248655" y="2954587"/>
              <a:ext cx="1308106" cy="1127676"/>
              <a:chOff x="3248655" y="2954587"/>
              <a:chExt cx="1308106" cy="1127676"/>
            </a:xfrm>
          </p:grpSpPr>
          <p:sp>
            <p:nvSpPr>
              <p:cNvPr id="103" name="六边形 102"/>
              <p:cNvSpPr/>
              <p:nvPr/>
            </p:nvSpPr>
            <p:spPr>
              <a:xfrm>
                <a:off x="3248655" y="2954587"/>
                <a:ext cx="1308106" cy="1127676"/>
              </a:xfrm>
              <a:prstGeom prst="hexagon">
                <a:avLst/>
              </a:prstGeom>
              <a:solidFill>
                <a:srgbClr val="7F7F7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4" name="TextBox 103"/>
              <p:cNvSpPr txBox="1"/>
              <p:nvPr/>
            </p:nvSpPr>
            <p:spPr>
              <a:xfrm>
                <a:off x="3437624" y="3383886"/>
                <a:ext cx="907468" cy="300083"/>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物体打击</a:t>
                </a:r>
              </a:p>
            </p:txBody>
          </p:sp>
        </p:grpSp>
        <p:grpSp>
          <p:nvGrpSpPr>
            <p:cNvPr id="99" name="组合 98"/>
            <p:cNvGrpSpPr/>
            <p:nvPr/>
          </p:nvGrpSpPr>
          <p:grpSpPr>
            <a:xfrm>
              <a:off x="1068993" y="2954587"/>
              <a:ext cx="1308106" cy="1127676"/>
              <a:chOff x="1068993" y="2954587"/>
              <a:chExt cx="1308106" cy="1127676"/>
            </a:xfrm>
          </p:grpSpPr>
          <p:sp>
            <p:nvSpPr>
              <p:cNvPr id="100" name="六边形 99"/>
              <p:cNvSpPr/>
              <p:nvPr/>
            </p:nvSpPr>
            <p:spPr>
              <a:xfrm>
                <a:off x="1068993" y="2954587"/>
                <a:ext cx="1308106" cy="1127676"/>
              </a:xfrm>
              <a:prstGeom prst="hexagon">
                <a:avLst/>
              </a:prstGeom>
              <a:solidFill>
                <a:srgbClr val="7F7F7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1" name="TextBox 100"/>
              <p:cNvSpPr txBox="1"/>
              <p:nvPr/>
            </p:nvSpPr>
            <p:spPr>
              <a:xfrm>
                <a:off x="1370974" y="3377253"/>
                <a:ext cx="695982" cy="300083"/>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灼   烫</a:t>
                </a:r>
              </a:p>
            </p:txBody>
          </p:sp>
        </p:grpSp>
      </p:grpSp>
      <p:sp>
        <p:nvSpPr>
          <p:cNvPr id="109" name="右箭头 108"/>
          <p:cNvSpPr/>
          <p:nvPr/>
        </p:nvSpPr>
        <p:spPr>
          <a:xfrm rot="1800000">
            <a:off x="3996579" y="2687281"/>
            <a:ext cx="384243" cy="154098"/>
          </a:xfrm>
          <a:prstGeom prst="rightArrow">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p>
        </p:txBody>
      </p:sp>
      <p:sp>
        <p:nvSpPr>
          <p:cNvPr id="110" name="右箭头 109"/>
          <p:cNvSpPr/>
          <p:nvPr/>
        </p:nvSpPr>
        <p:spPr>
          <a:xfrm rot="9000000">
            <a:off x="4011813" y="5073129"/>
            <a:ext cx="384243" cy="154098"/>
          </a:xfrm>
          <a:prstGeom prst="rightArrow">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p>
        </p:txBody>
      </p:sp>
      <p:sp>
        <p:nvSpPr>
          <p:cNvPr id="111" name="右箭头 110"/>
          <p:cNvSpPr/>
          <p:nvPr/>
        </p:nvSpPr>
        <p:spPr>
          <a:xfrm rot="16200000">
            <a:off x="1803765" y="3850058"/>
            <a:ext cx="384043" cy="154179"/>
          </a:xfrm>
          <a:prstGeom prst="rightArrow">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p>
        </p:txBody>
      </p:sp>
      <p:sp>
        <p:nvSpPr>
          <p:cNvPr id="112" name="六边形 111"/>
          <p:cNvSpPr/>
          <p:nvPr/>
        </p:nvSpPr>
        <p:spPr>
          <a:xfrm>
            <a:off x="7525463" y="2930006"/>
            <a:ext cx="2330533" cy="2008032"/>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p>
        </p:txBody>
      </p:sp>
      <p:grpSp>
        <p:nvGrpSpPr>
          <p:cNvPr id="114" name="组合 113"/>
          <p:cNvGrpSpPr/>
          <p:nvPr/>
        </p:nvGrpSpPr>
        <p:grpSpPr>
          <a:xfrm>
            <a:off x="6351894" y="1629941"/>
            <a:ext cx="4652779" cy="4608165"/>
            <a:chOff x="1068993" y="1202680"/>
            <a:chExt cx="3487768" cy="3456124"/>
          </a:xfrm>
        </p:grpSpPr>
        <p:sp>
          <p:nvSpPr>
            <p:cNvPr id="115" name="六边形 114"/>
            <p:cNvSpPr/>
            <p:nvPr/>
          </p:nvSpPr>
          <p:spPr>
            <a:xfrm>
              <a:off x="2158824" y="3531128"/>
              <a:ext cx="1308106" cy="1127676"/>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6" name="六边形 115"/>
            <p:cNvSpPr/>
            <p:nvPr/>
          </p:nvSpPr>
          <p:spPr>
            <a:xfrm>
              <a:off x="1068993" y="1779222"/>
              <a:ext cx="1308106" cy="1127676"/>
            </a:xfrm>
            <a:prstGeom prst="hexagon">
              <a:avLst/>
            </a:prstGeom>
            <a:blipFill dpi="0" rotWithShape="1">
              <a:blip r:embed="rId7">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7" name="六边形 116"/>
            <p:cNvSpPr/>
            <p:nvPr/>
          </p:nvSpPr>
          <p:spPr>
            <a:xfrm>
              <a:off x="3248655" y="1779222"/>
              <a:ext cx="1308106" cy="1127676"/>
            </a:xfrm>
            <a:prstGeom prst="hexagon">
              <a:avLst/>
            </a:prstGeom>
            <a:blipFill dpi="0" rotWithShape="1">
              <a:blip r:embed="rId8">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18" name="组合 117"/>
            <p:cNvGrpSpPr/>
            <p:nvPr/>
          </p:nvGrpSpPr>
          <p:grpSpPr>
            <a:xfrm>
              <a:off x="2158824" y="1202680"/>
              <a:ext cx="1308106" cy="1127676"/>
              <a:chOff x="2158824" y="1202680"/>
              <a:chExt cx="1308106" cy="1127676"/>
            </a:xfrm>
          </p:grpSpPr>
          <p:sp>
            <p:nvSpPr>
              <p:cNvPr id="127" name="六边形 126"/>
              <p:cNvSpPr/>
              <p:nvPr/>
            </p:nvSpPr>
            <p:spPr>
              <a:xfrm>
                <a:off x="2158824" y="1202680"/>
                <a:ext cx="1308106" cy="1127676"/>
              </a:xfrm>
              <a:prstGeom prst="hexagon">
                <a:avLst/>
              </a:prstGeom>
              <a:solidFill>
                <a:schemeClr val="dk2">
                  <a:lumMod val="10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8" name="TextBox 127"/>
              <p:cNvSpPr txBox="1"/>
              <p:nvPr/>
            </p:nvSpPr>
            <p:spPr>
              <a:xfrm>
                <a:off x="2368472" y="1601688"/>
                <a:ext cx="907468" cy="300083"/>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起重伤害</a:t>
                </a:r>
              </a:p>
            </p:txBody>
          </p:sp>
        </p:grpSp>
        <p:grpSp>
          <p:nvGrpSpPr>
            <p:cNvPr id="119" name="组合 118"/>
            <p:cNvGrpSpPr/>
            <p:nvPr/>
          </p:nvGrpSpPr>
          <p:grpSpPr>
            <a:xfrm>
              <a:off x="3248655" y="2954587"/>
              <a:ext cx="1308106" cy="1127676"/>
              <a:chOff x="3248655" y="2954587"/>
              <a:chExt cx="1308106" cy="1127676"/>
            </a:xfrm>
          </p:grpSpPr>
          <p:sp>
            <p:nvSpPr>
              <p:cNvPr id="124" name="六边形 123"/>
              <p:cNvSpPr/>
              <p:nvPr/>
            </p:nvSpPr>
            <p:spPr>
              <a:xfrm>
                <a:off x="3248655" y="2954587"/>
                <a:ext cx="1308106" cy="1127676"/>
              </a:xfrm>
              <a:prstGeom prst="hexagon">
                <a:avLst/>
              </a:prstGeom>
              <a:solidFill>
                <a:schemeClr val="dk2">
                  <a:lumMod val="10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5" name="TextBox 124"/>
              <p:cNvSpPr txBox="1"/>
              <p:nvPr/>
            </p:nvSpPr>
            <p:spPr>
              <a:xfrm>
                <a:off x="3452080" y="3383886"/>
                <a:ext cx="907468" cy="300083"/>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车辆伤害</a:t>
                </a:r>
              </a:p>
            </p:txBody>
          </p:sp>
        </p:grpSp>
        <p:grpSp>
          <p:nvGrpSpPr>
            <p:cNvPr id="120" name="组合 119"/>
            <p:cNvGrpSpPr/>
            <p:nvPr/>
          </p:nvGrpSpPr>
          <p:grpSpPr>
            <a:xfrm>
              <a:off x="1068993" y="2954587"/>
              <a:ext cx="1308106" cy="1127676"/>
              <a:chOff x="1068993" y="2954587"/>
              <a:chExt cx="1308106" cy="1127676"/>
            </a:xfrm>
          </p:grpSpPr>
          <p:sp>
            <p:nvSpPr>
              <p:cNvPr id="121" name="六边形 120"/>
              <p:cNvSpPr/>
              <p:nvPr/>
            </p:nvSpPr>
            <p:spPr>
              <a:xfrm>
                <a:off x="1068993" y="2954587"/>
                <a:ext cx="1308106" cy="1127676"/>
              </a:xfrm>
              <a:prstGeom prst="hexagon">
                <a:avLst/>
              </a:prstGeom>
              <a:solidFill>
                <a:schemeClr val="dk2">
                  <a:lumMod val="10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2" name="TextBox 121"/>
              <p:cNvSpPr txBox="1"/>
              <p:nvPr/>
            </p:nvSpPr>
            <p:spPr>
              <a:xfrm>
                <a:off x="1375055" y="3377253"/>
                <a:ext cx="695982" cy="300083"/>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触   电</a:t>
                </a:r>
              </a:p>
            </p:txBody>
          </p:sp>
        </p:grpSp>
      </p:grpSp>
      <p:sp>
        <p:nvSpPr>
          <p:cNvPr id="130" name="右箭头 129"/>
          <p:cNvSpPr/>
          <p:nvPr/>
        </p:nvSpPr>
        <p:spPr>
          <a:xfrm rot="1800000">
            <a:off x="9225212" y="2687281"/>
            <a:ext cx="384243" cy="154098"/>
          </a:xfrm>
          <a:prstGeom prst="rightArrow">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p>
        </p:txBody>
      </p:sp>
      <p:sp>
        <p:nvSpPr>
          <p:cNvPr id="131" name="右箭头 130"/>
          <p:cNvSpPr/>
          <p:nvPr/>
        </p:nvSpPr>
        <p:spPr>
          <a:xfrm rot="9000000">
            <a:off x="9240446" y="5073129"/>
            <a:ext cx="384243" cy="154098"/>
          </a:xfrm>
          <a:prstGeom prst="rightArrow">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solidFill>
                <a:srgbClr val="FF0000"/>
              </a:solidFill>
            </a:endParaRPr>
          </a:p>
        </p:txBody>
      </p:sp>
      <p:sp>
        <p:nvSpPr>
          <p:cNvPr id="132" name="右箭头 131"/>
          <p:cNvSpPr/>
          <p:nvPr/>
        </p:nvSpPr>
        <p:spPr>
          <a:xfrm rot="16200000">
            <a:off x="7032398" y="3850058"/>
            <a:ext cx="384043" cy="154179"/>
          </a:xfrm>
          <a:prstGeom prst="rightArrow">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63" tIns="60981" rIns="121963" bIns="60981" rtlCol="0" anchor="ctr"/>
          <a:lstStyle/>
          <a:p>
            <a:pPr algn="ctr"/>
            <a:endParaRPr lang="zh-CN" altLang="en-US"/>
          </a:p>
        </p:txBody>
      </p:sp>
      <p:sp>
        <p:nvSpPr>
          <p:cNvPr id="2" name="矩形 1"/>
          <p:cNvSpPr/>
          <p:nvPr/>
        </p:nvSpPr>
        <p:spPr>
          <a:xfrm>
            <a:off x="3027540" y="3689213"/>
            <a:ext cx="800219" cy="461665"/>
          </a:xfrm>
          <a:prstGeom prst="rect">
            <a:avLst/>
          </a:prstGeom>
        </p:spPr>
        <p:txBody>
          <a:bodyPr wrap="none">
            <a:spAutoFit/>
          </a:bodyPr>
          <a:lstStyle/>
          <a:p>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危害</a:t>
            </a:r>
            <a:endParaRPr lang="zh-CN" altLang="en-US" dirty="0">
              <a:solidFill>
                <a:schemeClr val="bg1"/>
              </a:solidFill>
            </a:endParaRPr>
          </a:p>
        </p:txBody>
      </p:sp>
      <p:sp>
        <p:nvSpPr>
          <p:cNvPr id="38" name="矩形 37"/>
          <p:cNvSpPr/>
          <p:nvPr/>
        </p:nvSpPr>
        <p:spPr>
          <a:xfrm>
            <a:off x="8284038" y="3696133"/>
            <a:ext cx="800219" cy="461665"/>
          </a:xfrm>
          <a:prstGeom prst="rect">
            <a:avLst/>
          </a:prstGeom>
        </p:spPr>
        <p:txBody>
          <a:bodyPr wrap="none">
            <a:spAutoFit/>
          </a:bodyPr>
          <a:lstStyle/>
          <a:p>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危害</a:t>
            </a:r>
            <a:endParaRPr lang="zh-CN" altLang="en-US"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427" y="1607816"/>
            <a:ext cx="6696745" cy="4527619"/>
          </a:xfrm>
          <a:prstGeom prst="rect">
            <a:avLst/>
          </a:prstGeom>
          <a:ln>
            <a:noFill/>
          </a:ln>
          <a:effectLst>
            <a:softEdge rad="112500"/>
          </a:effectLst>
        </p:spPr>
      </p:pic>
      <p:sp>
        <p:nvSpPr>
          <p:cNvPr id="4" name="矩形 3"/>
          <p:cNvSpPr/>
          <p:nvPr/>
        </p:nvSpPr>
        <p:spPr>
          <a:xfrm>
            <a:off x="841003" y="1945867"/>
            <a:ext cx="3553296" cy="1872208"/>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⑷</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暂停焊接时应断电或焊把上禁止夹持电焊条。</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841003" y="1485578"/>
            <a:ext cx="1980029" cy="523220"/>
          </a:xfrm>
          <a:prstGeom prst="rect">
            <a:avLst/>
          </a:prstGeom>
        </p:spPr>
        <p:txBody>
          <a:bodyPr wrap="none">
            <a:spAutoFit/>
          </a:bodyPr>
          <a:lstStyle/>
          <a:p>
            <a:pPr algn="just">
              <a:spcAft>
                <a:spcPts val="0"/>
              </a:spcAft>
            </a:pP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
        <p:nvSpPr>
          <p:cNvPr id="6" name="椭圆 5"/>
          <p:cNvSpPr/>
          <p:nvPr/>
        </p:nvSpPr>
        <p:spPr>
          <a:xfrm>
            <a:off x="5377507" y="4149874"/>
            <a:ext cx="1512168" cy="1111617"/>
          </a:xfrm>
          <a:prstGeom prst="ellipse">
            <a:avLst/>
          </a:prstGeom>
        </p:spPr>
        <p:txBody>
          <a:bodyPr wrap="square" rtlCol="0" anchor="ctr">
            <a:spAutoFit/>
          </a:bodyPr>
          <a:lstStyle/>
          <a:p>
            <a:pPr marL="6350" marR="1181100" indent="-6350" algn="just">
              <a:lnSpc>
                <a:spcPct val="107000"/>
              </a:lnSpc>
              <a:spcAft>
                <a:spcPts val="0"/>
              </a:spcAft>
            </a:pPr>
            <a:endParaRPr lang="zh-CN" altLang="en-US" sz="2400" b="1" dirty="0">
              <a:latin typeface="微软雅黑" panose="020B0503020204020204" pitchFamily="34" charset="-122"/>
              <a:ea typeface="微软雅黑" panose="020B0503020204020204" pitchFamily="34" charset="-122"/>
            </a:endParaRPr>
          </a:p>
        </p:txBody>
      </p:sp>
      <p:sp>
        <p:nvSpPr>
          <p:cNvPr id="7" name="椭圆 6"/>
          <p:cNvSpPr/>
          <p:nvPr/>
        </p:nvSpPr>
        <p:spPr>
          <a:xfrm>
            <a:off x="5269685" y="3614321"/>
            <a:ext cx="1512168" cy="1111617"/>
          </a:xfrm>
          <a:prstGeom prst="ellipse">
            <a:avLst/>
          </a:prstGeom>
          <a:noFill/>
          <a:ln w="15875">
            <a:solidFill>
              <a:schemeClr val="accent4">
                <a:lumMod val="100000"/>
              </a:schemeClr>
            </a:solidFill>
          </a:ln>
        </p:spPr>
        <p:txBody>
          <a:bodyPr wrap="square" rtlCol="0" anchor="ctr">
            <a:noAutofit/>
          </a:bodyPr>
          <a:lstStyle/>
          <a:p>
            <a:pPr marL="6350" marR="1181100" indent="-6350" algn="just">
              <a:lnSpc>
                <a:spcPct val="107000"/>
              </a:lnSpc>
              <a:spcAft>
                <a:spcPts val="0"/>
              </a:spcAft>
            </a:pPr>
            <a:endParaRPr lang="zh-CN" altLang="en-US" sz="2400" b="1" dirty="0">
              <a:ln>
                <a:solidFill>
                  <a:srgbClr val="FF0000"/>
                </a:solidFill>
              </a:ln>
              <a:latin typeface="微软雅黑" panose="020B0503020204020204" pitchFamily="34" charset="-122"/>
              <a:ea typeface="微软雅黑" panose="020B0503020204020204" pitchFamily="34" charset="-122"/>
            </a:endParaRPr>
          </a:p>
        </p:txBody>
      </p:sp>
      <p:sp>
        <p:nvSpPr>
          <p:cNvPr id="10" name="乘号 9"/>
          <p:cNvSpPr/>
          <p:nvPr/>
        </p:nvSpPr>
        <p:spPr>
          <a:xfrm>
            <a:off x="6136665" y="3841586"/>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44763" y="4437906"/>
            <a:ext cx="3449535" cy="967188"/>
          </a:xfrm>
          <a:prstGeom prst="rect">
            <a:avLst/>
          </a:prstGeom>
        </p:spPr>
        <p:txBody>
          <a:bodyPr wrap="square">
            <a:spAutoFit/>
          </a:bodyPr>
          <a:lstStyle/>
          <a:p>
            <a:pPr algn="just">
              <a:lnSpc>
                <a:spcPct val="150000"/>
              </a:lnSpc>
            </a:pPr>
            <a:r>
              <a:rPr lang="zh-CN" altLang="en-US" sz="20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尤其夏季，人体汗液多，腿部以下触碰电焊条极易触电。</a:t>
            </a:r>
            <a:endParaRPr lang="zh-CN" altLang="en-US" sz="2000" dirty="0">
              <a:solidFill>
                <a:schemeClr val="accent4">
                  <a:lumMod val="10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6987" y="1839538"/>
            <a:ext cx="3168352" cy="3960441"/>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指</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吊运钢筋笼的主吊与副吊、主吊走行、旋转、入孔与</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周围</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机械、人员之间</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所产生的交叉作业。</a:t>
            </a:r>
          </a:p>
        </p:txBody>
      </p:sp>
      <p:sp>
        <p:nvSpPr>
          <p:cNvPr id="2" name="矩形 1"/>
          <p:cNvSpPr/>
          <p:nvPr/>
        </p:nvSpPr>
        <p:spPr>
          <a:xfrm>
            <a:off x="841003" y="1181885"/>
            <a:ext cx="2201244" cy="523220"/>
          </a:xfrm>
          <a:prstGeom prst="rect">
            <a:avLst/>
          </a:prstGeom>
        </p:spPr>
        <p:txBody>
          <a:bodyPr wrap="none">
            <a:spAutoFit/>
          </a:bodyPr>
          <a:lstStyle/>
          <a:p>
            <a:pPr algn="just">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吊装作业</a:t>
            </a:r>
          </a:p>
        </p:txBody>
      </p:sp>
      <p:sp>
        <p:nvSpPr>
          <p:cNvPr id="9"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579" y="1443495"/>
            <a:ext cx="3564396" cy="4752528"/>
          </a:xfrm>
          <a:prstGeom prst="rect">
            <a:avLst/>
          </a:prstGeom>
          <a:ln>
            <a:noFill/>
          </a:ln>
          <a:effectLst>
            <a:softEdge rad="112500"/>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6531" y="1443495"/>
            <a:ext cx="3564397" cy="475252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0715" y="1048999"/>
            <a:ext cx="5838920" cy="2380795"/>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⑴</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试吊：检查吊环、吊具、钢筋笼受力情况，通过看、听经验，评估安全性（散架的可能性）。</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768291" y="1413570"/>
            <a:ext cx="1691557" cy="523220"/>
          </a:xfrm>
          <a:prstGeom prst="rect">
            <a:avLst/>
          </a:prstGeom>
        </p:spPr>
        <p:txBody>
          <a:bodyPr vert="horz" wrap="square">
            <a:spAutoFit/>
          </a:bodyPr>
          <a:lstStyle/>
          <a:p>
            <a:pPr algn="di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25" y="3573810"/>
            <a:ext cx="5715594" cy="2777076"/>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1955" y="3933851"/>
            <a:ext cx="4537070" cy="2417036"/>
          </a:xfrm>
          <a:prstGeom prst="rect">
            <a:avLst/>
          </a:prstGeom>
          <a:ln>
            <a:noFill/>
          </a:ln>
          <a:effectLst>
            <a:softEdge rad="112500"/>
          </a:effectLst>
        </p:spPr>
      </p:pic>
      <p:sp>
        <p:nvSpPr>
          <p:cNvPr id="11"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1955" y="1269554"/>
            <a:ext cx="4537070" cy="241703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41003" y="1327542"/>
            <a:ext cx="5832648" cy="4752528"/>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⑵</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所有起重机械均设专职持证指挥人员</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作业时现场设置警戒区域，防止无关人员进入起重作业半径内</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，禁止任何人站在吊物或大臂下</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应注意：</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由于钢筋笼的抬升，其中的杂物也会掉落下来，易发生物体打击。</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985019" y="1629594"/>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715" y="1327542"/>
            <a:ext cx="4251425" cy="497542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1003" y="2133650"/>
            <a:ext cx="2592288" cy="3855458"/>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⑶</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设置牵引绳减缓钢筋笼的摆动，防止与人员、临时围挡和其他机械的碰撞。</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矩形 2"/>
          <p:cNvSpPr/>
          <p:nvPr/>
        </p:nvSpPr>
        <p:spPr>
          <a:xfrm>
            <a:off x="913011" y="1491440"/>
            <a:ext cx="1723549" cy="461665"/>
          </a:xfrm>
          <a:prstGeom prst="rect">
            <a:avLst/>
          </a:prstGeom>
        </p:spPr>
        <p:txBody>
          <a:bodyPr wrap="none">
            <a:spAutoFit/>
          </a:bodyPr>
          <a:lstStyle/>
          <a:p>
            <a:r>
              <a:rPr lang="zh-CN"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4721" t="10451" b="8924"/>
          <a:stretch>
            <a:fillRect/>
          </a:stretch>
        </p:blipFill>
        <p:spPr>
          <a:xfrm>
            <a:off x="3865339" y="1557586"/>
            <a:ext cx="7684977" cy="4752528"/>
          </a:xfrm>
          <a:prstGeom prst="rect">
            <a:avLst/>
          </a:prstGeom>
          <a:ln>
            <a:noFill/>
          </a:ln>
          <a:effectLst>
            <a:softEdge rad="112500"/>
          </a:effectLst>
        </p:spPr>
      </p:pic>
      <p:sp>
        <p:nvSpPr>
          <p:cNvPr id="7"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9155" y="1433763"/>
            <a:ext cx="5112568" cy="730663"/>
          </a:xfrm>
          <a:prstGeom prst="rect">
            <a:avLst/>
          </a:prstGeom>
          <a:solidFill>
            <a:schemeClr val="bg1">
              <a:alpha val="60000"/>
            </a:schemeClr>
          </a:solidFill>
        </p:spPr>
        <p:txBody>
          <a:bodyPr wrap="square" lIns="180000" tIns="180000" rIns="180000" bIns="180000">
            <a:no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⑷</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走行时钢筋笼离地保持</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0.5</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米左右；</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矩形 2"/>
          <p:cNvSpPr/>
          <p:nvPr/>
        </p:nvSpPr>
        <p:spPr>
          <a:xfrm>
            <a:off x="573861" y="1537485"/>
            <a:ext cx="1980029" cy="523220"/>
          </a:xfrm>
          <a:prstGeom prst="rect">
            <a:avLst/>
          </a:prstGeom>
        </p:spPr>
        <p:txBody>
          <a:bodyPr wrap="non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1805" t="59448" r="-388" b="12210"/>
          <a:stretch>
            <a:fillRect/>
          </a:stretch>
        </p:blipFill>
        <p:spPr>
          <a:xfrm>
            <a:off x="605473" y="2467506"/>
            <a:ext cx="6878957" cy="3790446"/>
          </a:xfrm>
          <a:prstGeom prst="rect">
            <a:avLst/>
          </a:prstGeom>
          <a:ln>
            <a:noFill/>
          </a:ln>
          <a:effectLst>
            <a:softEdge rad="11250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8612" y="1269554"/>
            <a:ext cx="3761090" cy="5014787"/>
          </a:xfrm>
          <a:prstGeom prst="rect">
            <a:avLst/>
          </a:prstGeom>
          <a:ln>
            <a:noFill/>
          </a:ln>
          <a:effectLst>
            <a:softEdge rad="112500"/>
          </a:effectLst>
        </p:spPr>
      </p:pic>
      <p:sp>
        <p:nvSpPr>
          <p:cNvPr id="11"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8995" y="2277666"/>
            <a:ext cx="3096344" cy="3411785"/>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指施工班组在吊运和下放钢筋笼</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料斗时与周围</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桩基</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作业产生的交叉作业。</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403" y="1773610"/>
            <a:ext cx="6984777" cy="4290690"/>
          </a:xfrm>
          <a:prstGeom prst="rect">
            <a:avLst/>
          </a:prstGeom>
          <a:ln>
            <a:noFill/>
          </a:ln>
          <a:effectLst>
            <a:softEdge rad="112500"/>
          </a:effectLst>
        </p:spPr>
      </p:pic>
      <p:sp>
        <p:nvSpPr>
          <p:cNvPr id="3" name="矩形 2"/>
          <p:cNvSpPr/>
          <p:nvPr/>
        </p:nvSpPr>
        <p:spPr>
          <a:xfrm>
            <a:off x="797627" y="1629594"/>
            <a:ext cx="2560316" cy="523220"/>
          </a:xfrm>
          <a:prstGeom prst="rect">
            <a:avLst/>
          </a:prstGeom>
        </p:spPr>
        <p:txBody>
          <a:bodyPr wrap="none">
            <a:spAutoFit/>
          </a:bodyPr>
          <a:lstStyle/>
          <a:p>
            <a:pPr algn="just">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灌</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注砼</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p>
        </p:txBody>
      </p:sp>
      <p:sp>
        <p:nvSpPr>
          <p:cNvPr id="7"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1004" y="1006815"/>
            <a:ext cx="10454720" cy="1655265"/>
          </a:xfrm>
          <a:prstGeom prst="rect">
            <a:avLst/>
          </a:prstGeom>
          <a:solidFill>
            <a:schemeClr val="bg1">
              <a:alpha val="60000"/>
            </a:schemeClr>
          </a:solidFill>
        </p:spPr>
        <p:txBody>
          <a:bodyPr wrap="square" lIns="180000" tIns="180000" rIns="180000" bIns="180000">
            <a:no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⑴</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钢筋笼下放过程中，吊点切换时需设置铁横担，保证横担支承在导墙断面的中心线上。</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矩形 2"/>
          <p:cNvSpPr/>
          <p:nvPr/>
        </p:nvSpPr>
        <p:spPr>
          <a:xfrm>
            <a:off x="899450" y="1389308"/>
            <a:ext cx="1980029" cy="523220"/>
          </a:xfrm>
          <a:prstGeom prst="rect">
            <a:avLst/>
          </a:prstGeom>
        </p:spPr>
        <p:txBody>
          <a:bodyPr wrap="non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70" y="3429794"/>
            <a:ext cx="3455343" cy="2591507"/>
          </a:xfrm>
          <a:prstGeom prst="rect">
            <a:avLst/>
          </a:prstGeom>
          <a:ln>
            <a:noFill/>
          </a:ln>
          <a:effectLst>
            <a:softEdge rad="1125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9063" y="3429794"/>
            <a:ext cx="3455343" cy="2591508"/>
          </a:xfrm>
          <a:prstGeom prst="rect">
            <a:avLst/>
          </a:prstGeom>
          <a:ln>
            <a:noFill/>
          </a:ln>
          <a:effectLst>
            <a:softEdge rad="112500"/>
          </a:effectLst>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395" y="3429794"/>
            <a:ext cx="3455343" cy="2591507"/>
          </a:xfrm>
          <a:prstGeom prst="rect">
            <a:avLst/>
          </a:prstGeom>
          <a:ln>
            <a:noFill/>
          </a:ln>
          <a:effectLst>
            <a:softEdge rad="112500"/>
          </a:effectLst>
        </p:spPr>
      </p:pic>
      <p:sp>
        <p:nvSpPr>
          <p:cNvPr id="21"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26838" y="1403926"/>
            <a:ext cx="5630184" cy="756083"/>
          </a:xfrm>
          <a:prstGeom prst="rect">
            <a:avLst/>
          </a:prstGeom>
          <a:solidFill>
            <a:schemeClr val="bg1">
              <a:alpha val="60000"/>
            </a:schemeClr>
          </a:solidFill>
        </p:spPr>
        <p:txBody>
          <a:bodyPr wrap="square" lIns="180000" tIns="180000" rIns="180000" bIns="180000">
            <a:no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⑵</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换钩人员高处作业时应有操作平台。</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矩形 2"/>
          <p:cNvSpPr/>
          <p:nvPr/>
        </p:nvSpPr>
        <p:spPr>
          <a:xfrm>
            <a:off x="804449" y="1520357"/>
            <a:ext cx="1980029" cy="523220"/>
          </a:xfrm>
          <a:prstGeom prst="rect">
            <a:avLst/>
          </a:prstGeom>
        </p:spPr>
        <p:txBody>
          <a:bodyPr wrap="non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04449" y="2349673"/>
            <a:ext cx="4990763" cy="3743073"/>
          </a:xfrm>
          <a:prstGeom prst="rect">
            <a:avLst/>
          </a:prstGeom>
          <a:ln>
            <a:noFill/>
          </a:ln>
          <a:effectLst>
            <a:softEdge rad="11250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9963" y="2349674"/>
            <a:ext cx="4990763" cy="3743072"/>
          </a:xfrm>
          <a:prstGeom prst="rect">
            <a:avLst/>
          </a:prstGeom>
          <a:ln>
            <a:noFill/>
          </a:ln>
          <a:effectLst>
            <a:softEdge rad="112500"/>
          </a:effectLst>
        </p:spPr>
      </p:pic>
      <p:sp>
        <p:nvSpPr>
          <p:cNvPr id="13"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
        <p:nvSpPr>
          <p:cNvPr id="15" name="乘号 14"/>
          <p:cNvSpPr/>
          <p:nvPr/>
        </p:nvSpPr>
        <p:spPr>
          <a:xfrm>
            <a:off x="7167152" y="2277666"/>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立于钢筋头上</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3707" y="1874780"/>
            <a:ext cx="5297494" cy="1519793"/>
          </a:xfrm>
          <a:prstGeom prst="rect">
            <a:avLst/>
          </a:prstGeom>
          <a:solidFill>
            <a:schemeClr val="bg1">
              <a:alpha val="60000"/>
            </a:schemeClr>
          </a:solidFill>
        </p:spPr>
        <p:txBody>
          <a:bodyPr wrap="square" lIns="180000" tIns="180000" rIns="180000" bIns="180000">
            <a:no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⑶</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浇筑混凝土吊运料斗时禁止人员站在吊车大臂或料斗下方</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913011" y="1491440"/>
            <a:ext cx="1980029" cy="523220"/>
          </a:xfrm>
          <a:prstGeom prst="rect">
            <a:avLst/>
          </a:prstGeom>
        </p:spPr>
        <p:txBody>
          <a:bodyPr wrap="non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93" y="4200604"/>
            <a:ext cx="2844867" cy="2133650"/>
          </a:xfrm>
          <a:prstGeom prst="rect">
            <a:avLst/>
          </a:prstGeom>
          <a:ln>
            <a:noFill/>
          </a:ln>
          <a:effectLst>
            <a:softEdge rad="112500"/>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714" y="1197547"/>
            <a:ext cx="4245665" cy="5136708"/>
          </a:xfrm>
          <a:prstGeom prst="rect">
            <a:avLst/>
          </a:prstGeom>
          <a:ln>
            <a:noFill/>
          </a:ln>
          <a:effectLst>
            <a:softEdge rad="112500"/>
          </a:effectLst>
        </p:spPr>
      </p:pic>
      <p:sp>
        <p:nvSpPr>
          <p:cNvPr id="13"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903" y="4200604"/>
            <a:ext cx="2844867" cy="21336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Box 3"/>
          <p:cNvSpPr txBox="1">
            <a:spLocks noChangeArrowheads="1"/>
          </p:cNvSpPr>
          <p:nvPr/>
        </p:nvSpPr>
        <p:spPr bwMode="auto">
          <a:xfrm>
            <a:off x="3234069" y="1692485"/>
            <a:ext cx="5760640" cy="2242355"/>
          </a:xfrm>
          <a:prstGeom prst="rect">
            <a:avLst/>
          </a:prstGeom>
          <a:noFill/>
          <a:ln w="19050">
            <a:solidFill>
              <a:srgbClr val="000000"/>
            </a:solidFill>
            <a:prstDash val="sysDash"/>
            <a:miter lim="800000"/>
          </a:ln>
          <a:extLst>
            <a:ext uri="{909E8E84-426E-40DD-AFC4-6F175D3DCCD1}">
              <a14:hiddenFill xmlns:a14="http://schemas.microsoft.com/office/drawing/2010/main">
                <a:solidFill>
                  <a:srgbClr val="FFFFFF"/>
                </a:solidFill>
              </a14:hiddenFill>
            </a:ext>
          </a:extLst>
        </p:spPr>
        <p:txBody>
          <a:bodyPr wrap="square" lIns="90752" tIns="45376" rIns="90752" bIns="45376">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合理安排         尽量避免         互相配合</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建立联系         明确责任         签订协议</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教育交底         措施到位</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监督检查         应急救援      </a:t>
            </a:r>
          </a:p>
        </p:txBody>
      </p:sp>
      <p:sp>
        <p:nvSpPr>
          <p:cNvPr id="56" name="矩形 55"/>
          <p:cNvSpPr/>
          <p:nvPr/>
        </p:nvSpPr>
        <p:spPr>
          <a:xfrm>
            <a:off x="733092" y="3669003"/>
            <a:ext cx="2071976" cy="1183549"/>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矩形 58"/>
          <p:cNvSpPr/>
          <p:nvPr/>
        </p:nvSpPr>
        <p:spPr>
          <a:xfrm>
            <a:off x="720834" y="2391522"/>
            <a:ext cx="2096492" cy="115688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矩形 61"/>
          <p:cNvSpPr/>
          <p:nvPr/>
        </p:nvSpPr>
        <p:spPr>
          <a:xfrm>
            <a:off x="9346524" y="3781835"/>
            <a:ext cx="2071976" cy="122566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矩形 66"/>
          <p:cNvSpPr/>
          <p:nvPr/>
        </p:nvSpPr>
        <p:spPr>
          <a:xfrm>
            <a:off x="9376577" y="2443033"/>
            <a:ext cx="2071975" cy="1156889"/>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文本框 7"/>
          <p:cNvSpPr txBox="1"/>
          <p:nvPr/>
        </p:nvSpPr>
        <p:spPr>
          <a:xfrm>
            <a:off x="748581" y="242830"/>
            <a:ext cx="3732112" cy="584775"/>
          </a:xfrm>
          <a:prstGeom prst="rect">
            <a:avLst/>
          </a:prstGeom>
          <a:noFill/>
        </p:spPr>
        <p:txBody>
          <a:bodyPr wrap="non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sz="3200" b="1" spc="600" dirty="0">
                <a:latin typeface="微软雅黑" panose="020B0503020204020204" pitchFamily="34" charset="-122"/>
                <a:ea typeface="微软雅黑" panose="020B0503020204020204" pitchFamily="34" charset="-122"/>
              </a:rPr>
              <a:t>交叉作业原则</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88" y="1114041"/>
            <a:ext cx="2071976" cy="115688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130" y="4993694"/>
            <a:ext cx="2096492" cy="117128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6577" y="1114041"/>
            <a:ext cx="2071975" cy="115688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6524" y="5108106"/>
            <a:ext cx="2071975" cy="122566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739619" y="2969967"/>
            <a:ext cx="4636956" cy="3364230"/>
          </a:xfrm>
          <a:prstGeom prst="rect">
            <a:avLst/>
          </a:prstGeom>
        </p:spPr>
      </p:pic>
    </p:spTree>
  </p:cSld>
  <p:clrMapOvr>
    <a:masterClrMapping/>
  </p:clrMapOvr>
  <p:transition spd="slow">
    <p:comb/>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9465" y="2377466"/>
            <a:ext cx="2521818" cy="3140560"/>
          </a:xfrm>
          <a:prstGeom prst="rect">
            <a:avLst/>
          </a:prstGeom>
          <a:solidFill>
            <a:schemeClr val="bg1">
              <a:alpha val="60000"/>
            </a:schemeClr>
          </a:solidFill>
        </p:spPr>
        <p:txBody>
          <a:bodyPr wrap="square" lIns="180000" tIns="180000" rIns="180000" bIns="180000">
            <a:no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⑷</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砼搅拌车在场内行走或倒车时有专人指挥。</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矩形 2"/>
          <p:cNvSpPr/>
          <p:nvPr/>
        </p:nvSpPr>
        <p:spPr>
          <a:xfrm>
            <a:off x="1057027" y="1557586"/>
            <a:ext cx="1980029" cy="523220"/>
          </a:xfrm>
          <a:prstGeom prst="rect">
            <a:avLst/>
          </a:prstGeom>
        </p:spPr>
        <p:txBody>
          <a:bodyPr wrap="non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315" y="1557586"/>
            <a:ext cx="7811402" cy="4619081"/>
          </a:xfrm>
          <a:prstGeom prst="rect">
            <a:avLst/>
          </a:prstGeom>
          <a:ln>
            <a:noFill/>
          </a:ln>
          <a:effectLst>
            <a:softEdge rad="112500"/>
          </a:effectLst>
        </p:spPr>
      </p:pic>
      <p:sp>
        <p:nvSpPr>
          <p:cNvPr id="13"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0365" y="1557586"/>
            <a:ext cx="5877899" cy="1749817"/>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⑴</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各施工机械之间的交叉作业</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⑵</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施工机械与</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配合人员</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之间的交叉作业</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7667" y="3862797"/>
            <a:ext cx="4637417" cy="2311012"/>
          </a:xfrm>
          <a:prstGeom prst="rect">
            <a:avLst/>
          </a:prstGeom>
          <a:ln>
            <a:noFill/>
          </a:ln>
          <a:effectLst>
            <a:softEdge rad="112500"/>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7667" y="1196276"/>
            <a:ext cx="4549051" cy="2313863"/>
          </a:xfrm>
          <a:prstGeom prst="rect">
            <a:avLst/>
          </a:prstGeom>
          <a:ln>
            <a:noFill/>
          </a:ln>
          <a:effectLst>
            <a:softEdge rad="112500"/>
          </a:effectLst>
        </p:spPr>
      </p:pic>
      <p:sp>
        <p:nvSpPr>
          <p:cNvPr id="10" name="TextBox 8"/>
          <p:cNvSpPr txBox="1"/>
          <p:nvPr/>
        </p:nvSpPr>
        <p:spPr>
          <a:xfrm>
            <a:off x="828457" y="348203"/>
            <a:ext cx="3252905" cy="461665"/>
          </a:xfrm>
          <a:prstGeom prst="rect">
            <a:avLst/>
          </a:prstGeom>
          <a:noFill/>
        </p:spPr>
        <p:txBody>
          <a:bodyPr wrap="square" rtlCol="0">
            <a:spAutoFit/>
          </a:bodyPr>
          <a:lstStyle/>
          <a:p>
            <a:r>
              <a:rPr lang="en-US" altLang="zh-CN"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3.2.4</a:t>
            </a:r>
            <a:r>
              <a:rPr lang="zh-CN" altLang="en-US"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基坑开挖及支撑</a:t>
            </a:r>
          </a:p>
        </p:txBody>
      </p:sp>
      <p:sp>
        <p:nvSpPr>
          <p:cNvPr id="3" name="矩形 2"/>
          <p:cNvSpPr/>
          <p:nvPr/>
        </p:nvSpPr>
        <p:spPr>
          <a:xfrm>
            <a:off x="828457" y="1196276"/>
            <a:ext cx="2820858" cy="523220"/>
          </a:xfrm>
          <a:prstGeom prst="rect">
            <a:avLst/>
          </a:prstGeom>
        </p:spPr>
        <p:txBody>
          <a:bodyPr wrap="square">
            <a:spAutoFit/>
          </a:bodyPr>
          <a:lstStyle/>
          <a:p>
            <a:pPr algn="just">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、基坑开挖</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908" y="3429794"/>
            <a:ext cx="5654711" cy="277158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8457" y="1636249"/>
            <a:ext cx="10665832" cy="1728191"/>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⑴</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现场设专人协调指挥</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机械作业</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涉及</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人员交叉作业时需设置警戒区，</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专人监护，</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防止机械伤害事故的发生。</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TextBox 8"/>
          <p:cNvSpPr txBox="1"/>
          <p:nvPr/>
        </p:nvSpPr>
        <p:spPr>
          <a:xfrm>
            <a:off x="828457" y="348203"/>
            <a:ext cx="3252905" cy="461665"/>
          </a:xfrm>
          <a:prstGeom prst="rect">
            <a:avLst/>
          </a:prstGeom>
          <a:noFill/>
        </p:spPr>
        <p:txBody>
          <a:bodyPr wrap="square" rtlCol="0">
            <a:spAutoFit/>
          </a:bodyPr>
          <a:lstStyle/>
          <a:p>
            <a:r>
              <a:rPr lang="en-US" altLang="zh-CN"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3.2.4</a:t>
            </a:r>
            <a:r>
              <a:rPr lang="zh-CN" altLang="en-US"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基坑开挖及支撑</a:t>
            </a:r>
          </a:p>
        </p:txBody>
      </p:sp>
      <p:sp>
        <p:nvSpPr>
          <p:cNvPr id="3" name="矩形 2"/>
          <p:cNvSpPr/>
          <p:nvPr/>
        </p:nvSpPr>
        <p:spPr>
          <a:xfrm>
            <a:off x="985019" y="1213515"/>
            <a:ext cx="1980029" cy="523220"/>
          </a:xfrm>
          <a:prstGeom prst="rect">
            <a:avLst/>
          </a:prstGeom>
        </p:spPr>
        <p:txBody>
          <a:bodyPr wrap="non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763" y="3429795"/>
            <a:ext cx="5158972" cy="2752426"/>
          </a:xfrm>
          <a:prstGeom prst="rect">
            <a:avLst/>
          </a:prstGeom>
          <a:ln>
            <a:noFill/>
          </a:ln>
          <a:effectLst>
            <a:softEdge rad="112500"/>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91" y="3429793"/>
            <a:ext cx="5158972" cy="2752427"/>
          </a:xfrm>
          <a:prstGeom prst="rect">
            <a:avLst/>
          </a:prstGeom>
          <a:ln>
            <a:noFill/>
          </a:ln>
          <a:effectLst>
            <a:softEdge rad="112500"/>
          </a:effectLst>
        </p:spPr>
      </p:pic>
      <p:sp>
        <p:nvSpPr>
          <p:cNvPr id="8" name="乘号 7"/>
          <p:cNvSpPr/>
          <p:nvPr/>
        </p:nvSpPr>
        <p:spPr>
          <a:xfrm>
            <a:off x="4081362" y="3717826"/>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距离</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过近</a:t>
            </a:r>
          </a:p>
        </p:txBody>
      </p:sp>
      <p:sp>
        <p:nvSpPr>
          <p:cNvPr id="9" name="乘号 8"/>
          <p:cNvSpPr/>
          <p:nvPr/>
        </p:nvSpPr>
        <p:spPr>
          <a:xfrm>
            <a:off x="9292651" y="3477187"/>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距离</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过近</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2619" y="1424230"/>
            <a:ext cx="5886948" cy="1640348"/>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⑵</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注意空间距离，专人指挥，防止挖掘机碰撞支撑或与运输车辆发生刮蹭</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TextBox 8"/>
          <p:cNvSpPr txBox="1"/>
          <p:nvPr/>
        </p:nvSpPr>
        <p:spPr>
          <a:xfrm>
            <a:off x="828457" y="348203"/>
            <a:ext cx="3252905" cy="461665"/>
          </a:xfrm>
          <a:prstGeom prst="rect">
            <a:avLst/>
          </a:prstGeom>
          <a:noFill/>
        </p:spPr>
        <p:txBody>
          <a:bodyPr wrap="square" rtlCol="0">
            <a:spAutoFit/>
          </a:bodyPr>
          <a:lstStyle/>
          <a:p>
            <a:r>
              <a:rPr lang="en-US" altLang="zh-CN"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3.2.4</a:t>
            </a:r>
            <a:r>
              <a:rPr lang="zh-CN" altLang="en-US"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基坑开挖及支撑</a:t>
            </a:r>
          </a:p>
        </p:txBody>
      </p:sp>
      <p:sp>
        <p:nvSpPr>
          <p:cNvPr id="3" name="矩形 2"/>
          <p:cNvSpPr/>
          <p:nvPr/>
        </p:nvSpPr>
        <p:spPr>
          <a:xfrm>
            <a:off x="828457" y="1230387"/>
            <a:ext cx="1980029" cy="523220"/>
          </a:xfrm>
          <a:prstGeom prst="rect">
            <a:avLst/>
          </a:prstGeom>
        </p:spPr>
        <p:txBody>
          <a:bodyPr wrap="non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19" y="3141762"/>
            <a:ext cx="5725008" cy="3087756"/>
          </a:xfrm>
          <a:prstGeom prst="rect">
            <a:avLst/>
          </a:prstGeom>
          <a:ln>
            <a:noFill/>
          </a:ln>
          <a:effectLst>
            <a:softEdge rad="112500"/>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599" y="1424230"/>
            <a:ext cx="4648143" cy="2227092"/>
          </a:xfrm>
          <a:prstGeom prst="rect">
            <a:avLst/>
          </a:prstGeom>
          <a:ln>
            <a:noFill/>
          </a:ln>
          <a:effectLst>
            <a:softEdge rad="112500"/>
          </a:effec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599" y="4005858"/>
            <a:ext cx="4648143" cy="222709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1206" y="1809614"/>
            <a:ext cx="10601173" cy="1764196"/>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作业人员在</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施工施工</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机具作业时与周围其他凿桩作业人员</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或</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其他工种作业人员之间的交叉作业。</a:t>
            </a:r>
          </a:p>
        </p:txBody>
      </p:sp>
      <p:sp>
        <p:nvSpPr>
          <p:cNvPr id="7" name="TextBox 8"/>
          <p:cNvSpPr txBox="1"/>
          <p:nvPr/>
        </p:nvSpPr>
        <p:spPr>
          <a:xfrm>
            <a:off x="828457" y="348203"/>
            <a:ext cx="3252905" cy="461665"/>
          </a:xfrm>
          <a:prstGeom prst="rect">
            <a:avLst/>
          </a:prstGeom>
          <a:noFill/>
        </p:spPr>
        <p:txBody>
          <a:bodyPr wrap="square" rtlCol="0">
            <a:spAutoFit/>
          </a:bodyPr>
          <a:lstStyle/>
          <a:p>
            <a:r>
              <a:rPr lang="en-US" altLang="zh-CN"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3.2.4</a:t>
            </a:r>
            <a:r>
              <a:rPr lang="zh-CN" altLang="en-US"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基坑开挖及支撑</a:t>
            </a:r>
          </a:p>
        </p:txBody>
      </p:sp>
      <p:sp>
        <p:nvSpPr>
          <p:cNvPr id="2" name="矩形 1"/>
          <p:cNvSpPr/>
          <p:nvPr/>
        </p:nvSpPr>
        <p:spPr>
          <a:xfrm>
            <a:off x="881461" y="1341562"/>
            <a:ext cx="2919389" cy="523220"/>
          </a:xfrm>
          <a:prstGeom prst="rect">
            <a:avLst/>
          </a:prstGeom>
        </p:spPr>
        <p:txBody>
          <a:bodyPr wrap="none">
            <a:spAutoFit/>
          </a:bodyPr>
          <a:lstStyle/>
          <a:p>
            <a:pPr algn="just">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桩头凿除</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1428" y="3573810"/>
            <a:ext cx="5066761" cy="2721682"/>
          </a:xfrm>
          <a:prstGeom prst="rect">
            <a:avLst/>
          </a:prstGeom>
          <a:ln>
            <a:noFill/>
          </a:ln>
          <a:effectLst>
            <a:softEdge rad="112500"/>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87" y="3573810"/>
            <a:ext cx="5066761" cy="273630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8457" y="1864782"/>
            <a:ext cx="3435633" cy="4002461"/>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合理安全施工内容，</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规定作业人员之间安全距离，配合机械</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作业时禁止作业人员站在</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挖掘机旋转半径内</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TextBox 8"/>
          <p:cNvSpPr txBox="1"/>
          <p:nvPr/>
        </p:nvSpPr>
        <p:spPr>
          <a:xfrm>
            <a:off x="828457" y="348203"/>
            <a:ext cx="3252905" cy="461665"/>
          </a:xfrm>
          <a:prstGeom prst="rect">
            <a:avLst/>
          </a:prstGeom>
          <a:noFill/>
        </p:spPr>
        <p:txBody>
          <a:bodyPr wrap="square" rtlCol="0">
            <a:spAutoFit/>
          </a:bodyPr>
          <a:lstStyle/>
          <a:p>
            <a:r>
              <a:rPr lang="en-US" altLang="zh-CN"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3.2.4</a:t>
            </a:r>
            <a:r>
              <a:rPr lang="zh-CN" altLang="en-US" sz="24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基坑开挖及支撑</a:t>
            </a:r>
          </a:p>
        </p:txBody>
      </p:sp>
      <p:sp>
        <p:nvSpPr>
          <p:cNvPr id="2" name="矩形 1"/>
          <p:cNvSpPr/>
          <p:nvPr/>
        </p:nvSpPr>
        <p:spPr>
          <a:xfrm>
            <a:off x="985019" y="1341562"/>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451" y="1864782"/>
            <a:ext cx="6589284" cy="400246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47099" y="1168888"/>
            <a:ext cx="10900976" cy="1612834"/>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spcBef>
                <a:spcPts val="600"/>
              </a:spcBef>
              <a:spcAft>
                <a:spcPts val="600"/>
              </a:spcAft>
            </a:pP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地连墙施工完成后，在十字路口架设</a:t>
            </a:r>
            <a:r>
              <a:rPr lang="zh-CN" altLang="en-US"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六四</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铁路军用梁，恢复交通秩序。将施工区域连成一体，为主体结构施工创造条件，这些多工序作业存在交叉作业。</a:t>
            </a:r>
          </a:p>
        </p:txBody>
      </p:sp>
      <p:sp>
        <p:nvSpPr>
          <p:cNvPr id="8" name="文本框 3"/>
          <p:cNvSpPr txBox="1"/>
          <p:nvPr/>
        </p:nvSpPr>
        <p:spPr>
          <a:xfrm>
            <a:off x="576841" y="261442"/>
            <a:ext cx="3230372"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3.2.5</a:t>
            </a:r>
            <a:r>
              <a:rPr lang="zh-CN" altLang="en-US" sz="32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军用梁施工</a:t>
            </a:r>
          </a:p>
        </p:txBody>
      </p:sp>
      <p:grpSp>
        <p:nvGrpSpPr>
          <p:cNvPr id="2" name="组合 1"/>
          <p:cNvGrpSpPr/>
          <p:nvPr/>
        </p:nvGrpSpPr>
        <p:grpSpPr>
          <a:xfrm>
            <a:off x="746873" y="2997746"/>
            <a:ext cx="10801202" cy="3187978"/>
            <a:chOff x="696987" y="2688170"/>
            <a:chExt cx="10801202" cy="3187978"/>
          </a:xfrm>
        </p:grpSpPr>
        <p:pic>
          <p:nvPicPr>
            <p:cNvPr id="4" name="图片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322"/>
            <a:stretch>
              <a:fillRect/>
            </a:stretch>
          </p:blipFill>
          <p:spPr>
            <a:xfrm>
              <a:off x="696987" y="2688170"/>
              <a:ext cx="6120680" cy="3187978"/>
            </a:xfrm>
            <a:prstGeom prst="rect">
              <a:avLst/>
            </a:prstGeom>
            <a:ln>
              <a:noFill/>
            </a:ln>
            <a:effectLst>
              <a:softEdge rad="112500"/>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12527"/>
            <a:stretch>
              <a:fillRect/>
            </a:stretch>
          </p:blipFill>
          <p:spPr>
            <a:xfrm>
              <a:off x="6169595" y="2688170"/>
              <a:ext cx="5328594" cy="3187978"/>
            </a:xfrm>
            <a:prstGeom prst="rect">
              <a:avLst/>
            </a:prstGeom>
            <a:ln>
              <a:noFill/>
            </a:ln>
            <a:effectLst>
              <a:softEdge rad="112500"/>
            </a:effectLst>
          </p:spPr>
        </p:pic>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77772" y="1172394"/>
            <a:ext cx="3472386" cy="225740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⑴</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以地连墙上冠梁（支撑）为基础，架设军用梁，沥青桥面。</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78" y="3933849"/>
            <a:ext cx="3472386" cy="2410272"/>
          </a:xfrm>
          <a:prstGeom prst="rect">
            <a:avLst/>
          </a:prstGeom>
          <a:ln>
            <a:noFill/>
          </a:ln>
          <a:effectLst>
            <a:softEdge rad="112500"/>
          </a:effectLst>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6689" y="3933849"/>
            <a:ext cx="3472386" cy="2410272"/>
          </a:xfrm>
          <a:prstGeom prst="rect">
            <a:avLst/>
          </a:prstGeom>
          <a:ln>
            <a:noFill/>
          </a:ln>
          <a:effectLst>
            <a:softEdge rad="112500"/>
          </a:effectLst>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3809" y="1200671"/>
            <a:ext cx="3472386" cy="2412386"/>
          </a:xfrm>
          <a:prstGeom prst="rect">
            <a:avLst/>
          </a:prstGeom>
          <a:ln>
            <a:noFill/>
          </a:ln>
          <a:effectLst>
            <a:softEdge rad="112500"/>
          </a:effectLst>
        </p:spPr>
      </p:pic>
      <p:sp>
        <p:nvSpPr>
          <p:cNvPr id="2" name="矩形 1"/>
          <p:cNvSpPr/>
          <p:nvPr/>
        </p:nvSpPr>
        <p:spPr>
          <a:xfrm>
            <a:off x="576841" y="1413570"/>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r="21178" b="49341"/>
          <a:stretch>
            <a:fillRect/>
          </a:stretch>
        </p:blipFill>
        <p:spPr>
          <a:xfrm>
            <a:off x="4296688" y="1200670"/>
            <a:ext cx="3472386" cy="2410271"/>
          </a:xfrm>
          <a:prstGeom prst="rect">
            <a:avLst/>
          </a:prstGeom>
          <a:ln>
            <a:noFill/>
          </a:ln>
          <a:effectLst>
            <a:softEdge rad="112500"/>
          </a:effectLst>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3809" y="3931735"/>
            <a:ext cx="3472386" cy="2412386"/>
          </a:xfrm>
          <a:prstGeom prst="rect">
            <a:avLst/>
          </a:prstGeom>
          <a:ln>
            <a:noFill/>
          </a:ln>
          <a:effectLst>
            <a:softEdge rad="112500"/>
          </a:effectLst>
        </p:spPr>
      </p:pic>
      <p:sp>
        <p:nvSpPr>
          <p:cNvPr id="11" name="文本框 3"/>
          <p:cNvSpPr txBox="1"/>
          <p:nvPr/>
        </p:nvSpPr>
        <p:spPr>
          <a:xfrm>
            <a:off x="576841" y="261442"/>
            <a:ext cx="3230372"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3.2.5</a:t>
            </a:r>
            <a:r>
              <a:rPr lang="zh-CN" altLang="en-US" sz="32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军用梁施工</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124" y="1171924"/>
            <a:ext cx="4114500" cy="2395581"/>
          </a:xfrm>
          <a:prstGeom prst="rect">
            <a:avLst/>
          </a:prstGeom>
          <a:ln>
            <a:noFill/>
          </a:ln>
          <a:effectLst>
            <a:softEdge rad="1125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191" y="1171924"/>
            <a:ext cx="4114500" cy="2427095"/>
          </a:xfrm>
          <a:prstGeom prst="rect">
            <a:avLst/>
          </a:prstGeom>
          <a:ln>
            <a:noFill/>
          </a:ln>
          <a:effectLst>
            <a:softEdge rad="112500"/>
          </a:effectLst>
        </p:spPr>
      </p:pic>
      <p:sp>
        <p:nvSpPr>
          <p:cNvPr id="19" name="矩形 18"/>
          <p:cNvSpPr/>
          <p:nvPr/>
        </p:nvSpPr>
        <p:spPr>
          <a:xfrm>
            <a:off x="541376" y="1154903"/>
            <a:ext cx="2027819" cy="5174527"/>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zh-CN" altLang="en-US"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⑵</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沿桥两侧设置钢筋砼矮墙以防撞，在矮墙上设永久围挡进行隔离封闭。</a:t>
            </a:r>
          </a:p>
        </p:txBody>
      </p:sp>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r="37038" b="36846"/>
          <a:stretch>
            <a:fillRect/>
          </a:stretch>
        </p:blipFill>
        <p:spPr>
          <a:xfrm>
            <a:off x="2919191" y="3922488"/>
            <a:ext cx="4114500" cy="2395581"/>
          </a:xfrm>
          <a:prstGeom prst="rect">
            <a:avLst/>
          </a:prstGeom>
          <a:ln>
            <a:noFill/>
          </a:ln>
          <a:effectLst>
            <a:softEdge rad="112500"/>
          </a:effectLst>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124" y="3922488"/>
            <a:ext cx="4114500" cy="2403680"/>
          </a:xfrm>
          <a:prstGeom prst="rect">
            <a:avLst/>
          </a:prstGeom>
          <a:ln>
            <a:noFill/>
          </a:ln>
          <a:effectLst>
            <a:softEdge rad="112500"/>
          </a:effectLst>
        </p:spPr>
      </p:pic>
      <p:sp>
        <p:nvSpPr>
          <p:cNvPr id="10" name="文本框 3"/>
          <p:cNvSpPr txBox="1"/>
          <p:nvPr/>
        </p:nvSpPr>
        <p:spPr>
          <a:xfrm>
            <a:off x="576841" y="261442"/>
            <a:ext cx="3230372"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3.2.5</a:t>
            </a:r>
            <a:r>
              <a:rPr lang="zh-CN" altLang="en-US" sz="32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军用梁施工</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2189" y="2447320"/>
            <a:ext cx="3071923" cy="3379383"/>
          </a:xfrm>
          <a:prstGeom prst="rect">
            <a:avLst/>
          </a:prstGeom>
          <a:solidFill>
            <a:schemeClr val="bg1">
              <a:alpha val="60000"/>
            </a:schemeClr>
          </a:solidFill>
        </p:spPr>
        <p:txBody>
          <a:bodyPr wrap="square" lIns="180000" tIns="180000" bIns="180000">
            <a:noAutofit/>
          </a:bodyPr>
          <a:lstStyle/>
          <a:p>
            <a:pPr algn="just">
              <a:lnSpc>
                <a:spcPct val="200000"/>
              </a:lnSpc>
              <a:spcAft>
                <a:spcPts val="0"/>
              </a:spcAft>
            </a:pP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绑扎钢筋作业人员在搬运</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和</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绑扎钢筋时与周围</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其他</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作业人员产生的交叉作业。</a:t>
            </a:r>
          </a:p>
        </p:txBody>
      </p:sp>
      <p:sp>
        <p:nvSpPr>
          <p:cNvPr id="6"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
        <p:nvSpPr>
          <p:cNvPr id="2" name="矩形 1"/>
          <p:cNvSpPr/>
          <p:nvPr/>
        </p:nvSpPr>
        <p:spPr>
          <a:xfrm>
            <a:off x="828457" y="1297317"/>
            <a:ext cx="2919389" cy="662554"/>
          </a:xfrm>
          <a:prstGeom prst="rect">
            <a:avLst/>
          </a:prstGeom>
        </p:spPr>
        <p:txBody>
          <a:bodyPr wrap="none">
            <a:spAutoFit/>
          </a:bodyPr>
          <a:lstStyle/>
          <a:p>
            <a:pPr algn="just">
              <a:lnSpc>
                <a:spcPct val="150000"/>
              </a:lnSpc>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钢筋绑扎</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79" y="1561146"/>
            <a:ext cx="7100043" cy="473096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19557"/>
          <a:stretch>
            <a:fillRect/>
          </a:stretch>
        </p:blipFill>
        <p:spPr>
          <a:xfrm>
            <a:off x="0" y="0"/>
            <a:ext cx="12195175" cy="6859588"/>
          </a:xfrm>
          <a:prstGeom prst="rect">
            <a:avLst/>
          </a:prstGeom>
          <a:ln>
            <a:noFill/>
          </a:ln>
          <a:effectLst>
            <a:softEdge rad="112500"/>
          </a:effectLst>
        </p:spPr>
      </p:pic>
      <p:cxnSp>
        <p:nvCxnSpPr>
          <p:cNvPr id="13" name="直接连接符 12"/>
          <p:cNvCxnSpPr/>
          <p:nvPr/>
        </p:nvCxnSpPr>
        <p:spPr>
          <a:xfrm>
            <a:off x="10522764" y="-190544"/>
            <a:ext cx="885493" cy="1037726"/>
          </a:xfrm>
          <a:prstGeom prst="line">
            <a:avLst/>
          </a:prstGeom>
          <a:ln w="254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485140" y="477466"/>
            <a:ext cx="6037624" cy="2807948"/>
          </a:xfrm>
          <a:prstGeom prst="rect">
            <a:avLst/>
          </a:prstGeom>
        </p:spPr>
        <p:txBody>
          <a:bodyPr wrap="square">
            <a:spAutoFit/>
          </a:bodyPr>
          <a:lstStyle/>
          <a:p>
            <a:pPr>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第四十五条</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两个以上生产经营单位在同一作业区域内进行生产经营活动，可能危及对方生产安全的，应当签订安全生产管理协议，明确各自的安全生产管理职责和应当采取的安全措施，并指定专职安全生产管理人员进行安全检查与协调。</a:t>
            </a:r>
          </a:p>
        </p:txBody>
      </p:sp>
      <p:sp>
        <p:nvSpPr>
          <p:cNvPr id="5" name="矩形 4"/>
          <p:cNvSpPr/>
          <p:nvPr/>
        </p:nvSpPr>
        <p:spPr>
          <a:xfrm>
            <a:off x="7503952" y="3285414"/>
            <a:ext cx="2339102" cy="461665"/>
          </a:xfrm>
          <a:prstGeom prst="rect">
            <a:avLst/>
          </a:prstGeom>
          <a:noFill/>
          <a:ln>
            <a:noFill/>
          </a:ln>
        </p:spPr>
        <p:txBody>
          <a:bodyPr wrap="none" lIns="91440" tIns="45720" rIns="91440" bIns="4572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安全生产法</a:t>
            </a: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5576" y="4725938"/>
            <a:ext cx="3294376" cy="1972719"/>
          </a:xfrm>
          <a:prstGeom prst="rect">
            <a:avLst/>
          </a:prstGeom>
        </p:spPr>
      </p:pic>
      <p:sp>
        <p:nvSpPr>
          <p:cNvPr id="7" name="文本框 7"/>
          <p:cNvSpPr txBox="1"/>
          <p:nvPr/>
        </p:nvSpPr>
        <p:spPr>
          <a:xfrm>
            <a:off x="624979" y="5580840"/>
            <a:ext cx="4896544" cy="584775"/>
          </a:xfrm>
          <a:prstGeom prst="rect">
            <a:avLst/>
          </a:prstGeom>
          <a:noFill/>
        </p:spPr>
        <p:txBody>
          <a:bodyPr wrap="square" rtlCol="0">
            <a:spAutoFit/>
          </a:bodyPr>
          <a:lstStyle/>
          <a:p>
            <a:r>
              <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交叉作业</a:t>
            </a:r>
            <a:r>
              <a:rPr lang="zh-CN" altLang="en-US" sz="3200" b="1" spc="6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五项原则</a:t>
            </a:r>
          </a:p>
        </p:txBody>
      </p:sp>
    </p:spTree>
  </p:cSld>
  <p:clrMapOvr>
    <a:masterClrMapping/>
  </p:clrMapOvr>
  <p:transition spd="slow">
    <p:comb/>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5249" y="981522"/>
            <a:ext cx="10951471" cy="2448272"/>
          </a:xfrm>
          <a:prstGeom prst="rect">
            <a:avLst/>
          </a:prstGeom>
          <a:solidFill>
            <a:schemeClr val="bg1">
              <a:alpha val="60000"/>
            </a:schemeClr>
          </a:solidFill>
        </p:spPr>
        <p:txBody>
          <a:bodyPr wrap="square" lIns="180000" t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⑴</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搬运钢筋作业人员互相配合，防止互相伤害，涉及起重作业时，若视通不良时增配信号工与吊车司机逐级联系，明确吊放位置，防止刮碰，禁止</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作业人员站在吊车大臂或者吊物下</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777315" y="1341562"/>
            <a:ext cx="1613324" cy="523220"/>
          </a:xfrm>
          <a:prstGeom prst="rect">
            <a:avLst/>
          </a:prstGeom>
        </p:spPr>
        <p:txBody>
          <a:bodyPr vert="horz" wrap="square">
            <a:spAutoFit/>
          </a:bodyPr>
          <a:lstStyle/>
          <a:p>
            <a:pPr algn="di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457" y="3577539"/>
            <a:ext cx="4982500" cy="2716529"/>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219" y="3577539"/>
            <a:ext cx="4982501" cy="2716529"/>
          </a:xfrm>
          <a:prstGeom prst="rect">
            <a:avLst/>
          </a:prstGeom>
          <a:ln>
            <a:noFill/>
          </a:ln>
          <a:effectLst>
            <a:softEdge rad="112500"/>
          </a:effectLst>
        </p:spPr>
      </p:pic>
      <p:sp>
        <p:nvSpPr>
          <p:cNvPr id="7"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19021" y="2206865"/>
            <a:ext cx="1884754" cy="2648849"/>
          </a:xfrm>
          <a:prstGeom prst="rect">
            <a:avLst/>
          </a:prstGeom>
          <a:solidFill>
            <a:schemeClr val="bg1">
              <a:alpha val="60000"/>
            </a:schemeClr>
          </a:solidFill>
        </p:spPr>
        <p:txBody>
          <a:bodyPr wrap="square" lIns="180000" t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⑵</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水平交叉作业应保持安全距离。</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752189" y="1488353"/>
            <a:ext cx="1884754" cy="523220"/>
          </a:xfrm>
          <a:prstGeom prst="rect">
            <a:avLst/>
          </a:prstGeom>
        </p:spPr>
        <p:txBody>
          <a:bodyPr vert="horz" wrap="square">
            <a:spAutoFit/>
          </a:bodyPr>
          <a:lstStyle/>
          <a:p>
            <a:pPr algn="di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251" y="1496890"/>
            <a:ext cx="8402903" cy="4829113"/>
          </a:xfrm>
          <a:prstGeom prst="rect">
            <a:avLst/>
          </a:prstGeom>
          <a:ln>
            <a:noFill/>
          </a:ln>
          <a:effectLst>
            <a:softEdge rad="112500"/>
          </a:effectLst>
        </p:spPr>
      </p:pic>
      <p:sp>
        <p:nvSpPr>
          <p:cNvPr id="7"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28894" y="1917626"/>
            <a:ext cx="2232248" cy="4089010"/>
          </a:xfrm>
          <a:prstGeom prst="rect">
            <a:avLst/>
          </a:prstGeom>
          <a:solidFill>
            <a:schemeClr val="bg1">
              <a:alpha val="60000"/>
            </a:schemeClr>
          </a:solidFill>
        </p:spPr>
        <p:txBody>
          <a:bodyPr wrap="square" lIns="180000" t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⑶</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垂直交叉作业必须设隔离防护层，临边设置防栏及密目安全网。</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730315" y="1241593"/>
            <a:ext cx="1884754" cy="523220"/>
          </a:xfrm>
          <a:prstGeom prst="rect">
            <a:avLst/>
          </a:prstGeom>
        </p:spPr>
        <p:txBody>
          <a:bodyPr vert="horz" wrap="square">
            <a:spAutoFit/>
          </a:bodyPr>
          <a:lstStyle/>
          <a:p>
            <a:pPr algn="di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1283" y="1466491"/>
            <a:ext cx="8103577" cy="4699485"/>
          </a:xfrm>
          <a:prstGeom prst="rect">
            <a:avLst/>
          </a:prstGeom>
          <a:ln>
            <a:noFill/>
          </a:ln>
          <a:effectLst>
            <a:softEdge rad="112500"/>
          </a:effectLst>
        </p:spPr>
      </p:pic>
      <p:sp>
        <p:nvSpPr>
          <p:cNvPr id="7"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2972" y="1818719"/>
            <a:ext cx="10945216" cy="746979"/>
          </a:xfrm>
          <a:prstGeom prst="rect">
            <a:avLst/>
          </a:prstGeom>
          <a:solidFill>
            <a:schemeClr val="bg1">
              <a:alpha val="60000"/>
            </a:schemeClr>
          </a:solidFill>
        </p:spPr>
        <p:txBody>
          <a:bodyPr wrap="square" lIns="180000" tIns="180000" bIns="180000">
            <a:noAutofit/>
          </a:bodyPr>
          <a:lstStyle/>
          <a:p>
            <a:pPr algn="just"/>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⑷</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受限空间作业人员应采取正确身姿，正确佩戴安全帽，防止头部碰触钢支撑。</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696987" y="1268098"/>
            <a:ext cx="2088232" cy="523220"/>
          </a:xfrm>
          <a:prstGeom prst="rect">
            <a:avLst/>
          </a:prstGeom>
        </p:spPr>
        <p:txBody>
          <a:bodyPr vert="horz" wrap="squar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635" y="2853730"/>
            <a:ext cx="4853686" cy="3292592"/>
          </a:xfrm>
          <a:prstGeom prst="rect">
            <a:avLst/>
          </a:prstGeom>
          <a:ln>
            <a:noFill/>
          </a:ln>
          <a:effectLst>
            <a:softEdge rad="112500"/>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854" y="2853730"/>
            <a:ext cx="4853686" cy="3292592"/>
          </a:xfrm>
          <a:prstGeom prst="rect">
            <a:avLst/>
          </a:prstGeom>
          <a:ln>
            <a:noFill/>
          </a:ln>
          <a:effectLst>
            <a:softEdge rad="112500"/>
          </a:effectLst>
        </p:spPr>
      </p:pic>
      <p:sp>
        <p:nvSpPr>
          <p:cNvPr id="9"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2972" y="1818719"/>
            <a:ext cx="10830349" cy="746979"/>
          </a:xfrm>
          <a:prstGeom prst="rect">
            <a:avLst/>
          </a:prstGeom>
          <a:solidFill>
            <a:schemeClr val="bg1">
              <a:alpha val="60000"/>
            </a:schemeClr>
          </a:solidFill>
        </p:spPr>
        <p:txBody>
          <a:bodyPr wrap="square" lIns="180000" tIns="180000" bIns="180000">
            <a:noAutofit/>
          </a:bodyPr>
          <a:lstStyle/>
          <a:p>
            <a:pPr algn="just"/>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⑸</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电焊机与钢筋网间应设绝缘隔离板，二次线不得在其上强行托拽。</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752189" y="1197546"/>
            <a:ext cx="2088232" cy="523220"/>
          </a:xfrm>
          <a:prstGeom prst="rect">
            <a:avLst/>
          </a:prstGeom>
        </p:spPr>
        <p:txBody>
          <a:bodyPr vert="horz" wrap="square">
            <a:spAutoFit/>
          </a:bodyPr>
          <a:lstStyle/>
          <a:p>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619" y="2853730"/>
            <a:ext cx="4853686" cy="3292592"/>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70" y="2838500"/>
            <a:ext cx="4853686" cy="3292592"/>
          </a:xfrm>
          <a:prstGeom prst="rect">
            <a:avLst/>
          </a:prstGeom>
          <a:ln>
            <a:noFill/>
          </a:ln>
          <a:effectLst>
            <a:softEdge rad="112500"/>
          </a:effectLst>
        </p:spPr>
      </p:pic>
      <p:sp>
        <p:nvSpPr>
          <p:cNvPr id="11" name="椭圆 10"/>
          <p:cNvSpPr/>
          <p:nvPr/>
        </p:nvSpPr>
        <p:spPr>
          <a:xfrm>
            <a:off x="2756447" y="4365898"/>
            <a:ext cx="1512168" cy="1296144"/>
          </a:xfrm>
          <a:prstGeom prst="ellipse">
            <a:avLst/>
          </a:prstGeom>
          <a:noFill/>
          <a:ln w="15875">
            <a:solidFill>
              <a:schemeClr val="accent4">
                <a:lumMod val="100000"/>
              </a:schemeClr>
            </a:solidFill>
          </a:ln>
        </p:spPr>
        <p:txBody>
          <a:bodyPr wrap="square" rtlCol="0" anchor="ctr">
            <a:noAutofit/>
          </a:bodyPr>
          <a:lstStyle/>
          <a:p>
            <a:pPr marL="6350" marR="1181100" indent="-6350" algn="just">
              <a:lnSpc>
                <a:spcPct val="107000"/>
              </a:lnSpc>
              <a:spcAft>
                <a:spcPts val="0"/>
              </a:spcAft>
            </a:pPr>
            <a:endParaRPr lang="zh-CN" altLang="en-US" sz="2400" b="1" dirty="0">
              <a:ln>
                <a:solidFill>
                  <a:srgbClr val="FF0000"/>
                </a:solidFill>
              </a:ln>
              <a:latin typeface="微软雅黑" panose="020B0503020204020204" pitchFamily="34" charset="-122"/>
              <a:ea typeface="微软雅黑" panose="020B0503020204020204" pitchFamily="34" charset="-122"/>
            </a:endParaRPr>
          </a:p>
        </p:txBody>
      </p:sp>
      <p:sp>
        <p:nvSpPr>
          <p:cNvPr id="12" name="乘号 11"/>
          <p:cNvSpPr/>
          <p:nvPr/>
        </p:nvSpPr>
        <p:spPr>
          <a:xfrm>
            <a:off x="1654521" y="3455740"/>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2971" y="2004116"/>
            <a:ext cx="9433048" cy="792088"/>
          </a:xfrm>
          <a:prstGeom prst="rect">
            <a:avLst/>
          </a:prstGeom>
          <a:solidFill>
            <a:schemeClr val="bg1">
              <a:alpha val="60000"/>
            </a:schemeClr>
          </a:solidFill>
        </p:spPr>
        <p:txBody>
          <a:bodyPr wrap="square" lIns="180000" tIns="180000" rIns="180000" bIns="180000">
            <a:noAutofit/>
          </a:bodyPr>
          <a:lstStyle/>
          <a:p>
            <a:pPr algn="just">
              <a:spcAft>
                <a:spcPts val="0"/>
              </a:spcAft>
            </a:pP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模板安装与拆除时与下方其他作业项目之间产生的交叉作业。</a:t>
            </a:r>
            <a:endPar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815101" y="1197546"/>
            <a:ext cx="3996607" cy="662554"/>
          </a:xfrm>
          <a:prstGeom prst="rect">
            <a:avLst/>
          </a:prstGeom>
        </p:spPr>
        <p:txBody>
          <a:bodyPr wrap="none">
            <a:spAutoFit/>
          </a:bodyPr>
          <a:lstStyle/>
          <a:p>
            <a:pPr algn="just">
              <a:lnSpc>
                <a:spcPct val="150000"/>
              </a:lnSpc>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模板安装</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与</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拆除</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619" y="2767384"/>
            <a:ext cx="4871942" cy="3352142"/>
          </a:xfrm>
          <a:prstGeom prst="rect">
            <a:avLst/>
          </a:prstGeom>
          <a:ln>
            <a:noFill/>
          </a:ln>
          <a:effectLst>
            <a:softEdge rad="112500"/>
          </a:effectLst>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r="40680" b="51885"/>
          <a:stretch>
            <a:fillRect/>
          </a:stretch>
        </p:blipFill>
        <p:spPr>
          <a:xfrm>
            <a:off x="937614" y="2830060"/>
            <a:ext cx="5029412" cy="3289466"/>
          </a:xfrm>
          <a:prstGeom prst="rect">
            <a:avLst/>
          </a:prstGeom>
          <a:ln>
            <a:noFill/>
          </a:ln>
          <a:effectLst>
            <a:softEdge rad="112500"/>
          </a:effectLst>
        </p:spPr>
      </p:pic>
      <p:sp>
        <p:nvSpPr>
          <p:cNvPr id="9"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4334" y="2020634"/>
            <a:ext cx="2448272" cy="3853155"/>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⑴</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架体拼装时，作业人员必须系安全带，传递部件或材料时禁止抛掷。</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956697" y="1326825"/>
            <a:ext cx="1723549" cy="581057"/>
          </a:xfrm>
          <a:prstGeom prst="rect">
            <a:avLst/>
          </a:prstGeom>
        </p:spPr>
        <p:txBody>
          <a:bodyPr wrap="none">
            <a:spAutoFit/>
          </a:bodyPr>
          <a:lstStyle/>
          <a:p>
            <a:pPr algn="just">
              <a:lnSpc>
                <a:spcPct val="150000"/>
              </a:lnSpc>
            </a:pPr>
            <a:r>
              <a:rPr lang="zh-CN"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3332" y="1366836"/>
            <a:ext cx="7637510" cy="4924700"/>
          </a:xfrm>
          <a:prstGeom prst="rect">
            <a:avLst/>
          </a:prstGeom>
          <a:ln>
            <a:noFill/>
          </a:ln>
          <a:effectLst>
            <a:softEdge rad="112500"/>
          </a:effectLst>
        </p:spPr>
      </p:pic>
      <p:sp>
        <p:nvSpPr>
          <p:cNvPr id="8"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87597" y="1085494"/>
            <a:ext cx="3773206" cy="836459"/>
          </a:xfrm>
          <a:prstGeom prst="rect">
            <a:avLst/>
          </a:prstGeom>
          <a:solidFill>
            <a:schemeClr val="bg1">
              <a:alpha val="60000"/>
            </a:schemeClr>
          </a:solidFill>
        </p:spPr>
        <p:txBody>
          <a:bodyPr wrap="square" lIns="180000" tIns="180000" rIns="180000" bIns="180000">
            <a:noAutofit/>
          </a:bodyPr>
          <a:lstStyle/>
          <a:p>
            <a:pPr algn="just">
              <a:lnSpc>
                <a:spcPct val="15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⑵</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设置临边防护栏网。</a:t>
            </a:r>
          </a:p>
        </p:txBody>
      </p:sp>
      <p:sp>
        <p:nvSpPr>
          <p:cNvPr id="2" name="矩形 1"/>
          <p:cNvSpPr/>
          <p:nvPr/>
        </p:nvSpPr>
        <p:spPr>
          <a:xfrm>
            <a:off x="718861" y="1213196"/>
            <a:ext cx="1723549" cy="581057"/>
          </a:xfrm>
          <a:prstGeom prst="rect">
            <a:avLst/>
          </a:prstGeom>
        </p:spPr>
        <p:txBody>
          <a:bodyPr wrap="none">
            <a:spAutoFit/>
          </a:bodyPr>
          <a:lstStyle/>
          <a:p>
            <a:pPr algn="just">
              <a:lnSpc>
                <a:spcPct val="150000"/>
              </a:lnSpc>
            </a:pPr>
            <a:r>
              <a:rPr lang="zh-CN"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3651" y="2510752"/>
            <a:ext cx="4846786" cy="3608773"/>
          </a:xfrm>
          <a:prstGeom prst="rect">
            <a:avLst/>
          </a:prstGeom>
          <a:ln>
            <a:noFill/>
          </a:ln>
          <a:effectLst>
            <a:softEdge rad="112500"/>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458" y="2510752"/>
            <a:ext cx="5269129" cy="3594257"/>
          </a:xfrm>
          <a:prstGeom prst="rect">
            <a:avLst/>
          </a:prstGeom>
          <a:ln>
            <a:noFill/>
          </a:ln>
          <a:effectLst>
            <a:softEdge rad="112500"/>
          </a:effectLst>
        </p:spPr>
      </p:pic>
      <p:sp>
        <p:nvSpPr>
          <p:cNvPr id="10"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170" y="2065985"/>
            <a:ext cx="6616561" cy="859754"/>
          </a:xfrm>
          <a:prstGeom prst="rect">
            <a:avLst/>
          </a:prstGeom>
          <a:solidFill>
            <a:schemeClr val="bg1">
              <a:alpha val="60000"/>
            </a:schemeClr>
          </a:solidFill>
        </p:spPr>
        <p:txBody>
          <a:bodyPr wrap="square" lIns="180000" tIns="180000" rIns="180000" bIns="180000">
            <a:noAutofit/>
          </a:bodyPr>
          <a:lstStyle/>
          <a:p>
            <a:pPr algn="just"/>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⑶</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拆模时禁止垂直交叉作业，禁止遗留隐患。</a:t>
            </a:r>
          </a:p>
        </p:txBody>
      </p:sp>
      <p:sp>
        <p:nvSpPr>
          <p:cNvPr id="2" name="矩形 1"/>
          <p:cNvSpPr/>
          <p:nvPr/>
        </p:nvSpPr>
        <p:spPr>
          <a:xfrm>
            <a:off x="913011" y="1140482"/>
            <a:ext cx="1980029" cy="662554"/>
          </a:xfrm>
          <a:prstGeom prst="rect">
            <a:avLst/>
          </a:prstGeom>
        </p:spPr>
        <p:txBody>
          <a:bodyPr wrap="none">
            <a:spAutoFit/>
          </a:bodyPr>
          <a:lstStyle/>
          <a:p>
            <a:pPr algn="just">
              <a:lnSpc>
                <a:spcPct val="150000"/>
              </a:lnSpc>
            </a:pPr>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986" y="3760187"/>
            <a:ext cx="3384375" cy="2538281"/>
          </a:xfrm>
          <a:prstGeom prst="rect">
            <a:avLst/>
          </a:prstGeom>
          <a:ln>
            <a:noFill/>
          </a:ln>
          <a:effectLst>
            <a:softEdge rad="112500"/>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779" y="1140482"/>
            <a:ext cx="3592226" cy="5157986"/>
          </a:xfrm>
          <a:prstGeom prst="rect">
            <a:avLst/>
          </a:prstGeom>
          <a:ln>
            <a:noFill/>
          </a:ln>
          <a:effectLst>
            <a:softEdge rad="11250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2557" y="3760187"/>
            <a:ext cx="3382026" cy="2538281"/>
          </a:xfrm>
          <a:prstGeom prst="rect">
            <a:avLst/>
          </a:prstGeom>
          <a:ln>
            <a:noFill/>
          </a:ln>
          <a:effectLst>
            <a:softEdge rad="112500"/>
          </a:effectLst>
        </p:spPr>
      </p:pic>
      <p:sp>
        <p:nvSpPr>
          <p:cNvPr id="8" name="椭圆 7"/>
          <p:cNvSpPr/>
          <p:nvPr/>
        </p:nvSpPr>
        <p:spPr>
          <a:xfrm>
            <a:off x="5470206" y="4077866"/>
            <a:ext cx="1512168" cy="1111617"/>
          </a:xfrm>
          <a:prstGeom prst="ellipse">
            <a:avLst/>
          </a:prstGeom>
          <a:noFill/>
          <a:ln w="15875">
            <a:solidFill>
              <a:schemeClr val="accent4">
                <a:lumMod val="100000"/>
              </a:schemeClr>
            </a:solidFill>
          </a:ln>
        </p:spPr>
        <p:txBody>
          <a:bodyPr wrap="square" rtlCol="0" anchor="ctr">
            <a:noAutofit/>
          </a:bodyPr>
          <a:lstStyle/>
          <a:p>
            <a:pPr marL="6350" marR="1181100" indent="-6350" algn="just">
              <a:lnSpc>
                <a:spcPct val="107000"/>
              </a:lnSpc>
              <a:spcAft>
                <a:spcPts val="0"/>
              </a:spcAft>
            </a:pPr>
            <a:endParaRPr lang="zh-CN" altLang="en-US" sz="2400" b="1" dirty="0">
              <a:ln>
                <a:solidFill>
                  <a:srgbClr val="FF0000"/>
                </a:solidFill>
              </a:ln>
              <a:latin typeface="微软雅黑" panose="020B0503020204020204" pitchFamily="34" charset="-122"/>
              <a:ea typeface="微软雅黑" panose="020B0503020204020204" pitchFamily="34" charset="-122"/>
            </a:endParaRPr>
          </a:p>
        </p:txBody>
      </p:sp>
      <p:sp>
        <p:nvSpPr>
          <p:cNvPr id="11" name="椭圆 10"/>
          <p:cNvSpPr/>
          <p:nvPr/>
        </p:nvSpPr>
        <p:spPr>
          <a:xfrm>
            <a:off x="1491669" y="4869954"/>
            <a:ext cx="1512168" cy="1111617"/>
          </a:xfrm>
          <a:prstGeom prst="ellipse">
            <a:avLst/>
          </a:prstGeom>
          <a:noFill/>
          <a:ln w="15875">
            <a:solidFill>
              <a:schemeClr val="accent4">
                <a:lumMod val="100000"/>
              </a:schemeClr>
            </a:solidFill>
          </a:ln>
        </p:spPr>
        <p:txBody>
          <a:bodyPr wrap="square" rtlCol="0" anchor="ctr">
            <a:noAutofit/>
          </a:bodyPr>
          <a:lstStyle/>
          <a:p>
            <a:pPr marL="6350" marR="1181100" indent="-6350" algn="just">
              <a:lnSpc>
                <a:spcPct val="107000"/>
              </a:lnSpc>
              <a:spcAft>
                <a:spcPts val="0"/>
              </a:spcAft>
            </a:pPr>
            <a:endParaRPr lang="zh-CN" altLang="en-US" sz="2400" b="1" dirty="0">
              <a:ln>
                <a:solidFill>
                  <a:srgbClr val="FF0000"/>
                </a:solidFill>
              </a:ln>
              <a:latin typeface="微软雅黑" panose="020B0503020204020204" pitchFamily="34" charset="-122"/>
              <a:ea typeface="微软雅黑" panose="020B0503020204020204" pitchFamily="34" charset="-122"/>
            </a:endParaRPr>
          </a:p>
        </p:txBody>
      </p:sp>
      <p:sp>
        <p:nvSpPr>
          <p:cNvPr id="12" name="椭圆 11"/>
          <p:cNvSpPr/>
          <p:nvPr/>
        </p:nvSpPr>
        <p:spPr>
          <a:xfrm>
            <a:off x="9193931" y="1814122"/>
            <a:ext cx="1512168" cy="1111617"/>
          </a:xfrm>
          <a:prstGeom prst="ellipse">
            <a:avLst/>
          </a:prstGeom>
          <a:noFill/>
          <a:ln w="15875">
            <a:solidFill>
              <a:schemeClr val="accent4">
                <a:lumMod val="100000"/>
              </a:schemeClr>
            </a:solidFill>
          </a:ln>
        </p:spPr>
        <p:txBody>
          <a:bodyPr wrap="square" rtlCol="0" anchor="ctr">
            <a:noAutofit/>
          </a:bodyPr>
          <a:lstStyle/>
          <a:p>
            <a:pPr marL="6350" marR="1181100" indent="-6350" algn="just">
              <a:lnSpc>
                <a:spcPct val="107000"/>
              </a:lnSpc>
              <a:spcAft>
                <a:spcPts val="0"/>
              </a:spcAft>
            </a:pPr>
            <a:endParaRPr lang="zh-CN" altLang="en-US" sz="2400" b="1" dirty="0">
              <a:ln>
                <a:solidFill>
                  <a:srgbClr val="FF0000"/>
                </a:solidFill>
              </a:ln>
              <a:latin typeface="微软雅黑" panose="020B0503020204020204" pitchFamily="34" charset="-122"/>
              <a:ea typeface="微软雅黑" panose="020B0503020204020204" pitchFamily="34" charset="-122"/>
            </a:endParaRPr>
          </a:p>
        </p:txBody>
      </p:sp>
      <p:sp>
        <p:nvSpPr>
          <p:cNvPr id="13"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5507" y="1648106"/>
            <a:ext cx="5354088" cy="1606003"/>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⑷</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拆除的超高模架、超大构件禁止置于顶板、围挡边。</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985019" y="1141144"/>
            <a:ext cx="1980029" cy="662554"/>
          </a:xfrm>
          <a:prstGeom prst="rect">
            <a:avLst/>
          </a:prstGeom>
        </p:spPr>
        <p:txBody>
          <a:bodyPr wrap="none">
            <a:spAutoFit/>
          </a:bodyPr>
          <a:lstStyle/>
          <a:p>
            <a:pPr algn="just">
              <a:lnSpc>
                <a:spcPct val="150000"/>
              </a:lnSpc>
            </a:pPr>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507" y="3429794"/>
            <a:ext cx="5485154" cy="2727716"/>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7668" y="1341562"/>
            <a:ext cx="4669068" cy="4951872"/>
          </a:xfrm>
          <a:prstGeom prst="rect">
            <a:avLst/>
          </a:prstGeom>
          <a:ln>
            <a:noFill/>
          </a:ln>
          <a:effectLst>
            <a:softEdge rad="112500"/>
          </a:effectLst>
        </p:spPr>
      </p:pic>
      <p:sp>
        <p:nvSpPr>
          <p:cNvPr id="9" name="椭圆 8"/>
          <p:cNvSpPr/>
          <p:nvPr/>
        </p:nvSpPr>
        <p:spPr>
          <a:xfrm>
            <a:off x="7866178" y="1895298"/>
            <a:ext cx="3513489" cy="4262212"/>
          </a:xfrm>
          <a:prstGeom prst="ellipse">
            <a:avLst/>
          </a:prstGeom>
          <a:noFill/>
          <a:ln w="15875">
            <a:solidFill>
              <a:schemeClr val="accent4">
                <a:lumMod val="100000"/>
              </a:schemeClr>
            </a:solidFill>
          </a:ln>
        </p:spPr>
        <p:txBody>
          <a:bodyPr wrap="square" rtlCol="0" anchor="ctr">
            <a:noAutofit/>
          </a:bodyPr>
          <a:lstStyle/>
          <a:p>
            <a:pPr marL="6350" marR="1181100" indent="-6350" algn="just">
              <a:lnSpc>
                <a:spcPct val="107000"/>
              </a:lnSpc>
              <a:spcAft>
                <a:spcPts val="0"/>
              </a:spcAft>
            </a:pPr>
            <a:endParaRPr lang="zh-CN" altLang="en-US" sz="2400" b="1" dirty="0">
              <a:ln>
                <a:solidFill>
                  <a:srgbClr val="FF0000"/>
                </a:solidFill>
              </a:ln>
              <a:latin typeface="微软雅黑" panose="020B0503020204020204" pitchFamily="34" charset="-122"/>
              <a:ea typeface="微软雅黑" panose="020B0503020204020204" pitchFamily="34" charset="-122"/>
            </a:endParaRPr>
          </a:p>
        </p:txBody>
      </p:sp>
      <p:sp>
        <p:nvSpPr>
          <p:cNvPr id="11" name="椭圆 10"/>
          <p:cNvSpPr/>
          <p:nvPr/>
        </p:nvSpPr>
        <p:spPr>
          <a:xfrm>
            <a:off x="3520202" y="3536538"/>
            <a:ext cx="1512168" cy="1111617"/>
          </a:xfrm>
          <a:prstGeom prst="ellipse">
            <a:avLst/>
          </a:prstGeom>
          <a:noFill/>
          <a:ln w="15875">
            <a:solidFill>
              <a:schemeClr val="accent4">
                <a:lumMod val="100000"/>
              </a:schemeClr>
            </a:solidFill>
          </a:ln>
        </p:spPr>
        <p:txBody>
          <a:bodyPr wrap="square" rtlCol="0" anchor="ctr">
            <a:noAutofit/>
          </a:bodyPr>
          <a:lstStyle/>
          <a:p>
            <a:pPr marL="6350" marR="1181100" indent="-6350" algn="just">
              <a:lnSpc>
                <a:spcPct val="107000"/>
              </a:lnSpc>
              <a:spcAft>
                <a:spcPts val="0"/>
              </a:spcAft>
            </a:pPr>
            <a:endParaRPr lang="zh-CN" altLang="en-US" sz="2400" b="1" dirty="0">
              <a:ln>
                <a:solidFill>
                  <a:srgbClr val="FF0000"/>
                </a:solidFill>
              </a:ln>
              <a:latin typeface="微软雅黑" panose="020B0503020204020204" pitchFamily="34" charset="-122"/>
              <a:ea typeface="微软雅黑" panose="020B0503020204020204" pitchFamily="34" charset="-122"/>
            </a:endParaRPr>
          </a:p>
        </p:txBody>
      </p:sp>
      <p:sp>
        <p:nvSpPr>
          <p:cNvPr id="12"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145758" y="1477593"/>
            <a:ext cx="9865096" cy="4184735"/>
          </a:xfrm>
          <a:prstGeom prst="rect">
            <a:avLst/>
          </a:prstGeom>
          <a:noFill/>
        </p:spPr>
        <p:txBody>
          <a:bodyPr wrap="square">
            <a:spAutoFit/>
          </a:bodyPr>
          <a:lstStyle/>
          <a:p>
            <a:pPr algn="just">
              <a:lnSpc>
                <a:spcPct val="20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施工各方在同一区域内施工，应互相理解，互相配合，</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建立联系机制</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，及时解决可能发生的安全问题，并尽可能为对方创造安全施工条件、作业环境。</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defRPr/>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干扰方应向被干扰方提供施工计划，被干扰方据此提前安排施工，以减少干扰所带来的损失；如双方无法协调一致，或被干扰方必须停工时，则应报请上级管理部门帮助协商解决。</a:t>
            </a:r>
            <a:endParaRPr lang="zh-CN" altLang="en-US" sz="2400" b="1" dirty="0">
              <a:effectLst>
                <a:outerShdw blurRad="38100" dist="38100" dir="2700000" algn="tl">
                  <a:srgbClr val="000000">
                    <a:alpha val="43137"/>
                  </a:srgbClr>
                </a:outerShdw>
              </a:effectLst>
              <a:latin typeface="Arial" panose="020B0604020202020204" pitchFamily="34" charset="0"/>
              <a:ea typeface="宋体" panose="02010600030101010101" pitchFamily="2" charset="-122"/>
            </a:endParaRPr>
          </a:p>
        </p:txBody>
      </p:sp>
      <p:sp>
        <p:nvSpPr>
          <p:cNvPr id="58" name="矩形 57"/>
          <p:cNvSpPr>
            <a:spLocks noChangeAspect="1"/>
          </p:cNvSpPr>
          <p:nvPr/>
        </p:nvSpPr>
        <p:spPr>
          <a:xfrm>
            <a:off x="946459" y="1341562"/>
            <a:ext cx="10263695" cy="4752528"/>
          </a:xfrm>
          <a:prstGeom prst="rect">
            <a:avLst/>
          </a:prstGeom>
          <a:ln>
            <a:solidFill>
              <a:schemeClr val="dk2">
                <a:lumMod val="100000"/>
              </a:schemeClr>
            </a:solidFill>
            <a:prstDash val="dash"/>
          </a:ln>
        </p:spPr>
        <p:style>
          <a:lnRef idx="1">
            <a:schemeClr val="accent6"/>
          </a:lnRef>
          <a:fillRef idx="0">
            <a:schemeClr val="accent6"/>
          </a:fillRef>
          <a:effectRef idx="0">
            <a:schemeClr val="accent6"/>
          </a:effectRef>
          <a:fontRef idx="minor">
            <a:schemeClr val="tx1"/>
          </a:fontRef>
        </p:style>
        <p:txBody>
          <a:bodyPr rtlCol="0" anchor="ctr"/>
          <a:lstStyle/>
          <a:p>
            <a:pPr algn="ctr">
              <a:lnSpc>
                <a:spcPct val="200000"/>
              </a:lnSpc>
            </a:pPr>
            <a:endParaRPr lang="zh-CN" altLang="en-US" sz="2400" dirty="0"/>
          </a:p>
        </p:txBody>
      </p:sp>
      <p:sp>
        <p:nvSpPr>
          <p:cNvPr id="10" name="文本框 7"/>
          <p:cNvSpPr txBox="1"/>
          <p:nvPr/>
        </p:nvSpPr>
        <p:spPr>
          <a:xfrm>
            <a:off x="841003" y="248754"/>
            <a:ext cx="5616624"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sz="3200" b="1" spc="600" dirty="0">
                <a:latin typeface="微软雅黑" panose="020B0503020204020204" pitchFamily="34" charset="-122"/>
                <a:ea typeface="微软雅黑" panose="020B0503020204020204" pitchFamily="34" charset="-122"/>
              </a:rPr>
              <a:t>交叉作业原则</a:t>
            </a:r>
            <a:r>
              <a:rPr lang="en-US" altLang="zh-CN" sz="3200" b="1" spc="600" dirty="0">
                <a:latin typeface="微软雅黑" panose="020B0503020204020204" pitchFamily="34" charset="-122"/>
                <a:ea typeface="微软雅黑" panose="020B0503020204020204" pitchFamily="34" charset="-122"/>
              </a:rPr>
              <a:t>/</a:t>
            </a:r>
            <a:r>
              <a:rPr lang="zh-CN" altLang="en-US" sz="3200" b="1" spc="600" dirty="0">
                <a:latin typeface="微软雅黑" panose="020B0503020204020204" pitchFamily="34" charset="-122"/>
                <a:ea typeface="微软雅黑" panose="020B0503020204020204" pitchFamily="34" charset="-122"/>
              </a:rPr>
              <a:t>之一</a:t>
            </a:r>
          </a:p>
        </p:txBody>
      </p:sp>
    </p:spTree>
  </p:cSld>
  <p:clrMapOvr>
    <a:masterClrMapping/>
  </p:clrMapOvr>
  <p:transition spd="slow">
    <p:comb/>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23215" y="2004116"/>
            <a:ext cx="4694832" cy="4032448"/>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混凝土浇筑作业过程中的交叉作业主要指混凝土浇筑作业时下方混凝土振捣作业人员与混凝土泵车</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布料筒、地泵管道移动</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等机械设备作业时产生的交叉作业。</a:t>
            </a:r>
          </a:p>
        </p:txBody>
      </p:sp>
      <p:sp>
        <p:nvSpPr>
          <p:cNvPr id="2" name="矩形 1"/>
          <p:cNvSpPr/>
          <p:nvPr/>
        </p:nvSpPr>
        <p:spPr>
          <a:xfrm>
            <a:off x="890124" y="1341562"/>
            <a:ext cx="3278462" cy="662554"/>
          </a:xfrm>
          <a:prstGeom prst="rect">
            <a:avLst/>
          </a:prstGeom>
        </p:spPr>
        <p:txBody>
          <a:bodyPr wrap="none">
            <a:spAutoFit/>
          </a:bodyPr>
          <a:lstStyle/>
          <a:p>
            <a:pPr algn="just">
              <a:lnSpc>
                <a:spcPct val="150000"/>
              </a:lnSpc>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混凝土浇筑</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959" y="1557586"/>
            <a:ext cx="5565001" cy="4361651"/>
          </a:xfrm>
          <a:prstGeom prst="rect">
            <a:avLst/>
          </a:prstGeom>
          <a:ln>
            <a:noFill/>
          </a:ln>
          <a:effectLst>
            <a:softEdge rad="112500"/>
          </a:effectLst>
        </p:spPr>
      </p:pic>
      <p:sp>
        <p:nvSpPr>
          <p:cNvPr id="6"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96987" y="1793473"/>
            <a:ext cx="4680520" cy="1636321"/>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作业人员安全防护用品佩戴齐全，禁止疲劳作业，夜间施工照明必须充足。</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817752" y="1341562"/>
            <a:ext cx="1723549" cy="461665"/>
          </a:xfrm>
          <a:prstGeom prst="rect">
            <a:avLst/>
          </a:prstGeom>
        </p:spPr>
        <p:txBody>
          <a:bodyPr wrap="none">
            <a:spAutoFit/>
          </a:bodyPr>
          <a:lstStyle/>
          <a:p>
            <a:r>
              <a:rPr lang="zh-CN"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987" y="3497508"/>
            <a:ext cx="4680520" cy="2646294"/>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4486" y="1803227"/>
            <a:ext cx="5787434" cy="4340575"/>
          </a:xfrm>
          <a:prstGeom prst="rect">
            <a:avLst/>
          </a:prstGeom>
          <a:ln>
            <a:noFill/>
          </a:ln>
          <a:effectLst>
            <a:softEdge rad="112500"/>
          </a:effectLst>
        </p:spPr>
      </p:pic>
      <p:sp>
        <p:nvSpPr>
          <p:cNvPr id="9" name="TextBox 8"/>
          <p:cNvSpPr txBox="1"/>
          <p:nvPr/>
        </p:nvSpPr>
        <p:spPr>
          <a:xfrm>
            <a:off x="752189" y="225093"/>
            <a:ext cx="3252905" cy="584775"/>
          </a:xfrm>
          <a:prstGeom prst="rect">
            <a:avLst/>
          </a:prstGeom>
          <a:noFill/>
        </p:spPr>
        <p:txBody>
          <a:bodyPr wrap="square" rtlCol="0">
            <a:spAutoFit/>
          </a:bodyPr>
          <a:lstStyle/>
          <a:p>
            <a:r>
              <a:rPr lang="en-US" altLang="zh-CN"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32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主体结构</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313611" y="2534237"/>
            <a:ext cx="4820340" cy="895557"/>
          </a:xfrm>
        </p:spPr>
        <p:txBody>
          <a:bodyPr>
            <a:normAutofit/>
          </a:bodyPr>
          <a:lstStyle/>
          <a:p>
            <a:r>
              <a:rPr lang="zh-CN" altLang="en-US" sz="3600" kern="0"/>
              <a:t>交叉作业事故案例</a:t>
            </a:r>
            <a:endParaRPr lang="zh-CN" altLang="en-US" sz="3600" kern="0" dirty="0"/>
          </a:p>
        </p:txBody>
      </p:sp>
      <p:sp>
        <p:nvSpPr>
          <p:cNvPr id="9" name="文本框 8"/>
          <p:cNvSpPr txBox="1"/>
          <p:nvPr/>
        </p:nvSpPr>
        <p:spPr>
          <a:xfrm>
            <a:off x="2534325" y="2707334"/>
            <a:ext cx="1547038" cy="1156513"/>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100" normalizeH="0" baseline="0" noProof="0">
                <a:ln>
                  <a:noFill/>
                </a:ln>
                <a:solidFill>
                  <a:srgbClr val="FFFFFF"/>
                </a:solidFill>
                <a:effectLst/>
                <a:uLnTx/>
                <a:uFillTx/>
                <a:latin typeface="Impact" panose="020B0806030902050204" pitchFamily="34" charset="0"/>
                <a:ea typeface="微软雅黑" panose="020B0503020204020204" pitchFamily="34" charset="-122"/>
                <a:cs typeface="Arial" panose="020B0604020202020204" pitchFamily="34" charset="0"/>
              </a:rPr>
              <a:t>/04</a:t>
            </a:r>
            <a:endParaRPr kumimoji="0" lang="zh-CN" altLang="en-US" sz="1800" b="0" i="0" u="none" strike="noStrike" kern="1200" cap="none" spc="10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1</a:t>
            </a:r>
          </a:p>
        </p:txBody>
      </p:sp>
      <p:sp>
        <p:nvSpPr>
          <p:cNvPr id="3" name="矩形 2"/>
          <p:cNvSpPr/>
          <p:nvPr/>
        </p:nvSpPr>
        <p:spPr>
          <a:xfrm>
            <a:off x="792353" y="1485578"/>
            <a:ext cx="3478766" cy="4412875"/>
          </a:xfrm>
          <a:prstGeom prst="rect">
            <a:avLst/>
          </a:prstGeom>
        </p:spPr>
        <p:txBody>
          <a:bodyPr wrap="square">
            <a:spAutoFit/>
          </a:bodyPr>
          <a:lstStyle/>
          <a:p>
            <a:pPr>
              <a:lnSpc>
                <a:spcPct val="200000"/>
              </a:lnSpc>
            </a:pP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一、事故经过  </a:t>
            </a:r>
            <a:endPar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2009</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年</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08</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日上午</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9</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时</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分许，中华路乔家路口的轨交</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9</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号线工地内，一辆吊车吊臂倒塌，吊车侧翻，司机当场死亡。</a:t>
            </a:r>
          </a:p>
        </p:txBody>
      </p:sp>
      <p:sp>
        <p:nvSpPr>
          <p:cNvPr id="6" name="矩形 5"/>
          <p:cNvSpPr/>
          <p:nvPr/>
        </p:nvSpPr>
        <p:spPr>
          <a:xfrm>
            <a:off x="7753771" y="281998"/>
            <a:ext cx="3451586" cy="461665"/>
          </a:xfrm>
          <a:prstGeom prst="rect">
            <a:avLst/>
          </a:prstGeom>
        </p:spPr>
        <p:txBody>
          <a:bodyPr wrap="none">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上海轨交</a:t>
            </a:r>
            <a:r>
              <a:rPr lang="en-US" altLang="zh-CN" sz="2400" b="1" dirty="0">
                <a:solidFill>
                  <a:schemeClr val="accent4">
                    <a:lumMod val="100000"/>
                  </a:schemeClr>
                </a:solidFill>
                <a:latin typeface="微软雅黑" panose="020B0503020204020204" pitchFamily="34" charset="-122"/>
                <a:ea typeface="微软雅黑" panose="020B0503020204020204" pitchFamily="34" charset="-122"/>
              </a:rPr>
              <a:t>9</a:t>
            </a:r>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号线吊车侧翻</a:t>
            </a:r>
          </a:p>
        </p:txBody>
      </p:sp>
      <p:pic>
        <p:nvPicPr>
          <p:cNvPr id="7" name="图片 6"/>
          <p:cNvPicPr>
            <a:picLocks noChangeAspect="1"/>
          </p:cNvPicPr>
          <p:nvPr/>
        </p:nvPicPr>
        <p:blipFill>
          <a:blip r:embed="rId3"/>
          <a:stretch>
            <a:fillRect/>
          </a:stretch>
        </p:blipFill>
        <p:spPr>
          <a:xfrm>
            <a:off x="4554516" y="1633293"/>
            <a:ext cx="2479176" cy="4265160"/>
          </a:xfrm>
          <a:prstGeom prst="rect">
            <a:avLst/>
          </a:prstGeom>
          <a:ln>
            <a:noFill/>
          </a:ln>
          <a:effectLst>
            <a:softEdge rad="112500"/>
          </a:effectLst>
        </p:spPr>
      </p:pic>
      <p:pic>
        <p:nvPicPr>
          <p:cNvPr id="8" name="图片 7"/>
          <p:cNvPicPr>
            <a:picLocks noChangeAspect="1"/>
          </p:cNvPicPr>
          <p:nvPr/>
        </p:nvPicPr>
        <p:blipFill>
          <a:blip r:embed="rId4"/>
          <a:stretch>
            <a:fillRect/>
          </a:stretch>
        </p:blipFill>
        <p:spPr>
          <a:xfrm>
            <a:off x="7319324" y="1660253"/>
            <a:ext cx="4320480" cy="4238200"/>
          </a:xfrm>
          <a:prstGeom prst="rect">
            <a:avLst/>
          </a:prstGeom>
          <a:ln>
            <a:noFill/>
          </a:ln>
          <a:effectLst>
            <a:softEdge rad="112500"/>
          </a:effectLst>
        </p:spPr>
      </p:pic>
    </p:spTree>
  </p:cSld>
  <p:clrMapOvr>
    <a:masterClrMapping/>
  </p:clrMapOvr>
  <p:transition spd="slow">
    <p:wip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1</a:t>
            </a:r>
          </a:p>
        </p:txBody>
      </p:sp>
      <p:sp>
        <p:nvSpPr>
          <p:cNvPr id="4" name="矩形 3"/>
          <p:cNvSpPr/>
          <p:nvPr/>
        </p:nvSpPr>
        <p:spPr>
          <a:xfrm>
            <a:off x="818621" y="3933850"/>
            <a:ext cx="10557931" cy="2196883"/>
          </a:xfrm>
          <a:prstGeom prst="rect">
            <a:avLst/>
          </a:prstGeom>
        </p:spPr>
        <p:txBody>
          <a:bodyPr wrap="square">
            <a:spAutoFit/>
          </a:bodyPr>
          <a:lstStyle/>
          <a:p>
            <a:pPr>
              <a:lnSpc>
                <a:spcPct val="200000"/>
              </a:lnSpc>
            </a:pP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二、事故原因</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事发后，经分析，驾驶员在转动吊车时，吊臂转速过快，吊载的钢梁在转动时产生了巨大的惯性，并引发重心不稳，最终导致倾倒。</a:t>
            </a:r>
          </a:p>
        </p:txBody>
      </p:sp>
      <p:sp>
        <p:nvSpPr>
          <p:cNvPr id="6" name="矩形 5"/>
          <p:cNvSpPr/>
          <p:nvPr/>
        </p:nvSpPr>
        <p:spPr>
          <a:xfrm>
            <a:off x="7753771" y="281998"/>
            <a:ext cx="3451586" cy="461665"/>
          </a:xfrm>
          <a:prstGeom prst="rect">
            <a:avLst/>
          </a:prstGeom>
        </p:spPr>
        <p:txBody>
          <a:bodyPr wrap="none">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上海轨交</a:t>
            </a:r>
            <a:r>
              <a:rPr lang="en-US" altLang="zh-CN" sz="2400" b="1" dirty="0">
                <a:solidFill>
                  <a:schemeClr val="accent4">
                    <a:lumMod val="100000"/>
                  </a:schemeClr>
                </a:solidFill>
                <a:latin typeface="微软雅黑" panose="020B0503020204020204" pitchFamily="34" charset="-122"/>
                <a:ea typeface="微软雅黑" panose="020B0503020204020204" pitchFamily="34" charset="-122"/>
              </a:rPr>
              <a:t>9</a:t>
            </a:r>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号线吊车侧翻</a:t>
            </a:r>
          </a:p>
        </p:txBody>
      </p:sp>
      <p:pic>
        <p:nvPicPr>
          <p:cNvPr id="7" name="图片 6"/>
          <p:cNvPicPr>
            <a:picLocks noChangeAspect="1"/>
          </p:cNvPicPr>
          <p:nvPr/>
        </p:nvPicPr>
        <p:blipFill>
          <a:blip r:embed="rId3"/>
          <a:stretch>
            <a:fillRect/>
          </a:stretch>
        </p:blipFill>
        <p:spPr>
          <a:xfrm>
            <a:off x="3473280" y="1531278"/>
            <a:ext cx="3595603" cy="3077962"/>
          </a:xfrm>
          <a:prstGeom prst="rect">
            <a:avLst/>
          </a:prstGeom>
          <a:ln>
            <a:noFill/>
          </a:ln>
          <a:effectLst>
            <a:softEdge rad="112500"/>
          </a:effectLst>
        </p:spPr>
      </p:pic>
      <p:pic>
        <p:nvPicPr>
          <p:cNvPr id="8" name="图片 7"/>
          <p:cNvPicPr>
            <a:picLocks noChangeAspect="1"/>
          </p:cNvPicPr>
          <p:nvPr/>
        </p:nvPicPr>
        <p:blipFill>
          <a:blip r:embed="rId4"/>
          <a:stretch>
            <a:fillRect/>
          </a:stretch>
        </p:blipFill>
        <p:spPr>
          <a:xfrm>
            <a:off x="7609755" y="1531278"/>
            <a:ext cx="3595602" cy="3096342"/>
          </a:xfrm>
          <a:prstGeom prst="rect">
            <a:avLst/>
          </a:prstGeom>
          <a:ln>
            <a:noFill/>
          </a:ln>
          <a:effectLst>
            <a:softEdge rad="112500"/>
          </a:effectLst>
        </p:spPr>
      </p:pic>
    </p:spTree>
  </p:cSld>
  <p:clrMapOvr>
    <a:masterClrMapping/>
  </p:clrMapOvr>
  <p:transition spd="slow">
    <p:wip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a:t>
            </a:r>
          </a:p>
        </p:txBody>
      </p:sp>
      <p:sp>
        <p:nvSpPr>
          <p:cNvPr id="7" name="TextBox 8"/>
          <p:cNvSpPr txBox="1"/>
          <p:nvPr/>
        </p:nvSpPr>
        <p:spPr>
          <a:xfrm>
            <a:off x="9337947" y="270349"/>
            <a:ext cx="2232248" cy="461665"/>
          </a:xfrm>
          <a:prstGeom prst="rect">
            <a:avLst/>
          </a:prstGeom>
          <a:noFill/>
        </p:spPr>
        <p:txBody>
          <a:bodyPr wrap="square" rtlCol="0">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起重伤害事故</a:t>
            </a:r>
            <a:endParaRPr lang="en-US" altLang="zh-CN"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818622" y="1485578"/>
            <a:ext cx="10751573" cy="4535985"/>
          </a:xfrm>
          <a:prstGeom prst="rect">
            <a:avLst/>
          </a:prstGeom>
        </p:spPr>
        <p:txBody>
          <a:bodyPr wrap="square">
            <a:spAutoFit/>
          </a:bodyPr>
          <a:lstStyle/>
          <a:p>
            <a:pPr algn="just">
              <a:lnSpc>
                <a:spcPct val="200000"/>
              </a:lnSpc>
            </a:pP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一、事故经过  </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2007</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年</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27</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日上午</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时</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40</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分许，某车站底板钢筋绑扎完成，需将电焊机吊运至地面。在电焊机上升距底板</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米左右时，电焊机的焊把线挂住了底板钢筋网。负责吊挂电焊机一名钢筋工冒险进入电焊机下方，想把挂住的焊把线拉开，此时，电焊机上的钢丝绳索突然滑脱，电焊机坠落，击中该工人头部和肩部，致其当场重伤倒地，后经</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120</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救护人员证实身亡。</a:t>
            </a:r>
          </a:p>
        </p:txBody>
      </p:sp>
    </p:spTree>
  </p:cSld>
  <p:clrMapOvr>
    <a:masterClrMapping/>
  </p:clrMapOvr>
  <p:transition spd="slow">
    <p:wip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a:t>
            </a:r>
          </a:p>
        </p:txBody>
      </p:sp>
      <p:pic>
        <p:nvPicPr>
          <p:cNvPr id="2" name="图片 1"/>
          <p:cNvPicPr>
            <a:picLocks noChangeAspect="1"/>
          </p:cNvPicPr>
          <p:nvPr/>
        </p:nvPicPr>
        <p:blipFill>
          <a:blip r:embed="rId3"/>
          <a:stretch>
            <a:fillRect/>
          </a:stretch>
        </p:blipFill>
        <p:spPr>
          <a:xfrm>
            <a:off x="985019" y="1629594"/>
            <a:ext cx="4708202" cy="3315853"/>
          </a:xfrm>
          <a:prstGeom prst="rect">
            <a:avLst/>
          </a:prstGeom>
          <a:ln>
            <a:noFill/>
          </a:ln>
          <a:effectLst>
            <a:softEdge rad="112500"/>
          </a:effectLst>
        </p:spPr>
      </p:pic>
      <p:pic>
        <p:nvPicPr>
          <p:cNvPr id="3" name="图片 2"/>
          <p:cNvPicPr>
            <a:picLocks noChangeAspect="1"/>
          </p:cNvPicPr>
          <p:nvPr/>
        </p:nvPicPr>
        <p:blipFill>
          <a:blip r:embed="rId4"/>
          <a:stretch>
            <a:fillRect/>
          </a:stretch>
        </p:blipFill>
        <p:spPr>
          <a:xfrm>
            <a:off x="6501955" y="1657366"/>
            <a:ext cx="4653811" cy="3288081"/>
          </a:xfrm>
          <a:prstGeom prst="rect">
            <a:avLst/>
          </a:prstGeom>
          <a:ln>
            <a:noFill/>
          </a:ln>
          <a:effectLst>
            <a:softEdge rad="112500"/>
          </a:effectLst>
        </p:spPr>
      </p:pic>
      <p:sp>
        <p:nvSpPr>
          <p:cNvPr id="7" name="矩形 6"/>
          <p:cNvSpPr/>
          <p:nvPr/>
        </p:nvSpPr>
        <p:spPr>
          <a:xfrm>
            <a:off x="1417067" y="5202999"/>
            <a:ext cx="4276154" cy="400110"/>
          </a:xfrm>
          <a:prstGeom prst="rect">
            <a:avLst/>
          </a:prstGeom>
        </p:spPr>
        <p:txBody>
          <a:bodyPr wrap="square">
            <a:spAutoFit/>
          </a:bodyP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坠落的电焊机</a:t>
            </a:r>
          </a:p>
        </p:txBody>
      </p:sp>
      <p:sp>
        <p:nvSpPr>
          <p:cNvPr id="8" name="矩形 7"/>
          <p:cNvSpPr/>
          <p:nvPr/>
        </p:nvSpPr>
        <p:spPr>
          <a:xfrm>
            <a:off x="7033691" y="5173808"/>
            <a:ext cx="4050067" cy="400110"/>
          </a:xfrm>
          <a:prstGeom prst="rect">
            <a:avLst/>
          </a:prstGeom>
        </p:spPr>
        <p:txBody>
          <a:bodyPr wrap="square">
            <a:spAutoFit/>
          </a:bodyP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夹头滑落的钢丝绳</a:t>
            </a:r>
          </a:p>
        </p:txBody>
      </p:sp>
      <p:sp>
        <p:nvSpPr>
          <p:cNvPr id="9" name="TextBox 8"/>
          <p:cNvSpPr txBox="1"/>
          <p:nvPr/>
        </p:nvSpPr>
        <p:spPr>
          <a:xfrm>
            <a:off x="9337947" y="270349"/>
            <a:ext cx="2232248" cy="461665"/>
          </a:xfrm>
          <a:prstGeom prst="rect">
            <a:avLst/>
          </a:prstGeom>
          <a:noFill/>
        </p:spPr>
        <p:txBody>
          <a:bodyPr wrap="square" rtlCol="0">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起重伤害事故</a:t>
            </a:r>
            <a:endParaRPr lang="en-US" altLang="zh-CN"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wip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a:t>
            </a:r>
          </a:p>
        </p:txBody>
      </p:sp>
      <p:sp>
        <p:nvSpPr>
          <p:cNvPr id="7" name="矩形 6"/>
          <p:cNvSpPr/>
          <p:nvPr/>
        </p:nvSpPr>
        <p:spPr>
          <a:xfrm>
            <a:off x="949015" y="1269554"/>
            <a:ext cx="10297144" cy="4412875"/>
          </a:xfrm>
          <a:prstGeom prst="rect">
            <a:avLst/>
          </a:prstGeom>
        </p:spPr>
        <p:txBody>
          <a:bodyPr wrap="square">
            <a:spAutoFit/>
          </a:bodyPr>
          <a:lstStyle/>
          <a:p>
            <a:pPr>
              <a:lnSpc>
                <a:spcPct val="200000"/>
              </a:lnSpc>
            </a:pP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二、事故原因</a:t>
            </a:r>
            <a:endPar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、直接原因</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⑴</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电焊机上的钢丝绳索不符合要求，起吊过程中绳卡松脱导致电焊机坠落；</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⑵</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受害人缺乏自我保护意识，在不具备司索工的条件下进行电焊机吊挂，且未遵守起重操作规程，在电焊机起吊过程中走到吊物下方作业，被坠落的电焊机打击导致死亡。</a:t>
            </a:r>
          </a:p>
        </p:txBody>
      </p:sp>
      <p:sp>
        <p:nvSpPr>
          <p:cNvPr id="9" name="TextBox 8"/>
          <p:cNvSpPr txBox="1"/>
          <p:nvPr/>
        </p:nvSpPr>
        <p:spPr>
          <a:xfrm>
            <a:off x="9337947" y="270349"/>
            <a:ext cx="2232248" cy="461665"/>
          </a:xfrm>
          <a:prstGeom prst="rect">
            <a:avLst/>
          </a:prstGeom>
          <a:noFill/>
        </p:spPr>
        <p:txBody>
          <a:bodyPr wrap="square" rtlCol="0">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起重伤害事故</a:t>
            </a:r>
            <a:endParaRPr lang="en-US" altLang="zh-CN"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wip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a:t>
            </a:r>
          </a:p>
        </p:txBody>
      </p:sp>
      <p:sp>
        <p:nvSpPr>
          <p:cNvPr id="7" name="矩形 6"/>
          <p:cNvSpPr/>
          <p:nvPr/>
        </p:nvSpPr>
        <p:spPr>
          <a:xfrm>
            <a:off x="985019" y="1341562"/>
            <a:ext cx="10441160" cy="4412875"/>
          </a:xfrm>
          <a:prstGeom prst="rect">
            <a:avLst/>
          </a:prstGeom>
        </p:spPr>
        <p:txBody>
          <a:bodyPr wrap="square">
            <a:spAutoFit/>
          </a:bodyPr>
          <a:lstStyle/>
          <a:p>
            <a:pPr>
              <a:lnSpc>
                <a:spcPct val="200000"/>
              </a:lnSpc>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、间接原因</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⑴</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在没有确保起吊钢丝绳捆绑符合安全规定的情况下，指挥工盲目指挥起吊。</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⑵</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安全检查不到位，未能及时发现钢丝绳索存在安全隐患，无人制止违章作业行为。</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⑶</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安全教育不到位，作业人员安全意识淡薄。</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⑷</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安全管理松懈，司索工无证上岗作业。</a:t>
            </a:r>
          </a:p>
        </p:txBody>
      </p:sp>
      <p:sp>
        <p:nvSpPr>
          <p:cNvPr id="9" name="TextBox 8"/>
          <p:cNvSpPr txBox="1"/>
          <p:nvPr/>
        </p:nvSpPr>
        <p:spPr>
          <a:xfrm>
            <a:off x="9337947" y="270349"/>
            <a:ext cx="2232248" cy="461665"/>
          </a:xfrm>
          <a:prstGeom prst="rect">
            <a:avLst/>
          </a:prstGeom>
          <a:noFill/>
        </p:spPr>
        <p:txBody>
          <a:bodyPr wrap="square" rtlCol="0">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起重伤害事故</a:t>
            </a:r>
            <a:endParaRPr lang="en-US" altLang="zh-CN"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wip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a:t>
            </a:r>
          </a:p>
        </p:txBody>
      </p:sp>
      <p:sp>
        <p:nvSpPr>
          <p:cNvPr id="7" name="矩形 6"/>
          <p:cNvSpPr/>
          <p:nvPr/>
        </p:nvSpPr>
        <p:spPr>
          <a:xfrm>
            <a:off x="732991" y="2133650"/>
            <a:ext cx="10729192" cy="4412875"/>
          </a:xfrm>
          <a:prstGeom prst="rect">
            <a:avLst/>
          </a:prstGeom>
        </p:spPr>
        <p:txBody>
          <a:bodyPr wrap="square">
            <a:sp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、加强安全教育的有效性和针对性。应落实班前安全活动，进行经常性安全教育，告知作业人员应知应会，提高安全意识和技能。</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、加强特种作业及特种作业人员管理。受害人为钢筋工，却从事司索作业，实质上属无证上岗。</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、落实安全检查制度。应将安全检查做细做实，重点作业必须安排专职安全员理行现场监督管理，发现隐患立即处理。</a:t>
            </a:r>
          </a:p>
        </p:txBody>
      </p:sp>
      <p:sp>
        <p:nvSpPr>
          <p:cNvPr id="8" name="TextBox 8"/>
          <p:cNvSpPr txBox="1"/>
          <p:nvPr/>
        </p:nvSpPr>
        <p:spPr>
          <a:xfrm>
            <a:off x="9337947" y="270349"/>
            <a:ext cx="2232248" cy="461665"/>
          </a:xfrm>
          <a:prstGeom prst="rect">
            <a:avLst/>
          </a:prstGeom>
          <a:noFill/>
        </p:spPr>
        <p:txBody>
          <a:bodyPr wrap="square" rtlCol="0">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起重伤害事故</a:t>
            </a:r>
            <a:endParaRPr lang="en-US" altLang="zh-CN" sz="2400" b="1" dirty="0">
              <a:solidFill>
                <a:schemeClr val="accent4">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780182" y="1557586"/>
            <a:ext cx="2031325" cy="461665"/>
          </a:xfrm>
          <a:prstGeom prst="rect">
            <a:avLst/>
          </a:prstGeom>
        </p:spPr>
        <p:txBody>
          <a:bodyPr wrap="none">
            <a:spAutoFit/>
          </a:bodyPr>
          <a:lstStyle/>
          <a:p>
            <a:r>
              <a:rPr lang="zh-CN" altLang="en-US"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三、防范措施</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524" y="1847595"/>
            <a:ext cx="4634305" cy="3976232"/>
          </a:xfrm>
          <a:prstGeom prst="rect">
            <a:avLst/>
          </a:prstGeom>
          <a:ln>
            <a:noFill/>
          </a:ln>
          <a:effectLst>
            <a:softEdge rad="112500"/>
          </a:effectLst>
        </p:spPr>
      </p:pic>
      <p:sp>
        <p:nvSpPr>
          <p:cNvPr id="24" name="矩形 23"/>
          <p:cNvSpPr>
            <a:spLocks noChangeAspect="1"/>
          </p:cNvSpPr>
          <p:nvPr/>
        </p:nvSpPr>
        <p:spPr>
          <a:xfrm>
            <a:off x="887219" y="1583126"/>
            <a:ext cx="5392898" cy="4624304"/>
          </a:xfrm>
          <a:prstGeom prst="rect">
            <a:avLst/>
          </a:prstGeom>
          <a:ln>
            <a:solidFill>
              <a:srgbClr val="0883C8"/>
            </a:solidFill>
            <a:prstDash val="dash"/>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sp>
        <p:nvSpPr>
          <p:cNvPr id="27" name="TextBox 26"/>
          <p:cNvSpPr txBox="1"/>
          <p:nvPr/>
        </p:nvSpPr>
        <p:spPr>
          <a:xfrm>
            <a:off x="1003963" y="1743343"/>
            <a:ext cx="5159409" cy="4184735"/>
          </a:xfrm>
          <a:prstGeom prst="rect">
            <a:avLst/>
          </a:prstGeom>
          <a:noFill/>
        </p:spPr>
        <p:txBody>
          <a:bodyPr wrap="square">
            <a:spAutoFit/>
          </a:bodyPr>
          <a:lstStyle/>
          <a:p>
            <a:pPr algn="just">
              <a:lnSpc>
                <a:spcPct val="20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在同一作业区域内施工应</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尽量避免交叉作业</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，在无法避免交叉作业时，应</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尽量避免立体交叉作业</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defRPr/>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双方在交叉作业或发生相互干扰时，应根据该作业面的具体情况共同商讨制定安全措施，明确各自的职责。</a:t>
            </a:r>
            <a:endParaRPr lang="zh-CN" altLang="en-US" sz="240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endParaRPr>
          </a:p>
        </p:txBody>
      </p:sp>
      <p:sp>
        <p:nvSpPr>
          <p:cNvPr id="11" name="文本框 7"/>
          <p:cNvSpPr txBox="1"/>
          <p:nvPr/>
        </p:nvSpPr>
        <p:spPr>
          <a:xfrm>
            <a:off x="841003" y="248754"/>
            <a:ext cx="6624736"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sz="3200" b="1" spc="600" dirty="0">
                <a:latin typeface="微软雅黑" panose="020B0503020204020204" pitchFamily="34" charset="-122"/>
                <a:ea typeface="微软雅黑" panose="020B0503020204020204" pitchFamily="34" charset="-122"/>
              </a:rPr>
              <a:t>交叉作业原则</a:t>
            </a:r>
            <a:r>
              <a:rPr lang="en-US" altLang="zh-CN" sz="3200" b="1" spc="600" dirty="0">
                <a:latin typeface="微软雅黑" panose="020B0503020204020204" pitchFamily="34" charset="-122"/>
                <a:ea typeface="微软雅黑" panose="020B0503020204020204" pitchFamily="34" charset="-122"/>
              </a:rPr>
              <a:t>/</a:t>
            </a:r>
            <a:r>
              <a:rPr lang="zh-CN" altLang="en-US" sz="3200" b="1" spc="600" dirty="0">
                <a:latin typeface="微软雅黑" panose="020B0503020204020204" pitchFamily="34" charset="-122"/>
                <a:ea typeface="微软雅黑" panose="020B0503020204020204" pitchFamily="34" charset="-122"/>
              </a:rPr>
              <a:t>之二</a:t>
            </a:r>
          </a:p>
        </p:txBody>
      </p:sp>
    </p:spTree>
  </p:cSld>
  <p:clrMapOvr>
    <a:masterClrMapping/>
  </p:clrMapOvr>
  <p:transition spd="slow">
    <p:comb/>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3</a:t>
            </a:r>
          </a:p>
        </p:txBody>
      </p:sp>
      <p:sp>
        <p:nvSpPr>
          <p:cNvPr id="7" name="矩形 6"/>
          <p:cNvSpPr/>
          <p:nvPr/>
        </p:nvSpPr>
        <p:spPr>
          <a:xfrm>
            <a:off x="9431216" y="353774"/>
            <a:ext cx="2284955" cy="400110"/>
          </a:xfrm>
          <a:prstGeom prst="rect">
            <a:avLst/>
          </a:prstGeom>
        </p:spPr>
        <p:txBody>
          <a:bodyPr wrap="square">
            <a:spAutoFit/>
          </a:bodyPr>
          <a:lstStyle/>
          <a:p>
            <a:r>
              <a:rPr lang="zh-CN" altLang="en-US" sz="2000" b="1" dirty="0">
                <a:solidFill>
                  <a:schemeClr val="accent4">
                    <a:lumMod val="100000"/>
                  </a:schemeClr>
                </a:solidFill>
                <a:latin typeface="微软雅黑" panose="020B0503020204020204" pitchFamily="34" charset="-122"/>
                <a:ea typeface="微软雅黑" panose="020B0503020204020204" pitchFamily="34" charset="-122"/>
              </a:rPr>
              <a:t>物体打击事故</a:t>
            </a:r>
          </a:p>
        </p:txBody>
      </p:sp>
      <p:pic>
        <p:nvPicPr>
          <p:cNvPr id="6" name="图片 5"/>
          <p:cNvPicPr>
            <a:picLocks noChangeAspect="1"/>
          </p:cNvPicPr>
          <p:nvPr/>
        </p:nvPicPr>
        <p:blipFill>
          <a:blip r:embed="rId3"/>
          <a:stretch>
            <a:fillRect/>
          </a:stretch>
        </p:blipFill>
        <p:spPr>
          <a:xfrm>
            <a:off x="7450016" y="3955134"/>
            <a:ext cx="3962400" cy="2562225"/>
          </a:xfrm>
          <a:prstGeom prst="rect">
            <a:avLst/>
          </a:prstGeom>
          <a:ln>
            <a:noFill/>
          </a:ln>
          <a:effectLst>
            <a:softEdge rad="112500"/>
          </a:effectLst>
        </p:spPr>
      </p:pic>
      <p:sp>
        <p:nvSpPr>
          <p:cNvPr id="8" name="矩形 7"/>
          <p:cNvSpPr/>
          <p:nvPr/>
        </p:nvSpPr>
        <p:spPr>
          <a:xfrm>
            <a:off x="756045" y="3706987"/>
            <a:ext cx="6143336" cy="2461700"/>
          </a:xfrm>
          <a:prstGeom prst="rect">
            <a:avLst/>
          </a:prstGeom>
        </p:spPr>
        <p:txBody>
          <a:bodyPr wrap="square">
            <a:spAutoFit/>
          </a:bodyPr>
          <a:lstStyle/>
          <a:p>
            <a:pPr>
              <a:lnSpc>
                <a:spcPct val="200000"/>
              </a:lnSpc>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此时另一名普工正在</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米高的平台上寻找工具，不慎碰动一块小钢模板，从</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米高的平台上预留孔中滑下，正好击中周某斜带着安全帽的头部，经抢救无效于</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日死亡。</a:t>
            </a:r>
          </a:p>
        </p:txBody>
      </p:sp>
      <p:sp>
        <p:nvSpPr>
          <p:cNvPr id="2" name="矩形 1"/>
          <p:cNvSpPr/>
          <p:nvPr/>
        </p:nvSpPr>
        <p:spPr>
          <a:xfrm>
            <a:off x="843998" y="1156799"/>
            <a:ext cx="2339102" cy="523220"/>
          </a:xfrm>
          <a:prstGeom prst="rect">
            <a:avLst/>
          </a:prstGeom>
        </p:spPr>
        <p:txBody>
          <a:bodyPr wrap="none">
            <a:spAutoFit/>
          </a:bodyPr>
          <a:lstStyle/>
          <a:p>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一、事故经过</a:t>
            </a:r>
          </a:p>
        </p:txBody>
      </p:sp>
      <p:sp>
        <p:nvSpPr>
          <p:cNvPr id="4" name="矩形 3"/>
          <p:cNvSpPr/>
          <p:nvPr/>
        </p:nvSpPr>
        <p:spPr>
          <a:xfrm>
            <a:off x="834699" y="1770430"/>
            <a:ext cx="6064682" cy="1846146"/>
          </a:xfrm>
          <a:prstGeom prst="rect">
            <a:avLst/>
          </a:prstGeom>
        </p:spPr>
        <p:txBody>
          <a:bodyPr wrap="square">
            <a:spAutoFit/>
          </a:bodyPr>
          <a:lstStyle/>
          <a:p>
            <a:pPr>
              <a:lnSpc>
                <a:spcPct val="200000"/>
              </a:lnSpc>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周某系一名辅助工，</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2008</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日上午，周某在施工工地清理现场时，未听从安全员的劝告，擅自进入警戒区内清理夹头。</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4"/>
          <a:stretch>
            <a:fillRect/>
          </a:stretch>
        </p:blipFill>
        <p:spPr>
          <a:xfrm>
            <a:off x="7450016" y="1283990"/>
            <a:ext cx="3962400" cy="2548736"/>
          </a:xfrm>
          <a:prstGeom prst="rect">
            <a:avLst/>
          </a:prstGeom>
          <a:ln>
            <a:noFill/>
          </a:ln>
          <a:effectLst>
            <a:softEdge rad="112500"/>
          </a:effectLst>
        </p:spPr>
      </p:pic>
    </p:spTree>
  </p:cSld>
  <p:clrMapOvr>
    <a:masterClrMapping/>
  </p:clrMapOvr>
  <p:transition spd="slow">
    <p:wip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3</a:t>
            </a:r>
          </a:p>
        </p:txBody>
      </p:sp>
      <p:sp>
        <p:nvSpPr>
          <p:cNvPr id="7" name="矩形 6"/>
          <p:cNvSpPr/>
          <p:nvPr/>
        </p:nvSpPr>
        <p:spPr>
          <a:xfrm>
            <a:off x="913011" y="2133650"/>
            <a:ext cx="10297144" cy="2935547"/>
          </a:xfrm>
          <a:prstGeom prst="rect">
            <a:avLst/>
          </a:prstGeom>
        </p:spPr>
        <p:txBody>
          <a:bodyPr wrap="square">
            <a:sp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、作业人员进入施工现场没有按要求正确佩带安全帽；</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、没有在规定的安全通道内活动；</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、脚手板未满铺，特料堆放在临边及洞口附近；</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、平网、密目网防护不严，不能很好地封住坠落物体。</a:t>
            </a:r>
          </a:p>
        </p:txBody>
      </p:sp>
      <p:sp>
        <p:nvSpPr>
          <p:cNvPr id="6" name="矩形 5"/>
          <p:cNvSpPr/>
          <p:nvPr/>
        </p:nvSpPr>
        <p:spPr>
          <a:xfrm>
            <a:off x="9431216" y="353774"/>
            <a:ext cx="2284955" cy="400110"/>
          </a:xfrm>
          <a:prstGeom prst="rect">
            <a:avLst/>
          </a:prstGeom>
        </p:spPr>
        <p:txBody>
          <a:bodyPr wrap="square">
            <a:spAutoFit/>
          </a:bodyPr>
          <a:lstStyle/>
          <a:p>
            <a:r>
              <a:rPr lang="zh-CN" altLang="en-US" sz="2000" b="1" dirty="0">
                <a:solidFill>
                  <a:schemeClr val="accent4">
                    <a:lumMod val="100000"/>
                  </a:schemeClr>
                </a:solidFill>
                <a:latin typeface="微软雅黑" panose="020B0503020204020204" pitchFamily="34" charset="-122"/>
                <a:ea typeface="微软雅黑" panose="020B0503020204020204" pitchFamily="34" charset="-122"/>
              </a:rPr>
              <a:t>物体打击事故</a:t>
            </a:r>
          </a:p>
        </p:txBody>
      </p:sp>
      <p:sp>
        <p:nvSpPr>
          <p:cNvPr id="2" name="矩形 1"/>
          <p:cNvSpPr/>
          <p:nvPr/>
        </p:nvSpPr>
        <p:spPr>
          <a:xfrm>
            <a:off x="913011" y="1485578"/>
            <a:ext cx="2031325" cy="461665"/>
          </a:xfrm>
          <a:prstGeom prst="rect">
            <a:avLst/>
          </a:prstGeom>
        </p:spPr>
        <p:txBody>
          <a:bodyPr wrap="none">
            <a:spAutoFit/>
          </a:bodyPr>
          <a:lstStyle/>
          <a:p>
            <a:r>
              <a:rPr lang="zh-CN" altLang="en-US"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二、事故原因</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3</a:t>
            </a:r>
          </a:p>
        </p:txBody>
      </p:sp>
      <p:sp>
        <p:nvSpPr>
          <p:cNvPr id="7" name="矩形 6"/>
          <p:cNvSpPr/>
          <p:nvPr/>
        </p:nvSpPr>
        <p:spPr>
          <a:xfrm>
            <a:off x="783632" y="2151854"/>
            <a:ext cx="10657184" cy="3674211"/>
          </a:xfrm>
          <a:prstGeom prst="rect">
            <a:avLst/>
          </a:prstGeom>
        </p:spPr>
        <p:txBody>
          <a:bodyPr wrap="square">
            <a:sp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、必须加强对职工进行安全纪律和安全操作规程的教育，提高职工遵章守纪的自觉性，杜绝冒险作业、违章作业。</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、加强安全生产岗位责任制，建立班组安全翻案理制度，危险作业区域必须指定专人严格管理，对违章行为严肃处理</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、强化对劳务分包工程的安全教育、管理和督促检查，落实安全责任制。</a:t>
            </a:r>
          </a:p>
        </p:txBody>
      </p:sp>
      <p:sp>
        <p:nvSpPr>
          <p:cNvPr id="6" name="矩形 5"/>
          <p:cNvSpPr/>
          <p:nvPr/>
        </p:nvSpPr>
        <p:spPr>
          <a:xfrm>
            <a:off x="9431216" y="353774"/>
            <a:ext cx="2284955" cy="400110"/>
          </a:xfrm>
          <a:prstGeom prst="rect">
            <a:avLst/>
          </a:prstGeom>
        </p:spPr>
        <p:txBody>
          <a:bodyPr wrap="square">
            <a:spAutoFit/>
          </a:bodyPr>
          <a:lstStyle/>
          <a:p>
            <a:r>
              <a:rPr lang="zh-CN" altLang="en-US" sz="2000" b="1" dirty="0">
                <a:solidFill>
                  <a:schemeClr val="accent4">
                    <a:lumMod val="100000"/>
                  </a:schemeClr>
                </a:solidFill>
                <a:latin typeface="微软雅黑" panose="020B0503020204020204" pitchFamily="34" charset="-122"/>
                <a:ea typeface="微软雅黑" panose="020B0503020204020204" pitchFamily="34" charset="-122"/>
              </a:rPr>
              <a:t>物体打击事故</a:t>
            </a:r>
          </a:p>
        </p:txBody>
      </p:sp>
      <p:sp>
        <p:nvSpPr>
          <p:cNvPr id="2" name="矩形 1"/>
          <p:cNvSpPr/>
          <p:nvPr/>
        </p:nvSpPr>
        <p:spPr>
          <a:xfrm>
            <a:off x="869456" y="1485578"/>
            <a:ext cx="2031325" cy="461665"/>
          </a:xfrm>
          <a:prstGeom prst="rect">
            <a:avLst/>
          </a:prstGeom>
        </p:spPr>
        <p:txBody>
          <a:bodyPr wrap="none">
            <a:spAutoFit/>
          </a:bodyPr>
          <a:lstStyle/>
          <a:p>
            <a:r>
              <a:rPr lang="zh-CN" altLang="en-US"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三、防范措施</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4</a:t>
            </a:r>
          </a:p>
        </p:txBody>
      </p:sp>
      <p:sp>
        <p:nvSpPr>
          <p:cNvPr id="19" name="矩形 18"/>
          <p:cNvSpPr/>
          <p:nvPr/>
        </p:nvSpPr>
        <p:spPr>
          <a:xfrm>
            <a:off x="949015" y="1947243"/>
            <a:ext cx="10297144" cy="4412875"/>
          </a:xfrm>
          <a:prstGeom prst="rect">
            <a:avLst/>
          </a:prstGeom>
        </p:spPr>
        <p:txBody>
          <a:bodyPr wrap="square">
            <a:sp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2006</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16</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点</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50</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左右，某工程正在对基础底板进行混凝土浇筑作业。罐车司机马某在等待混凝土浇筑过程中，私自进入施工现场观看混凝土浇筑情况，被现场安全员发现后，劝其立即离开现场，但马某不服从现场管理，离开后不久再次返回施工现场。</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此时，混凝土输送管道变径管后管卡突然发生崩裂，崩裂出的泵管及管卡将罐车司机马某击中，抢救无效死亡。</a:t>
            </a:r>
          </a:p>
        </p:txBody>
      </p:sp>
      <p:sp>
        <p:nvSpPr>
          <p:cNvPr id="35" name="矩形 34"/>
          <p:cNvSpPr/>
          <p:nvPr/>
        </p:nvSpPr>
        <p:spPr>
          <a:xfrm>
            <a:off x="9553971" y="366684"/>
            <a:ext cx="2031325" cy="461665"/>
          </a:xfrm>
          <a:prstGeom prst="rect">
            <a:avLst/>
          </a:prstGeom>
        </p:spPr>
        <p:txBody>
          <a:bodyPr wrap="none">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物体打击事故</a:t>
            </a:r>
          </a:p>
        </p:txBody>
      </p:sp>
      <p:sp>
        <p:nvSpPr>
          <p:cNvPr id="23" name="矩形 22"/>
          <p:cNvSpPr/>
          <p:nvPr/>
        </p:nvSpPr>
        <p:spPr>
          <a:xfrm>
            <a:off x="979888" y="1413570"/>
            <a:ext cx="2031325" cy="461665"/>
          </a:xfrm>
          <a:prstGeom prst="rect">
            <a:avLst/>
          </a:prstGeom>
        </p:spPr>
        <p:txBody>
          <a:bodyPr wrap="none">
            <a:spAutoFit/>
          </a:bodyPr>
          <a:lstStyle/>
          <a:p>
            <a:r>
              <a:rPr lang="zh-CN" altLang="en-US"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一、事故经过</a:t>
            </a:r>
          </a:p>
        </p:txBody>
      </p:sp>
    </p:spTree>
  </p:cSld>
  <p:clrMapOvr>
    <a:masterClrMapping/>
  </p:clrMapOvr>
  <p:transition spd="slow">
    <p:wip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4</a:t>
            </a:r>
          </a:p>
        </p:txBody>
      </p:sp>
      <p:pic>
        <p:nvPicPr>
          <p:cNvPr id="4" name="Picture 434125"/>
          <p:cNvPicPr/>
          <p:nvPr/>
        </p:nvPicPr>
        <p:blipFill>
          <a:blip r:embed="rId3"/>
          <a:stretch>
            <a:fillRect/>
          </a:stretch>
        </p:blipFill>
        <p:spPr>
          <a:xfrm>
            <a:off x="6313611" y="1885869"/>
            <a:ext cx="4985793" cy="3592833"/>
          </a:xfrm>
          <a:prstGeom prst="rect">
            <a:avLst/>
          </a:prstGeom>
          <a:ln>
            <a:noFill/>
          </a:ln>
          <a:effectLst>
            <a:softEdge rad="112500"/>
          </a:effectLst>
        </p:spPr>
      </p:pic>
      <p:pic>
        <p:nvPicPr>
          <p:cNvPr id="6" name="Picture 434127"/>
          <p:cNvPicPr/>
          <p:nvPr/>
        </p:nvPicPr>
        <p:blipFill>
          <a:blip r:embed="rId4"/>
          <a:stretch>
            <a:fillRect/>
          </a:stretch>
        </p:blipFill>
        <p:spPr>
          <a:xfrm>
            <a:off x="768995" y="1870470"/>
            <a:ext cx="4752528" cy="3592833"/>
          </a:xfrm>
          <a:prstGeom prst="rect">
            <a:avLst/>
          </a:prstGeom>
          <a:ln>
            <a:noFill/>
          </a:ln>
          <a:effectLst>
            <a:softEdge rad="112500"/>
          </a:effectLst>
        </p:spPr>
      </p:pic>
      <p:sp>
        <p:nvSpPr>
          <p:cNvPr id="8" name="矩形 7"/>
          <p:cNvSpPr/>
          <p:nvPr/>
        </p:nvSpPr>
        <p:spPr>
          <a:xfrm>
            <a:off x="9553971" y="366684"/>
            <a:ext cx="2031325" cy="461665"/>
          </a:xfrm>
          <a:prstGeom prst="rect">
            <a:avLst/>
          </a:prstGeom>
        </p:spPr>
        <p:txBody>
          <a:bodyPr wrap="none">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物体打击事故</a:t>
            </a:r>
          </a:p>
        </p:txBody>
      </p:sp>
    </p:spTree>
  </p:cSld>
  <p:clrMapOvr>
    <a:masterClrMapping/>
  </p:clrMapOvr>
  <p:transition spd="slow">
    <p:wip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4</a:t>
            </a:r>
          </a:p>
        </p:txBody>
      </p:sp>
      <p:sp>
        <p:nvSpPr>
          <p:cNvPr id="4" name="矩形 3"/>
          <p:cNvSpPr/>
          <p:nvPr/>
        </p:nvSpPr>
        <p:spPr>
          <a:xfrm>
            <a:off x="732991" y="1794988"/>
            <a:ext cx="10729192" cy="4412875"/>
          </a:xfrm>
          <a:prstGeom prst="rect">
            <a:avLst/>
          </a:prstGeom>
        </p:spPr>
        <p:txBody>
          <a:bodyPr wrap="square">
            <a:sp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、罐车司机马某违反施工现场安全管理规定，私自进入危险区域，且不服从现场管理，被劝离开后仍然返回，直接导致了本次事故的发生。</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、施工现场泵管安装未按照</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建筑施工机械使用安全技术规程</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要求对泵管采取有效的固定措施，防护装置未做到齐全有效，直接导致管道崩裂。</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、司机马某所在单位安全教育不够，自我保护能力不足，安全意识淡薄。</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、施工现场跟踪管理不到位，没能有效的将马某劝离现场。</a:t>
            </a:r>
          </a:p>
        </p:txBody>
      </p:sp>
      <p:sp>
        <p:nvSpPr>
          <p:cNvPr id="10" name="矩形 9"/>
          <p:cNvSpPr/>
          <p:nvPr/>
        </p:nvSpPr>
        <p:spPr>
          <a:xfrm>
            <a:off x="9553971" y="366684"/>
            <a:ext cx="2031325" cy="461665"/>
          </a:xfrm>
          <a:prstGeom prst="rect">
            <a:avLst/>
          </a:prstGeom>
        </p:spPr>
        <p:txBody>
          <a:bodyPr wrap="none">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物体打击事故</a:t>
            </a:r>
          </a:p>
        </p:txBody>
      </p:sp>
      <p:sp>
        <p:nvSpPr>
          <p:cNvPr id="2" name="矩形 1"/>
          <p:cNvSpPr/>
          <p:nvPr/>
        </p:nvSpPr>
        <p:spPr>
          <a:xfrm>
            <a:off x="841003" y="1269554"/>
            <a:ext cx="2339102" cy="523220"/>
          </a:xfrm>
          <a:prstGeom prst="rect">
            <a:avLst/>
          </a:prstGeom>
        </p:spPr>
        <p:txBody>
          <a:bodyPr wrap="none">
            <a:spAutoFit/>
          </a:bodyPr>
          <a:lstStyle/>
          <a:p>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二、事故原因</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4</a:t>
            </a:r>
          </a:p>
        </p:txBody>
      </p:sp>
      <p:sp>
        <p:nvSpPr>
          <p:cNvPr id="3" name="矩形 2"/>
          <p:cNvSpPr/>
          <p:nvPr/>
        </p:nvSpPr>
        <p:spPr>
          <a:xfrm>
            <a:off x="767404" y="1917626"/>
            <a:ext cx="10513168" cy="4412875"/>
          </a:xfrm>
          <a:prstGeom prst="rect">
            <a:avLst/>
          </a:prstGeom>
        </p:spPr>
        <p:txBody>
          <a:bodyPr wrap="square">
            <a:sp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、施工现场应按照</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建筑施工机械使用安全技术规程</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要求，对泵管安装管架采取支撑防护措施，做到泵管防护齐全有效，同时加强检查频次，保证泵管的使用安全。</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、罐车司机所在单位必须加强对作业人员的安全教育力度，提高作业人员安全生产意识和自我保 护意识，并做到时刻服从施工现场的安全管理。</a:t>
            </a: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、加强施工现场安全跟踪管理，禁止无关人员进入施工现场。</a:t>
            </a:r>
          </a:p>
        </p:txBody>
      </p:sp>
      <p:sp>
        <p:nvSpPr>
          <p:cNvPr id="6" name="矩形 5"/>
          <p:cNvSpPr/>
          <p:nvPr/>
        </p:nvSpPr>
        <p:spPr>
          <a:xfrm>
            <a:off x="841003" y="1197546"/>
            <a:ext cx="2698175" cy="523220"/>
          </a:xfrm>
          <a:prstGeom prst="rect">
            <a:avLst/>
          </a:prstGeom>
        </p:spPr>
        <p:txBody>
          <a:bodyPr wrap="none">
            <a:spAutoFit/>
          </a:bodyPr>
          <a:lstStyle/>
          <a:p>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三、防范措施：</a:t>
            </a:r>
          </a:p>
        </p:txBody>
      </p:sp>
      <p:sp>
        <p:nvSpPr>
          <p:cNvPr id="8" name="矩形 7"/>
          <p:cNvSpPr/>
          <p:nvPr/>
        </p:nvSpPr>
        <p:spPr>
          <a:xfrm>
            <a:off x="9553971" y="366684"/>
            <a:ext cx="2031325" cy="461665"/>
          </a:xfrm>
          <a:prstGeom prst="rect">
            <a:avLst/>
          </a:prstGeom>
        </p:spPr>
        <p:txBody>
          <a:bodyPr wrap="none">
            <a:spAutoFit/>
          </a:bodyPr>
          <a:lstStyle/>
          <a:p>
            <a:r>
              <a:rPr lang="zh-CN" altLang="en-US" sz="2400" b="1" dirty="0">
                <a:solidFill>
                  <a:schemeClr val="accent4">
                    <a:lumMod val="100000"/>
                  </a:schemeClr>
                </a:solidFill>
                <a:latin typeface="微软雅黑" panose="020B0503020204020204" pitchFamily="34" charset="-122"/>
                <a:ea typeface="微软雅黑" panose="020B0503020204020204" pitchFamily="34" charset="-122"/>
              </a:rPr>
              <a:t>物体打击事故</a:t>
            </a:r>
          </a:p>
        </p:txBody>
      </p:sp>
    </p:spTree>
  </p:cSld>
  <p:clrMapOvr>
    <a:masterClrMapping/>
  </p:clrMapOvr>
  <p:transition spd="slow">
    <p:wip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5</a:t>
            </a:r>
          </a:p>
        </p:txBody>
      </p:sp>
      <p:sp>
        <p:nvSpPr>
          <p:cNvPr id="2" name="矩形 1"/>
          <p:cNvSpPr/>
          <p:nvPr/>
        </p:nvSpPr>
        <p:spPr>
          <a:xfrm>
            <a:off x="10010408" y="261442"/>
            <a:ext cx="1415772" cy="461665"/>
          </a:xfrm>
          <a:prstGeom prst="rect">
            <a:avLst/>
          </a:prstGeom>
        </p:spPr>
        <p:txBody>
          <a:bodyPr wrap="none">
            <a:spAutoFit/>
          </a:bodyPr>
          <a:lstStyle/>
          <a:p>
            <a:r>
              <a:rPr lang="zh-CN" altLang="zh-CN" sz="2400" b="1" dirty="0">
                <a:solidFill>
                  <a:schemeClr val="accent4">
                    <a:lumMod val="100000"/>
                  </a:schemeClr>
                </a:solidFill>
                <a:ea typeface="微软雅黑" panose="020B0503020204020204" pitchFamily="34" charset="-122"/>
                <a:cs typeface="微软雅黑" panose="020B0503020204020204" pitchFamily="34" charset="-122"/>
              </a:rPr>
              <a:t>触电事故</a:t>
            </a:r>
            <a:endParaRPr lang="zh-CN" altLang="en-US" b="1" dirty="0">
              <a:solidFill>
                <a:schemeClr val="accent4">
                  <a:lumMod val="100000"/>
                </a:schemeClr>
              </a:solidFill>
            </a:endParaRPr>
          </a:p>
        </p:txBody>
      </p:sp>
      <p:sp>
        <p:nvSpPr>
          <p:cNvPr id="3" name="矩形 2"/>
          <p:cNvSpPr/>
          <p:nvPr/>
        </p:nvSpPr>
        <p:spPr>
          <a:xfrm>
            <a:off x="778357" y="1341562"/>
            <a:ext cx="4985793" cy="4535985"/>
          </a:xfrm>
          <a:prstGeom prst="rect">
            <a:avLst/>
          </a:prstGeom>
        </p:spPr>
        <p:txBody>
          <a:bodyPr wrap="square">
            <a:spAutoFit/>
          </a:bodyPr>
          <a:lstStyle/>
          <a:p>
            <a:pPr algn="just">
              <a:lnSpc>
                <a:spcPct val="200000"/>
              </a:lnSpc>
            </a:pP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一、事故经过</a:t>
            </a: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a:p>
            <a:pPr algn="just">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XXXX</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日下午施工单位电气班长张某某安排张某、王某、马某负责电气二次配管施工，王某在施工时，从窗口拖拽接焊把线时，发生触电，死亡。</a:t>
            </a:r>
          </a:p>
        </p:txBody>
      </p:sp>
      <p:pic>
        <p:nvPicPr>
          <p:cNvPr id="6" name="Picture 434514"/>
          <p:cNvPicPr/>
          <p:nvPr/>
        </p:nvPicPr>
        <p:blipFill>
          <a:blip r:embed="rId3"/>
          <a:stretch>
            <a:fillRect/>
          </a:stretch>
        </p:blipFill>
        <p:spPr>
          <a:xfrm>
            <a:off x="6313611" y="2133650"/>
            <a:ext cx="5201817" cy="3836811"/>
          </a:xfrm>
          <a:prstGeom prst="rect">
            <a:avLst/>
          </a:prstGeom>
          <a:ln>
            <a:noFill/>
          </a:ln>
          <a:effectLst>
            <a:softEdge rad="112500"/>
          </a:effectLst>
        </p:spPr>
      </p:pic>
    </p:spTree>
  </p:cSld>
  <p:clrMapOvr>
    <a:masterClrMapping/>
  </p:clrMapOvr>
  <p:transition spd="slow">
    <p:wip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5</a:t>
            </a:r>
          </a:p>
        </p:txBody>
      </p:sp>
      <p:sp>
        <p:nvSpPr>
          <p:cNvPr id="4" name="矩形 3"/>
          <p:cNvSpPr/>
          <p:nvPr/>
        </p:nvSpPr>
        <p:spPr>
          <a:xfrm>
            <a:off x="791744" y="2277666"/>
            <a:ext cx="10712715" cy="3674211"/>
          </a:xfrm>
          <a:prstGeom prst="rect">
            <a:avLst/>
          </a:prstGeom>
        </p:spPr>
        <p:txBody>
          <a:bodyPr wrap="square">
            <a:spAutoFit/>
          </a:bodyPr>
          <a:lstStyle/>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、施工单位安全管理存在漏洞，使用无证（特种作业操作）人员从事电工作业。</a:t>
            </a: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、作业人员违反</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施工现场临时用电安全技术规范</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，使用无漏电保护装置的电焊机，电焊机接线过长，双线不到位，且线路有裸露现象。 </a:t>
            </a:r>
          </a:p>
          <a:p>
            <a:pPr>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、施工现场安全检查不到位，未能及时发现和解决现场存在的安全隐患。</a:t>
            </a:r>
          </a:p>
        </p:txBody>
      </p:sp>
      <p:sp>
        <p:nvSpPr>
          <p:cNvPr id="7" name="矩形 6"/>
          <p:cNvSpPr/>
          <p:nvPr/>
        </p:nvSpPr>
        <p:spPr>
          <a:xfrm>
            <a:off x="791744" y="1420141"/>
            <a:ext cx="2339102" cy="523220"/>
          </a:xfrm>
          <a:prstGeom prst="rect">
            <a:avLst/>
          </a:prstGeom>
        </p:spPr>
        <p:txBody>
          <a:bodyPr wrap="none">
            <a:spAutoFit/>
          </a:bodyPr>
          <a:lstStyle/>
          <a:p>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二、事故原因</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10010408" y="261442"/>
            <a:ext cx="1415772" cy="461665"/>
          </a:xfrm>
          <a:prstGeom prst="rect">
            <a:avLst/>
          </a:prstGeom>
        </p:spPr>
        <p:txBody>
          <a:bodyPr wrap="none">
            <a:spAutoFit/>
          </a:bodyPr>
          <a:lstStyle/>
          <a:p>
            <a:r>
              <a:rPr lang="zh-CN" altLang="zh-CN" sz="2400" b="1" dirty="0">
                <a:solidFill>
                  <a:schemeClr val="accent4">
                    <a:lumMod val="100000"/>
                  </a:schemeClr>
                </a:solidFill>
                <a:ea typeface="微软雅黑" panose="020B0503020204020204" pitchFamily="34" charset="-122"/>
                <a:cs typeface="微软雅黑" panose="020B0503020204020204" pitchFamily="34" charset="-122"/>
              </a:rPr>
              <a:t>触电事故</a:t>
            </a:r>
            <a:endParaRPr lang="zh-CN" altLang="en-US" b="1" dirty="0">
              <a:solidFill>
                <a:schemeClr val="accent4">
                  <a:lumMod val="100000"/>
                </a:schemeClr>
              </a:solidFill>
            </a:endParaRPr>
          </a:p>
        </p:txBody>
      </p:sp>
    </p:spTree>
  </p:cSld>
  <p:clrMapOvr>
    <a:masterClrMapping/>
  </p:clrMapOvr>
  <p:transition spd="slow">
    <p:wip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768995" y="261442"/>
            <a:ext cx="2232248" cy="584775"/>
          </a:xfrm>
          <a:prstGeom prst="rect">
            <a:avLst/>
          </a:prstGeom>
          <a:noFill/>
        </p:spPr>
        <p:txBody>
          <a:bodyPr wrap="square" rtlCol="0">
            <a:spAutoFit/>
          </a:bodyPr>
          <a:lstStyle/>
          <a:p>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事故案例</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5</a:t>
            </a:r>
          </a:p>
        </p:txBody>
      </p:sp>
      <p:sp>
        <p:nvSpPr>
          <p:cNvPr id="2" name="矩形 1"/>
          <p:cNvSpPr/>
          <p:nvPr/>
        </p:nvSpPr>
        <p:spPr>
          <a:xfrm>
            <a:off x="768995" y="2205658"/>
            <a:ext cx="10657184" cy="3674211"/>
          </a:xfrm>
          <a:prstGeom prst="rect">
            <a:avLst/>
          </a:prstGeom>
        </p:spPr>
        <p:txBody>
          <a:bodyPr wrap="square">
            <a:sp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、施工单位必须加强安全生产管理，严禁使用无证人员从事电工工作，同时增加安全检查的频次和力度，确保安全隐患的及时发现和及时消除。</a:t>
            </a:r>
          </a:p>
          <a:p>
            <a:pPr algn="just">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、施工人员严格遵守</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施工现场临时用电安全技术规范</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，临时用电设备安全防护装置必须齐全、灵敏有效，电焊机必须做到双线到位，一次线长度小于</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米，二次线长度小于</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米，且无裸露现象。 </a:t>
            </a:r>
          </a:p>
        </p:txBody>
      </p:sp>
      <p:sp>
        <p:nvSpPr>
          <p:cNvPr id="3" name="矩形 2"/>
          <p:cNvSpPr/>
          <p:nvPr/>
        </p:nvSpPr>
        <p:spPr>
          <a:xfrm>
            <a:off x="800262" y="1413570"/>
            <a:ext cx="2031325" cy="461665"/>
          </a:xfrm>
          <a:prstGeom prst="rect">
            <a:avLst/>
          </a:prstGeom>
        </p:spPr>
        <p:txBody>
          <a:bodyPr wrap="none">
            <a:spAutoFit/>
          </a:bodyPr>
          <a:lstStyle/>
          <a:p>
            <a:r>
              <a:rPr lang="zh-CN" altLang="en-US"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三、防范措施</a:t>
            </a:r>
            <a:endParaRPr lang="zh-CN" altLang="en-US" sz="2400" dirty="0">
              <a:solidFill>
                <a:schemeClr val="accent4">
                  <a:lumMod val="100000"/>
                </a:schemeClr>
              </a:solidFill>
              <a:effectLst>
                <a:outerShdw blurRad="38100" dist="38100" dir="2700000" algn="tl">
                  <a:srgbClr val="000000">
                    <a:alpha val="43137"/>
                  </a:srgbClr>
                </a:outerShdw>
              </a:effectLst>
            </a:endParaRPr>
          </a:p>
        </p:txBody>
      </p:sp>
      <p:sp>
        <p:nvSpPr>
          <p:cNvPr id="6" name="矩形 5"/>
          <p:cNvSpPr/>
          <p:nvPr/>
        </p:nvSpPr>
        <p:spPr>
          <a:xfrm>
            <a:off x="10010408" y="261442"/>
            <a:ext cx="1415772" cy="461665"/>
          </a:xfrm>
          <a:prstGeom prst="rect">
            <a:avLst/>
          </a:prstGeom>
        </p:spPr>
        <p:txBody>
          <a:bodyPr wrap="none">
            <a:spAutoFit/>
          </a:bodyPr>
          <a:lstStyle/>
          <a:p>
            <a:r>
              <a:rPr lang="zh-CN" altLang="zh-CN" sz="2400" b="1" dirty="0">
                <a:solidFill>
                  <a:schemeClr val="accent4">
                    <a:lumMod val="100000"/>
                  </a:schemeClr>
                </a:solidFill>
                <a:ea typeface="微软雅黑" panose="020B0503020204020204" pitchFamily="34" charset="-122"/>
                <a:cs typeface="微软雅黑" panose="020B0503020204020204" pitchFamily="34" charset="-122"/>
              </a:rPr>
              <a:t>触电事故</a:t>
            </a:r>
            <a:endParaRPr lang="zh-CN" altLang="en-US" b="1" dirty="0">
              <a:solidFill>
                <a:schemeClr val="accent4">
                  <a:lumMod val="100000"/>
                </a:schemeClr>
              </a:solidFill>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529635" y="1837586"/>
            <a:ext cx="4838137" cy="3896464"/>
          </a:xfrm>
          <a:prstGeom prst="rect">
            <a:avLst/>
          </a:prstGeom>
          <a:ln>
            <a:noFill/>
          </a:ln>
          <a:effectLst>
            <a:softEdge rad="112500"/>
          </a:effectLst>
        </p:spPr>
      </p:pic>
      <p:sp>
        <p:nvSpPr>
          <p:cNvPr id="19" name="矩形 18"/>
          <p:cNvSpPr>
            <a:spLocks noChangeAspect="1"/>
          </p:cNvSpPr>
          <p:nvPr/>
        </p:nvSpPr>
        <p:spPr>
          <a:xfrm>
            <a:off x="669261" y="1837586"/>
            <a:ext cx="5565740" cy="3896464"/>
          </a:xfrm>
          <a:prstGeom prst="rect">
            <a:avLst/>
          </a:prstGeom>
          <a:solidFill>
            <a:schemeClr val="bg1">
              <a:lumMod val="95000"/>
              <a:alpha val="80000"/>
            </a:schemeClr>
          </a:solidFill>
          <a:ln>
            <a:solidFill>
              <a:srgbClr val="0883C8"/>
            </a:solidFill>
            <a:prstDash val="dash"/>
          </a:ln>
        </p:spPr>
        <p:style>
          <a:lnRef idx="1">
            <a:schemeClr val="accent6"/>
          </a:lnRef>
          <a:fillRef idx="0">
            <a:schemeClr val="accent6"/>
          </a:fillRef>
          <a:effectRef idx="0">
            <a:schemeClr val="accent6"/>
          </a:effectRef>
          <a:fontRef idx="minor">
            <a:schemeClr val="tx1"/>
          </a:fontRef>
        </p:style>
        <p:txBody>
          <a:bodyPr rtlCol="0" anchor="ctr"/>
          <a:lstStyle/>
          <a:p>
            <a:pPr>
              <a:lnSpc>
                <a:spcPct val="150000"/>
              </a:lnSpc>
            </a:pPr>
            <a:endParaRPr lang="zh-CN" altLang="en-US" sz="1800" dirty="0"/>
          </a:p>
        </p:txBody>
      </p:sp>
      <p:sp>
        <p:nvSpPr>
          <p:cNvPr id="20" name="TextBox 19"/>
          <p:cNvSpPr txBox="1"/>
          <p:nvPr/>
        </p:nvSpPr>
        <p:spPr>
          <a:xfrm>
            <a:off x="827403" y="1989634"/>
            <a:ext cx="5195138" cy="3446072"/>
          </a:xfrm>
          <a:prstGeom prst="rect">
            <a:avLst/>
          </a:prstGeom>
          <a:noFill/>
        </p:spPr>
        <p:txBody>
          <a:bodyPr wrap="square">
            <a:spAutoFit/>
          </a:bodyPr>
          <a:lstStyle/>
          <a:p>
            <a:pPr algn="just">
              <a:lnSpc>
                <a:spcPct val="20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因施工需要进入他人的作业场所，必须以书面形式（交叉作业通知单）向对方申请：</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defRPr/>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说明作业性质、时间、人数、动用设备、作业区域范围、需要配合事项。</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zh-CN" altLang="en-US" sz="2000" b="1" dirty="0">
              <a:effectLst>
                <a:outerShdw blurRad="38100" dist="38100" dir="2700000" algn="tl">
                  <a:srgbClr val="000000">
                    <a:alpha val="43137"/>
                  </a:srgbClr>
                </a:outerShdw>
              </a:effectLst>
              <a:latin typeface="Arial" panose="020B0604020202020204" pitchFamily="34" charset="0"/>
              <a:ea typeface="宋体" panose="02010600030101010101" pitchFamily="2" charset="-122"/>
            </a:endParaRPr>
          </a:p>
        </p:txBody>
      </p:sp>
      <p:sp>
        <p:nvSpPr>
          <p:cNvPr id="11" name="文本框 7"/>
          <p:cNvSpPr txBox="1"/>
          <p:nvPr/>
        </p:nvSpPr>
        <p:spPr>
          <a:xfrm>
            <a:off x="841003" y="248754"/>
            <a:ext cx="5565740"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sz="3200" b="1" spc="600" dirty="0">
                <a:latin typeface="微软雅黑" panose="020B0503020204020204" pitchFamily="34" charset="-122"/>
                <a:ea typeface="微软雅黑" panose="020B0503020204020204" pitchFamily="34" charset="-122"/>
              </a:rPr>
              <a:t>交叉作业原则之三</a:t>
            </a:r>
          </a:p>
        </p:txBody>
      </p:sp>
    </p:spTree>
  </p:cSld>
  <p:clrMapOvr>
    <a:masterClrMapping/>
  </p:clrMapOvr>
  <p:transition spd="slow">
    <p:comb/>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custDataLst>
              <p:tags r:id="rId3"/>
            </p:custDataLst>
          </p:nvPr>
        </p:nvGraphicFramePr>
        <p:xfrm>
          <a:off x="1764" y="1589"/>
          <a:ext cx="1588" cy="1588"/>
        </p:xfrm>
        <a:graphic>
          <a:graphicData uri="http://schemas.openxmlformats.org/presentationml/2006/ole">
            <mc:AlternateContent xmlns:mc="http://schemas.openxmlformats.org/markup-compatibility/2006">
              <mc:Choice xmlns:v="urn:schemas-microsoft-com:vml" Requires="v">
                <p:oleObj spid="_x0000_s2055" name="think-cell Slide" r:id="rId7" imgW="9525" imgH="9525" progId="TCLayout.ActiveDocument.1">
                  <p:embed/>
                </p:oleObj>
              </mc:Choice>
              <mc:Fallback>
                <p:oleObj name="think-cell Slide" r:id="rId7" imgW="9525" imgH="9525" progId="TCLayout.ActiveDocument.1">
                  <p:embed/>
                  <p:pic>
                    <p:nvPicPr>
                      <p:cNvPr id="0" name="对象 2" hidden="1"/>
                      <p:cNvPicPr/>
                      <p:nvPr/>
                    </p:nvPicPr>
                    <p:blipFill>
                      <a:blip r:embed="rId8"/>
                      <a:stretch>
                        <a:fillRect/>
                      </a:stretch>
                    </p:blipFill>
                    <p:spPr>
                      <a:xfrm>
                        <a:off x="1764" y="1589"/>
                        <a:ext cx="1588" cy="1588"/>
                      </a:xfrm>
                      <a:prstGeom prst="rect">
                        <a:avLst/>
                      </a:prstGeom>
                    </p:spPr>
                  </p:pic>
                </p:oleObj>
              </mc:Fallback>
            </mc:AlternateContent>
          </a:graphicData>
        </a:graphic>
      </p:graphicFrame>
      <p:sp>
        <p:nvSpPr>
          <p:cNvPr id="2" name="矩形 1" hidden="1"/>
          <p:cNvSpPr/>
          <p:nvPr>
            <p:custDataLst>
              <p:tags r:id="rId4"/>
            </p:custDataLst>
          </p:nvPr>
        </p:nvSpPr>
        <p:spPr>
          <a:xfrm>
            <a:off x="176" y="0"/>
            <a:ext cx="158787" cy="15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00">
              <a:lnSpc>
                <a:spcPct val="90000"/>
              </a:lnSpc>
              <a:spcBef>
                <a:spcPct val="0"/>
              </a:spcBef>
              <a:spcAft>
                <a:spcPct val="0"/>
              </a:spcAft>
            </a:pPr>
            <a:endParaRPr lang="en-US" altLang="zh-CN" sz="2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标题 4"/>
          <p:cNvSpPr>
            <a:spLocks noGrp="1"/>
          </p:cNvSpPr>
          <p:nvPr>
            <p:ph type="ctrTitle"/>
          </p:nvPr>
        </p:nvSpPr>
        <p:spPr>
          <a:xfrm>
            <a:off x="3383843" y="2618852"/>
            <a:ext cx="5427489" cy="1621884"/>
          </a:xfrm>
        </p:spPr>
        <p:txBody>
          <a:bodyPr>
            <a:normAutofit/>
          </a:bodyPr>
          <a:lstStyle/>
          <a:p>
            <a:r>
              <a:rPr lang="en-US" altLang="zh-CN" sz="6000" dirty="0"/>
              <a:t>Thanks</a:t>
            </a:r>
            <a:endParaRPr lang="zh-CN" altLang="en-US" sz="6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a:spLocks noChangeAspect="1"/>
          </p:cNvSpPr>
          <p:nvPr/>
        </p:nvSpPr>
        <p:spPr>
          <a:xfrm>
            <a:off x="1057027" y="2200568"/>
            <a:ext cx="10009112" cy="3690105"/>
          </a:xfrm>
          <a:prstGeom prst="rect">
            <a:avLst/>
          </a:prstGeom>
          <a:solidFill>
            <a:schemeClr val="bg1">
              <a:lumMod val="95000"/>
              <a:alpha val="80000"/>
            </a:schemeClr>
          </a:solidFill>
          <a:ln>
            <a:solidFill>
              <a:srgbClr val="0883C8"/>
            </a:solidFill>
            <a:prstDash val="dash"/>
          </a:ln>
        </p:spPr>
        <p:style>
          <a:lnRef idx="1">
            <a:schemeClr val="accent6"/>
          </a:lnRef>
          <a:fillRef idx="0">
            <a:schemeClr val="accent6"/>
          </a:fillRef>
          <a:effectRef idx="0">
            <a:schemeClr val="accent6"/>
          </a:effectRef>
          <a:fontRef idx="minor">
            <a:schemeClr val="tx1"/>
          </a:fontRef>
        </p:style>
        <p:txBody>
          <a:bodyPr rtlCol="0" anchor="t" anchorCtr="0"/>
          <a:lstStyle/>
          <a:p>
            <a:endParaRPr lang="zh-CN" altLang="en-US" sz="3200" dirty="0"/>
          </a:p>
        </p:txBody>
      </p:sp>
      <p:sp>
        <p:nvSpPr>
          <p:cNvPr id="20" name="TextBox 19"/>
          <p:cNvSpPr txBox="1"/>
          <p:nvPr/>
        </p:nvSpPr>
        <p:spPr>
          <a:xfrm>
            <a:off x="1849115" y="2855139"/>
            <a:ext cx="8496944" cy="2909281"/>
          </a:xfrm>
          <a:prstGeom prst="rect">
            <a:avLst/>
          </a:prstGeom>
          <a:noFill/>
        </p:spPr>
        <p:txBody>
          <a:bodyPr wrap="none" numCol="2" spcCol="720000" anchor="t">
            <a:noAutofit/>
          </a:bodyPr>
          <a:lstStyle/>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土石方开挖</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爆破作业</a:t>
            </a:r>
            <a:endParaRPr lang="en-US" altLang="zh-CN" sz="2400" b="1" dirty="0">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设备（结构）安装</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起重吊装</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高处作业</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模板安装</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脚手架搭设拆除</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焊接（动火）作业</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施工用电</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材料运输</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7"/>
          <p:cNvSpPr txBox="1"/>
          <p:nvPr/>
        </p:nvSpPr>
        <p:spPr>
          <a:xfrm>
            <a:off x="841003" y="248754"/>
            <a:ext cx="5760640"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sz="3200" b="1" spc="600" dirty="0">
                <a:latin typeface="微软雅黑" panose="020B0503020204020204" pitchFamily="34" charset="-122"/>
                <a:ea typeface="微软雅黑" panose="020B0503020204020204" pitchFamily="34" charset="-122"/>
              </a:rPr>
              <a:t>交叉作业原则</a:t>
            </a:r>
            <a:r>
              <a:rPr lang="en-US" altLang="zh-CN" sz="3200" b="1" spc="600" dirty="0">
                <a:latin typeface="微软雅黑" panose="020B0503020204020204" pitchFamily="34" charset="-122"/>
                <a:ea typeface="微软雅黑" panose="020B0503020204020204" pitchFamily="34" charset="-122"/>
              </a:rPr>
              <a:t>/</a:t>
            </a:r>
            <a:r>
              <a:rPr lang="zh-CN" altLang="en-US" sz="3200" b="1" spc="600" dirty="0">
                <a:latin typeface="微软雅黑" panose="020B0503020204020204" pitchFamily="34" charset="-122"/>
                <a:ea typeface="微软雅黑" panose="020B0503020204020204" pitchFamily="34" charset="-122"/>
              </a:rPr>
              <a:t>之三</a:t>
            </a:r>
          </a:p>
        </p:txBody>
      </p:sp>
      <p:sp>
        <p:nvSpPr>
          <p:cNvPr id="2" name="矩形 1"/>
          <p:cNvSpPr/>
          <p:nvPr/>
        </p:nvSpPr>
        <p:spPr>
          <a:xfrm>
            <a:off x="1057027" y="1485578"/>
            <a:ext cx="5519460" cy="584775"/>
          </a:xfrm>
          <a:prstGeom prst="rect">
            <a:avLst/>
          </a:prstGeom>
        </p:spPr>
        <p:txBody>
          <a:bodyPr wrap="none">
            <a:spAutoFit/>
          </a:bodyPr>
          <a:lstStyle/>
          <a:p>
            <a:r>
              <a:rPr lang="zh-CN" altLang="en-US" sz="32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其中必须进行告知的作业有：</a:t>
            </a:r>
            <a:endParaRPr lang="zh-CN" altLang="en-US" sz="3200" dirty="0">
              <a:solidFill>
                <a:schemeClr val="accent4">
                  <a:lumMod val="100000"/>
                </a:schemeClr>
              </a:solidFill>
            </a:endParaRPr>
          </a:p>
        </p:txBody>
      </p:sp>
    </p:spTree>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03" y="1739253"/>
            <a:ext cx="4752528" cy="3707304"/>
          </a:xfrm>
          <a:prstGeom prst="rect">
            <a:avLst/>
          </a:prstGeom>
          <a:ln>
            <a:noFill/>
          </a:ln>
          <a:effectLst>
            <a:softEdge rad="112500"/>
          </a:effectLst>
        </p:spPr>
      </p:pic>
      <p:sp>
        <p:nvSpPr>
          <p:cNvPr id="14" name="TextBox 49">
            <a:hlinkClick r:id="" action="ppaction://noaction"/>
          </p:cNvPr>
          <p:cNvSpPr txBox="1"/>
          <p:nvPr/>
        </p:nvSpPr>
        <p:spPr>
          <a:xfrm>
            <a:off x="6385619" y="1790320"/>
            <a:ext cx="4987614" cy="3674211"/>
          </a:xfrm>
          <a:prstGeom prst="rect">
            <a:avLst/>
          </a:prstGeom>
          <a:noFill/>
          <a:ln w="19050">
            <a:solidFill>
              <a:schemeClr val="accent6">
                <a:lumMod val="60000"/>
                <a:lumOff val="40000"/>
              </a:schemeClr>
            </a:solidFill>
            <a:prstDash val="sysDash"/>
          </a:ln>
        </p:spPr>
        <p:txBody>
          <a:bodyPr wrap="square" rtlCol="0">
            <a:spAutoFit/>
          </a:bodyPr>
          <a:lstStyle/>
          <a:p>
            <a:pPr>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双方应加强从业人员的安全教育和培训，提高从业人员作业的技能、自我保护意识，预防事故发生的应急措施和综合应变能力，做到</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四不伤害</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sp>
        <p:nvSpPr>
          <p:cNvPr id="15" name="文本框 7"/>
          <p:cNvSpPr txBox="1"/>
          <p:nvPr/>
        </p:nvSpPr>
        <p:spPr>
          <a:xfrm>
            <a:off x="841003" y="248754"/>
            <a:ext cx="5760640"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sz="3200" b="1" spc="600" dirty="0">
                <a:latin typeface="微软雅黑" panose="020B0503020204020204" pitchFamily="34" charset="-122"/>
                <a:ea typeface="微软雅黑" panose="020B0503020204020204" pitchFamily="34" charset="-122"/>
              </a:rPr>
              <a:t>交叉作业原则</a:t>
            </a:r>
            <a:r>
              <a:rPr lang="en-US" altLang="zh-CN" sz="3200" b="1" spc="600" dirty="0">
                <a:latin typeface="微软雅黑" panose="020B0503020204020204" pitchFamily="34" charset="-122"/>
                <a:ea typeface="微软雅黑" panose="020B0503020204020204" pitchFamily="34" charset="-122"/>
              </a:rPr>
              <a:t>/</a:t>
            </a:r>
            <a:r>
              <a:rPr lang="zh-CN" altLang="en-US" sz="3200" b="1" spc="600" dirty="0">
                <a:latin typeface="微软雅黑" panose="020B0503020204020204" pitchFamily="34" charset="-122"/>
                <a:ea typeface="微软雅黑" panose="020B0503020204020204" pitchFamily="34" charset="-122"/>
              </a:rPr>
              <a:t>之四</a:t>
            </a:r>
          </a:p>
        </p:txBody>
      </p:sp>
    </p:spTree>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矩形 52"/>
          <p:cNvSpPr>
            <a:spLocks noChangeAspect="1"/>
          </p:cNvSpPr>
          <p:nvPr/>
        </p:nvSpPr>
        <p:spPr>
          <a:xfrm>
            <a:off x="855878" y="1383040"/>
            <a:ext cx="10511643" cy="4998167"/>
          </a:xfrm>
          <a:prstGeom prst="rect">
            <a:avLst/>
          </a:prstGeom>
          <a:solidFill>
            <a:schemeClr val="bg1"/>
          </a:solidFill>
          <a:ln>
            <a:solidFill>
              <a:schemeClr val="dk2">
                <a:lumMod val="100000"/>
              </a:schemeClr>
            </a:solidFill>
            <a:prstDash val="dash"/>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flipH="1">
            <a:off x="8545858" y="3723682"/>
            <a:ext cx="2806413" cy="2586537"/>
          </a:xfrm>
          <a:prstGeom prst="ellipse">
            <a:avLst/>
          </a:prstGeom>
          <a:ln>
            <a:noFill/>
          </a:ln>
          <a:effectLst>
            <a:softEdge rad="112500"/>
          </a:effectLst>
        </p:spPr>
      </p:pic>
      <p:sp>
        <p:nvSpPr>
          <p:cNvPr id="54" name="TextBox 53"/>
          <p:cNvSpPr txBox="1"/>
          <p:nvPr/>
        </p:nvSpPr>
        <p:spPr>
          <a:xfrm>
            <a:off x="1147461" y="1383040"/>
            <a:ext cx="9900251" cy="4904676"/>
          </a:xfrm>
          <a:prstGeom prst="rect">
            <a:avLst/>
          </a:prstGeom>
          <a:noFill/>
        </p:spPr>
        <p:txBody>
          <a:bodyPr wrap="square">
            <a:spAutoFit/>
          </a:bodyPr>
          <a:lstStyle/>
          <a:p>
            <a:pPr algn="just">
              <a:lnSpc>
                <a:spcPct val="200000"/>
              </a:lnSpc>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双方在交叉作业施工前，应当</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互相通知</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或告知对方本班施工作业的内容、安全注意事项。</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defRPr/>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当施工过程中</a:t>
            </a:r>
            <a:r>
              <a:rPr lang="zh-CN" altLang="en-US" sz="2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发生冲突</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和影响施工作业时，各方要先停止作业，保护相关方财产、周边建筑物及水、电、气、管道等设施的安全；由各自的负责人或</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defRPr/>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安全管理负责人进行</a:t>
            </a:r>
            <a:r>
              <a:rPr lang="zh-CN" altLang="en-US" sz="2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协商处理</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defRPr/>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施工作业中各方应加强安全检查，对发现的隐患和可预见</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defRPr/>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的问题要及时协调解决，</a:t>
            </a:r>
            <a:r>
              <a:rPr lang="zh-CN" altLang="en-US" sz="2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消除安全隐患</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，确保施工安全和工程质量。</a:t>
            </a:r>
            <a:endParaRPr lang="zh-CN" altLang="en-US" sz="3600" b="1" dirty="0">
              <a:effectLst>
                <a:outerShdw blurRad="38100" dist="38100" dir="2700000" algn="tl">
                  <a:srgbClr val="000000">
                    <a:alpha val="43137"/>
                  </a:srgbClr>
                </a:outerShdw>
              </a:effectLst>
              <a:latin typeface="Arial" panose="020B0604020202020204" pitchFamily="34" charset="0"/>
              <a:ea typeface="宋体" panose="02010600030101010101" pitchFamily="2" charset="-122"/>
            </a:endParaRPr>
          </a:p>
        </p:txBody>
      </p:sp>
      <p:sp>
        <p:nvSpPr>
          <p:cNvPr id="11" name="文本框 7"/>
          <p:cNvSpPr txBox="1"/>
          <p:nvPr/>
        </p:nvSpPr>
        <p:spPr>
          <a:xfrm>
            <a:off x="841003" y="248754"/>
            <a:ext cx="5256584"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sz="3200" b="1" spc="600" dirty="0">
                <a:latin typeface="微软雅黑" panose="020B0503020204020204" pitchFamily="34" charset="-122"/>
                <a:ea typeface="微软雅黑" panose="020B0503020204020204" pitchFamily="34" charset="-122"/>
              </a:rPr>
              <a:t>交叉作业原则之五</a:t>
            </a:r>
          </a:p>
        </p:txBody>
      </p:sp>
    </p:spTree>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313611" y="2534237"/>
            <a:ext cx="4820340" cy="895557"/>
          </a:xfrm>
        </p:spPr>
        <p:txBody>
          <a:bodyPr>
            <a:normAutofit/>
          </a:bodyPr>
          <a:lstStyle/>
          <a:p>
            <a:r>
              <a:rPr lang="zh-CN" altLang="en-US" sz="3600" kern="0"/>
              <a:t>交叉作业防范措施</a:t>
            </a:r>
            <a:endParaRPr lang="zh-CN" altLang="en-US" sz="3600" kern="0" dirty="0"/>
          </a:p>
        </p:txBody>
      </p:sp>
      <p:sp>
        <p:nvSpPr>
          <p:cNvPr id="9" name="文本框 8"/>
          <p:cNvSpPr txBox="1"/>
          <p:nvPr/>
        </p:nvSpPr>
        <p:spPr>
          <a:xfrm>
            <a:off x="2606333" y="2707334"/>
            <a:ext cx="1475029" cy="1156513"/>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100" normalizeH="0" baseline="0" noProof="0">
                <a:ln>
                  <a:noFill/>
                </a:ln>
                <a:solidFill>
                  <a:srgbClr val="FFFFFF"/>
                </a:solidFill>
                <a:effectLst/>
                <a:uLnTx/>
                <a:uFillTx/>
                <a:latin typeface="Impact" panose="020B0806030902050204" pitchFamily="34" charset="0"/>
                <a:ea typeface="微软雅黑" panose="020B0503020204020204" pitchFamily="34" charset="-122"/>
                <a:cs typeface="Arial" panose="020B0604020202020204" pitchFamily="34" charset="0"/>
              </a:rPr>
              <a:t>/02</a:t>
            </a:r>
            <a:endParaRPr kumimoji="0" lang="zh-CN" altLang="en-US" sz="1800" b="0" i="0" u="none" strike="noStrike" kern="1200" cap="none" spc="10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bwMode="auto">
          <a:xfrm>
            <a:off x="841003" y="1253347"/>
            <a:ext cx="10513168" cy="5002643"/>
          </a:xfrm>
          <a:prstGeom prst="roundRect">
            <a:avLst>
              <a:gd name="adj" fmla="val 3926"/>
            </a:avLst>
          </a:prstGeom>
          <a:solidFill>
            <a:schemeClr val="bg1">
              <a:lumMod val="95000"/>
            </a:schemeClr>
          </a:solidFill>
          <a:ln w="38100" cap="flat" cmpd="sng" algn="ctr">
            <a:solidFill>
              <a:schemeClr val="dk2">
                <a:lumMod val="100000"/>
              </a:schemeClr>
            </a:solidFill>
            <a:prstDash val="solid"/>
            <a:round/>
            <a:headEnd type="none" w="med" len="med"/>
            <a:tailEnd type="none" w="med" len="med"/>
          </a:ln>
          <a:effectLst/>
        </p:spPr>
        <p:txBody>
          <a:bodyPr vert="horz" wrap="square" lIns="91440" tIns="45720" rIns="91440" bIns="45720" numCol="1" rtlCol="0" anchor="t" anchorCtr="0" compatLnSpc="1"/>
          <a:lstStyle/>
          <a:p>
            <a:pPr defTabSz="815975"/>
            <a:endParaRPr lang="zh-CN" altLang="en-US"/>
          </a:p>
        </p:txBody>
      </p:sp>
      <p:sp>
        <p:nvSpPr>
          <p:cNvPr id="13" name="Rectangle 11"/>
          <p:cNvSpPr>
            <a:spLocks noChangeArrowheads="1"/>
          </p:cNvSpPr>
          <p:nvPr/>
        </p:nvSpPr>
        <p:spPr bwMode="auto">
          <a:xfrm>
            <a:off x="913011" y="1599017"/>
            <a:ext cx="10297144" cy="4393824"/>
          </a:xfrm>
          <a:prstGeom prst="rect">
            <a:avLst/>
          </a:prstGeom>
          <a:noFill/>
          <a:ln w="9525" cap="flat" cmpd="sng">
            <a:no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eaLnBrk="0" hangingPunct="0">
              <a:lnSpc>
                <a:spcPct val="200000"/>
              </a:lnSpc>
            </a:pPr>
            <a:r>
              <a:rPr lang="zh-CN" altLang="en-US" sz="24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       交叉作业是指在同一工作面进行不同的作业，或者是在同一立体空间不同的作业面进行不同或相同的作业。施工现场经常有上下立体交叉的作业，以及处于空间贯通状态下同时进行的高处作业，这些都属于交叉作业的范畴，极易发生坠物伤人、高处坠落、物体打击等安全事故。因此，针对交叉作业施工现场和人员，在遵守文明施工一般安全要求的基础上，还应遵守交叉作业中相互安全防护措施。       </a:t>
            </a:r>
          </a:p>
        </p:txBody>
      </p:sp>
      <p:grpSp>
        <p:nvGrpSpPr>
          <p:cNvPr id="14" name="组合 13"/>
          <p:cNvGrpSpPr/>
          <p:nvPr/>
        </p:nvGrpSpPr>
        <p:grpSpPr>
          <a:xfrm>
            <a:off x="1406039" y="892206"/>
            <a:ext cx="1859969" cy="608493"/>
            <a:chOff x="2332469" y="809238"/>
            <a:chExt cx="1859969" cy="608493"/>
          </a:xfrm>
        </p:grpSpPr>
        <p:sp>
          <p:nvSpPr>
            <p:cNvPr id="15" name="圆角矩形 14"/>
            <p:cNvSpPr/>
            <p:nvPr/>
          </p:nvSpPr>
          <p:spPr bwMode="auto">
            <a:xfrm>
              <a:off x="2332469" y="809238"/>
              <a:ext cx="1859969" cy="608493"/>
            </a:xfrm>
            <a:prstGeom prst="roundRect">
              <a:avLst>
                <a:gd name="adj" fmla="val 50000"/>
              </a:avLst>
            </a:prstGeom>
            <a:solidFill>
              <a:schemeClr val="dk2">
                <a:lumMod val="100000"/>
              </a:schemeClr>
            </a:soli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1087755"/>
              <a:endParaRPr lang="zh-CN" altLang="en-US" sz="2800" dirty="0">
                <a:solidFill>
                  <a:schemeClr val="bg1"/>
                </a:solidFill>
                <a:latin typeface="+mj-lt"/>
                <a:ea typeface="微软雅黑" panose="020B0503020204020204" pitchFamily="34" charset="-122"/>
              </a:endParaRPr>
            </a:p>
          </p:txBody>
        </p:sp>
        <p:sp>
          <p:nvSpPr>
            <p:cNvPr id="19" name="矩形 18"/>
            <p:cNvSpPr/>
            <p:nvPr/>
          </p:nvSpPr>
          <p:spPr>
            <a:xfrm>
              <a:off x="2605177" y="923027"/>
              <a:ext cx="1276709" cy="37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前 言</a:t>
              </a:r>
            </a:p>
          </p:txBody>
        </p:sp>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4"/>
          <p:cNvSpPr txBox="1">
            <a:spLocks noChangeArrowheads="1"/>
          </p:cNvSpPr>
          <p:nvPr/>
        </p:nvSpPr>
        <p:spPr bwMode="auto">
          <a:xfrm>
            <a:off x="768995" y="1469578"/>
            <a:ext cx="6408961" cy="3920432"/>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gn="just">
              <a:lnSpc>
                <a:spcPct val="200000"/>
              </a:lnSpc>
            </a:pPr>
            <a:r>
              <a:rPr lang="zh-CN" altLang="en-US" sz="2800" b="1" dirty="0">
                <a:solidFill>
                  <a:schemeClr val="tx1"/>
                </a:solidFill>
                <a:effectLst>
                  <a:outerShdw blurRad="38100" dist="38100" dir="2700000" algn="tl">
                    <a:srgbClr val="000000">
                      <a:alpha val="43137"/>
                    </a:srgbClr>
                  </a:outerShdw>
                </a:effectLst>
              </a:rPr>
              <a:t>       </a:t>
            </a:r>
            <a:r>
              <a:rPr lang="zh-CN" altLang="en-US" sz="2800" b="1" dirty="0">
                <a:solidFill>
                  <a:srgbClr val="FF0000"/>
                </a:solidFill>
                <a:effectLst>
                  <a:outerShdw blurRad="38100" dist="38100" dir="2700000" algn="tl">
                    <a:srgbClr val="000000">
                      <a:alpha val="43137"/>
                    </a:srgbClr>
                  </a:outerShdw>
                </a:effectLst>
              </a:rPr>
              <a:t>各种作业开始前缺乏沟通</a:t>
            </a:r>
            <a:endParaRPr lang="en-US" altLang="zh-CN" sz="2800" b="1" dirty="0">
              <a:solidFill>
                <a:schemeClr val="tx1"/>
              </a:solidFill>
              <a:effectLst>
                <a:outerShdw blurRad="38100" dist="38100" dir="2700000" algn="tl">
                  <a:srgbClr val="000000">
                    <a:alpha val="43137"/>
                  </a:srgbClr>
                </a:outerShdw>
              </a:effectLst>
            </a:endParaRPr>
          </a:p>
          <a:p>
            <a:pPr indent="0" algn="just">
              <a:lnSpc>
                <a:spcPct val="200000"/>
              </a:lnSpc>
            </a:pPr>
            <a:r>
              <a:rPr lang="en-US" altLang="zh-CN" sz="2800" b="1" dirty="0">
                <a:solidFill>
                  <a:schemeClr val="tx1"/>
                </a:solidFill>
                <a:effectLst>
                  <a:outerShdw blurRad="38100" dist="38100" dir="2700000" algn="tl">
                    <a:srgbClr val="000000">
                      <a:alpha val="43137"/>
                    </a:srgbClr>
                  </a:outerShdw>
                </a:effectLst>
              </a:rPr>
              <a:t>       </a:t>
            </a:r>
            <a:r>
              <a:rPr lang="zh-CN" altLang="en-US" sz="2400" b="1" dirty="0">
                <a:solidFill>
                  <a:schemeClr val="tx1"/>
                </a:solidFill>
                <a:effectLst>
                  <a:outerShdw blurRad="38100" dist="38100" dir="2700000" algn="tl">
                    <a:srgbClr val="000000">
                      <a:alpha val="43137"/>
                    </a:srgbClr>
                  </a:outerShdw>
                </a:effectLst>
              </a:rPr>
              <a:t>各工种由于专业分工不同，往往只考虑了本专业作业的注意事项，在进入同一作业区域时只是相互打个招呼，而对可能影响到其它工种作业的事项</a:t>
            </a:r>
            <a:r>
              <a:rPr lang="zh-CN" altLang="en-US" sz="2400" b="1" dirty="0">
                <a:solidFill>
                  <a:srgbClr val="FF0000"/>
                </a:solidFill>
                <a:effectLst>
                  <a:outerShdw blurRad="38100" dist="38100" dir="2700000" algn="tl">
                    <a:srgbClr val="000000">
                      <a:alpha val="43137"/>
                    </a:srgbClr>
                  </a:outerShdw>
                </a:effectLst>
              </a:rPr>
              <a:t>缺乏预想</a:t>
            </a:r>
            <a:r>
              <a:rPr lang="zh-CN" altLang="en-US" sz="2400" b="1" dirty="0">
                <a:solidFill>
                  <a:schemeClr val="tx1"/>
                </a:solidFill>
                <a:effectLst>
                  <a:outerShdw blurRad="38100" dist="38100" dir="2700000" algn="tl">
                    <a:srgbClr val="000000">
                      <a:alpha val="43137"/>
                    </a:srgbClr>
                  </a:outerShdw>
                </a:effectLst>
              </a:rPr>
              <a:t>。</a:t>
            </a:r>
            <a:endParaRPr lang="en-US" sz="2800" b="1" dirty="0">
              <a:solidFill>
                <a:schemeClr val="tx1"/>
              </a:solidFill>
              <a:effectLst>
                <a:outerShdw blurRad="38100" dist="38100" dir="2700000" algn="tl">
                  <a:srgbClr val="000000">
                    <a:alpha val="43137"/>
                  </a:srgbClr>
                </a:outerShdw>
              </a:effectLst>
            </a:endParaRPr>
          </a:p>
        </p:txBody>
      </p:sp>
      <p:sp>
        <p:nvSpPr>
          <p:cNvPr id="7" name="椭圆 6"/>
          <p:cNvSpPr/>
          <p:nvPr/>
        </p:nvSpPr>
        <p:spPr>
          <a:xfrm>
            <a:off x="917430" y="1845618"/>
            <a:ext cx="432048" cy="432121"/>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6" tIns="10804" rIns="18006" bIns="10804" rtlCol="0" anchor="ctr"/>
          <a:lstStyle/>
          <a:p>
            <a:pPr algn="ctr"/>
            <a:r>
              <a:rPr lang="en-US" altLang="zh-CN" dirty="0">
                <a:solidFill>
                  <a:prstClr val="white"/>
                </a:solidFill>
                <a:latin typeface="Arial Unicode MS" panose="020B0604020202020204" charset="-122"/>
                <a:ea typeface="Arial Unicode MS" panose="020B0604020202020204" charset="-122"/>
                <a:cs typeface="Arial Unicode MS" panose="020B0604020202020204" charset="-122"/>
              </a:rPr>
              <a:t>1</a:t>
            </a:r>
            <a:endParaRPr lang="zh-CN" altLang="en-US" dirty="0">
              <a:solidFill>
                <a:prstClr val="white"/>
              </a:solidFill>
              <a:latin typeface="Arial Unicode MS" panose="020B0604020202020204" charset="-122"/>
              <a:ea typeface="Arial Unicode MS" panose="020B0604020202020204" charset="-122"/>
              <a:cs typeface="Arial Unicode MS" panose="020B0604020202020204" charset="-122"/>
            </a:endParaRPr>
          </a:p>
        </p:txBody>
      </p:sp>
      <p:pic>
        <p:nvPicPr>
          <p:cNvPr id="4" name="图片 3"/>
          <p:cNvPicPr>
            <a:picLocks noChangeAspect="1"/>
          </p:cNvPicPr>
          <p:nvPr/>
        </p:nvPicPr>
        <p:blipFill>
          <a:blip r:embed="rId3"/>
          <a:stretch>
            <a:fillRect/>
          </a:stretch>
        </p:blipFill>
        <p:spPr>
          <a:xfrm>
            <a:off x="7393732" y="1900747"/>
            <a:ext cx="4032448" cy="3744075"/>
          </a:xfrm>
          <a:prstGeom prst="rect">
            <a:avLst/>
          </a:prstGeom>
          <a:ln>
            <a:noFill/>
          </a:ln>
          <a:effectLst>
            <a:softEdge rad="112500"/>
          </a:effectLst>
        </p:spPr>
      </p:pic>
      <p:sp>
        <p:nvSpPr>
          <p:cNvPr id="9" name="TextBox 8"/>
          <p:cNvSpPr txBox="1"/>
          <p:nvPr/>
        </p:nvSpPr>
        <p:spPr>
          <a:xfrm>
            <a:off x="741487" y="292225"/>
            <a:ext cx="5428108"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交叉作业主要存在问题</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4"/>
          <p:cNvSpPr txBox="1">
            <a:spLocks noChangeArrowheads="1"/>
          </p:cNvSpPr>
          <p:nvPr/>
        </p:nvSpPr>
        <p:spPr bwMode="auto">
          <a:xfrm>
            <a:off x="741487" y="1469578"/>
            <a:ext cx="5860156" cy="3920432"/>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gn="just">
              <a:lnSpc>
                <a:spcPct val="200000"/>
              </a:lnSpc>
            </a:pPr>
            <a:r>
              <a:rPr lang="zh-CN" altLang="en-US" sz="2800" b="1" dirty="0">
                <a:solidFill>
                  <a:schemeClr val="tx1"/>
                </a:solidFill>
                <a:effectLst>
                  <a:outerShdw blurRad="38100" dist="38100" dir="2700000" algn="tl">
                    <a:srgbClr val="000000">
                      <a:alpha val="43137"/>
                    </a:srgbClr>
                  </a:outerShdw>
                </a:effectLst>
              </a:rPr>
              <a:t>       </a:t>
            </a:r>
            <a:r>
              <a:rPr lang="zh-CN" altLang="en-US" sz="2800" b="1" dirty="0">
                <a:solidFill>
                  <a:srgbClr val="FF0000"/>
                </a:solidFill>
                <a:effectLst>
                  <a:outerShdw blurRad="38100" dist="38100" dir="2700000" algn="tl">
                    <a:srgbClr val="000000">
                      <a:alpha val="43137"/>
                    </a:srgbClr>
                  </a:outerShdw>
                </a:effectLst>
              </a:rPr>
              <a:t>进入同一区域作业工种过多</a:t>
            </a:r>
            <a:endParaRPr lang="en-US" altLang="zh-CN" sz="2800" b="1" dirty="0">
              <a:solidFill>
                <a:schemeClr val="tx1"/>
              </a:solidFill>
              <a:effectLst>
                <a:outerShdw blurRad="38100" dist="38100" dir="2700000" algn="tl">
                  <a:srgbClr val="000000">
                    <a:alpha val="43137"/>
                  </a:srgbClr>
                </a:outerShdw>
              </a:effectLst>
            </a:endParaRPr>
          </a:p>
          <a:p>
            <a:pPr indent="0" algn="just">
              <a:lnSpc>
                <a:spcPct val="200000"/>
              </a:lnSpc>
            </a:pPr>
            <a:r>
              <a:rPr lang="en-US" altLang="zh-CN" sz="2800" b="1" dirty="0">
                <a:solidFill>
                  <a:schemeClr val="tx1"/>
                </a:solidFill>
                <a:effectLst>
                  <a:outerShdw blurRad="38100" dist="38100" dir="2700000" algn="tl">
                    <a:srgbClr val="000000">
                      <a:alpha val="43137"/>
                    </a:srgbClr>
                  </a:outerShdw>
                </a:effectLst>
              </a:rPr>
              <a:t>       </a:t>
            </a:r>
            <a:r>
              <a:rPr lang="zh-CN" altLang="en-US" sz="2400" b="1" dirty="0">
                <a:solidFill>
                  <a:schemeClr val="tx1"/>
                </a:solidFill>
                <a:effectLst>
                  <a:outerShdw blurRad="38100" dist="38100" dir="2700000" algn="tl">
                    <a:srgbClr val="000000">
                      <a:alpha val="43137"/>
                    </a:srgbClr>
                  </a:outerShdw>
                </a:effectLst>
              </a:rPr>
              <a:t>由于作业时间有限，在同一区域内有时要进入几个工种作业人员，而管理作业的部门为了完成作业计划也可能在同一个时间段内安排批准了多个工种作业。</a:t>
            </a:r>
            <a:endParaRPr lang="en-US" sz="2800" b="1" dirty="0">
              <a:solidFill>
                <a:schemeClr val="tx1"/>
              </a:solidFill>
              <a:effectLst>
                <a:outerShdw blurRad="38100" dist="38100" dir="2700000" algn="tl">
                  <a:srgbClr val="000000">
                    <a:alpha val="43137"/>
                  </a:srgbClr>
                </a:outerShdw>
              </a:effectLst>
            </a:endParaRPr>
          </a:p>
        </p:txBody>
      </p:sp>
      <p:sp>
        <p:nvSpPr>
          <p:cNvPr id="11" name="椭圆 10"/>
          <p:cNvSpPr/>
          <p:nvPr/>
        </p:nvSpPr>
        <p:spPr>
          <a:xfrm>
            <a:off x="938697" y="1773646"/>
            <a:ext cx="478370" cy="50402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6" tIns="10804" rIns="18006" bIns="10804" rtlCol="0" anchor="ctr"/>
          <a:lstStyle/>
          <a:p>
            <a:pPr algn="ctr"/>
            <a:r>
              <a:rPr lang="en-US" altLang="zh-CN" dirty="0">
                <a:solidFill>
                  <a:prstClr val="white"/>
                </a:solidFill>
                <a:latin typeface="Arial Unicode MS" panose="020B0604020202020204" charset="-122"/>
                <a:ea typeface="Arial Unicode MS" panose="020B0604020202020204" charset="-122"/>
                <a:cs typeface="Arial Unicode MS" panose="020B0604020202020204" charset="-122"/>
              </a:rPr>
              <a:t>2</a:t>
            </a:r>
            <a:endParaRPr lang="zh-CN" altLang="en-US" dirty="0">
              <a:solidFill>
                <a:prstClr val="white"/>
              </a:solidFill>
              <a:latin typeface="Arial Unicode MS" panose="020B0604020202020204" charset="-122"/>
              <a:ea typeface="Arial Unicode MS" panose="020B0604020202020204" charset="-122"/>
              <a:cs typeface="Arial Unicode MS" panose="020B0604020202020204" charset="-122"/>
            </a:endParaRPr>
          </a:p>
        </p:txBody>
      </p:sp>
      <p:sp>
        <p:nvSpPr>
          <p:cNvPr id="7" name="TextBox 8"/>
          <p:cNvSpPr txBox="1"/>
          <p:nvPr/>
        </p:nvSpPr>
        <p:spPr>
          <a:xfrm>
            <a:off x="741487" y="292225"/>
            <a:ext cx="5284092"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交叉作业主要存在问题</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51" y="1995543"/>
            <a:ext cx="4762500" cy="35909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3896"/>
          <a:stretch>
            <a:fillRect/>
          </a:stretch>
        </p:blipFill>
        <p:spPr>
          <a:xfrm>
            <a:off x="6856599" y="2402247"/>
            <a:ext cx="4539250" cy="3572179"/>
          </a:xfrm>
          <a:prstGeom prst="rect">
            <a:avLst/>
          </a:prstGeom>
          <a:ln>
            <a:noFill/>
          </a:ln>
          <a:effectLst>
            <a:softEdge rad="112500"/>
          </a:effectLst>
        </p:spPr>
      </p:pic>
      <p:sp>
        <p:nvSpPr>
          <p:cNvPr id="15" name="Text Box 44"/>
          <p:cNvSpPr txBox="1">
            <a:spLocks noChangeArrowheads="1"/>
          </p:cNvSpPr>
          <p:nvPr/>
        </p:nvSpPr>
        <p:spPr bwMode="auto">
          <a:xfrm>
            <a:off x="768961" y="2289676"/>
            <a:ext cx="6087638" cy="3797322"/>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gn="just">
              <a:lnSpc>
                <a:spcPct val="200000"/>
              </a:lnSpc>
            </a:pPr>
            <a:r>
              <a:rPr lang="zh-CN" altLang="en-US" sz="2400" b="1" dirty="0">
                <a:solidFill>
                  <a:schemeClr val="tx1"/>
                </a:solidFill>
                <a:effectLst>
                  <a:outerShdw blurRad="38100" dist="38100" dir="2700000" algn="tl">
                    <a:srgbClr val="000000">
                      <a:alpha val="43137"/>
                    </a:srgbClr>
                  </a:outerShdw>
                </a:effectLst>
              </a:rPr>
              <a:t>       在同一区域或设备上作业的多个工种，有的先完成了作业任务，就直接撤出，有的甚至在作业完成后改变了设备原有状态就直接撤出，这对于其他作业人员在不知情的条件下继续作业也是一种妨碍。</a:t>
            </a:r>
            <a:endParaRPr lang="en-US" sz="2400" b="1" dirty="0">
              <a:solidFill>
                <a:schemeClr val="tx1"/>
              </a:solidFill>
              <a:effectLst>
                <a:outerShdw blurRad="38100" dist="38100" dir="2700000" algn="tl">
                  <a:srgbClr val="000000">
                    <a:alpha val="43137"/>
                  </a:srgbClr>
                </a:outerShdw>
              </a:effectLst>
            </a:endParaRPr>
          </a:p>
        </p:txBody>
      </p:sp>
      <p:sp>
        <p:nvSpPr>
          <p:cNvPr id="12" name="椭圆 11"/>
          <p:cNvSpPr/>
          <p:nvPr/>
        </p:nvSpPr>
        <p:spPr>
          <a:xfrm>
            <a:off x="1129035" y="1503925"/>
            <a:ext cx="504056" cy="48364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6" tIns="10804" rIns="18006" bIns="10804" rtlCol="0" anchor="ctr"/>
          <a:lstStyle/>
          <a:p>
            <a:pPr algn="ctr"/>
            <a:r>
              <a:rPr lang="en-US" altLang="zh-CN" dirty="0">
                <a:solidFill>
                  <a:prstClr val="white"/>
                </a:solidFill>
                <a:latin typeface="Arial Unicode MS" panose="020B0604020202020204" charset="-122"/>
                <a:ea typeface="Arial Unicode MS" panose="020B0604020202020204" charset="-122"/>
                <a:cs typeface="Arial Unicode MS" panose="020B0604020202020204" charset="-122"/>
              </a:rPr>
              <a:t>3</a:t>
            </a:r>
            <a:endParaRPr lang="zh-CN" altLang="en-US" dirty="0">
              <a:solidFill>
                <a:prstClr val="white"/>
              </a:solidFill>
              <a:latin typeface="Arial Unicode MS" panose="020B0604020202020204" charset="-122"/>
              <a:ea typeface="Arial Unicode MS" panose="020B0604020202020204" charset="-122"/>
              <a:cs typeface="Arial Unicode MS" panose="020B0604020202020204" charset="-122"/>
            </a:endParaRPr>
          </a:p>
        </p:txBody>
      </p:sp>
      <p:sp>
        <p:nvSpPr>
          <p:cNvPr id="10" name="TextBox 8"/>
          <p:cNvSpPr txBox="1"/>
          <p:nvPr/>
        </p:nvSpPr>
        <p:spPr>
          <a:xfrm>
            <a:off x="741487" y="292225"/>
            <a:ext cx="5212084"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交叉作业主要存在问题</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849115" y="1453360"/>
            <a:ext cx="7007046" cy="523220"/>
          </a:xfrm>
          <a:prstGeom prst="rect">
            <a:avLst/>
          </a:prstGeom>
        </p:spPr>
        <p:txBody>
          <a:bodyPr wrap="none">
            <a:spAutoFit/>
          </a:bodyPr>
          <a:lstStyle/>
          <a:p>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先结束作业人员对未完成作业人员缺乏交接</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44"/>
          <p:cNvSpPr txBox="1">
            <a:spLocks noChangeArrowheads="1"/>
          </p:cNvSpPr>
          <p:nvPr/>
        </p:nvSpPr>
        <p:spPr bwMode="auto">
          <a:xfrm>
            <a:off x="6138277" y="1716530"/>
            <a:ext cx="5284093" cy="406213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gn="just">
              <a:lnSpc>
                <a:spcPct val="200000"/>
              </a:lnSpc>
            </a:pPr>
            <a:r>
              <a:rPr lang="zh-CN" altLang="en-US" sz="2400" b="1" dirty="0">
                <a:solidFill>
                  <a:schemeClr val="tx1"/>
                </a:solidFill>
                <a:effectLst>
                  <a:outerShdw blurRad="38100" dist="38100" dir="2700000" algn="tl">
                    <a:srgbClr val="000000">
                      <a:alpha val="43137"/>
                    </a:srgbClr>
                  </a:outerShdw>
                </a:effectLst>
              </a:rPr>
              <a:t>       </a:t>
            </a:r>
            <a:r>
              <a:rPr lang="zh-CN" altLang="en-US" sz="2800" b="1" dirty="0">
                <a:solidFill>
                  <a:srgbClr val="FF0000"/>
                </a:solidFill>
                <a:effectLst>
                  <a:outerShdw blurRad="38100" dist="38100" dir="2700000" algn="tl">
                    <a:srgbClr val="000000">
                      <a:alpha val="43137"/>
                    </a:srgbClr>
                  </a:outerShdw>
                </a:effectLst>
              </a:rPr>
              <a:t>交叉作业现场没有统一管理</a:t>
            </a:r>
            <a:endParaRPr lang="en-US" altLang="zh-CN" sz="2800" b="1" dirty="0">
              <a:solidFill>
                <a:schemeClr val="tx1"/>
              </a:solidFill>
              <a:effectLst>
                <a:outerShdw blurRad="38100" dist="38100" dir="2700000" algn="tl">
                  <a:srgbClr val="000000">
                    <a:alpha val="43137"/>
                  </a:srgbClr>
                </a:outerShdw>
              </a:effectLst>
            </a:endParaRPr>
          </a:p>
          <a:p>
            <a:pPr indent="0" algn="just">
              <a:lnSpc>
                <a:spcPct val="200000"/>
              </a:lnSpc>
            </a:pPr>
            <a:r>
              <a:rPr lang="en-US" altLang="zh-CN" sz="2400" b="1" dirty="0">
                <a:solidFill>
                  <a:schemeClr val="tx1"/>
                </a:solidFill>
                <a:effectLst>
                  <a:outerShdw blurRad="38100" dist="38100" dir="2700000" algn="tl">
                    <a:srgbClr val="000000">
                      <a:alpha val="43137"/>
                    </a:srgbClr>
                  </a:outerShdw>
                </a:effectLst>
              </a:rPr>
              <a:t>       </a:t>
            </a:r>
            <a:r>
              <a:rPr lang="zh-CN" altLang="en-US" sz="2000" b="1" dirty="0">
                <a:solidFill>
                  <a:schemeClr val="tx1"/>
                </a:solidFill>
                <a:effectLst>
                  <a:outerShdw blurRad="38100" dist="38100" dir="2700000" algn="tl">
                    <a:srgbClr val="000000">
                      <a:alpha val="43137"/>
                    </a:srgbClr>
                  </a:outerShdw>
                </a:effectLst>
              </a:rPr>
              <a:t>交叉作业双方可能分属不同的作业班组，不同的项目，不同的施工单位，甚至于不同的行业，互相之间缺乏沟通，安全责任不明确，互相推诿，同时各单位对于作业和安全管理规定不同，对于交叉作业安全带来隐患。</a:t>
            </a:r>
            <a:endParaRPr lang="en-US" altLang="zh-CN" sz="2400" b="1" dirty="0">
              <a:solidFill>
                <a:schemeClr val="tx1"/>
              </a:solidFill>
              <a:effectLst>
                <a:outerShdw blurRad="38100" dist="38100" dir="2700000" algn="tl">
                  <a:srgbClr val="000000">
                    <a:alpha val="43137"/>
                  </a:srgbClr>
                </a:outerShdw>
              </a:effectLst>
            </a:endParaRPr>
          </a:p>
        </p:txBody>
      </p:sp>
      <p:sp>
        <p:nvSpPr>
          <p:cNvPr id="13" name="椭圆 12"/>
          <p:cNvSpPr/>
          <p:nvPr/>
        </p:nvSpPr>
        <p:spPr>
          <a:xfrm>
            <a:off x="6138277" y="2061642"/>
            <a:ext cx="548942" cy="523220"/>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6" tIns="10804" rIns="18006" bIns="10804" rtlCol="0" anchor="ctr"/>
          <a:lstStyle/>
          <a:p>
            <a:pPr algn="ctr"/>
            <a:r>
              <a:rPr lang="en-US" altLang="zh-CN" dirty="0">
                <a:solidFill>
                  <a:prstClr val="white"/>
                </a:solidFill>
                <a:latin typeface="Arial Unicode MS" panose="020B0604020202020204" charset="-122"/>
                <a:ea typeface="Arial Unicode MS" panose="020B0604020202020204" charset="-122"/>
                <a:cs typeface="Arial Unicode MS" panose="020B0604020202020204" charset="-122"/>
              </a:rPr>
              <a:t>4</a:t>
            </a:r>
            <a:endParaRPr lang="zh-CN" altLang="en-US" dirty="0">
              <a:solidFill>
                <a:prstClr val="white"/>
              </a:solidFill>
              <a:latin typeface="Arial Unicode MS" panose="020B0604020202020204" charset="-122"/>
              <a:ea typeface="Arial Unicode MS" panose="020B0604020202020204" charset="-122"/>
              <a:cs typeface="Arial Unicode MS" panose="020B0604020202020204" charset="-122"/>
            </a:endParaRPr>
          </a:p>
        </p:txBody>
      </p:sp>
      <p:sp>
        <p:nvSpPr>
          <p:cNvPr id="11" name="TextBox 8"/>
          <p:cNvSpPr txBox="1"/>
          <p:nvPr/>
        </p:nvSpPr>
        <p:spPr>
          <a:xfrm>
            <a:off x="741487" y="292225"/>
            <a:ext cx="5212084"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交叉作业主要存在问题</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87" y="1870659"/>
            <a:ext cx="5212084" cy="39080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a:stretch>
            <a:fillRect/>
          </a:stretch>
        </p:blipFill>
        <p:spPr>
          <a:xfrm>
            <a:off x="608698" y="1759823"/>
            <a:ext cx="5227905" cy="4634609"/>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sp>
        <p:nvSpPr>
          <p:cNvPr id="3" name="空心弧 2"/>
          <p:cNvSpPr/>
          <p:nvPr/>
        </p:nvSpPr>
        <p:spPr>
          <a:xfrm>
            <a:off x="767761" y="1340087"/>
            <a:ext cx="5474083" cy="5474083"/>
          </a:xfrm>
          <a:prstGeom prst="blockArc">
            <a:avLst>
              <a:gd name="adj1" fmla="val 18900000"/>
              <a:gd name="adj2" fmla="val 2700000"/>
              <a:gd name="adj3" fmla="val 395"/>
            </a:avLst>
          </a:prstGeom>
          <a:solidFill>
            <a:schemeClr val="accent4">
              <a:lumMod val="100000"/>
            </a:schemeClr>
          </a:solidFill>
          <a:ln w="25400" cap="flat" cmpd="sng" algn="ctr">
            <a:solidFill>
              <a:schemeClr val="accent4">
                <a:lumMod val="100000"/>
              </a:schemeClr>
            </a:solidFill>
            <a:prstDash val="solid"/>
          </a:ln>
          <a:effectLst/>
        </p:spPr>
      </p:sp>
      <p:grpSp>
        <p:nvGrpSpPr>
          <p:cNvPr id="4" name="组合 3"/>
          <p:cNvGrpSpPr/>
          <p:nvPr/>
        </p:nvGrpSpPr>
        <p:grpSpPr>
          <a:xfrm>
            <a:off x="5598659" y="2715510"/>
            <a:ext cx="5972819" cy="781688"/>
            <a:chOff x="1537511" y="1631288"/>
            <a:chExt cx="5971437" cy="781507"/>
          </a:xfrm>
        </p:grpSpPr>
        <p:grpSp>
          <p:nvGrpSpPr>
            <p:cNvPr id="5" name="组合 4"/>
            <p:cNvGrpSpPr/>
            <p:nvPr/>
          </p:nvGrpSpPr>
          <p:grpSpPr>
            <a:xfrm>
              <a:off x="1537511" y="1631288"/>
              <a:ext cx="5971437" cy="781507"/>
              <a:chOff x="1537511" y="1631288"/>
              <a:chExt cx="5971437" cy="781507"/>
            </a:xfrm>
          </p:grpSpPr>
          <p:grpSp>
            <p:nvGrpSpPr>
              <p:cNvPr id="7" name="组合 6"/>
              <p:cNvGrpSpPr/>
              <p:nvPr userDrawn="1"/>
            </p:nvGrpSpPr>
            <p:grpSpPr>
              <a:xfrm>
                <a:off x="1928264" y="1709439"/>
                <a:ext cx="5580684" cy="625205"/>
                <a:chOff x="460128" y="312440"/>
                <a:chExt cx="5580684" cy="625205"/>
              </a:xfrm>
            </p:grpSpPr>
            <p:sp>
              <p:nvSpPr>
                <p:cNvPr id="11" name="矩形 10"/>
                <p:cNvSpPr/>
                <p:nvPr userDrawn="1"/>
              </p:nvSpPr>
              <p:spPr>
                <a:xfrm>
                  <a:off x="460128" y="312440"/>
                  <a:ext cx="5580684" cy="625205"/>
                </a:xfrm>
                <a:prstGeom prst="rect">
                  <a:avLst/>
                </a:prstGeom>
                <a:gradFill>
                  <a:gsLst>
                    <a:gs pos="100000">
                      <a:srgbClr val="FFFFFF"/>
                    </a:gs>
                    <a:gs pos="51657">
                      <a:srgbClr val="F0F0F0"/>
                    </a:gs>
                    <a:gs pos="0">
                      <a:srgbClr val="FFFFFF"/>
                    </a:gs>
                  </a:gsLst>
                  <a:lin ang="5400000" scaled="1"/>
                </a:gradFill>
                <a:ln w="9525">
                  <a:solidFill>
                    <a:srgbClr val="DDDDDD"/>
                  </a:solidFill>
                  <a:round/>
                </a:ln>
                <a:effectLst>
                  <a:outerShdw blurRad="63500" sx="101000" sy="101000" algn="ctr" rotWithShape="0">
                    <a:prstClr val="black">
                      <a:alpha val="8000"/>
                    </a:prstClr>
                  </a:outerShdw>
                </a:effectLst>
              </p:spPr>
            </p:sp>
            <p:sp>
              <p:nvSpPr>
                <p:cNvPr id="12" name="矩形 11"/>
                <p:cNvSpPr/>
                <p:nvPr/>
              </p:nvSpPr>
              <p:spPr>
                <a:xfrm>
                  <a:off x="460128" y="312440"/>
                  <a:ext cx="5580684" cy="625205"/>
                </a:xfrm>
                <a:prstGeom prst="rect">
                  <a:avLst/>
                </a:prstGeom>
                <a:noFill/>
                <a:ln>
                  <a:noFill/>
                </a:ln>
                <a:effectLst/>
              </p:spPr>
              <p:txBody>
                <a:bodyPr spcFirstLastPara="0" vert="horz" wrap="square" lIns="496372" tIns="60974" rIns="60974" bIns="60974" numCol="1" spcCol="1270" anchor="ctr" anchorCtr="0">
                  <a:noAutofit/>
                </a:bodyPr>
                <a:lstStyle/>
                <a:p>
                  <a:pPr defTabSz="1066800">
                    <a:lnSpc>
                      <a:spcPct val="90000"/>
                    </a:lnSpc>
                    <a:spcBef>
                      <a:spcPct val="0"/>
                    </a:spcBef>
                    <a:spcAft>
                      <a:spcPct val="35000"/>
                    </a:spcAft>
                    <a:defRPr/>
                  </a:pPr>
                  <a:r>
                    <a:rPr lang="zh-CN" altLang="en-US" sz="2400" dirty="0">
                      <a:solidFill>
                        <a:srgbClr val="646464"/>
                      </a:solidFill>
                      <a:latin typeface="Calibri" panose="020F0502020204030204"/>
                      <a:ea typeface="微软雅黑" panose="020B0503020204020204" pitchFamily="34" charset="-122"/>
                    </a:rPr>
                    <a:t>单击此处添加文字内容</a:t>
                  </a:r>
                  <a:endParaRPr lang="zh-CN" altLang="en-US" sz="2400" dirty="0">
                    <a:solidFill>
                      <a:sysClr val="window" lastClr="FFFFFF"/>
                    </a:solidFill>
                    <a:latin typeface="Calibri" panose="020F0502020204030204"/>
                    <a:ea typeface="宋体" panose="02010600030101010101" pitchFamily="2" charset="-122"/>
                  </a:endParaRPr>
                </a:p>
              </p:txBody>
            </p:sp>
            <p:sp>
              <p:nvSpPr>
                <p:cNvPr id="13" name="矩形 12"/>
                <p:cNvSpPr/>
                <p:nvPr userDrawn="1"/>
              </p:nvSpPr>
              <p:spPr>
                <a:xfrm>
                  <a:off x="503540" y="341314"/>
                  <a:ext cx="5537272" cy="560790"/>
                </a:xfrm>
                <a:prstGeom prst="rect">
                  <a:avLst/>
                </a:prstGeom>
                <a:gradFill rotWithShape="1">
                  <a:gsLst>
                    <a:gs pos="98000">
                      <a:srgbClr val="F9F9F9"/>
                    </a:gs>
                    <a:gs pos="100000">
                      <a:srgbClr val="FFFFFF"/>
                    </a:gs>
                    <a:gs pos="51657">
                      <a:srgbClr val="E8E8E8"/>
                    </a:gs>
                    <a:gs pos="50000">
                      <a:srgbClr val="ECECEC"/>
                    </a:gs>
                    <a:gs pos="8000">
                      <a:srgbClr val="F8F8F8"/>
                    </a:gs>
                  </a:gsLst>
                  <a:lin ang="5400000" scaled="1"/>
                </a:gradFill>
                <a:ln w="9525">
                  <a:noFill/>
                  <a:round/>
                </a:ln>
              </p:spPr>
            </p:sp>
          </p:grpSp>
          <p:grpSp>
            <p:nvGrpSpPr>
              <p:cNvPr id="8" name="组合 7"/>
              <p:cNvGrpSpPr/>
              <p:nvPr/>
            </p:nvGrpSpPr>
            <p:grpSpPr>
              <a:xfrm>
                <a:off x="1537511" y="1631288"/>
                <a:ext cx="781507" cy="781507"/>
                <a:chOff x="1537511" y="1631288"/>
                <a:chExt cx="781507" cy="781507"/>
              </a:xfrm>
            </p:grpSpPr>
            <p:sp>
              <p:nvSpPr>
                <p:cNvPr id="9" name="椭圆 8"/>
                <p:cNvSpPr/>
                <p:nvPr/>
              </p:nvSpPr>
              <p:spPr>
                <a:xfrm>
                  <a:off x="1537511" y="1631288"/>
                  <a:ext cx="781507" cy="781507"/>
                </a:xfrm>
                <a:prstGeom prst="ellipse">
                  <a:avLst/>
                </a:prstGeom>
                <a:solidFill>
                  <a:schemeClr val="accent4">
                    <a:lumMod val="100000"/>
                  </a:schemeClr>
                </a:solidFill>
                <a:ln w="9525">
                  <a:solidFill>
                    <a:schemeClr val="accent4">
                      <a:lumMod val="100000"/>
                    </a:schemeClr>
                  </a:solidFill>
                  <a:round/>
                </a:ln>
                <a:effectLst/>
              </p:spPr>
              <p:txBody>
                <a:bodyPr anchor="ctr"/>
                <a:lstStyle/>
                <a:p>
                  <a:pPr algn="ctr" defTabSz="914400">
                    <a:defRPr/>
                  </a:pPr>
                  <a:r>
                    <a:rPr lang="en-US" altLang="zh-CN" sz="3200" b="1" kern="0" dirty="0">
                      <a:solidFill>
                        <a:sysClr val="window" lastClr="FFFFFF"/>
                      </a:solidFill>
                      <a:effectLst>
                        <a:outerShdw blurRad="38100" dist="38100" dir="2700000" algn="tl">
                          <a:srgbClr val="000000">
                            <a:alpha val="43137"/>
                          </a:srgbClr>
                        </a:outerShdw>
                      </a:effectLst>
                      <a:latin typeface="Impact" panose="020B0806030902050204" pitchFamily="34" charset="0"/>
                    </a:rPr>
                    <a:t>1</a:t>
                  </a:r>
                  <a:endParaRPr lang="zh-CN" altLang="en-US" sz="3200" b="1" kern="0" dirty="0">
                    <a:solidFill>
                      <a:sysClr val="window" lastClr="FFFFFF"/>
                    </a:solidFill>
                    <a:effectLst>
                      <a:outerShdw blurRad="38100" dist="38100" dir="2700000" algn="tl">
                        <a:srgbClr val="000000">
                          <a:alpha val="43137"/>
                        </a:srgbClr>
                      </a:outerShdw>
                    </a:effectLst>
                    <a:latin typeface="Impact" panose="020B0806030902050204" pitchFamily="34" charset="0"/>
                  </a:endParaRPr>
                </a:p>
              </p:txBody>
            </p:sp>
            <p:sp>
              <p:nvSpPr>
                <p:cNvPr id="10" name="未知"/>
                <p:cNvSpPr/>
                <p:nvPr/>
              </p:nvSpPr>
              <p:spPr bwMode="auto">
                <a:xfrm>
                  <a:off x="1616373" y="1646528"/>
                  <a:ext cx="615192" cy="300182"/>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0">
                      <a:srgbClr val="FFFFFF"/>
                    </a:gs>
                    <a:gs pos="100000">
                      <a:schemeClr val="accent4">
                        <a:lumMod val="100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a:lstStyle/>
                <a:p>
                  <a:pPr defTabSz="914400">
                    <a:defRPr/>
                  </a:pPr>
                  <a:endParaRPr lang="zh-CN" altLang="en-US" sz="1800" kern="0" dirty="0">
                    <a:solidFill>
                      <a:sysClr val="windowText" lastClr="000000"/>
                    </a:solidFill>
                    <a:ea typeface="微软雅黑" panose="020B0503020204020204" pitchFamily="34" charset="-122"/>
                  </a:endParaRPr>
                </a:p>
              </p:txBody>
            </p:sp>
          </p:grpSp>
        </p:grpSp>
        <p:sp>
          <p:nvSpPr>
            <p:cNvPr id="6" name="Rectangle 38"/>
            <p:cNvSpPr>
              <a:spLocks noChangeArrowheads="1"/>
            </p:cNvSpPr>
            <p:nvPr/>
          </p:nvSpPr>
          <p:spPr bwMode="auto">
            <a:xfrm>
              <a:off x="2584932" y="1699914"/>
              <a:ext cx="4796944" cy="64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150000"/>
                </a:lnSpc>
                <a:defRPr/>
              </a:pPr>
              <a:r>
                <a:rPr lang="zh-CN" altLang="en-US" sz="2400" b="1" kern="0" dirty="0">
                  <a:effectLst>
                    <a:outerShdw blurRad="38100" dist="38100" dir="2700000" algn="tl">
                      <a:srgbClr val="000000">
                        <a:alpha val="43137"/>
                      </a:srgbClr>
                    </a:outerShdw>
                  </a:effectLst>
                  <a:ea typeface="微软雅黑" panose="020B0503020204020204" pitchFamily="34" charset="-122"/>
                </a:rPr>
                <a:t>  施   工   准   备   阶   段</a:t>
              </a:r>
            </a:p>
          </p:txBody>
        </p:sp>
      </p:grpSp>
      <p:grpSp>
        <p:nvGrpSpPr>
          <p:cNvPr id="24" name="组合 23"/>
          <p:cNvGrpSpPr/>
          <p:nvPr/>
        </p:nvGrpSpPr>
        <p:grpSpPr>
          <a:xfrm>
            <a:off x="5598659" y="4591885"/>
            <a:ext cx="5972819" cy="781688"/>
            <a:chOff x="1537511" y="1631288"/>
            <a:chExt cx="5971437" cy="781507"/>
          </a:xfrm>
        </p:grpSpPr>
        <p:grpSp>
          <p:nvGrpSpPr>
            <p:cNvPr id="25" name="组合 24"/>
            <p:cNvGrpSpPr/>
            <p:nvPr/>
          </p:nvGrpSpPr>
          <p:grpSpPr>
            <a:xfrm>
              <a:off x="1537511" y="1631288"/>
              <a:ext cx="5971437" cy="781507"/>
              <a:chOff x="1537511" y="1631288"/>
              <a:chExt cx="5971437" cy="781507"/>
            </a:xfrm>
          </p:grpSpPr>
          <p:grpSp>
            <p:nvGrpSpPr>
              <p:cNvPr id="27" name="组合 26"/>
              <p:cNvGrpSpPr/>
              <p:nvPr/>
            </p:nvGrpSpPr>
            <p:grpSpPr>
              <a:xfrm>
                <a:off x="1928264" y="1709439"/>
                <a:ext cx="5580684" cy="625205"/>
                <a:chOff x="460128" y="312440"/>
                <a:chExt cx="5580684" cy="625205"/>
              </a:xfrm>
            </p:grpSpPr>
            <p:sp>
              <p:nvSpPr>
                <p:cNvPr id="31" name="矩形 30"/>
                <p:cNvSpPr/>
                <p:nvPr/>
              </p:nvSpPr>
              <p:spPr>
                <a:xfrm>
                  <a:off x="460128" y="312440"/>
                  <a:ext cx="5580684" cy="625205"/>
                </a:xfrm>
                <a:prstGeom prst="rect">
                  <a:avLst/>
                </a:prstGeom>
                <a:gradFill>
                  <a:gsLst>
                    <a:gs pos="100000">
                      <a:srgbClr val="FFFFFF"/>
                    </a:gs>
                    <a:gs pos="51657">
                      <a:srgbClr val="F0F0F0"/>
                    </a:gs>
                    <a:gs pos="0">
                      <a:srgbClr val="FFFFFF"/>
                    </a:gs>
                  </a:gsLst>
                  <a:lin ang="5400000" scaled="1"/>
                </a:gradFill>
                <a:ln w="9525">
                  <a:solidFill>
                    <a:srgbClr val="DDDDDD"/>
                  </a:solidFill>
                  <a:round/>
                </a:ln>
                <a:effectLst>
                  <a:outerShdw blurRad="63500" sx="101000" sy="101000" algn="ctr" rotWithShape="0">
                    <a:prstClr val="black">
                      <a:alpha val="8000"/>
                    </a:prstClr>
                  </a:outerShdw>
                </a:effectLst>
              </p:spPr>
            </p:sp>
            <p:sp>
              <p:nvSpPr>
                <p:cNvPr id="32" name="矩形 31"/>
                <p:cNvSpPr/>
                <p:nvPr/>
              </p:nvSpPr>
              <p:spPr>
                <a:xfrm>
                  <a:off x="460128" y="312440"/>
                  <a:ext cx="5580684" cy="625205"/>
                </a:xfrm>
                <a:prstGeom prst="rect">
                  <a:avLst/>
                </a:prstGeom>
                <a:noFill/>
                <a:ln>
                  <a:noFill/>
                </a:ln>
                <a:effectLst/>
              </p:spPr>
              <p:txBody>
                <a:bodyPr spcFirstLastPara="0" vert="horz" wrap="square" lIns="496372" tIns="60974" rIns="60974" bIns="60974" numCol="1" spcCol="1270" anchor="ctr" anchorCtr="0">
                  <a:noAutofit/>
                </a:bodyPr>
                <a:lstStyle/>
                <a:p>
                  <a:pPr defTabSz="1066800">
                    <a:lnSpc>
                      <a:spcPct val="90000"/>
                    </a:lnSpc>
                    <a:spcBef>
                      <a:spcPct val="0"/>
                    </a:spcBef>
                    <a:spcAft>
                      <a:spcPct val="35000"/>
                    </a:spcAft>
                    <a:defRPr/>
                  </a:pPr>
                  <a:r>
                    <a:rPr lang="zh-CN" altLang="en-US" sz="2400" dirty="0">
                      <a:solidFill>
                        <a:srgbClr val="646464"/>
                      </a:solidFill>
                      <a:latin typeface="Calibri" panose="020F0502020204030204"/>
                      <a:ea typeface="微软雅黑" panose="020B0503020204020204" pitchFamily="34" charset="-122"/>
                    </a:rPr>
                    <a:t>单击此处添加文字内容</a:t>
                  </a:r>
                  <a:endParaRPr lang="zh-CN" altLang="en-US" sz="2400" dirty="0">
                    <a:solidFill>
                      <a:sysClr val="window" lastClr="FFFFFF"/>
                    </a:solidFill>
                    <a:latin typeface="Calibri" panose="020F0502020204030204"/>
                    <a:ea typeface="宋体" panose="02010600030101010101" pitchFamily="2" charset="-122"/>
                  </a:endParaRPr>
                </a:p>
              </p:txBody>
            </p:sp>
            <p:sp>
              <p:nvSpPr>
                <p:cNvPr id="33" name="矩形 32"/>
                <p:cNvSpPr/>
                <p:nvPr/>
              </p:nvSpPr>
              <p:spPr>
                <a:xfrm>
                  <a:off x="503540" y="341314"/>
                  <a:ext cx="5537272" cy="560790"/>
                </a:xfrm>
                <a:prstGeom prst="rect">
                  <a:avLst/>
                </a:prstGeom>
                <a:gradFill rotWithShape="1">
                  <a:gsLst>
                    <a:gs pos="98000">
                      <a:srgbClr val="F9F9F9"/>
                    </a:gs>
                    <a:gs pos="100000">
                      <a:srgbClr val="FFFFFF"/>
                    </a:gs>
                    <a:gs pos="51657">
                      <a:srgbClr val="E8E8E8"/>
                    </a:gs>
                    <a:gs pos="50000">
                      <a:srgbClr val="ECECEC"/>
                    </a:gs>
                    <a:gs pos="8000">
                      <a:srgbClr val="F8F8F8"/>
                    </a:gs>
                  </a:gsLst>
                  <a:lin ang="5400000" scaled="1"/>
                </a:gradFill>
                <a:ln w="9525">
                  <a:noFill/>
                  <a:round/>
                </a:ln>
              </p:spPr>
            </p:sp>
          </p:grpSp>
          <p:grpSp>
            <p:nvGrpSpPr>
              <p:cNvPr id="28" name="组合 27"/>
              <p:cNvGrpSpPr/>
              <p:nvPr/>
            </p:nvGrpSpPr>
            <p:grpSpPr>
              <a:xfrm>
                <a:off x="1537511" y="1631288"/>
                <a:ext cx="781507" cy="781507"/>
                <a:chOff x="1537511" y="1631288"/>
                <a:chExt cx="781507" cy="781507"/>
              </a:xfrm>
            </p:grpSpPr>
            <p:sp>
              <p:nvSpPr>
                <p:cNvPr id="29" name="椭圆 28"/>
                <p:cNvSpPr/>
                <p:nvPr/>
              </p:nvSpPr>
              <p:spPr>
                <a:xfrm>
                  <a:off x="1537511" y="1631288"/>
                  <a:ext cx="781507" cy="781507"/>
                </a:xfrm>
                <a:prstGeom prst="ellipse">
                  <a:avLst/>
                </a:prstGeom>
                <a:solidFill>
                  <a:schemeClr val="accent4">
                    <a:lumMod val="100000"/>
                  </a:schemeClr>
                </a:solidFill>
                <a:ln w="9525">
                  <a:solidFill>
                    <a:schemeClr val="accent4">
                      <a:lumMod val="100000"/>
                    </a:schemeClr>
                  </a:solidFill>
                  <a:round/>
                </a:ln>
                <a:effectLst/>
              </p:spPr>
              <p:txBody>
                <a:bodyPr anchor="ctr"/>
                <a:lstStyle/>
                <a:p>
                  <a:pPr algn="ctr" defTabSz="914400">
                    <a:defRPr/>
                  </a:pPr>
                  <a:r>
                    <a:rPr lang="en-US" altLang="zh-CN" sz="3200" b="1" kern="0" dirty="0">
                      <a:solidFill>
                        <a:sysClr val="window" lastClr="FFFFFF"/>
                      </a:solidFill>
                      <a:effectLst>
                        <a:outerShdw blurRad="38100" dist="38100" dir="2700000" algn="tl">
                          <a:srgbClr val="000000">
                            <a:alpha val="43137"/>
                          </a:srgbClr>
                        </a:outerShdw>
                      </a:effectLst>
                      <a:latin typeface="Impact" panose="020B0806030902050204" pitchFamily="34" charset="0"/>
                    </a:rPr>
                    <a:t>2</a:t>
                  </a:r>
                  <a:endParaRPr lang="zh-CN" altLang="en-US" sz="3200" b="1" kern="0" dirty="0">
                    <a:solidFill>
                      <a:sysClr val="window" lastClr="FFFFFF"/>
                    </a:solidFill>
                    <a:effectLst>
                      <a:outerShdw blurRad="38100" dist="38100" dir="2700000" algn="tl">
                        <a:srgbClr val="000000">
                          <a:alpha val="43137"/>
                        </a:srgbClr>
                      </a:outerShdw>
                    </a:effectLst>
                    <a:latin typeface="Impact" panose="020B0806030902050204" pitchFamily="34" charset="0"/>
                  </a:endParaRPr>
                </a:p>
              </p:txBody>
            </p:sp>
            <p:sp>
              <p:nvSpPr>
                <p:cNvPr id="30" name="未知"/>
                <p:cNvSpPr/>
                <p:nvPr/>
              </p:nvSpPr>
              <p:spPr bwMode="auto">
                <a:xfrm>
                  <a:off x="1616373" y="1646528"/>
                  <a:ext cx="615192" cy="300182"/>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0">
                      <a:srgbClr val="FFFFFF"/>
                    </a:gs>
                    <a:gs pos="100000">
                      <a:schemeClr val="accent4">
                        <a:lumMod val="100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a:lstStyle/>
                <a:p>
                  <a:pPr defTabSz="914400">
                    <a:defRPr/>
                  </a:pPr>
                  <a:endParaRPr lang="zh-CN" altLang="en-US" sz="1800" kern="0" dirty="0">
                    <a:solidFill>
                      <a:sysClr val="windowText" lastClr="000000"/>
                    </a:solidFill>
                    <a:ea typeface="微软雅黑" panose="020B0503020204020204" pitchFamily="34" charset="-122"/>
                  </a:endParaRPr>
                </a:p>
              </p:txBody>
            </p:sp>
          </p:grpSp>
        </p:grpSp>
        <p:sp>
          <p:nvSpPr>
            <p:cNvPr id="26" name="Rectangle 38"/>
            <p:cNvSpPr>
              <a:spLocks noChangeArrowheads="1"/>
            </p:cNvSpPr>
            <p:nvPr/>
          </p:nvSpPr>
          <p:spPr bwMode="auto">
            <a:xfrm>
              <a:off x="2584932" y="1699914"/>
              <a:ext cx="4796944" cy="64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150000"/>
                </a:lnSpc>
                <a:defRPr/>
              </a:pPr>
              <a:r>
                <a:rPr lang="zh-CN" altLang="en-US" sz="2400" b="1" kern="0" dirty="0">
                  <a:effectLst>
                    <a:outerShdw blurRad="38100" dist="38100" dir="2700000" algn="tl">
                      <a:srgbClr val="000000">
                        <a:alpha val="43137"/>
                      </a:srgbClr>
                    </a:outerShdw>
                  </a:effectLst>
                  <a:ea typeface="微软雅黑" panose="020B0503020204020204" pitchFamily="34" charset="-122"/>
                </a:rPr>
                <a:t>  施   工   作   业   阶   段</a:t>
              </a:r>
            </a:p>
          </p:txBody>
        </p:sp>
      </p:grpSp>
      <p:sp>
        <p:nvSpPr>
          <p:cNvPr id="35" name="TextBox 8"/>
          <p:cNvSpPr txBox="1"/>
          <p:nvPr/>
        </p:nvSpPr>
        <p:spPr>
          <a:xfrm>
            <a:off x="741486" y="292225"/>
            <a:ext cx="5248015"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2.2</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交叉作业安全管理措施</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95" y="1701602"/>
            <a:ext cx="5159850" cy="4458738"/>
          </a:xfrm>
          <a:prstGeom prst="rect">
            <a:avLst/>
          </a:prstGeom>
          <a:ln>
            <a:noFill/>
          </a:ln>
          <a:effectLst>
            <a:softEdge rad="112500"/>
          </a:effectLst>
        </p:spPr>
      </p:pic>
      <p:sp>
        <p:nvSpPr>
          <p:cNvPr id="21" name="文本框 20"/>
          <p:cNvSpPr txBox="1"/>
          <p:nvPr/>
        </p:nvSpPr>
        <p:spPr>
          <a:xfrm>
            <a:off x="1010157" y="1699773"/>
            <a:ext cx="4677526" cy="3744416"/>
          </a:xfrm>
          <a:prstGeom prst="rect">
            <a:avLst/>
          </a:prstGeom>
          <a:noFill/>
          <a:ln w="28575">
            <a:noFill/>
            <a:prstDash val="sysDash"/>
          </a:ln>
        </p:spPr>
        <p:style>
          <a:lnRef idx="0">
            <a:scrgbClr r="0" g="0" b="0"/>
          </a:lnRef>
          <a:fillRef idx="0">
            <a:scrgbClr r="0" g="0" b="0"/>
          </a:fillRef>
          <a:effectRef idx="0">
            <a:scrgbClr r="0" g="0" b="0"/>
          </a:effectRef>
          <a:fontRef idx="minor">
            <a:schemeClr val="lt1"/>
          </a:fontRef>
        </p:style>
        <p:txBody>
          <a:bodyPr wrap="square" rtlCol="0">
            <a:noAutofit/>
          </a:bodyPr>
          <a:lstStyle>
            <a:defPPr>
              <a:defRPr lang="zh-CN"/>
            </a:defPPr>
            <a:lvl1pPr algn="r">
              <a:defRPr sz="11500" b="1">
                <a:solidFill>
                  <a:schemeClr val="bg1"/>
                </a:solidFill>
                <a:effectLst>
                  <a:outerShdw blurRad="279400" dist="152400" dir="2700000" sx="102000" sy="102000" algn="tl" rotWithShape="0">
                    <a:prstClr val="black">
                      <a:alpha val="28000"/>
                    </a:prstClr>
                  </a:outerShdw>
                </a:effectLst>
              </a:defRPr>
            </a:lvl1pPr>
          </a:lstStyle>
          <a:p>
            <a:pPr algn="just">
              <a:lnSpc>
                <a:spcPct val="200000"/>
              </a:lnSpc>
            </a:pP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、编制</a:t>
            </a:r>
            <a:r>
              <a:rPr lang="zh-CN" altLang="en-US" sz="20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施工组织设计和专项施工方案：</a:t>
            </a:r>
            <a:r>
              <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明确交叉作业施工顺序，做好计划，合理调配，尽量避免交叉作业，无法避免时，应避尽量免立体交叉作业，均无法避免时，应尽量减少相互干扰，保证安全距离，指定安全防护措施，并考虑大风等不利条件对施工影响。</a:t>
            </a:r>
          </a:p>
        </p:txBody>
      </p:sp>
      <p:sp>
        <p:nvSpPr>
          <p:cNvPr id="22" name="矩形 21"/>
          <p:cNvSpPr/>
          <p:nvPr/>
        </p:nvSpPr>
        <p:spPr>
          <a:xfrm>
            <a:off x="1042642" y="255040"/>
            <a:ext cx="3952498" cy="584775"/>
          </a:xfrm>
          <a:prstGeom prst="rect">
            <a:avLst/>
          </a:prstGeom>
        </p:spPr>
        <p:txBody>
          <a:bodyPr wrap="square">
            <a:spAutoFit/>
          </a:bodyPr>
          <a:lstStyle/>
          <a:p>
            <a:r>
              <a:rPr lang="en-US" altLang="zh-CN" sz="3200" b="1" dirty="0">
                <a:latin typeface="微软雅黑" panose="020B0503020204020204" pitchFamily="34" charset="-122"/>
                <a:ea typeface="微软雅黑" panose="020B0503020204020204" pitchFamily="34" charset="-122"/>
              </a:rPr>
              <a:t>2.2.1</a:t>
            </a:r>
            <a:r>
              <a:rPr lang="zh-CN" altLang="en-US" sz="3200" b="1" dirty="0">
                <a:latin typeface="微软雅黑" panose="020B0503020204020204" pitchFamily="34" charset="-122"/>
                <a:ea typeface="微软雅黑" panose="020B0503020204020204" pitchFamily="34" charset="-122"/>
              </a:rPr>
              <a:t>施工准备阶段</a:t>
            </a:r>
            <a:r>
              <a:rPr lang="zh-CN" altLang="en-US" sz="3200" dirty="0">
                <a:latin typeface="微软雅黑" panose="020B0503020204020204" pitchFamily="34" charset="-122"/>
                <a:ea typeface="微软雅黑" panose="020B0503020204020204" pitchFamily="34" charset="-122"/>
              </a:rPr>
              <a:t>：</a:t>
            </a:r>
            <a:endParaRPr lang="en-US" altLang="zh-CN" sz="32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b="5742"/>
          <a:stretch>
            <a:fillRect/>
          </a:stretch>
        </p:blipFill>
        <p:spPr>
          <a:xfrm>
            <a:off x="6246687" y="3571981"/>
            <a:ext cx="5159850" cy="258835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68995" y="244094"/>
            <a:ext cx="4051109" cy="584775"/>
          </a:xfrm>
          <a:prstGeom prst="rect">
            <a:avLst/>
          </a:prstGeom>
        </p:spPr>
        <p:txBody>
          <a:bodyPr wrap="none">
            <a:spAutoFit/>
          </a:bodyPr>
          <a:lstStyle/>
          <a:p>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2.2.1</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施工准备阶段：</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44" y="1629594"/>
            <a:ext cx="5258973" cy="4401125"/>
          </a:xfrm>
          <a:prstGeom prst="rect">
            <a:avLst/>
          </a:prstGeom>
          <a:ln>
            <a:noFill/>
          </a:ln>
          <a:effectLst>
            <a:softEdge rad="112500"/>
          </a:effectLst>
        </p:spPr>
      </p:pic>
      <p:sp>
        <p:nvSpPr>
          <p:cNvPr id="19" name="文本框 18"/>
          <p:cNvSpPr txBox="1"/>
          <p:nvPr/>
        </p:nvSpPr>
        <p:spPr>
          <a:xfrm>
            <a:off x="1317187" y="1938242"/>
            <a:ext cx="4270480" cy="3674211"/>
          </a:xfrm>
          <a:prstGeom prst="rect">
            <a:avLst/>
          </a:prstGeom>
          <a:noFill/>
          <a:ln w="25400" cmpd="dbl">
            <a:noFill/>
            <a:prstDash val="sysDash"/>
          </a:ln>
        </p:spPr>
        <p:txBody>
          <a:bodyPr wrap="square" rtlCol="0">
            <a:noAutofit/>
          </a:bodyPr>
          <a:lstStyle>
            <a:defPPr>
              <a:defRPr lang="zh-CN"/>
            </a:defPPr>
            <a:lvl1pPr algn="r">
              <a:defRPr sz="11500" b="1">
                <a:solidFill>
                  <a:schemeClr val="bg1"/>
                </a:solidFill>
                <a:effectLst>
                  <a:outerShdw blurRad="279400" dist="152400" dir="2700000" sx="102000" sy="102000" algn="tl" rotWithShape="0">
                    <a:prstClr val="black">
                      <a:alpha val="28000"/>
                    </a:prstClr>
                  </a:outerShdw>
                </a:effectLst>
              </a:defRPr>
            </a:lvl1pPr>
          </a:lstStyle>
          <a:p>
            <a:pPr algn="just">
              <a:lnSpc>
                <a:spcPct val="200000"/>
              </a:lnSpc>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、编制</a:t>
            </a:r>
            <a:r>
              <a:rPr lang="zh-CN" altLang="en-US" sz="2400" dirty="0">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作业指导书</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，并对施工班组进行工程技术交底，告知班组施工作业的内容、组织安排、技术指标及相关注意事项。</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757"/>
          <a:stretch>
            <a:fillRect/>
          </a:stretch>
        </p:blipFill>
        <p:spPr>
          <a:xfrm>
            <a:off x="6231879" y="1629594"/>
            <a:ext cx="5258973" cy="44011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33014" y="237992"/>
            <a:ext cx="4051109" cy="584775"/>
          </a:xfrm>
          <a:prstGeom prst="rect">
            <a:avLst/>
          </a:prstGeom>
        </p:spPr>
        <p:txBody>
          <a:bodyPr wrap="none">
            <a:spAutoFit/>
          </a:bodyPr>
          <a:lstStyle/>
          <a:p>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2.2.1</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施工准备阶段：</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18" y="1485577"/>
            <a:ext cx="3184353" cy="4828179"/>
          </a:xfrm>
          <a:prstGeom prst="rect">
            <a:avLst/>
          </a:prstGeom>
          <a:ln>
            <a:noFill/>
          </a:ln>
          <a:effectLst>
            <a:softEdge rad="112500"/>
          </a:effectLst>
        </p:spPr>
      </p:pic>
      <p:sp>
        <p:nvSpPr>
          <p:cNvPr id="15" name="文本框 14"/>
          <p:cNvSpPr txBox="1"/>
          <p:nvPr/>
        </p:nvSpPr>
        <p:spPr>
          <a:xfrm>
            <a:off x="1273052" y="1705248"/>
            <a:ext cx="2520279" cy="4388842"/>
          </a:xfrm>
          <a:prstGeom prst="rect">
            <a:avLst/>
          </a:prstGeom>
          <a:noFill/>
        </p:spPr>
        <p:txBody>
          <a:bodyPr wrap="square" rtlCol="0">
            <a:noAutofit/>
          </a:bodyPr>
          <a:lstStyle>
            <a:defPPr>
              <a:defRPr lang="zh-CN"/>
            </a:defPPr>
            <a:lvl1pPr algn="r">
              <a:defRPr sz="11500" b="1">
                <a:solidFill>
                  <a:schemeClr val="bg1"/>
                </a:solidFill>
                <a:effectLst>
                  <a:outerShdw blurRad="279400" dist="152400" dir="2700000" sx="102000" sy="102000" algn="tl" rotWithShape="0">
                    <a:prstClr val="black">
                      <a:alpha val="28000"/>
                    </a:prstClr>
                  </a:outerShdw>
                </a:effectLst>
              </a:defRPr>
            </a:lvl1pPr>
          </a:lstStyle>
          <a:p>
            <a:pPr algn="just">
              <a:lnSpc>
                <a:spcPct val="200000"/>
              </a:lnSpc>
            </a:pP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3</a:t>
            </a:r>
            <a:r>
              <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、施工各方之间签订</a:t>
            </a:r>
            <a:r>
              <a:rPr lang="zh-CN" altLang="en-US" sz="20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施工安全协议</a:t>
            </a:r>
            <a:r>
              <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，明确各自的安全职责和应当采取的安全措施，做到职责清楚，分工明确，保证施工安全。</a:t>
            </a: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b="4440"/>
          <a:stretch>
            <a:fillRect/>
          </a:stretch>
        </p:blipFill>
        <p:spPr>
          <a:xfrm>
            <a:off x="4594251" y="2617879"/>
            <a:ext cx="2998251" cy="2563574"/>
          </a:xfrm>
          <a:prstGeom prst="ellipse">
            <a:avLst/>
          </a:prstGeom>
          <a:ln>
            <a:noFill/>
          </a:ln>
          <a:effectLst>
            <a:softEdge rad="112500"/>
          </a:effectLst>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3197" y="1268935"/>
            <a:ext cx="3462240" cy="482818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718723" y="261442"/>
            <a:ext cx="4051109" cy="633187"/>
          </a:xfrm>
          <a:prstGeom prst="rect">
            <a:avLst/>
          </a:prstGeom>
        </p:spPr>
        <p:txBody>
          <a:bodyPr wrap="none">
            <a:spAutoFit/>
          </a:bodyPr>
          <a:lstStyle/>
          <a:p>
            <a:pPr>
              <a:lnSpc>
                <a:spcPct val="120000"/>
              </a:lnSpc>
            </a:pP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2.2.1</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施工准备阶段：</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23" y="1485578"/>
            <a:ext cx="5162035" cy="4320000"/>
          </a:xfrm>
          <a:prstGeom prst="rect">
            <a:avLst/>
          </a:prstGeom>
          <a:ln>
            <a:noFill/>
          </a:ln>
          <a:effectLst>
            <a:softEdge rad="112500"/>
          </a:effectLst>
        </p:spPr>
      </p:pic>
      <p:sp>
        <p:nvSpPr>
          <p:cNvPr id="7" name="文本框 6"/>
          <p:cNvSpPr txBox="1"/>
          <p:nvPr/>
        </p:nvSpPr>
        <p:spPr>
          <a:xfrm>
            <a:off x="928020" y="1906430"/>
            <a:ext cx="4536504" cy="3478296"/>
          </a:xfrm>
          <a:prstGeom prst="rect">
            <a:avLst/>
          </a:prstGeom>
          <a:noFill/>
        </p:spPr>
        <p:txBody>
          <a:bodyPr wrap="square" rtlCol="0">
            <a:noAutofit/>
          </a:bodyPr>
          <a:lstStyle>
            <a:defPPr>
              <a:defRPr lang="zh-CN"/>
            </a:defPPr>
            <a:lvl1pPr algn="r">
              <a:defRPr sz="11500" b="1">
                <a:solidFill>
                  <a:schemeClr val="bg1"/>
                </a:solidFill>
                <a:effectLst>
                  <a:outerShdw blurRad="279400" dist="152400" dir="2700000" sx="102000" sy="102000" algn="tl" rotWithShape="0">
                    <a:prstClr val="black">
                      <a:alpha val="28000"/>
                    </a:prstClr>
                  </a:outerShdw>
                </a:effectLst>
              </a:defRPr>
            </a:lvl1pPr>
          </a:lstStyle>
          <a:p>
            <a:pPr algn="just">
              <a:lnSpc>
                <a:spcPct val="150000"/>
              </a:lnSpc>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4</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、加强从业人员的</a:t>
            </a:r>
            <a:r>
              <a:rPr lang="zh-CN" altLang="en-US" sz="24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安全教育和培训</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，作业前对作业人员进行岗前安全教育和安全技术交底工作，提高从业人员的技能，自我保护意识，预防事故发生的应急措施和综合应变能力。</a:t>
            </a: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418" y="1629594"/>
            <a:ext cx="5015576" cy="417598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23" y="1773610"/>
            <a:ext cx="5159850" cy="4318171"/>
          </a:xfrm>
          <a:prstGeom prst="rect">
            <a:avLst/>
          </a:prstGeom>
          <a:ln>
            <a:noFill/>
          </a:ln>
          <a:effectLst>
            <a:softEdge rad="112500"/>
          </a:effectLst>
        </p:spPr>
      </p:pic>
      <p:sp>
        <p:nvSpPr>
          <p:cNvPr id="7" name="文本框 6"/>
          <p:cNvSpPr txBox="1"/>
          <p:nvPr/>
        </p:nvSpPr>
        <p:spPr>
          <a:xfrm>
            <a:off x="913011" y="2024735"/>
            <a:ext cx="4572509" cy="3674211"/>
          </a:xfrm>
          <a:prstGeom prst="rect">
            <a:avLst/>
          </a:prstGeom>
          <a:noFill/>
        </p:spPr>
        <p:txBody>
          <a:bodyPr wrap="square" rtlCol="0">
            <a:noAutofit/>
          </a:bodyPr>
          <a:lstStyle>
            <a:defPPr>
              <a:defRPr lang="zh-CN"/>
            </a:defPPr>
            <a:lvl1pPr algn="r">
              <a:defRPr sz="11500" b="1">
                <a:solidFill>
                  <a:schemeClr val="bg1"/>
                </a:solidFill>
                <a:effectLst>
                  <a:outerShdw blurRad="279400" dist="152400" dir="2700000" sx="102000" sy="102000" algn="tl" rotWithShape="0">
                    <a:prstClr val="black">
                      <a:alpha val="28000"/>
                    </a:prstClr>
                  </a:outerShdw>
                </a:effectLst>
              </a:defRPr>
            </a:lvl1pPr>
          </a:lstStyle>
          <a:p>
            <a:pPr algn="just">
              <a:lnSpc>
                <a:spcPct val="200000"/>
              </a:lnSpc>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5</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、禁止</a:t>
            </a:r>
            <a:r>
              <a:rPr lang="zh-CN" altLang="en-US" sz="24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酒后作业</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，禁止</a:t>
            </a:r>
            <a:r>
              <a:rPr lang="zh-CN" altLang="en-US" sz="24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违章作业</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，禁止</a:t>
            </a:r>
            <a:r>
              <a:rPr lang="zh-CN" altLang="en-US" sz="24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违章指挥</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，定期为工人</a:t>
            </a:r>
            <a:r>
              <a:rPr lang="zh-CN" altLang="en-US" sz="24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体检</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避免患有职业禁忌症人员上岗作业，特种作业人员必须</a:t>
            </a:r>
            <a:r>
              <a:rPr lang="zh-CN" altLang="en-US" sz="24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持证上岗</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sp>
        <p:nvSpPr>
          <p:cNvPr id="28" name="矩形 27"/>
          <p:cNvSpPr/>
          <p:nvPr/>
        </p:nvSpPr>
        <p:spPr>
          <a:xfrm>
            <a:off x="841003" y="261442"/>
            <a:ext cx="4051109" cy="633187"/>
          </a:xfrm>
          <a:prstGeom prst="rect">
            <a:avLst/>
          </a:prstGeom>
        </p:spPr>
        <p:txBody>
          <a:bodyPr wrap="none">
            <a:spAutoFit/>
          </a:bodyPr>
          <a:lstStyle/>
          <a:p>
            <a:pPr>
              <a:lnSpc>
                <a:spcPct val="120000"/>
              </a:lnSpc>
            </a:pP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2.2.1</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施工准备阶段：</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586" y="1800163"/>
            <a:ext cx="5378866" cy="429161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08955" y="3179519"/>
            <a:ext cx="4680468" cy="3547042"/>
            <a:chOff x="239714" y="754856"/>
            <a:chExt cx="7231524" cy="5348288"/>
          </a:xfrm>
        </p:grpSpPr>
        <p:sp>
          <p:nvSpPr>
            <p:cNvPr id="20" name="Freeform 99"/>
            <p:cNvSpPr/>
            <p:nvPr userDrawn="1"/>
          </p:nvSpPr>
          <p:spPr bwMode="auto">
            <a:xfrm>
              <a:off x="6196088" y="4485946"/>
              <a:ext cx="682788" cy="564840"/>
            </a:xfrm>
            <a:custGeom>
              <a:avLst/>
              <a:gdLst>
                <a:gd name="T0" fmla="*/ 82 w 436"/>
                <a:gd name="T1" fmla="*/ 59 h 361"/>
                <a:gd name="T2" fmla="*/ 75 w 436"/>
                <a:gd name="T3" fmla="*/ 294 h 361"/>
                <a:gd name="T4" fmla="*/ 357 w 436"/>
                <a:gd name="T5" fmla="*/ 296 h 361"/>
                <a:gd name="T6" fmla="*/ 355 w 436"/>
                <a:gd name="T7" fmla="*/ 299 h 361"/>
                <a:gd name="T8" fmla="*/ 348 w 436"/>
                <a:gd name="T9" fmla="*/ 59 h 361"/>
                <a:gd name="T10" fmla="*/ 75 w 436"/>
                <a:gd name="T11" fmla="*/ 65 h 361"/>
                <a:gd name="T12" fmla="*/ 82 w 436"/>
                <a:gd name="T13" fmla="*/ 59 h 361"/>
              </a:gdLst>
              <a:ahLst/>
              <a:cxnLst>
                <a:cxn ang="0">
                  <a:pos x="T0" y="T1"/>
                </a:cxn>
                <a:cxn ang="0">
                  <a:pos x="T2" y="T3"/>
                </a:cxn>
                <a:cxn ang="0">
                  <a:pos x="T4" y="T5"/>
                </a:cxn>
                <a:cxn ang="0">
                  <a:pos x="T6" y="T7"/>
                </a:cxn>
                <a:cxn ang="0">
                  <a:pos x="T8" y="T9"/>
                </a:cxn>
                <a:cxn ang="0">
                  <a:pos x="T10" y="T11"/>
                </a:cxn>
                <a:cxn ang="0">
                  <a:pos x="T12" y="T13"/>
                </a:cxn>
              </a:cxnLst>
              <a:rect l="0" t="0" r="r" b="b"/>
              <a:pathLst>
                <a:path w="436" h="361">
                  <a:moveTo>
                    <a:pt x="82" y="59"/>
                  </a:moveTo>
                  <a:cubicBezTo>
                    <a:pt x="6" y="123"/>
                    <a:pt x="0" y="229"/>
                    <a:pt x="75" y="294"/>
                  </a:cubicBezTo>
                  <a:cubicBezTo>
                    <a:pt x="152" y="361"/>
                    <a:pt x="279" y="361"/>
                    <a:pt x="357" y="296"/>
                  </a:cubicBezTo>
                  <a:cubicBezTo>
                    <a:pt x="355" y="299"/>
                    <a:pt x="355" y="299"/>
                    <a:pt x="355" y="299"/>
                  </a:cubicBezTo>
                  <a:cubicBezTo>
                    <a:pt x="436" y="232"/>
                    <a:pt x="432" y="123"/>
                    <a:pt x="348" y="59"/>
                  </a:cubicBezTo>
                  <a:cubicBezTo>
                    <a:pt x="270" y="0"/>
                    <a:pt x="150" y="3"/>
                    <a:pt x="75" y="65"/>
                  </a:cubicBezTo>
                  <a:lnTo>
                    <a:pt x="82" y="59"/>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1" name="Freeform 100"/>
            <p:cNvSpPr/>
            <p:nvPr userDrawn="1"/>
          </p:nvSpPr>
          <p:spPr bwMode="auto">
            <a:xfrm>
              <a:off x="6958819" y="4554093"/>
              <a:ext cx="269970" cy="224102"/>
            </a:xfrm>
            <a:custGeom>
              <a:avLst/>
              <a:gdLst>
                <a:gd name="T0" fmla="*/ 32 w 172"/>
                <a:gd name="T1" fmla="*/ 23 h 143"/>
                <a:gd name="T2" fmla="*/ 29 w 172"/>
                <a:gd name="T3" fmla="*/ 116 h 143"/>
                <a:gd name="T4" fmla="*/ 141 w 172"/>
                <a:gd name="T5" fmla="*/ 117 h 143"/>
                <a:gd name="T6" fmla="*/ 140 w 172"/>
                <a:gd name="T7" fmla="*/ 119 h 143"/>
                <a:gd name="T8" fmla="*/ 137 w 172"/>
                <a:gd name="T9" fmla="*/ 23 h 143"/>
                <a:gd name="T10" fmla="*/ 29 w 172"/>
                <a:gd name="T11" fmla="*/ 26 h 143"/>
                <a:gd name="T12" fmla="*/ 32 w 172"/>
                <a:gd name="T13" fmla="*/ 23 h 143"/>
              </a:gdLst>
              <a:ahLst/>
              <a:cxnLst>
                <a:cxn ang="0">
                  <a:pos x="T0" y="T1"/>
                </a:cxn>
                <a:cxn ang="0">
                  <a:pos x="T2" y="T3"/>
                </a:cxn>
                <a:cxn ang="0">
                  <a:pos x="T4" y="T5"/>
                </a:cxn>
                <a:cxn ang="0">
                  <a:pos x="T6" y="T7"/>
                </a:cxn>
                <a:cxn ang="0">
                  <a:pos x="T8" y="T9"/>
                </a:cxn>
                <a:cxn ang="0">
                  <a:pos x="T10" y="T11"/>
                </a:cxn>
                <a:cxn ang="0">
                  <a:pos x="T12" y="T13"/>
                </a:cxn>
              </a:cxnLst>
              <a:rect l="0" t="0" r="r" b="b"/>
              <a:pathLst>
                <a:path w="172" h="143">
                  <a:moveTo>
                    <a:pt x="32" y="23"/>
                  </a:moveTo>
                  <a:cubicBezTo>
                    <a:pt x="2" y="49"/>
                    <a:pt x="0" y="90"/>
                    <a:pt x="29" y="116"/>
                  </a:cubicBezTo>
                  <a:cubicBezTo>
                    <a:pt x="60" y="143"/>
                    <a:pt x="110" y="143"/>
                    <a:pt x="141" y="117"/>
                  </a:cubicBezTo>
                  <a:cubicBezTo>
                    <a:pt x="140" y="119"/>
                    <a:pt x="140" y="119"/>
                    <a:pt x="140" y="119"/>
                  </a:cubicBezTo>
                  <a:cubicBezTo>
                    <a:pt x="172" y="92"/>
                    <a:pt x="171" y="48"/>
                    <a:pt x="137" y="23"/>
                  </a:cubicBezTo>
                  <a:cubicBezTo>
                    <a:pt x="106" y="0"/>
                    <a:pt x="59" y="1"/>
                    <a:pt x="29" y="26"/>
                  </a:cubicBezTo>
                  <a:lnTo>
                    <a:pt x="32" y="23"/>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2" name="Freeform 101"/>
            <p:cNvSpPr/>
            <p:nvPr userDrawn="1"/>
          </p:nvSpPr>
          <p:spPr bwMode="auto">
            <a:xfrm>
              <a:off x="452020" y="841351"/>
              <a:ext cx="6627368" cy="4964301"/>
            </a:xfrm>
            <a:custGeom>
              <a:avLst/>
              <a:gdLst>
                <a:gd name="T0" fmla="*/ 3931 w 4229"/>
                <a:gd name="T1" fmla="*/ 1815 h 3167"/>
                <a:gd name="T2" fmla="*/ 3787 w 4229"/>
                <a:gd name="T3" fmla="*/ 1695 h 3167"/>
                <a:gd name="T4" fmla="*/ 4078 w 4229"/>
                <a:gd name="T5" fmla="*/ 1302 h 3167"/>
                <a:gd name="T6" fmla="*/ 3657 w 4229"/>
                <a:gd name="T7" fmla="*/ 1502 h 3167"/>
                <a:gd name="T8" fmla="*/ 3536 w 4229"/>
                <a:gd name="T9" fmla="*/ 1401 h 3167"/>
                <a:gd name="T10" fmla="*/ 3643 w 4229"/>
                <a:gd name="T11" fmla="*/ 1182 h 3167"/>
                <a:gd name="T12" fmla="*/ 4067 w 4229"/>
                <a:gd name="T13" fmla="*/ 692 h 3167"/>
                <a:gd name="T14" fmla="*/ 3884 w 4229"/>
                <a:gd name="T15" fmla="*/ 539 h 3167"/>
                <a:gd name="T16" fmla="*/ 3611 w 4229"/>
                <a:gd name="T17" fmla="*/ 714 h 3167"/>
                <a:gd name="T18" fmla="*/ 3652 w 4229"/>
                <a:gd name="T19" fmla="*/ 626 h 3167"/>
                <a:gd name="T20" fmla="*/ 3466 w 4229"/>
                <a:gd name="T21" fmla="*/ 471 h 3167"/>
                <a:gd name="T22" fmla="*/ 3238 w 4229"/>
                <a:gd name="T23" fmla="*/ 515 h 3167"/>
                <a:gd name="T24" fmla="*/ 3280 w 4229"/>
                <a:gd name="T25" fmla="*/ 334 h 3167"/>
                <a:gd name="T26" fmla="*/ 2966 w 4229"/>
                <a:gd name="T27" fmla="*/ 72 h 3167"/>
                <a:gd name="T28" fmla="*/ 2492 w 4229"/>
                <a:gd name="T29" fmla="*/ 391 h 3167"/>
                <a:gd name="T30" fmla="*/ 2580 w 4229"/>
                <a:gd name="T31" fmla="*/ 240 h 3167"/>
                <a:gd name="T32" fmla="*/ 2392 w 4229"/>
                <a:gd name="T33" fmla="*/ 83 h 3167"/>
                <a:gd name="T34" fmla="*/ 1992 w 4229"/>
                <a:gd name="T35" fmla="*/ 249 h 3167"/>
                <a:gd name="T36" fmla="*/ 1476 w 4229"/>
                <a:gd name="T37" fmla="*/ 511 h 3167"/>
                <a:gd name="T38" fmla="*/ 1314 w 4229"/>
                <a:gd name="T39" fmla="*/ 376 h 3167"/>
                <a:gd name="T40" fmla="*/ 1414 w 4229"/>
                <a:gd name="T41" fmla="*/ 112 h 3167"/>
                <a:gd name="T42" fmla="*/ 213 w 4229"/>
                <a:gd name="T43" fmla="*/ 900 h 3167"/>
                <a:gd name="T44" fmla="*/ 217 w 4229"/>
                <a:gd name="T45" fmla="*/ 1240 h 3167"/>
                <a:gd name="T46" fmla="*/ 217 w 4229"/>
                <a:gd name="T47" fmla="*/ 1575 h 3167"/>
                <a:gd name="T48" fmla="*/ 144 w 4229"/>
                <a:gd name="T49" fmla="*/ 1828 h 3167"/>
                <a:gd name="T50" fmla="*/ 558 w 4229"/>
                <a:gd name="T51" fmla="*/ 1676 h 3167"/>
                <a:gd name="T52" fmla="*/ 637 w 4229"/>
                <a:gd name="T53" fmla="*/ 1742 h 3167"/>
                <a:gd name="T54" fmla="*/ 66 w 4229"/>
                <a:gd name="T55" fmla="*/ 2417 h 3167"/>
                <a:gd name="T56" fmla="*/ 997 w 4229"/>
                <a:gd name="T57" fmla="*/ 1838 h 3167"/>
                <a:gd name="T58" fmla="*/ 1113 w 4229"/>
                <a:gd name="T59" fmla="*/ 1934 h 3167"/>
                <a:gd name="T60" fmla="*/ 719 w 4229"/>
                <a:gd name="T61" fmla="*/ 2408 h 3167"/>
                <a:gd name="T62" fmla="*/ 1179 w 4229"/>
                <a:gd name="T63" fmla="*/ 2169 h 3167"/>
                <a:gd name="T64" fmla="*/ 1319 w 4229"/>
                <a:gd name="T65" fmla="*/ 2285 h 3167"/>
                <a:gd name="T66" fmla="*/ 1319 w 4229"/>
                <a:gd name="T67" fmla="*/ 2585 h 3167"/>
                <a:gd name="T68" fmla="*/ 1138 w 4229"/>
                <a:gd name="T69" fmla="*/ 2912 h 3167"/>
                <a:gd name="T70" fmla="*/ 1692 w 4229"/>
                <a:gd name="T71" fmla="*/ 2630 h 3167"/>
                <a:gd name="T72" fmla="*/ 1968 w 4229"/>
                <a:gd name="T73" fmla="*/ 2628 h 3167"/>
                <a:gd name="T74" fmla="*/ 1968 w 4229"/>
                <a:gd name="T75" fmla="*/ 2866 h 3167"/>
                <a:gd name="T76" fmla="*/ 2254 w 4229"/>
                <a:gd name="T77" fmla="*/ 3101 h 3167"/>
                <a:gd name="T78" fmla="*/ 2610 w 4229"/>
                <a:gd name="T79" fmla="*/ 2979 h 3167"/>
                <a:gd name="T80" fmla="*/ 4185 w 4229"/>
                <a:gd name="T81" fmla="*/ 1872 h 3167"/>
                <a:gd name="T82" fmla="*/ 4024 w 4229"/>
                <a:gd name="T83" fmla="*/ 1738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29" h="3167">
                  <a:moveTo>
                    <a:pt x="4024" y="1738"/>
                  </a:moveTo>
                  <a:cubicBezTo>
                    <a:pt x="3931" y="1815"/>
                    <a:pt x="3931" y="1815"/>
                    <a:pt x="3931" y="1815"/>
                  </a:cubicBezTo>
                  <a:cubicBezTo>
                    <a:pt x="3891" y="1848"/>
                    <a:pt x="3827" y="1848"/>
                    <a:pt x="3787" y="1815"/>
                  </a:cubicBezTo>
                  <a:cubicBezTo>
                    <a:pt x="3748" y="1782"/>
                    <a:pt x="3748" y="1729"/>
                    <a:pt x="3787" y="1695"/>
                  </a:cubicBezTo>
                  <a:cubicBezTo>
                    <a:pt x="4078" y="1453"/>
                    <a:pt x="4078" y="1453"/>
                    <a:pt x="4078" y="1453"/>
                  </a:cubicBezTo>
                  <a:cubicBezTo>
                    <a:pt x="4128" y="1411"/>
                    <a:pt x="4128" y="1344"/>
                    <a:pt x="4078" y="1302"/>
                  </a:cubicBezTo>
                  <a:cubicBezTo>
                    <a:pt x="4028" y="1260"/>
                    <a:pt x="3947" y="1260"/>
                    <a:pt x="3897" y="1302"/>
                  </a:cubicBezTo>
                  <a:cubicBezTo>
                    <a:pt x="3657" y="1502"/>
                    <a:pt x="3657" y="1502"/>
                    <a:pt x="3657" y="1502"/>
                  </a:cubicBezTo>
                  <a:cubicBezTo>
                    <a:pt x="3624" y="1530"/>
                    <a:pt x="3570" y="1530"/>
                    <a:pt x="3536" y="1502"/>
                  </a:cubicBezTo>
                  <a:cubicBezTo>
                    <a:pt x="3503" y="1474"/>
                    <a:pt x="3503" y="1429"/>
                    <a:pt x="3536" y="1401"/>
                  </a:cubicBezTo>
                  <a:cubicBezTo>
                    <a:pt x="3643" y="1311"/>
                    <a:pt x="3643" y="1311"/>
                    <a:pt x="3643" y="1311"/>
                  </a:cubicBezTo>
                  <a:cubicBezTo>
                    <a:pt x="3686" y="1276"/>
                    <a:pt x="3686" y="1218"/>
                    <a:pt x="3643" y="1182"/>
                  </a:cubicBezTo>
                  <a:cubicBezTo>
                    <a:pt x="3598" y="1145"/>
                    <a:pt x="3598" y="1084"/>
                    <a:pt x="3643" y="1047"/>
                  </a:cubicBezTo>
                  <a:cubicBezTo>
                    <a:pt x="4067" y="692"/>
                    <a:pt x="4067" y="692"/>
                    <a:pt x="4067" y="692"/>
                  </a:cubicBezTo>
                  <a:cubicBezTo>
                    <a:pt x="4118" y="650"/>
                    <a:pt x="4118" y="582"/>
                    <a:pt x="4067" y="539"/>
                  </a:cubicBezTo>
                  <a:cubicBezTo>
                    <a:pt x="4017" y="497"/>
                    <a:pt x="3935" y="497"/>
                    <a:pt x="3884" y="539"/>
                  </a:cubicBezTo>
                  <a:cubicBezTo>
                    <a:pt x="3675" y="714"/>
                    <a:pt x="3675" y="714"/>
                    <a:pt x="3675" y="714"/>
                  </a:cubicBezTo>
                  <a:cubicBezTo>
                    <a:pt x="3657" y="729"/>
                    <a:pt x="3629" y="729"/>
                    <a:pt x="3611" y="714"/>
                  </a:cubicBezTo>
                  <a:cubicBezTo>
                    <a:pt x="3593" y="699"/>
                    <a:pt x="3593" y="675"/>
                    <a:pt x="3611" y="660"/>
                  </a:cubicBezTo>
                  <a:cubicBezTo>
                    <a:pt x="3652" y="626"/>
                    <a:pt x="3652" y="626"/>
                    <a:pt x="3652" y="626"/>
                  </a:cubicBezTo>
                  <a:cubicBezTo>
                    <a:pt x="3703" y="583"/>
                    <a:pt x="3703" y="514"/>
                    <a:pt x="3652" y="471"/>
                  </a:cubicBezTo>
                  <a:cubicBezTo>
                    <a:pt x="3600" y="428"/>
                    <a:pt x="3517" y="428"/>
                    <a:pt x="3466" y="471"/>
                  </a:cubicBezTo>
                  <a:cubicBezTo>
                    <a:pt x="3413" y="515"/>
                    <a:pt x="3413" y="515"/>
                    <a:pt x="3413" y="515"/>
                  </a:cubicBezTo>
                  <a:cubicBezTo>
                    <a:pt x="3365" y="555"/>
                    <a:pt x="3286" y="555"/>
                    <a:pt x="3238" y="515"/>
                  </a:cubicBezTo>
                  <a:cubicBezTo>
                    <a:pt x="3190" y="475"/>
                    <a:pt x="3190" y="409"/>
                    <a:pt x="3238" y="369"/>
                  </a:cubicBezTo>
                  <a:cubicBezTo>
                    <a:pt x="3280" y="334"/>
                    <a:pt x="3280" y="334"/>
                    <a:pt x="3280" y="334"/>
                  </a:cubicBezTo>
                  <a:cubicBezTo>
                    <a:pt x="3366" y="262"/>
                    <a:pt x="3366" y="144"/>
                    <a:pt x="3280" y="72"/>
                  </a:cubicBezTo>
                  <a:cubicBezTo>
                    <a:pt x="3193" y="0"/>
                    <a:pt x="3053" y="0"/>
                    <a:pt x="2966" y="72"/>
                  </a:cubicBezTo>
                  <a:cubicBezTo>
                    <a:pt x="2584" y="391"/>
                    <a:pt x="2584" y="391"/>
                    <a:pt x="2584" y="391"/>
                  </a:cubicBezTo>
                  <a:cubicBezTo>
                    <a:pt x="2558" y="413"/>
                    <a:pt x="2517" y="413"/>
                    <a:pt x="2492" y="391"/>
                  </a:cubicBezTo>
                  <a:cubicBezTo>
                    <a:pt x="2466" y="370"/>
                    <a:pt x="2466" y="335"/>
                    <a:pt x="2492" y="314"/>
                  </a:cubicBezTo>
                  <a:cubicBezTo>
                    <a:pt x="2580" y="240"/>
                    <a:pt x="2580" y="240"/>
                    <a:pt x="2580" y="240"/>
                  </a:cubicBezTo>
                  <a:cubicBezTo>
                    <a:pt x="2632" y="197"/>
                    <a:pt x="2632" y="126"/>
                    <a:pt x="2580" y="83"/>
                  </a:cubicBezTo>
                  <a:cubicBezTo>
                    <a:pt x="2528" y="40"/>
                    <a:pt x="2444" y="40"/>
                    <a:pt x="2392" y="83"/>
                  </a:cubicBezTo>
                  <a:cubicBezTo>
                    <a:pt x="2194" y="249"/>
                    <a:pt x="2194" y="249"/>
                    <a:pt x="2194" y="249"/>
                  </a:cubicBezTo>
                  <a:cubicBezTo>
                    <a:pt x="2138" y="295"/>
                    <a:pt x="2048" y="295"/>
                    <a:pt x="1992" y="249"/>
                  </a:cubicBezTo>
                  <a:cubicBezTo>
                    <a:pt x="1937" y="202"/>
                    <a:pt x="1846" y="202"/>
                    <a:pt x="1791" y="249"/>
                  </a:cubicBezTo>
                  <a:cubicBezTo>
                    <a:pt x="1476" y="511"/>
                    <a:pt x="1476" y="511"/>
                    <a:pt x="1476" y="511"/>
                  </a:cubicBezTo>
                  <a:cubicBezTo>
                    <a:pt x="1431" y="549"/>
                    <a:pt x="1359" y="549"/>
                    <a:pt x="1314" y="511"/>
                  </a:cubicBezTo>
                  <a:cubicBezTo>
                    <a:pt x="1269" y="474"/>
                    <a:pt x="1269" y="414"/>
                    <a:pt x="1314" y="376"/>
                  </a:cubicBezTo>
                  <a:cubicBezTo>
                    <a:pt x="1414" y="293"/>
                    <a:pt x="1414" y="293"/>
                    <a:pt x="1414" y="293"/>
                  </a:cubicBezTo>
                  <a:cubicBezTo>
                    <a:pt x="1474" y="243"/>
                    <a:pt x="1474" y="162"/>
                    <a:pt x="1414" y="112"/>
                  </a:cubicBezTo>
                  <a:cubicBezTo>
                    <a:pt x="1355" y="62"/>
                    <a:pt x="1260" y="62"/>
                    <a:pt x="1200" y="110"/>
                  </a:cubicBezTo>
                  <a:cubicBezTo>
                    <a:pt x="213" y="900"/>
                    <a:pt x="213" y="900"/>
                    <a:pt x="213" y="900"/>
                  </a:cubicBezTo>
                  <a:cubicBezTo>
                    <a:pt x="154" y="947"/>
                    <a:pt x="154" y="1027"/>
                    <a:pt x="214" y="1074"/>
                  </a:cubicBezTo>
                  <a:cubicBezTo>
                    <a:pt x="271" y="1119"/>
                    <a:pt x="273" y="1194"/>
                    <a:pt x="217" y="1240"/>
                  </a:cubicBezTo>
                  <a:cubicBezTo>
                    <a:pt x="164" y="1285"/>
                    <a:pt x="164" y="1357"/>
                    <a:pt x="217" y="1402"/>
                  </a:cubicBezTo>
                  <a:cubicBezTo>
                    <a:pt x="274" y="1450"/>
                    <a:pt x="274" y="1527"/>
                    <a:pt x="217" y="1575"/>
                  </a:cubicBezTo>
                  <a:cubicBezTo>
                    <a:pt x="144" y="1636"/>
                    <a:pt x="144" y="1636"/>
                    <a:pt x="144" y="1636"/>
                  </a:cubicBezTo>
                  <a:cubicBezTo>
                    <a:pt x="81" y="1689"/>
                    <a:pt x="81" y="1775"/>
                    <a:pt x="144" y="1828"/>
                  </a:cubicBezTo>
                  <a:cubicBezTo>
                    <a:pt x="208" y="1881"/>
                    <a:pt x="311" y="1881"/>
                    <a:pt x="375" y="1828"/>
                  </a:cubicBezTo>
                  <a:cubicBezTo>
                    <a:pt x="558" y="1676"/>
                    <a:pt x="558" y="1676"/>
                    <a:pt x="558" y="1676"/>
                  </a:cubicBezTo>
                  <a:cubicBezTo>
                    <a:pt x="579" y="1657"/>
                    <a:pt x="615" y="1657"/>
                    <a:pt x="637" y="1676"/>
                  </a:cubicBezTo>
                  <a:cubicBezTo>
                    <a:pt x="659" y="1694"/>
                    <a:pt x="659" y="1724"/>
                    <a:pt x="637" y="1742"/>
                  </a:cubicBezTo>
                  <a:cubicBezTo>
                    <a:pt x="66" y="2219"/>
                    <a:pt x="66" y="2219"/>
                    <a:pt x="66" y="2219"/>
                  </a:cubicBezTo>
                  <a:cubicBezTo>
                    <a:pt x="0" y="2274"/>
                    <a:pt x="0" y="2363"/>
                    <a:pt x="66" y="2417"/>
                  </a:cubicBezTo>
                  <a:cubicBezTo>
                    <a:pt x="131" y="2472"/>
                    <a:pt x="238" y="2472"/>
                    <a:pt x="303" y="2417"/>
                  </a:cubicBezTo>
                  <a:cubicBezTo>
                    <a:pt x="997" y="1838"/>
                    <a:pt x="997" y="1838"/>
                    <a:pt x="997" y="1838"/>
                  </a:cubicBezTo>
                  <a:cubicBezTo>
                    <a:pt x="1029" y="1811"/>
                    <a:pt x="1081" y="1811"/>
                    <a:pt x="1113" y="1838"/>
                  </a:cubicBezTo>
                  <a:cubicBezTo>
                    <a:pt x="1144" y="1864"/>
                    <a:pt x="1144" y="1907"/>
                    <a:pt x="1113" y="1934"/>
                  </a:cubicBezTo>
                  <a:cubicBezTo>
                    <a:pt x="719" y="2263"/>
                    <a:pt x="719" y="2263"/>
                    <a:pt x="719" y="2263"/>
                  </a:cubicBezTo>
                  <a:cubicBezTo>
                    <a:pt x="671" y="2303"/>
                    <a:pt x="671" y="2368"/>
                    <a:pt x="719" y="2408"/>
                  </a:cubicBezTo>
                  <a:cubicBezTo>
                    <a:pt x="767" y="2448"/>
                    <a:pt x="845" y="2448"/>
                    <a:pt x="893" y="2408"/>
                  </a:cubicBezTo>
                  <a:cubicBezTo>
                    <a:pt x="1179" y="2169"/>
                    <a:pt x="1179" y="2169"/>
                    <a:pt x="1179" y="2169"/>
                  </a:cubicBezTo>
                  <a:cubicBezTo>
                    <a:pt x="1218" y="2137"/>
                    <a:pt x="1280" y="2137"/>
                    <a:pt x="1319" y="2169"/>
                  </a:cubicBezTo>
                  <a:cubicBezTo>
                    <a:pt x="1357" y="2201"/>
                    <a:pt x="1357" y="2253"/>
                    <a:pt x="1319" y="2285"/>
                  </a:cubicBezTo>
                  <a:cubicBezTo>
                    <a:pt x="1262" y="2332"/>
                    <a:pt x="1262" y="2409"/>
                    <a:pt x="1319" y="2457"/>
                  </a:cubicBezTo>
                  <a:cubicBezTo>
                    <a:pt x="1361" y="2492"/>
                    <a:pt x="1361" y="2549"/>
                    <a:pt x="1319" y="2585"/>
                  </a:cubicBezTo>
                  <a:cubicBezTo>
                    <a:pt x="1138" y="2735"/>
                    <a:pt x="1138" y="2735"/>
                    <a:pt x="1138" y="2735"/>
                  </a:cubicBezTo>
                  <a:cubicBezTo>
                    <a:pt x="1080" y="2784"/>
                    <a:pt x="1080" y="2863"/>
                    <a:pt x="1138" y="2912"/>
                  </a:cubicBezTo>
                  <a:cubicBezTo>
                    <a:pt x="1197" y="2961"/>
                    <a:pt x="1292" y="2961"/>
                    <a:pt x="1350" y="2912"/>
                  </a:cubicBezTo>
                  <a:cubicBezTo>
                    <a:pt x="1692" y="2630"/>
                    <a:pt x="1692" y="2630"/>
                    <a:pt x="1692" y="2630"/>
                  </a:cubicBezTo>
                  <a:cubicBezTo>
                    <a:pt x="1768" y="2567"/>
                    <a:pt x="1890" y="2567"/>
                    <a:pt x="1968" y="2628"/>
                  </a:cubicBezTo>
                  <a:cubicBezTo>
                    <a:pt x="1968" y="2628"/>
                    <a:pt x="1968" y="2628"/>
                    <a:pt x="1968" y="2628"/>
                  </a:cubicBezTo>
                  <a:cubicBezTo>
                    <a:pt x="2047" y="2692"/>
                    <a:pt x="2049" y="2797"/>
                    <a:pt x="1972" y="2863"/>
                  </a:cubicBezTo>
                  <a:cubicBezTo>
                    <a:pt x="1968" y="2866"/>
                    <a:pt x="1968" y="2866"/>
                    <a:pt x="1968" y="2866"/>
                  </a:cubicBezTo>
                  <a:cubicBezTo>
                    <a:pt x="1892" y="2932"/>
                    <a:pt x="1893" y="3037"/>
                    <a:pt x="1970" y="3101"/>
                  </a:cubicBezTo>
                  <a:cubicBezTo>
                    <a:pt x="2049" y="3167"/>
                    <a:pt x="2176" y="3167"/>
                    <a:pt x="2254" y="3101"/>
                  </a:cubicBezTo>
                  <a:cubicBezTo>
                    <a:pt x="2401" y="2979"/>
                    <a:pt x="2401" y="2979"/>
                    <a:pt x="2401" y="2979"/>
                  </a:cubicBezTo>
                  <a:cubicBezTo>
                    <a:pt x="2459" y="2931"/>
                    <a:pt x="2553" y="2931"/>
                    <a:pt x="2610" y="2979"/>
                  </a:cubicBezTo>
                  <a:cubicBezTo>
                    <a:pt x="2679" y="3036"/>
                    <a:pt x="2791" y="3036"/>
                    <a:pt x="2860" y="2979"/>
                  </a:cubicBezTo>
                  <a:cubicBezTo>
                    <a:pt x="4185" y="1872"/>
                    <a:pt x="4185" y="1872"/>
                    <a:pt x="4185" y="1872"/>
                  </a:cubicBezTo>
                  <a:cubicBezTo>
                    <a:pt x="4229" y="1835"/>
                    <a:pt x="4229" y="1775"/>
                    <a:pt x="4185" y="1738"/>
                  </a:cubicBezTo>
                  <a:cubicBezTo>
                    <a:pt x="4140" y="1701"/>
                    <a:pt x="4068" y="1701"/>
                    <a:pt x="4024" y="1738"/>
                  </a:cubicBezTo>
                </a:path>
              </a:pathLst>
            </a:custGeom>
            <a:solidFill>
              <a:schemeClr val="accent3">
                <a:alpha val="39000"/>
              </a:schemeClr>
            </a:solidFill>
            <a:ln>
              <a:noFill/>
            </a:ln>
          </p:spPr>
          <p:txBody>
            <a:bodyPr vert="horz" wrap="square" lIns="91440" tIns="45720" rIns="91440" bIns="45720" numCol="1" anchor="t" anchorCtr="0" compatLnSpc="1"/>
            <a:lstStyle/>
            <a:p>
              <a:endParaRPr lang="zh-CN" altLang="en-US"/>
            </a:p>
          </p:txBody>
        </p:sp>
        <p:sp>
          <p:nvSpPr>
            <p:cNvPr id="23" name="Freeform 102"/>
            <p:cNvSpPr/>
            <p:nvPr userDrawn="1"/>
          </p:nvSpPr>
          <p:spPr bwMode="auto">
            <a:xfrm>
              <a:off x="3061292" y="5885595"/>
              <a:ext cx="262107" cy="217549"/>
            </a:xfrm>
            <a:custGeom>
              <a:avLst/>
              <a:gdLst>
                <a:gd name="T0" fmla="*/ 32 w 167"/>
                <a:gd name="T1" fmla="*/ 22 h 139"/>
                <a:gd name="T2" fmla="*/ 29 w 167"/>
                <a:gd name="T3" fmla="*/ 113 h 139"/>
                <a:gd name="T4" fmla="*/ 137 w 167"/>
                <a:gd name="T5" fmla="*/ 114 h 139"/>
                <a:gd name="T6" fmla="*/ 136 w 167"/>
                <a:gd name="T7" fmla="*/ 115 h 139"/>
                <a:gd name="T8" fmla="*/ 134 w 167"/>
                <a:gd name="T9" fmla="*/ 23 h 139"/>
                <a:gd name="T10" fmla="*/ 29 w 167"/>
                <a:gd name="T11" fmla="*/ 25 h 139"/>
                <a:gd name="T12" fmla="*/ 32 w 167"/>
                <a:gd name="T13" fmla="*/ 22 h 139"/>
              </a:gdLst>
              <a:ahLst/>
              <a:cxnLst>
                <a:cxn ang="0">
                  <a:pos x="T0" y="T1"/>
                </a:cxn>
                <a:cxn ang="0">
                  <a:pos x="T2" y="T3"/>
                </a:cxn>
                <a:cxn ang="0">
                  <a:pos x="T4" y="T5"/>
                </a:cxn>
                <a:cxn ang="0">
                  <a:pos x="T6" y="T7"/>
                </a:cxn>
                <a:cxn ang="0">
                  <a:pos x="T8" y="T9"/>
                </a:cxn>
                <a:cxn ang="0">
                  <a:pos x="T10" y="T11"/>
                </a:cxn>
                <a:cxn ang="0">
                  <a:pos x="T12" y="T13"/>
                </a:cxn>
              </a:cxnLst>
              <a:rect l="0" t="0" r="r" b="b"/>
              <a:pathLst>
                <a:path w="167" h="139">
                  <a:moveTo>
                    <a:pt x="32" y="22"/>
                  </a:moveTo>
                  <a:cubicBezTo>
                    <a:pt x="2" y="47"/>
                    <a:pt x="0" y="88"/>
                    <a:pt x="29" y="113"/>
                  </a:cubicBezTo>
                  <a:cubicBezTo>
                    <a:pt x="58" y="138"/>
                    <a:pt x="107" y="139"/>
                    <a:pt x="137" y="114"/>
                  </a:cubicBezTo>
                  <a:cubicBezTo>
                    <a:pt x="136" y="115"/>
                    <a:pt x="136" y="115"/>
                    <a:pt x="136" y="115"/>
                  </a:cubicBezTo>
                  <a:cubicBezTo>
                    <a:pt x="167" y="89"/>
                    <a:pt x="166" y="47"/>
                    <a:pt x="134" y="23"/>
                  </a:cubicBezTo>
                  <a:cubicBezTo>
                    <a:pt x="104" y="0"/>
                    <a:pt x="58" y="1"/>
                    <a:pt x="29" y="25"/>
                  </a:cubicBezTo>
                  <a:lnTo>
                    <a:pt x="32" y="22"/>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4" name="Freeform 103"/>
            <p:cNvSpPr/>
            <p:nvPr userDrawn="1"/>
          </p:nvSpPr>
          <p:spPr bwMode="auto">
            <a:xfrm>
              <a:off x="6949646" y="2543735"/>
              <a:ext cx="292249" cy="242449"/>
            </a:xfrm>
            <a:custGeom>
              <a:avLst/>
              <a:gdLst>
                <a:gd name="T0" fmla="*/ 35 w 187"/>
                <a:gd name="T1" fmla="*/ 25 h 155"/>
                <a:gd name="T2" fmla="*/ 32 w 187"/>
                <a:gd name="T3" fmla="*/ 126 h 155"/>
                <a:gd name="T4" fmla="*/ 153 w 187"/>
                <a:gd name="T5" fmla="*/ 127 h 155"/>
                <a:gd name="T6" fmla="*/ 152 w 187"/>
                <a:gd name="T7" fmla="*/ 128 h 155"/>
                <a:gd name="T8" fmla="*/ 149 w 187"/>
                <a:gd name="T9" fmla="*/ 25 h 155"/>
                <a:gd name="T10" fmla="*/ 32 w 187"/>
                <a:gd name="T11" fmla="*/ 28 h 155"/>
                <a:gd name="T12" fmla="*/ 35 w 187"/>
                <a:gd name="T13" fmla="*/ 25 h 155"/>
              </a:gdLst>
              <a:ahLst/>
              <a:cxnLst>
                <a:cxn ang="0">
                  <a:pos x="T0" y="T1"/>
                </a:cxn>
                <a:cxn ang="0">
                  <a:pos x="T2" y="T3"/>
                </a:cxn>
                <a:cxn ang="0">
                  <a:pos x="T4" y="T5"/>
                </a:cxn>
                <a:cxn ang="0">
                  <a:pos x="T6" y="T7"/>
                </a:cxn>
                <a:cxn ang="0">
                  <a:pos x="T8" y="T9"/>
                </a:cxn>
                <a:cxn ang="0">
                  <a:pos x="T10" y="T11"/>
                </a:cxn>
                <a:cxn ang="0">
                  <a:pos x="T12" y="T13"/>
                </a:cxn>
              </a:cxnLst>
              <a:rect l="0" t="0" r="r" b="b"/>
              <a:pathLst>
                <a:path w="187" h="155">
                  <a:moveTo>
                    <a:pt x="35" y="25"/>
                  </a:moveTo>
                  <a:cubicBezTo>
                    <a:pt x="2" y="53"/>
                    <a:pt x="0" y="98"/>
                    <a:pt x="32" y="126"/>
                  </a:cubicBezTo>
                  <a:cubicBezTo>
                    <a:pt x="65" y="155"/>
                    <a:pt x="120" y="155"/>
                    <a:pt x="153" y="127"/>
                  </a:cubicBezTo>
                  <a:cubicBezTo>
                    <a:pt x="152" y="128"/>
                    <a:pt x="152" y="128"/>
                    <a:pt x="152" y="128"/>
                  </a:cubicBezTo>
                  <a:cubicBezTo>
                    <a:pt x="187" y="100"/>
                    <a:pt x="185" y="52"/>
                    <a:pt x="149" y="25"/>
                  </a:cubicBezTo>
                  <a:cubicBezTo>
                    <a:pt x="115" y="0"/>
                    <a:pt x="64" y="1"/>
                    <a:pt x="32" y="28"/>
                  </a:cubicBezTo>
                  <a:lnTo>
                    <a:pt x="35" y="2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5" name="Freeform 104"/>
            <p:cNvSpPr/>
            <p:nvPr userDrawn="1"/>
          </p:nvSpPr>
          <p:spPr bwMode="auto">
            <a:xfrm>
              <a:off x="6912951" y="1288244"/>
              <a:ext cx="351223" cy="290938"/>
            </a:xfrm>
            <a:custGeom>
              <a:avLst/>
              <a:gdLst>
                <a:gd name="T0" fmla="*/ 42 w 224"/>
                <a:gd name="T1" fmla="*/ 30 h 186"/>
                <a:gd name="T2" fmla="*/ 39 w 224"/>
                <a:gd name="T3" fmla="*/ 151 h 186"/>
                <a:gd name="T4" fmla="*/ 183 w 224"/>
                <a:gd name="T5" fmla="*/ 152 h 186"/>
                <a:gd name="T6" fmla="*/ 182 w 224"/>
                <a:gd name="T7" fmla="*/ 154 h 186"/>
                <a:gd name="T8" fmla="*/ 178 w 224"/>
                <a:gd name="T9" fmla="*/ 30 h 186"/>
                <a:gd name="T10" fmla="*/ 38 w 224"/>
                <a:gd name="T11" fmla="*/ 33 h 186"/>
                <a:gd name="T12" fmla="*/ 42 w 224"/>
                <a:gd name="T13" fmla="*/ 30 h 186"/>
              </a:gdLst>
              <a:ahLst/>
              <a:cxnLst>
                <a:cxn ang="0">
                  <a:pos x="T0" y="T1"/>
                </a:cxn>
                <a:cxn ang="0">
                  <a:pos x="T2" y="T3"/>
                </a:cxn>
                <a:cxn ang="0">
                  <a:pos x="T4" y="T5"/>
                </a:cxn>
                <a:cxn ang="0">
                  <a:pos x="T6" y="T7"/>
                </a:cxn>
                <a:cxn ang="0">
                  <a:pos x="T8" y="T9"/>
                </a:cxn>
                <a:cxn ang="0">
                  <a:pos x="T10" y="T11"/>
                </a:cxn>
                <a:cxn ang="0">
                  <a:pos x="T12" y="T13"/>
                </a:cxn>
              </a:cxnLst>
              <a:rect l="0" t="0" r="r" b="b"/>
              <a:pathLst>
                <a:path w="224" h="186">
                  <a:moveTo>
                    <a:pt x="42" y="30"/>
                  </a:moveTo>
                  <a:cubicBezTo>
                    <a:pt x="3" y="63"/>
                    <a:pt x="0" y="117"/>
                    <a:pt x="39" y="151"/>
                  </a:cubicBezTo>
                  <a:cubicBezTo>
                    <a:pt x="78" y="185"/>
                    <a:pt x="143" y="186"/>
                    <a:pt x="183" y="152"/>
                  </a:cubicBezTo>
                  <a:cubicBezTo>
                    <a:pt x="182" y="154"/>
                    <a:pt x="182" y="154"/>
                    <a:pt x="182" y="154"/>
                  </a:cubicBezTo>
                  <a:cubicBezTo>
                    <a:pt x="224" y="119"/>
                    <a:pt x="222" y="63"/>
                    <a:pt x="178" y="30"/>
                  </a:cubicBezTo>
                  <a:cubicBezTo>
                    <a:pt x="138" y="0"/>
                    <a:pt x="77" y="2"/>
                    <a:pt x="38" y="33"/>
                  </a:cubicBezTo>
                  <a:lnTo>
                    <a:pt x="42" y="3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6" name="Freeform 105"/>
            <p:cNvSpPr/>
            <p:nvPr userDrawn="1"/>
          </p:nvSpPr>
          <p:spPr bwMode="auto">
            <a:xfrm>
              <a:off x="7269416" y="1120495"/>
              <a:ext cx="201822" cy="167748"/>
            </a:xfrm>
            <a:custGeom>
              <a:avLst/>
              <a:gdLst>
                <a:gd name="T0" fmla="*/ 24 w 129"/>
                <a:gd name="T1" fmla="*/ 17 h 107"/>
                <a:gd name="T2" fmla="*/ 22 w 129"/>
                <a:gd name="T3" fmla="*/ 87 h 107"/>
                <a:gd name="T4" fmla="*/ 106 w 129"/>
                <a:gd name="T5" fmla="*/ 88 h 107"/>
                <a:gd name="T6" fmla="*/ 105 w 129"/>
                <a:gd name="T7" fmla="*/ 89 h 107"/>
                <a:gd name="T8" fmla="*/ 103 w 129"/>
                <a:gd name="T9" fmla="*/ 17 h 107"/>
                <a:gd name="T10" fmla="*/ 22 w 129"/>
                <a:gd name="T11" fmla="*/ 19 h 107"/>
                <a:gd name="T12" fmla="*/ 24 w 129"/>
                <a:gd name="T13" fmla="*/ 17 h 107"/>
              </a:gdLst>
              <a:ahLst/>
              <a:cxnLst>
                <a:cxn ang="0">
                  <a:pos x="T0" y="T1"/>
                </a:cxn>
                <a:cxn ang="0">
                  <a:pos x="T2" y="T3"/>
                </a:cxn>
                <a:cxn ang="0">
                  <a:pos x="T4" y="T5"/>
                </a:cxn>
                <a:cxn ang="0">
                  <a:pos x="T6" y="T7"/>
                </a:cxn>
                <a:cxn ang="0">
                  <a:pos x="T8" y="T9"/>
                </a:cxn>
                <a:cxn ang="0">
                  <a:pos x="T10" y="T11"/>
                </a:cxn>
                <a:cxn ang="0">
                  <a:pos x="T12" y="T13"/>
                </a:cxn>
              </a:cxnLst>
              <a:rect l="0" t="0" r="r" b="b"/>
              <a:pathLst>
                <a:path w="129" h="107">
                  <a:moveTo>
                    <a:pt x="24" y="17"/>
                  </a:moveTo>
                  <a:cubicBezTo>
                    <a:pt x="1" y="36"/>
                    <a:pt x="0" y="68"/>
                    <a:pt x="22" y="87"/>
                  </a:cubicBezTo>
                  <a:cubicBezTo>
                    <a:pt x="45" y="107"/>
                    <a:pt x="82" y="107"/>
                    <a:pt x="106" y="88"/>
                  </a:cubicBezTo>
                  <a:cubicBezTo>
                    <a:pt x="105" y="89"/>
                    <a:pt x="105" y="89"/>
                    <a:pt x="105" y="89"/>
                  </a:cubicBezTo>
                  <a:cubicBezTo>
                    <a:pt x="129" y="69"/>
                    <a:pt x="128" y="36"/>
                    <a:pt x="103" y="17"/>
                  </a:cubicBezTo>
                  <a:cubicBezTo>
                    <a:pt x="79" y="0"/>
                    <a:pt x="44" y="1"/>
                    <a:pt x="22" y="19"/>
                  </a:cubicBezTo>
                  <a:lnTo>
                    <a:pt x="24" y="17"/>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7" name="Freeform 106"/>
            <p:cNvSpPr/>
            <p:nvPr userDrawn="1"/>
          </p:nvSpPr>
          <p:spPr bwMode="auto">
            <a:xfrm>
              <a:off x="6203952" y="1225338"/>
              <a:ext cx="258176" cy="212306"/>
            </a:xfrm>
            <a:custGeom>
              <a:avLst/>
              <a:gdLst>
                <a:gd name="T0" fmla="*/ 32 w 165"/>
                <a:gd name="T1" fmla="*/ 22 h 136"/>
                <a:gd name="T2" fmla="*/ 29 w 165"/>
                <a:gd name="T3" fmla="*/ 111 h 136"/>
                <a:gd name="T4" fmla="*/ 135 w 165"/>
                <a:gd name="T5" fmla="*/ 111 h 136"/>
                <a:gd name="T6" fmla="*/ 134 w 165"/>
                <a:gd name="T7" fmla="*/ 113 h 136"/>
                <a:gd name="T8" fmla="*/ 132 w 165"/>
                <a:gd name="T9" fmla="*/ 22 h 136"/>
                <a:gd name="T10" fmla="*/ 29 w 165"/>
                <a:gd name="T11" fmla="*/ 24 h 136"/>
                <a:gd name="T12" fmla="*/ 32 w 165"/>
                <a:gd name="T13" fmla="*/ 22 h 136"/>
              </a:gdLst>
              <a:ahLst/>
              <a:cxnLst>
                <a:cxn ang="0">
                  <a:pos x="T0" y="T1"/>
                </a:cxn>
                <a:cxn ang="0">
                  <a:pos x="T2" y="T3"/>
                </a:cxn>
                <a:cxn ang="0">
                  <a:pos x="T4" y="T5"/>
                </a:cxn>
                <a:cxn ang="0">
                  <a:pos x="T6" y="T7"/>
                </a:cxn>
                <a:cxn ang="0">
                  <a:pos x="T8" y="T9"/>
                </a:cxn>
                <a:cxn ang="0">
                  <a:pos x="T10" y="T11"/>
                </a:cxn>
                <a:cxn ang="0">
                  <a:pos x="T12" y="T13"/>
                </a:cxn>
              </a:cxnLst>
              <a:rect l="0" t="0" r="r" b="b"/>
              <a:pathLst>
                <a:path w="165" h="136">
                  <a:moveTo>
                    <a:pt x="32" y="22"/>
                  </a:moveTo>
                  <a:cubicBezTo>
                    <a:pt x="3" y="46"/>
                    <a:pt x="0" y="86"/>
                    <a:pt x="29" y="111"/>
                  </a:cubicBezTo>
                  <a:cubicBezTo>
                    <a:pt x="58" y="136"/>
                    <a:pt x="106" y="136"/>
                    <a:pt x="135" y="111"/>
                  </a:cubicBezTo>
                  <a:cubicBezTo>
                    <a:pt x="134" y="113"/>
                    <a:pt x="134" y="113"/>
                    <a:pt x="134" y="113"/>
                  </a:cubicBezTo>
                  <a:cubicBezTo>
                    <a:pt x="165" y="87"/>
                    <a:pt x="163" y="46"/>
                    <a:pt x="132" y="22"/>
                  </a:cubicBezTo>
                  <a:cubicBezTo>
                    <a:pt x="102" y="0"/>
                    <a:pt x="57" y="1"/>
                    <a:pt x="29" y="24"/>
                  </a:cubicBezTo>
                  <a:lnTo>
                    <a:pt x="32" y="22"/>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6" name="Freeform 107"/>
            <p:cNvSpPr/>
            <p:nvPr userDrawn="1"/>
          </p:nvSpPr>
          <p:spPr bwMode="auto">
            <a:xfrm>
              <a:off x="4598549" y="754856"/>
              <a:ext cx="251622" cy="208375"/>
            </a:xfrm>
            <a:custGeom>
              <a:avLst/>
              <a:gdLst>
                <a:gd name="T0" fmla="*/ 31 w 160"/>
                <a:gd name="T1" fmla="*/ 22 h 133"/>
                <a:gd name="T2" fmla="*/ 28 w 160"/>
                <a:gd name="T3" fmla="*/ 108 h 133"/>
                <a:gd name="T4" fmla="*/ 132 w 160"/>
                <a:gd name="T5" fmla="*/ 109 h 133"/>
                <a:gd name="T6" fmla="*/ 131 w 160"/>
                <a:gd name="T7" fmla="*/ 110 h 133"/>
                <a:gd name="T8" fmla="*/ 128 w 160"/>
                <a:gd name="T9" fmla="*/ 22 h 133"/>
                <a:gd name="T10" fmla="*/ 28 w 160"/>
                <a:gd name="T11" fmla="*/ 24 h 133"/>
                <a:gd name="T12" fmla="*/ 31 w 160"/>
                <a:gd name="T13" fmla="*/ 22 h 133"/>
              </a:gdLst>
              <a:ahLst/>
              <a:cxnLst>
                <a:cxn ang="0">
                  <a:pos x="T0" y="T1"/>
                </a:cxn>
                <a:cxn ang="0">
                  <a:pos x="T2" y="T3"/>
                </a:cxn>
                <a:cxn ang="0">
                  <a:pos x="T4" y="T5"/>
                </a:cxn>
                <a:cxn ang="0">
                  <a:pos x="T6" y="T7"/>
                </a:cxn>
                <a:cxn ang="0">
                  <a:pos x="T8" y="T9"/>
                </a:cxn>
                <a:cxn ang="0">
                  <a:pos x="T10" y="T11"/>
                </a:cxn>
                <a:cxn ang="0">
                  <a:pos x="T12" y="T13"/>
                </a:cxn>
              </a:cxnLst>
              <a:rect l="0" t="0" r="r" b="b"/>
              <a:pathLst>
                <a:path w="160" h="133">
                  <a:moveTo>
                    <a:pt x="31" y="22"/>
                  </a:moveTo>
                  <a:cubicBezTo>
                    <a:pt x="3" y="45"/>
                    <a:pt x="0" y="84"/>
                    <a:pt x="28" y="108"/>
                  </a:cubicBezTo>
                  <a:cubicBezTo>
                    <a:pt x="56" y="132"/>
                    <a:pt x="103" y="133"/>
                    <a:pt x="132" y="109"/>
                  </a:cubicBezTo>
                  <a:cubicBezTo>
                    <a:pt x="131" y="110"/>
                    <a:pt x="131" y="110"/>
                    <a:pt x="131" y="110"/>
                  </a:cubicBezTo>
                  <a:cubicBezTo>
                    <a:pt x="160" y="85"/>
                    <a:pt x="159" y="45"/>
                    <a:pt x="128" y="22"/>
                  </a:cubicBezTo>
                  <a:cubicBezTo>
                    <a:pt x="99" y="0"/>
                    <a:pt x="55" y="1"/>
                    <a:pt x="28" y="24"/>
                  </a:cubicBezTo>
                  <a:lnTo>
                    <a:pt x="31" y="22"/>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9" name="Freeform 108"/>
            <p:cNvSpPr/>
            <p:nvPr userDrawn="1"/>
          </p:nvSpPr>
          <p:spPr bwMode="auto">
            <a:xfrm>
              <a:off x="1748138" y="5484572"/>
              <a:ext cx="349913" cy="288317"/>
            </a:xfrm>
            <a:custGeom>
              <a:avLst/>
              <a:gdLst>
                <a:gd name="T0" fmla="*/ 42 w 223"/>
                <a:gd name="T1" fmla="*/ 30 h 184"/>
                <a:gd name="T2" fmla="*/ 39 w 223"/>
                <a:gd name="T3" fmla="*/ 150 h 184"/>
                <a:gd name="T4" fmla="*/ 183 w 223"/>
                <a:gd name="T5" fmla="*/ 151 h 184"/>
                <a:gd name="T6" fmla="*/ 182 w 223"/>
                <a:gd name="T7" fmla="*/ 153 h 184"/>
                <a:gd name="T8" fmla="*/ 178 w 223"/>
                <a:gd name="T9" fmla="*/ 30 h 184"/>
                <a:gd name="T10" fmla="*/ 39 w 223"/>
                <a:gd name="T11" fmla="*/ 33 h 184"/>
                <a:gd name="T12" fmla="*/ 42 w 223"/>
                <a:gd name="T13" fmla="*/ 30 h 184"/>
              </a:gdLst>
              <a:ahLst/>
              <a:cxnLst>
                <a:cxn ang="0">
                  <a:pos x="T0" y="T1"/>
                </a:cxn>
                <a:cxn ang="0">
                  <a:pos x="T2" y="T3"/>
                </a:cxn>
                <a:cxn ang="0">
                  <a:pos x="T4" y="T5"/>
                </a:cxn>
                <a:cxn ang="0">
                  <a:pos x="T6" y="T7"/>
                </a:cxn>
                <a:cxn ang="0">
                  <a:pos x="T8" y="T9"/>
                </a:cxn>
                <a:cxn ang="0">
                  <a:pos x="T10" y="T11"/>
                </a:cxn>
                <a:cxn ang="0">
                  <a:pos x="T12" y="T13"/>
                </a:cxn>
              </a:cxnLst>
              <a:rect l="0" t="0" r="r" b="b"/>
              <a:pathLst>
                <a:path w="223" h="184">
                  <a:moveTo>
                    <a:pt x="42" y="30"/>
                  </a:moveTo>
                  <a:cubicBezTo>
                    <a:pt x="3" y="63"/>
                    <a:pt x="0" y="117"/>
                    <a:pt x="39" y="150"/>
                  </a:cubicBezTo>
                  <a:cubicBezTo>
                    <a:pt x="78" y="184"/>
                    <a:pt x="143" y="184"/>
                    <a:pt x="183" y="151"/>
                  </a:cubicBezTo>
                  <a:cubicBezTo>
                    <a:pt x="182" y="153"/>
                    <a:pt x="182" y="153"/>
                    <a:pt x="182" y="153"/>
                  </a:cubicBezTo>
                  <a:cubicBezTo>
                    <a:pt x="223" y="119"/>
                    <a:pt x="221" y="63"/>
                    <a:pt x="178" y="30"/>
                  </a:cubicBezTo>
                  <a:cubicBezTo>
                    <a:pt x="138" y="0"/>
                    <a:pt x="77" y="1"/>
                    <a:pt x="39" y="33"/>
                  </a:cubicBezTo>
                  <a:lnTo>
                    <a:pt x="42" y="3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45" name="Freeform 109"/>
            <p:cNvSpPr/>
            <p:nvPr userDrawn="1"/>
          </p:nvSpPr>
          <p:spPr bwMode="auto">
            <a:xfrm>
              <a:off x="1216061" y="4712667"/>
              <a:ext cx="228033" cy="190028"/>
            </a:xfrm>
            <a:custGeom>
              <a:avLst/>
              <a:gdLst>
                <a:gd name="T0" fmla="*/ 28 w 146"/>
                <a:gd name="T1" fmla="*/ 20 h 121"/>
                <a:gd name="T2" fmla="*/ 25 w 146"/>
                <a:gd name="T3" fmla="*/ 99 h 121"/>
                <a:gd name="T4" fmla="*/ 120 w 146"/>
                <a:gd name="T5" fmla="*/ 100 h 121"/>
                <a:gd name="T6" fmla="*/ 119 w 146"/>
                <a:gd name="T7" fmla="*/ 101 h 121"/>
                <a:gd name="T8" fmla="*/ 117 w 146"/>
                <a:gd name="T9" fmla="*/ 20 h 121"/>
                <a:gd name="T10" fmla="*/ 25 w 146"/>
                <a:gd name="T11" fmla="*/ 22 h 121"/>
                <a:gd name="T12" fmla="*/ 28 w 146"/>
                <a:gd name="T13" fmla="*/ 20 h 121"/>
              </a:gdLst>
              <a:ahLst/>
              <a:cxnLst>
                <a:cxn ang="0">
                  <a:pos x="T0" y="T1"/>
                </a:cxn>
                <a:cxn ang="0">
                  <a:pos x="T2" y="T3"/>
                </a:cxn>
                <a:cxn ang="0">
                  <a:pos x="T4" y="T5"/>
                </a:cxn>
                <a:cxn ang="0">
                  <a:pos x="T6" y="T7"/>
                </a:cxn>
                <a:cxn ang="0">
                  <a:pos x="T8" y="T9"/>
                </a:cxn>
                <a:cxn ang="0">
                  <a:pos x="T10" y="T11"/>
                </a:cxn>
                <a:cxn ang="0">
                  <a:pos x="T12" y="T13"/>
                </a:cxn>
              </a:cxnLst>
              <a:rect l="0" t="0" r="r" b="b"/>
              <a:pathLst>
                <a:path w="146" h="121">
                  <a:moveTo>
                    <a:pt x="28" y="20"/>
                  </a:moveTo>
                  <a:cubicBezTo>
                    <a:pt x="2" y="42"/>
                    <a:pt x="0" y="77"/>
                    <a:pt x="25" y="99"/>
                  </a:cubicBezTo>
                  <a:cubicBezTo>
                    <a:pt x="51" y="121"/>
                    <a:pt x="94" y="121"/>
                    <a:pt x="120" y="100"/>
                  </a:cubicBezTo>
                  <a:cubicBezTo>
                    <a:pt x="119" y="101"/>
                    <a:pt x="119" y="101"/>
                    <a:pt x="119" y="101"/>
                  </a:cubicBezTo>
                  <a:cubicBezTo>
                    <a:pt x="146" y="78"/>
                    <a:pt x="145" y="41"/>
                    <a:pt x="117" y="20"/>
                  </a:cubicBezTo>
                  <a:cubicBezTo>
                    <a:pt x="90" y="0"/>
                    <a:pt x="50" y="1"/>
                    <a:pt x="25" y="22"/>
                  </a:cubicBezTo>
                  <a:lnTo>
                    <a:pt x="28" y="2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46" name="Freeform 110"/>
            <p:cNvSpPr/>
            <p:nvPr userDrawn="1"/>
          </p:nvSpPr>
          <p:spPr bwMode="auto">
            <a:xfrm>
              <a:off x="1446715" y="5869869"/>
              <a:ext cx="155954" cy="129743"/>
            </a:xfrm>
            <a:custGeom>
              <a:avLst/>
              <a:gdLst>
                <a:gd name="T0" fmla="*/ 19 w 100"/>
                <a:gd name="T1" fmla="*/ 14 h 83"/>
                <a:gd name="T2" fmla="*/ 17 w 100"/>
                <a:gd name="T3" fmla="*/ 68 h 83"/>
                <a:gd name="T4" fmla="*/ 82 w 100"/>
                <a:gd name="T5" fmla="*/ 68 h 83"/>
                <a:gd name="T6" fmla="*/ 81 w 100"/>
                <a:gd name="T7" fmla="*/ 69 h 83"/>
                <a:gd name="T8" fmla="*/ 80 w 100"/>
                <a:gd name="T9" fmla="*/ 14 h 83"/>
                <a:gd name="T10" fmla="*/ 17 w 100"/>
                <a:gd name="T11" fmla="*/ 15 h 83"/>
                <a:gd name="T12" fmla="*/ 19 w 100"/>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100" h="83">
                  <a:moveTo>
                    <a:pt x="19" y="14"/>
                  </a:moveTo>
                  <a:cubicBezTo>
                    <a:pt x="1" y="29"/>
                    <a:pt x="0" y="53"/>
                    <a:pt x="17" y="68"/>
                  </a:cubicBezTo>
                  <a:cubicBezTo>
                    <a:pt x="35" y="83"/>
                    <a:pt x="64" y="83"/>
                    <a:pt x="82" y="68"/>
                  </a:cubicBezTo>
                  <a:cubicBezTo>
                    <a:pt x="81" y="69"/>
                    <a:pt x="81" y="69"/>
                    <a:pt x="81" y="69"/>
                  </a:cubicBezTo>
                  <a:cubicBezTo>
                    <a:pt x="100" y="54"/>
                    <a:pt x="99" y="29"/>
                    <a:pt x="80" y="14"/>
                  </a:cubicBezTo>
                  <a:cubicBezTo>
                    <a:pt x="62" y="0"/>
                    <a:pt x="34" y="1"/>
                    <a:pt x="17" y="15"/>
                  </a:cubicBezTo>
                  <a:lnTo>
                    <a:pt x="19" y="1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47" name="Freeform 111"/>
            <p:cNvSpPr/>
            <p:nvPr userDrawn="1"/>
          </p:nvSpPr>
          <p:spPr bwMode="auto">
            <a:xfrm>
              <a:off x="3148443" y="5411446"/>
              <a:ext cx="319770" cy="264728"/>
            </a:xfrm>
            <a:custGeom>
              <a:avLst/>
              <a:gdLst>
                <a:gd name="T0" fmla="*/ 39 w 204"/>
                <a:gd name="T1" fmla="*/ 27 h 169"/>
                <a:gd name="T2" fmla="*/ 35 w 204"/>
                <a:gd name="T3" fmla="*/ 137 h 169"/>
                <a:gd name="T4" fmla="*/ 167 w 204"/>
                <a:gd name="T5" fmla="*/ 138 h 169"/>
                <a:gd name="T6" fmla="*/ 166 w 204"/>
                <a:gd name="T7" fmla="*/ 140 h 169"/>
                <a:gd name="T8" fmla="*/ 163 w 204"/>
                <a:gd name="T9" fmla="*/ 27 h 169"/>
                <a:gd name="T10" fmla="*/ 35 w 204"/>
                <a:gd name="T11" fmla="*/ 30 h 169"/>
                <a:gd name="T12" fmla="*/ 39 w 204"/>
                <a:gd name="T13" fmla="*/ 27 h 169"/>
              </a:gdLst>
              <a:ahLst/>
              <a:cxnLst>
                <a:cxn ang="0">
                  <a:pos x="T0" y="T1"/>
                </a:cxn>
                <a:cxn ang="0">
                  <a:pos x="T2" y="T3"/>
                </a:cxn>
                <a:cxn ang="0">
                  <a:pos x="T4" y="T5"/>
                </a:cxn>
                <a:cxn ang="0">
                  <a:pos x="T6" y="T7"/>
                </a:cxn>
                <a:cxn ang="0">
                  <a:pos x="T8" y="T9"/>
                </a:cxn>
                <a:cxn ang="0">
                  <a:pos x="T10" y="T11"/>
                </a:cxn>
                <a:cxn ang="0">
                  <a:pos x="T12" y="T13"/>
                </a:cxn>
              </a:cxnLst>
              <a:rect l="0" t="0" r="r" b="b"/>
              <a:pathLst>
                <a:path w="204" h="169">
                  <a:moveTo>
                    <a:pt x="39" y="27"/>
                  </a:moveTo>
                  <a:cubicBezTo>
                    <a:pt x="3" y="57"/>
                    <a:pt x="0" y="107"/>
                    <a:pt x="35" y="137"/>
                  </a:cubicBezTo>
                  <a:cubicBezTo>
                    <a:pt x="71" y="168"/>
                    <a:pt x="131" y="169"/>
                    <a:pt x="167" y="138"/>
                  </a:cubicBezTo>
                  <a:cubicBezTo>
                    <a:pt x="166" y="140"/>
                    <a:pt x="166" y="140"/>
                    <a:pt x="166" y="140"/>
                  </a:cubicBezTo>
                  <a:cubicBezTo>
                    <a:pt x="204" y="108"/>
                    <a:pt x="202" y="57"/>
                    <a:pt x="163" y="27"/>
                  </a:cubicBezTo>
                  <a:cubicBezTo>
                    <a:pt x="126" y="0"/>
                    <a:pt x="70" y="1"/>
                    <a:pt x="35" y="30"/>
                  </a:cubicBezTo>
                  <a:cubicBezTo>
                    <a:pt x="39" y="27"/>
                    <a:pt x="39" y="27"/>
                    <a:pt x="39" y="27"/>
                  </a:cubicBezTo>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48" name="Freeform 112"/>
            <p:cNvSpPr/>
            <p:nvPr userDrawn="1"/>
          </p:nvSpPr>
          <p:spPr bwMode="auto">
            <a:xfrm>
              <a:off x="239714" y="3805778"/>
              <a:ext cx="281765" cy="234586"/>
            </a:xfrm>
            <a:custGeom>
              <a:avLst/>
              <a:gdLst>
                <a:gd name="T0" fmla="*/ 35 w 180"/>
                <a:gd name="T1" fmla="*/ 25 h 150"/>
                <a:gd name="T2" fmla="*/ 32 w 180"/>
                <a:gd name="T3" fmla="*/ 122 h 150"/>
                <a:gd name="T4" fmla="*/ 148 w 180"/>
                <a:gd name="T5" fmla="*/ 123 h 150"/>
                <a:gd name="T6" fmla="*/ 147 w 180"/>
                <a:gd name="T7" fmla="*/ 124 h 150"/>
                <a:gd name="T8" fmla="*/ 144 w 180"/>
                <a:gd name="T9" fmla="*/ 25 h 150"/>
                <a:gd name="T10" fmla="*/ 32 w 180"/>
                <a:gd name="T11" fmla="*/ 27 h 150"/>
                <a:gd name="T12" fmla="*/ 35 w 180"/>
                <a:gd name="T13" fmla="*/ 25 h 150"/>
              </a:gdLst>
              <a:ahLst/>
              <a:cxnLst>
                <a:cxn ang="0">
                  <a:pos x="T0" y="T1"/>
                </a:cxn>
                <a:cxn ang="0">
                  <a:pos x="T2" y="T3"/>
                </a:cxn>
                <a:cxn ang="0">
                  <a:pos x="T4" y="T5"/>
                </a:cxn>
                <a:cxn ang="0">
                  <a:pos x="T6" y="T7"/>
                </a:cxn>
                <a:cxn ang="0">
                  <a:pos x="T8" y="T9"/>
                </a:cxn>
                <a:cxn ang="0">
                  <a:pos x="T10" y="T11"/>
                </a:cxn>
                <a:cxn ang="0">
                  <a:pos x="T12" y="T13"/>
                </a:cxn>
              </a:cxnLst>
              <a:rect l="0" t="0" r="r" b="b"/>
              <a:pathLst>
                <a:path w="180" h="150">
                  <a:moveTo>
                    <a:pt x="35" y="25"/>
                  </a:moveTo>
                  <a:cubicBezTo>
                    <a:pt x="3" y="51"/>
                    <a:pt x="0" y="95"/>
                    <a:pt x="32" y="122"/>
                  </a:cubicBezTo>
                  <a:cubicBezTo>
                    <a:pt x="63" y="149"/>
                    <a:pt x="116" y="150"/>
                    <a:pt x="148" y="123"/>
                  </a:cubicBezTo>
                  <a:cubicBezTo>
                    <a:pt x="147" y="124"/>
                    <a:pt x="147" y="124"/>
                    <a:pt x="147" y="124"/>
                  </a:cubicBezTo>
                  <a:cubicBezTo>
                    <a:pt x="180" y="96"/>
                    <a:pt x="179" y="51"/>
                    <a:pt x="144" y="25"/>
                  </a:cubicBezTo>
                  <a:cubicBezTo>
                    <a:pt x="112" y="0"/>
                    <a:pt x="62" y="1"/>
                    <a:pt x="32" y="27"/>
                  </a:cubicBezTo>
                  <a:lnTo>
                    <a:pt x="35" y="2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49" name="Freeform 113"/>
            <p:cNvSpPr/>
            <p:nvPr userDrawn="1"/>
          </p:nvSpPr>
          <p:spPr bwMode="auto">
            <a:xfrm>
              <a:off x="365525" y="5108449"/>
              <a:ext cx="187407" cy="155954"/>
            </a:xfrm>
            <a:custGeom>
              <a:avLst/>
              <a:gdLst>
                <a:gd name="T0" fmla="*/ 23 w 120"/>
                <a:gd name="T1" fmla="*/ 16 h 100"/>
                <a:gd name="T2" fmla="*/ 21 w 120"/>
                <a:gd name="T3" fmla="*/ 81 h 100"/>
                <a:gd name="T4" fmla="*/ 99 w 120"/>
                <a:gd name="T5" fmla="*/ 82 h 100"/>
                <a:gd name="T6" fmla="*/ 98 w 120"/>
                <a:gd name="T7" fmla="*/ 83 h 100"/>
                <a:gd name="T8" fmla="*/ 96 w 120"/>
                <a:gd name="T9" fmla="*/ 16 h 100"/>
                <a:gd name="T10" fmla="*/ 20 w 120"/>
                <a:gd name="T11" fmla="*/ 18 h 100"/>
                <a:gd name="T12" fmla="*/ 23 w 120"/>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120" h="100">
                  <a:moveTo>
                    <a:pt x="23" y="16"/>
                  </a:moveTo>
                  <a:cubicBezTo>
                    <a:pt x="1" y="34"/>
                    <a:pt x="0" y="63"/>
                    <a:pt x="21" y="81"/>
                  </a:cubicBezTo>
                  <a:cubicBezTo>
                    <a:pt x="42" y="100"/>
                    <a:pt x="77" y="100"/>
                    <a:pt x="99" y="82"/>
                  </a:cubicBezTo>
                  <a:cubicBezTo>
                    <a:pt x="98" y="83"/>
                    <a:pt x="98" y="83"/>
                    <a:pt x="98" y="83"/>
                  </a:cubicBezTo>
                  <a:cubicBezTo>
                    <a:pt x="120" y="64"/>
                    <a:pt x="119" y="34"/>
                    <a:pt x="96" y="16"/>
                  </a:cubicBezTo>
                  <a:cubicBezTo>
                    <a:pt x="74" y="0"/>
                    <a:pt x="41" y="1"/>
                    <a:pt x="20" y="18"/>
                  </a:cubicBezTo>
                  <a:lnTo>
                    <a:pt x="23" y="16"/>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50" name="Freeform 114"/>
            <p:cNvSpPr/>
            <p:nvPr userDrawn="1"/>
          </p:nvSpPr>
          <p:spPr bwMode="auto">
            <a:xfrm>
              <a:off x="242335" y="3121680"/>
              <a:ext cx="241138" cy="200512"/>
            </a:xfrm>
            <a:custGeom>
              <a:avLst/>
              <a:gdLst>
                <a:gd name="T0" fmla="*/ 29 w 154"/>
                <a:gd name="T1" fmla="*/ 21 h 128"/>
                <a:gd name="T2" fmla="*/ 26 w 154"/>
                <a:gd name="T3" fmla="*/ 104 h 128"/>
                <a:gd name="T4" fmla="*/ 126 w 154"/>
                <a:gd name="T5" fmla="*/ 105 h 128"/>
                <a:gd name="T6" fmla="*/ 126 w 154"/>
                <a:gd name="T7" fmla="*/ 106 h 128"/>
                <a:gd name="T8" fmla="*/ 123 w 154"/>
                <a:gd name="T9" fmla="*/ 21 h 128"/>
                <a:gd name="T10" fmla="*/ 26 w 154"/>
                <a:gd name="T11" fmla="*/ 23 h 128"/>
                <a:gd name="T12" fmla="*/ 29 w 154"/>
                <a:gd name="T13" fmla="*/ 21 h 128"/>
              </a:gdLst>
              <a:ahLst/>
              <a:cxnLst>
                <a:cxn ang="0">
                  <a:pos x="T0" y="T1"/>
                </a:cxn>
                <a:cxn ang="0">
                  <a:pos x="T2" y="T3"/>
                </a:cxn>
                <a:cxn ang="0">
                  <a:pos x="T4" y="T5"/>
                </a:cxn>
                <a:cxn ang="0">
                  <a:pos x="T6" y="T7"/>
                </a:cxn>
                <a:cxn ang="0">
                  <a:pos x="T8" y="T9"/>
                </a:cxn>
                <a:cxn ang="0">
                  <a:pos x="T10" y="T11"/>
                </a:cxn>
                <a:cxn ang="0">
                  <a:pos x="T12" y="T13"/>
                </a:cxn>
              </a:cxnLst>
              <a:rect l="0" t="0" r="r" b="b"/>
              <a:pathLst>
                <a:path w="154" h="128">
                  <a:moveTo>
                    <a:pt x="29" y="21"/>
                  </a:moveTo>
                  <a:cubicBezTo>
                    <a:pt x="2" y="44"/>
                    <a:pt x="0" y="81"/>
                    <a:pt x="26" y="104"/>
                  </a:cubicBezTo>
                  <a:cubicBezTo>
                    <a:pt x="54" y="128"/>
                    <a:pt x="99" y="128"/>
                    <a:pt x="126" y="105"/>
                  </a:cubicBezTo>
                  <a:cubicBezTo>
                    <a:pt x="126" y="106"/>
                    <a:pt x="126" y="106"/>
                    <a:pt x="126" y="106"/>
                  </a:cubicBezTo>
                  <a:cubicBezTo>
                    <a:pt x="154" y="82"/>
                    <a:pt x="153" y="44"/>
                    <a:pt x="123" y="21"/>
                  </a:cubicBezTo>
                  <a:cubicBezTo>
                    <a:pt x="95" y="0"/>
                    <a:pt x="53" y="1"/>
                    <a:pt x="26" y="23"/>
                  </a:cubicBezTo>
                  <a:lnTo>
                    <a:pt x="29" y="21"/>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51" name="Freeform 115"/>
            <p:cNvSpPr/>
            <p:nvPr userDrawn="1"/>
          </p:nvSpPr>
          <p:spPr bwMode="auto">
            <a:xfrm>
              <a:off x="2973487" y="900326"/>
              <a:ext cx="235896" cy="193959"/>
            </a:xfrm>
            <a:custGeom>
              <a:avLst/>
              <a:gdLst>
                <a:gd name="T0" fmla="*/ 29 w 150"/>
                <a:gd name="T1" fmla="*/ 20 h 124"/>
                <a:gd name="T2" fmla="*/ 26 w 150"/>
                <a:gd name="T3" fmla="*/ 100 h 124"/>
                <a:gd name="T4" fmla="*/ 123 w 150"/>
                <a:gd name="T5" fmla="*/ 101 h 124"/>
                <a:gd name="T6" fmla="*/ 122 w 150"/>
                <a:gd name="T7" fmla="*/ 102 h 124"/>
                <a:gd name="T8" fmla="*/ 120 w 150"/>
                <a:gd name="T9" fmla="*/ 20 h 124"/>
                <a:gd name="T10" fmla="*/ 26 w 150"/>
                <a:gd name="T11" fmla="*/ 22 h 124"/>
                <a:gd name="T12" fmla="*/ 29 w 150"/>
                <a:gd name="T13" fmla="*/ 20 h 124"/>
              </a:gdLst>
              <a:ahLst/>
              <a:cxnLst>
                <a:cxn ang="0">
                  <a:pos x="T0" y="T1"/>
                </a:cxn>
                <a:cxn ang="0">
                  <a:pos x="T2" y="T3"/>
                </a:cxn>
                <a:cxn ang="0">
                  <a:pos x="T4" y="T5"/>
                </a:cxn>
                <a:cxn ang="0">
                  <a:pos x="T6" y="T7"/>
                </a:cxn>
                <a:cxn ang="0">
                  <a:pos x="T8" y="T9"/>
                </a:cxn>
                <a:cxn ang="0">
                  <a:pos x="T10" y="T11"/>
                </a:cxn>
                <a:cxn ang="0">
                  <a:pos x="T12" y="T13"/>
                </a:cxn>
              </a:cxnLst>
              <a:rect l="0" t="0" r="r" b="b"/>
              <a:pathLst>
                <a:path w="150" h="124">
                  <a:moveTo>
                    <a:pt x="29" y="20"/>
                  </a:moveTo>
                  <a:cubicBezTo>
                    <a:pt x="2" y="42"/>
                    <a:pt x="0" y="78"/>
                    <a:pt x="26" y="100"/>
                  </a:cubicBezTo>
                  <a:cubicBezTo>
                    <a:pt x="53" y="123"/>
                    <a:pt x="96" y="124"/>
                    <a:pt x="123" y="101"/>
                  </a:cubicBezTo>
                  <a:cubicBezTo>
                    <a:pt x="122" y="102"/>
                    <a:pt x="122" y="102"/>
                    <a:pt x="122" y="102"/>
                  </a:cubicBezTo>
                  <a:cubicBezTo>
                    <a:pt x="150" y="79"/>
                    <a:pt x="149" y="42"/>
                    <a:pt x="120" y="20"/>
                  </a:cubicBezTo>
                  <a:cubicBezTo>
                    <a:pt x="93" y="0"/>
                    <a:pt x="52" y="1"/>
                    <a:pt x="26" y="22"/>
                  </a:cubicBezTo>
                  <a:lnTo>
                    <a:pt x="29" y="2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53" name="Freeform 124"/>
            <p:cNvSpPr/>
            <p:nvPr userDrawn="1"/>
          </p:nvSpPr>
          <p:spPr bwMode="auto">
            <a:xfrm>
              <a:off x="3468869" y="995994"/>
              <a:ext cx="14416" cy="7863"/>
            </a:xfrm>
            <a:custGeom>
              <a:avLst/>
              <a:gdLst>
                <a:gd name="T0" fmla="*/ 9 w 9"/>
                <a:gd name="T1" fmla="*/ 0 h 5"/>
                <a:gd name="T2" fmla="*/ 4 w 9"/>
                <a:gd name="T3" fmla="*/ 2 h 5"/>
                <a:gd name="T4" fmla="*/ 0 w 9"/>
                <a:gd name="T5" fmla="*/ 5 h 5"/>
                <a:gd name="T6" fmla="*/ 4 w 9"/>
                <a:gd name="T7" fmla="*/ 2 h 5"/>
                <a:gd name="T8" fmla="*/ 9 w 9"/>
                <a:gd name="T9" fmla="*/ 0 h 5"/>
              </a:gdLst>
              <a:ahLst/>
              <a:cxnLst>
                <a:cxn ang="0">
                  <a:pos x="T0" y="T1"/>
                </a:cxn>
                <a:cxn ang="0">
                  <a:pos x="T2" y="T3"/>
                </a:cxn>
                <a:cxn ang="0">
                  <a:pos x="T4" y="T5"/>
                </a:cxn>
                <a:cxn ang="0">
                  <a:pos x="T6" y="T7"/>
                </a:cxn>
                <a:cxn ang="0">
                  <a:pos x="T8" y="T9"/>
                </a:cxn>
              </a:cxnLst>
              <a:rect l="0" t="0" r="r" b="b"/>
              <a:pathLst>
                <a:path w="9" h="5">
                  <a:moveTo>
                    <a:pt x="9" y="0"/>
                  </a:moveTo>
                  <a:cubicBezTo>
                    <a:pt x="7" y="1"/>
                    <a:pt x="6" y="2"/>
                    <a:pt x="4" y="2"/>
                  </a:cubicBezTo>
                  <a:cubicBezTo>
                    <a:pt x="0" y="5"/>
                    <a:pt x="0" y="5"/>
                    <a:pt x="0" y="5"/>
                  </a:cubicBezTo>
                  <a:cubicBezTo>
                    <a:pt x="4" y="2"/>
                    <a:pt x="4" y="2"/>
                    <a:pt x="4" y="2"/>
                  </a:cubicBezTo>
                  <a:cubicBezTo>
                    <a:pt x="6" y="2"/>
                    <a:pt x="7" y="1"/>
                    <a:pt x="9" y="0"/>
                  </a:cubicBezTo>
                </a:path>
              </a:pathLst>
            </a:custGeom>
            <a:solidFill>
              <a:srgbClr val="5464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25"/>
            <p:cNvSpPr/>
            <p:nvPr userDrawn="1"/>
          </p:nvSpPr>
          <p:spPr bwMode="auto">
            <a:xfrm>
              <a:off x="3476732" y="53482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955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29"/>
            <p:cNvSpPr/>
            <p:nvPr userDrawn="1"/>
          </p:nvSpPr>
          <p:spPr bwMode="auto">
            <a:xfrm>
              <a:off x="5070341" y="45305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3942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30"/>
            <p:cNvSpPr/>
            <p:nvPr userDrawn="1"/>
          </p:nvSpPr>
          <p:spPr bwMode="auto">
            <a:xfrm>
              <a:off x="4548748" y="4530504"/>
              <a:ext cx="520282" cy="491451"/>
            </a:xfrm>
            <a:custGeom>
              <a:avLst/>
              <a:gdLst>
                <a:gd name="T0" fmla="*/ 332 w 332"/>
                <a:gd name="T1" fmla="*/ 0 h 313"/>
                <a:gd name="T2" fmla="*/ 314 w 332"/>
                <a:gd name="T3" fmla="*/ 4 h 313"/>
                <a:gd name="T4" fmla="*/ 0 w 332"/>
                <a:gd name="T5" fmla="*/ 313 h 313"/>
                <a:gd name="T6" fmla="*/ 0 w 332"/>
                <a:gd name="T7" fmla="*/ 313 h 313"/>
                <a:gd name="T8" fmla="*/ 314 w 332"/>
                <a:gd name="T9" fmla="*/ 4 h 313"/>
                <a:gd name="T10" fmla="*/ 332 w 332"/>
                <a:gd name="T11" fmla="*/ 0 h 313"/>
              </a:gdLst>
              <a:ahLst/>
              <a:cxnLst>
                <a:cxn ang="0">
                  <a:pos x="T0" y="T1"/>
                </a:cxn>
                <a:cxn ang="0">
                  <a:pos x="T2" y="T3"/>
                </a:cxn>
                <a:cxn ang="0">
                  <a:pos x="T4" y="T5"/>
                </a:cxn>
                <a:cxn ang="0">
                  <a:pos x="T6" y="T7"/>
                </a:cxn>
                <a:cxn ang="0">
                  <a:pos x="T8" y="T9"/>
                </a:cxn>
                <a:cxn ang="0">
                  <a:pos x="T10" y="T11"/>
                </a:cxn>
              </a:cxnLst>
              <a:rect l="0" t="0" r="r" b="b"/>
              <a:pathLst>
                <a:path w="332" h="313">
                  <a:moveTo>
                    <a:pt x="332" y="0"/>
                  </a:moveTo>
                  <a:cubicBezTo>
                    <a:pt x="326" y="1"/>
                    <a:pt x="320" y="3"/>
                    <a:pt x="314" y="4"/>
                  </a:cubicBezTo>
                  <a:cubicBezTo>
                    <a:pt x="157" y="46"/>
                    <a:pt x="42" y="167"/>
                    <a:pt x="0" y="313"/>
                  </a:cubicBezTo>
                  <a:cubicBezTo>
                    <a:pt x="0" y="313"/>
                    <a:pt x="0" y="313"/>
                    <a:pt x="0" y="313"/>
                  </a:cubicBezTo>
                  <a:cubicBezTo>
                    <a:pt x="42" y="167"/>
                    <a:pt x="157" y="46"/>
                    <a:pt x="314" y="4"/>
                  </a:cubicBezTo>
                  <a:cubicBezTo>
                    <a:pt x="320" y="3"/>
                    <a:pt x="326" y="1"/>
                    <a:pt x="332" y="0"/>
                  </a:cubicBezTo>
                </a:path>
              </a:pathLst>
            </a:custGeom>
            <a:solidFill>
              <a:srgbClr val="3942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31"/>
            <p:cNvSpPr>
              <a:spLocks noEditPoints="1"/>
            </p:cNvSpPr>
            <p:nvPr userDrawn="1"/>
          </p:nvSpPr>
          <p:spPr bwMode="auto">
            <a:xfrm>
              <a:off x="4546127" y="5398077"/>
              <a:ext cx="9174" cy="27522"/>
            </a:xfrm>
            <a:custGeom>
              <a:avLst/>
              <a:gdLst>
                <a:gd name="T0" fmla="*/ 6 w 6"/>
                <a:gd name="T1" fmla="*/ 18 h 18"/>
                <a:gd name="T2" fmla="*/ 6 w 6"/>
                <a:gd name="T3" fmla="*/ 18 h 18"/>
                <a:gd name="T4" fmla="*/ 6 w 6"/>
                <a:gd name="T5" fmla="*/ 18 h 18"/>
                <a:gd name="T6" fmla="*/ 5 w 6"/>
                <a:gd name="T7" fmla="*/ 16 h 18"/>
                <a:gd name="T8" fmla="*/ 5 w 6"/>
                <a:gd name="T9" fmla="*/ 16 h 18"/>
                <a:gd name="T10" fmla="*/ 5 w 6"/>
                <a:gd name="T11" fmla="*/ 16 h 18"/>
                <a:gd name="T12" fmla="*/ 4 w 6"/>
                <a:gd name="T13" fmla="*/ 12 h 18"/>
                <a:gd name="T14" fmla="*/ 4 w 6"/>
                <a:gd name="T15" fmla="*/ 12 h 18"/>
                <a:gd name="T16" fmla="*/ 4 w 6"/>
                <a:gd name="T17" fmla="*/ 12 h 18"/>
                <a:gd name="T18" fmla="*/ 4 w 6"/>
                <a:gd name="T19" fmla="*/ 11 h 18"/>
                <a:gd name="T20" fmla="*/ 4 w 6"/>
                <a:gd name="T21" fmla="*/ 11 h 18"/>
                <a:gd name="T22" fmla="*/ 4 w 6"/>
                <a:gd name="T23" fmla="*/ 11 h 18"/>
                <a:gd name="T24" fmla="*/ 3 w 6"/>
                <a:gd name="T25" fmla="*/ 9 h 18"/>
                <a:gd name="T26" fmla="*/ 3 w 6"/>
                <a:gd name="T27" fmla="*/ 10 h 18"/>
                <a:gd name="T28" fmla="*/ 3 w 6"/>
                <a:gd name="T29" fmla="*/ 9 h 18"/>
                <a:gd name="T30" fmla="*/ 3 w 6"/>
                <a:gd name="T31" fmla="*/ 8 h 18"/>
                <a:gd name="T32" fmla="*/ 3 w 6"/>
                <a:gd name="T33" fmla="*/ 9 h 18"/>
                <a:gd name="T34" fmla="*/ 3 w 6"/>
                <a:gd name="T35" fmla="*/ 8 h 18"/>
                <a:gd name="T36" fmla="*/ 2 w 6"/>
                <a:gd name="T37" fmla="*/ 7 h 18"/>
                <a:gd name="T38" fmla="*/ 2 w 6"/>
                <a:gd name="T39" fmla="*/ 7 h 18"/>
                <a:gd name="T40" fmla="*/ 2 w 6"/>
                <a:gd name="T41" fmla="*/ 7 h 18"/>
                <a:gd name="T42" fmla="*/ 2 w 6"/>
                <a:gd name="T43" fmla="*/ 5 h 18"/>
                <a:gd name="T44" fmla="*/ 2 w 6"/>
                <a:gd name="T45" fmla="*/ 6 h 18"/>
                <a:gd name="T46" fmla="*/ 2 w 6"/>
                <a:gd name="T47" fmla="*/ 5 h 18"/>
                <a:gd name="T48" fmla="*/ 2 w 6"/>
                <a:gd name="T49" fmla="*/ 4 h 18"/>
                <a:gd name="T50" fmla="*/ 2 w 6"/>
                <a:gd name="T51" fmla="*/ 4 h 18"/>
                <a:gd name="T52" fmla="*/ 2 w 6"/>
                <a:gd name="T53" fmla="*/ 4 h 18"/>
                <a:gd name="T54" fmla="*/ 1 w 6"/>
                <a:gd name="T55" fmla="*/ 2 h 18"/>
                <a:gd name="T56" fmla="*/ 1 w 6"/>
                <a:gd name="T57" fmla="*/ 3 h 18"/>
                <a:gd name="T58" fmla="*/ 1 w 6"/>
                <a:gd name="T59" fmla="*/ 2 h 18"/>
                <a:gd name="T60" fmla="*/ 1 w 6"/>
                <a:gd name="T61" fmla="*/ 1 h 18"/>
                <a:gd name="T62" fmla="*/ 1 w 6"/>
                <a:gd name="T63" fmla="*/ 2 h 18"/>
                <a:gd name="T64" fmla="*/ 1 w 6"/>
                <a:gd name="T65" fmla="*/ 1 h 18"/>
                <a:gd name="T66" fmla="*/ 0 w 6"/>
                <a:gd name="T67" fmla="*/ 0 h 18"/>
                <a:gd name="T68" fmla="*/ 1 w 6"/>
                <a:gd name="T69" fmla="*/ 0 h 18"/>
                <a:gd name="T70" fmla="*/ 0 w 6"/>
                <a:gd name="T7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 h="18">
                  <a:moveTo>
                    <a:pt x="6" y="18"/>
                  </a:moveTo>
                  <a:cubicBezTo>
                    <a:pt x="6" y="18"/>
                    <a:pt x="6" y="18"/>
                    <a:pt x="6" y="18"/>
                  </a:cubicBezTo>
                  <a:cubicBezTo>
                    <a:pt x="6" y="18"/>
                    <a:pt x="6" y="18"/>
                    <a:pt x="6" y="18"/>
                  </a:cubicBezTo>
                  <a:moveTo>
                    <a:pt x="5" y="16"/>
                  </a:moveTo>
                  <a:cubicBezTo>
                    <a:pt x="5" y="16"/>
                    <a:pt x="5" y="16"/>
                    <a:pt x="5" y="16"/>
                  </a:cubicBezTo>
                  <a:cubicBezTo>
                    <a:pt x="5" y="16"/>
                    <a:pt x="5" y="16"/>
                    <a:pt x="5" y="16"/>
                  </a:cubicBezTo>
                  <a:moveTo>
                    <a:pt x="4" y="12"/>
                  </a:moveTo>
                  <a:cubicBezTo>
                    <a:pt x="4" y="12"/>
                    <a:pt x="4" y="12"/>
                    <a:pt x="4" y="12"/>
                  </a:cubicBezTo>
                  <a:cubicBezTo>
                    <a:pt x="4" y="12"/>
                    <a:pt x="4" y="12"/>
                    <a:pt x="4" y="12"/>
                  </a:cubicBezTo>
                  <a:moveTo>
                    <a:pt x="4" y="11"/>
                  </a:moveTo>
                  <a:cubicBezTo>
                    <a:pt x="4" y="11"/>
                    <a:pt x="4" y="11"/>
                    <a:pt x="4" y="11"/>
                  </a:cubicBezTo>
                  <a:cubicBezTo>
                    <a:pt x="4" y="11"/>
                    <a:pt x="4" y="11"/>
                    <a:pt x="4" y="11"/>
                  </a:cubicBezTo>
                  <a:moveTo>
                    <a:pt x="3" y="9"/>
                  </a:moveTo>
                  <a:cubicBezTo>
                    <a:pt x="3" y="10"/>
                    <a:pt x="3" y="10"/>
                    <a:pt x="3" y="10"/>
                  </a:cubicBezTo>
                  <a:cubicBezTo>
                    <a:pt x="3" y="10"/>
                    <a:pt x="3" y="10"/>
                    <a:pt x="3" y="9"/>
                  </a:cubicBezTo>
                  <a:moveTo>
                    <a:pt x="3" y="8"/>
                  </a:moveTo>
                  <a:cubicBezTo>
                    <a:pt x="3" y="8"/>
                    <a:pt x="3" y="8"/>
                    <a:pt x="3" y="9"/>
                  </a:cubicBezTo>
                  <a:cubicBezTo>
                    <a:pt x="3" y="8"/>
                    <a:pt x="3" y="8"/>
                    <a:pt x="3" y="8"/>
                  </a:cubicBezTo>
                  <a:moveTo>
                    <a:pt x="2" y="7"/>
                  </a:moveTo>
                  <a:cubicBezTo>
                    <a:pt x="2" y="7"/>
                    <a:pt x="2" y="7"/>
                    <a:pt x="2" y="7"/>
                  </a:cubicBezTo>
                  <a:cubicBezTo>
                    <a:pt x="2" y="7"/>
                    <a:pt x="2" y="7"/>
                    <a:pt x="2" y="7"/>
                  </a:cubicBezTo>
                  <a:moveTo>
                    <a:pt x="2" y="5"/>
                  </a:moveTo>
                  <a:cubicBezTo>
                    <a:pt x="2" y="5"/>
                    <a:pt x="2" y="5"/>
                    <a:pt x="2" y="6"/>
                  </a:cubicBezTo>
                  <a:cubicBezTo>
                    <a:pt x="2" y="5"/>
                    <a:pt x="2" y="5"/>
                    <a:pt x="2" y="5"/>
                  </a:cubicBezTo>
                  <a:moveTo>
                    <a:pt x="2" y="4"/>
                  </a:moveTo>
                  <a:cubicBezTo>
                    <a:pt x="2" y="4"/>
                    <a:pt x="2" y="4"/>
                    <a:pt x="2" y="4"/>
                  </a:cubicBezTo>
                  <a:cubicBezTo>
                    <a:pt x="2" y="4"/>
                    <a:pt x="2" y="4"/>
                    <a:pt x="2" y="4"/>
                  </a:cubicBezTo>
                  <a:moveTo>
                    <a:pt x="1" y="2"/>
                  </a:moveTo>
                  <a:cubicBezTo>
                    <a:pt x="1" y="3"/>
                    <a:pt x="1" y="3"/>
                    <a:pt x="1" y="3"/>
                  </a:cubicBezTo>
                  <a:cubicBezTo>
                    <a:pt x="1" y="3"/>
                    <a:pt x="1" y="3"/>
                    <a:pt x="1" y="2"/>
                  </a:cubicBezTo>
                  <a:moveTo>
                    <a:pt x="1" y="1"/>
                  </a:moveTo>
                  <a:cubicBezTo>
                    <a:pt x="1" y="1"/>
                    <a:pt x="1" y="2"/>
                    <a:pt x="1" y="2"/>
                  </a:cubicBezTo>
                  <a:cubicBezTo>
                    <a:pt x="1" y="2"/>
                    <a:pt x="1" y="1"/>
                    <a:pt x="1" y="1"/>
                  </a:cubicBezTo>
                  <a:moveTo>
                    <a:pt x="0" y="0"/>
                  </a:moveTo>
                  <a:cubicBezTo>
                    <a:pt x="0" y="0"/>
                    <a:pt x="1" y="0"/>
                    <a:pt x="1" y="0"/>
                  </a:cubicBezTo>
                  <a:cubicBezTo>
                    <a:pt x="1" y="0"/>
                    <a:pt x="0" y="0"/>
                    <a:pt x="0" y="0"/>
                  </a:cubicBezTo>
                </a:path>
              </a:pathLst>
            </a:custGeom>
            <a:solidFill>
              <a:srgbClr val="FFE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 name="组合 1"/>
          <p:cNvGrpSpPr/>
          <p:nvPr/>
        </p:nvGrpSpPr>
        <p:grpSpPr>
          <a:xfrm>
            <a:off x="1731298" y="1110732"/>
            <a:ext cx="1777392" cy="1006858"/>
            <a:chOff x="1723078" y="4286272"/>
            <a:chExt cx="1777392" cy="1006858"/>
          </a:xfrm>
        </p:grpSpPr>
        <p:sp>
          <p:nvSpPr>
            <p:cNvPr id="38" name="Rectangle 3"/>
            <p:cNvSpPr/>
            <p:nvPr/>
          </p:nvSpPr>
          <p:spPr bwMode="auto">
            <a:xfrm>
              <a:off x="1723078" y="4286272"/>
              <a:ext cx="1777392" cy="1006858"/>
            </a:xfrm>
            <a:prstGeom prst="roundRect">
              <a:avLst>
                <a:gd name="adj" fmla="val 6940"/>
              </a:avLst>
            </a:prstGeom>
            <a:solidFill>
              <a:schemeClr val="accent4">
                <a:lumMod val="10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400"/>
                </a:lnSpc>
              </a:pPr>
              <a:endParaRPr 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文本框 63"/>
            <p:cNvSpPr txBox="1"/>
            <p:nvPr/>
          </p:nvSpPr>
          <p:spPr>
            <a:xfrm>
              <a:off x="1723078" y="4497313"/>
              <a:ext cx="1777391" cy="584776"/>
            </a:xfrm>
            <a:prstGeom prst="rect">
              <a:avLst/>
            </a:prstGeom>
            <a:solidFill>
              <a:schemeClr val="accent4">
                <a:lumMod val="10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algn="ctr">
                <a:lnSpc>
                  <a:spcPts val="2400"/>
                </a:lnSpc>
                <a:defRPr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目录页</a:t>
              </a:r>
            </a:p>
          </p:txBody>
        </p:sp>
      </p:grpSp>
      <p:grpSp>
        <p:nvGrpSpPr>
          <p:cNvPr id="28" name="组合 27"/>
          <p:cNvGrpSpPr/>
          <p:nvPr/>
        </p:nvGrpSpPr>
        <p:grpSpPr>
          <a:xfrm flipH="1">
            <a:off x="4441403" y="1701602"/>
            <a:ext cx="6573812" cy="747668"/>
            <a:chOff x="6601643" y="1988840"/>
            <a:chExt cx="4104456" cy="736573"/>
          </a:xfrm>
        </p:grpSpPr>
        <p:sp>
          <p:nvSpPr>
            <p:cNvPr id="29" name="圆角矩形 28"/>
            <p:cNvSpPr/>
            <p:nvPr/>
          </p:nvSpPr>
          <p:spPr>
            <a:xfrm>
              <a:off x="6601643" y="2221357"/>
              <a:ext cx="4104456" cy="504056"/>
            </a:xfrm>
            <a:prstGeom prst="roundRect">
              <a:avLst/>
            </a:prstGeom>
            <a:solidFill>
              <a:schemeClr val="accent4">
                <a:lumMod val="10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4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交  叉  作  业  基  本  概  念</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圆角矩形 29"/>
            <p:cNvSpPr/>
            <p:nvPr/>
          </p:nvSpPr>
          <p:spPr>
            <a:xfrm>
              <a:off x="9481963" y="1988840"/>
              <a:ext cx="1008112" cy="484545"/>
            </a:xfrm>
            <a:prstGeom prst="roundRect">
              <a:avLst>
                <a:gd name="adj" fmla="val 9725"/>
              </a:avLst>
            </a:prstGeom>
            <a:solidFill>
              <a:schemeClr val="dk2">
                <a:lumMod val="10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第一部分</a:t>
              </a:r>
            </a:p>
          </p:txBody>
        </p:sp>
      </p:grpSp>
      <p:grpSp>
        <p:nvGrpSpPr>
          <p:cNvPr id="31" name="组合 30"/>
          <p:cNvGrpSpPr/>
          <p:nvPr/>
        </p:nvGrpSpPr>
        <p:grpSpPr>
          <a:xfrm flipH="1">
            <a:off x="4441403" y="2819125"/>
            <a:ext cx="6573810" cy="767472"/>
            <a:chOff x="6601643" y="2896501"/>
            <a:chExt cx="4104456" cy="756084"/>
          </a:xfrm>
        </p:grpSpPr>
        <p:sp>
          <p:nvSpPr>
            <p:cNvPr id="32" name="圆角矩形 31"/>
            <p:cNvSpPr/>
            <p:nvPr/>
          </p:nvSpPr>
          <p:spPr>
            <a:xfrm>
              <a:off x="6601643" y="3148529"/>
              <a:ext cx="4104456" cy="504056"/>
            </a:xfrm>
            <a:prstGeom prst="roundRect">
              <a:avLst/>
            </a:prstGeom>
            <a:solidFill>
              <a:schemeClr val="accent4">
                <a:lumMod val="10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4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交  叉  作  业  防  范  措  施</a:t>
              </a:r>
            </a:p>
          </p:txBody>
        </p:sp>
        <p:sp>
          <p:nvSpPr>
            <p:cNvPr id="33" name="圆角矩形 32"/>
            <p:cNvSpPr/>
            <p:nvPr/>
          </p:nvSpPr>
          <p:spPr>
            <a:xfrm>
              <a:off x="9481963" y="2896501"/>
              <a:ext cx="1008112" cy="484545"/>
            </a:xfrm>
            <a:prstGeom prst="roundRect">
              <a:avLst>
                <a:gd name="adj" fmla="val 9725"/>
              </a:avLst>
            </a:prstGeom>
            <a:solidFill>
              <a:schemeClr val="dk2">
                <a:lumMod val="10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第二部分</a:t>
              </a:r>
            </a:p>
          </p:txBody>
        </p:sp>
      </p:grpSp>
      <p:grpSp>
        <p:nvGrpSpPr>
          <p:cNvPr id="34" name="组合 33"/>
          <p:cNvGrpSpPr/>
          <p:nvPr/>
        </p:nvGrpSpPr>
        <p:grpSpPr>
          <a:xfrm flipH="1">
            <a:off x="4441403" y="3967830"/>
            <a:ext cx="6573814" cy="685315"/>
            <a:chOff x="6601643" y="3904613"/>
            <a:chExt cx="4104456" cy="675144"/>
          </a:xfrm>
        </p:grpSpPr>
        <p:sp>
          <p:nvSpPr>
            <p:cNvPr id="35" name="圆角矩形 34"/>
            <p:cNvSpPr/>
            <p:nvPr/>
          </p:nvSpPr>
          <p:spPr>
            <a:xfrm>
              <a:off x="6601643" y="4075701"/>
              <a:ext cx="4104456" cy="504056"/>
            </a:xfrm>
            <a:prstGeom prst="roundRect">
              <a:avLst/>
            </a:prstGeom>
            <a:solidFill>
              <a:schemeClr val="accent4">
                <a:lumMod val="10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4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现  场  交  叉  作  业  管  理</a:t>
              </a:r>
            </a:p>
          </p:txBody>
        </p:sp>
        <p:sp>
          <p:nvSpPr>
            <p:cNvPr id="41" name="圆角矩形 40"/>
            <p:cNvSpPr/>
            <p:nvPr/>
          </p:nvSpPr>
          <p:spPr>
            <a:xfrm>
              <a:off x="9481963" y="3904613"/>
              <a:ext cx="1008112" cy="484545"/>
            </a:xfrm>
            <a:prstGeom prst="roundRect">
              <a:avLst>
                <a:gd name="adj" fmla="val 9725"/>
              </a:avLst>
            </a:prstGeom>
            <a:solidFill>
              <a:schemeClr val="dk2">
                <a:lumMod val="10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第三部分</a:t>
              </a:r>
            </a:p>
          </p:txBody>
        </p:sp>
      </p:grpSp>
      <p:grpSp>
        <p:nvGrpSpPr>
          <p:cNvPr id="42" name="组合 41"/>
          <p:cNvGrpSpPr/>
          <p:nvPr/>
        </p:nvGrpSpPr>
        <p:grpSpPr>
          <a:xfrm flipH="1">
            <a:off x="4441403" y="5058390"/>
            <a:ext cx="6573812" cy="747668"/>
            <a:chOff x="6601643" y="4770357"/>
            <a:chExt cx="4104456" cy="736573"/>
          </a:xfrm>
        </p:grpSpPr>
        <p:sp>
          <p:nvSpPr>
            <p:cNvPr id="43" name="圆角矩形 42"/>
            <p:cNvSpPr/>
            <p:nvPr/>
          </p:nvSpPr>
          <p:spPr>
            <a:xfrm>
              <a:off x="6601643" y="5002874"/>
              <a:ext cx="4104456" cy="504056"/>
            </a:xfrm>
            <a:prstGeom prst="roundRect">
              <a:avLst/>
            </a:prstGeom>
            <a:solidFill>
              <a:schemeClr val="accent4">
                <a:lumMod val="10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4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交  叉  作  业  事  故  案  例</a:t>
              </a:r>
            </a:p>
          </p:txBody>
        </p:sp>
        <p:sp>
          <p:nvSpPr>
            <p:cNvPr id="44" name="圆角矩形 43"/>
            <p:cNvSpPr/>
            <p:nvPr/>
          </p:nvSpPr>
          <p:spPr>
            <a:xfrm>
              <a:off x="9481963" y="4770357"/>
              <a:ext cx="1008112" cy="484545"/>
            </a:xfrm>
            <a:prstGeom prst="roundRect">
              <a:avLst>
                <a:gd name="adj" fmla="val 9725"/>
              </a:avLst>
            </a:prstGeom>
            <a:solidFill>
              <a:schemeClr val="dk2">
                <a:lumMod val="10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第四部分</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38" y="1629594"/>
            <a:ext cx="5796905" cy="4401125"/>
          </a:xfrm>
          <a:prstGeom prst="rect">
            <a:avLst/>
          </a:prstGeom>
          <a:ln>
            <a:noFill/>
          </a:ln>
          <a:effectLst>
            <a:softEdge rad="112500"/>
          </a:effectLst>
        </p:spPr>
      </p:pic>
      <p:sp>
        <p:nvSpPr>
          <p:cNvPr id="7" name="矩形 6"/>
          <p:cNvSpPr/>
          <p:nvPr/>
        </p:nvSpPr>
        <p:spPr>
          <a:xfrm>
            <a:off x="828502" y="195682"/>
            <a:ext cx="4051109" cy="633187"/>
          </a:xfrm>
          <a:prstGeom prst="rect">
            <a:avLst/>
          </a:prstGeom>
        </p:spPr>
        <p:txBody>
          <a:bodyPr wrap="none">
            <a:spAutoFit/>
          </a:bodyPr>
          <a:lstStyle/>
          <a:p>
            <a:pPr>
              <a:lnSpc>
                <a:spcPct val="120000"/>
              </a:lnSpc>
            </a:pP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2.2.1</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施工准备阶段：</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1130380" y="2061642"/>
            <a:ext cx="5017694" cy="3358099"/>
          </a:xfrm>
          <a:prstGeom prst="rect">
            <a:avLst/>
          </a:prstGeom>
        </p:spPr>
        <p:txBody>
          <a:bodyPr wrap="square">
            <a:spAutoFit/>
          </a:bodyPr>
          <a:lstStyle/>
          <a:p>
            <a:pPr algn="just">
              <a:lnSpc>
                <a:spcPct val="150000"/>
              </a:lnSpc>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、编制</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应急预案</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，明确应急救援的范围和体系，使应急准备和应急管理不再是无据可依、无章可循。定期组织演练，提高风险防范意识，熟悉应急程序，掌握应急技能，逐步完善，降低事故的危害程度。</a:t>
            </a:r>
            <a:endParaRPr lang="zh-CN" altLang="en-US" b="1" dirty="0">
              <a:solidFill>
                <a:schemeClr val="bg1"/>
              </a:solidFill>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635" y="1629594"/>
            <a:ext cx="4762500" cy="44011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07621" y="1989634"/>
            <a:ext cx="4759364" cy="3674211"/>
          </a:xfrm>
          <a:prstGeom prst="rect">
            <a:avLst/>
          </a:prstGeom>
          <a:ln w="28575">
            <a:solidFill>
              <a:schemeClr val="accent6">
                <a:lumMod val="60000"/>
                <a:lumOff val="40000"/>
              </a:schemeClr>
            </a:solidFill>
            <a:prstDash val="sysDash"/>
          </a:ln>
        </p:spPr>
        <p:txBody>
          <a:bodyPr wrap="square">
            <a:noAutofit/>
          </a:bodyPr>
          <a:lstStyle/>
          <a:p>
            <a:pPr>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、作业人员安全防护用品佩戴齐全，并按照要求正确使用，高处作业人员配有工具袋，设置工具箱，施工机具固定牢固，禁止乱抛杂物，禁止手对手传递工具。</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772561" y="189434"/>
            <a:ext cx="3640741" cy="670120"/>
          </a:xfrm>
          <a:prstGeom prst="rect">
            <a:avLst/>
          </a:prstGeom>
        </p:spPr>
        <p:txBody>
          <a:bodyPr wrap="none">
            <a:spAutoFit/>
          </a:bodyPr>
          <a:lstStyle/>
          <a:p>
            <a:pPr algn="ctr">
              <a:lnSpc>
                <a:spcPct val="130000"/>
              </a:lnSpc>
            </a:pP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2.2.2</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施工作业阶段</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586" y="1989634"/>
            <a:ext cx="5289968" cy="367421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879777" y="1937180"/>
            <a:ext cx="4896545" cy="3692806"/>
          </a:xfrm>
          <a:prstGeom prst="rect">
            <a:avLst/>
          </a:prstGeom>
          <a:noFill/>
          <a:ln w="38100">
            <a:solidFill>
              <a:schemeClr val="accent6">
                <a:lumMod val="60000"/>
                <a:lumOff val="40000"/>
              </a:schemeClr>
            </a:solidFill>
            <a:prstDash val="sysDash"/>
          </a:ln>
        </p:spPr>
        <p:txBody>
          <a:bodyPr wrap="square" rtlCol="0">
            <a:noAutofit/>
          </a:bodyPr>
          <a:lstStyle/>
          <a:p>
            <a:pPr algn="just">
              <a:lnSpc>
                <a:spcPct val="200000"/>
              </a:lnSpc>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进行高处作业、起重作业、模板安装拆除、脚手架搭设拆除等作业项目时，应对施工区域采取全封闭、隔离措施，应设置安全警示标识，警戒线并派专人警戒指挥，防止高空落物、吊物坠落等危及下方人员和设备的安全。</a:t>
            </a:r>
            <a:endParaRPr lang="zh-CN"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985019" y="189434"/>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7587" y="1937180"/>
            <a:ext cx="5112568" cy="369280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68995" y="1142369"/>
            <a:ext cx="10688189" cy="1584176"/>
          </a:xfrm>
          <a:prstGeom prst="rect">
            <a:avLst/>
          </a:prstGeom>
          <a:ln w="19050">
            <a:solidFill>
              <a:schemeClr val="accent4">
                <a:lumMod val="100000"/>
              </a:schemeClr>
            </a:solidFill>
            <a:prstDash val="sysDash"/>
          </a:ln>
        </p:spPr>
        <p:txBody>
          <a:bodyPr wrap="square">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、在同一区域内进行土石方开挖时，必须按设计规定坡比放坡，做好施工现场的防护，设置安全警示标志。</a:t>
            </a:r>
            <a:endParaRPr lang="zh-CN" altLang="en-US" sz="2000" dirty="0"/>
          </a:p>
        </p:txBody>
      </p:sp>
      <p:sp>
        <p:nvSpPr>
          <p:cNvPr id="9" name="矩形 8"/>
          <p:cNvSpPr/>
          <p:nvPr/>
        </p:nvSpPr>
        <p:spPr>
          <a:xfrm>
            <a:off x="871848" y="189434"/>
            <a:ext cx="3640741"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92" y="2853730"/>
            <a:ext cx="5128357" cy="3387777"/>
          </a:xfrm>
          <a:prstGeom prst="rect">
            <a:avLst/>
          </a:prstGeom>
          <a:ln>
            <a:noFill/>
          </a:ln>
          <a:effectLst>
            <a:softEdge rad="112500"/>
          </a:effec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827" y="2726545"/>
            <a:ext cx="5128357" cy="351496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40706" y="2180748"/>
            <a:ext cx="4104753" cy="3615190"/>
          </a:xfrm>
          <a:prstGeom prst="rect">
            <a:avLst/>
          </a:prstGeom>
          <a:noFill/>
          <a:ln w="19050">
            <a:solidFill>
              <a:schemeClr val="accent6">
                <a:lumMod val="75000"/>
              </a:schemeClr>
            </a:solidFill>
            <a:prstDash val="sysDash"/>
          </a:ln>
        </p:spPr>
        <p:txBody>
          <a:bodyPr wrap="square" rtlCol="0">
            <a:noAutofit/>
          </a:bodyPr>
          <a:lstStyle/>
          <a:p>
            <a:pPr algn="just">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、做好现场排水措施，并及时清理边坡浮碴，不准堵塞作业通道，确保畅通，弃碴堆放应安全可靠。</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848445" y="261442"/>
            <a:ext cx="3640741"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7587" y="2175455"/>
            <a:ext cx="5184576" cy="361519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16894" y="1845618"/>
            <a:ext cx="3812541" cy="3886920"/>
          </a:xfrm>
          <a:prstGeom prst="rect">
            <a:avLst/>
          </a:prstGeom>
          <a:ln w="19050">
            <a:solidFill>
              <a:schemeClr val="accent4">
                <a:lumMod val="100000"/>
              </a:schemeClr>
            </a:solidFill>
            <a:prstDash val="sysDash"/>
          </a:ln>
        </p:spPr>
        <p:txBody>
          <a:bodyPr wrap="square">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5</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、在同一作业区域内进行起重吊装作业时，应充分考虑对各方工作的安全影响，制定起重吊装方案和安全措施。</a:t>
            </a:r>
            <a:endParaRPr lang="zh-CN" altLang="en-US" sz="2000" dirty="0"/>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523" y="1845618"/>
            <a:ext cx="5733870" cy="3886920"/>
          </a:xfrm>
          <a:prstGeom prst="rect">
            <a:avLst/>
          </a:prstGeom>
          <a:ln>
            <a:noFill/>
          </a:ln>
          <a:effectLst>
            <a:softEdge rad="112500"/>
          </a:effectLst>
        </p:spPr>
      </p:pic>
      <p:sp>
        <p:nvSpPr>
          <p:cNvPr id="9" name="矩形 8"/>
          <p:cNvSpPr/>
          <p:nvPr/>
        </p:nvSpPr>
        <p:spPr>
          <a:xfrm>
            <a:off x="916894" y="261442"/>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4979" y="1341562"/>
            <a:ext cx="11066140" cy="5040560"/>
          </a:xfrm>
          <a:prstGeom prst="rect">
            <a:avLst/>
          </a:prstGeom>
          <a:noFill/>
        </p:spPr>
        <p:txBody>
          <a:bodyPr wrap="square" rtlCol="0">
            <a:noAutofit/>
          </a:bodyPr>
          <a:lstStyle/>
          <a:p>
            <a:pPr algn="just">
              <a:lnSpc>
                <a:spcPct val="200000"/>
              </a:lnSpc>
            </a:pP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派专业人员负责统一指挥，检查现场安全和措施符合要求后，方可进行起重吊装作业。指挥人员站位应便于指挥和瞭望，不得与起吊路线交叉，作业人员与被吊物体必须保持有效的安全距离。索具与吊物应捆绑牢固、采取防滑措施，吊钩应有安全装置；吊装作业前，指挥员通知有关人员撤离（与起重无关的人员不准进入</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作业现场，吊物运行路线下方所有人员应</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无条件撤离），确认吊物下方及吊物行走</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路线范围无人员及障碍物，方可起吊。</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841003" y="244849"/>
            <a:ext cx="3640741"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523" y="3357787"/>
            <a:ext cx="6169596" cy="288032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71381" y="1773610"/>
            <a:ext cx="4444603" cy="3674211"/>
          </a:xfrm>
          <a:prstGeom prst="rect">
            <a:avLst/>
          </a:prstGeom>
          <a:ln w="19050">
            <a:solidFill>
              <a:schemeClr val="accent4">
                <a:lumMod val="100000"/>
              </a:schemeClr>
            </a:solidFill>
            <a:prstDash val="sysDash"/>
          </a:ln>
        </p:spPr>
        <p:txBody>
          <a:bodyPr wrap="square">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6</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、在同一作业区域内进行焊接（动火）作业时，作业方必须事先通知对方作好防护，并配备合格的消防灭火器材，消除现场易燃易爆物品。</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768995" y="189434"/>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563" y="1775012"/>
            <a:ext cx="5442231" cy="367280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68995" y="1557586"/>
            <a:ext cx="10657184" cy="4412875"/>
          </a:xfrm>
          <a:prstGeom prst="rect">
            <a:avLst/>
          </a:prstGeom>
          <a:noFill/>
        </p:spPr>
        <p:txBody>
          <a:bodyPr wrap="square" rtlCol="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无法清除易燃物品时，应与焊接（动火）作业保持适当的安全距离，并采取隔离和防护措施。</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上方动火作业（焊接、切割）应注意下方有无人员、易燃、可燃物质，并做好防护措施，遮挡落下焊渣，防止引发生火灾。</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焊接（动火）作业结束后，作业单位必须及时、彻底清理焊接（动火）现场，不留安全隐患，防止焊接火花死灰复燃，酿成火灾。</a:t>
            </a:r>
            <a:endPar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768995" y="219007"/>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7021" y="1629594"/>
            <a:ext cx="10571638" cy="864096"/>
          </a:xfrm>
          <a:prstGeom prst="rect">
            <a:avLst/>
          </a:prstGeom>
          <a:ln w="19050">
            <a:solidFill>
              <a:schemeClr val="accent4">
                <a:lumMod val="100000"/>
              </a:schemeClr>
            </a:solidFill>
            <a:prstDash val="sysDash"/>
          </a:ln>
        </p:spPr>
        <p:txBody>
          <a:bodyPr wrap="square">
            <a:noAutofit/>
          </a:bodyPr>
          <a:lstStyle/>
          <a:p>
            <a:pPr>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7</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、各方应自觉保障施工道路、消防通道畅通，不得随意占道。</a:t>
            </a:r>
            <a:endParaRPr lang="zh-CN" altLang="en-US" sz="2000" dirty="0"/>
          </a:p>
        </p:txBody>
      </p:sp>
      <p:sp>
        <p:nvSpPr>
          <p:cNvPr id="9" name="矩形 8"/>
          <p:cNvSpPr/>
          <p:nvPr/>
        </p:nvSpPr>
        <p:spPr>
          <a:xfrm>
            <a:off x="768995" y="239394"/>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923" y="3213770"/>
            <a:ext cx="5182736" cy="2925738"/>
          </a:xfrm>
          <a:prstGeom prst="rect">
            <a:avLst/>
          </a:prstGeom>
          <a:ln>
            <a:noFill/>
          </a:ln>
          <a:effectLst>
            <a:softEdge rad="112500"/>
          </a:effec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79" y="3213770"/>
            <a:ext cx="5182736" cy="292573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313611" y="2534237"/>
            <a:ext cx="4820340" cy="895557"/>
          </a:xfrm>
        </p:spPr>
        <p:txBody>
          <a:bodyPr>
            <a:normAutofit/>
          </a:bodyPr>
          <a:lstStyle/>
          <a:p>
            <a:r>
              <a:rPr lang="zh-CN" altLang="en-US" sz="3600" kern="0"/>
              <a:t>交叉作业基本概念</a:t>
            </a:r>
            <a:endParaRPr lang="zh-CN" altLang="en-US" sz="3600" kern="0" dirty="0"/>
          </a:p>
        </p:txBody>
      </p:sp>
      <p:sp>
        <p:nvSpPr>
          <p:cNvPr id="9" name="文本框 8"/>
          <p:cNvSpPr txBox="1"/>
          <p:nvPr/>
        </p:nvSpPr>
        <p:spPr>
          <a:xfrm>
            <a:off x="2606334" y="2707334"/>
            <a:ext cx="1330146" cy="1156513"/>
          </a:xfrm>
          <a:prstGeom prst="rect">
            <a:avLst/>
          </a:prstGeom>
          <a:noFill/>
          <a:ln w="117475">
            <a:noFill/>
          </a:ln>
        </p:spPr>
        <p:txBody>
          <a:bodyPr wrap="none" rtlCol="0">
            <a:prstTxWarp prst="textPlain">
              <a:avLst/>
            </a:prstTxWarp>
            <a:spAutoFit/>
          </a:bodyPr>
          <a:lstStyle/>
          <a:p>
            <a:pPr defTabSz="914400"/>
            <a:r>
              <a:rPr lang="en-US" altLang="zh-CN" sz="1800" spc="100" dirty="0">
                <a:solidFill>
                  <a:srgbClr val="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1800" spc="100" dirty="0">
              <a:solidFill>
                <a:srgbClr val="FFFFFF"/>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983" y="1485578"/>
            <a:ext cx="10873208" cy="4412875"/>
          </a:xfrm>
          <a:prstGeom prst="rect">
            <a:avLst/>
          </a:prstGeom>
        </p:spPr>
        <p:txBody>
          <a:bodyPr wrap="square">
            <a:noAutofit/>
          </a:bodyPr>
          <a:lstStyle/>
          <a:p>
            <a:pPr>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凡因施工需要进行交通封闭或管制的，必须报项目部审批，且一般应在</a:t>
            </a: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30</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分钟内恢复交通。</a:t>
            </a:r>
            <a:endPar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a:p>
            <a:pPr>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运输超宽、超长物资时必须确定运行路线，确认影响区域和范围，采取防范措施（警示标识、引导人员监护），防止碰撞其他物件与人员。</a:t>
            </a:r>
            <a:endPar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a:p>
            <a:pPr>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车辆进入施工区域，须减速慢行，确认安全后通行，不得与其他车辆、行人争抢道。</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913011" y="189434"/>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41003" y="1341562"/>
            <a:ext cx="3175429" cy="1696105"/>
          </a:xfrm>
          <a:prstGeom prst="rect">
            <a:avLst/>
          </a:prstGeom>
          <a:ln w="19050">
            <a:solidFill>
              <a:schemeClr val="accent4">
                <a:lumMod val="100000"/>
              </a:schemeClr>
            </a:solidFill>
            <a:prstDash val="sysDash"/>
          </a:ln>
        </p:spPr>
        <p:txBody>
          <a:bodyPr wrap="square">
            <a:spAutoFit/>
          </a:bodyPr>
          <a:lstStyle/>
          <a:p>
            <a:pPr algn="just">
              <a:lnSpc>
                <a:spcPct val="15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8</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、同一区域内的施工用电</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应各自安装用电线路。</a:t>
            </a:r>
            <a:endParaRPr lang="zh-CN" altLang="en-US" sz="2000" dirty="0"/>
          </a:p>
        </p:txBody>
      </p:sp>
      <p:sp>
        <p:nvSpPr>
          <p:cNvPr id="9" name="矩形 8"/>
          <p:cNvSpPr/>
          <p:nvPr/>
        </p:nvSpPr>
        <p:spPr>
          <a:xfrm>
            <a:off x="807566" y="242420"/>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926" y="3084869"/>
            <a:ext cx="3182506" cy="1785086"/>
          </a:xfrm>
          <a:prstGeom prst="rect">
            <a:avLst/>
          </a:prstGeom>
          <a:ln>
            <a:noFill/>
          </a:ln>
          <a:effectLst>
            <a:softEdge rad="11250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8756" y="1341562"/>
            <a:ext cx="3391454" cy="2070237"/>
          </a:xfrm>
          <a:prstGeom prst="rect">
            <a:avLst/>
          </a:prstGeom>
          <a:ln>
            <a:noFill/>
          </a:ln>
          <a:effectLst>
            <a:softEdge rad="112500"/>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172" y="1341561"/>
            <a:ext cx="3391454" cy="2070237"/>
          </a:xfrm>
          <a:prstGeom prst="rect">
            <a:avLst/>
          </a:prstGeom>
          <a:ln>
            <a:noFill/>
          </a:ln>
          <a:effectLst>
            <a:softEdge rad="112500"/>
          </a:effec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8756" y="4139129"/>
            <a:ext cx="3369718" cy="2070237"/>
          </a:xfrm>
          <a:prstGeom prst="rect">
            <a:avLst/>
          </a:prstGeom>
          <a:ln>
            <a:noFill/>
          </a:ln>
          <a:effectLst>
            <a:softEdge rad="112500"/>
          </a:effectLst>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8643" y="4139129"/>
            <a:ext cx="3363983" cy="2015405"/>
          </a:xfrm>
          <a:prstGeom prst="rect">
            <a:avLst/>
          </a:prstGeom>
          <a:ln>
            <a:noFill/>
          </a:ln>
          <a:effectLst>
            <a:softEdge rad="112500"/>
          </a:effectLst>
        </p:spPr>
      </p:pic>
      <p:sp>
        <p:nvSpPr>
          <p:cNvPr id="2" name="矩形 1"/>
          <p:cNvSpPr/>
          <p:nvPr/>
        </p:nvSpPr>
        <p:spPr>
          <a:xfrm>
            <a:off x="4338756" y="3551095"/>
            <a:ext cx="7083870" cy="400110"/>
          </a:xfrm>
          <a:prstGeom prst="rect">
            <a:avLst/>
          </a:prstGeom>
        </p:spPr>
        <p:txBody>
          <a:bodyPr wrap="square">
            <a:spAutoFit/>
          </a:bodyPr>
          <a:lstStyle/>
          <a:p>
            <a:pPr algn="ctr"/>
            <a:r>
              <a:rPr lang="zh-CN" altLang="en-US" sz="2000" b="1" dirty="0">
                <a:solidFill>
                  <a:schemeClr val="accent4">
                    <a:lumMod val="100000"/>
                  </a:schemeClr>
                </a:solidFill>
                <a:latin typeface="微软雅黑" panose="020B0503020204020204" pitchFamily="34" charset="-122"/>
                <a:ea typeface="微软雅黑" panose="020B0503020204020204" pitchFamily="34" charset="-122"/>
              </a:rPr>
              <a:t>左图为共用的总配箱，上图为既有电线路，下图为新增电线路</a:t>
            </a:r>
          </a:p>
        </p:txBody>
      </p:sp>
      <p:sp>
        <p:nvSpPr>
          <p:cNvPr id="4" name="矩形 3"/>
          <p:cNvSpPr/>
          <p:nvPr/>
        </p:nvSpPr>
        <p:spPr>
          <a:xfrm>
            <a:off x="833926" y="4943802"/>
            <a:ext cx="3147584" cy="1230593"/>
          </a:xfrm>
          <a:prstGeom prst="rect">
            <a:avLst/>
          </a:prstGeom>
        </p:spPr>
        <p:txBody>
          <a:bodyPr wrap="square">
            <a:spAutoFit/>
          </a:bodyPr>
          <a:lstStyle/>
          <a:p>
            <a:pPr algn="just">
              <a:lnSpc>
                <a:spcPct val="200000"/>
              </a:lnSpc>
            </a:pPr>
            <a:r>
              <a:rPr lang="zh-CN" altLang="zh-CN" sz="20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各方必须做好用电线路隔离和绝缘工作，互不干扰。</a:t>
            </a:r>
            <a:endParaRPr lang="en-US" altLang="zh-CN" sz="20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6023"/>
            <a:ext cx="5760640" cy="4403565"/>
          </a:xfrm>
          <a:prstGeom prst="rect">
            <a:avLst/>
          </a:prstGeom>
        </p:spPr>
      </p:pic>
      <p:sp>
        <p:nvSpPr>
          <p:cNvPr id="3" name="矩形 2"/>
          <p:cNvSpPr/>
          <p:nvPr/>
        </p:nvSpPr>
        <p:spPr>
          <a:xfrm>
            <a:off x="768994" y="1223357"/>
            <a:ext cx="5184577" cy="2422461"/>
          </a:xfrm>
          <a:prstGeom prst="rect">
            <a:avLst/>
          </a:prstGeom>
        </p:spPr>
        <p:txBody>
          <a:bodyPr wrap="square">
            <a:noAutofit/>
          </a:bodyPr>
          <a:lstStyle/>
          <a:p>
            <a:pPr algn="just">
              <a:lnSpc>
                <a:spcPct val="150000"/>
              </a:lnSpc>
            </a:pPr>
            <a:r>
              <a:rPr lang="en-US" altLang="zh-CN" sz="20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0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施工用电必须做好接地（零）和漏电保护措施，防止触电事故的发生。敷设的线路必须通过对方工作面，应事先征得对方得同意；同时，应经常对用电设备和线路进行检查维护，发现问题及时处理。</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985019" y="219007"/>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723" y="1223356"/>
            <a:ext cx="5259783" cy="2422461"/>
          </a:xfrm>
          <a:prstGeom prst="rect">
            <a:avLst/>
          </a:prstGeom>
          <a:ln>
            <a:noFill/>
          </a:ln>
          <a:effectLst>
            <a:softEdge rad="112500"/>
          </a:effectLst>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2303" y="3959660"/>
            <a:ext cx="5264276" cy="242246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96987" y="1589008"/>
            <a:ext cx="4896544" cy="1465273"/>
          </a:xfrm>
          <a:prstGeom prst="rect">
            <a:avLst/>
          </a:prstGeom>
          <a:ln w="19050">
            <a:solidFill>
              <a:schemeClr val="accent4">
                <a:lumMod val="100000"/>
              </a:schemeClr>
            </a:solidFill>
            <a:prstDash val="sysDash"/>
          </a:ln>
        </p:spPr>
        <p:txBody>
          <a:bodyPr wrap="square">
            <a:spAutoFit/>
          </a:bodyPr>
          <a:lstStyle/>
          <a:p>
            <a:pPr>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9</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、施工各方应共同维护好同一区域作业环境</a:t>
            </a:r>
            <a:endParaRPr lang="zh-CN" altLang="en-US" sz="2000" dirty="0"/>
          </a:p>
        </p:txBody>
      </p:sp>
      <p:sp>
        <p:nvSpPr>
          <p:cNvPr id="9" name="矩形 8"/>
          <p:cNvSpPr/>
          <p:nvPr/>
        </p:nvSpPr>
        <p:spPr>
          <a:xfrm>
            <a:off x="942930" y="189434"/>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987" y="3429795"/>
            <a:ext cx="4881738" cy="2755820"/>
          </a:xfrm>
          <a:prstGeom prst="rect">
            <a:avLst/>
          </a:prstGeom>
          <a:ln>
            <a:noFill/>
          </a:ln>
          <a:effectLst>
            <a:softEdge rad="112500"/>
          </a:effec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614" y="1557586"/>
            <a:ext cx="5253574" cy="458192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2006" y="1197546"/>
            <a:ext cx="5973653" cy="5112568"/>
          </a:xfrm>
          <a:prstGeom prst="rect">
            <a:avLst/>
          </a:prstGeom>
        </p:spPr>
        <p:txBody>
          <a:bodyPr wrap="square">
            <a:noAutofit/>
          </a:bodyPr>
          <a:lstStyle/>
          <a:p>
            <a:pPr algn="just">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切实加强现场消防保卫、文明施工管理；</a:t>
            </a:r>
            <a:endPar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a:p>
            <a:pPr algn="just">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做到施工现场文明整洁，材料堆放整齐、稳固、安全可靠</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a:t>
            </a:r>
            <a:endPar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a:p>
            <a:pPr algn="just">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确保设备运行、维修、停放安全；</a:t>
            </a:r>
            <a:endPar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a:p>
            <a:pPr algn="just">
              <a:lnSpc>
                <a:spcPct val="200000"/>
              </a:lnSpc>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设备维修时，按规定设置警示标志，必要时采取相应的安全措施，谨防误操作引发事故。</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985019" y="210064"/>
            <a:ext cx="3640740" cy="670120"/>
          </a:xfrm>
          <a:prstGeom prst="rect">
            <a:avLst/>
          </a:prstGeom>
        </p:spPr>
        <p:txBody>
          <a:bodyPr wrap="none">
            <a:spAutoFit/>
          </a:bodyPr>
          <a:lstStyle/>
          <a:p>
            <a:pPr algn="ctr">
              <a:lnSpc>
                <a:spcPct val="130000"/>
              </a:lnSpc>
            </a:pPr>
            <a:r>
              <a:rPr lang="en-US" altLang="zh-CN" sz="3200" b="1" dirty="0">
                <a:latin typeface="微软雅黑" panose="020B0503020204020204" pitchFamily="34" charset="-122"/>
                <a:ea typeface="微软雅黑" panose="020B0503020204020204" pitchFamily="34" charset="-122"/>
              </a:rPr>
              <a:t>2.2.2</a:t>
            </a:r>
            <a:r>
              <a:rPr lang="zh-CN" altLang="en-US" sz="3200" b="1" dirty="0">
                <a:latin typeface="微软雅黑" panose="020B0503020204020204" pitchFamily="34" charset="-122"/>
                <a:ea typeface="微软雅黑" panose="020B0503020204020204" pitchFamily="34" charset="-122"/>
              </a:rPr>
              <a:t>施工作业阶段</a:t>
            </a:r>
            <a:endParaRPr lang="en-US" altLang="zh-CN" sz="32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17341"/>
          <a:stretch>
            <a:fillRect/>
          </a:stretch>
        </p:blipFill>
        <p:spPr>
          <a:xfrm>
            <a:off x="7033692" y="1197546"/>
            <a:ext cx="4389478" cy="2448272"/>
          </a:xfrm>
          <a:prstGeom prst="rect">
            <a:avLst/>
          </a:prstGeom>
          <a:ln>
            <a:noFill/>
          </a:ln>
          <a:effectLst>
            <a:softEdge rad="112500"/>
          </a:effectLst>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40162"/>
          <a:stretch>
            <a:fillRect/>
          </a:stretch>
        </p:blipFill>
        <p:spPr>
          <a:xfrm>
            <a:off x="7033692" y="3957514"/>
            <a:ext cx="4389478" cy="24482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313611" y="2534237"/>
            <a:ext cx="4820340" cy="895557"/>
          </a:xfrm>
        </p:spPr>
        <p:txBody>
          <a:bodyPr>
            <a:normAutofit/>
          </a:bodyPr>
          <a:lstStyle/>
          <a:p>
            <a:r>
              <a:rPr lang="zh-CN" altLang="en-US" sz="3600" kern="0"/>
              <a:t>现场交叉作业管理</a:t>
            </a:r>
            <a:endParaRPr lang="zh-CN" altLang="en-US" sz="3600" kern="0" dirty="0"/>
          </a:p>
        </p:txBody>
      </p:sp>
      <p:sp>
        <p:nvSpPr>
          <p:cNvPr id="9" name="文本框 8"/>
          <p:cNvSpPr txBox="1"/>
          <p:nvPr/>
        </p:nvSpPr>
        <p:spPr>
          <a:xfrm>
            <a:off x="2606333" y="2707334"/>
            <a:ext cx="1403021" cy="1156513"/>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100" normalizeH="0" baseline="0" noProof="0">
                <a:ln>
                  <a:noFill/>
                </a:ln>
                <a:solidFill>
                  <a:srgbClr val="FFFFFF"/>
                </a:solidFill>
                <a:effectLst/>
                <a:uLnTx/>
                <a:uFillTx/>
                <a:latin typeface="Impact" panose="020B0806030902050204" pitchFamily="34" charset="0"/>
                <a:ea typeface="微软雅黑" panose="020B0503020204020204" pitchFamily="34" charset="-122"/>
                <a:cs typeface="Arial" panose="020B0604020202020204" pitchFamily="34" charset="0"/>
              </a:rPr>
              <a:t>/03</a:t>
            </a:r>
            <a:endParaRPr kumimoji="0" lang="zh-CN" altLang="en-US" sz="1800" b="0" i="0" u="none" strike="noStrike" kern="1200" cap="none" spc="10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8995" y="291485"/>
            <a:ext cx="3888432"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3.1</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工序间交叉作业</a:t>
            </a:r>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20778" b="13426"/>
          <a:stretch>
            <a:fillRect/>
          </a:stretch>
        </p:blipFill>
        <p:spPr>
          <a:xfrm>
            <a:off x="3001242" y="1917626"/>
            <a:ext cx="5832649" cy="4104456"/>
          </a:xfrm>
          <a:prstGeom prst="rect">
            <a:avLst/>
          </a:prstGeom>
        </p:spPr>
      </p:pic>
      <p:sp>
        <p:nvSpPr>
          <p:cNvPr id="15" name="矩形 14"/>
          <p:cNvSpPr/>
          <p:nvPr/>
        </p:nvSpPr>
        <p:spPr>
          <a:xfrm>
            <a:off x="2209153" y="2061642"/>
            <a:ext cx="2170351" cy="1296144"/>
          </a:xfrm>
          <a:prstGeom prst="rect">
            <a:avLst/>
          </a:prstGeom>
          <a:solidFill>
            <a:srgbClr val="80A7AC"/>
          </a:solidFill>
        </p:spPr>
        <p:txBody>
          <a:bodyPr wrap="square">
            <a:noAutofit/>
          </a:bodyPr>
          <a:lstStyle/>
          <a:p>
            <a:pPr>
              <a:lnSpc>
                <a:spcPct val="20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16" name="矩形 15"/>
          <p:cNvSpPr/>
          <p:nvPr/>
        </p:nvSpPr>
        <p:spPr>
          <a:xfrm>
            <a:off x="7681763" y="2214994"/>
            <a:ext cx="2016224" cy="1358815"/>
          </a:xfrm>
          <a:prstGeom prst="rect">
            <a:avLst/>
          </a:prstGeom>
          <a:solidFill>
            <a:srgbClr val="C7B996"/>
          </a:solidFill>
        </p:spPr>
        <p:txBody>
          <a:bodyPr wrap="square">
            <a:noAutofit/>
          </a:bodyPr>
          <a:lstStyle/>
          <a:p>
            <a:pPr>
              <a:lnSpc>
                <a:spcPct val="20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解之间交叉作业</a:t>
            </a:r>
          </a:p>
        </p:txBody>
      </p:sp>
      <p:sp>
        <p:nvSpPr>
          <p:cNvPr id="17" name="矩形 16"/>
          <p:cNvSpPr/>
          <p:nvPr/>
        </p:nvSpPr>
        <p:spPr>
          <a:xfrm>
            <a:off x="7537747" y="4509914"/>
            <a:ext cx="2088232" cy="1269733"/>
          </a:xfrm>
          <a:prstGeom prst="rect">
            <a:avLst/>
          </a:prstGeom>
          <a:solidFill>
            <a:srgbClr val="6E5954"/>
          </a:solidFill>
        </p:spPr>
        <p:txBody>
          <a:bodyPr wrap="square">
            <a:noAutofit/>
          </a:bodyPr>
          <a:lstStyle/>
          <a:p>
            <a:pPr>
              <a:lnSpc>
                <a:spcPct val="20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基坑开挖与支撑之间的交叉作业</a:t>
            </a:r>
          </a:p>
        </p:txBody>
      </p:sp>
      <p:sp>
        <p:nvSpPr>
          <p:cNvPr id="18" name="矩形 17"/>
          <p:cNvSpPr/>
          <p:nvPr/>
        </p:nvSpPr>
        <p:spPr>
          <a:xfrm>
            <a:off x="2209153" y="4221882"/>
            <a:ext cx="1980222" cy="1368151"/>
          </a:xfrm>
          <a:prstGeom prst="rect">
            <a:avLst/>
          </a:prstGeom>
          <a:solidFill>
            <a:srgbClr val="FE614E"/>
          </a:solidFill>
        </p:spPr>
        <p:txBody>
          <a:bodyPr wrap="square">
            <a:noAutofit/>
          </a:bodyPr>
          <a:lstStyle/>
          <a:p>
            <a:pPr>
              <a:lnSpc>
                <a:spcPct val="20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20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间的交叉作业</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13" name="矩形 12"/>
          <p:cNvSpPr/>
          <p:nvPr/>
        </p:nvSpPr>
        <p:spPr>
          <a:xfrm>
            <a:off x="645968" y="4581922"/>
            <a:ext cx="10903237" cy="158417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在施工前期，需要对红线内的树木进行迁移，这些绿植均位于城市道路旁，作业过程中将对城市交通有一定影响。</a:t>
            </a:r>
            <a:endParaRPr lang="en-US" altLang="zh-CN"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741" y="1773610"/>
            <a:ext cx="4680520" cy="2714008"/>
          </a:xfrm>
          <a:prstGeom prst="rect">
            <a:avLst/>
          </a:prstGeom>
          <a:ln>
            <a:noFill/>
          </a:ln>
          <a:effectLst>
            <a:softEdge rad="11250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248" y="1773610"/>
            <a:ext cx="4680520" cy="2714008"/>
          </a:xfrm>
          <a:prstGeom prst="rect">
            <a:avLst/>
          </a:prstGeom>
          <a:ln>
            <a:noFill/>
          </a:ln>
          <a:effectLst>
            <a:softEdge rad="112500"/>
          </a:effectLst>
        </p:spPr>
      </p:pic>
      <p:sp>
        <p:nvSpPr>
          <p:cNvPr id="2" name="矩形 1"/>
          <p:cNvSpPr/>
          <p:nvPr/>
        </p:nvSpPr>
        <p:spPr>
          <a:xfrm>
            <a:off x="841003" y="1217641"/>
            <a:ext cx="2608406" cy="523220"/>
          </a:xfrm>
          <a:prstGeom prst="rect">
            <a:avLst/>
          </a:prstGeom>
        </p:spPr>
        <p:txBody>
          <a:bodyPr wrap="none">
            <a:spAutoFit/>
          </a:bodyPr>
          <a:lstStyle/>
          <a:p>
            <a:r>
              <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a:t>
            </a: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、绿化迁移：</a:t>
            </a:r>
            <a:endParaRPr lang="zh-CN" altLang="en-US" sz="2800" dirty="0">
              <a:solidFill>
                <a:schemeClr val="accent4">
                  <a:lumMod val="10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6080511"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4" name="矩形 3"/>
          <p:cNvSpPr/>
          <p:nvPr/>
        </p:nvSpPr>
        <p:spPr>
          <a:xfrm>
            <a:off x="707094" y="1221275"/>
            <a:ext cx="6830653" cy="2196883"/>
          </a:xfrm>
          <a:prstGeom prst="rect">
            <a:avLst/>
          </a:prstGeom>
        </p:spPr>
        <p:txBody>
          <a:bodyPr wrap="square">
            <a:spAutoFit/>
          </a:bodyPr>
          <a:lstStyle/>
          <a:p>
            <a:pPr algn="just">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设置警锥、警戒带进行隔离；夜间设红色警示灯；作业人员着反光服；移除后盖防尘网并及时恢复。</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7788" y="1738196"/>
            <a:ext cx="3461846" cy="2064552"/>
          </a:xfrm>
          <a:prstGeom prst="rect">
            <a:avLst/>
          </a:prstGeom>
          <a:ln>
            <a:noFill/>
          </a:ln>
          <a:effectLst>
            <a:softEdge rad="112500"/>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094" y="4077867"/>
            <a:ext cx="3452647" cy="2101146"/>
          </a:xfrm>
          <a:prstGeom prst="rect">
            <a:avLst/>
          </a:prstGeom>
          <a:ln>
            <a:noFill/>
          </a:ln>
          <a:effectLst>
            <a:softEdge rad="112500"/>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0095" y="4077866"/>
            <a:ext cx="3452649" cy="2101146"/>
          </a:xfrm>
          <a:prstGeom prst="rect">
            <a:avLst/>
          </a:prstGeom>
          <a:ln>
            <a:noFill/>
          </a:ln>
          <a:effectLst>
            <a:softEdge rad="112500"/>
          </a:effec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8592" y="4077866"/>
            <a:ext cx="3528027" cy="2101146"/>
          </a:xfrm>
          <a:prstGeom prst="rect">
            <a:avLst/>
          </a:prstGeom>
          <a:ln>
            <a:noFill/>
          </a:ln>
          <a:effectLst>
            <a:softEdge rad="112500"/>
          </a:effectLst>
        </p:spPr>
      </p:pic>
      <p:sp>
        <p:nvSpPr>
          <p:cNvPr id="2" name="矩形 1"/>
          <p:cNvSpPr/>
          <p:nvPr/>
        </p:nvSpPr>
        <p:spPr>
          <a:xfrm>
            <a:off x="835542" y="1383953"/>
            <a:ext cx="1980029" cy="523220"/>
          </a:xfrm>
          <a:prstGeom prst="rect">
            <a:avLst/>
          </a:prstGeom>
        </p:spPr>
        <p:txBody>
          <a:bodyPr wrap="none">
            <a:spAutoFit/>
          </a:bodyPr>
          <a:lstStyle/>
          <a:p>
            <a:r>
              <a:rPr lang="zh-CN" altLang="en-US"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zh-CN" altLang="en-US" sz="2800" dirty="0">
              <a:solidFill>
                <a:schemeClr val="accent4">
                  <a:lumMod val="10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13" name="矩形 12"/>
          <p:cNvSpPr/>
          <p:nvPr/>
        </p:nvSpPr>
        <p:spPr>
          <a:xfrm>
            <a:off x="768995" y="1917626"/>
            <a:ext cx="10669388" cy="2376264"/>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在施工前期，需要对红线内的燃气管道、热力管道、给水、排水、雨水、污水、通信、电力、市政设施等进行迁改，这些设施均位于城市道路下方，纵横交错，迁改需要破路施工，作业过程中对城市交通有较大影响。</a:t>
            </a:r>
            <a:endParaRPr lang="en-US" altLang="zh-CN"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789107" y="1394406"/>
            <a:ext cx="2560316" cy="523220"/>
          </a:xfrm>
          <a:prstGeom prst="rect">
            <a:avLst/>
          </a:prstGeom>
        </p:spPr>
        <p:txBody>
          <a:bodyPr wrap="none">
            <a:spAutoFit/>
          </a:bodyPr>
          <a:lstStyle/>
          <a:p>
            <a:pPr algn="just">
              <a:spcBef>
                <a:spcPts val="600"/>
              </a:spcBef>
              <a:spcAft>
                <a:spcPts val="600"/>
              </a:spcAft>
            </a:pPr>
            <a:r>
              <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a:t>
            </a: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
          <p:cNvSpPr>
            <a:spLocks noChangeArrowheads="1"/>
          </p:cNvSpPr>
          <p:nvPr/>
        </p:nvSpPr>
        <p:spPr bwMode="auto">
          <a:xfrm>
            <a:off x="648337" y="232614"/>
            <a:ext cx="40090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470">
              <a:defRPr>
                <a:solidFill>
                  <a:schemeClr val="tx1"/>
                </a:solidFill>
                <a:latin typeface="Arial" panose="020B0604020202020204" pitchFamily="34" charset="0"/>
                <a:ea typeface="宋体" panose="02010600030101010101" pitchFamily="2" charset="-122"/>
              </a:defRPr>
            </a:lvl1pPr>
            <a:lvl2pPr defTabSz="1474470">
              <a:defRPr>
                <a:solidFill>
                  <a:schemeClr val="tx1"/>
                </a:solidFill>
                <a:latin typeface="Arial" panose="020B0604020202020204" pitchFamily="34" charset="0"/>
                <a:ea typeface="宋体" panose="02010600030101010101" pitchFamily="2" charset="-122"/>
              </a:defRPr>
            </a:lvl2pPr>
            <a:lvl3pPr defTabSz="1474470">
              <a:defRPr>
                <a:solidFill>
                  <a:schemeClr val="tx1"/>
                </a:solidFill>
                <a:latin typeface="Arial" panose="020B0604020202020204" pitchFamily="34" charset="0"/>
                <a:ea typeface="宋体" panose="02010600030101010101" pitchFamily="2" charset="-122"/>
              </a:defRPr>
            </a:lvl3pPr>
            <a:lvl4pPr defTabSz="1474470">
              <a:defRPr>
                <a:solidFill>
                  <a:schemeClr val="tx1"/>
                </a:solidFill>
                <a:latin typeface="Arial" panose="020B0604020202020204" pitchFamily="34" charset="0"/>
                <a:ea typeface="宋体" panose="02010600030101010101" pitchFamily="2" charset="-122"/>
              </a:defRPr>
            </a:lvl4pPr>
            <a:lvl5pPr defTabSz="1474470">
              <a:defRPr>
                <a:solidFill>
                  <a:schemeClr val="tx1"/>
                </a:solidFill>
                <a:latin typeface="Arial" panose="020B0604020202020204" pitchFamily="34" charset="0"/>
                <a:ea typeface="宋体" panose="02010600030101010101" pitchFamily="2" charset="-122"/>
              </a:defRPr>
            </a:lvl5pPr>
            <a:lvl6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b="1" dirty="0">
                <a:solidFill>
                  <a:srgbClr val="262626"/>
                </a:solidFill>
                <a:latin typeface="微软雅黑" panose="020B0503020204020204" pitchFamily="34" charset="-122"/>
                <a:ea typeface="微软雅黑" panose="020B0503020204020204" pitchFamily="34" charset="-122"/>
              </a:rPr>
              <a:t>1.1</a:t>
            </a:r>
            <a:r>
              <a:rPr lang="zh-CN" altLang="en-US" sz="3200" b="1" dirty="0">
                <a:solidFill>
                  <a:srgbClr val="262626"/>
                </a:solidFill>
                <a:latin typeface="微软雅黑" panose="020B0503020204020204" pitchFamily="34" charset="-122"/>
                <a:ea typeface="微软雅黑" panose="020B0503020204020204" pitchFamily="34" charset="-122"/>
              </a:rPr>
              <a:t>交叉作业的定义</a:t>
            </a:r>
          </a:p>
        </p:txBody>
      </p:sp>
      <p:sp>
        <p:nvSpPr>
          <p:cNvPr id="28" name="TextBox 27"/>
          <p:cNvSpPr txBox="1"/>
          <p:nvPr/>
        </p:nvSpPr>
        <p:spPr>
          <a:xfrm>
            <a:off x="696987" y="2925738"/>
            <a:ext cx="10765491" cy="3240360"/>
          </a:xfrm>
          <a:prstGeom prst="rect">
            <a:avLst/>
          </a:prstGeom>
          <a:noFill/>
          <a:ln>
            <a:noFill/>
          </a:ln>
        </p:spPr>
        <p:txBody>
          <a:bodyPr wrap="square" lIns="0" tIns="0" rIns="0" bIns="0">
            <a:noAutofit/>
          </a:bodyPr>
          <a:lstStyle>
            <a:defPPr>
              <a:defRPr lang="zh-CN"/>
            </a:defPPr>
            <a:lvl1pPr algn="ctr">
              <a:defRPr sz="1400">
                <a:solidFill>
                  <a:schemeClr val="bg1"/>
                </a:solidFill>
                <a:latin typeface="Verdana" panose="020B0604030504040204" pitchFamily="34" charset="0"/>
                <a:ea typeface="微软雅黑" panose="020B0503020204020204" pitchFamily="34" charset="-122"/>
              </a:defRPr>
            </a:lvl1pPr>
          </a:lstStyle>
          <a:p>
            <a:pPr algn="just">
              <a:lnSpc>
                <a:spcPct val="200000"/>
              </a:lnSpc>
            </a:pPr>
            <a:r>
              <a:rPr lang="zh-CN" altLang="en-US" sz="2000" b="1" dirty="0">
                <a:solidFill>
                  <a:schemeClr val="tx1"/>
                </a:solidFill>
                <a:effectLst>
                  <a:outerShdw blurRad="38100" dist="38100" dir="2700000" algn="tl">
                    <a:srgbClr val="000000">
                      <a:alpha val="43137"/>
                    </a:srgbClr>
                  </a:outerShdw>
                </a:effectLst>
                <a:latin typeface="微软雅黑" panose="020B0503020204020204" pitchFamily="34" charset="-122"/>
              </a:rPr>
              <a:t>       现阶段，由于交叉作业相关研究较少，暂时无非常权威的明确的定义，经过查阅相关资料，对于交叉作业的定义，主要有以下几种描述：</a:t>
            </a:r>
            <a:endParaRPr lang="en-US" altLang="zh-CN" sz="2000" b="1" dirty="0">
              <a:solidFill>
                <a:schemeClr val="tx1"/>
              </a:solidFill>
              <a:effectLst>
                <a:outerShdw blurRad="38100" dist="38100" dir="2700000" algn="tl">
                  <a:srgbClr val="000000">
                    <a:alpha val="43137"/>
                  </a:srgbClr>
                </a:outerShdw>
              </a:effectLst>
              <a:latin typeface="微软雅黑" panose="020B0503020204020204" pitchFamily="34" charset="-122"/>
            </a:endParaRPr>
          </a:p>
          <a:p>
            <a:pPr algn="just">
              <a:lnSpc>
                <a:spcPct val="200000"/>
              </a:lnSpc>
            </a:pPr>
            <a:r>
              <a:rPr lang="zh-CN" altLang="en-US" sz="2000" b="1" dirty="0">
                <a:solidFill>
                  <a:schemeClr val="tx1"/>
                </a:solidFill>
                <a:effectLst>
                  <a:outerShdw blurRad="38100" dist="38100" dir="2700000" algn="tl">
                    <a:srgbClr val="000000">
                      <a:alpha val="43137"/>
                    </a:srgbClr>
                  </a:outerShdw>
                </a:effectLst>
                <a:latin typeface="微软雅黑" panose="020B0503020204020204" pitchFamily="34" charset="-122"/>
              </a:rPr>
              <a:t>定义一：交叉作业是在同一工作面进行不同的作业，或者是在同一立体空间不同的作业面进行不同或相同的作业。</a:t>
            </a:r>
          </a:p>
          <a:p>
            <a:pPr algn="just">
              <a:lnSpc>
                <a:spcPct val="200000"/>
              </a:lnSpc>
            </a:pPr>
            <a:r>
              <a:rPr lang="zh-CN" altLang="en-US" sz="2000" b="1" dirty="0">
                <a:solidFill>
                  <a:schemeClr val="tx1"/>
                </a:solidFill>
                <a:effectLst>
                  <a:outerShdw blurRad="38100" dist="38100" dir="2700000" algn="tl">
                    <a:srgbClr val="000000">
                      <a:alpha val="43137"/>
                    </a:srgbClr>
                  </a:outerShdw>
                </a:effectLst>
                <a:latin typeface="微软雅黑" panose="020B0503020204020204" pitchFamily="34" charset="-122"/>
              </a:rPr>
              <a:t>定义二：交叉作业指两个以上生产经营单位在同一作业区域内进行生产经营活动。</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37" y="1053530"/>
            <a:ext cx="2627784" cy="1478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5213" y="1081701"/>
            <a:ext cx="2627783" cy="1478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166" y="1067317"/>
            <a:ext cx="2627783" cy="1483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4080" y="1067317"/>
            <a:ext cx="2618398" cy="1478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4" name="矩形 3"/>
          <p:cNvSpPr/>
          <p:nvPr/>
        </p:nvSpPr>
        <p:spPr>
          <a:xfrm>
            <a:off x="733903" y="909514"/>
            <a:ext cx="6155772" cy="1581330"/>
          </a:xfrm>
          <a:prstGeom prst="rect">
            <a:avLst/>
          </a:prstGeom>
        </p:spPr>
        <p:txBody>
          <a:bodyPr wrap="square">
            <a:spAutoFit/>
          </a:bodyPr>
          <a:lstStyle/>
          <a:p>
            <a:pPr algn="just">
              <a:lnSpc>
                <a:spcPct val="200000"/>
              </a:lnSpc>
            </a:pP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、标识：采用油漆、铁质标志牌进行标识。</a:t>
            </a: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5743" y="3861842"/>
            <a:ext cx="3815513" cy="2371361"/>
          </a:xfrm>
          <a:prstGeom prst="rect">
            <a:avLst/>
          </a:prstGeom>
          <a:ln>
            <a:noFill/>
          </a:ln>
          <a:effectLst>
            <a:softEdge rad="112500"/>
          </a:effectLst>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657" y="2656810"/>
            <a:ext cx="6377042" cy="3576393"/>
          </a:xfrm>
          <a:prstGeom prst="rect">
            <a:avLst/>
          </a:prstGeom>
          <a:ln>
            <a:noFill/>
          </a:ln>
          <a:effectLst>
            <a:softEdge rad="112500"/>
          </a:effectLst>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5743" y="1197546"/>
            <a:ext cx="3780775" cy="237136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4" name="矩形 3"/>
          <p:cNvSpPr/>
          <p:nvPr/>
        </p:nvSpPr>
        <p:spPr>
          <a:xfrm>
            <a:off x="726772" y="1053530"/>
            <a:ext cx="6155772" cy="1581330"/>
          </a:xfrm>
          <a:prstGeom prst="rect">
            <a:avLst/>
          </a:prstGeom>
        </p:spPr>
        <p:txBody>
          <a:bodyPr wrap="square">
            <a:spAutoFit/>
          </a:bodyPr>
          <a:lstStyle/>
          <a:p>
            <a:pPr algn="just">
              <a:lnSpc>
                <a:spcPct val="200000"/>
              </a:lnSpc>
            </a:pP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、探沟：必须人工开挖，严禁使用机械。</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903" y="2925738"/>
            <a:ext cx="6515812" cy="3420793"/>
          </a:xfrm>
          <a:prstGeom prst="rect">
            <a:avLst/>
          </a:prstGeom>
          <a:ln>
            <a:noFill/>
          </a:ln>
          <a:effectLst>
            <a:softEdge rad="11250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478" y="3933850"/>
            <a:ext cx="3953925" cy="2412681"/>
          </a:xfrm>
          <a:prstGeom prst="rect">
            <a:avLst/>
          </a:prstGeom>
          <a:ln>
            <a:noFill/>
          </a:ln>
          <a:effectLst>
            <a:softEdge rad="112500"/>
          </a:effec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478" y="1134009"/>
            <a:ext cx="3953925" cy="25482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3" name="矩形 2"/>
          <p:cNvSpPr/>
          <p:nvPr/>
        </p:nvSpPr>
        <p:spPr>
          <a:xfrm>
            <a:off x="2713211" y="3560060"/>
            <a:ext cx="8360654" cy="461665"/>
          </a:xfrm>
          <a:prstGeom prst="rect">
            <a:avLst/>
          </a:prstGeom>
        </p:spPr>
        <p:txBody>
          <a:bodyPr wrap="square">
            <a:spAutoFit/>
          </a:bodyPr>
          <a:lstStyle/>
          <a:p>
            <a:pPr algn="just"/>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、占道作业：隔离防护、破路、埋管、铺设过渡钢板。</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600" y="1413570"/>
            <a:ext cx="3312643" cy="2016224"/>
          </a:xfrm>
          <a:prstGeom prst="rect">
            <a:avLst/>
          </a:prstGeom>
          <a:ln>
            <a:noFill/>
          </a:ln>
          <a:effectLst>
            <a:softEdge rad="112500"/>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019" y="1418716"/>
            <a:ext cx="3322012" cy="2011078"/>
          </a:xfrm>
          <a:prstGeom prst="rect">
            <a:avLst/>
          </a:prstGeom>
          <a:ln>
            <a:noFill/>
          </a:ln>
          <a:effectLst>
            <a:softEdge rad="11250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1019" y="4161217"/>
            <a:ext cx="3312643" cy="2016224"/>
          </a:xfrm>
          <a:prstGeom prst="rect">
            <a:avLst/>
          </a:prstGeom>
          <a:ln>
            <a:noFill/>
          </a:ln>
          <a:effectLst>
            <a:softEdge rad="112500"/>
          </a:effectLst>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5229" y="1420733"/>
            <a:ext cx="3322012" cy="2001898"/>
          </a:xfrm>
          <a:prstGeom prst="rect">
            <a:avLst/>
          </a:prstGeom>
          <a:ln>
            <a:noFill/>
          </a:ln>
          <a:effectLst>
            <a:softEdge rad="112500"/>
          </a:effectLst>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1894" y="4161217"/>
            <a:ext cx="3322012" cy="2016223"/>
          </a:xfrm>
          <a:prstGeom prst="rect">
            <a:avLst/>
          </a:prstGeom>
          <a:ln>
            <a:noFill/>
          </a:ln>
          <a:effectLst>
            <a:softEdge rad="112500"/>
          </a:effectLst>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599" y="4161216"/>
            <a:ext cx="3305681" cy="2016223"/>
          </a:xfrm>
          <a:prstGeom prst="rect">
            <a:avLst/>
          </a:prstGeom>
          <a:ln>
            <a:noFill/>
          </a:ln>
          <a:effectLst>
            <a:softEdge rad="112500"/>
          </a:effectLst>
        </p:spPr>
      </p:pic>
      <p:sp>
        <p:nvSpPr>
          <p:cNvPr id="11" name="矩形 10"/>
          <p:cNvSpPr/>
          <p:nvPr/>
        </p:nvSpPr>
        <p:spPr>
          <a:xfrm>
            <a:off x="841003" y="3498505"/>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97" y="3981798"/>
            <a:ext cx="4994088" cy="2427740"/>
          </a:xfrm>
          <a:prstGeom prst="rect">
            <a:avLst/>
          </a:prstGeom>
          <a:ln>
            <a:noFill/>
          </a:ln>
          <a:effectLst>
            <a:softEdge rad="112500"/>
          </a:effectLst>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2094" y="1262796"/>
            <a:ext cx="4994088" cy="2455030"/>
          </a:xfrm>
          <a:prstGeom prst="rect">
            <a:avLst/>
          </a:prstGeom>
          <a:ln>
            <a:noFill/>
          </a:ln>
          <a:effectLst>
            <a:softEdge rad="112500"/>
          </a:effectLst>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570" y="1262796"/>
            <a:ext cx="4994088" cy="2455030"/>
          </a:xfrm>
          <a:prstGeom prst="rect">
            <a:avLst/>
          </a:prstGeom>
          <a:ln>
            <a:noFill/>
          </a:ln>
          <a:effectLst>
            <a:softEdge rad="112500"/>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2094" y="4005858"/>
            <a:ext cx="4994088" cy="240368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3" name="矩形 2"/>
          <p:cNvSpPr/>
          <p:nvPr/>
        </p:nvSpPr>
        <p:spPr>
          <a:xfrm>
            <a:off x="2569194" y="3572135"/>
            <a:ext cx="8857065" cy="461665"/>
          </a:xfrm>
          <a:prstGeom prst="rect">
            <a:avLst/>
          </a:prstGeom>
        </p:spPr>
        <p:txBody>
          <a:bodyPr wrap="square">
            <a:spAutoFit/>
          </a:bodyPr>
          <a:lstStyle/>
          <a:p>
            <a:pPr algn="just"/>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、迁改后拓宽路面：隔离防护、吊运管、埋管回填、恢复路面。</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635" y="1213570"/>
            <a:ext cx="4896625" cy="2403678"/>
          </a:xfrm>
          <a:prstGeom prst="rect">
            <a:avLst/>
          </a:prstGeom>
          <a:ln>
            <a:noFill/>
          </a:ln>
          <a:effectLst>
            <a:softEdge rad="112500"/>
          </a:effectLst>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548" y="1191591"/>
            <a:ext cx="4896625" cy="2403678"/>
          </a:xfrm>
          <a:prstGeom prst="rect">
            <a:avLst/>
          </a:prstGeom>
          <a:ln>
            <a:noFill/>
          </a:ln>
          <a:effectLst>
            <a:softEdge rad="112500"/>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915" y="4035703"/>
            <a:ext cx="4909258" cy="2403678"/>
          </a:xfrm>
          <a:prstGeom prst="rect">
            <a:avLst/>
          </a:prstGeom>
          <a:ln>
            <a:noFill/>
          </a:ln>
          <a:effectLst>
            <a:softEdge rad="112500"/>
          </a:effectLst>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9635" y="4039337"/>
            <a:ext cx="4896625" cy="2403678"/>
          </a:xfrm>
          <a:prstGeom prst="rect">
            <a:avLst/>
          </a:prstGeom>
          <a:ln>
            <a:noFill/>
          </a:ln>
          <a:effectLst>
            <a:softEdge rad="112500"/>
          </a:effectLst>
        </p:spPr>
      </p:pic>
      <p:sp>
        <p:nvSpPr>
          <p:cNvPr id="8" name="矩形 7"/>
          <p:cNvSpPr/>
          <p:nvPr/>
        </p:nvSpPr>
        <p:spPr>
          <a:xfrm>
            <a:off x="768915" y="3572135"/>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3" name="矩形 2"/>
          <p:cNvSpPr/>
          <p:nvPr/>
        </p:nvSpPr>
        <p:spPr>
          <a:xfrm>
            <a:off x="2713211" y="3508713"/>
            <a:ext cx="8811962" cy="461665"/>
          </a:xfrm>
          <a:prstGeom prst="rect">
            <a:avLst/>
          </a:prstGeom>
        </p:spPr>
        <p:txBody>
          <a:bodyPr wrap="square">
            <a:spAutoFit/>
          </a:bodyPr>
          <a:lstStyle/>
          <a:p>
            <a:pPr algn="just"/>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、迁改后拓宽路面：隔离防护、吊运管、埋管回填、恢复路面。</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33" y="1276025"/>
            <a:ext cx="3318396" cy="1926249"/>
          </a:xfrm>
          <a:prstGeom prst="rect">
            <a:avLst/>
          </a:prstGeom>
          <a:ln>
            <a:noFill/>
          </a:ln>
          <a:effectLst>
            <a:softEdge rad="112500"/>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046" y="1276025"/>
            <a:ext cx="3311652" cy="1926248"/>
          </a:xfrm>
          <a:prstGeom prst="rect">
            <a:avLst/>
          </a:prstGeom>
          <a:ln>
            <a:noFill/>
          </a:ln>
          <a:effectLst>
            <a:softEdge rad="112500"/>
          </a:effectLst>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5144" y="1276025"/>
            <a:ext cx="3424441" cy="1926248"/>
          </a:xfrm>
          <a:prstGeom prst="rect">
            <a:avLst/>
          </a:prstGeom>
          <a:ln>
            <a:noFill/>
          </a:ln>
          <a:effectLst>
            <a:softEdge rad="112500"/>
          </a:effec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5144" y="4276817"/>
            <a:ext cx="3408102" cy="1908043"/>
          </a:xfrm>
          <a:prstGeom prst="rect">
            <a:avLst/>
          </a:prstGeom>
          <a:ln>
            <a:noFill/>
          </a:ln>
          <a:effectLst>
            <a:softEdge rad="112500"/>
          </a:effectLst>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026" y="4304384"/>
            <a:ext cx="3411720" cy="1882781"/>
          </a:xfrm>
          <a:prstGeom prst="rect">
            <a:avLst/>
          </a:prstGeom>
          <a:ln>
            <a:noFill/>
          </a:ln>
          <a:effectLst>
            <a:softEdge rad="112500"/>
          </a:effectLst>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3046" y="4276816"/>
            <a:ext cx="3408103" cy="1908043"/>
          </a:xfrm>
          <a:prstGeom prst="rect">
            <a:avLst/>
          </a:prstGeom>
          <a:ln>
            <a:noFill/>
          </a:ln>
          <a:effectLst>
            <a:softEdge rad="112500"/>
          </a:effectLst>
        </p:spPr>
      </p:pic>
      <p:sp>
        <p:nvSpPr>
          <p:cNvPr id="11" name="矩形 10"/>
          <p:cNvSpPr/>
          <p:nvPr/>
        </p:nvSpPr>
        <p:spPr>
          <a:xfrm>
            <a:off x="720028" y="3447158"/>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3"/>
          <p:cNvSpPr txBox="1"/>
          <p:nvPr/>
        </p:nvSpPr>
        <p:spPr>
          <a:xfrm>
            <a:off x="594949" y="333450"/>
            <a:ext cx="523733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迁改与交通疏解之间的交叉作业</a:t>
            </a:r>
          </a:p>
        </p:txBody>
      </p:sp>
      <p:sp>
        <p:nvSpPr>
          <p:cNvPr id="3" name="矩形 2"/>
          <p:cNvSpPr/>
          <p:nvPr/>
        </p:nvSpPr>
        <p:spPr>
          <a:xfrm>
            <a:off x="3001243" y="3605685"/>
            <a:ext cx="8521735" cy="461665"/>
          </a:xfrm>
          <a:prstGeom prst="rect">
            <a:avLst/>
          </a:prstGeom>
        </p:spPr>
        <p:txBody>
          <a:bodyPr wrap="square">
            <a:spAutoFit/>
          </a:bodyPr>
          <a:lstStyle/>
          <a:p>
            <a:pPr algn="just"/>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、交通疏解：改移道路、指示引导、取消公交站点。</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399" y="4221882"/>
            <a:ext cx="3289099" cy="1850119"/>
          </a:xfrm>
          <a:prstGeom prst="rect">
            <a:avLst/>
          </a:prstGeom>
          <a:ln>
            <a:noFill/>
          </a:ln>
          <a:effectLst>
            <a:softEdge rad="112500"/>
          </a:effec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 y="1579675"/>
            <a:ext cx="3289100" cy="1850119"/>
          </a:xfrm>
          <a:prstGeom prst="rect">
            <a:avLst/>
          </a:prstGeom>
          <a:ln>
            <a:noFill/>
          </a:ln>
          <a:effectLst>
            <a:softEdge rad="112500"/>
          </a:effec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3411" y="1579675"/>
            <a:ext cx="3289100" cy="1850119"/>
          </a:xfrm>
          <a:prstGeom prst="rect">
            <a:avLst/>
          </a:prstGeom>
          <a:ln>
            <a:noFill/>
          </a:ln>
          <a:effectLst>
            <a:softEdge rad="112500"/>
          </a:effec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0400" y="1579675"/>
            <a:ext cx="3289100" cy="1850119"/>
          </a:xfrm>
          <a:prstGeom prst="rect">
            <a:avLst/>
          </a:prstGeom>
          <a:ln>
            <a:noFill/>
          </a:ln>
          <a:effectLst>
            <a:softEdge rad="112500"/>
          </a:effectLst>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420" y="4214354"/>
            <a:ext cx="3289101" cy="1850119"/>
          </a:xfrm>
          <a:prstGeom prst="rect">
            <a:avLst/>
          </a:prstGeom>
          <a:ln>
            <a:noFill/>
          </a:ln>
          <a:effectLst>
            <a:softEdge rad="112500"/>
          </a:effectLst>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411" y="4188128"/>
            <a:ext cx="3289100" cy="1883873"/>
          </a:xfrm>
          <a:prstGeom prst="rect">
            <a:avLst/>
          </a:prstGeom>
          <a:ln>
            <a:noFill/>
          </a:ln>
          <a:effectLst>
            <a:softEdge rad="112500"/>
          </a:effectLst>
        </p:spPr>
      </p:pic>
      <p:sp>
        <p:nvSpPr>
          <p:cNvPr id="14" name="矩形 13"/>
          <p:cNvSpPr/>
          <p:nvPr/>
        </p:nvSpPr>
        <p:spPr>
          <a:xfrm>
            <a:off x="812881" y="3514295"/>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矩形 12"/>
          <p:cNvSpPr/>
          <p:nvPr/>
        </p:nvSpPr>
        <p:spPr>
          <a:xfrm>
            <a:off x="645968" y="1485578"/>
            <a:ext cx="10903238" cy="4752528"/>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、根据施工组织安排，地连墙施工需分三期进行交通疏解。</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、地连墙钢筋笼施工中遇管线还需进行分幅施工，两次吊笼入槽拼接，因此存在平面交叉作业。</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通疏解过程中，需在十字路口、西段道路双向北移、右幅车道限时禁左，直行和右转车道分流；东段右幅道路南移；南北向道路半幅西移、半幅东移、路口占道等；由于场地受限（施工区域暂分为西区、东区和中区三大段），钢筋笼加工区设在西区，吊运至东区或中区，均需负载途经城市主干道右幅和十字路口，因此存在交通交叉作业。</a:t>
            </a:r>
          </a:p>
        </p:txBody>
      </p:sp>
      <p:sp>
        <p:nvSpPr>
          <p:cNvPr id="14" name="文本框 3"/>
          <p:cNvSpPr txBox="1"/>
          <p:nvPr/>
        </p:nvSpPr>
        <p:spPr>
          <a:xfrm>
            <a:off x="594949" y="333450"/>
            <a:ext cx="57342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25178" y="3521697"/>
            <a:ext cx="9161397"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、采用水马试围后设置或扩宽临时围挡、设反光警示、交通指示。</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
        <p:nvSpPr>
          <p:cNvPr id="14" name="文本框 3"/>
          <p:cNvSpPr txBox="1"/>
          <p:nvPr/>
        </p:nvSpPr>
        <p:spPr>
          <a:xfrm>
            <a:off x="594949" y="333450"/>
            <a:ext cx="57342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03" y="4018572"/>
            <a:ext cx="5256584" cy="2245816"/>
          </a:xfrm>
          <a:prstGeom prst="rect">
            <a:avLst/>
          </a:prstGeom>
          <a:ln>
            <a:noFill/>
          </a:ln>
          <a:effectLst>
            <a:softEdge rad="112500"/>
          </a:effec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211" y="4005859"/>
            <a:ext cx="5257365" cy="2245816"/>
          </a:xfrm>
          <a:prstGeom prst="rect">
            <a:avLst/>
          </a:prstGeom>
          <a:ln>
            <a:noFill/>
          </a:ln>
          <a:effectLst>
            <a:softEdge rad="112500"/>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03" y="1183978"/>
            <a:ext cx="5256584" cy="2245816"/>
          </a:xfrm>
          <a:prstGeom prst="rect">
            <a:avLst/>
          </a:prstGeom>
          <a:ln>
            <a:noFill/>
          </a:ln>
          <a:effectLst>
            <a:softEdge rad="112500"/>
          </a:effec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947" y="1211749"/>
            <a:ext cx="5257365" cy="2245816"/>
          </a:xfrm>
          <a:prstGeom prst="rect">
            <a:avLst/>
          </a:prstGeom>
          <a:ln>
            <a:noFill/>
          </a:ln>
          <a:effectLst>
            <a:softEdge rad="112500"/>
          </a:effectLst>
        </p:spPr>
      </p:pic>
      <p:sp>
        <p:nvSpPr>
          <p:cNvPr id="9" name="矩形 8"/>
          <p:cNvSpPr/>
          <p:nvPr/>
        </p:nvSpPr>
        <p:spPr>
          <a:xfrm>
            <a:off x="768995" y="3460142"/>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569195" y="3520974"/>
            <a:ext cx="8856985"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、临时围挡增设警示防撞柱、交通指示灯。</a:t>
            </a:r>
            <a:endPar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spcBef>
                <a:spcPts val="600"/>
              </a:spcBef>
              <a:spcAft>
                <a:spcPts val="600"/>
              </a:spcAft>
            </a:pP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
        <p:nvSpPr>
          <p:cNvPr id="14" name="文本框 3"/>
          <p:cNvSpPr txBox="1"/>
          <p:nvPr/>
        </p:nvSpPr>
        <p:spPr>
          <a:xfrm>
            <a:off x="594949" y="333450"/>
            <a:ext cx="57342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184" y="1197546"/>
            <a:ext cx="5173996" cy="2349753"/>
          </a:xfrm>
          <a:prstGeom prst="rect">
            <a:avLst/>
          </a:prstGeom>
          <a:ln>
            <a:noFill/>
          </a:ln>
          <a:effectLst>
            <a:softEdge rad="112500"/>
          </a:effectLst>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79" y="3974725"/>
            <a:ext cx="5185592" cy="2394570"/>
          </a:xfrm>
          <a:prstGeom prst="rect">
            <a:avLst/>
          </a:prstGeom>
          <a:ln>
            <a:noFill/>
          </a:ln>
          <a:effectLst>
            <a:softEdge rad="112500"/>
          </a:effec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400" y="1152729"/>
            <a:ext cx="5196171" cy="2394570"/>
          </a:xfrm>
          <a:prstGeom prst="rect">
            <a:avLst/>
          </a:prstGeom>
          <a:ln>
            <a:noFill/>
          </a:ln>
          <a:effectLst>
            <a:softEdge rad="112500"/>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184" y="3989895"/>
            <a:ext cx="5185591" cy="2394570"/>
          </a:xfrm>
          <a:prstGeom prst="rect">
            <a:avLst/>
          </a:prstGeom>
          <a:ln>
            <a:noFill/>
          </a:ln>
          <a:effectLst>
            <a:softEdge rad="112500"/>
          </a:effectLst>
        </p:spPr>
      </p:pic>
      <p:sp>
        <p:nvSpPr>
          <p:cNvPr id="8" name="矩形 7"/>
          <p:cNvSpPr/>
          <p:nvPr/>
        </p:nvSpPr>
        <p:spPr>
          <a:xfrm>
            <a:off x="767979" y="3469728"/>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
          <p:cNvSpPr>
            <a:spLocks noChangeArrowheads="1"/>
          </p:cNvSpPr>
          <p:nvPr/>
        </p:nvSpPr>
        <p:spPr bwMode="auto">
          <a:xfrm>
            <a:off x="696987" y="261442"/>
            <a:ext cx="38015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470">
              <a:defRPr>
                <a:solidFill>
                  <a:schemeClr val="tx1"/>
                </a:solidFill>
                <a:latin typeface="Arial" panose="020B0604020202020204" pitchFamily="34" charset="0"/>
                <a:ea typeface="宋体" panose="02010600030101010101" pitchFamily="2" charset="-122"/>
              </a:defRPr>
            </a:lvl1pPr>
            <a:lvl2pPr defTabSz="1474470">
              <a:defRPr>
                <a:solidFill>
                  <a:schemeClr val="tx1"/>
                </a:solidFill>
                <a:latin typeface="Arial" panose="020B0604020202020204" pitchFamily="34" charset="0"/>
                <a:ea typeface="宋体" panose="02010600030101010101" pitchFamily="2" charset="-122"/>
              </a:defRPr>
            </a:lvl2pPr>
            <a:lvl3pPr defTabSz="1474470">
              <a:defRPr>
                <a:solidFill>
                  <a:schemeClr val="tx1"/>
                </a:solidFill>
                <a:latin typeface="Arial" panose="020B0604020202020204" pitchFamily="34" charset="0"/>
                <a:ea typeface="宋体" panose="02010600030101010101" pitchFamily="2" charset="-122"/>
              </a:defRPr>
            </a:lvl3pPr>
            <a:lvl4pPr defTabSz="1474470">
              <a:defRPr>
                <a:solidFill>
                  <a:schemeClr val="tx1"/>
                </a:solidFill>
                <a:latin typeface="Arial" panose="020B0604020202020204" pitchFamily="34" charset="0"/>
                <a:ea typeface="宋体" panose="02010600030101010101" pitchFamily="2" charset="-122"/>
              </a:defRPr>
            </a:lvl4pPr>
            <a:lvl5pPr defTabSz="1474470">
              <a:defRPr>
                <a:solidFill>
                  <a:schemeClr val="tx1"/>
                </a:solidFill>
                <a:latin typeface="Arial" panose="020B0604020202020204" pitchFamily="34" charset="0"/>
                <a:ea typeface="宋体" panose="02010600030101010101" pitchFamily="2" charset="-122"/>
              </a:defRPr>
            </a:lvl5pPr>
            <a:lvl6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defTabSz="147447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b="1" dirty="0">
                <a:solidFill>
                  <a:srgbClr val="262626"/>
                </a:solidFill>
                <a:latin typeface="微软雅黑" panose="020B0503020204020204" pitchFamily="34" charset="-122"/>
                <a:ea typeface="微软雅黑" panose="020B0503020204020204" pitchFamily="34" charset="-122"/>
              </a:rPr>
              <a:t>1.1</a:t>
            </a:r>
            <a:r>
              <a:rPr lang="zh-CN" altLang="en-US" sz="3200" b="1" dirty="0">
                <a:solidFill>
                  <a:srgbClr val="262626"/>
                </a:solidFill>
                <a:latin typeface="微软雅黑" panose="020B0503020204020204" pitchFamily="34" charset="-122"/>
                <a:ea typeface="微软雅黑" panose="020B0503020204020204" pitchFamily="34" charset="-122"/>
              </a:rPr>
              <a:t>交叉作业的定义</a:t>
            </a:r>
          </a:p>
        </p:txBody>
      </p:sp>
      <p:sp>
        <p:nvSpPr>
          <p:cNvPr id="28" name="TextBox 27"/>
          <p:cNvSpPr txBox="1"/>
          <p:nvPr/>
        </p:nvSpPr>
        <p:spPr>
          <a:xfrm>
            <a:off x="841003" y="2997746"/>
            <a:ext cx="10513168" cy="3096344"/>
          </a:xfrm>
          <a:prstGeom prst="rect">
            <a:avLst/>
          </a:prstGeom>
          <a:noFill/>
          <a:ln>
            <a:noFill/>
          </a:ln>
        </p:spPr>
        <p:txBody>
          <a:bodyPr wrap="square" lIns="0" tIns="0" rIns="0" bIns="0">
            <a:noAutofit/>
          </a:bodyPr>
          <a:lstStyle>
            <a:defPPr>
              <a:defRPr lang="zh-CN"/>
            </a:defPPr>
            <a:lvl1pPr algn="ctr">
              <a:defRPr sz="1400">
                <a:solidFill>
                  <a:schemeClr val="bg1"/>
                </a:solidFill>
                <a:latin typeface="Verdana" panose="020B0604030504040204" pitchFamily="34" charset="0"/>
                <a:ea typeface="微软雅黑" panose="020B0503020204020204" pitchFamily="34" charset="-122"/>
              </a:defRPr>
            </a:lvl1pPr>
          </a:lstStyle>
          <a:p>
            <a:pPr algn="just">
              <a:lnSpc>
                <a:spcPct val="200000"/>
              </a:lnSpc>
            </a:pPr>
            <a:r>
              <a:rPr lang="zh-CN" altLang="en-US" sz="2000" b="1" dirty="0">
                <a:solidFill>
                  <a:schemeClr val="tx1"/>
                </a:solidFill>
                <a:effectLst>
                  <a:outerShdw blurRad="38100" dist="38100" dir="2700000" algn="tl">
                    <a:srgbClr val="000000">
                      <a:alpha val="43137"/>
                    </a:srgbClr>
                  </a:outerShdw>
                </a:effectLst>
                <a:latin typeface="微软雅黑" panose="020B0503020204020204" pitchFamily="34" charset="-122"/>
              </a:rPr>
              <a:t>定义三：凡一项作业可能对其他作业造成危害、不良影响或对其他作业人员造成伤害的作业均构成交叉作业。</a:t>
            </a:r>
          </a:p>
          <a:p>
            <a:pPr algn="just">
              <a:lnSpc>
                <a:spcPct val="200000"/>
              </a:lnSpc>
            </a:pPr>
            <a:r>
              <a:rPr lang="zh-CN" altLang="en-US" sz="2000" b="1" dirty="0">
                <a:solidFill>
                  <a:schemeClr val="tx1"/>
                </a:solidFill>
                <a:effectLst>
                  <a:outerShdw blurRad="38100" dist="38100" dir="2700000" algn="tl">
                    <a:srgbClr val="000000">
                      <a:alpha val="43137"/>
                    </a:srgbClr>
                  </a:outerShdw>
                </a:effectLst>
                <a:latin typeface="微软雅黑" panose="020B0503020204020204" pitchFamily="34" charset="-122"/>
              </a:rPr>
              <a:t>定义四：交叉作业的范围是指在同一作业区域内进行的有关工作，可能危及对方生产安全和干扰其工作的。</a:t>
            </a:r>
            <a:endParaRPr lang="en-US" altLang="zh-CN" sz="2000" b="1" dirty="0">
              <a:solidFill>
                <a:schemeClr val="tx1"/>
              </a:solidFill>
              <a:effectLst>
                <a:outerShdw blurRad="38100" dist="38100" dir="2700000" algn="tl">
                  <a:srgbClr val="000000">
                    <a:alpha val="43137"/>
                  </a:srgbClr>
                </a:outerShdw>
              </a:effectLst>
              <a:latin typeface="微软雅黑" panose="020B0503020204020204" pitchFamily="34" charset="-122"/>
            </a:endParaRPr>
          </a:p>
          <a:p>
            <a:pPr algn="just">
              <a:lnSpc>
                <a:spcPct val="200000"/>
              </a:lnSpc>
            </a:pPr>
            <a:r>
              <a:rPr lang="zh-CN" altLang="en-US" sz="2000" b="1" dirty="0">
                <a:solidFill>
                  <a:schemeClr val="tx1"/>
                </a:solidFill>
                <a:effectLst>
                  <a:outerShdw blurRad="38100" dist="38100" dir="2700000" algn="tl">
                    <a:srgbClr val="000000">
                      <a:alpha val="43137"/>
                    </a:srgbClr>
                  </a:outerShdw>
                </a:effectLst>
                <a:latin typeface="微软雅黑" panose="020B0503020204020204" pitchFamily="34" charset="-122"/>
              </a:rPr>
              <a:t>定义五：交叉作业是指两种或以上不同工种的人在同一个工作场地内同时或者交替作业。</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9" y="1125538"/>
            <a:ext cx="2610511" cy="1448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2796" y="1129699"/>
            <a:ext cx="2519865" cy="1443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538" y="1125538"/>
            <a:ext cx="2519865" cy="1443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059" y="1125538"/>
            <a:ext cx="2519865" cy="1443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41003" y="1262699"/>
            <a:ext cx="5996843" cy="798944"/>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、市政道路分幅变幅隔离。</a:t>
            </a:r>
            <a:endPar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
        <p:nvSpPr>
          <p:cNvPr id="14" name="文本框 3"/>
          <p:cNvSpPr txBox="1"/>
          <p:nvPr/>
        </p:nvSpPr>
        <p:spPr>
          <a:xfrm>
            <a:off x="594949" y="333450"/>
            <a:ext cx="57342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853" y="1262698"/>
            <a:ext cx="4227319" cy="2460216"/>
          </a:xfrm>
          <a:prstGeom prst="rect">
            <a:avLst/>
          </a:prstGeom>
          <a:ln>
            <a:noFill/>
          </a:ln>
          <a:effectLst>
            <a:softEdge rad="112500"/>
          </a:effectLst>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3208"/>
          <a:stretch>
            <a:fillRect/>
          </a:stretch>
        </p:blipFill>
        <p:spPr>
          <a:xfrm>
            <a:off x="841003" y="2061643"/>
            <a:ext cx="5904656" cy="4331031"/>
          </a:xfrm>
          <a:prstGeom prst="rect">
            <a:avLst/>
          </a:prstGeom>
          <a:ln>
            <a:noFill/>
          </a:ln>
          <a:effectLst>
            <a:softEdge rad="112500"/>
          </a:effec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6853" y="3933852"/>
            <a:ext cx="4295093" cy="2449192"/>
          </a:xfrm>
          <a:prstGeom prst="rect">
            <a:avLst/>
          </a:prstGeom>
          <a:ln>
            <a:noFill/>
          </a:ln>
          <a:effectLst>
            <a:softEdge rad="112500"/>
          </a:effectLst>
        </p:spPr>
      </p:pic>
      <p:sp>
        <p:nvSpPr>
          <p:cNvPr id="7" name="矩形 6"/>
          <p:cNvSpPr/>
          <p:nvPr/>
        </p:nvSpPr>
        <p:spPr>
          <a:xfrm>
            <a:off x="797873" y="1341562"/>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96989" y="1197546"/>
            <a:ext cx="5544614" cy="1872208"/>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、根据路权重新分配信号灯相位、相序及配时，增加通行通力。</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spcBef>
                <a:spcPts val="600"/>
              </a:spcBef>
              <a:spcAft>
                <a:spcPts val="600"/>
              </a:spcAft>
            </a:pPr>
            <a:r>
              <a:rPr lang="en-US" altLang="zh-CN"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
        <p:nvSpPr>
          <p:cNvPr id="14" name="文本框 3"/>
          <p:cNvSpPr txBox="1"/>
          <p:nvPr/>
        </p:nvSpPr>
        <p:spPr>
          <a:xfrm>
            <a:off x="594949" y="333450"/>
            <a:ext cx="57342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7667" y="1148423"/>
            <a:ext cx="4648301" cy="2574339"/>
          </a:xfrm>
          <a:prstGeom prst="rect">
            <a:avLst/>
          </a:prstGeom>
          <a:ln>
            <a:noFill/>
          </a:ln>
          <a:effectLst>
            <a:softEdge rad="112500"/>
          </a:effectLst>
        </p:spPr>
      </p:pic>
      <p:pic>
        <p:nvPicPr>
          <p:cNvPr id="12" name="图片 11"/>
          <p:cNvPicPr/>
          <p:nvPr/>
        </p:nvPicPr>
        <p:blipFill>
          <a:blip r:embed="rId4" cstate="print">
            <a:extLst>
              <a:ext uri="{28A0092B-C50C-407E-A947-70E740481C1C}">
                <a14:useLocalDpi xmlns:a14="http://schemas.microsoft.com/office/drawing/2010/main" val="0"/>
              </a:ext>
            </a:extLst>
          </a:blip>
          <a:stretch>
            <a:fillRect/>
          </a:stretch>
        </p:blipFill>
        <p:spPr>
          <a:xfrm>
            <a:off x="696988" y="3141763"/>
            <a:ext cx="5632223" cy="3205930"/>
          </a:xfrm>
          <a:prstGeom prst="rect">
            <a:avLst/>
          </a:prstGeom>
          <a:ln>
            <a:noFill/>
          </a:ln>
          <a:effectLst>
            <a:softEdge rad="112500"/>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740" y="3773354"/>
            <a:ext cx="4748563" cy="2574339"/>
          </a:xfrm>
          <a:prstGeom prst="rect">
            <a:avLst/>
          </a:prstGeom>
          <a:ln>
            <a:noFill/>
          </a:ln>
          <a:effectLst>
            <a:softEdge rad="112500"/>
          </a:effectLst>
        </p:spPr>
      </p:pic>
      <p:sp>
        <p:nvSpPr>
          <p:cNvPr id="9" name="矩形 8"/>
          <p:cNvSpPr/>
          <p:nvPr/>
        </p:nvSpPr>
        <p:spPr>
          <a:xfrm>
            <a:off x="757230" y="1445219"/>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28300" y="1193676"/>
            <a:ext cx="5396617" cy="1512168"/>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5</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、十字路口临时围挡采用半通透式，解决司机视通障碍；</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spcBef>
                <a:spcPts val="600"/>
              </a:spcBef>
              <a:spcAft>
                <a:spcPts val="600"/>
              </a:spcAft>
            </a:pPr>
            <a:endParaRPr lang="zh-CN" altLang="en-US"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4" name="文本框 3"/>
          <p:cNvSpPr txBox="1"/>
          <p:nvPr/>
        </p:nvSpPr>
        <p:spPr>
          <a:xfrm>
            <a:off x="594949" y="333450"/>
            <a:ext cx="57342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0416" y="3789834"/>
            <a:ext cx="4529021" cy="2583700"/>
          </a:xfrm>
          <a:prstGeom prst="rect">
            <a:avLst/>
          </a:prstGeom>
          <a:ln>
            <a:noFill/>
          </a:ln>
          <a:effectLst>
            <a:softEdge rad="112500"/>
          </a:effectLst>
        </p:spPr>
      </p:pic>
      <p:pic>
        <p:nvPicPr>
          <p:cNvPr id="7" name="图片 6"/>
          <p:cNvPicPr/>
          <p:nvPr/>
        </p:nvPicPr>
        <p:blipFill rotWithShape="1">
          <a:blip r:embed="rId4" cstate="print">
            <a:extLst>
              <a:ext uri="{28A0092B-C50C-407E-A947-70E740481C1C}">
                <a14:useLocalDpi xmlns:a14="http://schemas.microsoft.com/office/drawing/2010/main" val="0"/>
              </a:ext>
            </a:extLst>
          </a:blip>
          <a:srcRect r="15443" b="16501"/>
          <a:stretch>
            <a:fillRect/>
          </a:stretch>
        </p:blipFill>
        <p:spPr>
          <a:xfrm>
            <a:off x="828065" y="2853730"/>
            <a:ext cx="5501146" cy="3475636"/>
          </a:xfrm>
          <a:prstGeom prst="rect">
            <a:avLst/>
          </a:prstGeom>
          <a:ln>
            <a:noFill/>
          </a:ln>
          <a:effectLst>
            <a:softEdge rad="112500"/>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718" y="1194302"/>
            <a:ext cx="4506479" cy="2523524"/>
          </a:xfrm>
          <a:prstGeom prst="rect">
            <a:avLst/>
          </a:prstGeom>
          <a:ln>
            <a:noFill/>
          </a:ln>
          <a:effectLst>
            <a:softEdge rad="112500"/>
          </a:effectLst>
        </p:spPr>
      </p:pic>
      <p:sp>
        <p:nvSpPr>
          <p:cNvPr id="9" name="矩形 8"/>
          <p:cNvSpPr/>
          <p:nvPr/>
        </p:nvSpPr>
        <p:spPr>
          <a:xfrm>
            <a:off x="828065" y="1415366"/>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20120" y="1154809"/>
            <a:ext cx="5925600" cy="162691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6</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、人行过街组织：机非分离、指示引导。</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
        <p:nvSpPr>
          <p:cNvPr id="14" name="文本框 3"/>
          <p:cNvSpPr txBox="1"/>
          <p:nvPr/>
        </p:nvSpPr>
        <p:spPr>
          <a:xfrm>
            <a:off x="594108" y="317861"/>
            <a:ext cx="6439583"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691" y="3861842"/>
            <a:ext cx="4457429" cy="2494636"/>
          </a:xfrm>
          <a:prstGeom prst="rect">
            <a:avLst/>
          </a:prstGeom>
          <a:ln>
            <a:noFill/>
          </a:ln>
          <a:effectLst>
            <a:softEdge rad="112500"/>
          </a:effectLst>
        </p:spPr>
      </p:pic>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033691" y="1100704"/>
            <a:ext cx="4457430" cy="2494636"/>
          </a:xfrm>
          <a:prstGeom prst="rect">
            <a:avLst/>
          </a:prstGeom>
          <a:ln>
            <a:noFill/>
          </a:ln>
          <a:effectLst>
            <a:softEdge rad="112500"/>
          </a:effectLst>
        </p:spPr>
      </p:pic>
      <p:pic>
        <p:nvPicPr>
          <p:cNvPr id="8" name="图片 7"/>
          <p:cNvPicPr/>
          <p:nvPr/>
        </p:nvPicPr>
        <p:blipFill rotWithShape="1">
          <a:blip r:embed="rId6" cstate="print">
            <a:extLst>
              <a:ext uri="{28A0092B-C50C-407E-A947-70E740481C1C}">
                <a14:useLocalDpi xmlns:a14="http://schemas.microsoft.com/office/drawing/2010/main" val="0"/>
              </a:ext>
            </a:extLst>
          </a:blip>
          <a:srcRect l="3575"/>
          <a:stretch>
            <a:fillRect/>
          </a:stretch>
        </p:blipFill>
        <p:spPr>
          <a:xfrm flipH="1">
            <a:off x="678122" y="2961678"/>
            <a:ext cx="5925600" cy="3394800"/>
          </a:xfrm>
          <a:prstGeom prst="rect">
            <a:avLst/>
          </a:prstGeom>
          <a:ln>
            <a:noFill/>
          </a:ln>
          <a:effectLst>
            <a:softEdge rad="112500"/>
          </a:effectLst>
        </p:spPr>
      </p:pic>
      <p:sp>
        <p:nvSpPr>
          <p:cNvPr id="2" name="矩形 1"/>
          <p:cNvSpPr/>
          <p:nvPr/>
        </p:nvSpPr>
        <p:spPr>
          <a:xfrm>
            <a:off x="627251" y="1378159"/>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32715" y="3521173"/>
            <a:ext cx="9073008" cy="36334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、路口的有效引导：设置完善的交通指示标志标线。</a:t>
            </a: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
        <p:nvSpPr>
          <p:cNvPr id="14" name="文本框 3"/>
          <p:cNvSpPr txBox="1"/>
          <p:nvPr/>
        </p:nvSpPr>
        <p:spPr>
          <a:xfrm>
            <a:off x="696988" y="287803"/>
            <a:ext cx="6439583"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145" y="1050402"/>
            <a:ext cx="5099410" cy="2379392"/>
          </a:xfrm>
          <a:prstGeom prst="rect">
            <a:avLst/>
          </a:prstGeom>
          <a:ln>
            <a:noFill/>
          </a:ln>
          <a:effectLst>
            <a:softEdge rad="112500"/>
          </a:effec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88" y="3985572"/>
            <a:ext cx="5112567" cy="2379392"/>
          </a:xfrm>
          <a:prstGeom prst="rect">
            <a:avLst/>
          </a:prstGeom>
          <a:ln>
            <a:noFill/>
          </a:ln>
          <a:effectLst>
            <a:softEdge rad="112500"/>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620" y="3969970"/>
            <a:ext cx="5112567" cy="2379392"/>
          </a:xfrm>
          <a:prstGeom prst="rect">
            <a:avLst/>
          </a:prstGeom>
          <a:ln>
            <a:noFill/>
          </a:ln>
          <a:effectLst>
            <a:softEdge rad="112500"/>
          </a:effectLst>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5620" y="1045564"/>
            <a:ext cx="5099410" cy="2379392"/>
          </a:xfrm>
          <a:prstGeom prst="rect">
            <a:avLst/>
          </a:prstGeom>
          <a:ln>
            <a:noFill/>
          </a:ln>
          <a:effectLst>
            <a:softEdge rad="112500"/>
          </a:effectLst>
        </p:spPr>
      </p:pic>
      <p:sp>
        <p:nvSpPr>
          <p:cNvPr id="2" name="矩形 1"/>
          <p:cNvSpPr/>
          <p:nvPr/>
        </p:nvSpPr>
        <p:spPr>
          <a:xfrm>
            <a:off x="696988" y="3471260"/>
            <a:ext cx="1980029" cy="523220"/>
          </a:xfrm>
          <a:prstGeom prst="rect">
            <a:avLst/>
          </a:prstGeom>
        </p:spPr>
        <p:txBody>
          <a:bodyPr wrap="none">
            <a:spAutoFit/>
          </a:bodyPr>
          <a:lstStyle/>
          <a:p>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zh-CN" altLang="en-US" sz="2400" dirty="0">
              <a:solidFill>
                <a:schemeClr val="accent4">
                  <a:lumMod val="10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27242" y="1089054"/>
            <a:ext cx="10649219" cy="1519638"/>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8</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、钢筋笼负重移动跨路防护，起重机械转场、砼搅拌车进出均避开交通高峰。</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4" name="文本框 3"/>
          <p:cNvSpPr txBox="1"/>
          <p:nvPr/>
        </p:nvSpPr>
        <p:spPr>
          <a:xfrm>
            <a:off x="594949" y="333450"/>
            <a:ext cx="6439583"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03" y="2608692"/>
            <a:ext cx="2560043" cy="3413390"/>
          </a:xfrm>
          <a:prstGeom prst="rect">
            <a:avLst/>
          </a:prstGeom>
          <a:ln>
            <a:noFill/>
          </a:ln>
          <a:effectLst>
            <a:softEdge rad="11250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347" y="2642346"/>
            <a:ext cx="4536504" cy="3402378"/>
          </a:xfrm>
          <a:prstGeom prst="rect">
            <a:avLst/>
          </a:prstGeom>
          <a:ln>
            <a:noFill/>
          </a:ln>
          <a:effectLst>
            <a:softEdge rad="112500"/>
          </a:effectLst>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1652" y="2642346"/>
            <a:ext cx="2534803" cy="3379736"/>
          </a:xfrm>
          <a:prstGeom prst="rect">
            <a:avLst/>
          </a:prstGeom>
          <a:ln>
            <a:noFill/>
          </a:ln>
          <a:effectLst>
            <a:softEdge rad="112500"/>
          </a:effectLst>
        </p:spPr>
      </p:pic>
      <p:sp>
        <p:nvSpPr>
          <p:cNvPr id="2" name="矩形 1"/>
          <p:cNvSpPr/>
          <p:nvPr/>
        </p:nvSpPr>
        <p:spPr>
          <a:xfrm>
            <a:off x="848134" y="1269554"/>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94949" y="1269554"/>
            <a:ext cx="7158821" cy="252028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9</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、十字路口临时围挡、地连墙（成槽、下放钢筋笼、浇注砼）、临时回填、恢复路面、移除围挡、恢复交通。</a:t>
            </a:r>
          </a:p>
        </p:txBody>
      </p:sp>
      <p:sp>
        <p:nvSpPr>
          <p:cNvPr id="14" name="文本框 3"/>
          <p:cNvSpPr txBox="1"/>
          <p:nvPr/>
        </p:nvSpPr>
        <p:spPr>
          <a:xfrm>
            <a:off x="594949" y="333450"/>
            <a:ext cx="6439583"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3925" y="3949452"/>
            <a:ext cx="3319845" cy="2266220"/>
          </a:xfrm>
          <a:prstGeom prst="rect">
            <a:avLst/>
          </a:prstGeom>
          <a:ln>
            <a:noFill/>
          </a:ln>
          <a:effectLst>
            <a:softEdge rad="112500"/>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87" y="3949452"/>
            <a:ext cx="3384376" cy="2266220"/>
          </a:xfrm>
          <a:prstGeom prst="rect">
            <a:avLst/>
          </a:prstGeom>
          <a:ln>
            <a:noFill/>
          </a:ln>
          <a:effectLst>
            <a:softEdge rad="112500"/>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805" y="1269554"/>
            <a:ext cx="3319846" cy="4968552"/>
          </a:xfrm>
          <a:prstGeom prst="rect">
            <a:avLst/>
          </a:prstGeom>
          <a:ln>
            <a:noFill/>
          </a:ln>
          <a:effectLst>
            <a:softEdge rad="112500"/>
          </a:effectLst>
        </p:spPr>
      </p:pic>
      <p:sp>
        <p:nvSpPr>
          <p:cNvPr id="2" name="矩形 1"/>
          <p:cNvSpPr/>
          <p:nvPr/>
        </p:nvSpPr>
        <p:spPr>
          <a:xfrm>
            <a:off x="626625" y="1485578"/>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3"/>
          <p:cNvSpPr txBox="1"/>
          <p:nvPr/>
        </p:nvSpPr>
        <p:spPr>
          <a:xfrm>
            <a:off x="594949" y="333450"/>
            <a:ext cx="57342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地连墙与交通疏解之间的交叉作业</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97" y="3727748"/>
            <a:ext cx="3947621" cy="2561288"/>
          </a:xfrm>
          <a:prstGeom prst="rect">
            <a:avLst/>
          </a:prstGeom>
          <a:ln>
            <a:noFill/>
          </a:ln>
          <a:effectLst>
            <a:softEdge rad="112500"/>
          </a:effec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2119" r="20813"/>
          <a:stretch>
            <a:fillRect/>
          </a:stretch>
        </p:blipFill>
        <p:spPr>
          <a:xfrm>
            <a:off x="630477" y="1156538"/>
            <a:ext cx="3947620" cy="2561288"/>
          </a:xfrm>
          <a:prstGeom prst="rect">
            <a:avLst/>
          </a:prstGeom>
          <a:ln>
            <a:noFill/>
          </a:ln>
          <a:effectLst>
            <a:softEdge rad="112500"/>
          </a:effectLst>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047" y="1156538"/>
            <a:ext cx="6843331" cy="513249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99645" y="1629595"/>
            <a:ext cx="4201797" cy="456050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基坑开挖时存在挖掘机碰撞砼</a:t>
            </a: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钢）支撑，运输通道不平导致车辆摇晃触碰支撑，吊运安装支撑时，被吊支撑斜吊或光线不好误碰撞击已安装的支撑等，故存在交叉作业。</a:t>
            </a:r>
            <a:endPar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3"/>
          <p:cNvSpPr txBox="1"/>
          <p:nvPr/>
        </p:nvSpPr>
        <p:spPr>
          <a:xfrm>
            <a:off x="594949" y="333450"/>
            <a:ext cx="6080511"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3.1.3</a:t>
            </a:r>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基坑开挖与支撑之间的交叉作业</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483" y="1629595"/>
            <a:ext cx="6264697" cy="456050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71100" y="1053530"/>
            <a:ext cx="10852975" cy="2088232"/>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、砼支撑上设置反光警示；</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、砼支撑上设置照明；</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、必须专人指挥，视通不好采用对讲机，严禁碰撞砼（钢）支撑。</a:t>
            </a:r>
            <a:endPar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3"/>
          <p:cNvSpPr txBox="1"/>
          <p:nvPr/>
        </p:nvSpPr>
        <p:spPr>
          <a:xfrm>
            <a:off x="480963" y="321667"/>
            <a:ext cx="6080511"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3.1.3</a:t>
            </a:r>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基坑开挖与支撑之间的交叉作业</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100" y="3285778"/>
            <a:ext cx="5282472" cy="3142930"/>
          </a:xfrm>
          <a:prstGeom prst="rect">
            <a:avLst/>
          </a:prstGeom>
          <a:ln>
            <a:noFill/>
          </a:ln>
          <a:effectLst>
            <a:softEdge rad="11250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603" y="3285778"/>
            <a:ext cx="5282472" cy="3101461"/>
          </a:xfrm>
          <a:prstGeom prst="rect">
            <a:avLst/>
          </a:prstGeom>
          <a:ln>
            <a:noFill/>
          </a:ln>
          <a:effectLst>
            <a:softEdge rad="112500"/>
          </a:effectLst>
        </p:spPr>
      </p:pic>
      <p:sp>
        <p:nvSpPr>
          <p:cNvPr id="2" name="矩形 1"/>
          <p:cNvSpPr/>
          <p:nvPr/>
        </p:nvSpPr>
        <p:spPr>
          <a:xfrm>
            <a:off x="654094" y="1125538"/>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endParaRPr lang="en-US" altLang="zh-CN"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522"/>
            <a:ext cx="12195174" cy="4722778"/>
          </a:xfrm>
          <a:prstGeom prst="rect">
            <a:avLst/>
          </a:prstGeom>
        </p:spPr>
      </p:pic>
      <p:sp>
        <p:nvSpPr>
          <p:cNvPr id="30" name="椭圆 29"/>
          <p:cNvSpPr/>
          <p:nvPr/>
        </p:nvSpPr>
        <p:spPr>
          <a:xfrm>
            <a:off x="2353171" y="1845618"/>
            <a:ext cx="2520280" cy="229060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31"/>
          <p:cNvSpPr txBox="1"/>
          <p:nvPr/>
        </p:nvSpPr>
        <p:spPr>
          <a:xfrm>
            <a:off x="2036417" y="4606377"/>
            <a:ext cx="2880320" cy="492438"/>
          </a:xfrm>
          <a:prstGeom prst="rect">
            <a:avLst/>
          </a:prstGeom>
          <a:solidFill>
            <a:schemeClr val="accent6">
              <a:lumMod val="75000"/>
            </a:schemeClr>
          </a:solidFill>
        </p:spPr>
        <p:txBody>
          <a:bodyPr wrap="square" lIns="121917" tIns="60958" rIns="121917" bIns="60958" rtlCol="0">
            <a:spAutoFit/>
          </a:bodyPr>
          <a:lstStyle/>
          <a:p>
            <a:pPr lvl="0" algn="ctr" fontAlgn="base">
              <a:spcBef>
                <a:spcPct val="0"/>
              </a:spcBef>
              <a:spcAft>
                <a:spcPct val="0"/>
              </a:spcAft>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两组以上作业人员</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TextBox 31"/>
          <p:cNvSpPr txBox="1"/>
          <p:nvPr/>
        </p:nvSpPr>
        <p:spPr>
          <a:xfrm>
            <a:off x="6944978" y="4604472"/>
            <a:ext cx="2597565" cy="492438"/>
          </a:xfrm>
          <a:prstGeom prst="rect">
            <a:avLst/>
          </a:prstGeom>
          <a:solidFill>
            <a:schemeClr val="accent6">
              <a:lumMod val="75000"/>
            </a:schemeClr>
          </a:solidFill>
        </p:spPr>
        <p:txBody>
          <a:bodyPr wrap="square" lIns="121917" tIns="60958" rIns="121917" bIns="60958" rtlCol="0">
            <a:spAutoFit/>
          </a:bodyPr>
          <a:lstStyle/>
          <a:p>
            <a:pPr lvl="0" algn="ctr" fontAlgn="base">
              <a:spcBef>
                <a:spcPct val="0"/>
              </a:spcBef>
              <a:spcAft>
                <a:spcPct val="0"/>
              </a:spcAft>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互相干扰</a:t>
            </a:r>
          </a:p>
        </p:txBody>
      </p:sp>
      <p:sp>
        <p:nvSpPr>
          <p:cNvPr id="55" name="Text Box 3"/>
          <p:cNvSpPr txBox="1">
            <a:spLocks noChangeArrowheads="1"/>
          </p:cNvSpPr>
          <p:nvPr/>
        </p:nvSpPr>
        <p:spPr bwMode="auto">
          <a:xfrm>
            <a:off x="-17819" y="5704300"/>
            <a:ext cx="12212993" cy="1134360"/>
          </a:xfrm>
          <a:prstGeom prst="rect">
            <a:avLst/>
          </a:prstGeom>
          <a:solidFill>
            <a:schemeClr val="accent4">
              <a:lumMod val="40000"/>
              <a:lumOff val="60000"/>
            </a:schemeClr>
          </a:solidFill>
          <a:ln>
            <a:noFill/>
          </a:ln>
        </p:spPr>
        <p:txBody>
          <a:bodyPr wrap="square" lIns="90752" tIns="45376" rIns="90752" bIns="45376">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       从前述五种定义中我们可以总结出，所有交叉作业均含有两个必要的条件，一是要有</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两组以上作业人员</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，二是他们存在</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互相干扰</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的情况。满足这两个条件，就构成</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交叉作业</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a:t>
            </a:r>
          </a:p>
        </p:txBody>
      </p:sp>
      <p:sp>
        <p:nvSpPr>
          <p:cNvPr id="11" name="TextBox 8"/>
          <p:cNvSpPr txBox="1"/>
          <p:nvPr/>
        </p:nvSpPr>
        <p:spPr>
          <a:xfrm>
            <a:off x="588974" y="252731"/>
            <a:ext cx="6408712"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交叉作业要素</a:t>
            </a:r>
            <a:endPar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椭圆 30"/>
          <p:cNvSpPr/>
          <p:nvPr/>
        </p:nvSpPr>
        <p:spPr>
          <a:xfrm>
            <a:off x="7019625" y="1802244"/>
            <a:ext cx="2448272" cy="240869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14712" y="1485578"/>
            <a:ext cx="10765749" cy="2376264"/>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Bef>
                <a:spcPts val="600"/>
              </a:spcBef>
              <a:spcAft>
                <a:spcPts val="600"/>
              </a:spcAft>
            </a:pP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主体结构施工过程中，结构与支撑之间存在中板、顶板、侧墙临边、起重作业、叉车、钢筋、模架安拆、泵送砼、支撑安装拆除、笼梯安拆等均存在交叉作业。</a:t>
            </a:r>
          </a:p>
        </p:txBody>
      </p:sp>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6346" y="1402987"/>
            <a:ext cx="10765749" cy="145074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、起重作业必须专人指挥，视通不好采用对讲机；</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、交叉作业面之间必须设置隔离防护措施，例如中板、顶板、侧墙防护栏等；</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endPar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46" y="2997746"/>
            <a:ext cx="4894483" cy="3339783"/>
          </a:xfrm>
          <a:prstGeom prst="rect">
            <a:avLst/>
          </a:prstGeom>
          <a:ln>
            <a:noFill/>
          </a:ln>
          <a:effectLst>
            <a:softEdge rad="11250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252" y="2997746"/>
            <a:ext cx="4894483" cy="3339783"/>
          </a:xfrm>
          <a:prstGeom prst="rect">
            <a:avLst/>
          </a:prstGeom>
          <a:ln>
            <a:noFill/>
          </a:ln>
          <a:effectLst>
            <a:softEdge rad="112500"/>
          </a:effectLst>
        </p:spPr>
      </p:pic>
      <p:sp>
        <p:nvSpPr>
          <p:cNvPr id="2" name="矩形 1"/>
          <p:cNvSpPr/>
          <p:nvPr/>
        </p:nvSpPr>
        <p:spPr>
          <a:xfrm>
            <a:off x="769420" y="1482315"/>
            <a:ext cx="1980029" cy="523220"/>
          </a:xfrm>
          <a:prstGeom prst="rect">
            <a:avLst/>
          </a:prstGeom>
        </p:spPr>
        <p:txBody>
          <a:bodyPr wrap="none">
            <a:spAutoFit/>
          </a:bodyPr>
          <a:lstStyle/>
          <a:p>
            <a:pPr algn="just">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07292" y="1394542"/>
            <a:ext cx="2232248" cy="576064"/>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p>
        </p:txBody>
      </p:sp>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sp>
        <p:nvSpPr>
          <p:cNvPr id="2" name="矩形 1"/>
          <p:cNvSpPr/>
          <p:nvPr/>
        </p:nvSpPr>
        <p:spPr>
          <a:xfrm>
            <a:off x="2637952" y="1454766"/>
            <a:ext cx="8712969" cy="461665"/>
          </a:xfrm>
          <a:prstGeom prst="rect">
            <a:avLst/>
          </a:prstGeom>
        </p:spPr>
        <p:txBody>
          <a:bodyPr wrap="square">
            <a:spAutoFit/>
          </a:bodyPr>
          <a:lstStyle/>
          <a:p>
            <a:pPr>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、严禁将材料置于钢支撑上；及时清除支撑上的杂物。</a:t>
            </a: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9526" y="2205658"/>
            <a:ext cx="5093332" cy="4032448"/>
          </a:xfrm>
          <a:prstGeom prst="rect">
            <a:avLst/>
          </a:prstGeom>
          <a:ln>
            <a:noFill/>
          </a:ln>
          <a:effectLst>
            <a:softEdge rad="1125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17" y="2133650"/>
            <a:ext cx="5093332" cy="4104456"/>
          </a:xfrm>
          <a:prstGeom prst="rect">
            <a:avLst/>
          </a:prstGeom>
          <a:ln>
            <a:noFill/>
          </a:ln>
          <a:effectLst>
            <a:softEdge rad="112500"/>
          </a:effectLst>
        </p:spPr>
      </p:pic>
      <p:sp>
        <p:nvSpPr>
          <p:cNvPr id="7" name="乘号 6"/>
          <p:cNvSpPr/>
          <p:nvPr/>
        </p:nvSpPr>
        <p:spPr>
          <a:xfrm>
            <a:off x="2875006" y="2997746"/>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乘号 8"/>
          <p:cNvSpPr/>
          <p:nvPr/>
        </p:nvSpPr>
        <p:spPr>
          <a:xfrm>
            <a:off x="7825779" y="2853730"/>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238" y="2205659"/>
            <a:ext cx="4947941" cy="4073916"/>
          </a:xfrm>
          <a:prstGeom prst="rect">
            <a:avLst/>
          </a:prstGeom>
          <a:ln>
            <a:noFill/>
          </a:ln>
          <a:effectLst>
            <a:softEdge rad="112500"/>
          </a:effectLst>
        </p:spPr>
      </p:pic>
      <p:sp>
        <p:nvSpPr>
          <p:cNvPr id="13" name="矩形 12"/>
          <p:cNvSpPr/>
          <p:nvPr/>
        </p:nvSpPr>
        <p:spPr>
          <a:xfrm>
            <a:off x="696987" y="1125538"/>
            <a:ext cx="2232248" cy="65839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p>
        </p:txBody>
      </p:sp>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sp>
        <p:nvSpPr>
          <p:cNvPr id="2" name="矩形 1"/>
          <p:cNvSpPr/>
          <p:nvPr/>
        </p:nvSpPr>
        <p:spPr>
          <a:xfrm>
            <a:off x="2641203" y="1326291"/>
            <a:ext cx="7200802" cy="461665"/>
          </a:xfrm>
          <a:prstGeom prst="rect">
            <a:avLst/>
          </a:prstGeom>
        </p:spPr>
        <p:txBody>
          <a:bodyPr wrap="square">
            <a:spAutoFit/>
          </a:bodyPr>
          <a:lstStyle/>
          <a:p>
            <a:pPr algn="just">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、严禁笼梯与钢支撑连接防止钢支撑受到外力。</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568" y="2114360"/>
            <a:ext cx="5203003" cy="4165215"/>
          </a:xfrm>
          <a:prstGeom prst="rect">
            <a:avLst/>
          </a:prstGeom>
          <a:ln>
            <a:noFill/>
          </a:ln>
          <a:effectLst>
            <a:softEdge rad="112500"/>
          </a:effectLst>
        </p:spPr>
      </p:pic>
      <p:sp>
        <p:nvSpPr>
          <p:cNvPr id="3" name="乘号 2"/>
          <p:cNvSpPr/>
          <p:nvPr/>
        </p:nvSpPr>
        <p:spPr>
          <a:xfrm>
            <a:off x="2353171" y="4560291"/>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乘号 8"/>
          <p:cNvSpPr/>
          <p:nvPr/>
        </p:nvSpPr>
        <p:spPr>
          <a:xfrm>
            <a:off x="7609755" y="3789834"/>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63211" y="1296151"/>
            <a:ext cx="2232248" cy="65839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p>
        </p:txBody>
      </p:sp>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sp>
        <p:nvSpPr>
          <p:cNvPr id="2" name="矩形 1"/>
          <p:cNvSpPr/>
          <p:nvPr/>
        </p:nvSpPr>
        <p:spPr>
          <a:xfrm>
            <a:off x="722513" y="1194222"/>
            <a:ext cx="4170436" cy="2196883"/>
          </a:xfrm>
          <a:prstGeom prst="rect">
            <a:avLst/>
          </a:prstGeom>
        </p:spPr>
        <p:txBody>
          <a:bodyPr wrap="square">
            <a:spAutoFit/>
          </a:body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5</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、吊运材料、构件严禁碰撞砼（钢）支撑，避免外力破坏。</a:t>
            </a:r>
          </a:p>
        </p:txBody>
      </p:sp>
      <p:pic>
        <p:nvPicPr>
          <p:cNvPr id="15" name="图片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195970" y="1454737"/>
            <a:ext cx="3277881" cy="4847168"/>
          </a:xfrm>
          <a:prstGeom prst="rect">
            <a:avLst/>
          </a:prstGeom>
          <a:ln>
            <a:noFill/>
          </a:ln>
          <a:effectLst>
            <a:softEdge rad="112500"/>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242" y="3790213"/>
            <a:ext cx="4170435" cy="2511692"/>
          </a:xfrm>
          <a:prstGeom prst="rect">
            <a:avLst/>
          </a:prstGeom>
          <a:ln>
            <a:noFill/>
          </a:ln>
          <a:effectLst>
            <a:softEdge rad="112500"/>
          </a:effectLst>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6359" y="1454737"/>
            <a:ext cx="2736304" cy="4847168"/>
          </a:xfrm>
          <a:prstGeom prst="rect">
            <a:avLst/>
          </a:prstGeom>
          <a:ln>
            <a:noFill/>
          </a:ln>
          <a:effectLst>
            <a:softEdge rad="112500"/>
          </a:effectLst>
        </p:spPr>
      </p:pic>
      <p:sp>
        <p:nvSpPr>
          <p:cNvPr id="9" name="乘号 8"/>
          <p:cNvSpPr/>
          <p:nvPr/>
        </p:nvSpPr>
        <p:spPr>
          <a:xfrm>
            <a:off x="5953571" y="3676659"/>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800" b="1" dirty="0">
                <a:latin typeface="微软雅黑" panose="020B0503020204020204" pitchFamily="34" charset="-122"/>
                <a:ea typeface="微软雅黑" panose="020B0503020204020204" pitchFamily="34" charset="-122"/>
              </a:rPr>
              <a:t>撞击</a:t>
            </a:r>
            <a:endParaRPr lang="en-US" altLang="zh-CN" sz="1800" b="1" dirty="0">
              <a:latin typeface="微软雅黑" panose="020B0503020204020204" pitchFamily="34" charset="-122"/>
              <a:ea typeface="微软雅黑" panose="020B0503020204020204" pitchFamily="34" charset="-122"/>
            </a:endParaRPr>
          </a:p>
          <a:p>
            <a:pPr algn="ctr">
              <a:lnSpc>
                <a:spcPct val="150000"/>
              </a:lnSpc>
            </a:pPr>
            <a:r>
              <a:rPr lang="zh-CN" altLang="en-US" sz="1800" b="1" dirty="0">
                <a:latin typeface="微软雅黑" panose="020B0503020204020204" pitchFamily="34" charset="-122"/>
                <a:ea typeface="微软雅黑" panose="020B0503020204020204" pitchFamily="34" charset="-122"/>
              </a:rPr>
              <a:t>支撑</a:t>
            </a:r>
            <a:endParaRPr lang="zh-CN" altLang="en-US" b="1" dirty="0">
              <a:latin typeface="微软雅黑" panose="020B0503020204020204" pitchFamily="34" charset="-122"/>
              <a:ea typeface="微软雅黑" panose="020B0503020204020204" pitchFamily="34" charset="-122"/>
            </a:endParaRPr>
          </a:p>
        </p:txBody>
      </p:sp>
      <p:sp>
        <p:nvSpPr>
          <p:cNvPr id="10" name="乘号 9"/>
          <p:cNvSpPr/>
          <p:nvPr/>
        </p:nvSpPr>
        <p:spPr>
          <a:xfrm>
            <a:off x="594949" y="4785150"/>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a:latin typeface="微软雅黑" panose="020B0503020204020204" pitchFamily="34" charset="-122"/>
                <a:ea typeface="微软雅黑" panose="020B0503020204020204" pitchFamily="34" charset="-122"/>
              </a:rPr>
              <a:t>撞击</a:t>
            </a:r>
            <a:endParaRPr lang="en-US" altLang="zh-CN" sz="2000" b="1" dirty="0">
              <a:latin typeface="微软雅黑" panose="020B0503020204020204" pitchFamily="34" charset="-122"/>
              <a:ea typeface="微软雅黑" panose="020B0503020204020204" pitchFamily="34" charset="-122"/>
            </a:endParaRPr>
          </a:p>
          <a:p>
            <a:pPr algn="ctr">
              <a:lnSpc>
                <a:spcPct val="150000"/>
              </a:lnSpc>
            </a:pPr>
            <a:r>
              <a:rPr lang="zh-CN" altLang="en-US" sz="2000" b="1" dirty="0">
                <a:latin typeface="微软雅黑" panose="020B0503020204020204" pitchFamily="34" charset="-122"/>
                <a:ea typeface="微软雅黑" panose="020B0503020204020204" pitchFamily="34" charset="-122"/>
              </a:rPr>
              <a:t>支撑</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808544" y="1125538"/>
            <a:ext cx="1656184" cy="65839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p>
        </p:txBody>
      </p:sp>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sp>
        <p:nvSpPr>
          <p:cNvPr id="2" name="矩形 1"/>
          <p:cNvSpPr/>
          <p:nvPr/>
        </p:nvSpPr>
        <p:spPr>
          <a:xfrm>
            <a:off x="6897044" y="1090429"/>
            <a:ext cx="4601268" cy="2935547"/>
          </a:xfrm>
          <a:prstGeom prst="rect">
            <a:avLst/>
          </a:prstGeom>
        </p:spPr>
        <p:txBody>
          <a:bodyPr wrap="square">
            <a:spAutoFit/>
          </a:body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6</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、拆除钢支撑时，叉车与支撑捆绑固定；拆除托架须操作平台；叉车转运前应检查路况，防止颠簸倾覆或构件滑落。</a:t>
            </a: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739" y="1269554"/>
            <a:ext cx="2818462" cy="5142003"/>
          </a:xfrm>
          <a:prstGeom prst="rect">
            <a:avLst/>
          </a:prstGeom>
          <a:ln>
            <a:noFill/>
          </a:ln>
          <a:effectLst>
            <a:softEdge rad="112500"/>
          </a:effectLst>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63" y="1269554"/>
            <a:ext cx="3024460" cy="5175988"/>
          </a:xfrm>
          <a:prstGeom prst="rect">
            <a:avLst/>
          </a:prstGeom>
          <a:ln>
            <a:noFill/>
          </a:ln>
          <a:effectLst>
            <a:softEdge rad="112500"/>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8544" y="4061085"/>
            <a:ext cx="4732141" cy="2385808"/>
          </a:xfrm>
          <a:prstGeom prst="rect">
            <a:avLst/>
          </a:prstGeom>
          <a:ln>
            <a:noFill/>
          </a:ln>
          <a:effectLst>
            <a:softEdge rad="112500"/>
          </a:effectLst>
        </p:spPr>
      </p:pic>
      <p:sp>
        <p:nvSpPr>
          <p:cNvPr id="9" name="乘号 8"/>
          <p:cNvSpPr/>
          <p:nvPr/>
        </p:nvSpPr>
        <p:spPr>
          <a:xfrm>
            <a:off x="1235907" y="4581922"/>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800" b="1" dirty="0">
                <a:latin typeface="微软雅黑" panose="020B0503020204020204" pitchFamily="34" charset="-122"/>
                <a:ea typeface="微软雅黑" panose="020B0503020204020204" pitchFamily="34" charset="-122"/>
              </a:rPr>
              <a:t>钢支撑</a:t>
            </a:r>
            <a:endParaRPr lang="en-US" altLang="zh-CN" sz="1800" b="1" dirty="0">
              <a:latin typeface="微软雅黑" panose="020B0503020204020204" pitchFamily="34" charset="-122"/>
              <a:ea typeface="微软雅黑" panose="020B0503020204020204" pitchFamily="34" charset="-122"/>
            </a:endParaRPr>
          </a:p>
          <a:p>
            <a:pPr algn="ctr">
              <a:lnSpc>
                <a:spcPct val="150000"/>
              </a:lnSpc>
            </a:pPr>
            <a:r>
              <a:rPr lang="zh-CN" altLang="en-US" sz="1800" b="1" dirty="0">
                <a:latin typeface="微软雅黑" panose="020B0503020204020204" pitchFamily="34" charset="-122"/>
                <a:ea typeface="微软雅黑" panose="020B0503020204020204" pitchFamily="34" charset="-122"/>
              </a:rPr>
              <a:t>未捆绑</a:t>
            </a:r>
          </a:p>
        </p:txBody>
      </p:sp>
      <p:sp>
        <p:nvSpPr>
          <p:cNvPr id="15" name="乘号 14"/>
          <p:cNvSpPr/>
          <p:nvPr/>
        </p:nvSpPr>
        <p:spPr>
          <a:xfrm>
            <a:off x="4718051" y="4581922"/>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800" b="1" dirty="0">
                <a:latin typeface="微软雅黑" panose="020B0503020204020204" pitchFamily="34" charset="-122"/>
                <a:ea typeface="微软雅黑" panose="020B0503020204020204" pitchFamily="34" charset="-122"/>
              </a:rPr>
              <a:t>跳板无</a:t>
            </a:r>
            <a:endParaRPr lang="en-US" altLang="zh-CN" sz="1800" b="1" dirty="0">
              <a:latin typeface="微软雅黑" panose="020B0503020204020204" pitchFamily="34" charset="-122"/>
              <a:ea typeface="微软雅黑" panose="020B0503020204020204" pitchFamily="34" charset="-122"/>
            </a:endParaRPr>
          </a:p>
          <a:p>
            <a:pPr algn="ctr">
              <a:lnSpc>
                <a:spcPct val="150000"/>
              </a:lnSpc>
            </a:pPr>
            <a:r>
              <a:rPr lang="zh-CN" altLang="en-US" sz="1800" b="1" dirty="0">
                <a:latin typeface="微软雅黑" panose="020B0503020204020204" pitchFamily="34" charset="-122"/>
                <a:ea typeface="微软雅黑" panose="020B0503020204020204" pitchFamily="34" charset="-122"/>
              </a:rPr>
              <a:t>防滑条</a:t>
            </a:r>
          </a:p>
        </p:txBody>
      </p:sp>
      <p:sp>
        <p:nvSpPr>
          <p:cNvPr id="16" name="乘号 15"/>
          <p:cNvSpPr/>
          <p:nvPr/>
        </p:nvSpPr>
        <p:spPr>
          <a:xfrm>
            <a:off x="6772540" y="4300454"/>
            <a:ext cx="1728192" cy="1728192"/>
          </a:xfrm>
          <a:prstGeom prst="mathMultiply">
            <a:avLst/>
          </a:prstGeom>
          <a:solidFill>
            <a:schemeClr val="accent4">
              <a:lumMod val="10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800" b="1" dirty="0">
                <a:latin typeface="微软雅黑" panose="020B0503020204020204" pitchFamily="34" charset="-122"/>
                <a:ea typeface="微软雅黑" panose="020B0503020204020204" pitchFamily="34" charset="-122"/>
              </a:rPr>
              <a:t>地面</a:t>
            </a:r>
            <a:endParaRPr lang="en-US" altLang="zh-CN" sz="1800" b="1" dirty="0">
              <a:latin typeface="微软雅黑" panose="020B0503020204020204" pitchFamily="34" charset="-122"/>
              <a:ea typeface="微软雅黑" panose="020B0503020204020204" pitchFamily="34" charset="-122"/>
            </a:endParaRPr>
          </a:p>
          <a:p>
            <a:pPr algn="ctr">
              <a:lnSpc>
                <a:spcPct val="150000"/>
              </a:lnSpc>
            </a:pPr>
            <a:r>
              <a:rPr lang="zh-CN" altLang="en-US" sz="1800" b="1" dirty="0">
                <a:latin typeface="微软雅黑" panose="020B0503020204020204" pitchFamily="34" charset="-122"/>
                <a:ea typeface="微软雅黑" panose="020B0503020204020204" pitchFamily="34" charset="-122"/>
              </a:rPr>
              <a:t>杂物多</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37722" y="1287421"/>
            <a:ext cx="2232248" cy="65839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zh-CN" altLang="en-US" sz="2800" b="1" kern="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主要措施：</a:t>
            </a:r>
          </a:p>
        </p:txBody>
      </p:sp>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sp>
        <p:nvSpPr>
          <p:cNvPr id="2" name="矩形 1"/>
          <p:cNvSpPr/>
          <p:nvPr/>
        </p:nvSpPr>
        <p:spPr>
          <a:xfrm>
            <a:off x="729847" y="1056646"/>
            <a:ext cx="4447731" cy="2196883"/>
          </a:xfrm>
          <a:prstGeom prst="rect">
            <a:avLst/>
          </a:prstGeom>
        </p:spPr>
        <p:txBody>
          <a:bodyPr wrap="square">
            <a:spAutoFit/>
          </a:bodyPr>
          <a:lstStyle/>
          <a:p>
            <a:pPr algn="just">
              <a:lnSpc>
                <a:spcPct val="200000"/>
              </a:lnSpc>
              <a:spcBef>
                <a:spcPts val="600"/>
              </a:spcBef>
              <a:spcAft>
                <a:spcPts val="600"/>
              </a:spcAft>
            </a:pP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7</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、拆除混凝土支撑时，首先对混凝土支撑进行固定，分段切除，码放稳妥。</a:t>
            </a:r>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 name="Picture 106251"/>
          <p:cNvPicPr/>
          <p:nvPr/>
        </p:nvPicPr>
        <p:blipFill rotWithShape="1">
          <a:blip r:embed="rId3"/>
          <a:srcRect l="52437" t="37515" r="5276" b="13680"/>
          <a:stretch>
            <a:fillRect/>
          </a:stretch>
        </p:blipFill>
        <p:spPr>
          <a:xfrm>
            <a:off x="5593531" y="1629594"/>
            <a:ext cx="5832649" cy="4593459"/>
          </a:xfrm>
          <a:prstGeom prst="rect">
            <a:avLst/>
          </a:prstGeom>
          <a:ln>
            <a:noFill/>
          </a:ln>
          <a:effectLst>
            <a:softEdge rad="112500"/>
          </a:effectLst>
        </p:spPr>
      </p:pic>
      <p:pic>
        <p:nvPicPr>
          <p:cNvPr id="15" name="Picture 106251"/>
          <p:cNvPicPr/>
          <p:nvPr/>
        </p:nvPicPr>
        <p:blipFill rotWithShape="1">
          <a:blip r:embed="rId3"/>
          <a:srcRect l="6838" t="15556" r="49398" b="37681"/>
          <a:stretch>
            <a:fillRect/>
          </a:stretch>
        </p:blipFill>
        <p:spPr>
          <a:xfrm>
            <a:off x="768995" y="3515060"/>
            <a:ext cx="4447731" cy="2715278"/>
          </a:xfrm>
          <a:prstGeom prst="rect">
            <a:avLst/>
          </a:prstGeom>
          <a:ln>
            <a:noFill/>
          </a:ln>
          <a:effectLst>
            <a:softEdge rad="112500"/>
          </a:effectLst>
        </p:spPr>
      </p:pic>
      <p:sp>
        <p:nvSpPr>
          <p:cNvPr id="3" name="矩形 2"/>
          <p:cNvSpPr/>
          <p:nvPr/>
        </p:nvSpPr>
        <p:spPr>
          <a:xfrm>
            <a:off x="6889675" y="3315005"/>
            <a:ext cx="3384260" cy="400110"/>
          </a:xfrm>
          <a:prstGeom prst="rect">
            <a:avLst/>
          </a:prstGeom>
          <a:solidFill>
            <a:schemeClr val="accent4">
              <a:lumMod val="100000"/>
            </a:schemeClr>
          </a:solidFill>
        </p:spPr>
        <p:txBody>
          <a:bodyPr wrap="none">
            <a:spAutoFit/>
          </a:bodyPr>
          <a:lstStyle/>
          <a:p>
            <a:r>
              <a:rPr lang="zh-CN" alt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下垫钢支架或钢凳</a:t>
            </a:r>
            <a:r>
              <a:rPr lang="en-US" altLang="zh-CN"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吊具托举</a:t>
            </a:r>
            <a:endParaRPr lang="zh-CN" altLang="en-US" dirty="0">
              <a:solidFill>
                <a:schemeClr val="bg1"/>
              </a:solidFill>
            </a:endParaRPr>
          </a:p>
        </p:txBody>
      </p:sp>
      <p:sp>
        <p:nvSpPr>
          <p:cNvPr id="16" name="矩形 15"/>
          <p:cNvSpPr/>
          <p:nvPr/>
        </p:nvSpPr>
        <p:spPr>
          <a:xfrm>
            <a:off x="3721323" y="3789834"/>
            <a:ext cx="1210588" cy="400110"/>
          </a:xfrm>
          <a:prstGeom prst="rect">
            <a:avLst/>
          </a:prstGeom>
          <a:solidFill>
            <a:schemeClr val="accent4">
              <a:lumMod val="100000"/>
            </a:schemeClr>
          </a:solidFill>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准备材料</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sp>
        <p:nvSpPr>
          <p:cNvPr id="2" name="矩形 1"/>
          <p:cNvSpPr/>
          <p:nvPr/>
        </p:nvSpPr>
        <p:spPr>
          <a:xfrm>
            <a:off x="690528" y="2809212"/>
            <a:ext cx="4761025" cy="3077253"/>
          </a:xfrm>
          <a:prstGeom prst="rect">
            <a:avLst/>
          </a:prstGeom>
        </p:spPr>
        <p:txBody>
          <a:bodyPr wrap="square">
            <a:spAutoFit/>
          </a:bodyPr>
          <a:lstStyle/>
          <a:p>
            <a:pPr algn="just">
              <a:lnSpc>
                <a:spcPct val="200000"/>
              </a:lnSpc>
              <a:spcBef>
                <a:spcPts val="600"/>
              </a:spcBef>
              <a:spcAft>
                <a:spcPts val="600"/>
              </a:spcAft>
            </a:pPr>
            <a:r>
              <a:rPr lang="zh-CN" altLang="en-US"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砼支撑吊装采用</a:t>
            </a: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根</a:t>
            </a: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9</a:t>
            </a:r>
            <a:r>
              <a:rPr lang="zh-CN" altLang="en-US"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米长钢丝绳作为主要吊索进行悬挂，但吊索与砼支撑夹角不得小于</a:t>
            </a: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a:t>
            </a:r>
            <a:r>
              <a:rPr lang="zh-CN" altLang="en-US"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。吊点选择在距两端</a:t>
            </a:r>
            <a:r>
              <a:rPr lang="en-US" altLang="zh-CN"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0.207L</a:t>
            </a:r>
            <a:r>
              <a:rPr lang="zh-CN" altLang="en-US" sz="20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位置，利用混凝土支撑施工时凹凸面增大挂点摩擦，以防吊索滑动。</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627" y="2944040"/>
            <a:ext cx="4801184" cy="3077253"/>
          </a:xfrm>
          <a:prstGeom prst="rect">
            <a:avLst/>
          </a:prstGeom>
        </p:spPr>
      </p:pic>
      <p:sp>
        <p:nvSpPr>
          <p:cNvPr id="6" name="矩形 5"/>
          <p:cNvSpPr/>
          <p:nvPr/>
        </p:nvSpPr>
        <p:spPr>
          <a:xfrm>
            <a:off x="696987" y="1053530"/>
            <a:ext cx="10585176" cy="1458220"/>
          </a:xfrm>
          <a:prstGeom prst="rect">
            <a:avLst/>
          </a:prstGeom>
        </p:spPr>
        <p:txBody>
          <a:bodyPr wrap="square">
            <a:spAutoFit/>
          </a:bodyPr>
          <a:lstStyle/>
          <a:p>
            <a:pPr algn="just">
              <a:lnSpc>
                <a:spcPct val="200000"/>
              </a:lnSpc>
              <a:spcBef>
                <a:spcPts val="600"/>
              </a:spcBef>
              <a:spcAft>
                <a:spcPts val="600"/>
              </a:spcAft>
            </a:pPr>
            <a:r>
              <a:rPr lang="zh-CN" altLang="en-US"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分段</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：根据施工方案的要求进行分段（分段长度、起吊半径及相应吊距、起重能力还应进行检算），并对需切割部位砼撑进行定位放线，分出切割尺寸。</a:t>
            </a:r>
            <a:endPar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
          <p:cNvSpPr txBox="1"/>
          <p:nvPr/>
        </p:nvSpPr>
        <p:spPr>
          <a:xfrm>
            <a:off x="594949" y="333450"/>
            <a:ext cx="462177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3.1.4</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结构与支撑之间的交叉作业</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515" y="2233074"/>
            <a:ext cx="3361478" cy="2393440"/>
          </a:xfrm>
          <a:prstGeom prst="rect">
            <a:avLst/>
          </a:prstGeom>
          <a:ln>
            <a:noFill/>
          </a:ln>
          <a:effectLst>
            <a:softEdge rad="11250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94" y="2160374"/>
            <a:ext cx="3744417" cy="3979134"/>
          </a:xfrm>
          <a:prstGeom prst="rect">
            <a:avLst/>
          </a:prstGeom>
          <a:ln>
            <a:noFill/>
          </a:ln>
          <a:effectLst>
            <a:softEdge rad="112500"/>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5288" y="2210381"/>
            <a:ext cx="3060893" cy="2393439"/>
          </a:xfrm>
          <a:prstGeom prst="rect">
            <a:avLst/>
          </a:prstGeom>
          <a:ln>
            <a:noFill/>
          </a:ln>
          <a:effectLst>
            <a:softEdge rad="112500"/>
          </a:effectLst>
        </p:spPr>
      </p:pic>
      <p:sp>
        <p:nvSpPr>
          <p:cNvPr id="3" name="矩形 2"/>
          <p:cNvSpPr/>
          <p:nvPr/>
        </p:nvSpPr>
        <p:spPr>
          <a:xfrm>
            <a:off x="692913" y="745108"/>
            <a:ext cx="10702671" cy="1465273"/>
          </a:xfrm>
          <a:prstGeom prst="rect">
            <a:avLst/>
          </a:prstGeom>
        </p:spPr>
        <p:txBody>
          <a:bodyPr wrap="square">
            <a:spAutoFit/>
          </a:bodyPr>
          <a:lstStyle/>
          <a:p>
            <a:pPr algn="just">
              <a:lnSpc>
                <a:spcPct val="200000"/>
              </a:lnSpc>
            </a:pP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绳锯切割时，作业人员要系安全带；绳锯运动方向前面须</a:t>
            </a:r>
            <a:r>
              <a:rPr lang="zh-CN" altLang="en-US"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设防护栏</a:t>
            </a: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；密切注意机座的稳定性；发生卡绳、断绳等现象要有相应的措施解决。</a:t>
            </a:r>
            <a:endParaRPr lang="zh-CN" altLang="en-US" sz="2400" dirty="0"/>
          </a:p>
        </p:txBody>
      </p:sp>
      <p:sp>
        <p:nvSpPr>
          <p:cNvPr id="4" name="矩形 3"/>
          <p:cNvSpPr/>
          <p:nvPr/>
        </p:nvSpPr>
        <p:spPr>
          <a:xfrm>
            <a:off x="4915459" y="4692271"/>
            <a:ext cx="6445269" cy="1465273"/>
          </a:xfrm>
          <a:prstGeom prst="rect">
            <a:avLst/>
          </a:prstGeom>
        </p:spPr>
        <p:txBody>
          <a:bodyPr wrap="square">
            <a:spAutoFit/>
          </a:bodyPr>
          <a:lstStyle/>
          <a:p>
            <a:pPr>
              <a:lnSpc>
                <a:spcPct val="200000"/>
              </a:lnSpc>
            </a:pPr>
            <a:r>
              <a:rPr lang="zh-CN" altLang="en-US" sz="24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断绳：</a:t>
            </a:r>
            <a:r>
              <a:rPr lang="zh-CN" altLang="en-US"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断掉的金刚石绳索上的金刚石串珠如子弹一样具备伤害的力量</a:t>
            </a:r>
            <a:r>
              <a:rPr lang="en-US" altLang="zh-CN"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nvSpPr>
        <p:spPr bwMode="gray">
          <a:xfrm rot="17973186">
            <a:off x="6238552" y="2846214"/>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a:defRPr/>
            </a:pPr>
            <a:endParaRPr lang="zh-CN" altLang="en-US">
              <a:latin typeface="Arial" panose="020B0604020202020204" pitchFamily="34" charset="0"/>
            </a:endParaRPr>
          </a:p>
        </p:txBody>
      </p:sp>
      <p:sp>
        <p:nvSpPr>
          <p:cNvPr id="15" name="AutoShape 4"/>
          <p:cNvSpPr>
            <a:spLocks noChangeArrowheads="1"/>
          </p:cNvSpPr>
          <p:nvPr/>
        </p:nvSpPr>
        <p:spPr bwMode="gray">
          <a:xfrm rot="3465783">
            <a:off x="6238553" y="5009976"/>
            <a:ext cx="792162" cy="288925"/>
          </a:xfrm>
          <a:prstGeom prst="rightArrow">
            <a:avLst>
              <a:gd name="adj1" fmla="val 35167"/>
              <a:gd name="adj2" fmla="val 111028"/>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a:defRPr/>
            </a:pPr>
            <a:endParaRPr lang="zh-CN" altLang="en-US">
              <a:latin typeface="Arial" panose="020B0604020202020204" pitchFamily="34" charset="0"/>
            </a:endParaRPr>
          </a:p>
        </p:txBody>
      </p:sp>
      <p:sp>
        <p:nvSpPr>
          <p:cNvPr id="16" name="AutoShape 5"/>
          <p:cNvSpPr>
            <a:spLocks noChangeArrowheads="1"/>
          </p:cNvSpPr>
          <p:nvPr/>
        </p:nvSpPr>
        <p:spPr bwMode="gray">
          <a:xfrm rot="14369022">
            <a:off x="5019352" y="2922414"/>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a:defRPr/>
            </a:pPr>
            <a:endParaRPr lang="zh-CN" altLang="en-US">
              <a:latin typeface="Arial" panose="020B0604020202020204" pitchFamily="34" charset="0"/>
            </a:endParaRPr>
          </a:p>
        </p:txBody>
      </p:sp>
      <p:sp>
        <p:nvSpPr>
          <p:cNvPr id="17" name="AutoShape 6"/>
          <p:cNvSpPr>
            <a:spLocks noChangeArrowheads="1"/>
          </p:cNvSpPr>
          <p:nvPr/>
        </p:nvSpPr>
        <p:spPr bwMode="gray">
          <a:xfrm rot="7535209">
            <a:off x="4981252" y="4976639"/>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a:defRPr/>
            </a:pPr>
            <a:endParaRPr lang="zh-CN" altLang="en-US">
              <a:latin typeface="Arial" panose="020B0604020202020204" pitchFamily="34" charset="0"/>
            </a:endParaRPr>
          </a:p>
        </p:txBody>
      </p:sp>
      <p:sp>
        <p:nvSpPr>
          <p:cNvPr id="18" name="AutoShape 7"/>
          <p:cNvSpPr>
            <a:spLocks noChangeArrowheads="1"/>
          </p:cNvSpPr>
          <p:nvPr/>
        </p:nvSpPr>
        <p:spPr bwMode="gray">
          <a:xfrm>
            <a:off x="6817196" y="3974133"/>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a:defRPr/>
            </a:pPr>
            <a:endParaRPr lang="zh-CN" altLang="en-US">
              <a:latin typeface="Arial" panose="020B0604020202020204" pitchFamily="34" charset="0"/>
            </a:endParaRPr>
          </a:p>
        </p:txBody>
      </p:sp>
      <p:sp>
        <p:nvSpPr>
          <p:cNvPr id="19" name="AutoShape 8"/>
          <p:cNvSpPr>
            <a:spLocks noChangeArrowheads="1"/>
          </p:cNvSpPr>
          <p:nvPr/>
        </p:nvSpPr>
        <p:spPr bwMode="gray">
          <a:xfrm rot="10800000">
            <a:off x="4407371" y="3967783"/>
            <a:ext cx="863600" cy="288925"/>
          </a:xfrm>
          <a:prstGeom prst="rightArrow">
            <a:avLst>
              <a:gd name="adj1" fmla="val 35167"/>
              <a:gd name="adj2" fmla="val 121041"/>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a:defRPr/>
            </a:pPr>
            <a:endParaRPr lang="zh-CN" altLang="en-US">
              <a:latin typeface="Arial" panose="020B0604020202020204" pitchFamily="34" charset="0"/>
            </a:endParaRPr>
          </a:p>
        </p:txBody>
      </p:sp>
      <p:sp>
        <p:nvSpPr>
          <p:cNvPr id="20" name="Oval 9"/>
          <p:cNvSpPr>
            <a:spLocks noChangeArrowheads="1"/>
          </p:cNvSpPr>
          <p:nvPr/>
        </p:nvSpPr>
        <p:spPr bwMode="gray">
          <a:xfrm>
            <a:off x="4153371" y="2205658"/>
            <a:ext cx="3743325" cy="3744912"/>
          </a:xfrm>
          <a:prstGeom prst="ellipse">
            <a:avLst/>
          </a:prstGeom>
          <a:noFill/>
          <a:ln w="38100" algn="ctr">
            <a:solidFill>
              <a:srgbClr val="808080"/>
            </a:solidFill>
            <a:rou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21" name="Group 10"/>
          <p:cNvGrpSpPr/>
          <p:nvPr/>
        </p:nvGrpSpPr>
        <p:grpSpPr bwMode="auto">
          <a:xfrm>
            <a:off x="4899496" y="3283571"/>
            <a:ext cx="2020888" cy="1636713"/>
            <a:chOff x="2238" y="1929"/>
            <a:chExt cx="1273" cy="1031"/>
          </a:xfrm>
        </p:grpSpPr>
        <p:sp>
          <p:nvSpPr>
            <p:cNvPr id="22" name="Oval 11"/>
            <p:cNvSpPr>
              <a:spLocks noChangeArrowheads="1"/>
            </p:cNvSpPr>
            <p:nvPr/>
          </p:nvSpPr>
          <p:spPr bwMode="gray">
            <a:xfrm>
              <a:off x="2238" y="2265"/>
              <a:ext cx="164" cy="368"/>
            </a:xfrm>
            <a:prstGeom prst="ellipse">
              <a:avLst/>
            </a:prstGeom>
            <a:gradFill rotWithShape="1">
              <a:gsLst>
                <a:gs pos="0">
                  <a:srgbClr val="93D4E9"/>
                </a:gs>
                <a:gs pos="50000">
                  <a:srgbClr val="0099CC"/>
                </a:gs>
                <a:gs pos="100000">
                  <a:srgbClr val="93D4E9"/>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Oval 12"/>
            <p:cNvSpPr>
              <a:spLocks noChangeArrowheads="1"/>
            </p:cNvSpPr>
            <p:nvPr/>
          </p:nvSpPr>
          <p:spPr bwMode="gray">
            <a:xfrm>
              <a:off x="2327" y="2265"/>
              <a:ext cx="1183" cy="368"/>
            </a:xfrm>
            <a:prstGeom prst="ellipse">
              <a:avLst/>
            </a:prstGeom>
            <a:gradFill rotWithShape="1">
              <a:gsLst>
                <a:gs pos="0">
                  <a:srgbClr val="00536E"/>
                </a:gs>
                <a:gs pos="50000">
                  <a:srgbClr val="0099CC"/>
                </a:gs>
                <a:gs pos="100000">
                  <a:srgbClr val="00536E"/>
                </a:gs>
              </a:gsLst>
              <a:lin ang="189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Oval 13"/>
            <p:cNvSpPr>
              <a:spLocks noChangeArrowheads="1"/>
            </p:cNvSpPr>
            <p:nvPr/>
          </p:nvSpPr>
          <p:spPr bwMode="gray">
            <a:xfrm>
              <a:off x="2328" y="2267"/>
              <a:ext cx="1183" cy="368"/>
            </a:xfrm>
            <a:prstGeom prst="ellipse">
              <a:avLst/>
            </a:prstGeom>
            <a:gradFill rotWithShape="1">
              <a:gsLst>
                <a:gs pos="0">
                  <a:srgbClr val="006182"/>
                </a:gs>
                <a:gs pos="100000">
                  <a:srgbClr val="0099CC">
                    <a:alpha val="0"/>
                  </a:srgbClr>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Oval 14"/>
            <p:cNvSpPr>
              <a:spLocks noChangeArrowheads="1"/>
            </p:cNvSpPr>
            <p:nvPr/>
          </p:nvSpPr>
          <p:spPr bwMode="gray">
            <a:xfrm>
              <a:off x="2391" y="2265"/>
              <a:ext cx="1065" cy="368"/>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6" name="Group 15"/>
            <p:cNvGrpSpPr/>
            <p:nvPr/>
          </p:nvGrpSpPr>
          <p:grpSpPr bwMode="auto">
            <a:xfrm>
              <a:off x="2410" y="1929"/>
              <a:ext cx="1031" cy="1031"/>
              <a:chOff x="4166" y="1706"/>
              <a:chExt cx="1252" cy="1252"/>
            </a:xfrm>
          </p:grpSpPr>
          <p:sp>
            <p:nvSpPr>
              <p:cNvPr id="28" name="Oval 16"/>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Oval 18"/>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1" name="Oval 19"/>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Text Box 20"/>
            <p:cNvSpPr txBox="1">
              <a:spLocks noChangeArrowheads="1"/>
            </p:cNvSpPr>
            <p:nvPr/>
          </p:nvSpPr>
          <p:spPr bwMode="gray">
            <a:xfrm>
              <a:off x="2548" y="2178"/>
              <a:ext cx="76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工序内</a:t>
              </a:r>
              <a:endParaRPr lang="en-US" altLang="zh-CN" sz="2000" b="1"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000" b="1"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交叉作业</a:t>
              </a:r>
              <a:endParaRPr lang="en-US" altLang="zh-CN" sz="2000" b="1"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2" name="AutoShape 21"/>
          <p:cNvSpPr>
            <a:spLocks noChangeArrowheads="1"/>
          </p:cNvSpPr>
          <p:nvPr/>
        </p:nvSpPr>
        <p:spPr bwMode="auto">
          <a:xfrm>
            <a:off x="1775296" y="3893170"/>
            <a:ext cx="2590800" cy="457200"/>
          </a:xfrm>
          <a:prstGeom prst="roundRect">
            <a:avLst>
              <a:gd name="adj" fmla="val 16667"/>
            </a:avLst>
          </a:prstGeom>
          <a:gradFill rotWithShape="1">
            <a:gsLst>
              <a:gs pos="0">
                <a:schemeClr val="accent2"/>
              </a:gs>
              <a:gs pos="100000">
                <a:schemeClr val="accent2">
                  <a:gamma/>
                  <a:shade val="46275"/>
                  <a:invGamma/>
                </a:schemeClr>
              </a:gs>
            </a:gsLst>
            <a:lin ang="0" scaled="1"/>
          </a:gradFill>
          <a:ln w="28575">
            <a:solidFill>
              <a:schemeClr val="tx1"/>
            </a:solidFill>
            <a:round/>
          </a:ln>
          <a:effectLst>
            <a:outerShdw dist="107763" dir="2700000" algn="ctr" rotWithShape="0">
              <a:schemeClr val="dk2">
                <a:lumMod val="100000"/>
                <a:alpha val="50000"/>
              </a:schemeClr>
            </a:outerShdw>
          </a:effectLst>
        </p:spPr>
        <p:txBody>
          <a:bodyPr wrap="none" anchor="ctr"/>
          <a:lstStyle/>
          <a:p>
            <a:pPr algn="ctr" eaLnBrk="0" hangingPunct="0">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AutoShape 22"/>
          <p:cNvSpPr>
            <a:spLocks noChangeArrowheads="1"/>
          </p:cNvSpPr>
          <p:nvPr/>
        </p:nvSpPr>
        <p:spPr bwMode="auto">
          <a:xfrm>
            <a:off x="2461096" y="2292970"/>
            <a:ext cx="2590800" cy="457200"/>
          </a:xfrm>
          <a:prstGeom prst="roundRect">
            <a:avLst>
              <a:gd name="adj" fmla="val 16667"/>
            </a:avLst>
          </a:prstGeom>
          <a:gradFill flip="none" rotWithShape="1">
            <a:gsLst>
              <a:gs pos="0">
                <a:schemeClr val="accent4">
                  <a:lumMod val="100000"/>
                </a:schemeClr>
              </a:gs>
              <a:gs pos="100000">
                <a:srgbClr val="3E2226"/>
              </a:gs>
            </a:gsLst>
            <a:lin ang="0" scaled="1"/>
            <a:tileRect/>
          </a:gradFill>
          <a:ln w="28575">
            <a:solidFill>
              <a:schemeClr val="tx1"/>
            </a:solidFill>
            <a:round/>
          </a:ln>
          <a:effectLst>
            <a:outerShdw dist="107763" dir="2700000" algn="ctr" rotWithShape="0">
              <a:schemeClr val="dk2">
                <a:lumMod val="100000"/>
                <a:alpha val="50000"/>
              </a:schemeClr>
            </a:outerShdw>
          </a:effectLst>
        </p:spPr>
        <p:txBody>
          <a:bodyPr wrap="none" anchor="ctr"/>
          <a:lstStyle/>
          <a:p>
            <a:pPr algn="ctr" eaLnBrk="0" hangingPunct="0">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AutoShape 23"/>
          <p:cNvSpPr>
            <a:spLocks noChangeArrowheads="1"/>
          </p:cNvSpPr>
          <p:nvPr/>
        </p:nvSpPr>
        <p:spPr bwMode="auto">
          <a:xfrm>
            <a:off x="2461096" y="5340970"/>
            <a:ext cx="2590800" cy="457200"/>
          </a:xfrm>
          <a:prstGeom prst="roundRect">
            <a:avLst>
              <a:gd name="adj" fmla="val 16667"/>
            </a:avLst>
          </a:prstGeom>
          <a:gradFill rotWithShape="1">
            <a:gsLst>
              <a:gs pos="0">
                <a:schemeClr val="hlink"/>
              </a:gs>
              <a:gs pos="100000">
                <a:schemeClr val="hlink">
                  <a:gamma/>
                  <a:shade val="46275"/>
                  <a:invGamma/>
                </a:schemeClr>
              </a:gs>
            </a:gsLst>
            <a:lin ang="0" scaled="1"/>
          </a:gradFill>
          <a:ln w="28575">
            <a:solidFill>
              <a:schemeClr val="tx1"/>
            </a:solidFill>
            <a:round/>
          </a:ln>
          <a:effectLst>
            <a:outerShdw dist="107763" dir="2700000" algn="ctr" rotWithShape="0">
              <a:schemeClr val="dk2">
                <a:lumMod val="100000"/>
                <a:alpha val="50000"/>
              </a:schemeClr>
            </a:outerShdw>
          </a:effectLst>
        </p:spPr>
        <p:txBody>
          <a:bodyPr wrap="none" anchor="ctr"/>
          <a:lstStyle/>
          <a:p>
            <a:pPr algn="ctr" eaLnBrk="0" hangingPunct="0">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3.2.5</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军用梁施工</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AutoShape 24"/>
          <p:cNvSpPr>
            <a:spLocks noChangeArrowheads="1"/>
          </p:cNvSpPr>
          <p:nvPr/>
        </p:nvSpPr>
        <p:spPr bwMode="auto">
          <a:xfrm>
            <a:off x="7718896" y="3893170"/>
            <a:ext cx="2667000" cy="457200"/>
          </a:xfrm>
          <a:prstGeom prst="roundRect">
            <a:avLst>
              <a:gd name="adj" fmla="val 16667"/>
            </a:avLst>
          </a:prstGeom>
          <a:gradFill rotWithShape="1">
            <a:gsLst>
              <a:gs pos="0">
                <a:schemeClr val="accent2">
                  <a:gamma/>
                  <a:shade val="46275"/>
                  <a:invGamma/>
                </a:schemeClr>
              </a:gs>
              <a:gs pos="100000">
                <a:schemeClr val="accent2"/>
              </a:gs>
            </a:gsLst>
            <a:lin ang="0" scaled="1"/>
          </a:gradFill>
          <a:ln w="28575">
            <a:solidFill>
              <a:schemeClr val="tx1"/>
            </a:solidFill>
            <a:round/>
          </a:ln>
          <a:effectLst>
            <a:outerShdw dist="107763" dir="2700000" algn="ctr" rotWithShape="0">
              <a:schemeClr val="dk2">
                <a:lumMod val="100000"/>
                <a:alpha val="50000"/>
              </a:schemeClr>
            </a:outerShdw>
          </a:effectLst>
        </p:spPr>
        <p:txBody>
          <a:bodyPr wrap="none" anchor="ctr"/>
          <a:lstStyle/>
          <a:p>
            <a:pPr algn="ctr" eaLnBrk="0" hangingPunct="0">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3.2.4</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基坑开挖及支撑</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AutoShape 25"/>
          <p:cNvSpPr>
            <a:spLocks noChangeArrowheads="1"/>
          </p:cNvSpPr>
          <p:nvPr/>
        </p:nvSpPr>
        <p:spPr bwMode="auto">
          <a:xfrm>
            <a:off x="6956896" y="2292970"/>
            <a:ext cx="2667000" cy="457200"/>
          </a:xfrm>
          <a:prstGeom prst="roundRect">
            <a:avLst>
              <a:gd name="adj" fmla="val 16667"/>
            </a:avLst>
          </a:prstGeom>
          <a:gradFill flip="none" rotWithShape="1">
            <a:gsLst>
              <a:gs pos="0">
                <a:srgbClr val="3E2226"/>
              </a:gs>
              <a:gs pos="100000">
                <a:schemeClr val="accent4">
                  <a:lumMod val="100000"/>
                </a:schemeClr>
              </a:gs>
            </a:gsLst>
            <a:lin ang="0" scaled="1"/>
            <a:tileRect/>
          </a:gradFill>
          <a:ln w="28575">
            <a:solidFill>
              <a:schemeClr val="tx1"/>
            </a:solidFill>
            <a:round/>
          </a:ln>
          <a:effectLst>
            <a:outerShdw dist="107763" dir="2700000" algn="ctr" rotWithShape="0">
              <a:schemeClr val="dk2">
                <a:lumMod val="100000"/>
                <a:alpha val="50000"/>
              </a:schemeClr>
            </a:outerShdw>
          </a:effectLst>
        </p:spPr>
        <p:txBody>
          <a:bodyPr wrap="none" anchor="ctr"/>
          <a:lstStyle/>
          <a:p>
            <a:pPr algn="ctr" eaLnBrk="0" hangingPunct="0">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3.2.2</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交通疏解</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AutoShape 26"/>
          <p:cNvSpPr>
            <a:spLocks noChangeArrowheads="1"/>
          </p:cNvSpPr>
          <p:nvPr/>
        </p:nvSpPr>
        <p:spPr bwMode="auto">
          <a:xfrm>
            <a:off x="6956896" y="5340970"/>
            <a:ext cx="2667000" cy="457200"/>
          </a:xfrm>
          <a:prstGeom prst="roundRect">
            <a:avLst>
              <a:gd name="adj" fmla="val 16667"/>
            </a:avLst>
          </a:prstGeom>
          <a:gradFill rotWithShape="1">
            <a:gsLst>
              <a:gs pos="0">
                <a:schemeClr val="hlink">
                  <a:gamma/>
                  <a:shade val="46275"/>
                  <a:invGamma/>
                </a:schemeClr>
              </a:gs>
              <a:gs pos="100000">
                <a:schemeClr val="hlink"/>
              </a:gs>
            </a:gsLst>
            <a:lin ang="0" scaled="1"/>
          </a:gradFill>
          <a:ln w="28575">
            <a:solidFill>
              <a:schemeClr val="tx1"/>
            </a:solidFill>
            <a:round/>
          </a:ln>
          <a:effectLst>
            <a:outerShdw dist="107763" dir="2700000" algn="ctr" rotWithShape="0">
              <a:schemeClr val="dk2">
                <a:lumMod val="100000"/>
                <a:alpha val="50000"/>
              </a:schemeClr>
            </a:outerShdw>
          </a:effectLst>
        </p:spPr>
        <p:txBody>
          <a:bodyPr wrap="none" anchor="ctr"/>
          <a:lstStyle/>
          <a:p>
            <a:pPr algn="ctr" eaLnBrk="0" hangingPunct="0">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3.2.6</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结构施工</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8" name="TextBox 8"/>
          <p:cNvSpPr txBox="1"/>
          <p:nvPr/>
        </p:nvSpPr>
        <p:spPr>
          <a:xfrm>
            <a:off x="696987" y="234223"/>
            <a:ext cx="6408712" cy="523220"/>
          </a:xfrm>
          <a:prstGeom prst="rect">
            <a:avLst/>
          </a:prstGeom>
          <a:noFill/>
        </p:spPr>
        <p:txBody>
          <a:bodyPr wrap="square" rtlCol="0">
            <a:spAutoFit/>
          </a:bodyPr>
          <a:lstStyle/>
          <a:p>
            <a:r>
              <a:rPr lang="en-US" altLang="zh-CN" sz="2800" b="1" dirty="0">
                <a:solidFill>
                  <a:schemeClr val="tx1">
                    <a:lumMod val="85000"/>
                    <a:lumOff val="15000"/>
                  </a:schemeClr>
                </a:solidFill>
                <a:latin typeface="微软雅黑" panose="020B0503020204020204" pitchFamily="34" charset="-122"/>
                <a:ea typeface="微软雅黑" panose="020B0503020204020204" pitchFamily="34" charset="-122"/>
              </a:rPr>
              <a:t>3.2</a:t>
            </a: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工序内交叉作业</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8"/>
          <p:cNvSpPr txBox="1"/>
          <p:nvPr/>
        </p:nvSpPr>
        <p:spPr>
          <a:xfrm>
            <a:off x="621486" y="211885"/>
            <a:ext cx="3461689"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1.3</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交叉作业分类</a:t>
            </a:r>
            <a:endPar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2" name="组合 61"/>
          <p:cNvGrpSpPr/>
          <p:nvPr/>
        </p:nvGrpSpPr>
        <p:grpSpPr>
          <a:xfrm>
            <a:off x="2202324" y="4193189"/>
            <a:ext cx="8935823" cy="1468501"/>
            <a:chOff x="9347918" y="1719150"/>
            <a:chExt cx="5393745" cy="2050069"/>
          </a:xfrm>
        </p:grpSpPr>
        <p:grpSp>
          <p:nvGrpSpPr>
            <p:cNvPr id="63" name="组合 62"/>
            <p:cNvGrpSpPr/>
            <p:nvPr/>
          </p:nvGrpSpPr>
          <p:grpSpPr>
            <a:xfrm>
              <a:off x="9414787" y="1719150"/>
              <a:ext cx="1632378" cy="925956"/>
              <a:chOff x="9153529" y="1719150"/>
              <a:chExt cx="1632378" cy="925956"/>
            </a:xfrm>
          </p:grpSpPr>
          <p:sp>
            <p:nvSpPr>
              <p:cNvPr id="65" name="矩形 64"/>
              <p:cNvSpPr/>
              <p:nvPr/>
            </p:nvSpPr>
            <p:spPr>
              <a:xfrm>
                <a:off x="9153529" y="1833934"/>
                <a:ext cx="1365830" cy="81117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400" b="1">
                  <a:solidFill>
                    <a:srgbClr val="5A5959"/>
                  </a:solidFill>
                  <a:effectLst>
                    <a:outerShdw blurRad="38100" dist="38100" dir="2700000" algn="tl">
                      <a:srgbClr val="000000">
                        <a:alpha val="43137"/>
                      </a:srgbClr>
                    </a:outerShdw>
                  </a:effectLst>
                </a:endParaRPr>
              </a:p>
            </p:txBody>
          </p:sp>
          <p:sp>
            <p:nvSpPr>
              <p:cNvPr id="66" name="文本框 30"/>
              <p:cNvSpPr txBox="1"/>
              <p:nvPr/>
            </p:nvSpPr>
            <p:spPr>
              <a:xfrm>
                <a:off x="9177206" y="1719150"/>
                <a:ext cx="1608701" cy="811172"/>
              </a:xfrm>
              <a:prstGeom prst="rect">
                <a:avLst/>
              </a:prstGeom>
              <a:noFill/>
            </p:spPr>
            <p:txBody>
              <a:bodyPr wrap="square" rtlCol="0">
                <a:spAutoFit/>
              </a:bodyPr>
              <a:lstStyle/>
              <a:p>
                <a:pPr>
                  <a:lnSpc>
                    <a:spcPct val="150000"/>
                  </a:lnSpc>
                </a:pPr>
                <a:r>
                  <a:rPr lang="zh-CN" altLang="en-US"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立体交叉作业</a:t>
                </a:r>
              </a:p>
            </p:txBody>
          </p:sp>
        </p:grpSp>
        <p:sp>
          <p:nvSpPr>
            <p:cNvPr id="64" name="矩形 63"/>
            <p:cNvSpPr/>
            <p:nvPr/>
          </p:nvSpPr>
          <p:spPr>
            <a:xfrm>
              <a:off x="9347918" y="3071730"/>
              <a:ext cx="5393745" cy="697489"/>
            </a:xfrm>
            <a:prstGeom prst="rect">
              <a:avLst/>
            </a:prstGeom>
          </p:spPr>
          <p:txBody>
            <a:bodyPr wrap="square">
              <a:spAutoFit/>
            </a:bodyPr>
            <a:lstStyle/>
            <a:p>
              <a:pPr>
                <a:lnSpc>
                  <a:spcPct val="150000"/>
                </a:lnSpc>
              </a:pPr>
              <a:r>
                <a:rPr lang="zh-CN" altLang="en-US"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两组以上作业人员在施工现场的上下不同层次，存在的互相干扰的作业状态。</a:t>
              </a:r>
              <a:endParaRPr lang="en-US" altLang="zh-CN"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2129180" y="1579891"/>
            <a:ext cx="3824392" cy="2368002"/>
            <a:chOff x="9362490" y="1709096"/>
            <a:chExt cx="2377385" cy="2368002"/>
          </a:xfrm>
        </p:grpSpPr>
        <p:grpSp>
          <p:nvGrpSpPr>
            <p:cNvPr id="68" name="组合 67"/>
            <p:cNvGrpSpPr/>
            <p:nvPr/>
          </p:nvGrpSpPr>
          <p:grpSpPr>
            <a:xfrm>
              <a:off x="9420547" y="1709096"/>
              <a:ext cx="1424071" cy="664834"/>
              <a:chOff x="9159289" y="1709096"/>
              <a:chExt cx="1424071" cy="664834"/>
            </a:xfrm>
          </p:grpSpPr>
          <p:sp>
            <p:nvSpPr>
              <p:cNvPr id="70" name="矩形 69"/>
              <p:cNvSpPr/>
              <p:nvPr/>
            </p:nvSpPr>
            <p:spPr>
              <a:xfrm>
                <a:off x="9159289" y="1780818"/>
                <a:ext cx="1424071" cy="59311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400" b="1">
                  <a:solidFill>
                    <a:srgbClr val="5A595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1" name="文本框 35"/>
              <p:cNvSpPr txBox="1"/>
              <p:nvPr/>
            </p:nvSpPr>
            <p:spPr>
              <a:xfrm>
                <a:off x="9239951" y="1709096"/>
                <a:ext cx="1262747" cy="581057"/>
              </a:xfrm>
              <a:prstGeom prst="rect">
                <a:avLst/>
              </a:prstGeom>
              <a:noFill/>
            </p:spPr>
            <p:txBody>
              <a:bodyPr wrap="none" rtlCol="0">
                <a:spAutoFit/>
              </a:bodyPr>
              <a:lstStyle/>
              <a:p>
                <a:pPr>
                  <a:lnSpc>
                    <a:spcPct val="150000"/>
                  </a:lnSpc>
                </a:pPr>
                <a:r>
                  <a:rPr lang="zh-CN" altLang="en-US"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水平交叉作业</a:t>
                </a:r>
              </a:p>
            </p:txBody>
          </p:sp>
        </p:grpSp>
        <p:sp>
          <p:nvSpPr>
            <p:cNvPr id="69" name="矩形 68"/>
            <p:cNvSpPr/>
            <p:nvPr/>
          </p:nvSpPr>
          <p:spPr>
            <a:xfrm>
              <a:off x="9362490" y="2654144"/>
              <a:ext cx="2377385" cy="1422954"/>
            </a:xfrm>
            <a:prstGeom prst="rect">
              <a:avLst/>
            </a:prstGeom>
          </p:spPr>
          <p:txBody>
            <a:bodyPr wrap="square">
              <a:spAutoFit/>
            </a:bodyPr>
            <a:lstStyle/>
            <a:p>
              <a:pPr algn="just">
                <a:lnSpc>
                  <a:spcPct val="150000"/>
                </a:lnSpc>
              </a:pPr>
              <a:r>
                <a:rPr lang="zh-CN" altLang="en-US"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两组以上作业人员在施工现场的</a:t>
              </a:r>
              <a:endParaRPr lang="en-US" altLang="zh-CN"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pPr>
              <a:r>
                <a:rPr lang="zh-CN" altLang="en-US"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同一作业层内，存在的互相干扰</a:t>
              </a:r>
              <a:endParaRPr lang="en-US" altLang="zh-CN"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pPr>
              <a:r>
                <a:rPr lang="zh-CN" altLang="en-US"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的作业状态</a:t>
              </a:r>
              <a:endParaRPr lang="en-US" altLang="zh-CN" sz="2000" b="1" dirty="0">
                <a:solidFill>
                  <a:srgbClr val="26262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837963" y="1652161"/>
            <a:ext cx="900000" cy="900000"/>
            <a:chOff x="8492826" y="1050024"/>
            <a:chExt cx="1116767" cy="1116767"/>
          </a:xfrm>
        </p:grpSpPr>
        <p:sp>
          <p:nvSpPr>
            <p:cNvPr id="79" name="矩形 78"/>
            <p:cNvSpPr/>
            <p:nvPr/>
          </p:nvSpPr>
          <p:spPr>
            <a:xfrm>
              <a:off x="8492826" y="1050024"/>
              <a:ext cx="1116767" cy="1116767"/>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Freeform 10"/>
            <p:cNvSpPr>
              <a:spLocks noEditPoints="1"/>
            </p:cNvSpPr>
            <p:nvPr/>
          </p:nvSpPr>
          <p:spPr bwMode="auto">
            <a:xfrm>
              <a:off x="8802945" y="1362629"/>
              <a:ext cx="496528" cy="551405"/>
            </a:xfrm>
            <a:custGeom>
              <a:avLst/>
              <a:gdLst>
                <a:gd name="T0" fmla="*/ 13 w 77"/>
                <a:gd name="T1" fmla="*/ 8 h 86"/>
                <a:gd name="T2" fmla="*/ 38 w 77"/>
                <a:gd name="T3" fmla="*/ 1 h 86"/>
                <a:gd name="T4" fmla="*/ 59 w 77"/>
                <a:gd name="T5" fmla="*/ 13 h 86"/>
                <a:gd name="T6" fmla="*/ 66 w 77"/>
                <a:gd name="T7" fmla="*/ 38 h 86"/>
                <a:gd name="T8" fmla="*/ 58 w 77"/>
                <a:gd name="T9" fmla="*/ 55 h 86"/>
                <a:gd name="T10" fmla="*/ 64 w 77"/>
                <a:gd name="T11" fmla="*/ 59 h 86"/>
                <a:gd name="T12" fmla="*/ 74 w 77"/>
                <a:gd name="T13" fmla="*/ 72 h 86"/>
                <a:gd name="T14" fmla="*/ 73 w 77"/>
                <a:gd name="T15" fmla="*/ 84 h 86"/>
                <a:gd name="T16" fmla="*/ 73 w 77"/>
                <a:gd name="T17" fmla="*/ 84 h 86"/>
                <a:gd name="T18" fmla="*/ 62 w 77"/>
                <a:gd name="T19" fmla="*/ 82 h 86"/>
                <a:gd name="T20" fmla="*/ 51 w 77"/>
                <a:gd name="T21" fmla="*/ 68 h 86"/>
                <a:gd name="T22" fmla="*/ 49 w 77"/>
                <a:gd name="T23" fmla="*/ 63 h 86"/>
                <a:gd name="T24" fmla="*/ 30 w 77"/>
                <a:gd name="T25" fmla="*/ 66 h 86"/>
                <a:gd name="T26" fmla="*/ 8 w 77"/>
                <a:gd name="T27" fmla="*/ 54 h 86"/>
                <a:gd name="T28" fmla="*/ 1 w 77"/>
                <a:gd name="T29" fmla="*/ 30 h 86"/>
                <a:gd name="T30" fmla="*/ 13 w 77"/>
                <a:gd name="T31" fmla="*/ 8 h 86"/>
                <a:gd name="T32" fmla="*/ 30 w 77"/>
                <a:gd name="T33" fmla="*/ 49 h 86"/>
                <a:gd name="T34" fmla="*/ 38 w 77"/>
                <a:gd name="T35" fmla="*/ 49 h 86"/>
                <a:gd name="T36" fmla="*/ 38 w 77"/>
                <a:gd name="T37" fmla="*/ 40 h 86"/>
                <a:gd name="T38" fmla="*/ 47 w 77"/>
                <a:gd name="T39" fmla="*/ 40 h 86"/>
                <a:gd name="T40" fmla="*/ 47 w 77"/>
                <a:gd name="T41" fmla="*/ 32 h 86"/>
                <a:gd name="T42" fmla="*/ 38 w 77"/>
                <a:gd name="T43" fmla="*/ 32 h 86"/>
                <a:gd name="T44" fmla="*/ 38 w 77"/>
                <a:gd name="T45" fmla="*/ 23 h 86"/>
                <a:gd name="T46" fmla="*/ 30 w 77"/>
                <a:gd name="T47" fmla="*/ 23 h 86"/>
                <a:gd name="T48" fmla="*/ 30 w 77"/>
                <a:gd name="T49" fmla="*/ 32 h 86"/>
                <a:gd name="T50" fmla="*/ 21 w 77"/>
                <a:gd name="T51" fmla="*/ 32 h 86"/>
                <a:gd name="T52" fmla="*/ 21 w 77"/>
                <a:gd name="T53" fmla="*/ 40 h 86"/>
                <a:gd name="T54" fmla="*/ 30 w 77"/>
                <a:gd name="T55" fmla="*/ 40 h 86"/>
                <a:gd name="T56" fmla="*/ 30 w 77"/>
                <a:gd name="T57" fmla="*/ 49 h 86"/>
                <a:gd name="T58" fmla="*/ 18 w 77"/>
                <a:gd name="T59" fmla="*/ 36 h 86"/>
                <a:gd name="T60" fmla="*/ 43 w 77"/>
                <a:gd name="T61" fmla="*/ 19 h 86"/>
                <a:gd name="T62" fmla="*/ 18 w 77"/>
                <a:gd name="T63" fmla="*/ 36 h 86"/>
                <a:gd name="T64" fmla="*/ 36 w 77"/>
                <a:gd name="T65" fmla="*/ 12 h 86"/>
                <a:gd name="T66" fmla="*/ 20 w 77"/>
                <a:gd name="T67" fmla="*/ 16 h 86"/>
                <a:gd name="T68" fmla="*/ 12 w 77"/>
                <a:gd name="T69" fmla="*/ 31 h 86"/>
                <a:gd name="T70" fmla="*/ 16 w 77"/>
                <a:gd name="T71" fmla="*/ 47 h 86"/>
                <a:gd name="T72" fmla="*/ 31 w 77"/>
                <a:gd name="T73" fmla="*/ 55 h 86"/>
                <a:gd name="T74" fmla="*/ 47 w 77"/>
                <a:gd name="T75" fmla="*/ 51 h 86"/>
                <a:gd name="T76" fmla="*/ 55 w 77"/>
                <a:gd name="T77" fmla="*/ 36 h 86"/>
                <a:gd name="T78" fmla="*/ 51 w 77"/>
                <a:gd name="T79" fmla="*/ 20 h 86"/>
                <a:gd name="T80" fmla="*/ 36 w 77"/>
                <a:gd name="T8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86">
                  <a:moveTo>
                    <a:pt x="13" y="8"/>
                  </a:moveTo>
                  <a:cubicBezTo>
                    <a:pt x="20" y="2"/>
                    <a:pt x="29" y="0"/>
                    <a:pt x="38" y="1"/>
                  </a:cubicBezTo>
                  <a:cubicBezTo>
                    <a:pt x="46" y="2"/>
                    <a:pt x="54" y="6"/>
                    <a:pt x="59" y="13"/>
                  </a:cubicBezTo>
                  <a:cubicBezTo>
                    <a:pt x="65" y="21"/>
                    <a:pt x="67" y="29"/>
                    <a:pt x="66" y="38"/>
                  </a:cubicBezTo>
                  <a:cubicBezTo>
                    <a:pt x="65" y="44"/>
                    <a:pt x="63" y="50"/>
                    <a:pt x="58" y="55"/>
                  </a:cubicBezTo>
                  <a:cubicBezTo>
                    <a:pt x="60" y="56"/>
                    <a:pt x="62" y="57"/>
                    <a:pt x="64" y="59"/>
                  </a:cubicBezTo>
                  <a:cubicBezTo>
                    <a:pt x="74" y="72"/>
                    <a:pt x="74" y="72"/>
                    <a:pt x="74" y="72"/>
                  </a:cubicBezTo>
                  <a:cubicBezTo>
                    <a:pt x="77" y="76"/>
                    <a:pt x="76" y="81"/>
                    <a:pt x="73" y="84"/>
                  </a:cubicBezTo>
                  <a:cubicBezTo>
                    <a:pt x="73" y="84"/>
                    <a:pt x="73" y="84"/>
                    <a:pt x="73" y="84"/>
                  </a:cubicBezTo>
                  <a:cubicBezTo>
                    <a:pt x="69" y="86"/>
                    <a:pt x="64" y="86"/>
                    <a:pt x="62" y="82"/>
                  </a:cubicBezTo>
                  <a:cubicBezTo>
                    <a:pt x="51" y="68"/>
                    <a:pt x="51" y="68"/>
                    <a:pt x="51" y="68"/>
                  </a:cubicBezTo>
                  <a:cubicBezTo>
                    <a:pt x="50" y="67"/>
                    <a:pt x="49" y="65"/>
                    <a:pt x="49" y="63"/>
                  </a:cubicBezTo>
                  <a:cubicBezTo>
                    <a:pt x="43" y="66"/>
                    <a:pt x="36" y="67"/>
                    <a:pt x="30" y="66"/>
                  </a:cubicBezTo>
                  <a:cubicBezTo>
                    <a:pt x="21" y="65"/>
                    <a:pt x="13" y="61"/>
                    <a:pt x="8" y="54"/>
                  </a:cubicBezTo>
                  <a:cubicBezTo>
                    <a:pt x="2" y="47"/>
                    <a:pt x="0" y="38"/>
                    <a:pt x="1" y="30"/>
                  </a:cubicBezTo>
                  <a:cubicBezTo>
                    <a:pt x="2" y="21"/>
                    <a:pt x="6" y="13"/>
                    <a:pt x="13" y="8"/>
                  </a:cubicBezTo>
                  <a:close/>
                  <a:moveTo>
                    <a:pt x="30" y="49"/>
                  </a:moveTo>
                  <a:cubicBezTo>
                    <a:pt x="38" y="49"/>
                    <a:pt x="38" y="49"/>
                    <a:pt x="38" y="49"/>
                  </a:cubicBezTo>
                  <a:cubicBezTo>
                    <a:pt x="38" y="40"/>
                    <a:pt x="38" y="40"/>
                    <a:pt x="38" y="40"/>
                  </a:cubicBezTo>
                  <a:cubicBezTo>
                    <a:pt x="47" y="40"/>
                    <a:pt x="47" y="40"/>
                    <a:pt x="47" y="40"/>
                  </a:cubicBezTo>
                  <a:cubicBezTo>
                    <a:pt x="47" y="32"/>
                    <a:pt x="47" y="32"/>
                    <a:pt x="47" y="32"/>
                  </a:cubicBezTo>
                  <a:cubicBezTo>
                    <a:pt x="38" y="32"/>
                    <a:pt x="38" y="32"/>
                    <a:pt x="38" y="32"/>
                  </a:cubicBezTo>
                  <a:cubicBezTo>
                    <a:pt x="38" y="23"/>
                    <a:pt x="38" y="23"/>
                    <a:pt x="38" y="23"/>
                  </a:cubicBezTo>
                  <a:cubicBezTo>
                    <a:pt x="30" y="23"/>
                    <a:pt x="30" y="23"/>
                    <a:pt x="30" y="23"/>
                  </a:cubicBezTo>
                  <a:cubicBezTo>
                    <a:pt x="30" y="32"/>
                    <a:pt x="30" y="32"/>
                    <a:pt x="30" y="32"/>
                  </a:cubicBezTo>
                  <a:cubicBezTo>
                    <a:pt x="21" y="32"/>
                    <a:pt x="21" y="32"/>
                    <a:pt x="21" y="32"/>
                  </a:cubicBezTo>
                  <a:cubicBezTo>
                    <a:pt x="21" y="40"/>
                    <a:pt x="21" y="40"/>
                    <a:pt x="21" y="40"/>
                  </a:cubicBezTo>
                  <a:cubicBezTo>
                    <a:pt x="30" y="40"/>
                    <a:pt x="30" y="40"/>
                    <a:pt x="30" y="40"/>
                  </a:cubicBezTo>
                  <a:cubicBezTo>
                    <a:pt x="30" y="49"/>
                    <a:pt x="30" y="49"/>
                    <a:pt x="30" y="49"/>
                  </a:cubicBezTo>
                  <a:close/>
                  <a:moveTo>
                    <a:pt x="18" y="36"/>
                  </a:moveTo>
                  <a:cubicBezTo>
                    <a:pt x="22" y="26"/>
                    <a:pt x="31" y="21"/>
                    <a:pt x="43" y="19"/>
                  </a:cubicBezTo>
                  <a:cubicBezTo>
                    <a:pt x="31" y="11"/>
                    <a:pt x="16" y="22"/>
                    <a:pt x="18" y="36"/>
                  </a:cubicBezTo>
                  <a:close/>
                  <a:moveTo>
                    <a:pt x="36" y="12"/>
                  </a:moveTo>
                  <a:cubicBezTo>
                    <a:pt x="31" y="11"/>
                    <a:pt x="25" y="13"/>
                    <a:pt x="20" y="16"/>
                  </a:cubicBezTo>
                  <a:cubicBezTo>
                    <a:pt x="15" y="20"/>
                    <a:pt x="13" y="25"/>
                    <a:pt x="12" y="31"/>
                  </a:cubicBezTo>
                  <a:cubicBezTo>
                    <a:pt x="11" y="37"/>
                    <a:pt x="13" y="42"/>
                    <a:pt x="16" y="47"/>
                  </a:cubicBezTo>
                  <a:cubicBezTo>
                    <a:pt x="20" y="52"/>
                    <a:pt x="25" y="55"/>
                    <a:pt x="31" y="55"/>
                  </a:cubicBezTo>
                  <a:cubicBezTo>
                    <a:pt x="36" y="56"/>
                    <a:pt x="42" y="55"/>
                    <a:pt x="47" y="51"/>
                  </a:cubicBezTo>
                  <a:cubicBezTo>
                    <a:pt x="52" y="47"/>
                    <a:pt x="55" y="42"/>
                    <a:pt x="55" y="36"/>
                  </a:cubicBezTo>
                  <a:cubicBezTo>
                    <a:pt x="56" y="31"/>
                    <a:pt x="54" y="25"/>
                    <a:pt x="51" y="20"/>
                  </a:cubicBezTo>
                  <a:cubicBezTo>
                    <a:pt x="47" y="15"/>
                    <a:pt x="42" y="13"/>
                    <a:pt x="36" y="12"/>
                  </a:cubicBezTo>
                  <a:close/>
                </a:path>
              </a:pathLst>
            </a:custGeom>
            <a:solidFill>
              <a:srgbClr val="F8F8F8"/>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87" name="组合 86"/>
          <p:cNvGrpSpPr/>
          <p:nvPr/>
        </p:nvGrpSpPr>
        <p:grpSpPr>
          <a:xfrm>
            <a:off x="917037" y="4262066"/>
            <a:ext cx="900000" cy="900000"/>
            <a:chOff x="8492826" y="4953833"/>
            <a:chExt cx="1116767" cy="1116767"/>
          </a:xfrm>
        </p:grpSpPr>
        <p:sp>
          <p:nvSpPr>
            <p:cNvPr id="88" name="矩形 87"/>
            <p:cNvSpPr/>
            <p:nvPr/>
          </p:nvSpPr>
          <p:spPr>
            <a:xfrm>
              <a:off x="8492826" y="4953833"/>
              <a:ext cx="1116767" cy="1116767"/>
            </a:xfrm>
            <a:prstGeom prst="rect">
              <a:avLst/>
            </a:prstGeom>
            <a:solidFill>
              <a:schemeClr val="dk2">
                <a:lumMod val="10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Freeform 48"/>
            <p:cNvSpPr>
              <a:spLocks noEditPoints="1"/>
            </p:cNvSpPr>
            <p:nvPr/>
          </p:nvSpPr>
          <p:spPr bwMode="auto">
            <a:xfrm>
              <a:off x="8850520" y="5228870"/>
              <a:ext cx="401378" cy="566693"/>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8F8F8"/>
            </a:solidFill>
            <a:ln>
              <a:noFill/>
            </a:ln>
          </p:spPr>
          <p:txBody>
            <a:bodyPr vert="horz" wrap="square" lIns="91440" tIns="45720" rIns="91440" bIns="45720" numCol="1" anchor="t" anchorCtr="0" compatLnSpc="1"/>
            <a:lstStyle/>
            <a:p>
              <a:endParaRPr lang="zh-CN" altLang="en-US">
                <a:solidFill>
                  <a:prstClr val="black"/>
                </a:solidFill>
              </a:endParaRPr>
            </a:p>
          </p:txBody>
        </p:sp>
      </p:gr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6599" t="9919" r="13901" b="10429"/>
          <a:stretch>
            <a:fillRect/>
          </a:stretch>
        </p:blipFill>
        <p:spPr>
          <a:xfrm>
            <a:off x="5992797" y="1579892"/>
            <a:ext cx="5226622" cy="350608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4327" y="1989634"/>
            <a:ext cx="10746520" cy="3960440"/>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管线</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交叉作业主要</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指城市管网中的各类管线，如给水、污水、雨水、燃气管道、热力管道、通信电缆、电力管线、弱电等由于它们标高、走向分属于不同的产权单位，又分属不同行业，其形成于不同的时间段，故它们之间布置无规律性散乱排列。作业中还需要不同的作业形式，如人工、专业工艺、起重作业等之间形成的交叉作业。</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849585" y="1404859"/>
            <a:ext cx="5519460" cy="584775"/>
          </a:xfrm>
          <a:prstGeom prst="rect">
            <a:avLst/>
          </a:prstGeom>
        </p:spPr>
        <p:txBody>
          <a:bodyPr wrap="none">
            <a:spAutoFit/>
          </a:bodyPr>
          <a:lstStyle/>
          <a:p>
            <a:pPr algn="just">
              <a:spcAft>
                <a:spcPts val="0"/>
              </a:spcAft>
            </a:pPr>
            <a:r>
              <a:rPr lang="zh-CN" altLang="en-US" sz="32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管线迁改</a:t>
            </a:r>
            <a:r>
              <a:rPr lang="zh-CN" altLang="zh-CN" sz="32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r>
              <a:rPr lang="zh-CN" altLang="en-US" sz="32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涉及的交叉作业</a:t>
            </a:r>
            <a:endParaRPr lang="zh-CN" altLang="zh-CN" sz="32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8458" y="1917625"/>
            <a:ext cx="6421257" cy="1944217"/>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、首先与产权单位进行联系沟通，签安全协议，明确双方责任。</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700218" y="1260725"/>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6437" y="1341562"/>
            <a:ext cx="3590280" cy="501780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6987" y="2061642"/>
            <a:ext cx="2400408" cy="3984852"/>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、探明其地下位置，由产权单位组织专业施工人员或指导下进行迁改。</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700218" y="1260725"/>
            <a:ext cx="1980029" cy="662554"/>
          </a:xfrm>
          <a:prstGeom prst="rect">
            <a:avLst/>
          </a:prstGeom>
        </p:spPr>
        <p:txBody>
          <a:bodyPr wrap="none">
            <a:spAutoFit/>
          </a:bodyPr>
          <a:lstStyle/>
          <a:p>
            <a:pPr algn="just">
              <a:lnSpc>
                <a:spcPct val="150000"/>
              </a:lnSpc>
            </a:pPr>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5339" y="1629594"/>
            <a:ext cx="7468985" cy="457395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8458" y="1843996"/>
            <a:ext cx="10453705" cy="1846410"/>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、按照管线特点安排好先后次序，避免对其他管线造成破坏</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、按照方案进行保护（图中为悬吊保护），对不能迁改的进行特别保护。</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828458" y="1260725"/>
            <a:ext cx="1723549" cy="581057"/>
          </a:xfrm>
          <a:prstGeom prst="rect">
            <a:avLst/>
          </a:prstGeom>
        </p:spPr>
        <p:txBody>
          <a:bodyPr wrap="none">
            <a:spAutoFit/>
          </a:bodyPr>
          <a:lstStyle/>
          <a:p>
            <a:pPr algn="just">
              <a:lnSpc>
                <a:spcPct val="150000"/>
              </a:lnSpc>
            </a:pPr>
            <a:r>
              <a:rPr lang="zh-CN"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4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338" y="3690409"/>
            <a:ext cx="3492939" cy="2619704"/>
          </a:xfrm>
          <a:prstGeom prst="rect">
            <a:avLst/>
          </a:prstGeom>
          <a:ln>
            <a:noFill/>
          </a:ln>
          <a:effectLst>
            <a:softEdge rad="112500"/>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3413" y="3690407"/>
            <a:ext cx="3492940" cy="2619705"/>
          </a:xfrm>
          <a:prstGeom prst="rect">
            <a:avLst/>
          </a:prstGeom>
          <a:ln>
            <a:noFill/>
          </a:ln>
          <a:effectLst>
            <a:softEdge rad="11250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3488" y="3690406"/>
            <a:ext cx="3492937" cy="261970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5739" y="1254225"/>
            <a:ext cx="3996994" cy="2465814"/>
          </a:xfrm>
          <a:prstGeom prst="rect">
            <a:avLst/>
          </a:prstGeom>
          <a:ln>
            <a:noFill/>
          </a:ln>
          <a:effectLst>
            <a:softEdge rad="112500"/>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5739" y="3861842"/>
            <a:ext cx="3996994" cy="2465815"/>
          </a:xfrm>
          <a:prstGeom prst="rect">
            <a:avLst/>
          </a:prstGeom>
          <a:ln>
            <a:noFill/>
          </a:ln>
          <a:effectLst>
            <a:softEdge rad="112500"/>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153" y="1254226"/>
            <a:ext cx="6346545" cy="507343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828456" y="1033859"/>
            <a:ext cx="10741737" cy="1458220"/>
          </a:xfrm>
          <a:prstGeom prst="rect">
            <a:avLst/>
          </a:prstGeom>
        </p:spPr>
        <p:txBody>
          <a:bodyPr wrap="square">
            <a:sp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5</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、请管线产权单位现场指导破除包封（左图）；</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、导墙施工过程中对不明管线进行论证加以恰当保护（右图）。</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58" y="2860406"/>
            <a:ext cx="5194350" cy="3521716"/>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2470" y="2781722"/>
            <a:ext cx="5164248" cy="3582455"/>
          </a:xfrm>
          <a:prstGeom prst="rect">
            <a:avLst/>
          </a:prstGeom>
          <a:ln>
            <a:noFill/>
          </a:ln>
          <a:effectLst>
            <a:softEdge rad="112500"/>
          </a:effectLst>
        </p:spPr>
      </p:pic>
      <p:sp>
        <p:nvSpPr>
          <p:cNvPr id="3" name="矩形 2"/>
          <p:cNvSpPr/>
          <p:nvPr/>
        </p:nvSpPr>
        <p:spPr>
          <a:xfrm>
            <a:off x="696987" y="1239749"/>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818145" y="1125538"/>
            <a:ext cx="10538257" cy="1458220"/>
          </a:xfrm>
          <a:prstGeom prst="rect">
            <a:avLst/>
          </a:prstGeom>
        </p:spPr>
        <p:txBody>
          <a:bodyPr wrap="square">
            <a:sp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7</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、对废弃管线进行拆除（左图）；</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8</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、对不能移动管线采用套钢管进行保护（中图、右图）。</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58" y="2797426"/>
            <a:ext cx="3324913" cy="3534067"/>
          </a:xfrm>
          <a:prstGeom prst="rect">
            <a:avLst/>
          </a:prstGeom>
          <a:ln>
            <a:noFill/>
          </a:ln>
          <a:effectLst>
            <a:softEdge rad="112500"/>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4157" y="2837873"/>
            <a:ext cx="3286860" cy="3493620"/>
          </a:xfrm>
          <a:prstGeom prst="rect">
            <a:avLst/>
          </a:prstGeom>
          <a:ln>
            <a:noFill/>
          </a:ln>
          <a:effectLst>
            <a:softEdge rad="112500"/>
          </a:effec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634" y="2837873"/>
            <a:ext cx="3227082" cy="3430083"/>
          </a:xfrm>
          <a:prstGeom prst="rect">
            <a:avLst/>
          </a:prstGeom>
          <a:ln>
            <a:noFill/>
          </a:ln>
          <a:effectLst>
            <a:softEdge rad="112500"/>
          </a:effectLst>
        </p:spPr>
      </p:pic>
      <p:sp>
        <p:nvSpPr>
          <p:cNvPr id="3" name="矩形 2"/>
          <p:cNvSpPr/>
          <p:nvPr/>
        </p:nvSpPr>
        <p:spPr>
          <a:xfrm>
            <a:off x="768995" y="1331428"/>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30" y="4156957"/>
            <a:ext cx="5220583" cy="2304256"/>
          </a:xfrm>
          <a:prstGeom prst="rect">
            <a:avLst/>
          </a:prstGeom>
          <a:ln>
            <a:noFill/>
          </a:ln>
          <a:effectLst>
            <a:softEdge rad="112500"/>
          </a:effectLst>
        </p:spPr>
      </p:pic>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2857227" y="1124174"/>
            <a:ext cx="4608512" cy="581057"/>
          </a:xfrm>
          <a:prstGeom prst="rect">
            <a:avLst/>
          </a:prstGeom>
        </p:spPr>
        <p:txBody>
          <a:bodyPr wrap="square">
            <a:spAutoFit/>
          </a:bodyPr>
          <a:lstStyle/>
          <a:p>
            <a:pPr algn="just">
              <a:lnSpc>
                <a:spcPct val="15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、现场设管线图、警示标识牌</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603" y="1778569"/>
            <a:ext cx="5245841" cy="2304256"/>
          </a:xfrm>
          <a:prstGeom prst="rect">
            <a:avLst/>
          </a:prstGeom>
          <a:ln>
            <a:noFill/>
          </a:ln>
          <a:effectLst>
            <a:softEdge rad="11250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74" y="1762328"/>
            <a:ext cx="5245840" cy="2304256"/>
          </a:xfrm>
          <a:prstGeom prst="rect">
            <a:avLst/>
          </a:prstGeom>
          <a:ln>
            <a:noFill/>
          </a:ln>
          <a:effectLst>
            <a:softEdge rad="112500"/>
          </a:effectLst>
        </p:spPr>
      </p:pic>
      <p:sp>
        <p:nvSpPr>
          <p:cNvPr id="3" name="矩形 2"/>
          <p:cNvSpPr/>
          <p:nvPr/>
        </p:nvSpPr>
        <p:spPr>
          <a:xfrm>
            <a:off x="655871" y="1124174"/>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6861" y="4156163"/>
            <a:ext cx="5220583" cy="230425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3.2.1</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管线迁改</a:t>
            </a:r>
          </a:p>
        </p:txBody>
      </p:sp>
      <p:sp>
        <p:nvSpPr>
          <p:cNvPr id="2" name="矩形 1"/>
          <p:cNvSpPr/>
          <p:nvPr/>
        </p:nvSpPr>
        <p:spPr>
          <a:xfrm>
            <a:off x="2713211" y="1162557"/>
            <a:ext cx="3636957" cy="719556"/>
          </a:xfrm>
          <a:prstGeom prst="rect">
            <a:avLst/>
          </a:prstGeom>
        </p:spPr>
        <p:txBody>
          <a:bodyPr wrap="square">
            <a:spAutoFit/>
          </a:bodyPr>
          <a:lstStyle/>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、现场设置警示标识牌</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6702" t="30823" r="13734" b="14602"/>
          <a:stretch>
            <a:fillRect/>
          </a:stretch>
        </p:blipFill>
        <p:spPr>
          <a:xfrm>
            <a:off x="808612" y="2078449"/>
            <a:ext cx="10639924" cy="4273419"/>
          </a:xfrm>
          <a:prstGeom prst="rect">
            <a:avLst/>
          </a:prstGeom>
          <a:ln>
            <a:noFill/>
          </a:ln>
          <a:effectLst>
            <a:softEdge rad="112500"/>
          </a:effectLst>
        </p:spPr>
      </p:pic>
      <p:sp>
        <p:nvSpPr>
          <p:cNvPr id="3" name="矩形 2"/>
          <p:cNvSpPr/>
          <p:nvPr/>
        </p:nvSpPr>
        <p:spPr>
          <a:xfrm>
            <a:off x="828458" y="1358893"/>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3885" y="1989634"/>
            <a:ext cx="10441160" cy="3168352"/>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交通疏解</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过程中</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，需要多次改变既有行车方向，极易造成司机对路况的不熟悉导致交通事故或交通拥堵；施工走行机械低速、负重，通过路口时间较长；由于占道作业，路面变幅，车辆、行人混行等，彼此</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间</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存在</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交叉作业。</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3.2.2</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交通疏解</a:t>
            </a:r>
          </a:p>
        </p:txBody>
      </p:sp>
      <p:sp>
        <p:nvSpPr>
          <p:cNvPr id="2" name="矩形 1"/>
          <p:cNvSpPr/>
          <p:nvPr/>
        </p:nvSpPr>
        <p:spPr>
          <a:xfrm>
            <a:off x="1110586" y="1395395"/>
            <a:ext cx="4134465" cy="523220"/>
          </a:xfrm>
          <a:prstGeom prst="rect">
            <a:avLst/>
          </a:prstGeom>
        </p:spPr>
        <p:txBody>
          <a:bodyPr wrap="none">
            <a:spAutoFit/>
          </a:bodyPr>
          <a:lstStyle/>
          <a:p>
            <a:pPr algn="just">
              <a:spcAft>
                <a:spcPts val="0"/>
              </a:spcAft>
            </a:pP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交通疏解涉及的交叉作业</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57017" y="1341562"/>
            <a:ext cx="6204135" cy="4752528"/>
            <a:chOff x="512440" y="949532"/>
            <a:chExt cx="3771528" cy="342241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40" y="949532"/>
              <a:ext cx="3771528" cy="3422418"/>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44" y="1161632"/>
              <a:ext cx="3384376" cy="2171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透明"/>
            <p:cNvSpPr/>
            <p:nvPr/>
          </p:nvSpPr>
          <p:spPr bwMode="auto">
            <a:xfrm>
              <a:off x="2333493" y="1156746"/>
              <a:ext cx="1738915" cy="2176456"/>
            </a:xfrm>
            <a:custGeom>
              <a:avLst/>
              <a:gdLst>
                <a:gd name="T0" fmla="*/ 1682 w 1682"/>
                <a:gd name="T1" fmla="*/ 0 h 2069"/>
                <a:gd name="T2" fmla="*/ 789 w 1682"/>
                <a:gd name="T3" fmla="*/ 0 h 2069"/>
                <a:gd name="T4" fmla="*/ 0 w 1682"/>
                <a:gd name="T5" fmla="*/ 2069 h 2069"/>
                <a:gd name="T6" fmla="*/ 1682 w 1682"/>
                <a:gd name="T7" fmla="*/ 2069 h 2069"/>
                <a:gd name="T8" fmla="*/ 1682 w 1682"/>
                <a:gd name="T9" fmla="*/ 0 h 2069"/>
              </a:gdLst>
              <a:ahLst/>
              <a:cxnLst>
                <a:cxn ang="0">
                  <a:pos x="T0" y="T1"/>
                </a:cxn>
                <a:cxn ang="0">
                  <a:pos x="T2" y="T3"/>
                </a:cxn>
                <a:cxn ang="0">
                  <a:pos x="T4" y="T5"/>
                </a:cxn>
                <a:cxn ang="0">
                  <a:pos x="T6" y="T7"/>
                </a:cxn>
                <a:cxn ang="0">
                  <a:pos x="T8" y="T9"/>
                </a:cxn>
              </a:cxnLst>
              <a:rect l="0" t="0" r="r" b="b"/>
              <a:pathLst>
                <a:path w="1682" h="2069">
                  <a:moveTo>
                    <a:pt x="1682" y="0"/>
                  </a:moveTo>
                  <a:lnTo>
                    <a:pt x="789" y="0"/>
                  </a:lnTo>
                  <a:lnTo>
                    <a:pt x="0" y="2069"/>
                  </a:lnTo>
                  <a:lnTo>
                    <a:pt x="1682" y="2069"/>
                  </a:lnTo>
                  <a:lnTo>
                    <a:pt x="1682" y="0"/>
                  </a:lnTo>
                  <a:close/>
                </a:path>
              </a:pathLst>
            </a:custGeom>
            <a:gradFill flip="none" rotWithShape="1">
              <a:gsLst>
                <a:gs pos="0">
                  <a:schemeClr val="bg1">
                    <a:alpha val="30000"/>
                  </a:schemeClr>
                </a:gs>
                <a:gs pos="23000">
                  <a:schemeClr val="bg1">
                    <a:alpha val="20000"/>
                  </a:schemeClr>
                </a:gs>
                <a:gs pos="100000">
                  <a:schemeClr val="bg1">
                    <a:alpha val="0"/>
                  </a:schemeClr>
                </a:gs>
              </a:gsLst>
              <a:lin ang="81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TextBox 8"/>
          <p:cNvSpPr txBox="1"/>
          <p:nvPr/>
        </p:nvSpPr>
        <p:spPr>
          <a:xfrm>
            <a:off x="642081" y="261442"/>
            <a:ext cx="3727314" cy="584775"/>
          </a:xfrm>
          <a:prstGeom prst="rect">
            <a:avLst/>
          </a:prstGeom>
          <a:noFill/>
        </p:spPr>
        <p:txBody>
          <a:bodyPr wrap="square" rtlCol="0">
            <a:spAutoFit/>
          </a:bodyPr>
          <a:lstStyle/>
          <a:p>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rPr>
              <a:t>1.4</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交叉作业特点</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769878" y="1461885"/>
            <a:ext cx="4426173" cy="4056141"/>
          </a:xfrm>
          <a:prstGeom prst="rect">
            <a:avLst/>
          </a:prstGeom>
          <a:noFill/>
        </p:spPr>
        <p:txBody>
          <a:bodyPr wrap="square" lIns="121917" tIns="60958" rIns="121917" bIns="60958" rtlCol="0">
            <a:noAutofit/>
          </a:bodyPr>
          <a:lstStyle/>
          <a:p>
            <a:pPr lvl="0" algn="just" fontAlgn="base">
              <a:lnSpc>
                <a:spcPct val="200000"/>
              </a:lnSpc>
              <a:spcBef>
                <a:spcPct val="0"/>
              </a:spcBef>
              <a:spcAft>
                <a:spcPct val="0"/>
              </a:spcAft>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地铁施工工序复杂，受作业空间、工程进度，技术条件等因素限制，施工现场存在大量的交叉作业情况。交叉作业往往涉及不同的施工方，因此其具有安全隐患多，管理难度大，事故后果严重等特点。</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r="32222" b="31105"/>
          <a:stretch>
            <a:fillRect/>
          </a:stretch>
        </p:blipFill>
        <p:spPr>
          <a:xfrm>
            <a:off x="5678949" y="1629309"/>
            <a:ext cx="5567274" cy="301554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2971" y="1773610"/>
            <a:ext cx="2789377" cy="4176464"/>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zh-CN"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、交通岗亭迁移；</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、路灯迁移；</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、改移小区道路；</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、过渡钢板；</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3.2.2</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交通疏解</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458" y="3861842"/>
            <a:ext cx="3916932" cy="2322880"/>
          </a:xfrm>
          <a:prstGeom prst="rect">
            <a:avLst/>
          </a:prstGeom>
          <a:ln>
            <a:noFill/>
          </a:ln>
          <a:effectLst>
            <a:softEdge rad="112500"/>
          </a:effectLst>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8391" y="1275639"/>
            <a:ext cx="3916932" cy="2298171"/>
          </a:xfrm>
          <a:prstGeom prst="rect">
            <a:avLst/>
          </a:prstGeom>
          <a:ln>
            <a:noFill/>
          </a:ln>
          <a:effectLst>
            <a:softEdge rad="112500"/>
          </a:effec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1929" y="3886550"/>
            <a:ext cx="3916932" cy="2298172"/>
          </a:xfrm>
          <a:prstGeom prst="rect">
            <a:avLst/>
          </a:prstGeom>
          <a:ln>
            <a:noFill/>
          </a:ln>
          <a:effectLst>
            <a:softEdge rad="112500"/>
          </a:effectLst>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1929" y="1269554"/>
            <a:ext cx="3916932" cy="230425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6861" y="1456809"/>
            <a:ext cx="2263434" cy="4550975"/>
          </a:xfrm>
          <a:prstGeom prst="rect">
            <a:avLst/>
          </a:prstGeom>
          <a:solidFill>
            <a:schemeClr val="bg1">
              <a:alpha val="60000"/>
            </a:schemeClr>
          </a:solidFill>
        </p:spPr>
        <p:txBody>
          <a:bodyPr wrap="square" lIns="180000" tIns="180000" rIns="180000" bIns="180000">
            <a:noAutofit/>
          </a:bodyPr>
          <a:lstStyle/>
          <a:p>
            <a:pPr algn="just"/>
            <a:r>
              <a:rPr lang="zh-CN"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、拓宽路面采取夜间施工、拓宽路面，过渡钢板、铺设路面</a:t>
            </a: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新华大街北侧</a:t>
            </a: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pP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3.2.2</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交通疏解</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015" y="1341562"/>
            <a:ext cx="3935966" cy="2358280"/>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296" y="4077865"/>
            <a:ext cx="3962299" cy="2358281"/>
          </a:xfrm>
          <a:prstGeom prst="rect">
            <a:avLst/>
          </a:prstGeom>
          <a:ln>
            <a:noFill/>
          </a:ln>
          <a:effectLst>
            <a:softEdge rad="112500"/>
          </a:effectLst>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296" y="1341562"/>
            <a:ext cx="3962299" cy="2390735"/>
          </a:xfrm>
          <a:prstGeom prst="rect">
            <a:avLst/>
          </a:prstGeom>
          <a:ln>
            <a:noFill/>
          </a:ln>
          <a:effectLst>
            <a:softEdge rad="112500"/>
          </a:effec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6015" y="4077866"/>
            <a:ext cx="3962299" cy="235828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828458" y="348203"/>
            <a:ext cx="2667000"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3.2.2</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交通疏解</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7825" y="3069754"/>
            <a:ext cx="6267423" cy="3178021"/>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927" y="4010287"/>
            <a:ext cx="3963550" cy="2237488"/>
          </a:xfrm>
          <a:prstGeom prst="rect">
            <a:avLst/>
          </a:prstGeom>
          <a:ln>
            <a:noFill/>
          </a:ln>
          <a:effectLst>
            <a:softEdge rad="112500"/>
          </a:effectLst>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927" y="1413570"/>
            <a:ext cx="3963550" cy="2232248"/>
          </a:xfrm>
          <a:prstGeom prst="rect">
            <a:avLst/>
          </a:prstGeom>
          <a:ln>
            <a:noFill/>
          </a:ln>
          <a:effectLst>
            <a:softEdge rad="112500"/>
          </a:effectLst>
        </p:spPr>
      </p:pic>
      <p:sp>
        <p:nvSpPr>
          <p:cNvPr id="17" name="矩形 16"/>
          <p:cNvSpPr/>
          <p:nvPr/>
        </p:nvSpPr>
        <p:spPr>
          <a:xfrm>
            <a:off x="5017467" y="1197546"/>
            <a:ext cx="6417781" cy="1728192"/>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zh-CN"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、拓宽路面时围蔽施工，拓宽路面，过渡钢板、铺设路面</a:t>
            </a: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通道南路东侧</a:t>
            </a:r>
            <a:r>
              <a:rPr lang="zh-CN" altLang="en-US" sz="1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3315" y="1413570"/>
            <a:ext cx="10568543" cy="3888432"/>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地连墙基施工，主要有导墙、抓槽、钢筋笼、砼灌注主要工序，也有碴土外运、钢筋笼制作、吊运走行、临时围蔽等辅助作业，由于地铁场地狭小、施工段落不连续（处于市内交通要道）等，</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作业过程中的交叉作业</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非常突出，且因各工序交叉，施工安全更具复杂性</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工序内交叉主要有：成槽、吊装、</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灌桩作业</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4979" y="1538716"/>
            <a:ext cx="3816424" cy="4654748"/>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成槽</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作业过程中的交叉作业主要指作业人员在</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抓槽、碴土装车、泥浆泵管等作业</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过程中</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与</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附近其他</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机械、</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作业人员之间可能产生的交叉作业。</a:t>
            </a:r>
          </a:p>
        </p:txBody>
      </p:sp>
      <p:sp>
        <p:nvSpPr>
          <p:cNvPr id="2" name="矩形 1"/>
          <p:cNvSpPr/>
          <p:nvPr/>
        </p:nvSpPr>
        <p:spPr>
          <a:xfrm>
            <a:off x="841003" y="1197546"/>
            <a:ext cx="2201244" cy="523220"/>
          </a:xfrm>
          <a:prstGeom prst="rect">
            <a:avLst/>
          </a:prstGeom>
        </p:spPr>
        <p:txBody>
          <a:bodyPr wrap="none">
            <a:spAutoFit/>
          </a:bodyPr>
          <a:lstStyle/>
          <a:p>
            <a:pPr algn="just">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、成槽</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1443" y="1451227"/>
            <a:ext cx="3211153" cy="4868418"/>
          </a:xfrm>
          <a:prstGeom prst="rect">
            <a:avLst/>
          </a:prstGeom>
          <a:ln>
            <a:noFill/>
          </a:ln>
          <a:effectLst>
            <a:softEdge rad="112500"/>
          </a:effectLst>
        </p:spPr>
      </p:pic>
      <p:sp>
        <p:nvSpPr>
          <p:cNvPr id="7"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0871"/>
          <a:stretch>
            <a:fillRect/>
          </a:stretch>
        </p:blipFill>
        <p:spPr>
          <a:xfrm>
            <a:off x="8358871" y="1451227"/>
            <a:ext cx="3211153" cy="486841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41003" y="1485578"/>
            <a:ext cx="2916874" cy="4608512"/>
          </a:xfrm>
          <a:prstGeom prst="rect">
            <a:avLst/>
          </a:prstGeom>
          <a:solidFill>
            <a:schemeClr val="bg1">
              <a:alpha val="60000"/>
            </a:schemeClr>
          </a:solidFill>
        </p:spPr>
        <p:txBody>
          <a:bodyPr wrap="square" lIns="180000" tIns="180000" rIns="180000" bIns="180000">
            <a:noAutofit/>
          </a:bodyPr>
          <a:lstStyle/>
          <a:p>
            <a:pPr algn="just">
              <a:lnSpc>
                <a:spcPct val="200000"/>
              </a:lnSpc>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各孔位作业人员要建立有效沟通机制，</a:t>
            </a:r>
            <a:r>
              <a:rPr lang="zh-CN"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起重作业均设专职指挥人员，作业现场设置警戒区域。</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403" y="1485578"/>
            <a:ext cx="6949323" cy="4824536"/>
          </a:xfrm>
          <a:prstGeom prst="rect">
            <a:avLst/>
          </a:prstGeom>
          <a:ln>
            <a:noFill/>
          </a:ln>
          <a:effectLst>
            <a:softEdge rad="112500"/>
          </a:effectLst>
        </p:spPr>
      </p:pic>
      <p:sp>
        <p:nvSpPr>
          <p:cNvPr id="5"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sp>
        <p:nvSpPr>
          <p:cNvPr id="2" name="矩形 1"/>
          <p:cNvSpPr/>
          <p:nvPr/>
        </p:nvSpPr>
        <p:spPr>
          <a:xfrm>
            <a:off x="828052" y="1845618"/>
            <a:ext cx="1980029" cy="523220"/>
          </a:xfrm>
          <a:prstGeom prst="rect">
            <a:avLst/>
          </a:prstGeom>
        </p:spPr>
        <p:txBody>
          <a:bodyPr wrap="none">
            <a:spAutoFit/>
          </a:bodyPr>
          <a:lstStyle/>
          <a:p>
            <a:pPr algn="just"/>
            <a:r>
              <a:rPr lang="zh-CN"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en-US" altLang="zh-CN" sz="2800" b="1"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9041" y="1917626"/>
            <a:ext cx="10533076" cy="700916"/>
          </a:xfrm>
          <a:prstGeom prst="rect">
            <a:avLst/>
          </a:prstGeom>
          <a:solidFill>
            <a:schemeClr val="bg1">
              <a:alpha val="60000"/>
            </a:schemeClr>
          </a:solidFill>
        </p:spPr>
        <p:txBody>
          <a:bodyPr wrap="square" lIns="180000" tIns="180000" rIns="180000" bIns="180000">
            <a:noAutofit/>
          </a:bodyPr>
          <a:lstStyle/>
          <a:p>
            <a:pPr algn="just">
              <a:spcAft>
                <a:spcPts val="0"/>
              </a:spcAft>
            </a:pP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指</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加工钢筋笼焊接过程中作业人员之间及吊运材料</a:t>
            </a:r>
            <a:r>
              <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所产生的交叉作业。</a:t>
            </a:r>
          </a:p>
        </p:txBody>
      </p:sp>
      <p:sp>
        <p:nvSpPr>
          <p:cNvPr id="2" name="矩形 1"/>
          <p:cNvSpPr/>
          <p:nvPr/>
        </p:nvSpPr>
        <p:spPr>
          <a:xfrm>
            <a:off x="841003" y="1223968"/>
            <a:ext cx="3278462" cy="523220"/>
          </a:xfrm>
          <a:prstGeom prst="rect">
            <a:avLst/>
          </a:prstGeom>
        </p:spPr>
        <p:txBody>
          <a:bodyPr wrap="none">
            <a:spAutoFit/>
          </a:bodyPr>
          <a:lstStyle/>
          <a:p>
            <a:pPr algn="just">
              <a:spcAft>
                <a:spcPts val="0"/>
              </a:spcAft>
            </a:pPr>
            <a:r>
              <a:rPr lang="en-US"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、钢筋笼加工</a:t>
            </a:r>
            <a:r>
              <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作业</a:t>
            </a:r>
          </a:p>
        </p:txBody>
      </p:sp>
      <p:sp>
        <p:nvSpPr>
          <p:cNvPr id="9"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95" y="2992226"/>
            <a:ext cx="5204484" cy="3337404"/>
          </a:xfrm>
          <a:prstGeom prst="rect">
            <a:avLst/>
          </a:prstGeom>
          <a:ln>
            <a:noFill/>
          </a:ln>
          <a:effectLst>
            <a:softEdge rad="112500"/>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455" y="2994237"/>
            <a:ext cx="5204483" cy="333740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8554" y="1557586"/>
            <a:ext cx="3969850" cy="1656184"/>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⑴</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动火作业应办理动火证且现场监护。</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841003" y="1862458"/>
            <a:ext cx="1980029" cy="523220"/>
          </a:xfrm>
          <a:prstGeom prst="rect">
            <a:avLst/>
          </a:prstGeom>
        </p:spPr>
        <p:txBody>
          <a:bodyPr wrap="none">
            <a:spAutoFit/>
          </a:bodyPr>
          <a:lstStyle/>
          <a:p>
            <a:pPr algn="just">
              <a:spcAft>
                <a:spcPts val="0"/>
              </a:spcAft>
            </a:pP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77" y="3645819"/>
            <a:ext cx="4045555" cy="2681732"/>
          </a:xfrm>
          <a:prstGeom prst="rect">
            <a:avLst/>
          </a:prstGeom>
          <a:ln>
            <a:noFill/>
          </a:ln>
          <a:effectLst>
            <a:softEdge rad="112500"/>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9475" y="1557586"/>
            <a:ext cx="6525176" cy="476996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29235" y="1351485"/>
            <a:ext cx="8136904" cy="792088"/>
          </a:xfrm>
          <a:prstGeom prst="rect">
            <a:avLst/>
          </a:prstGeom>
          <a:solidFill>
            <a:schemeClr val="bg1">
              <a:alpha val="60000"/>
            </a:schemeClr>
          </a:solidFill>
        </p:spPr>
        <p:txBody>
          <a:bodyPr wrap="square" lIns="180000" tIns="180000" rIns="180000" bIns="180000">
            <a:noAutofit/>
          </a:bodyPr>
          <a:lstStyle/>
          <a:p>
            <a:pPr algn="just">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⑵</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吊运材料时下方人员应避让；吊运钢板必须使用板夹。</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916377" y="1461537"/>
            <a:ext cx="1980029" cy="523220"/>
          </a:xfrm>
          <a:prstGeom prst="rect">
            <a:avLst/>
          </a:prstGeom>
        </p:spPr>
        <p:txBody>
          <a:bodyPr wrap="none">
            <a:spAutoFit/>
          </a:bodyPr>
          <a:lstStyle/>
          <a:p>
            <a:pPr algn="just">
              <a:spcAft>
                <a:spcPts val="0"/>
              </a:spcAft>
            </a:pP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57" y="2474381"/>
            <a:ext cx="5221132" cy="3665127"/>
          </a:xfrm>
          <a:prstGeom prst="rect">
            <a:avLst/>
          </a:prstGeom>
          <a:ln>
            <a:noFill/>
          </a:ln>
          <a:effectLst>
            <a:softEdge rad="1125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611" y="2565699"/>
            <a:ext cx="5221132" cy="357381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8996" y="1040318"/>
            <a:ext cx="10585176" cy="1656184"/>
          </a:xfrm>
          <a:prstGeom prst="rect">
            <a:avLst/>
          </a:prstGeom>
          <a:solidFill>
            <a:schemeClr val="bg1">
              <a:alpha val="60000"/>
            </a:schemeClr>
          </a:solidFill>
        </p:spPr>
        <p:txBody>
          <a:bodyPr wrap="square" lIns="180000" tIns="180000" rIns="180000" bIns="180000">
            <a:noAutofit/>
          </a:bodyPr>
          <a:lstStyle/>
          <a:p>
            <a:pPr algn="just">
              <a:lnSpc>
                <a:spcPct val="200000"/>
              </a:lnSpc>
              <a:spcAft>
                <a:spcPts val="0"/>
              </a:spcAft>
            </a:pPr>
            <a:r>
              <a:rPr lang="en-US"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⑶</a:t>
            </a:r>
            <a:r>
              <a:rPr lang="zh-CN" altLang="en-US"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电焊机统一布置，二次线电缆严禁交叉缠绕或在钢筋笼上托拽或接地体使用钢筋或钢管替代。</a:t>
            </a:r>
            <a:endParaRPr lang="zh-CN" altLang="zh-CN" sz="2400"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841002" y="1413570"/>
            <a:ext cx="1980029" cy="523220"/>
          </a:xfrm>
          <a:prstGeom prst="rect">
            <a:avLst/>
          </a:prstGeom>
        </p:spPr>
        <p:txBody>
          <a:bodyPr wrap="none">
            <a:spAutoFit/>
          </a:bodyPr>
          <a:lstStyle/>
          <a:p>
            <a:pPr algn="just">
              <a:spcAft>
                <a:spcPts val="0"/>
              </a:spcAft>
            </a:pPr>
            <a:r>
              <a:rPr lang="zh-CN" altLang="en-US"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主要措施：</a:t>
            </a:r>
            <a:endParaRPr lang="zh-CN" altLang="zh-CN" sz="2800" b="1" kern="100" dirty="0">
              <a:solidFill>
                <a:schemeClr val="accent4">
                  <a:lumMod val="10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8"/>
          <p:cNvSpPr txBox="1"/>
          <p:nvPr/>
        </p:nvSpPr>
        <p:spPr>
          <a:xfrm>
            <a:off x="841003" y="261442"/>
            <a:ext cx="3684953" cy="523220"/>
          </a:xfrm>
          <a:prstGeom prst="rect">
            <a:avLst/>
          </a:prstGeom>
          <a:noFill/>
        </p:spPr>
        <p:txBody>
          <a:bodyPr wrap="square" rtlCol="0">
            <a:spAutoFit/>
          </a:bodyPr>
          <a:lstStyle/>
          <a:p>
            <a:r>
              <a:rPr lang="en-US" altLang="zh-CN"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3.2.3</a:t>
            </a:r>
            <a:r>
              <a:rPr lang="zh-CN" altLang="en-US" sz="28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地连墙施工</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3340" y="2277667"/>
            <a:ext cx="2666149" cy="3992270"/>
          </a:xfrm>
          <a:prstGeom prst="rect">
            <a:avLst/>
          </a:prstGeom>
          <a:ln>
            <a:noFill/>
          </a:ln>
          <a:effectLst>
            <a:softEdge rad="1125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3891" y="2277668"/>
            <a:ext cx="2579846" cy="3992270"/>
          </a:xfrm>
          <a:prstGeom prst="rect">
            <a:avLst/>
          </a:prstGeom>
          <a:ln>
            <a:noFill/>
          </a:ln>
          <a:effectLst>
            <a:softEdge rad="112500"/>
          </a:effectLst>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02" y="3069754"/>
            <a:ext cx="4677935" cy="323621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6S0wzOvQ8a50SA42PUNR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1Smkff3fSzGMOuItfjj3Fw"/>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marL="6350" marR="1181100" indent="-6350" algn="just">
          <a:lnSpc>
            <a:spcPct val="107000"/>
          </a:lnSpc>
          <a:spcAft>
            <a:spcPts val="0"/>
          </a:spcAft>
          <a:defRPr sz="2400" b="1" dirty="0">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主题5">
  <a:themeElements>
    <a:clrScheme name="房利美">
      <a:dk1>
        <a:srgbClr val="000000"/>
      </a:dk1>
      <a:lt1>
        <a:srgbClr val="FFFFFF"/>
      </a:lt1>
      <a:dk2>
        <a:srgbClr val="768394"/>
      </a:dk2>
      <a:lt2>
        <a:srgbClr val="F0F0F0"/>
      </a:lt2>
      <a:accent1>
        <a:srgbClr val="23294F"/>
      </a:accent1>
      <a:accent2>
        <a:srgbClr val="343E71"/>
      </a:accent2>
      <a:accent3>
        <a:srgbClr val="FFC100"/>
      </a:accent3>
      <a:accent4>
        <a:srgbClr val="7E7E83"/>
      </a:accent4>
      <a:accent5>
        <a:srgbClr val="69696D"/>
      </a:accent5>
      <a:accent6>
        <a:srgbClr val="595A5B"/>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23294F"/>
    </a:accent1>
    <a:accent2>
      <a:srgbClr val="343E71"/>
    </a:accent2>
    <a:accent3>
      <a:srgbClr val="FFC100"/>
    </a:accent3>
    <a:accent4>
      <a:srgbClr val="7E7E83"/>
    </a:accent4>
    <a:accent5>
      <a:srgbClr val="69696D"/>
    </a:accent5>
    <a:accent6>
      <a:srgbClr val="595A5B"/>
    </a:accent6>
    <a:hlink>
      <a:srgbClr val="4276AA"/>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4"/>
    </a:dk2>
    <a:lt2>
      <a:srgbClr val="F0F0F0"/>
    </a:lt2>
    <a:accent1>
      <a:srgbClr val="23294F"/>
    </a:accent1>
    <a:accent2>
      <a:srgbClr val="343E71"/>
    </a:accent2>
    <a:accent3>
      <a:srgbClr val="FFC100"/>
    </a:accent3>
    <a:accent4>
      <a:srgbClr val="7E7E83"/>
    </a:accent4>
    <a:accent5>
      <a:srgbClr val="69696D"/>
    </a:accent5>
    <a:accent6>
      <a:srgbClr val="595A5B"/>
    </a:accent6>
    <a:hlink>
      <a:srgbClr val="4276AA"/>
    </a:hlink>
    <a:folHlink>
      <a:srgbClr val="BFBFBF"/>
    </a:folHlink>
  </a:clrScheme>
</a:themeOverride>
</file>

<file path=ppt/theme/themeOverride3.xml><?xml version="1.0" encoding="utf-8"?>
<a:themeOverride xmlns:a="http://schemas.openxmlformats.org/drawingml/2006/main">
  <a:clrScheme name="房利美">
    <a:dk1>
      <a:srgbClr val="000000"/>
    </a:dk1>
    <a:lt1>
      <a:srgbClr val="FFFFFF"/>
    </a:lt1>
    <a:dk2>
      <a:srgbClr val="768394"/>
    </a:dk2>
    <a:lt2>
      <a:srgbClr val="F0F0F0"/>
    </a:lt2>
    <a:accent1>
      <a:srgbClr val="23294F"/>
    </a:accent1>
    <a:accent2>
      <a:srgbClr val="343E71"/>
    </a:accent2>
    <a:accent3>
      <a:srgbClr val="FFC100"/>
    </a:accent3>
    <a:accent4>
      <a:srgbClr val="7E7E83"/>
    </a:accent4>
    <a:accent5>
      <a:srgbClr val="69696D"/>
    </a:accent5>
    <a:accent6>
      <a:srgbClr val="595A5B"/>
    </a:accent6>
    <a:hlink>
      <a:srgbClr val="4276AA"/>
    </a:hlink>
    <a:folHlink>
      <a:srgbClr val="BFBFBF"/>
    </a:folHlink>
  </a:clrScheme>
</a:themeOverride>
</file>

<file path=ppt/theme/themeOverride4.xml><?xml version="1.0" encoding="utf-8"?>
<a:themeOverride xmlns:a="http://schemas.openxmlformats.org/drawingml/2006/main">
  <a:clrScheme name="房利美">
    <a:dk1>
      <a:srgbClr val="000000"/>
    </a:dk1>
    <a:lt1>
      <a:srgbClr val="FFFFFF"/>
    </a:lt1>
    <a:dk2>
      <a:srgbClr val="768394"/>
    </a:dk2>
    <a:lt2>
      <a:srgbClr val="F0F0F0"/>
    </a:lt2>
    <a:accent1>
      <a:srgbClr val="23294F"/>
    </a:accent1>
    <a:accent2>
      <a:srgbClr val="343E71"/>
    </a:accent2>
    <a:accent3>
      <a:srgbClr val="FFC100"/>
    </a:accent3>
    <a:accent4>
      <a:srgbClr val="7E7E83"/>
    </a:accent4>
    <a:accent5>
      <a:srgbClr val="69696D"/>
    </a:accent5>
    <a:accent6>
      <a:srgbClr val="595A5B"/>
    </a:accent6>
    <a:hlink>
      <a:srgbClr val="4276AA"/>
    </a:hlink>
    <a:folHlink>
      <a:srgbClr val="BFBFBF"/>
    </a:folHlink>
  </a:clrScheme>
</a:themeOverride>
</file>

<file path=ppt/theme/themeOverride5.xml><?xml version="1.0" encoding="utf-8"?>
<a:themeOverride xmlns:a="http://schemas.openxmlformats.org/drawingml/2006/main">
  <a:clrScheme name="房利美">
    <a:dk1>
      <a:srgbClr val="000000"/>
    </a:dk1>
    <a:lt1>
      <a:srgbClr val="FFFFFF"/>
    </a:lt1>
    <a:dk2>
      <a:srgbClr val="768394"/>
    </a:dk2>
    <a:lt2>
      <a:srgbClr val="F0F0F0"/>
    </a:lt2>
    <a:accent1>
      <a:srgbClr val="23294F"/>
    </a:accent1>
    <a:accent2>
      <a:srgbClr val="343E71"/>
    </a:accent2>
    <a:accent3>
      <a:srgbClr val="FFC100"/>
    </a:accent3>
    <a:accent4>
      <a:srgbClr val="7E7E83"/>
    </a:accent4>
    <a:accent5>
      <a:srgbClr val="69696D"/>
    </a:accent5>
    <a:accent6>
      <a:srgbClr val="595A5B"/>
    </a:accent6>
    <a:hlink>
      <a:srgbClr val="4276AA"/>
    </a:hlink>
    <a:folHlink>
      <a:srgbClr val="BFBFBF"/>
    </a:folHlink>
  </a:clrScheme>
</a:themeOverride>
</file>

<file path=ppt/theme/themeOverride6.xml><?xml version="1.0" encoding="utf-8"?>
<a:themeOverride xmlns:a="http://schemas.openxmlformats.org/drawingml/2006/main">
  <a:clrScheme name="房利美">
    <a:dk1>
      <a:srgbClr val="000000"/>
    </a:dk1>
    <a:lt1>
      <a:srgbClr val="FFFFFF"/>
    </a:lt1>
    <a:dk2>
      <a:srgbClr val="768394"/>
    </a:dk2>
    <a:lt2>
      <a:srgbClr val="F0F0F0"/>
    </a:lt2>
    <a:accent1>
      <a:srgbClr val="23294F"/>
    </a:accent1>
    <a:accent2>
      <a:srgbClr val="343E71"/>
    </a:accent2>
    <a:accent3>
      <a:srgbClr val="FFC100"/>
    </a:accent3>
    <a:accent4>
      <a:srgbClr val="7E7E83"/>
    </a:accent4>
    <a:accent5>
      <a:srgbClr val="69696D"/>
    </a:accent5>
    <a:accent6>
      <a:srgbClr val="595A5B"/>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22</TotalTime>
  <Words>7267</Words>
  <Application>Microsoft Office PowerPoint</Application>
  <PresentationFormat>自定义</PresentationFormat>
  <Paragraphs>692</Paragraphs>
  <Slides>150</Slides>
  <Notes>150</Notes>
  <HiddenSlides>1</HiddenSlides>
  <MMClips>0</MMClips>
  <ScaleCrop>false</ScaleCrop>
  <HeadingPairs>
    <vt:vector size="8" baseType="variant">
      <vt:variant>
        <vt:lpstr>已用的字体</vt:lpstr>
      </vt:variant>
      <vt:variant>
        <vt:i4>8</vt:i4>
      </vt:variant>
      <vt:variant>
        <vt:lpstr>主题</vt:lpstr>
      </vt:variant>
      <vt:variant>
        <vt:i4>4</vt:i4>
      </vt:variant>
      <vt:variant>
        <vt:lpstr>嵌入 OLE 服务器</vt:lpstr>
      </vt:variant>
      <vt:variant>
        <vt:i4>1</vt:i4>
      </vt:variant>
      <vt:variant>
        <vt:lpstr>幻灯片标题</vt:lpstr>
      </vt:variant>
      <vt:variant>
        <vt:i4>150</vt:i4>
      </vt:variant>
    </vt:vector>
  </HeadingPairs>
  <TitlesOfParts>
    <vt:vector size="163" baseType="lpstr">
      <vt:lpstr>Arial Unicode MS</vt:lpstr>
      <vt:lpstr>等线</vt:lpstr>
      <vt:lpstr>等线 Light</vt:lpstr>
      <vt:lpstr>微软雅黑</vt:lpstr>
      <vt:lpstr>微软雅黑 Light</vt:lpstr>
      <vt:lpstr>Arial</vt:lpstr>
      <vt:lpstr>Calibri</vt:lpstr>
      <vt:lpstr>Impact</vt:lpstr>
      <vt:lpstr>自定义设计方案</vt:lpstr>
      <vt:lpstr>1_Office 主题</vt:lpstr>
      <vt:lpstr>12_Office 主题</vt:lpstr>
      <vt:lpstr>主题5</vt:lpstr>
      <vt:lpstr>think-cell Slide</vt:lpstr>
      <vt:lpstr>交叉作业 安全管理培训</vt:lpstr>
      <vt:lpstr>PowerPoint 演示文稿</vt:lpstr>
      <vt:lpstr>PowerPoint 演示文稿</vt:lpstr>
      <vt:lpstr>交叉作业基本概念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交叉作业防范措施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现场交叉作业管理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交叉作业事故案例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1900-01-01T00:00:00Z</dcterms:created>
  <dcterms:modified xsi:type="dcterms:W3CDTF">2020-09-18T04:06:16Z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2052-11.1.0.8808</vt:lpwstr>
  </property>
</Properties>
</file>