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85" r:id="rId3"/>
    <p:sldId id="257" r:id="rId4"/>
    <p:sldId id="258" r:id="rId5"/>
    <p:sldId id="286" r:id="rId6"/>
    <p:sldId id="310" r:id="rId7"/>
    <p:sldId id="311" r:id="rId8"/>
    <p:sldId id="312" r:id="rId9"/>
    <p:sldId id="314" r:id="rId10"/>
    <p:sldId id="313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8" r:id="rId24"/>
    <p:sldId id="327" r:id="rId25"/>
    <p:sldId id="329" r:id="rId26"/>
    <p:sldId id="330" r:id="rId27"/>
    <p:sldId id="331" r:id="rId28"/>
    <p:sldId id="332" r:id="rId29"/>
    <p:sldId id="333" r:id="rId30"/>
    <p:sldId id="334" r:id="rId31"/>
    <p:sldId id="335" r:id="rId32"/>
    <p:sldId id="336" r:id="rId33"/>
    <p:sldId id="337" r:id="rId34"/>
    <p:sldId id="338" r:id="rId35"/>
    <p:sldId id="339" r:id="rId36"/>
    <p:sldId id="340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</p:sldIdLst>
  <p:sldSz cx="12192000" cy="6858000"/>
  <p:notesSz cx="6858000" cy="9144000"/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365B7C"/>
    <a:srgbClr val="9D2602"/>
    <a:srgbClr val="E3B998"/>
    <a:srgbClr val="4472C4"/>
    <a:srgbClr val="966481"/>
    <a:srgbClr val="F77983"/>
    <a:srgbClr val="D06F83"/>
    <a:srgbClr val="260E08"/>
    <a:srgbClr val="278D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DD46B5-E78B-4EF0-AD0E-D212B64079A4}" type="datetimeFigureOut">
              <a:rPr lang="zh-CN" altLang="en-US" smtClean="0"/>
              <a:t>2020/12/22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68A6E0-3DE4-4C1C-8873-8AE5910686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256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60714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96031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595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5314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763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652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2927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2586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332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6432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619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003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1108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8792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87060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2394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9929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18374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84859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2627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5860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8616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53241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66145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82977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99696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70408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29547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97254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54043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39211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46433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304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7761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39689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3986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1042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48444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4256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67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68048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3641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417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0094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81550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90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68A6E0-3DE4-4C1C-8873-8AE59106865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0025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alphaModFix amt="10000"/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41C3DFB-F872-46EF-B91B-352CE3ABD0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9143" b="1708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:a16="http://schemas.microsoft.com/office/drawing/2014/main"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7F8ADE2-B4EC-4235-B0CD-E916081D3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421231C-2BF5-40E9-8113-CAB6DA0BB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2F74E0-A8B6-4470-9B98-8E70B1BC8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DE624-E61C-4A41-B59B-FD3B19F7D8CF}" type="datetimeFigureOut">
              <a:rPr lang="zh-CN" altLang="en-US" smtClean="0"/>
              <a:t>2020/12/22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585ED7-E5F7-4258-B330-75E4501C7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66572-59B5-436C-A56F-840106A274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5E14E-FF80-47C1-9E15-DF295D9337F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130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:a16="http://schemas.microsoft.com/office/drawing/2014/main"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39C1DDE3-3C4B-4D0C-A929-E0794B925258}"/>
              </a:ext>
            </a:extLst>
          </p:cNvPr>
          <p:cNvGrpSpPr/>
          <p:nvPr/>
        </p:nvGrpSpPr>
        <p:grpSpPr>
          <a:xfrm flipH="1">
            <a:off x="2064419" y="1401148"/>
            <a:ext cx="6280024" cy="2219726"/>
            <a:chOff x="4590854" y="916515"/>
            <a:chExt cx="4484680" cy="2332552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92F3F02E-75D2-4345-BA9A-F4CDFA8163E1}"/>
                </a:ext>
              </a:extLst>
            </p:cNvPr>
            <p:cNvGrpSpPr/>
            <p:nvPr/>
          </p:nvGrpSpPr>
          <p:grpSpPr>
            <a:xfrm>
              <a:off x="4590854" y="1036948"/>
              <a:ext cx="4392890" cy="2212119"/>
              <a:chOff x="4590854" y="1036948"/>
              <a:chExt cx="4392890" cy="2212119"/>
            </a:xfrm>
          </p:grpSpPr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995C3B80-2A4E-417E-912A-52AD88740847}"/>
                  </a:ext>
                </a:extLst>
              </p:cNvPr>
              <p:cNvCxnSpPr/>
              <p:nvPr/>
            </p:nvCxnSpPr>
            <p:spPr>
              <a:xfrm>
                <a:off x="4590854" y="1036948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AB1E89CF-4E39-44B8-9343-1C72EA2B8269}"/>
                  </a:ext>
                </a:extLst>
              </p:cNvPr>
              <p:cNvCxnSpPr/>
              <p:nvPr/>
            </p:nvCxnSpPr>
            <p:spPr>
              <a:xfrm flipH="1">
                <a:off x="8980099" y="1043797"/>
                <a:ext cx="0" cy="2205270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6F44129D-564C-447A-A1E9-CFFA4F7D47DA}"/>
                </a:ext>
              </a:extLst>
            </p:cNvPr>
            <p:cNvGrpSpPr/>
            <p:nvPr/>
          </p:nvGrpSpPr>
          <p:grpSpPr>
            <a:xfrm>
              <a:off x="6487610" y="916515"/>
              <a:ext cx="2587924" cy="1406105"/>
              <a:chOff x="6530740" y="873385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43CAB591-5812-4083-8530-EB9AACE937CB}"/>
                  </a:ext>
                </a:extLst>
              </p:cNvPr>
              <p:cNvCxnSpPr/>
              <p:nvPr/>
            </p:nvCxnSpPr>
            <p:spPr>
              <a:xfrm>
                <a:off x="6530740" y="873385"/>
                <a:ext cx="2579298" cy="0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05F24ED4-4F0E-47BA-B5B8-EFFE199E925E}"/>
                  </a:ext>
                </a:extLst>
              </p:cNvPr>
              <p:cNvCxnSpPr/>
              <p:nvPr/>
            </p:nvCxnSpPr>
            <p:spPr>
              <a:xfrm>
                <a:off x="9118664" y="873385"/>
                <a:ext cx="0" cy="1406105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13379F52-4FE7-4246-AAB3-440A98BE0835}"/>
              </a:ext>
            </a:extLst>
          </p:cNvPr>
          <p:cNvGrpSpPr/>
          <p:nvPr/>
        </p:nvGrpSpPr>
        <p:grpSpPr>
          <a:xfrm flipH="1">
            <a:off x="2002141" y="2816916"/>
            <a:ext cx="8325166" cy="2936612"/>
            <a:chOff x="2888574" y="3423590"/>
            <a:chExt cx="5220256" cy="1510718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A6D0CC24-8C5F-4452-835D-FD7914C840DE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6309732F-FB64-47EE-84D2-E1483BC602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7F5751BC-8DCE-43FB-81D6-60C74D29A29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646C19E6-1B98-4096-A979-E8D12897F571}"/>
                </a:ext>
              </a:extLst>
            </p:cNvPr>
            <p:cNvGrpSpPr/>
            <p:nvPr/>
          </p:nvGrpSpPr>
          <p:grpSpPr>
            <a:xfrm flipH="1" flipV="1">
              <a:off x="2981868" y="3423590"/>
              <a:ext cx="2587924" cy="1406105"/>
              <a:chOff x="6495691" y="905774"/>
              <a:chExt cx="2587924" cy="1406105"/>
            </a:xfrm>
          </p:grpSpPr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2F1CEF39-DB4A-48F9-B3B5-03B110D1EFED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B2AF51CB-AC92-4435-82D8-00015D567F4A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B94EAEE4-D0E3-4B81-B92D-0F5B96AEE080}"/>
              </a:ext>
            </a:extLst>
          </p:cNvPr>
          <p:cNvSpPr txBox="1"/>
          <p:nvPr/>
        </p:nvSpPr>
        <p:spPr>
          <a:xfrm>
            <a:off x="4824359" y="2053942"/>
            <a:ext cx="2717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 dirty="0">
                <a:gradFill flip="none" rotWithShape="1"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2021</a:t>
            </a:r>
          </a:p>
        </p:txBody>
      </p:sp>
      <p:sp>
        <p:nvSpPr>
          <p:cNvPr id="27" name="文本框 29"/>
          <p:cNvSpPr txBox="1"/>
          <p:nvPr/>
        </p:nvSpPr>
        <p:spPr>
          <a:xfrm>
            <a:off x="2961845" y="3377381"/>
            <a:ext cx="659638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spc="-300" dirty="0">
                <a:solidFill>
                  <a:srgbClr val="9D2602"/>
                </a:solidFill>
                <a:latin typeface="微软雅黑" panose="020B0503020204020204" charset="-122"/>
                <a:ea typeface="微软雅黑" panose="020B0503020204020204" charset="-122"/>
              </a:rPr>
              <a:t>安全工作总结与计划</a:t>
            </a:r>
            <a:endParaRPr lang="en-US" altLang="zh-CN" sz="4000" b="1" spc="-300" dirty="0">
              <a:solidFill>
                <a:srgbClr val="9D260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 flipH="1">
            <a:off x="-1369951" y="0"/>
            <a:ext cx="3270250" cy="2256156"/>
            <a:chOff x="7754047" y="-2"/>
            <a:chExt cx="6440686" cy="4443960"/>
          </a:xfrm>
        </p:grpSpPr>
        <p:sp>
          <p:nvSpPr>
            <p:cNvPr id="33" name="直角三角形 32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5" name="平行四边形 34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 rot="10800000" flipH="1">
            <a:off x="10215199" y="4626564"/>
            <a:ext cx="3270250" cy="2256156"/>
            <a:chOff x="7754047" y="-2"/>
            <a:chExt cx="6440686" cy="4443960"/>
          </a:xfrm>
        </p:grpSpPr>
        <p:sp>
          <p:nvSpPr>
            <p:cNvPr id="41" name="直角三角形 40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43" name="平行四边形 42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4" name="平行四边形 43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45" name="平行四边形 44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6" name="平行四边形 45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7" name="平行四边形 46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pic>
        <p:nvPicPr>
          <p:cNvPr id="50" name="图片 49">
            <a:extLst>
              <a:ext uri="{FF2B5EF4-FFF2-40B4-BE49-F238E27FC236}">
                <a16:creationId xmlns:a16="http://schemas.microsoft.com/office/drawing/2014/main" id="{F5C30EA4-301F-4642-B218-A6E35DB10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774816" y="3383898"/>
            <a:ext cx="3875415" cy="2542741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20BBD4C0-E0B6-4BDC-9453-6613FDD9F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151" y="360416"/>
            <a:ext cx="2621043" cy="2621043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06D176A1-1D57-40BD-A0D6-26C10D184436}"/>
              </a:ext>
            </a:extLst>
          </p:cNvPr>
          <p:cNvSpPr txBox="1"/>
          <p:nvPr/>
        </p:nvSpPr>
        <p:spPr>
          <a:xfrm>
            <a:off x="5099604" y="4212174"/>
            <a:ext cx="20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汇报人：</a:t>
            </a:r>
            <a:r>
              <a:rPr lang="en-US" altLang="zh-CN" dirty="0"/>
              <a:t>XXXXX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816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7CFD487-2BB4-47E1-91F7-1016AFBFC829}"/>
              </a:ext>
            </a:extLst>
          </p:cNvPr>
          <p:cNvSpPr txBox="1"/>
          <p:nvPr/>
        </p:nvSpPr>
        <p:spPr>
          <a:xfrm>
            <a:off x="349250" y="2911494"/>
            <a:ext cx="61087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工伤死亡事故为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698BA16F-E746-4913-BBED-97C4172F5FCE}"/>
              </a:ext>
            </a:extLst>
          </p:cNvPr>
          <p:cNvSpPr txBox="1"/>
          <p:nvPr/>
        </p:nvSpPr>
        <p:spPr>
          <a:xfrm>
            <a:off x="349250" y="4234933"/>
            <a:ext cx="6121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一般工</a:t>
            </a: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伤事故少于三次</a:t>
            </a:r>
            <a:endParaRPr lang="zh-CN" altLang="en-US" sz="2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7" name="Picture 8">
            <a:extLst>
              <a:ext uri="{FF2B5EF4-FFF2-40B4-BE49-F238E27FC236}">
                <a16:creationId xmlns:a16="http://schemas.microsoft.com/office/drawing/2014/main" id="{DF0C3D5B-DCBF-46A2-946E-FD6FC5D56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00" y="2164146"/>
            <a:ext cx="4067175" cy="41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0A7C1E4B-6F7A-41F7-9175-709EB139A3FA}"/>
              </a:ext>
            </a:extLst>
          </p:cNvPr>
          <p:cNvSpPr txBox="1"/>
          <p:nvPr/>
        </p:nvSpPr>
        <p:spPr>
          <a:xfrm>
            <a:off x="361950" y="4847053"/>
            <a:ext cx="61087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病树的医生是啄木鸟，隐患的医生是安全员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2643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958F5BB6-B656-4ECC-854A-16FE0124B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67" y="2910878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火灾事故为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BB46E31-CB56-4C92-BD2A-79F909851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868" y="4420710"/>
            <a:ext cx="26862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火险少于二次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8482130-BC34-4399-93D1-DCB3B622AC6B}"/>
              </a:ext>
            </a:extLst>
          </p:cNvPr>
          <p:cNvSpPr txBox="1"/>
          <p:nvPr/>
        </p:nvSpPr>
        <p:spPr>
          <a:xfrm>
            <a:off x="520834" y="5053588"/>
            <a:ext cx="39931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隐患险于明火，防范胜于救灾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9FAD475-C21E-4452-826C-3336DFB1E7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343" y="1443067"/>
            <a:ext cx="9256440" cy="578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3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958F5BB6-B656-4ECC-854A-16FE0124B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2045205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主责车祸为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BB46E31-CB56-4C92-BD2A-79F909851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3356430"/>
            <a:ext cx="562485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8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5--10</a:t>
            </a:r>
            <a:r>
              <a:rPr lang="zh-CN" altLang="en-US" dirty="0"/>
              <a:t>万元以内的交通事故为五次以内。</a:t>
            </a:r>
            <a:r>
              <a:rPr lang="en-US" altLang="zh-CN" dirty="0"/>
              <a:t>10</a:t>
            </a:r>
            <a:r>
              <a:rPr lang="zh-CN" altLang="en-US" dirty="0"/>
              <a:t>以上</a:t>
            </a:r>
            <a:r>
              <a:rPr lang="en-US" altLang="zh-CN" dirty="0"/>
              <a:t>30</a:t>
            </a:r>
            <a:r>
              <a:rPr lang="zh-CN" altLang="en-US" dirty="0"/>
              <a:t>万元以内事故一次（指车辆管理单位）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70CA3D6-D36B-44AF-A402-261BED6AB40D}"/>
              </a:ext>
            </a:extLst>
          </p:cNvPr>
          <p:cNvSpPr txBox="1"/>
          <p:nvPr/>
        </p:nvSpPr>
        <p:spPr>
          <a:xfrm>
            <a:off x="332696" y="4943931"/>
            <a:ext cx="5313361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dirty="0"/>
              <a:t>人出现一次不安全行为，不一定就会发生事故，不一定就造成伤害。然而不安全行为，一定会导致事故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9C68B2E-D503-4441-AFD1-DB3EBD3C3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172" y="2142056"/>
            <a:ext cx="6078132" cy="4053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958F5BB6-B656-4ECC-854A-16FE0124B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2887033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职业中毒为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87B2283B-04A5-4C3A-A537-E04239168734}"/>
              </a:ext>
            </a:extLst>
          </p:cNvPr>
          <p:cNvSpPr txBox="1"/>
          <p:nvPr/>
        </p:nvSpPr>
        <p:spPr>
          <a:xfrm>
            <a:off x="332696" y="4343789"/>
            <a:ext cx="4457018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加强预防控制措施，保障员工健康是历史赋予我们的责任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4CCD83E-0182-4360-A1FB-AA9E14F1A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521" y="2310200"/>
            <a:ext cx="5170807" cy="380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2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2887033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重大隐患为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48343" y="4210472"/>
            <a:ext cx="5617028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隐患和危险源在工作和生活中无处不在，排查隐患、控制风险一刻也不能放松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C155E98F-8EC8-47E4-941C-91AAB389A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51" y="2162371"/>
            <a:ext cx="4044724" cy="4096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98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3003147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违法事件为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4326586"/>
            <a:ext cx="56170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>
              <a:lnSpc>
                <a:spcPct val="10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安全法规血写成，违法违规害己害家人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DCF47C0-2659-48E0-B6CA-929E4268E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0825" y="2116471"/>
            <a:ext cx="5586650" cy="416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49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3003147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超标排放为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4326586"/>
            <a:ext cx="5617028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美好环境是产生一切人才、一切美好事物和一切美丽家园的基本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86519C6B-07DB-4787-93DE-9574662E2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193" y="2254671"/>
            <a:ext cx="4137047" cy="414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88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3003147"/>
            <a:ext cx="508476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爆炸泄漏为 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4326586"/>
            <a:ext cx="561702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事故贵在预防，安全重在监控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3797875F-DCDB-4BB5-B659-95599C1C4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714" y="2296206"/>
            <a:ext cx="5084761" cy="38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0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3003147"/>
            <a:ext cx="5084762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特种作业人员持证上岗率 </a:t>
            </a:r>
            <a:r>
              <a:rPr lang="en-US" altLang="zh-CN" sz="6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4900387"/>
            <a:ext cx="561702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现场动火第一条，分析办证不可少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5A1B2FFF-816C-422E-8F1E-0B8EC27EE0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488" y="2340362"/>
            <a:ext cx="5034987" cy="394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6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2828979"/>
            <a:ext cx="5084762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新员工安全培训合格率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4900387"/>
            <a:ext cx="561702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安全培训是最大的福利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BB15011B-A48A-40D0-A04C-0AB131920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278" y="2655504"/>
            <a:ext cx="5407494" cy="274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1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138630" y="0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758928" y="174207"/>
            <a:ext cx="396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基本工作概述 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-331468" y="296119"/>
            <a:ext cx="1090396" cy="292845"/>
            <a:chOff x="-259548" y="170934"/>
            <a:chExt cx="1318685" cy="468212"/>
          </a:xfrm>
        </p:grpSpPr>
        <p:sp>
          <p:nvSpPr>
            <p:cNvPr id="2" name="平行四边形 1"/>
            <p:cNvSpPr/>
            <p:nvPr/>
          </p:nvSpPr>
          <p:spPr>
            <a:xfrm>
              <a:off x="-259548" y="170934"/>
              <a:ext cx="852755" cy="468212"/>
            </a:xfrm>
            <a:prstGeom prst="parallelogram">
              <a:avLst/>
            </a:prstGeom>
            <a:solidFill>
              <a:srgbClr val="9D2602"/>
            </a:solidFill>
            <a:ln>
              <a:solidFill>
                <a:srgbClr val="9D26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593208" y="170934"/>
              <a:ext cx="465929" cy="468212"/>
            </a:xfrm>
            <a:prstGeom prst="parallelogram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8928" y="598603"/>
            <a:ext cx="2189755" cy="32400"/>
            <a:chOff x="758928" y="598603"/>
            <a:chExt cx="2189755" cy="32400"/>
          </a:xfrm>
        </p:grpSpPr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9" y="631003"/>
              <a:ext cx="218975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8" y="598603"/>
              <a:ext cx="171714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tangle 42"/>
          <p:cNvSpPr/>
          <p:nvPr/>
        </p:nvSpPr>
        <p:spPr>
          <a:xfrm flipH="1">
            <a:off x="1449190" y="1369101"/>
            <a:ext cx="2222980" cy="343618"/>
          </a:xfrm>
          <a:prstGeom prst="rect">
            <a:avLst/>
          </a:prstGeom>
          <a:noFill/>
          <a:ln w="12700" cap="flat" cmpd="sng" algn="ctr">
            <a:noFill/>
            <a:prstDash val="solid"/>
          </a:ln>
          <a:effectLst/>
        </p:spPr>
        <p:txBody>
          <a:bodyPr lIns="91440" tIns="0" rIns="91440" bIns="0" rtlCol="0" anchor="t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 b="1" spc="300" dirty="0">
                <a:gradFill>
                  <a:gsLst>
                    <a:gs pos="1000">
                      <a:srgbClr val="9D2602"/>
                    </a:gs>
                    <a:gs pos="59000">
                      <a:srgbClr val="ED7D31"/>
                    </a:gs>
                  </a:gsLst>
                  <a:lin ang="108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前言</a:t>
            </a:r>
            <a:endParaRPr lang="en-US" altLang="zh-CN" sz="4000" b="1" spc="300" dirty="0">
              <a:gradFill>
                <a:gsLst>
                  <a:gs pos="1000">
                    <a:srgbClr val="9D2602"/>
                  </a:gs>
                  <a:gs pos="59000">
                    <a:srgbClr val="ED7D31"/>
                  </a:gs>
                </a:gsLst>
                <a:lin ang="10800000" scaled="1"/>
              </a:gra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Rectangle 42"/>
          <p:cNvSpPr/>
          <p:nvPr/>
        </p:nvSpPr>
        <p:spPr>
          <a:xfrm flipH="1">
            <a:off x="1452229" y="2121502"/>
            <a:ext cx="9311261" cy="21209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2020</a:t>
            </a: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年，公司安全生产工作在上级</a:t>
            </a:r>
            <a:r>
              <a:rPr lang="en-US" altLang="zh-CN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XX</a:t>
            </a: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部门及公司</a:t>
            </a:r>
            <a:r>
              <a:rPr lang="en-US" altLang="zh-CN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XXXX</a:t>
            </a: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的指导下，以贯彻执行</a:t>
            </a:r>
            <a:r>
              <a:rPr lang="en-US" altLang="zh-CN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《</a:t>
            </a: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安全生产法</a:t>
            </a:r>
            <a:r>
              <a:rPr lang="en-US" altLang="zh-CN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》</a:t>
            </a: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为主线，以治理安全隐患为重点，以防范和遏制安全生产事故发生为目标，坚持“安全第一，预防为主，综合治理”的方针，全面展开，重点保证，明确职责，落实措施，强化管理，以安全促生产，取得了全年无一起安全生产事故、无人员伤亡发生的好成绩，</a:t>
            </a:r>
            <a:endParaRPr lang="en-US" altLang="zh-CN" dirty="0">
              <a:solidFill>
                <a:srgbClr val="262626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全面实现了</a:t>
            </a:r>
            <a:r>
              <a:rPr lang="en-US" altLang="zh-CN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2020</a:t>
            </a:r>
            <a:r>
              <a:rPr lang="zh-CN" altLang="en-US" dirty="0">
                <a:solidFill>
                  <a:srgbClr val="26262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年度安全生产目标任务。</a:t>
            </a: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0492" y="3948862"/>
            <a:ext cx="2088059" cy="2070910"/>
          </a:xfrm>
          <a:prstGeom prst="ellipse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6386" y="3948862"/>
            <a:ext cx="2081600" cy="2070910"/>
          </a:xfrm>
          <a:prstGeom prst="ellipse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962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2828979"/>
            <a:ext cx="5084762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一般隐患整改率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4900387"/>
            <a:ext cx="561702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居安思危查隐患，及时整改保安全</a:t>
            </a:r>
          </a:p>
        </p:txBody>
      </p:sp>
      <p:pic>
        <p:nvPicPr>
          <p:cNvPr id="15362" name="Picture 2">
            <a:extLst>
              <a:ext uri="{FF2B5EF4-FFF2-40B4-BE49-F238E27FC236}">
                <a16:creationId xmlns:a16="http://schemas.microsoft.com/office/drawing/2014/main" id="{F75168D2-AB7E-4880-BAE2-66FAADFDD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298" y="2510972"/>
            <a:ext cx="4328177" cy="349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48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AEB6D26-C011-407A-A2CE-71ED369DC4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696" y="2945093"/>
            <a:ext cx="5084762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zh-CN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消防安全设备设施合格率</a:t>
            </a:r>
            <a:r>
              <a:rPr lang="en-US" altLang="zh-CN" sz="8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29B7378-3AEC-4B49-A738-D32C52339565}"/>
              </a:ext>
            </a:extLst>
          </p:cNvPr>
          <p:cNvSpPr txBox="1"/>
          <p:nvPr/>
        </p:nvSpPr>
        <p:spPr>
          <a:xfrm>
            <a:off x="332696" y="5016501"/>
            <a:ext cx="5617028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多一点准备，少一份损失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B84EA61-E190-440D-8511-AED38005E6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9" r="18506"/>
          <a:stretch/>
        </p:blipFill>
        <p:spPr>
          <a:xfrm>
            <a:off x="6960960" y="1925156"/>
            <a:ext cx="4586515" cy="465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282714"/>
            <a:ext cx="68230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年度安全工作目标指标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90F71FE-CFDE-4E02-AB7E-519564949E89}"/>
              </a:ext>
            </a:extLst>
          </p:cNvPr>
          <p:cNvSpPr txBox="1"/>
          <p:nvPr/>
        </p:nvSpPr>
        <p:spPr>
          <a:xfrm>
            <a:off x="198118" y="1019314"/>
            <a:ext cx="3205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altLang="zh-CN" dirty="0"/>
              <a:t>80</a:t>
            </a:r>
            <a:r>
              <a:rPr lang="zh-CN" altLang="en-US" dirty="0"/>
              <a:t>安全目标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EC49FAAE-C28F-40AC-9384-2DCA9B586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32" y="2916064"/>
            <a:ext cx="6231598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zh-CN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全员</a:t>
            </a:r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、相关方</a:t>
            </a:r>
            <a:r>
              <a:rPr lang="zh-CN" altLang="zh-CN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安全责任状签订率</a:t>
            </a:r>
            <a:r>
              <a:rPr lang="zh-CN" altLang="en-US" sz="4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6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100%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8CD95E1-C7E5-4594-9299-D138C21EE7FB}"/>
              </a:ext>
            </a:extLst>
          </p:cNvPr>
          <p:cNvSpPr txBox="1"/>
          <p:nvPr/>
        </p:nvSpPr>
        <p:spPr>
          <a:xfrm>
            <a:off x="401432" y="4766689"/>
            <a:ext cx="4417311" cy="4996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20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安全责任</a:t>
            </a:r>
            <a:r>
              <a:rPr lang="en-US" altLang="zh-CN" dirty="0"/>
              <a:t>,</a:t>
            </a:r>
            <a:r>
              <a:rPr lang="zh-CN" altLang="en-US" dirty="0"/>
              <a:t>重在落实</a:t>
            </a:r>
          </a:p>
        </p:txBody>
      </p:sp>
      <p:pic>
        <p:nvPicPr>
          <p:cNvPr id="17" name="Picture 10">
            <a:extLst>
              <a:ext uri="{FF2B5EF4-FFF2-40B4-BE49-F238E27FC236}">
                <a16:creationId xmlns:a16="http://schemas.microsoft.com/office/drawing/2014/main" id="{8F2C2F92-93AB-4C94-B02E-9E279BB3E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193" y="2301195"/>
            <a:ext cx="4335782" cy="390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984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7C8C386-25E0-4139-8B9B-297E78F7ADC3}"/>
              </a:ext>
            </a:extLst>
          </p:cNvPr>
          <p:cNvGrpSpPr/>
          <p:nvPr/>
        </p:nvGrpSpPr>
        <p:grpSpPr>
          <a:xfrm rot="5400000">
            <a:off x="4221095" y="2401001"/>
            <a:ext cx="4723997" cy="3497403"/>
            <a:chOff x="5243492" y="1523770"/>
            <a:chExt cx="3928495" cy="225998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84230ED-757F-4698-AE56-E12D729A5001}"/>
                </a:ext>
              </a:extLst>
            </p:cNvPr>
            <p:cNvGrpSpPr/>
            <p:nvPr/>
          </p:nvGrpSpPr>
          <p:grpSpPr>
            <a:xfrm>
              <a:off x="5243492" y="1566818"/>
              <a:ext cx="3839712" cy="2216939"/>
              <a:chOff x="4577230" y="945135"/>
              <a:chExt cx="4392890" cy="3199253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0B5131C5-85D8-429D-B5E1-0C824B841329}"/>
                  </a:ext>
                </a:extLst>
              </p:cNvPr>
              <p:cNvCxnSpPr/>
              <p:nvPr/>
            </p:nvCxnSpPr>
            <p:spPr>
              <a:xfrm>
                <a:off x="4577230" y="945135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E7D9771B-F47B-4374-8373-37F450A959E2}"/>
                  </a:ext>
                </a:extLst>
              </p:cNvPr>
              <p:cNvCxnSpPr/>
              <p:nvPr/>
            </p:nvCxnSpPr>
            <p:spPr>
              <a:xfrm>
                <a:off x="8966477" y="951983"/>
                <a:ext cx="0" cy="3192405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B36012-3C67-474A-80DE-00A013B039E1}"/>
                </a:ext>
              </a:extLst>
            </p:cNvPr>
            <p:cNvGrpSpPr/>
            <p:nvPr/>
          </p:nvGrpSpPr>
          <p:grpSpPr>
            <a:xfrm>
              <a:off x="6584062" y="1523770"/>
              <a:ext cx="2587925" cy="1406106"/>
              <a:chOff x="6495690" y="905773"/>
              <a:chExt cx="2587925" cy="1406106"/>
            </a:xfrm>
          </p:grpSpPr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AD848435-BF73-4F7C-9F7C-4DECE3511B39}"/>
                  </a:ext>
                </a:extLst>
              </p:cNvPr>
              <p:cNvCxnSpPr/>
              <p:nvPr/>
            </p:nvCxnSpPr>
            <p:spPr>
              <a:xfrm>
                <a:off x="6495690" y="905773"/>
                <a:ext cx="2579299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D99BF1F3-0487-489F-9C21-C1122E20C4C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DEB607E5-8911-4D00-8FC8-7822CF67E7D7}"/>
              </a:ext>
            </a:extLst>
          </p:cNvPr>
          <p:cNvSpPr/>
          <p:nvPr/>
        </p:nvSpPr>
        <p:spPr>
          <a:xfrm rot="5400000">
            <a:off x="3276074" y="1556437"/>
            <a:ext cx="5523530" cy="3971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549AB3F-5E59-454F-8706-081D277E92F8}"/>
              </a:ext>
            </a:extLst>
          </p:cNvPr>
          <p:cNvGrpSpPr/>
          <p:nvPr/>
        </p:nvGrpSpPr>
        <p:grpSpPr>
          <a:xfrm rot="5400000">
            <a:off x="3094689" y="1291870"/>
            <a:ext cx="4541510" cy="3118675"/>
            <a:chOff x="2888574" y="3466721"/>
            <a:chExt cx="5220256" cy="1467587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AA2DB58A-673D-47B5-AA15-637390EC39D1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F1D5C2C0-9EA8-4CF5-8A05-A906E523B4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AE1F154-B73F-40CC-8C47-9D7EC65BB8B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C0D7B087-DB1F-488E-AD55-56138198F5A4}"/>
                </a:ext>
              </a:extLst>
            </p:cNvPr>
            <p:cNvGrpSpPr/>
            <p:nvPr/>
          </p:nvGrpSpPr>
          <p:grpSpPr>
            <a:xfrm flipH="1" flipV="1">
              <a:off x="2938396" y="3466721"/>
              <a:ext cx="2587924" cy="1406105"/>
              <a:chOff x="6495691" y="905774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FF7F2327-1432-4AE6-BE62-E93176452379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BB131FA0-39D5-49E8-B1BF-C6F9D424968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E37C161-BCEE-4672-9D6A-1E304D9EED68}"/>
              </a:ext>
            </a:extLst>
          </p:cNvPr>
          <p:cNvCxnSpPr/>
          <p:nvPr/>
        </p:nvCxnSpPr>
        <p:spPr>
          <a:xfrm>
            <a:off x="4834391" y="3090053"/>
            <a:ext cx="2392962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C88D5202-FC77-4CED-88AC-FF5B1E647494}"/>
              </a:ext>
            </a:extLst>
          </p:cNvPr>
          <p:cNvSpPr txBox="1"/>
          <p:nvPr/>
        </p:nvSpPr>
        <p:spPr>
          <a:xfrm>
            <a:off x="4096783" y="1643503"/>
            <a:ext cx="38972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gradFill>
                  <a:gsLst>
                    <a:gs pos="0">
                      <a:srgbClr val="260E08"/>
                    </a:gs>
                    <a:gs pos="96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THREE</a:t>
            </a:r>
            <a:endParaRPr lang="zh-CN" altLang="en-US" sz="8800" b="1" dirty="0">
              <a:gradFill>
                <a:gsLst>
                  <a:gs pos="0">
                    <a:srgbClr val="260E08"/>
                  </a:gs>
                  <a:gs pos="96000">
                    <a:srgbClr val="9D2602"/>
                  </a:gs>
                  <a:gs pos="100000">
                    <a:srgbClr val="E3B998"/>
                  </a:gs>
                </a:gsLst>
                <a:path path="circle">
                  <a:fillToRect l="100000" t="100000"/>
                </a:path>
              </a:gradFill>
              <a:latin typeface="方正汉真广标简体" panose="02000000000000000000" pitchFamily="2" charset="-122"/>
              <a:ea typeface="方正汉真广标简体" panose="020000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 flipH="1">
            <a:off x="-1018318" y="-6109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 rot="10800000" flipH="1">
            <a:off x="9823538" y="4601844"/>
            <a:ext cx="3270250" cy="2256156"/>
            <a:chOff x="7754047" y="-2"/>
            <a:chExt cx="6440686" cy="4443960"/>
          </a:xfrm>
        </p:grpSpPr>
        <p:sp>
          <p:nvSpPr>
            <p:cNvPr id="34" name="直角三角形 33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6" name="平行四边形 35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4294622" y="3521890"/>
            <a:ext cx="3501542" cy="78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主要工作汇报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CD20571D-01C5-4EE2-8E48-6050C3F62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6917281" y="298194"/>
            <a:ext cx="2439438" cy="160056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6B3AD27C-1992-48A2-ABBC-519A662A7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92" y="5242388"/>
            <a:ext cx="1269312" cy="12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4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674600"/>
            <a:ext cx="8728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年度安全工作要点</a:t>
            </a:r>
            <a:r>
              <a:rPr lang="zh-CN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打造一个平台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Picture 2" descr="http://i0.hexunimg.cn/2011-10-20/134374673.jpg">
            <a:extLst>
              <a:ext uri="{FF2B5EF4-FFF2-40B4-BE49-F238E27FC236}">
                <a16:creationId xmlns:a16="http://schemas.microsoft.com/office/drawing/2014/main" id="{F61502B1-868C-4681-B183-F40CD559C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1" r="17142"/>
          <a:stretch>
            <a:fillRect/>
          </a:stretch>
        </p:blipFill>
        <p:spPr bwMode="auto">
          <a:xfrm>
            <a:off x="5264377" y="3358521"/>
            <a:ext cx="1655762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0">
            <a:extLst>
              <a:ext uri="{FF2B5EF4-FFF2-40B4-BE49-F238E27FC236}">
                <a16:creationId xmlns:a16="http://schemas.microsoft.com/office/drawing/2014/main" id="{C221D853-4330-46A7-8459-91A8C6675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9658" y="4650999"/>
            <a:ext cx="18907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信息化平台</a:t>
            </a:r>
          </a:p>
        </p:txBody>
      </p:sp>
      <p:pic>
        <p:nvPicPr>
          <p:cNvPr id="14" name="Picture 2" descr="http://img.trade15.com/Images/photobanks/2008/20080911/amywan6688111453007347.jpg">
            <a:extLst>
              <a:ext uri="{FF2B5EF4-FFF2-40B4-BE49-F238E27FC236}">
                <a16:creationId xmlns:a16="http://schemas.microsoft.com/office/drawing/2014/main" id="{F24F79CE-0E57-409F-B403-6BFE12CF3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677" y="3587121"/>
            <a:ext cx="11795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2">
            <a:extLst>
              <a:ext uri="{FF2B5EF4-FFF2-40B4-BE49-F238E27FC236}">
                <a16:creationId xmlns:a16="http://schemas.microsoft.com/office/drawing/2014/main" id="{6D3522DF-E61B-49E8-8B81-0CC956DBD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7252" y="4653920"/>
            <a:ext cx="1881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远程监控</a:t>
            </a: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EFE29844-AE76-48E3-8D03-6396F2FEB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289" y="2861633"/>
            <a:ext cx="187166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第一步</a:t>
            </a: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FA11BDCC-57FD-404E-B472-883FB8195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0914" y="2887033"/>
            <a:ext cx="1751013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第二步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BCD7176A-C20C-44DE-A563-FD5DD8B0F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564" y="3574421"/>
            <a:ext cx="719138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16">
            <a:extLst>
              <a:ext uri="{FF2B5EF4-FFF2-40B4-BE49-F238E27FC236}">
                <a16:creationId xmlns:a16="http://schemas.microsoft.com/office/drawing/2014/main" id="{7ECBE017-A289-4B8C-9FE5-4861307D6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383" y="5256114"/>
            <a:ext cx="11133591" cy="1289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法规条款、规定、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标准化要素、检查表格、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检查资料、数据</a:t>
            </a: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上传信息化平台</a:t>
            </a:r>
          </a:p>
          <a:p>
            <a:pPr algn="just" eaLnBrk="1" hangingPunct="1">
              <a:lnSpc>
                <a:spcPct val="150000"/>
              </a:lnSpc>
            </a:pPr>
            <a:r>
              <a:rPr lang="zh-CN" altLang="en-US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重要危险源、隐患公司安全管理部监控跟踪督办整改，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实现安全检查常态化、记录痕迹化，安全环境监控可视化，达到安全管理工作的信息化、数据化、智能化。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4" name="图片 17">
            <a:extLst>
              <a:ext uri="{FF2B5EF4-FFF2-40B4-BE49-F238E27FC236}">
                <a16:creationId xmlns:a16="http://schemas.microsoft.com/office/drawing/2014/main" id="{3BE863ED-61D0-49DF-8634-17A8AB90C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502" y="3420433"/>
            <a:ext cx="1597025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燕尾形箭头 11">
            <a:extLst>
              <a:ext uri="{FF2B5EF4-FFF2-40B4-BE49-F238E27FC236}">
                <a16:creationId xmlns:a16="http://schemas.microsoft.com/office/drawing/2014/main" id="{7E69CFBA-A6D2-470D-A166-E676B55FED78}"/>
              </a:ext>
            </a:extLst>
          </p:cNvPr>
          <p:cNvSpPr/>
          <p:nvPr/>
        </p:nvSpPr>
        <p:spPr>
          <a:xfrm>
            <a:off x="4335689" y="3572833"/>
            <a:ext cx="928688" cy="619125"/>
          </a:xfrm>
          <a:prstGeom prst="notchedRightArrow">
            <a:avLst/>
          </a:prstGeom>
          <a:solidFill>
            <a:srgbClr val="9D2602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18">
            <a:extLst>
              <a:ext uri="{FF2B5EF4-FFF2-40B4-BE49-F238E27FC236}">
                <a16:creationId xmlns:a16="http://schemas.microsoft.com/office/drawing/2014/main" id="{9959DDED-DC01-47CC-8254-1EBF4FCEC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7452" y="3709093"/>
            <a:ext cx="719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</a:t>
            </a:r>
          </a:p>
        </p:txBody>
      </p:sp>
      <p:sp>
        <p:nvSpPr>
          <p:cNvPr id="27" name="TextBox 22">
            <a:extLst>
              <a:ext uri="{FF2B5EF4-FFF2-40B4-BE49-F238E27FC236}">
                <a16:creationId xmlns:a16="http://schemas.microsoft.com/office/drawing/2014/main" id="{A41F2F8B-4ABD-4EE4-BD5B-D32954D76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8165" y="4653920"/>
            <a:ext cx="2058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手持工具</a:t>
            </a:r>
          </a:p>
        </p:txBody>
      </p:sp>
      <p:sp>
        <p:nvSpPr>
          <p:cNvPr id="28" name="TextBox 26">
            <a:extLst>
              <a:ext uri="{FF2B5EF4-FFF2-40B4-BE49-F238E27FC236}">
                <a16:creationId xmlns:a16="http://schemas.microsoft.com/office/drawing/2014/main" id="{E4DE7372-C6AC-4770-B1B2-ADB23F18F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0" y="2083078"/>
            <a:ext cx="2857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安全信息化平台</a:t>
            </a:r>
          </a:p>
        </p:txBody>
      </p:sp>
      <p:sp>
        <p:nvSpPr>
          <p:cNvPr id="29" name="燕尾形箭头 19">
            <a:extLst>
              <a:ext uri="{FF2B5EF4-FFF2-40B4-BE49-F238E27FC236}">
                <a16:creationId xmlns:a16="http://schemas.microsoft.com/office/drawing/2014/main" id="{413B53B1-5B27-4858-9FD9-CB1B120AC600}"/>
              </a:ext>
            </a:extLst>
          </p:cNvPr>
          <p:cNvSpPr/>
          <p:nvPr/>
        </p:nvSpPr>
        <p:spPr>
          <a:xfrm>
            <a:off x="7128102" y="3549021"/>
            <a:ext cx="928687" cy="619125"/>
          </a:xfrm>
          <a:prstGeom prst="notchedRightArrow">
            <a:avLst/>
          </a:prstGeom>
          <a:solidFill>
            <a:srgbClr val="9D2602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TextBox 21">
            <a:extLst>
              <a:ext uri="{FF2B5EF4-FFF2-40B4-BE49-F238E27FC236}">
                <a16:creationId xmlns:a16="http://schemas.microsoft.com/office/drawing/2014/main" id="{52CF85BF-1A83-47AF-BEB0-95FAD2DCA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9765" y="3668082"/>
            <a:ext cx="7730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上传</a:t>
            </a:r>
          </a:p>
        </p:txBody>
      </p:sp>
      <p:sp>
        <p:nvSpPr>
          <p:cNvPr id="31" name="TextBox 23">
            <a:extLst>
              <a:ext uri="{FF2B5EF4-FFF2-40B4-BE49-F238E27FC236}">
                <a16:creationId xmlns:a16="http://schemas.microsoft.com/office/drawing/2014/main" id="{BA0D6835-03A5-43A1-985C-3F515BB7A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3939" y="4655508"/>
            <a:ext cx="1881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b="1">
                <a:solidFill>
                  <a:srgbClr val="ED7D3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标准化内容</a:t>
            </a:r>
          </a:p>
        </p:txBody>
      </p:sp>
    </p:spTree>
    <p:extLst>
      <p:ext uri="{BB962C8B-B14F-4D97-AF65-F5344CB8AC3E}">
        <p14:creationId xmlns:p14="http://schemas.microsoft.com/office/powerpoint/2010/main" val="63392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674600"/>
            <a:ext cx="8728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年度安全工作要点</a:t>
            </a:r>
            <a:r>
              <a:rPr lang="zh-CN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办好一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份</a:t>
            </a:r>
            <a:r>
              <a:rPr lang="zh-CN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报刊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圆角矩形 121">
            <a:extLst>
              <a:ext uri="{FF2B5EF4-FFF2-40B4-BE49-F238E27FC236}">
                <a16:creationId xmlns:a16="http://schemas.microsoft.com/office/drawing/2014/main" id="{529A1BE3-7C7F-44EA-8133-24E67A7794F9}"/>
              </a:ext>
            </a:extLst>
          </p:cNvPr>
          <p:cNvSpPr/>
          <p:nvPr/>
        </p:nvSpPr>
        <p:spPr>
          <a:xfrm>
            <a:off x="4973501" y="2747250"/>
            <a:ext cx="2244998" cy="3206814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100000">
                <a:srgbClr val="F1F1F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FFFFFF"/>
                </a:gs>
                <a:gs pos="0">
                  <a:srgbClr val="CECED0"/>
                </a:gs>
              </a:gsLst>
              <a:lin ang="13500000" scaled="1"/>
              <a:tileRect/>
            </a:gradFill>
          </a:ln>
          <a:effectLst>
            <a:outerShdw blurRad="190500" dist="889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9FCC6164-9C9F-4F3E-9A29-95C8D7D84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169" y="3344185"/>
            <a:ext cx="1871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400" b="1" dirty="0">
                <a:solidFill>
                  <a:srgbClr val="9D260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安全文化</a:t>
            </a:r>
          </a:p>
        </p:txBody>
      </p:sp>
      <p:sp>
        <p:nvSpPr>
          <p:cNvPr id="35" name="TextBox 16">
            <a:extLst>
              <a:ext uri="{FF2B5EF4-FFF2-40B4-BE49-F238E27FC236}">
                <a16:creationId xmlns:a16="http://schemas.microsoft.com/office/drawing/2014/main" id="{623474F4-DA8C-4BDD-AFCF-2C8FD85B1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169" y="4141525"/>
            <a:ext cx="1871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rgbClr val="9D260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安全科技</a:t>
            </a:r>
          </a:p>
        </p:txBody>
      </p:sp>
      <p:sp>
        <p:nvSpPr>
          <p:cNvPr id="36" name="TextBox 17">
            <a:extLst>
              <a:ext uri="{FF2B5EF4-FFF2-40B4-BE49-F238E27FC236}">
                <a16:creationId xmlns:a16="http://schemas.microsoft.com/office/drawing/2014/main" id="{177CE553-3C7C-4577-8928-3C81A1937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0169" y="4938865"/>
            <a:ext cx="18716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rgbClr val="9D2602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安全知识</a:t>
            </a:r>
          </a:p>
        </p:txBody>
      </p:sp>
      <p:sp>
        <p:nvSpPr>
          <p:cNvPr id="38" name="TextBox 30">
            <a:extLst>
              <a:ext uri="{FF2B5EF4-FFF2-40B4-BE49-F238E27FC236}">
                <a16:creationId xmlns:a16="http://schemas.microsoft.com/office/drawing/2014/main" id="{8D4B704F-FB8C-45DA-B18E-27B7B68E5320}"/>
              </a:ext>
            </a:extLst>
          </p:cNvPr>
          <p:cNvSpPr txBox="1"/>
          <p:nvPr/>
        </p:nvSpPr>
        <p:spPr>
          <a:xfrm>
            <a:off x="1076721" y="3791516"/>
            <a:ext cx="2871164" cy="878512"/>
          </a:xfrm>
          <a:prstGeom prst="rect">
            <a:avLst/>
          </a:prstGeom>
          <a:solidFill>
            <a:srgbClr val="9D2602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>
              <a:defRPr sz="2400" b="1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安全之声月报</a:t>
            </a:r>
          </a:p>
        </p:txBody>
      </p:sp>
      <p:sp>
        <p:nvSpPr>
          <p:cNvPr id="39" name="TextBox 30">
            <a:extLst>
              <a:ext uri="{FF2B5EF4-FFF2-40B4-BE49-F238E27FC236}">
                <a16:creationId xmlns:a16="http://schemas.microsoft.com/office/drawing/2014/main" id="{3B1CFB3B-9799-436B-9600-CA8994684899}"/>
              </a:ext>
            </a:extLst>
          </p:cNvPr>
          <p:cNvSpPr txBox="1"/>
          <p:nvPr/>
        </p:nvSpPr>
        <p:spPr>
          <a:xfrm>
            <a:off x="8244115" y="3791516"/>
            <a:ext cx="2871164" cy="878512"/>
          </a:xfrm>
          <a:prstGeom prst="rect">
            <a:avLst/>
          </a:prstGeom>
          <a:solidFill>
            <a:srgbClr val="9D2602"/>
          </a:solidFill>
          <a:ln w="19050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</a:bodyPr>
          <a:lstStyle>
            <a:defPPr>
              <a:defRPr lang="zh-CN"/>
            </a:defPPr>
            <a:lvl1pPr algn="ctr"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推广管理经验</a:t>
            </a:r>
          </a:p>
        </p:txBody>
      </p:sp>
      <p:sp>
        <p:nvSpPr>
          <p:cNvPr id="40" name="圆角矩形 38">
            <a:extLst>
              <a:ext uri="{FF2B5EF4-FFF2-40B4-BE49-F238E27FC236}">
                <a16:creationId xmlns:a16="http://schemas.microsoft.com/office/drawing/2014/main" id="{BC4031CD-4285-44BC-8C68-37DF7DBDB408}"/>
              </a:ext>
            </a:extLst>
          </p:cNvPr>
          <p:cNvSpPr/>
          <p:nvPr/>
        </p:nvSpPr>
        <p:spPr>
          <a:xfrm rot="2683050">
            <a:off x="4188263" y="3952211"/>
            <a:ext cx="544861" cy="537002"/>
          </a:xfrm>
          <a:custGeom>
            <a:avLst/>
            <a:gdLst/>
            <a:ahLst/>
            <a:cxnLst/>
            <a:rect l="l" t="t" r="r" b="b"/>
            <a:pathLst>
              <a:path w="1554798" h="1532371">
                <a:moveTo>
                  <a:pt x="260464" y="73817"/>
                </a:moveTo>
                <a:cubicBezTo>
                  <a:pt x="306072" y="28209"/>
                  <a:pt x="369078" y="0"/>
                  <a:pt x="438674" y="0"/>
                </a:cubicBezTo>
                <a:lnTo>
                  <a:pt x="1302770" y="0"/>
                </a:lnTo>
                <a:cubicBezTo>
                  <a:pt x="1441961" y="0"/>
                  <a:pt x="1554798" y="112837"/>
                  <a:pt x="1554798" y="252028"/>
                </a:cubicBezTo>
                <a:lnTo>
                  <a:pt x="1554798" y="252029"/>
                </a:lnTo>
                <a:lnTo>
                  <a:pt x="1554798" y="1116125"/>
                </a:lnTo>
                <a:cubicBezTo>
                  <a:pt x="1554798" y="1255316"/>
                  <a:pt x="1441961" y="1368153"/>
                  <a:pt x="1302770" y="1368153"/>
                </a:cubicBezTo>
                <a:cubicBezTo>
                  <a:pt x="1163579" y="1368153"/>
                  <a:pt x="1050742" y="1255316"/>
                  <a:pt x="1050742" y="1116125"/>
                </a:cubicBezTo>
                <a:lnTo>
                  <a:pt x="1050742" y="860250"/>
                </a:lnTo>
                <a:cubicBezTo>
                  <a:pt x="1050311" y="861013"/>
                  <a:pt x="1049708" y="861600"/>
                  <a:pt x="1049101" y="862186"/>
                </a:cubicBezTo>
                <a:lnTo>
                  <a:pt x="426920" y="1461813"/>
                </a:lnTo>
                <a:cubicBezTo>
                  <a:pt x="326697" y="1558402"/>
                  <a:pt x="167149" y="1555457"/>
                  <a:pt x="70559" y="1455234"/>
                </a:cubicBezTo>
                <a:cubicBezTo>
                  <a:pt x="-26031" y="1355012"/>
                  <a:pt x="-23086" y="1195463"/>
                  <a:pt x="77137" y="1098874"/>
                </a:cubicBezTo>
                <a:lnTo>
                  <a:pt x="694328" y="504056"/>
                </a:lnTo>
                <a:lnTo>
                  <a:pt x="438674" y="504056"/>
                </a:lnTo>
                <a:cubicBezTo>
                  <a:pt x="299483" y="504056"/>
                  <a:pt x="186646" y="391219"/>
                  <a:pt x="186646" y="252028"/>
                </a:cubicBezTo>
                <a:cubicBezTo>
                  <a:pt x="186646" y="182432"/>
                  <a:pt x="214855" y="119426"/>
                  <a:pt x="260464" y="73817"/>
                </a:cubicBezTo>
                <a:close/>
              </a:path>
            </a:pathLst>
          </a:custGeom>
          <a:solidFill>
            <a:srgbClr val="ED7D31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圆角矩形 38">
            <a:extLst>
              <a:ext uri="{FF2B5EF4-FFF2-40B4-BE49-F238E27FC236}">
                <a16:creationId xmlns:a16="http://schemas.microsoft.com/office/drawing/2014/main" id="{E6DC7A6F-301B-4099-BA94-05164FF2016B}"/>
              </a:ext>
            </a:extLst>
          </p:cNvPr>
          <p:cNvSpPr/>
          <p:nvPr/>
        </p:nvSpPr>
        <p:spPr>
          <a:xfrm rot="2683050">
            <a:off x="7458877" y="3962271"/>
            <a:ext cx="544861" cy="537002"/>
          </a:xfrm>
          <a:custGeom>
            <a:avLst/>
            <a:gdLst/>
            <a:ahLst/>
            <a:cxnLst/>
            <a:rect l="l" t="t" r="r" b="b"/>
            <a:pathLst>
              <a:path w="1554798" h="1532371">
                <a:moveTo>
                  <a:pt x="260464" y="73817"/>
                </a:moveTo>
                <a:cubicBezTo>
                  <a:pt x="306072" y="28209"/>
                  <a:pt x="369078" y="0"/>
                  <a:pt x="438674" y="0"/>
                </a:cubicBezTo>
                <a:lnTo>
                  <a:pt x="1302770" y="0"/>
                </a:lnTo>
                <a:cubicBezTo>
                  <a:pt x="1441961" y="0"/>
                  <a:pt x="1554798" y="112837"/>
                  <a:pt x="1554798" y="252028"/>
                </a:cubicBezTo>
                <a:lnTo>
                  <a:pt x="1554798" y="252029"/>
                </a:lnTo>
                <a:lnTo>
                  <a:pt x="1554798" y="1116125"/>
                </a:lnTo>
                <a:cubicBezTo>
                  <a:pt x="1554798" y="1255316"/>
                  <a:pt x="1441961" y="1368153"/>
                  <a:pt x="1302770" y="1368153"/>
                </a:cubicBezTo>
                <a:cubicBezTo>
                  <a:pt x="1163579" y="1368153"/>
                  <a:pt x="1050742" y="1255316"/>
                  <a:pt x="1050742" y="1116125"/>
                </a:cubicBezTo>
                <a:lnTo>
                  <a:pt x="1050742" y="860250"/>
                </a:lnTo>
                <a:cubicBezTo>
                  <a:pt x="1050311" y="861013"/>
                  <a:pt x="1049708" y="861600"/>
                  <a:pt x="1049101" y="862186"/>
                </a:cubicBezTo>
                <a:lnTo>
                  <a:pt x="426920" y="1461813"/>
                </a:lnTo>
                <a:cubicBezTo>
                  <a:pt x="326697" y="1558402"/>
                  <a:pt x="167149" y="1555457"/>
                  <a:pt x="70559" y="1455234"/>
                </a:cubicBezTo>
                <a:cubicBezTo>
                  <a:pt x="-26031" y="1355012"/>
                  <a:pt x="-23086" y="1195463"/>
                  <a:pt x="77137" y="1098874"/>
                </a:cubicBezTo>
                <a:lnTo>
                  <a:pt x="694328" y="504056"/>
                </a:lnTo>
                <a:lnTo>
                  <a:pt x="438674" y="504056"/>
                </a:lnTo>
                <a:cubicBezTo>
                  <a:pt x="299483" y="504056"/>
                  <a:pt x="186646" y="391219"/>
                  <a:pt x="186646" y="252028"/>
                </a:cubicBezTo>
                <a:cubicBezTo>
                  <a:pt x="186646" y="182432"/>
                  <a:pt x="214855" y="119426"/>
                  <a:pt x="260464" y="73817"/>
                </a:cubicBezTo>
                <a:close/>
              </a:path>
            </a:pathLst>
          </a:custGeom>
          <a:solidFill>
            <a:srgbClr val="ED7D31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59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674600"/>
            <a:ext cx="8728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年度安全工作要点</a:t>
            </a:r>
            <a:r>
              <a:rPr lang="zh-CN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带好一个团队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96773A88-0461-4B5C-B285-ED4CF3D5301E}"/>
              </a:ext>
            </a:extLst>
          </p:cNvPr>
          <p:cNvGrpSpPr/>
          <p:nvPr/>
        </p:nvGrpSpPr>
        <p:grpSpPr>
          <a:xfrm>
            <a:off x="957777" y="3310690"/>
            <a:ext cx="4115641" cy="1510485"/>
            <a:chOff x="881577" y="2993190"/>
            <a:chExt cx="4115641" cy="1510485"/>
          </a:xfrm>
        </p:grpSpPr>
        <p:sp>
          <p:nvSpPr>
            <p:cNvPr id="16" name="圆角矩形 132">
              <a:extLst>
                <a:ext uri="{FF2B5EF4-FFF2-40B4-BE49-F238E27FC236}">
                  <a16:creationId xmlns:a16="http://schemas.microsoft.com/office/drawing/2014/main" id="{10D7CB92-3FEC-4B12-A794-CF7C73ADA169}"/>
                </a:ext>
              </a:extLst>
            </p:cNvPr>
            <p:cNvSpPr/>
            <p:nvPr/>
          </p:nvSpPr>
          <p:spPr>
            <a:xfrm>
              <a:off x="881577" y="2993190"/>
              <a:ext cx="4115641" cy="1510485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1F1F1"/>
                </a:gs>
              </a:gsLst>
              <a:lin ang="2700000" scaled="1"/>
              <a:tileRect/>
            </a:gradFill>
            <a:ln w="38100">
              <a:gradFill flip="none" rotWithShape="1">
                <a:gsLst>
                  <a:gs pos="100000">
                    <a:srgbClr val="FFFFFF"/>
                  </a:gs>
                  <a:gs pos="0">
                    <a:srgbClr val="CECED0"/>
                  </a:gs>
                </a:gsLst>
                <a:lin ang="13500000" scaled="1"/>
                <a:tileRect/>
              </a:gradFill>
            </a:ln>
            <a:effectLst>
              <a:outerShdw blurRad="190500" dist="889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圆角矩形 132">
              <a:extLst>
                <a:ext uri="{FF2B5EF4-FFF2-40B4-BE49-F238E27FC236}">
                  <a16:creationId xmlns:a16="http://schemas.microsoft.com/office/drawing/2014/main" id="{9A09E1AF-F96A-4340-81E6-43F5A79E17DE}"/>
                </a:ext>
              </a:extLst>
            </p:cNvPr>
            <p:cNvSpPr/>
            <p:nvPr/>
          </p:nvSpPr>
          <p:spPr>
            <a:xfrm>
              <a:off x="1034606" y="3114678"/>
              <a:ext cx="3809582" cy="1267508"/>
            </a:xfrm>
            <a:prstGeom prst="roundRect">
              <a:avLst/>
            </a:prstGeom>
            <a:solidFill>
              <a:srgbClr val="9D2602"/>
            </a:solidFill>
            <a:ln w="19050">
              <a:solidFill>
                <a:srgbClr val="9D2602"/>
              </a:soli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8" name="圆角矩形 132">
              <a:extLst>
                <a:ext uri="{FF2B5EF4-FFF2-40B4-BE49-F238E27FC236}">
                  <a16:creationId xmlns:a16="http://schemas.microsoft.com/office/drawing/2014/main" id="{5CBA134F-034D-4DD8-AC17-745D4A052264}"/>
                </a:ext>
              </a:extLst>
            </p:cNvPr>
            <p:cNvSpPr/>
            <p:nvPr/>
          </p:nvSpPr>
          <p:spPr>
            <a:xfrm>
              <a:off x="1171172" y="3196194"/>
              <a:ext cx="3578628" cy="1104477"/>
            </a:xfrm>
            <a:prstGeom prst="roundRect">
              <a:avLst/>
            </a:prstGeom>
            <a:gradFill flip="none" rotWithShape="0">
              <a:gsLst>
                <a:gs pos="5600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19050">
              <a:gradFill flip="none" rotWithShape="1">
                <a:gsLst>
                  <a:gs pos="1000">
                    <a:schemeClr val="bg1">
                      <a:lumMod val="85000"/>
                    </a:schemeClr>
                  </a:gs>
                  <a:gs pos="59000">
                    <a:schemeClr val="bg1"/>
                  </a:gs>
                </a:gsLst>
                <a:lin ang="10800000" scaled="1"/>
                <a:tileRect/>
              </a:gra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57F4C6BE-1143-4CFD-B6A3-A3E36BC4BFB8}"/>
              </a:ext>
            </a:extLst>
          </p:cNvPr>
          <p:cNvSpPr txBox="1"/>
          <p:nvPr/>
        </p:nvSpPr>
        <p:spPr>
          <a:xfrm>
            <a:off x="1558272" y="3650433"/>
            <a:ext cx="2914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安全知识培训</a:t>
            </a:r>
            <a:endParaRPr lang="en-US" altLang="zh-CN" sz="24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1" hangingPunct="1"/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专业技能培训</a:t>
            </a:r>
          </a:p>
        </p:txBody>
      </p: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8D6A26F9-1EAE-4A27-979C-5E1B7BA8FA78}"/>
              </a:ext>
            </a:extLst>
          </p:cNvPr>
          <p:cNvGrpSpPr/>
          <p:nvPr/>
        </p:nvGrpSpPr>
        <p:grpSpPr>
          <a:xfrm>
            <a:off x="6828987" y="3310690"/>
            <a:ext cx="4115641" cy="1510485"/>
            <a:chOff x="881577" y="2993190"/>
            <a:chExt cx="4115641" cy="1510485"/>
          </a:xfrm>
        </p:grpSpPr>
        <p:sp>
          <p:nvSpPr>
            <p:cNvPr id="31" name="圆角矩形 132">
              <a:extLst>
                <a:ext uri="{FF2B5EF4-FFF2-40B4-BE49-F238E27FC236}">
                  <a16:creationId xmlns:a16="http://schemas.microsoft.com/office/drawing/2014/main" id="{13D1FC23-5B43-41C7-8034-369561BC00F0}"/>
                </a:ext>
              </a:extLst>
            </p:cNvPr>
            <p:cNvSpPr/>
            <p:nvPr/>
          </p:nvSpPr>
          <p:spPr>
            <a:xfrm>
              <a:off x="881577" y="2993190"/>
              <a:ext cx="4115641" cy="1510485"/>
            </a:xfrm>
            <a:prstGeom prst="round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rgbClr val="F1F1F1"/>
                </a:gs>
              </a:gsLst>
              <a:lin ang="2700000" scaled="1"/>
              <a:tileRect/>
            </a:gradFill>
            <a:ln w="38100">
              <a:gradFill flip="none" rotWithShape="1">
                <a:gsLst>
                  <a:gs pos="100000">
                    <a:srgbClr val="FFFFFF"/>
                  </a:gs>
                  <a:gs pos="0">
                    <a:srgbClr val="CECED0"/>
                  </a:gs>
                </a:gsLst>
                <a:lin ang="13500000" scaled="1"/>
                <a:tileRect/>
              </a:gradFill>
            </a:ln>
            <a:effectLst>
              <a:outerShdw blurRad="190500" dist="88900" dir="2700000" algn="tl" rotWithShape="0">
                <a:prstClr val="black">
                  <a:alpha val="3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圆角矩形 132">
              <a:extLst>
                <a:ext uri="{FF2B5EF4-FFF2-40B4-BE49-F238E27FC236}">
                  <a16:creationId xmlns:a16="http://schemas.microsoft.com/office/drawing/2014/main" id="{4DF371B8-BB42-4569-9935-F57A247FECEE}"/>
                </a:ext>
              </a:extLst>
            </p:cNvPr>
            <p:cNvSpPr/>
            <p:nvPr/>
          </p:nvSpPr>
          <p:spPr>
            <a:xfrm>
              <a:off x="1034606" y="3114678"/>
              <a:ext cx="3809582" cy="1267508"/>
            </a:xfrm>
            <a:prstGeom prst="roundRect">
              <a:avLst/>
            </a:prstGeom>
            <a:solidFill>
              <a:srgbClr val="9D2602"/>
            </a:solidFill>
            <a:ln w="19050">
              <a:solidFill>
                <a:srgbClr val="9D2602"/>
              </a:soli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42" name="圆角矩形 132">
              <a:extLst>
                <a:ext uri="{FF2B5EF4-FFF2-40B4-BE49-F238E27FC236}">
                  <a16:creationId xmlns:a16="http://schemas.microsoft.com/office/drawing/2014/main" id="{C4D172A9-DF6C-42DA-80E1-5AFC34109D24}"/>
                </a:ext>
              </a:extLst>
            </p:cNvPr>
            <p:cNvSpPr/>
            <p:nvPr/>
          </p:nvSpPr>
          <p:spPr>
            <a:xfrm>
              <a:off x="1171172" y="3196194"/>
              <a:ext cx="3578628" cy="1104477"/>
            </a:xfrm>
            <a:prstGeom prst="roundRect">
              <a:avLst/>
            </a:prstGeom>
            <a:gradFill flip="none" rotWithShape="0">
              <a:gsLst>
                <a:gs pos="5600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19050">
              <a:gradFill flip="none" rotWithShape="1">
                <a:gsLst>
                  <a:gs pos="1000">
                    <a:schemeClr val="bg1">
                      <a:lumMod val="85000"/>
                    </a:schemeClr>
                  </a:gs>
                  <a:gs pos="59000">
                    <a:schemeClr val="bg1"/>
                  </a:gs>
                </a:gsLst>
                <a:lin ang="10800000" scaled="1"/>
                <a:tileRect/>
              </a:gra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</p:grpSp>
      <p:sp>
        <p:nvSpPr>
          <p:cNvPr id="43" name="文本框 42">
            <a:extLst>
              <a:ext uri="{FF2B5EF4-FFF2-40B4-BE49-F238E27FC236}">
                <a16:creationId xmlns:a16="http://schemas.microsoft.com/office/drawing/2014/main" id="{90DB435E-06A4-4D4D-849B-4F38214D4285}"/>
              </a:ext>
            </a:extLst>
          </p:cNvPr>
          <p:cNvSpPr txBox="1"/>
          <p:nvPr/>
        </p:nvSpPr>
        <p:spPr>
          <a:xfrm>
            <a:off x="7703911" y="3650433"/>
            <a:ext cx="24447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管理能力培训</a:t>
            </a:r>
            <a:endParaRPr lang="en-US" altLang="zh-CN" dirty="0"/>
          </a:p>
          <a:p>
            <a:r>
              <a:rPr lang="zh-CN" altLang="en-US" dirty="0"/>
              <a:t>综合素质培训</a:t>
            </a:r>
          </a:p>
        </p:txBody>
      </p:sp>
      <p:sp>
        <p:nvSpPr>
          <p:cNvPr id="44" name="TextBox 6">
            <a:extLst>
              <a:ext uri="{FF2B5EF4-FFF2-40B4-BE49-F238E27FC236}">
                <a16:creationId xmlns:a16="http://schemas.microsoft.com/office/drawing/2014/main" id="{DD835E94-4F60-4790-B314-577392CF6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2906" y="2362221"/>
            <a:ext cx="37861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专职安全管理团队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08BEC4D0-2E2E-422E-A820-2D3BC13BDA9C}"/>
              </a:ext>
            </a:extLst>
          </p:cNvPr>
          <p:cNvSpPr txBox="1"/>
          <p:nvPr/>
        </p:nvSpPr>
        <p:spPr>
          <a:xfrm>
            <a:off x="3224892" y="5644034"/>
            <a:ext cx="5742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专职、专业，尽职、尽责、敬业、爱岗、敢管、会管、管好、有能力、有责任、有远见</a:t>
            </a:r>
          </a:p>
        </p:txBody>
      </p:sp>
    </p:spTree>
    <p:extLst>
      <p:ext uri="{BB962C8B-B14F-4D97-AF65-F5344CB8AC3E}">
        <p14:creationId xmlns:p14="http://schemas.microsoft.com/office/powerpoint/2010/main" val="334852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674600"/>
            <a:ext cx="8728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年度安全工作要点实现三个转变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8DDB40A-C5E5-4C4F-8ADE-6754E091DECD}"/>
              </a:ext>
            </a:extLst>
          </p:cNvPr>
          <p:cNvSpPr txBox="1"/>
          <p:nvPr/>
        </p:nvSpPr>
        <p:spPr>
          <a:xfrm>
            <a:off x="311150" y="2376400"/>
            <a:ext cx="6108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、工作理念的转变</a:t>
            </a:r>
          </a:p>
        </p:txBody>
      </p:sp>
      <p:pic>
        <p:nvPicPr>
          <p:cNvPr id="34" name="图片 9">
            <a:extLst>
              <a:ext uri="{FF2B5EF4-FFF2-40B4-BE49-F238E27FC236}">
                <a16:creationId xmlns:a16="http://schemas.microsoft.com/office/drawing/2014/main" id="{6122A3DF-5183-449D-B333-9C8DE2BB751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3" b="6531"/>
          <a:stretch>
            <a:fillRect/>
          </a:stretch>
        </p:blipFill>
        <p:spPr bwMode="auto">
          <a:xfrm>
            <a:off x="5738813" y="2726002"/>
            <a:ext cx="6255069" cy="2996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Freeform 10">
            <a:extLst>
              <a:ext uri="{FF2B5EF4-FFF2-40B4-BE49-F238E27FC236}">
                <a16:creationId xmlns:a16="http://schemas.microsoft.com/office/drawing/2014/main" id="{4C68F78E-43A4-4BCB-B628-AC0A2D90ECB1}"/>
              </a:ext>
            </a:extLst>
          </p:cNvPr>
          <p:cNvSpPr/>
          <p:nvPr/>
        </p:nvSpPr>
        <p:spPr bwMode="auto">
          <a:xfrm rot="5400000" flipV="1">
            <a:off x="848707" y="3569469"/>
            <a:ext cx="1507568" cy="1793498"/>
          </a:xfrm>
          <a:custGeom>
            <a:avLst/>
            <a:gdLst>
              <a:gd name="T0" fmla="*/ 4132 w 4404"/>
              <a:gd name="T1" fmla="*/ 1961 h 5046"/>
              <a:gd name="T2" fmla="*/ 4102 w 4404"/>
              <a:gd name="T3" fmla="*/ 1702 h 5046"/>
              <a:gd name="T4" fmla="*/ 4041 w 4404"/>
              <a:gd name="T5" fmla="*/ 1453 h 5046"/>
              <a:gd name="T6" fmla="*/ 3951 w 4404"/>
              <a:gd name="T7" fmla="*/ 1218 h 5046"/>
              <a:gd name="T8" fmla="*/ 3834 w 4404"/>
              <a:gd name="T9" fmla="*/ 996 h 5046"/>
              <a:gd name="T10" fmla="*/ 3693 w 4404"/>
              <a:gd name="T11" fmla="*/ 791 h 5046"/>
              <a:gd name="T12" fmla="*/ 3528 w 4404"/>
              <a:gd name="T13" fmla="*/ 606 h 5046"/>
              <a:gd name="T14" fmla="*/ 3343 w 4404"/>
              <a:gd name="T15" fmla="*/ 441 h 5046"/>
              <a:gd name="T16" fmla="*/ 3138 w 4404"/>
              <a:gd name="T17" fmla="*/ 300 h 5046"/>
              <a:gd name="T18" fmla="*/ 2917 w 4404"/>
              <a:gd name="T19" fmla="*/ 183 h 5046"/>
              <a:gd name="T20" fmla="*/ 2681 w 4404"/>
              <a:gd name="T21" fmla="*/ 93 h 5046"/>
              <a:gd name="T22" fmla="*/ 2433 w 4404"/>
              <a:gd name="T23" fmla="*/ 32 h 5046"/>
              <a:gd name="T24" fmla="*/ 2173 w 4404"/>
              <a:gd name="T25" fmla="*/ 2 h 5046"/>
              <a:gd name="T26" fmla="*/ 1961 w 4404"/>
              <a:gd name="T27" fmla="*/ 2 h 5046"/>
              <a:gd name="T28" fmla="*/ 1702 w 4404"/>
              <a:gd name="T29" fmla="*/ 32 h 5046"/>
              <a:gd name="T30" fmla="*/ 1453 w 4404"/>
              <a:gd name="T31" fmla="*/ 93 h 5046"/>
              <a:gd name="T32" fmla="*/ 1217 w 4404"/>
              <a:gd name="T33" fmla="*/ 183 h 5046"/>
              <a:gd name="T34" fmla="*/ 996 w 4404"/>
              <a:gd name="T35" fmla="*/ 300 h 5046"/>
              <a:gd name="T36" fmla="*/ 792 w 4404"/>
              <a:gd name="T37" fmla="*/ 441 h 5046"/>
              <a:gd name="T38" fmla="*/ 606 w 4404"/>
              <a:gd name="T39" fmla="*/ 606 h 5046"/>
              <a:gd name="T40" fmla="*/ 441 w 4404"/>
              <a:gd name="T41" fmla="*/ 791 h 5046"/>
              <a:gd name="T42" fmla="*/ 300 w 4404"/>
              <a:gd name="T43" fmla="*/ 996 h 5046"/>
              <a:gd name="T44" fmla="*/ 183 w 4404"/>
              <a:gd name="T45" fmla="*/ 1218 h 5046"/>
              <a:gd name="T46" fmla="*/ 93 w 4404"/>
              <a:gd name="T47" fmla="*/ 1453 h 5046"/>
              <a:gd name="T48" fmla="*/ 33 w 4404"/>
              <a:gd name="T49" fmla="*/ 1702 h 5046"/>
              <a:gd name="T50" fmla="*/ 3 w 4404"/>
              <a:gd name="T51" fmla="*/ 1961 h 5046"/>
              <a:gd name="T52" fmla="*/ 483 w 4404"/>
              <a:gd name="T53" fmla="*/ 4640 h 5046"/>
              <a:gd name="T54" fmla="*/ 488 w 4404"/>
              <a:gd name="T55" fmla="*/ 1945 h 5046"/>
              <a:gd name="T56" fmla="*/ 515 w 4404"/>
              <a:gd name="T57" fmla="*/ 1748 h 5046"/>
              <a:gd name="T58" fmla="*/ 566 w 4404"/>
              <a:gd name="T59" fmla="*/ 1560 h 5046"/>
              <a:gd name="T60" fmla="*/ 640 w 4404"/>
              <a:gd name="T61" fmla="*/ 1381 h 5046"/>
              <a:gd name="T62" fmla="*/ 733 w 4404"/>
              <a:gd name="T63" fmla="*/ 1214 h 5046"/>
              <a:gd name="T64" fmla="*/ 846 w 4404"/>
              <a:gd name="T65" fmla="*/ 1059 h 5046"/>
              <a:gd name="T66" fmla="*/ 975 w 4404"/>
              <a:gd name="T67" fmla="*/ 921 h 5046"/>
              <a:gd name="T68" fmla="*/ 1120 w 4404"/>
              <a:gd name="T69" fmla="*/ 798 h 5046"/>
              <a:gd name="T70" fmla="*/ 1280 w 4404"/>
              <a:gd name="T71" fmla="*/ 693 h 5046"/>
              <a:gd name="T72" fmla="*/ 1452 w 4404"/>
              <a:gd name="T73" fmla="*/ 607 h 5046"/>
              <a:gd name="T74" fmla="*/ 1635 w 4404"/>
              <a:gd name="T75" fmla="*/ 543 h 5046"/>
              <a:gd name="T76" fmla="*/ 1827 w 4404"/>
              <a:gd name="T77" fmla="*/ 501 h 5046"/>
              <a:gd name="T78" fmla="*/ 2027 w 4404"/>
              <a:gd name="T79" fmla="*/ 483 h 5046"/>
              <a:gd name="T80" fmla="*/ 2189 w 4404"/>
              <a:gd name="T81" fmla="*/ 488 h 5046"/>
              <a:gd name="T82" fmla="*/ 2386 w 4404"/>
              <a:gd name="T83" fmla="*/ 515 h 5046"/>
              <a:gd name="T84" fmla="*/ 2575 w 4404"/>
              <a:gd name="T85" fmla="*/ 566 h 5046"/>
              <a:gd name="T86" fmla="*/ 2753 w 4404"/>
              <a:gd name="T87" fmla="*/ 639 h 5046"/>
              <a:gd name="T88" fmla="*/ 2920 w 4404"/>
              <a:gd name="T89" fmla="*/ 733 h 5046"/>
              <a:gd name="T90" fmla="*/ 3075 w 4404"/>
              <a:gd name="T91" fmla="*/ 845 h 5046"/>
              <a:gd name="T92" fmla="*/ 3213 w 4404"/>
              <a:gd name="T93" fmla="*/ 974 h 5046"/>
              <a:gd name="T94" fmla="*/ 3336 w 4404"/>
              <a:gd name="T95" fmla="*/ 1120 h 5046"/>
              <a:gd name="T96" fmla="*/ 3441 w 4404"/>
              <a:gd name="T97" fmla="*/ 1279 h 5046"/>
              <a:gd name="T98" fmla="*/ 3527 w 4404"/>
              <a:gd name="T99" fmla="*/ 1451 h 5046"/>
              <a:gd name="T100" fmla="*/ 3591 w 4404"/>
              <a:gd name="T101" fmla="*/ 1634 h 5046"/>
              <a:gd name="T102" fmla="*/ 3633 w 4404"/>
              <a:gd name="T103" fmla="*/ 1826 h 5046"/>
              <a:gd name="T104" fmla="*/ 3651 w 4404"/>
              <a:gd name="T105" fmla="*/ 2026 h 5046"/>
              <a:gd name="T106" fmla="*/ 4404 w 4404"/>
              <a:gd name="T107" fmla="*/ 4536 h 5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04" h="5046">
                <a:moveTo>
                  <a:pt x="4134" y="4536"/>
                </a:moveTo>
                <a:lnTo>
                  <a:pt x="4134" y="2067"/>
                </a:lnTo>
                <a:lnTo>
                  <a:pt x="4134" y="2067"/>
                </a:lnTo>
                <a:lnTo>
                  <a:pt x="4134" y="2013"/>
                </a:lnTo>
                <a:lnTo>
                  <a:pt x="4132" y="1961"/>
                </a:lnTo>
                <a:lnTo>
                  <a:pt x="4129" y="1909"/>
                </a:lnTo>
                <a:lnTo>
                  <a:pt x="4124" y="1856"/>
                </a:lnTo>
                <a:lnTo>
                  <a:pt x="4117" y="1804"/>
                </a:lnTo>
                <a:lnTo>
                  <a:pt x="4110" y="1753"/>
                </a:lnTo>
                <a:lnTo>
                  <a:pt x="4102" y="1702"/>
                </a:lnTo>
                <a:lnTo>
                  <a:pt x="4092" y="1651"/>
                </a:lnTo>
                <a:lnTo>
                  <a:pt x="4081" y="1601"/>
                </a:lnTo>
                <a:lnTo>
                  <a:pt x="4069" y="1551"/>
                </a:lnTo>
                <a:lnTo>
                  <a:pt x="4056" y="1502"/>
                </a:lnTo>
                <a:lnTo>
                  <a:pt x="4041" y="1453"/>
                </a:lnTo>
                <a:lnTo>
                  <a:pt x="4025" y="1405"/>
                </a:lnTo>
                <a:lnTo>
                  <a:pt x="4009" y="1357"/>
                </a:lnTo>
                <a:lnTo>
                  <a:pt x="3991" y="1310"/>
                </a:lnTo>
                <a:lnTo>
                  <a:pt x="3972" y="1263"/>
                </a:lnTo>
                <a:lnTo>
                  <a:pt x="3951" y="1218"/>
                </a:lnTo>
                <a:lnTo>
                  <a:pt x="3931" y="1172"/>
                </a:lnTo>
                <a:lnTo>
                  <a:pt x="3908" y="1127"/>
                </a:lnTo>
                <a:lnTo>
                  <a:pt x="3884" y="1082"/>
                </a:lnTo>
                <a:lnTo>
                  <a:pt x="3860" y="1039"/>
                </a:lnTo>
                <a:lnTo>
                  <a:pt x="3834" y="996"/>
                </a:lnTo>
                <a:lnTo>
                  <a:pt x="3808" y="954"/>
                </a:lnTo>
                <a:lnTo>
                  <a:pt x="3781" y="912"/>
                </a:lnTo>
                <a:lnTo>
                  <a:pt x="3752" y="871"/>
                </a:lnTo>
                <a:lnTo>
                  <a:pt x="3723" y="831"/>
                </a:lnTo>
                <a:lnTo>
                  <a:pt x="3693" y="791"/>
                </a:lnTo>
                <a:lnTo>
                  <a:pt x="3661" y="753"/>
                </a:lnTo>
                <a:lnTo>
                  <a:pt x="3630" y="715"/>
                </a:lnTo>
                <a:lnTo>
                  <a:pt x="3597" y="678"/>
                </a:lnTo>
                <a:lnTo>
                  <a:pt x="3562" y="641"/>
                </a:lnTo>
                <a:lnTo>
                  <a:pt x="3528" y="606"/>
                </a:lnTo>
                <a:lnTo>
                  <a:pt x="3493" y="572"/>
                </a:lnTo>
                <a:lnTo>
                  <a:pt x="3457" y="538"/>
                </a:lnTo>
                <a:lnTo>
                  <a:pt x="3419" y="505"/>
                </a:lnTo>
                <a:lnTo>
                  <a:pt x="3382" y="473"/>
                </a:lnTo>
                <a:lnTo>
                  <a:pt x="3343" y="441"/>
                </a:lnTo>
                <a:lnTo>
                  <a:pt x="3303" y="412"/>
                </a:lnTo>
                <a:lnTo>
                  <a:pt x="3263" y="382"/>
                </a:lnTo>
                <a:lnTo>
                  <a:pt x="3223" y="354"/>
                </a:lnTo>
                <a:lnTo>
                  <a:pt x="3181" y="326"/>
                </a:lnTo>
                <a:lnTo>
                  <a:pt x="3138" y="300"/>
                </a:lnTo>
                <a:lnTo>
                  <a:pt x="3095" y="274"/>
                </a:lnTo>
                <a:lnTo>
                  <a:pt x="3052" y="250"/>
                </a:lnTo>
                <a:lnTo>
                  <a:pt x="3008" y="226"/>
                </a:lnTo>
                <a:lnTo>
                  <a:pt x="2962" y="203"/>
                </a:lnTo>
                <a:lnTo>
                  <a:pt x="2917" y="183"/>
                </a:lnTo>
                <a:lnTo>
                  <a:pt x="2871" y="163"/>
                </a:lnTo>
                <a:lnTo>
                  <a:pt x="2825" y="143"/>
                </a:lnTo>
                <a:lnTo>
                  <a:pt x="2777" y="125"/>
                </a:lnTo>
                <a:lnTo>
                  <a:pt x="2729" y="109"/>
                </a:lnTo>
                <a:lnTo>
                  <a:pt x="2681" y="93"/>
                </a:lnTo>
                <a:lnTo>
                  <a:pt x="2633" y="78"/>
                </a:lnTo>
                <a:lnTo>
                  <a:pt x="2584" y="65"/>
                </a:lnTo>
                <a:lnTo>
                  <a:pt x="2534" y="53"/>
                </a:lnTo>
                <a:lnTo>
                  <a:pt x="2484" y="42"/>
                </a:lnTo>
                <a:lnTo>
                  <a:pt x="2433" y="32"/>
                </a:lnTo>
                <a:lnTo>
                  <a:pt x="2381" y="24"/>
                </a:lnTo>
                <a:lnTo>
                  <a:pt x="2330" y="17"/>
                </a:lnTo>
                <a:lnTo>
                  <a:pt x="2278" y="10"/>
                </a:lnTo>
                <a:lnTo>
                  <a:pt x="2226" y="6"/>
                </a:lnTo>
                <a:lnTo>
                  <a:pt x="2173" y="2"/>
                </a:lnTo>
                <a:lnTo>
                  <a:pt x="2120" y="0"/>
                </a:lnTo>
                <a:lnTo>
                  <a:pt x="2068" y="0"/>
                </a:lnTo>
                <a:lnTo>
                  <a:pt x="2068" y="0"/>
                </a:lnTo>
                <a:lnTo>
                  <a:pt x="2014" y="0"/>
                </a:lnTo>
                <a:lnTo>
                  <a:pt x="1961" y="2"/>
                </a:lnTo>
                <a:lnTo>
                  <a:pt x="1909" y="6"/>
                </a:lnTo>
                <a:lnTo>
                  <a:pt x="1856" y="10"/>
                </a:lnTo>
                <a:lnTo>
                  <a:pt x="1804" y="17"/>
                </a:lnTo>
                <a:lnTo>
                  <a:pt x="1753" y="24"/>
                </a:lnTo>
                <a:lnTo>
                  <a:pt x="1702" y="32"/>
                </a:lnTo>
                <a:lnTo>
                  <a:pt x="1652" y="42"/>
                </a:lnTo>
                <a:lnTo>
                  <a:pt x="1600" y="53"/>
                </a:lnTo>
                <a:lnTo>
                  <a:pt x="1552" y="65"/>
                </a:lnTo>
                <a:lnTo>
                  <a:pt x="1502" y="78"/>
                </a:lnTo>
                <a:lnTo>
                  <a:pt x="1453" y="93"/>
                </a:lnTo>
                <a:lnTo>
                  <a:pt x="1405" y="109"/>
                </a:lnTo>
                <a:lnTo>
                  <a:pt x="1357" y="125"/>
                </a:lnTo>
                <a:lnTo>
                  <a:pt x="1309" y="143"/>
                </a:lnTo>
                <a:lnTo>
                  <a:pt x="1263" y="163"/>
                </a:lnTo>
                <a:lnTo>
                  <a:pt x="1217" y="183"/>
                </a:lnTo>
                <a:lnTo>
                  <a:pt x="1172" y="203"/>
                </a:lnTo>
                <a:lnTo>
                  <a:pt x="1126" y="226"/>
                </a:lnTo>
                <a:lnTo>
                  <a:pt x="1083" y="250"/>
                </a:lnTo>
                <a:lnTo>
                  <a:pt x="1039" y="274"/>
                </a:lnTo>
                <a:lnTo>
                  <a:pt x="996" y="300"/>
                </a:lnTo>
                <a:lnTo>
                  <a:pt x="954" y="326"/>
                </a:lnTo>
                <a:lnTo>
                  <a:pt x="913" y="354"/>
                </a:lnTo>
                <a:lnTo>
                  <a:pt x="872" y="382"/>
                </a:lnTo>
                <a:lnTo>
                  <a:pt x="831" y="412"/>
                </a:lnTo>
                <a:lnTo>
                  <a:pt x="792" y="441"/>
                </a:lnTo>
                <a:lnTo>
                  <a:pt x="754" y="473"/>
                </a:lnTo>
                <a:lnTo>
                  <a:pt x="715" y="505"/>
                </a:lnTo>
                <a:lnTo>
                  <a:pt x="679" y="538"/>
                </a:lnTo>
                <a:lnTo>
                  <a:pt x="642" y="572"/>
                </a:lnTo>
                <a:lnTo>
                  <a:pt x="606" y="606"/>
                </a:lnTo>
                <a:lnTo>
                  <a:pt x="572" y="641"/>
                </a:lnTo>
                <a:lnTo>
                  <a:pt x="538" y="678"/>
                </a:lnTo>
                <a:lnTo>
                  <a:pt x="505" y="715"/>
                </a:lnTo>
                <a:lnTo>
                  <a:pt x="473" y="753"/>
                </a:lnTo>
                <a:lnTo>
                  <a:pt x="441" y="791"/>
                </a:lnTo>
                <a:lnTo>
                  <a:pt x="411" y="831"/>
                </a:lnTo>
                <a:lnTo>
                  <a:pt x="382" y="871"/>
                </a:lnTo>
                <a:lnTo>
                  <a:pt x="354" y="912"/>
                </a:lnTo>
                <a:lnTo>
                  <a:pt x="326" y="954"/>
                </a:lnTo>
                <a:lnTo>
                  <a:pt x="300" y="996"/>
                </a:lnTo>
                <a:lnTo>
                  <a:pt x="274" y="1039"/>
                </a:lnTo>
                <a:lnTo>
                  <a:pt x="250" y="1082"/>
                </a:lnTo>
                <a:lnTo>
                  <a:pt x="226" y="1127"/>
                </a:lnTo>
                <a:lnTo>
                  <a:pt x="205" y="1172"/>
                </a:lnTo>
                <a:lnTo>
                  <a:pt x="183" y="1218"/>
                </a:lnTo>
                <a:lnTo>
                  <a:pt x="163" y="1263"/>
                </a:lnTo>
                <a:lnTo>
                  <a:pt x="143" y="1310"/>
                </a:lnTo>
                <a:lnTo>
                  <a:pt x="126" y="1357"/>
                </a:lnTo>
                <a:lnTo>
                  <a:pt x="109" y="1405"/>
                </a:lnTo>
                <a:lnTo>
                  <a:pt x="93" y="1453"/>
                </a:lnTo>
                <a:lnTo>
                  <a:pt x="78" y="1502"/>
                </a:lnTo>
                <a:lnTo>
                  <a:pt x="65" y="1551"/>
                </a:lnTo>
                <a:lnTo>
                  <a:pt x="53" y="1601"/>
                </a:lnTo>
                <a:lnTo>
                  <a:pt x="42" y="1651"/>
                </a:lnTo>
                <a:lnTo>
                  <a:pt x="33" y="1702"/>
                </a:lnTo>
                <a:lnTo>
                  <a:pt x="24" y="1753"/>
                </a:lnTo>
                <a:lnTo>
                  <a:pt x="17" y="1804"/>
                </a:lnTo>
                <a:lnTo>
                  <a:pt x="11" y="1856"/>
                </a:lnTo>
                <a:lnTo>
                  <a:pt x="6" y="1909"/>
                </a:lnTo>
                <a:lnTo>
                  <a:pt x="3" y="1961"/>
                </a:lnTo>
                <a:lnTo>
                  <a:pt x="1" y="2013"/>
                </a:lnTo>
                <a:lnTo>
                  <a:pt x="0" y="2067"/>
                </a:lnTo>
                <a:lnTo>
                  <a:pt x="0" y="4640"/>
                </a:lnTo>
                <a:lnTo>
                  <a:pt x="242" y="4399"/>
                </a:lnTo>
                <a:lnTo>
                  <a:pt x="483" y="4640"/>
                </a:lnTo>
                <a:lnTo>
                  <a:pt x="483" y="2067"/>
                </a:lnTo>
                <a:lnTo>
                  <a:pt x="483" y="2067"/>
                </a:lnTo>
                <a:lnTo>
                  <a:pt x="484" y="2026"/>
                </a:lnTo>
                <a:lnTo>
                  <a:pt x="485" y="1986"/>
                </a:lnTo>
                <a:lnTo>
                  <a:pt x="488" y="1945"/>
                </a:lnTo>
                <a:lnTo>
                  <a:pt x="491" y="1905"/>
                </a:lnTo>
                <a:lnTo>
                  <a:pt x="496" y="1865"/>
                </a:lnTo>
                <a:lnTo>
                  <a:pt x="501" y="1826"/>
                </a:lnTo>
                <a:lnTo>
                  <a:pt x="508" y="1787"/>
                </a:lnTo>
                <a:lnTo>
                  <a:pt x="515" y="1748"/>
                </a:lnTo>
                <a:lnTo>
                  <a:pt x="524" y="1710"/>
                </a:lnTo>
                <a:lnTo>
                  <a:pt x="533" y="1672"/>
                </a:lnTo>
                <a:lnTo>
                  <a:pt x="543" y="1634"/>
                </a:lnTo>
                <a:lnTo>
                  <a:pt x="555" y="1596"/>
                </a:lnTo>
                <a:lnTo>
                  <a:pt x="566" y="1560"/>
                </a:lnTo>
                <a:lnTo>
                  <a:pt x="580" y="1523"/>
                </a:lnTo>
                <a:lnTo>
                  <a:pt x="593" y="1487"/>
                </a:lnTo>
                <a:lnTo>
                  <a:pt x="608" y="1451"/>
                </a:lnTo>
                <a:lnTo>
                  <a:pt x="623" y="1415"/>
                </a:lnTo>
                <a:lnTo>
                  <a:pt x="640" y="1381"/>
                </a:lnTo>
                <a:lnTo>
                  <a:pt x="657" y="1346"/>
                </a:lnTo>
                <a:lnTo>
                  <a:pt x="675" y="1313"/>
                </a:lnTo>
                <a:lnTo>
                  <a:pt x="693" y="1279"/>
                </a:lnTo>
                <a:lnTo>
                  <a:pt x="713" y="1246"/>
                </a:lnTo>
                <a:lnTo>
                  <a:pt x="733" y="1214"/>
                </a:lnTo>
                <a:lnTo>
                  <a:pt x="754" y="1182"/>
                </a:lnTo>
                <a:lnTo>
                  <a:pt x="776" y="1150"/>
                </a:lnTo>
                <a:lnTo>
                  <a:pt x="798" y="1120"/>
                </a:lnTo>
                <a:lnTo>
                  <a:pt x="822" y="1090"/>
                </a:lnTo>
                <a:lnTo>
                  <a:pt x="846" y="1059"/>
                </a:lnTo>
                <a:lnTo>
                  <a:pt x="870" y="1031"/>
                </a:lnTo>
                <a:lnTo>
                  <a:pt x="896" y="1003"/>
                </a:lnTo>
                <a:lnTo>
                  <a:pt x="921" y="974"/>
                </a:lnTo>
                <a:lnTo>
                  <a:pt x="948" y="947"/>
                </a:lnTo>
                <a:lnTo>
                  <a:pt x="975" y="921"/>
                </a:lnTo>
                <a:lnTo>
                  <a:pt x="1003" y="895"/>
                </a:lnTo>
                <a:lnTo>
                  <a:pt x="1031" y="870"/>
                </a:lnTo>
                <a:lnTo>
                  <a:pt x="1061" y="845"/>
                </a:lnTo>
                <a:lnTo>
                  <a:pt x="1090" y="821"/>
                </a:lnTo>
                <a:lnTo>
                  <a:pt x="1120" y="798"/>
                </a:lnTo>
                <a:lnTo>
                  <a:pt x="1150" y="775"/>
                </a:lnTo>
                <a:lnTo>
                  <a:pt x="1182" y="754"/>
                </a:lnTo>
                <a:lnTo>
                  <a:pt x="1214" y="733"/>
                </a:lnTo>
                <a:lnTo>
                  <a:pt x="1247" y="713"/>
                </a:lnTo>
                <a:lnTo>
                  <a:pt x="1280" y="693"/>
                </a:lnTo>
                <a:lnTo>
                  <a:pt x="1313" y="674"/>
                </a:lnTo>
                <a:lnTo>
                  <a:pt x="1347" y="656"/>
                </a:lnTo>
                <a:lnTo>
                  <a:pt x="1381" y="639"/>
                </a:lnTo>
                <a:lnTo>
                  <a:pt x="1416" y="623"/>
                </a:lnTo>
                <a:lnTo>
                  <a:pt x="1452" y="607"/>
                </a:lnTo>
                <a:lnTo>
                  <a:pt x="1487" y="593"/>
                </a:lnTo>
                <a:lnTo>
                  <a:pt x="1523" y="579"/>
                </a:lnTo>
                <a:lnTo>
                  <a:pt x="1560" y="566"/>
                </a:lnTo>
                <a:lnTo>
                  <a:pt x="1597" y="555"/>
                </a:lnTo>
                <a:lnTo>
                  <a:pt x="1635" y="543"/>
                </a:lnTo>
                <a:lnTo>
                  <a:pt x="1672" y="533"/>
                </a:lnTo>
                <a:lnTo>
                  <a:pt x="1710" y="524"/>
                </a:lnTo>
                <a:lnTo>
                  <a:pt x="1748" y="515"/>
                </a:lnTo>
                <a:lnTo>
                  <a:pt x="1787" y="508"/>
                </a:lnTo>
                <a:lnTo>
                  <a:pt x="1827" y="501"/>
                </a:lnTo>
                <a:lnTo>
                  <a:pt x="1865" y="496"/>
                </a:lnTo>
                <a:lnTo>
                  <a:pt x="1905" y="491"/>
                </a:lnTo>
                <a:lnTo>
                  <a:pt x="1946" y="488"/>
                </a:lnTo>
                <a:lnTo>
                  <a:pt x="1986" y="485"/>
                </a:lnTo>
                <a:lnTo>
                  <a:pt x="2027" y="483"/>
                </a:lnTo>
                <a:lnTo>
                  <a:pt x="2068" y="483"/>
                </a:lnTo>
                <a:lnTo>
                  <a:pt x="2068" y="483"/>
                </a:lnTo>
                <a:lnTo>
                  <a:pt x="2109" y="483"/>
                </a:lnTo>
                <a:lnTo>
                  <a:pt x="2148" y="485"/>
                </a:lnTo>
                <a:lnTo>
                  <a:pt x="2189" y="488"/>
                </a:lnTo>
                <a:lnTo>
                  <a:pt x="2229" y="491"/>
                </a:lnTo>
                <a:lnTo>
                  <a:pt x="2269" y="496"/>
                </a:lnTo>
                <a:lnTo>
                  <a:pt x="2309" y="501"/>
                </a:lnTo>
                <a:lnTo>
                  <a:pt x="2347" y="508"/>
                </a:lnTo>
                <a:lnTo>
                  <a:pt x="2386" y="515"/>
                </a:lnTo>
                <a:lnTo>
                  <a:pt x="2425" y="524"/>
                </a:lnTo>
                <a:lnTo>
                  <a:pt x="2462" y="533"/>
                </a:lnTo>
                <a:lnTo>
                  <a:pt x="2501" y="543"/>
                </a:lnTo>
                <a:lnTo>
                  <a:pt x="2538" y="555"/>
                </a:lnTo>
                <a:lnTo>
                  <a:pt x="2575" y="566"/>
                </a:lnTo>
                <a:lnTo>
                  <a:pt x="2611" y="579"/>
                </a:lnTo>
                <a:lnTo>
                  <a:pt x="2647" y="593"/>
                </a:lnTo>
                <a:lnTo>
                  <a:pt x="2684" y="607"/>
                </a:lnTo>
                <a:lnTo>
                  <a:pt x="2719" y="623"/>
                </a:lnTo>
                <a:lnTo>
                  <a:pt x="2753" y="639"/>
                </a:lnTo>
                <a:lnTo>
                  <a:pt x="2788" y="656"/>
                </a:lnTo>
                <a:lnTo>
                  <a:pt x="2821" y="674"/>
                </a:lnTo>
                <a:lnTo>
                  <a:pt x="2855" y="693"/>
                </a:lnTo>
                <a:lnTo>
                  <a:pt x="2888" y="713"/>
                </a:lnTo>
                <a:lnTo>
                  <a:pt x="2920" y="733"/>
                </a:lnTo>
                <a:lnTo>
                  <a:pt x="2952" y="754"/>
                </a:lnTo>
                <a:lnTo>
                  <a:pt x="2984" y="775"/>
                </a:lnTo>
                <a:lnTo>
                  <a:pt x="3015" y="798"/>
                </a:lnTo>
                <a:lnTo>
                  <a:pt x="3044" y="821"/>
                </a:lnTo>
                <a:lnTo>
                  <a:pt x="3075" y="845"/>
                </a:lnTo>
                <a:lnTo>
                  <a:pt x="3103" y="870"/>
                </a:lnTo>
                <a:lnTo>
                  <a:pt x="3132" y="895"/>
                </a:lnTo>
                <a:lnTo>
                  <a:pt x="3160" y="921"/>
                </a:lnTo>
                <a:lnTo>
                  <a:pt x="3187" y="947"/>
                </a:lnTo>
                <a:lnTo>
                  <a:pt x="3213" y="974"/>
                </a:lnTo>
                <a:lnTo>
                  <a:pt x="3240" y="1003"/>
                </a:lnTo>
                <a:lnTo>
                  <a:pt x="3265" y="1031"/>
                </a:lnTo>
                <a:lnTo>
                  <a:pt x="3290" y="1059"/>
                </a:lnTo>
                <a:lnTo>
                  <a:pt x="3313" y="1090"/>
                </a:lnTo>
                <a:lnTo>
                  <a:pt x="3336" y="1120"/>
                </a:lnTo>
                <a:lnTo>
                  <a:pt x="3359" y="1150"/>
                </a:lnTo>
                <a:lnTo>
                  <a:pt x="3381" y="1182"/>
                </a:lnTo>
                <a:lnTo>
                  <a:pt x="3401" y="1214"/>
                </a:lnTo>
                <a:lnTo>
                  <a:pt x="3421" y="1246"/>
                </a:lnTo>
                <a:lnTo>
                  <a:pt x="3441" y="1279"/>
                </a:lnTo>
                <a:lnTo>
                  <a:pt x="3460" y="1313"/>
                </a:lnTo>
                <a:lnTo>
                  <a:pt x="3478" y="1346"/>
                </a:lnTo>
                <a:lnTo>
                  <a:pt x="3495" y="1381"/>
                </a:lnTo>
                <a:lnTo>
                  <a:pt x="3511" y="1415"/>
                </a:lnTo>
                <a:lnTo>
                  <a:pt x="3527" y="1451"/>
                </a:lnTo>
                <a:lnTo>
                  <a:pt x="3541" y="1487"/>
                </a:lnTo>
                <a:lnTo>
                  <a:pt x="3554" y="1523"/>
                </a:lnTo>
                <a:lnTo>
                  <a:pt x="3568" y="1560"/>
                </a:lnTo>
                <a:lnTo>
                  <a:pt x="3579" y="1596"/>
                </a:lnTo>
                <a:lnTo>
                  <a:pt x="3591" y="1634"/>
                </a:lnTo>
                <a:lnTo>
                  <a:pt x="3601" y="1672"/>
                </a:lnTo>
                <a:lnTo>
                  <a:pt x="3610" y="1710"/>
                </a:lnTo>
                <a:lnTo>
                  <a:pt x="3619" y="1748"/>
                </a:lnTo>
                <a:lnTo>
                  <a:pt x="3626" y="1787"/>
                </a:lnTo>
                <a:lnTo>
                  <a:pt x="3633" y="1826"/>
                </a:lnTo>
                <a:lnTo>
                  <a:pt x="3639" y="1865"/>
                </a:lnTo>
                <a:lnTo>
                  <a:pt x="3643" y="1905"/>
                </a:lnTo>
                <a:lnTo>
                  <a:pt x="3647" y="1945"/>
                </a:lnTo>
                <a:lnTo>
                  <a:pt x="3649" y="1986"/>
                </a:lnTo>
                <a:lnTo>
                  <a:pt x="3651" y="2026"/>
                </a:lnTo>
                <a:lnTo>
                  <a:pt x="3651" y="2067"/>
                </a:lnTo>
                <a:lnTo>
                  <a:pt x="3651" y="4536"/>
                </a:lnTo>
                <a:lnTo>
                  <a:pt x="3382" y="4536"/>
                </a:lnTo>
                <a:lnTo>
                  <a:pt x="3893" y="5046"/>
                </a:lnTo>
                <a:lnTo>
                  <a:pt x="4404" y="4536"/>
                </a:lnTo>
                <a:lnTo>
                  <a:pt x="4134" y="4536"/>
                </a:lnTo>
                <a:close/>
              </a:path>
            </a:pathLst>
          </a:custGeom>
          <a:solidFill>
            <a:srgbClr val="E3B99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D056AFB-8E66-47E6-90AE-423F205CB175}"/>
              </a:ext>
            </a:extLst>
          </p:cNvPr>
          <p:cNvSpPr/>
          <p:nvPr/>
        </p:nvSpPr>
        <p:spPr>
          <a:xfrm>
            <a:off x="2570419" y="3372965"/>
            <a:ext cx="3097213" cy="983135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9347743-1FE4-41FC-BEA8-E72B7AC58635}"/>
              </a:ext>
            </a:extLst>
          </p:cNvPr>
          <p:cNvSpPr/>
          <p:nvPr/>
        </p:nvSpPr>
        <p:spPr>
          <a:xfrm>
            <a:off x="2683540" y="3444619"/>
            <a:ext cx="2895600" cy="8255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022D5DE-7A05-4FEF-A71D-BFAAB36905AF}"/>
              </a:ext>
            </a:extLst>
          </p:cNvPr>
          <p:cNvSpPr/>
          <p:nvPr/>
        </p:nvSpPr>
        <p:spPr>
          <a:xfrm>
            <a:off x="2570419" y="4649315"/>
            <a:ext cx="3097213" cy="983135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35C592AE-37FD-4D86-B4F0-F5597888771E}"/>
              </a:ext>
            </a:extLst>
          </p:cNvPr>
          <p:cNvSpPr/>
          <p:nvPr/>
        </p:nvSpPr>
        <p:spPr>
          <a:xfrm>
            <a:off x="2683540" y="4720969"/>
            <a:ext cx="2895600" cy="8255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12">
            <a:extLst>
              <a:ext uri="{FF2B5EF4-FFF2-40B4-BE49-F238E27FC236}">
                <a16:creationId xmlns:a16="http://schemas.microsoft.com/office/drawing/2014/main" id="{0419A27B-041E-49D9-8B4A-D31002BE4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418" y="3673303"/>
            <a:ext cx="30972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重目标、重绩效，重结果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0C028DA7-14A2-4F71-BAEA-62EAF0C81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30" y="4931793"/>
            <a:ext cx="3582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dirty="0"/>
              <a:t>重细节、重过程、重实效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F9C960E-012B-403E-976D-44EBD6131CB0}"/>
              </a:ext>
            </a:extLst>
          </p:cNvPr>
          <p:cNvSpPr txBox="1"/>
          <p:nvPr/>
        </p:nvSpPr>
        <p:spPr>
          <a:xfrm>
            <a:off x="1046418" y="4224228"/>
            <a:ext cx="869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转变</a:t>
            </a:r>
          </a:p>
        </p:txBody>
      </p:sp>
    </p:spTree>
    <p:extLst>
      <p:ext uri="{BB962C8B-B14F-4D97-AF65-F5344CB8AC3E}">
        <p14:creationId xmlns:p14="http://schemas.microsoft.com/office/powerpoint/2010/main" val="282969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674600"/>
            <a:ext cx="8728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年度安全工作要点实现三个转变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8DDB40A-C5E5-4C4F-8ADE-6754E091DECD}"/>
              </a:ext>
            </a:extLst>
          </p:cNvPr>
          <p:cNvSpPr txBox="1"/>
          <p:nvPr/>
        </p:nvSpPr>
        <p:spPr>
          <a:xfrm>
            <a:off x="311150" y="2376400"/>
            <a:ext cx="6108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、工作方法的转变</a:t>
            </a:r>
          </a:p>
        </p:txBody>
      </p:sp>
      <p:pic>
        <p:nvPicPr>
          <p:cNvPr id="14" name="图片 5">
            <a:extLst>
              <a:ext uri="{FF2B5EF4-FFF2-40B4-BE49-F238E27FC236}">
                <a16:creationId xmlns:a16="http://schemas.microsoft.com/office/drawing/2014/main" id="{BB261982-4A54-4901-BEE2-17C8A47E6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039" y="2377931"/>
            <a:ext cx="5053013" cy="37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79EAAD99-C984-476A-A63A-AE6E8114EAB7}"/>
              </a:ext>
            </a:extLst>
          </p:cNvPr>
          <p:cNvSpPr/>
          <p:nvPr/>
        </p:nvSpPr>
        <p:spPr bwMode="auto">
          <a:xfrm rot="5400000" flipV="1">
            <a:off x="848707" y="3569469"/>
            <a:ext cx="1507568" cy="1793498"/>
          </a:xfrm>
          <a:custGeom>
            <a:avLst/>
            <a:gdLst>
              <a:gd name="T0" fmla="*/ 4132 w 4404"/>
              <a:gd name="T1" fmla="*/ 1961 h 5046"/>
              <a:gd name="T2" fmla="*/ 4102 w 4404"/>
              <a:gd name="T3" fmla="*/ 1702 h 5046"/>
              <a:gd name="T4" fmla="*/ 4041 w 4404"/>
              <a:gd name="T5" fmla="*/ 1453 h 5046"/>
              <a:gd name="T6" fmla="*/ 3951 w 4404"/>
              <a:gd name="T7" fmla="*/ 1218 h 5046"/>
              <a:gd name="T8" fmla="*/ 3834 w 4404"/>
              <a:gd name="T9" fmla="*/ 996 h 5046"/>
              <a:gd name="T10" fmla="*/ 3693 w 4404"/>
              <a:gd name="T11" fmla="*/ 791 h 5046"/>
              <a:gd name="T12" fmla="*/ 3528 w 4404"/>
              <a:gd name="T13" fmla="*/ 606 h 5046"/>
              <a:gd name="T14" fmla="*/ 3343 w 4404"/>
              <a:gd name="T15" fmla="*/ 441 h 5046"/>
              <a:gd name="T16" fmla="*/ 3138 w 4404"/>
              <a:gd name="T17" fmla="*/ 300 h 5046"/>
              <a:gd name="T18" fmla="*/ 2917 w 4404"/>
              <a:gd name="T19" fmla="*/ 183 h 5046"/>
              <a:gd name="T20" fmla="*/ 2681 w 4404"/>
              <a:gd name="T21" fmla="*/ 93 h 5046"/>
              <a:gd name="T22" fmla="*/ 2433 w 4404"/>
              <a:gd name="T23" fmla="*/ 32 h 5046"/>
              <a:gd name="T24" fmla="*/ 2173 w 4404"/>
              <a:gd name="T25" fmla="*/ 2 h 5046"/>
              <a:gd name="T26" fmla="*/ 1961 w 4404"/>
              <a:gd name="T27" fmla="*/ 2 h 5046"/>
              <a:gd name="T28" fmla="*/ 1702 w 4404"/>
              <a:gd name="T29" fmla="*/ 32 h 5046"/>
              <a:gd name="T30" fmla="*/ 1453 w 4404"/>
              <a:gd name="T31" fmla="*/ 93 h 5046"/>
              <a:gd name="T32" fmla="*/ 1217 w 4404"/>
              <a:gd name="T33" fmla="*/ 183 h 5046"/>
              <a:gd name="T34" fmla="*/ 996 w 4404"/>
              <a:gd name="T35" fmla="*/ 300 h 5046"/>
              <a:gd name="T36" fmla="*/ 792 w 4404"/>
              <a:gd name="T37" fmla="*/ 441 h 5046"/>
              <a:gd name="T38" fmla="*/ 606 w 4404"/>
              <a:gd name="T39" fmla="*/ 606 h 5046"/>
              <a:gd name="T40" fmla="*/ 441 w 4404"/>
              <a:gd name="T41" fmla="*/ 791 h 5046"/>
              <a:gd name="T42" fmla="*/ 300 w 4404"/>
              <a:gd name="T43" fmla="*/ 996 h 5046"/>
              <a:gd name="T44" fmla="*/ 183 w 4404"/>
              <a:gd name="T45" fmla="*/ 1218 h 5046"/>
              <a:gd name="T46" fmla="*/ 93 w 4404"/>
              <a:gd name="T47" fmla="*/ 1453 h 5046"/>
              <a:gd name="T48" fmla="*/ 33 w 4404"/>
              <a:gd name="T49" fmla="*/ 1702 h 5046"/>
              <a:gd name="T50" fmla="*/ 3 w 4404"/>
              <a:gd name="T51" fmla="*/ 1961 h 5046"/>
              <a:gd name="T52" fmla="*/ 483 w 4404"/>
              <a:gd name="T53" fmla="*/ 4640 h 5046"/>
              <a:gd name="T54" fmla="*/ 488 w 4404"/>
              <a:gd name="T55" fmla="*/ 1945 h 5046"/>
              <a:gd name="T56" fmla="*/ 515 w 4404"/>
              <a:gd name="T57" fmla="*/ 1748 h 5046"/>
              <a:gd name="T58" fmla="*/ 566 w 4404"/>
              <a:gd name="T59" fmla="*/ 1560 h 5046"/>
              <a:gd name="T60" fmla="*/ 640 w 4404"/>
              <a:gd name="T61" fmla="*/ 1381 h 5046"/>
              <a:gd name="T62" fmla="*/ 733 w 4404"/>
              <a:gd name="T63" fmla="*/ 1214 h 5046"/>
              <a:gd name="T64" fmla="*/ 846 w 4404"/>
              <a:gd name="T65" fmla="*/ 1059 h 5046"/>
              <a:gd name="T66" fmla="*/ 975 w 4404"/>
              <a:gd name="T67" fmla="*/ 921 h 5046"/>
              <a:gd name="T68" fmla="*/ 1120 w 4404"/>
              <a:gd name="T69" fmla="*/ 798 h 5046"/>
              <a:gd name="T70" fmla="*/ 1280 w 4404"/>
              <a:gd name="T71" fmla="*/ 693 h 5046"/>
              <a:gd name="T72" fmla="*/ 1452 w 4404"/>
              <a:gd name="T73" fmla="*/ 607 h 5046"/>
              <a:gd name="T74" fmla="*/ 1635 w 4404"/>
              <a:gd name="T75" fmla="*/ 543 h 5046"/>
              <a:gd name="T76" fmla="*/ 1827 w 4404"/>
              <a:gd name="T77" fmla="*/ 501 h 5046"/>
              <a:gd name="T78" fmla="*/ 2027 w 4404"/>
              <a:gd name="T79" fmla="*/ 483 h 5046"/>
              <a:gd name="T80" fmla="*/ 2189 w 4404"/>
              <a:gd name="T81" fmla="*/ 488 h 5046"/>
              <a:gd name="T82" fmla="*/ 2386 w 4404"/>
              <a:gd name="T83" fmla="*/ 515 h 5046"/>
              <a:gd name="T84" fmla="*/ 2575 w 4404"/>
              <a:gd name="T85" fmla="*/ 566 h 5046"/>
              <a:gd name="T86" fmla="*/ 2753 w 4404"/>
              <a:gd name="T87" fmla="*/ 639 h 5046"/>
              <a:gd name="T88" fmla="*/ 2920 w 4404"/>
              <a:gd name="T89" fmla="*/ 733 h 5046"/>
              <a:gd name="T90" fmla="*/ 3075 w 4404"/>
              <a:gd name="T91" fmla="*/ 845 h 5046"/>
              <a:gd name="T92" fmla="*/ 3213 w 4404"/>
              <a:gd name="T93" fmla="*/ 974 h 5046"/>
              <a:gd name="T94" fmla="*/ 3336 w 4404"/>
              <a:gd name="T95" fmla="*/ 1120 h 5046"/>
              <a:gd name="T96" fmla="*/ 3441 w 4404"/>
              <a:gd name="T97" fmla="*/ 1279 h 5046"/>
              <a:gd name="T98" fmla="*/ 3527 w 4404"/>
              <a:gd name="T99" fmla="*/ 1451 h 5046"/>
              <a:gd name="T100" fmla="*/ 3591 w 4404"/>
              <a:gd name="T101" fmla="*/ 1634 h 5046"/>
              <a:gd name="T102" fmla="*/ 3633 w 4404"/>
              <a:gd name="T103" fmla="*/ 1826 h 5046"/>
              <a:gd name="T104" fmla="*/ 3651 w 4404"/>
              <a:gd name="T105" fmla="*/ 2026 h 5046"/>
              <a:gd name="T106" fmla="*/ 4404 w 4404"/>
              <a:gd name="T107" fmla="*/ 4536 h 5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04" h="5046">
                <a:moveTo>
                  <a:pt x="4134" y="4536"/>
                </a:moveTo>
                <a:lnTo>
                  <a:pt x="4134" y="2067"/>
                </a:lnTo>
                <a:lnTo>
                  <a:pt x="4134" y="2067"/>
                </a:lnTo>
                <a:lnTo>
                  <a:pt x="4134" y="2013"/>
                </a:lnTo>
                <a:lnTo>
                  <a:pt x="4132" y="1961"/>
                </a:lnTo>
                <a:lnTo>
                  <a:pt x="4129" y="1909"/>
                </a:lnTo>
                <a:lnTo>
                  <a:pt x="4124" y="1856"/>
                </a:lnTo>
                <a:lnTo>
                  <a:pt x="4117" y="1804"/>
                </a:lnTo>
                <a:lnTo>
                  <a:pt x="4110" y="1753"/>
                </a:lnTo>
                <a:lnTo>
                  <a:pt x="4102" y="1702"/>
                </a:lnTo>
                <a:lnTo>
                  <a:pt x="4092" y="1651"/>
                </a:lnTo>
                <a:lnTo>
                  <a:pt x="4081" y="1601"/>
                </a:lnTo>
                <a:lnTo>
                  <a:pt x="4069" y="1551"/>
                </a:lnTo>
                <a:lnTo>
                  <a:pt x="4056" y="1502"/>
                </a:lnTo>
                <a:lnTo>
                  <a:pt x="4041" y="1453"/>
                </a:lnTo>
                <a:lnTo>
                  <a:pt x="4025" y="1405"/>
                </a:lnTo>
                <a:lnTo>
                  <a:pt x="4009" y="1357"/>
                </a:lnTo>
                <a:lnTo>
                  <a:pt x="3991" y="1310"/>
                </a:lnTo>
                <a:lnTo>
                  <a:pt x="3972" y="1263"/>
                </a:lnTo>
                <a:lnTo>
                  <a:pt x="3951" y="1218"/>
                </a:lnTo>
                <a:lnTo>
                  <a:pt x="3931" y="1172"/>
                </a:lnTo>
                <a:lnTo>
                  <a:pt x="3908" y="1127"/>
                </a:lnTo>
                <a:lnTo>
                  <a:pt x="3884" y="1082"/>
                </a:lnTo>
                <a:lnTo>
                  <a:pt x="3860" y="1039"/>
                </a:lnTo>
                <a:lnTo>
                  <a:pt x="3834" y="996"/>
                </a:lnTo>
                <a:lnTo>
                  <a:pt x="3808" y="954"/>
                </a:lnTo>
                <a:lnTo>
                  <a:pt x="3781" y="912"/>
                </a:lnTo>
                <a:lnTo>
                  <a:pt x="3752" y="871"/>
                </a:lnTo>
                <a:lnTo>
                  <a:pt x="3723" y="831"/>
                </a:lnTo>
                <a:lnTo>
                  <a:pt x="3693" y="791"/>
                </a:lnTo>
                <a:lnTo>
                  <a:pt x="3661" y="753"/>
                </a:lnTo>
                <a:lnTo>
                  <a:pt x="3630" y="715"/>
                </a:lnTo>
                <a:lnTo>
                  <a:pt x="3597" y="678"/>
                </a:lnTo>
                <a:lnTo>
                  <a:pt x="3562" y="641"/>
                </a:lnTo>
                <a:lnTo>
                  <a:pt x="3528" y="606"/>
                </a:lnTo>
                <a:lnTo>
                  <a:pt x="3493" y="572"/>
                </a:lnTo>
                <a:lnTo>
                  <a:pt x="3457" y="538"/>
                </a:lnTo>
                <a:lnTo>
                  <a:pt x="3419" y="505"/>
                </a:lnTo>
                <a:lnTo>
                  <a:pt x="3382" y="473"/>
                </a:lnTo>
                <a:lnTo>
                  <a:pt x="3343" y="441"/>
                </a:lnTo>
                <a:lnTo>
                  <a:pt x="3303" y="412"/>
                </a:lnTo>
                <a:lnTo>
                  <a:pt x="3263" y="382"/>
                </a:lnTo>
                <a:lnTo>
                  <a:pt x="3223" y="354"/>
                </a:lnTo>
                <a:lnTo>
                  <a:pt x="3181" y="326"/>
                </a:lnTo>
                <a:lnTo>
                  <a:pt x="3138" y="300"/>
                </a:lnTo>
                <a:lnTo>
                  <a:pt x="3095" y="274"/>
                </a:lnTo>
                <a:lnTo>
                  <a:pt x="3052" y="250"/>
                </a:lnTo>
                <a:lnTo>
                  <a:pt x="3008" y="226"/>
                </a:lnTo>
                <a:lnTo>
                  <a:pt x="2962" y="203"/>
                </a:lnTo>
                <a:lnTo>
                  <a:pt x="2917" y="183"/>
                </a:lnTo>
                <a:lnTo>
                  <a:pt x="2871" y="163"/>
                </a:lnTo>
                <a:lnTo>
                  <a:pt x="2825" y="143"/>
                </a:lnTo>
                <a:lnTo>
                  <a:pt x="2777" y="125"/>
                </a:lnTo>
                <a:lnTo>
                  <a:pt x="2729" y="109"/>
                </a:lnTo>
                <a:lnTo>
                  <a:pt x="2681" y="93"/>
                </a:lnTo>
                <a:lnTo>
                  <a:pt x="2633" y="78"/>
                </a:lnTo>
                <a:lnTo>
                  <a:pt x="2584" y="65"/>
                </a:lnTo>
                <a:lnTo>
                  <a:pt x="2534" y="53"/>
                </a:lnTo>
                <a:lnTo>
                  <a:pt x="2484" y="42"/>
                </a:lnTo>
                <a:lnTo>
                  <a:pt x="2433" y="32"/>
                </a:lnTo>
                <a:lnTo>
                  <a:pt x="2381" y="24"/>
                </a:lnTo>
                <a:lnTo>
                  <a:pt x="2330" y="17"/>
                </a:lnTo>
                <a:lnTo>
                  <a:pt x="2278" y="10"/>
                </a:lnTo>
                <a:lnTo>
                  <a:pt x="2226" y="6"/>
                </a:lnTo>
                <a:lnTo>
                  <a:pt x="2173" y="2"/>
                </a:lnTo>
                <a:lnTo>
                  <a:pt x="2120" y="0"/>
                </a:lnTo>
                <a:lnTo>
                  <a:pt x="2068" y="0"/>
                </a:lnTo>
                <a:lnTo>
                  <a:pt x="2068" y="0"/>
                </a:lnTo>
                <a:lnTo>
                  <a:pt x="2014" y="0"/>
                </a:lnTo>
                <a:lnTo>
                  <a:pt x="1961" y="2"/>
                </a:lnTo>
                <a:lnTo>
                  <a:pt x="1909" y="6"/>
                </a:lnTo>
                <a:lnTo>
                  <a:pt x="1856" y="10"/>
                </a:lnTo>
                <a:lnTo>
                  <a:pt x="1804" y="17"/>
                </a:lnTo>
                <a:lnTo>
                  <a:pt x="1753" y="24"/>
                </a:lnTo>
                <a:lnTo>
                  <a:pt x="1702" y="32"/>
                </a:lnTo>
                <a:lnTo>
                  <a:pt x="1652" y="42"/>
                </a:lnTo>
                <a:lnTo>
                  <a:pt x="1600" y="53"/>
                </a:lnTo>
                <a:lnTo>
                  <a:pt x="1552" y="65"/>
                </a:lnTo>
                <a:lnTo>
                  <a:pt x="1502" y="78"/>
                </a:lnTo>
                <a:lnTo>
                  <a:pt x="1453" y="93"/>
                </a:lnTo>
                <a:lnTo>
                  <a:pt x="1405" y="109"/>
                </a:lnTo>
                <a:lnTo>
                  <a:pt x="1357" y="125"/>
                </a:lnTo>
                <a:lnTo>
                  <a:pt x="1309" y="143"/>
                </a:lnTo>
                <a:lnTo>
                  <a:pt x="1263" y="163"/>
                </a:lnTo>
                <a:lnTo>
                  <a:pt x="1217" y="183"/>
                </a:lnTo>
                <a:lnTo>
                  <a:pt x="1172" y="203"/>
                </a:lnTo>
                <a:lnTo>
                  <a:pt x="1126" y="226"/>
                </a:lnTo>
                <a:lnTo>
                  <a:pt x="1083" y="250"/>
                </a:lnTo>
                <a:lnTo>
                  <a:pt x="1039" y="274"/>
                </a:lnTo>
                <a:lnTo>
                  <a:pt x="996" y="300"/>
                </a:lnTo>
                <a:lnTo>
                  <a:pt x="954" y="326"/>
                </a:lnTo>
                <a:lnTo>
                  <a:pt x="913" y="354"/>
                </a:lnTo>
                <a:lnTo>
                  <a:pt x="872" y="382"/>
                </a:lnTo>
                <a:lnTo>
                  <a:pt x="831" y="412"/>
                </a:lnTo>
                <a:lnTo>
                  <a:pt x="792" y="441"/>
                </a:lnTo>
                <a:lnTo>
                  <a:pt x="754" y="473"/>
                </a:lnTo>
                <a:lnTo>
                  <a:pt x="715" y="505"/>
                </a:lnTo>
                <a:lnTo>
                  <a:pt x="679" y="538"/>
                </a:lnTo>
                <a:lnTo>
                  <a:pt x="642" y="572"/>
                </a:lnTo>
                <a:lnTo>
                  <a:pt x="606" y="606"/>
                </a:lnTo>
                <a:lnTo>
                  <a:pt x="572" y="641"/>
                </a:lnTo>
                <a:lnTo>
                  <a:pt x="538" y="678"/>
                </a:lnTo>
                <a:lnTo>
                  <a:pt x="505" y="715"/>
                </a:lnTo>
                <a:lnTo>
                  <a:pt x="473" y="753"/>
                </a:lnTo>
                <a:lnTo>
                  <a:pt x="441" y="791"/>
                </a:lnTo>
                <a:lnTo>
                  <a:pt x="411" y="831"/>
                </a:lnTo>
                <a:lnTo>
                  <a:pt x="382" y="871"/>
                </a:lnTo>
                <a:lnTo>
                  <a:pt x="354" y="912"/>
                </a:lnTo>
                <a:lnTo>
                  <a:pt x="326" y="954"/>
                </a:lnTo>
                <a:lnTo>
                  <a:pt x="300" y="996"/>
                </a:lnTo>
                <a:lnTo>
                  <a:pt x="274" y="1039"/>
                </a:lnTo>
                <a:lnTo>
                  <a:pt x="250" y="1082"/>
                </a:lnTo>
                <a:lnTo>
                  <a:pt x="226" y="1127"/>
                </a:lnTo>
                <a:lnTo>
                  <a:pt x="205" y="1172"/>
                </a:lnTo>
                <a:lnTo>
                  <a:pt x="183" y="1218"/>
                </a:lnTo>
                <a:lnTo>
                  <a:pt x="163" y="1263"/>
                </a:lnTo>
                <a:lnTo>
                  <a:pt x="143" y="1310"/>
                </a:lnTo>
                <a:lnTo>
                  <a:pt x="126" y="1357"/>
                </a:lnTo>
                <a:lnTo>
                  <a:pt x="109" y="1405"/>
                </a:lnTo>
                <a:lnTo>
                  <a:pt x="93" y="1453"/>
                </a:lnTo>
                <a:lnTo>
                  <a:pt x="78" y="1502"/>
                </a:lnTo>
                <a:lnTo>
                  <a:pt x="65" y="1551"/>
                </a:lnTo>
                <a:lnTo>
                  <a:pt x="53" y="1601"/>
                </a:lnTo>
                <a:lnTo>
                  <a:pt x="42" y="1651"/>
                </a:lnTo>
                <a:lnTo>
                  <a:pt x="33" y="1702"/>
                </a:lnTo>
                <a:lnTo>
                  <a:pt x="24" y="1753"/>
                </a:lnTo>
                <a:lnTo>
                  <a:pt x="17" y="1804"/>
                </a:lnTo>
                <a:lnTo>
                  <a:pt x="11" y="1856"/>
                </a:lnTo>
                <a:lnTo>
                  <a:pt x="6" y="1909"/>
                </a:lnTo>
                <a:lnTo>
                  <a:pt x="3" y="1961"/>
                </a:lnTo>
                <a:lnTo>
                  <a:pt x="1" y="2013"/>
                </a:lnTo>
                <a:lnTo>
                  <a:pt x="0" y="2067"/>
                </a:lnTo>
                <a:lnTo>
                  <a:pt x="0" y="4640"/>
                </a:lnTo>
                <a:lnTo>
                  <a:pt x="242" y="4399"/>
                </a:lnTo>
                <a:lnTo>
                  <a:pt x="483" y="4640"/>
                </a:lnTo>
                <a:lnTo>
                  <a:pt x="483" y="2067"/>
                </a:lnTo>
                <a:lnTo>
                  <a:pt x="483" y="2067"/>
                </a:lnTo>
                <a:lnTo>
                  <a:pt x="484" y="2026"/>
                </a:lnTo>
                <a:lnTo>
                  <a:pt x="485" y="1986"/>
                </a:lnTo>
                <a:lnTo>
                  <a:pt x="488" y="1945"/>
                </a:lnTo>
                <a:lnTo>
                  <a:pt x="491" y="1905"/>
                </a:lnTo>
                <a:lnTo>
                  <a:pt x="496" y="1865"/>
                </a:lnTo>
                <a:lnTo>
                  <a:pt x="501" y="1826"/>
                </a:lnTo>
                <a:lnTo>
                  <a:pt x="508" y="1787"/>
                </a:lnTo>
                <a:lnTo>
                  <a:pt x="515" y="1748"/>
                </a:lnTo>
                <a:lnTo>
                  <a:pt x="524" y="1710"/>
                </a:lnTo>
                <a:lnTo>
                  <a:pt x="533" y="1672"/>
                </a:lnTo>
                <a:lnTo>
                  <a:pt x="543" y="1634"/>
                </a:lnTo>
                <a:lnTo>
                  <a:pt x="555" y="1596"/>
                </a:lnTo>
                <a:lnTo>
                  <a:pt x="566" y="1560"/>
                </a:lnTo>
                <a:lnTo>
                  <a:pt x="580" y="1523"/>
                </a:lnTo>
                <a:lnTo>
                  <a:pt x="593" y="1487"/>
                </a:lnTo>
                <a:lnTo>
                  <a:pt x="608" y="1451"/>
                </a:lnTo>
                <a:lnTo>
                  <a:pt x="623" y="1415"/>
                </a:lnTo>
                <a:lnTo>
                  <a:pt x="640" y="1381"/>
                </a:lnTo>
                <a:lnTo>
                  <a:pt x="657" y="1346"/>
                </a:lnTo>
                <a:lnTo>
                  <a:pt x="675" y="1313"/>
                </a:lnTo>
                <a:lnTo>
                  <a:pt x="693" y="1279"/>
                </a:lnTo>
                <a:lnTo>
                  <a:pt x="713" y="1246"/>
                </a:lnTo>
                <a:lnTo>
                  <a:pt x="733" y="1214"/>
                </a:lnTo>
                <a:lnTo>
                  <a:pt x="754" y="1182"/>
                </a:lnTo>
                <a:lnTo>
                  <a:pt x="776" y="1150"/>
                </a:lnTo>
                <a:lnTo>
                  <a:pt x="798" y="1120"/>
                </a:lnTo>
                <a:lnTo>
                  <a:pt x="822" y="1090"/>
                </a:lnTo>
                <a:lnTo>
                  <a:pt x="846" y="1059"/>
                </a:lnTo>
                <a:lnTo>
                  <a:pt x="870" y="1031"/>
                </a:lnTo>
                <a:lnTo>
                  <a:pt x="896" y="1003"/>
                </a:lnTo>
                <a:lnTo>
                  <a:pt x="921" y="974"/>
                </a:lnTo>
                <a:lnTo>
                  <a:pt x="948" y="947"/>
                </a:lnTo>
                <a:lnTo>
                  <a:pt x="975" y="921"/>
                </a:lnTo>
                <a:lnTo>
                  <a:pt x="1003" y="895"/>
                </a:lnTo>
                <a:lnTo>
                  <a:pt x="1031" y="870"/>
                </a:lnTo>
                <a:lnTo>
                  <a:pt x="1061" y="845"/>
                </a:lnTo>
                <a:lnTo>
                  <a:pt x="1090" y="821"/>
                </a:lnTo>
                <a:lnTo>
                  <a:pt x="1120" y="798"/>
                </a:lnTo>
                <a:lnTo>
                  <a:pt x="1150" y="775"/>
                </a:lnTo>
                <a:lnTo>
                  <a:pt x="1182" y="754"/>
                </a:lnTo>
                <a:lnTo>
                  <a:pt x="1214" y="733"/>
                </a:lnTo>
                <a:lnTo>
                  <a:pt x="1247" y="713"/>
                </a:lnTo>
                <a:lnTo>
                  <a:pt x="1280" y="693"/>
                </a:lnTo>
                <a:lnTo>
                  <a:pt x="1313" y="674"/>
                </a:lnTo>
                <a:lnTo>
                  <a:pt x="1347" y="656"/>
                </a:lnTo>
                <a:lnTo>
                  <a:pt x="1381" y="639"/>
                </a:lnTo>
                <a:lnTo>
                  <a:pt x="1416" y="623"/>
                </a:lnTo>
                <a:lnTo>
                  <a:pt x="1452" y="607"/>
                </a:lnTo>
                <a:lnTo>
                  <a:pt x="1487" y="593"/>
                </a:lnTo>
                <a:lnTo>
                  <a:pt x="1523" y="579"/>
                </a:lnTo>
                <a:lnTo>
                  <a:pt x="1560" y="566"/>
                </a:lnTo>
                <a:lnTo>
                  <a:pt x="1597" y="555"/>
                </a:lnTo>
                <a:lnTo>
                  <a:pt x="1635" y="543"/>
                </a:lnTo>
                <a:lnTo>
                  <a:pt x="1672" y="533"/>
                </a:lnTo>
                <a:lnTo>
                  <a:pt x="1710" y="524"/>
                </a:lnTo>
                <a:lnTo>
                  <a:pt x="1748" y="515"/>
                </a:lnTo>
                <a:lnTo>
                  <a:pt x="1787" y="508"/>
                </a:lnTo>
                <a:lnTo>
                  <a:pt x="1827" y="501"/>
                </a:lnTo>
                <a:lnTo>
                  <a:pt x="1865" y="496"/>
                </a:lnTo>
                <a:lnTo>
                  <a:pt x="1905" y="491"/>
                </a:lnTo>
                <a:lnTo>
                  <a:pt x="1946" y="488"/>
                </a:lnTo>
                <a:lnTo>
                  <a:pt x="1986" y="485"/>
                </a:lnTo>
                <a:lnTo>
                  <a:pt x="2027" y="483"/>
                </a:lnTo>
                <a:lnTo>
                  <a:pt x="2068" y="483"/>
                </a:lnTo>
                <a:lnTo>
                  <a:pt x="2068" y="483"/>
                </a:lnTo>
                <a:lnTo>
                  <a:pt x="2109" y="483"/>
                </a:lnTo>
                <a:lnTo>
                  <a:pt x="2148" y="485"/>
                </a:lnTo>
                <a:lnTo>
                  <a:pt x="2189" y="488"/>
                </a:lnTo>
                <a:lnTo>
                  <a:pt x="2229" y="491"/>
                </a:lnTo>
                <a:lnTo>
                  <a:pt x="2269" y="496"/>
                </a:lnTo>
                <a:lnTo>
                  <a:pt x="2309" y="501"/>
                </a:lnTo>
                <a:lnTo>
                  <a:pt x="2347" y="508"/>
                </a:lnTo>
                <a:lnTo>
                  <a:pt x="2386" y="515"/>
                </a:lnTo>
                <a:lnTo>
                  <a:pt x="2425" y="524"/>
                </a:lnTo>
                <a:lnTo>
                  <a:pt x="2462" y="533"/>
                </a:lnTo>
                <a:lnTo>
                  <a:pt x="2501" y="543"/>
                </a:lnTo>
                <a:lnTo>
                  <a:pt x="2538" y="555"/>
                </a:lnTo>
                <a:lnTo>
                  <a:pt x="2575" y="566"/>
                </a:lnTo>
                <a:lnTo>
                  <a:pt x="2611" y="579"/>
                </a:lnTo>
                <a:lnTo>
                  <a:pt x="2647" y="593"/>
                </a:lnTo>
                <a:lnTo>
                  <a:pt x="2684" y="607"/>
                </a:lnTo>
                <a:lnTo>
                  <a:pt x="2719" y="623"/>
                </a:lnTo>
                <a:lnTo>
                  <a:pt x="2753" y="639"/>
                </a:lnTo>
                <a:lnTo>
                  <a:pt x="2788" y="656"/>
                </a:lnTo>
                <a:lnTo>
                  <a:pt x="2821" y="674"/>
                </a:lnTo>
                <a:lnTo>
                  <a:pt x="2855" y="693"/>
                </a:lnTo>
                <a:lnTo>
                  <a:pt x="2888" y="713"/>
                </a:lnTo>
                <a:lnTo>
                  <a:pt x="2920" y="733"/>
                </a:lnTo>
                <a:lnTo>
                  <a:pt x="2952" y="754"/>
                </a:lnTo>
                <a:lnTo>
                  <a:pt x="2984" y="775"/>
                </a:lnTo>
                <a:lnTo>
                  <a:pt x="3015" y="798"/>
                </a:lnTo>
                <a:lnTo>
                  <a:pt x="3044" y="821"/>
                </a:lnTo>
                <a:lnTo>
                  <a:pt x="3075" y="845"/>
                </a:lnTo>
                <a:lnTo>
                  <a:pt x="3103" y="870"/>
                </a:lnTo>
                <a:lnTo>
                  <a:pt x="3132" y="895"/>
                </a:lnTo>
                <a:lnTo>
                  <a:pt x="3160" y="921"/>
                </a:lnTo>
                <a:lnTo>
                  <a:pt x="3187" y="947"/>
                </a:lnTo>
                <a:lnTo>
                  <a:pt x="3213" y="974"/>
                </a:lnTo>
                <a:lnTo>
                  <a:pt x="3240" y="1003"/>
                </a:lnTo>
                <a:lnTo>
                  <a:pt x="3265" y="1031"/>
                </a:lnTo>
                <a:lnTo>
                  <a:pt x="3290" y="1059"/>
                </a:lnTo>
                <a:lnTo>
                  <a:pt x="3313" y="1090"/>
                </a:lnTo>
                <a:lnTo>
                  <a:pt x="3336" y="1120"/>
                </a:lnTo>
                <a:lnTo>
                  <a:pt x="3359" y="1150"/>
                </a:lnTo>
                <a:lnTo>
                  <a:pt x="3381" y="1182"/>
                </a:lnTo>
                <a:lnTo>
                  <a:pt x="3401" y="1214"/>
                </a:lnTo>
                <a:lnTo>
                  <a:pt x="3421" y="1246"/>
                </a:lnTo>
                <a:lnTo>
                  <a:pt x="3441" y="1279"/>
                </a:lnTo>
                <a:lnTo>
                  <a:pt x="3460" y="1313"/>
                </a:lnTo>
                <a:lnTo>
                  <a:pt x="3478" y="1346"/>
                </a:lnTo>
                <a:lnTo>
                  <a:pt x="3495" y="1381"/>
                </a:lnTo>
                <a:lnTo>
                  <a:pt x="3511" y="1415"/>
                </a:lnTo>
                <a:lnTo>
                  <a:pt x="3527" y="1451"/>
                </a:lnTo>
                <a:lnTo>
                  <a:pt x="3541" y="1487"/>
                </a:lnTo>
                <a:lnTo>
                  <a:pt x="3554" y="1523"/>
                </a:lnTo>
                <a:lnTo>
                  <a:pt x="3568" y="1560"/>
                </a:lnTo>
                <a:lnTo>
                  <a:pt x="3579" y="1596"/>
                </a:lnTo>
                <a:lnTo>
                  <a:pt x="3591" y="1634"/>
                </a:lnTo>
                <a:lnTo>
                  <a:pt x="3601" y="1672"/>
                </a:lnTo>
                <a:lnTo>
                  <a:pt x="3610" y="1710"/>
                </a:lnTo>
                <a:lnTo>
                  <a:pt x="3619" y="1748"/>
                </a:lnTo>
                <a:lnTo>
                  <a:pt x="3626" y="1787"/>
                </a:lnTo>
                <a:lnTo>
                  <a:pt x="3633" y="1826"/>
                </a:lnTo>
                <a:lnTo>
                  <a:pt x="3639" y="1865"/>
                </a:lnTo>
                <a:lnTo>
                  <a:pt x="3643" y="1905"/>
                </a:lnTo>
                <a:lnTo>
                  <a:pt x="3647" y="1945"/>
                </a:lnTo>
                <a:lnTo>
                  <a:pt x="3649" y="1986"/>
                </a:lnTo>
                <a:lnTo>
                  <a:pt x="3651" y="2026"/>
                </a:lnTo>
                <a:lnTo>
                  <a:pt x="3651" y="2067"/>
                </a:lnTo>
                <a:lnTo>
                  <a:pt x="3651" y="4536"/>
                </a:lnTo>
                <a:lnTo>
                  <a:pt x="3382" y="4536"/>
                </a:lnTo>
                <a:lnTo>
                  <a:pt x="3893" y="5046"/>
                </a:lnTo>
                <a:lnTo>
                  <a:pt x="4404" y="4536"/>
                </a:lnTo>
                <a:lnTo>
                  <a:pt x="4134" y="4536"/>
                </a:lnTo>
                <a:close/>
              </a:path>
            </a:pathLst>
          </a:custGeom>
          <a:solidFill>
            <a:srgbClr val="E3B99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E448801-AD75-4E18-9417-301AB86CA919}"/>
              </a:ext>
            </a:extLst>
          </p:cNvPr>
          <p:cNvSpPr/>
          <p:nvPr/>
        </p:nvSpPr>
        <p:spPr>
          <a:xfrm>
            <a:off x="2570419" y="3372965"/>
            <a:ext cx="3097213" cy="983135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C843874-6D4D-4D18-A0E1-1AE2512A3F8E}"/>
              </a:ext>
            </a:extLst>
          </p:cNvPr>
          <p:cNvSpPr/>
          <p:nvPr/>
        </p:nvSpPr>
        <p:spPr>
          <a:xfrm>
            <a:off x="2683540" y="3444619"/>
            <a:ext cx="2895600" cy="8255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856617B-8C51-48C1-970F-2406034EDC3A}"/>
              </a:ext>
            </a:extLst>
          </p:cNvPr>
          <p:cNvSpPr/>
          <p:nvPr/>
        </p:nvSpPr>
        <p:spPr>
          <a:xfrm>
            <a:off x="2570419" y="4649315"/>
            <a:ext cx="3097213" cy="983135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88A50EE-23D3-4084-A04A-747393AB3B38}"/>
              </a:ext>
            </a:extLst>
          </p:cNvPr>
          <p:cNvSpPr/>
          <p:nvPr/>
        </p:nvSpPr>
        <p:spPr>
          <a:xfrm>
            <a:off x="2683540" y="4720969"/>
            <a:ext cx="2895600" cy="8255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B2E3AE6C-9A83-4897-8F72-C25FA7DFB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418" y="3673303"/>
            <a:ext cx="30972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检查、指导、督办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41E10268-DF99-4AD1-9BCE-EF032459B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30" y="4931793"/>
            <a:ext cx="35829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落实、协调、服务</a:t>
            </a:r>
          </a:p>
          <a:p>
            <a:pPr algn="ctr"/>
            <a:endParaRPr lang="zh-CN" altLang="en-US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9E97F45-8017-4CDB-8D4D-D72E3C0BFA03}"/>
              </a:ext>
            </a:extLst>
          </p:cNvPr>
          <p:cNvSpPr txBox="1"/>
          <p:nvPr/>
        </p:nvSpPr>
        <p:spPr>
          <a:xfrm>
            <a:off x="1046418" y="4224228"/>
            <a:ext cx="869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转变</a:t>
            </a:r>
          </a:p>
        </p:txBody>
      </p:sp>
    </p:spTree>
    <p:extLst>
      <p:ext uri="{BB962C8B-B14F-4D97-AF65-F5344CB8AC3E}">
        <p14:creationId xmlns:p14="http://schemas.microsoft.com/office/powerpoint/2010/main" val="411119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674600"/>
            <a:ext cx="87281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年度安全工作要点实现三个转变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28DDB40A-C5E5-4C4F-8ADE-6754E091DECD}"/>
              </a:ext>
            </a:extLst>
          </p:cNvPr>
          <p:cNvSpPr txBox="1"/>
          <p:nvPr/>
        </p:nvSpPr>
        <p:spPr>
          <a:xfrm>
            <a:off x="311150" y="2376400"/>
            <a:ext cx="6108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、工作作风的转变</a:t>
            </a:r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79EAAD99-C984-476A-A63A-AE6E8114EAB7}"/>
              </a:ext>
            </a:extLst>
          </p:cNvPr>
          <p:cNvSpPr/>
          <p:nvPr/>
        </p:nvSpPr>
        <p:spPr bwMode="auto">
          <a:xfrm rot="5400000" flipV="1">
            <a:off x="848707" y="3569469"/>
            <a:ext cx="1507568" cy="1793498"/>
          </a:xfrm>
          <a:custGeom>
            <a:avLst/>
            <a:gdLst>
              <a:gd name="T0" fmla="*/ 4132 w 4404"/>
              <a:gd name="T1" fmla="*/ 1961 h 5046"/>
              <a:gd name="T2" fmla="*/ 4102 w 4404"/>
              <a:gd name="T3" fmla="*/ 1702 h 5046"/>
              <a:gd name="T4" fmla="*/ 4041 w 4404"/>
              <a:gd name="T5" fmla="*/ 1453 h 5046"/>
              <a:gd name="T6" fmla="*/ 3951 w 4404"/>
              <a:gd name="T7" fmla="*/ 1218 h 5046"/>
              <a:gd name="T8" fmla="*/ 3834 w 4404"/>
              <a:gd name="T9" fmla="*/ 996 h 5046"/>
              <a:gd name="T10" fmla="*/ 3693 w 4404"/>
              <a:gd name="T11" fmla="*/ 791 h 5046"/>
              <a:gd name="T12" fmla="*/ 3528 w 4404"/>
              <a:gd name="T13" fmla="*/ 606 h 5046"/>
              <a:gd name="T14" fmla="*/ 3343 w 4404"/>
              <a:gd name="T15" fmla="*/ 441 h 5046"/>
              <a:gd name="T16" fmla="*/ 3138 w 4404"/>
              <a:gd name="T17" fmla="*/ 300 h 5046"/>
              <a:gd name="T18" fmla="*/ 2917 w 4404"/>
              <a:gd name="T19" fmla="*/ 183 h 5046"/>
              <a:gd name="T20" fmla="*/ 2681 w 4404"/>
              <a:gd name="T21" fmla="*/ 93 h 5046"/>
              <a:gd name="T22" fmla="*/ 2433 w 4404"/>
              <a:gd name="T23" fmla="*/ 32 h 5046"/>
              <a:gd name="T24" fmla="*/ 2173 w 4404"/>
              <a:gd name="T25" fmla="*/ 2 h 5046"/>
              <a:gd name="T26" fmla="*/ 1961 w 4404"/>
              <a:gd name="T27" fmla="*/ 2 h 5046"/>
              <a:gd name="T28" fmla="*/ 1702 w 4404"/>
              <a:gd name="T29" fmla="*/ 32 h 5046"/>
              <a:gd name="T30" fmla="*/ 1453 w 4404"/>
              <a:gd name="T31" fmla="*/ 93 h 5046"/>
              <a:gd name="T32" fmla="*/ 1217 w 4404"/>
              <a:gd name="T33" fmla="*/ 183 h 5046"/>
              <a:gd name="T34" fmla="*/ 996 w 4404"/>
              <a:gd name="T35" fmla="*/ 300 h 5046"/>
              <a:gd name="T36" fmla="*/ 792 w 4404"/>
              <a:gd name="T37" fmla="*/ 441 h 5046"/>
              <a:gd name="T38" fmla="*/ 606 w 4404"/>
              <a:gd name="T39" fmla="*/ 606 h 5046"/>
              <a:gd name="T40" fmla="*/ 441 w 4404"/>
              <a:gd name="T41" fmla="*/ 791 h 5046"/>
              <a:gd name="T42" fmla="*/ 300 w 4404"/>
              <a:gd name="T43" fmla="*/ 996 h 5046"/>
              <a:gd name="T44" fmla="*/ 183 w 4404"/>
              <a:gd name="T45" fmla="*/ 1218 h 5046"/>
              <a:gd name="T46" fmla="*/ 93 w 4404"/>
              <a:gd name="T47" fmla="*/ 1453 h 5046"/>
              <a:gd name="T48" fmla="*/ 33 w 4404"/>
              <a:gd name="T49" fmla="*/ 1702 h 5046"/>
              <a:gd name="T50" fmla="*/ 3 w 4404"/>
              <a:gd name="T51" fmla="*/ 1961 h 5046"/>
              <a:gd name="T52" fmla="*/ 483 w 4404"/>
              <a:gd name="T53" fmla="*/ 4640 h 5046"/>
              <a:gd name="T54" fmla="*/ 488 w 4404"/>
              <a:gd name="T55" fmla="*/ 1945 h 5046"/>
              <a:gd name="T56" fmla="*/ 515 w 4404"/>
              <a:gd name="T57" fmla="*/ 1748 h 5046"/>
              <a:gd name="T58" fmla="*/ 566 w 4404"/>
              <a:gd name="T59" fmla="*/ 1560 h 5046"/>
              <a:gd name="T60" fmla="*/ 640 w 4404"/>
              <a:gd name="T61" fmla="*/ 1381 h 5046"/>
              <a:gd name="T62" fmla="*/ 733 w 4404"/>
              <a:gd name="T63" fmla="*/ 1214 h 5046"/>
              <a:gd name="T64" fmla="*/ 846 w 4404"/>
              <a:gd name="T65" fmla="*/ 1059 h 5046"/>
              <a:gd name="T66" fmla="*/ 975 w 4404"/>
              <a:gd name="T67" fmla="*/ 921 h 5046"/>
              <a:gd name="T68" fmla="*/ 1120 w 4404"/>
              <a:gd name="T69" fmla="*/ 798 h 5046"/>
              <a:gd name="T70" fmla="*/ 1280 w 4404"/>
              <a:gd name="T71" fmla="*/ 693 h 5046"/>
              <a:gd name="T72" fmla="*/ 1452 w 4404"/>
              <a:gd name="T73" fmla="*/ 607 h 5046"/>
              <a:gd name="T74" fmla="*/ 1635 w 4404"/>
              <a:gd name="T75" fmla="*/ 543 h 5046"/>
              <a:gd name="T76" fmla="*/ 1827 w 4404"/>
              <a:gd name="T77" fmla="*/ 501 h 5046"/>
              <a:gd name="T78" fmla="*/ 2027 w 4404"/>
              <a:gd name="T79" fmla="*/ 483 h 5046"/>
              <a:gd name="T80" fmla="*/ 2189 w 4404"/>
              <a:gd name="T81" fmla="*/ 488 h 5046"/>
              <a:gd name="T82" fmla="*/ 2386 w 4404"/>
              <a:gd name="T83" fmla="*/ 515 h 5046"/>
              <a:gd name="T84" fmla="*/ 2575 w 4404"/>
              <a:gd name="T85" fmla="*/ 566 h 5046"/>
              <a:gd name="T86" fmla="*/ 2753 w 4404"/>
              <a:gd name="T87" fmla="*/ 639 h 5046"/>
              <a:gd name="T88" fmla="*/ 2920 w 4404"/>
              <a:gd name="T89" fmla="*/ 733 h 5046"/>
              <a:gd name="T90" fmla="*/ 3075 w 4404"/>
              <a:gd name="T91" fmla="*/ 845 h 5046"/>
              <a:gd name="T92" fmla="*/ 3213 w 4404"/>
              <a:gd name="T93" fmla="*/ 974 h 5046"/>
              <a:gd name="T94" fmla="*/ 3336 w 4404"/>
              <a:gd name="T95" fmla="*/ 1120 h 5046"/>
              <a:gd name="T96" fmla="*/ 3441 w 4404"/>
              <a:gd name="T97" fmla="*/ 1279 h 5046"/>
              <a:gd name="T98" fmla="*/ 3527 w 4404"/>
              <a:gd name="T99" fmla="*/ 1451 h 5046"/>
              <a:gd name="T100" fmla="*/ 3591 w 4404"/>
              <a:gd name="T101" fmla="*/ 1634 h 5046"/>
              <a:gd name="T102" fmla="*/ 3633 w 4404"/>
              <a:gd name="T103" fmla="*/ 1826 h 5046"/>
              <a:gd name="T104" fmla="*/ 3651 w 4404"/>
              <a:gd name="T105" fmla="*/ 2026 h 5046"/>
              <a:gd name="T106" fmla="*/ 4404 w 4404"/>
              <a:gd name="T107" fmla="*/ 4536 h 5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04" h="5046">
                <a:moveTo>
                  <a:pt x="4134" y="4536"/>
                </a:moveTo>
                <a:lnTo>
                  <a:pt x="4134" y="2067"/>
                </a:lnTo>
                <a:lnTo>
                  <a:pt x="4134" y="2067"/>
                </a:lnTo>
                <a:lnTo>
                  <a:pt x="4134" y="2013"/>
                </a:lnTo>
                <a:lnTo>
                  <a:pt x="4132" y="1961"/>
                </a:lnTo>
                <a:lnTo>
                  <a:pt x="4129" y="1909"/>
                </a:lnTo>
                <a:lnTo>
                  <a:pt x="4124" y="1856"/>
                </a:lnTo>
                <a:lnTo>
                  <a:pt x="4117" y="1804"/>
                </a:lnTo>
                <a:lnTo>
                  <a:pt x="4110" y="1753"/>
                </a:lnTo>
                <a:lnTo>
                  <a:pt x="4102" y="1702"/>
                </a:lnTo>
                <a:lnTo>
                  <a:pt x="4092" y="1651"/>
                </a:lnTo>
                <a:lnTo>
                  <a:pt x="4081" y="1601"/>
                </a:lnTo>
                <a:lnTo>
                  <a:pt x="4069" y="1551"/>
                </a:lnTo>
                <a:lnTo>
                  <a:pt x="4056" y="1502"/>
                </a:lnTo>
                <a:lnTo>
                  <a:pt x="4041" y="1453"/>
                </a:lnTo>
                <a:lnTo>
                  <a:pt x="4025" y="1405"/>
                </a:lnTo>
                <a:lnTo>
                  <a:pt x="4009" y="1357"/>
                </a:lnTo>
                <a:lnTo>
                  <a:pt x="3991" y="1310"/>
                </a:lnTo>
                <a:lnTo>
                  <a:pt x="3972" y="1263"/>
                </a:lnTo>
                <a:lnTo>
                  <a:pt x="3951" y="1218"/>
                </a:lnTo>
                <a:lnTo>
                  <a:pt x="3931" y="1172"/>
                </a:lnTo>
                <a:lnTo>
                  <a:pt x="3908" y="1127"/>
                </a:lnTo>
                <a:lnTo>
                  <a:pt x="3884" y="1082"/>
                </a:lnTo>
                <a:lnTo>
                  <a:pt x="3860" y="1039"/>
                </a:lnTo>
                <a:lnTo>
                  <a:pt x="3834" y="996"/>
                </a:lnTo>
                <a:lnTo>
                  <a:pt x="3808" y="954"/>
                </a:lnTo>
                <a:lnTo>
                  <a:pt x="3781" y="912"/>
                </a:lnTo>
                <a:lnTo>
                  <a:pt x="3752" y="871"/>
                </a:lnTo>
                <a:lnTo>
                  <a:pt x="3723" y="831"/>
                </a:lnTo>
                <a:lnTo>
                  <a:pt x="3693" y="791"/>
                </a:lnTo>
                <a:lnTo>
                  <a:pt x="3661" y="753"/>
                </a:lnTo>
                <a:lnTo>
                  <a:pt x="3630" y="715"/>
                </a:lnTo>
                <a:lnTo>
                  <a:pt x="3597" y="678"/>
                </a:lnTo>
                <a:lnTo>
                  <a:pt x="3562" y="641"/>
                </a:lnTo>
                <a:lnTo>
                  <a:pt x="3528" y="606"/>
                </a:lnTo>
                <a:lnTo>
                  <a:pt x="3493" y="572"/>
                </a:lnTo>
                <a:lnTo>
                  <a:pt x="3457" y="538"/>
                </a:lnTo>
                <a:lnTo>
                  <a:pt x="3419" y="505"/>
                </a:lnTo>
                <a:lnTo>
                  <a:pt x="3382" y="473"/>
                </a:lnTo>
                <a:lnTo>
                  <a:pt x="3343" y="441"/>
                </a:lnTo>
                <a:lnTo>
                  <a:pt x="3303" y="412"/>
                </a:lnTo>
                <a:lnTo>
                  <a:pt x="3263" y="382"/>
                </a:lnTo>
                <a:lnTo>
                  <a:pt x="3223" y="354"/>
                </a:lnTo>
                <a:lnTo>
                  <a:pt x="3181" y="326"/>
                </a:lnTo>
                <a:lnTo>
                  <a:pt x="3138" y="300"/>
                </a:lnTo>
                <a:lnTo>
                  <a:pt x="3095" y="274"/>
                </a:lnTo>
                <a:lnTo>
                  <a:pt x="3052" y="250"/>
                </a:lnTo>
                <a:lnTo>
                  <a:pt x="3008" y="226"/>
                </a:lnTo>
                <a:lnTo>
                  <a:pt x="2962" y="203"/>
                </a:lnTo>
                <a:lnTo>
                  <a:pt x="2917" y="183"/>
                </a:lnTo>
                <a:lnTo>
                  <a:pt x="2871" y="163"/>
                </a:lnTo>
                <a:lnTo>
                  <a:pt x="2825" y="143"/>
                </a:lnTo>
                <a:lnTo>
                  <a:pt x="2777" y="125"/>
                </a:lnTo>
                <a:lnTo>
                  <a:pt x="2729" y="109"/>
                </a:lnTo>
                <a:lnTo>
                  <a:pt x="2681" y="93"/>
                </a:lnTo>
                <a:lnTo>
                  <a:pt x="2633" y="78"/>
                </a:lnTo>
                <a:lnTo>
                  <a:pt x="2584" y="65"/>
                </a:lnTo>
                <a:lnTo>
                  <a:pt x="2534" y="53"/>
                </a:lnTo>
                <a:lnTo>
                  <a:pt x="2484" y="42"/>
                </a:lnTo>
                <a:lnTo>
                  <a:pt x="2433" y="32"/>
                </a:lnTo>
                <a:lnTo>
                  <a:pt x="2381" y="24"/>
                </a:lnTo>
                <a:lnTo>
                  <a:pt x="2330" y="17"/>
                </a:lnTo>
                <a:lnTo>
                  <a:pt x="2278" y="10"/>
                </a:lnTo>
                <a:lnTo>
                  <a:pt x="2226" y="6"/>
                </a:lnTo>
                <a:lnTo>
                  <a:pt x="2173" y="2"/>
                </a:lnTo>
                <a:lnTo>
                  <a:pt x="2120" y="0"/>
                </a:lnTo>
                <a:lnTo>
                  <a:pt x="2068" y="0"/>
                </a:lnTo>
                <a:lnTo>
                  <a:pt x="2068" y="0"/>
                </a:lnTo>
                <a:lnTo>
                  <a:pt x="2014" y="0"/>
                </a:lnTo>
                <a:lnTo>
                  <a:pt x="1961" y="2"/>
                </a:lnTo>
                <a:lnTo>
                  <a:pt x="1909" y="6"/>
                </a:lnTo>
                <a:lnTo>
                  <a:pt x="1856" y="10"/>
                </a:lnTo>
                <a:lnTo>
                  <a:pt x="1804" y="17"/>
                </a:lnTo>
                <a:lnTo>
                  <a:pt x="1753" y="24"/>
                </a:lnTo>
                <a:lnTo>
                  <a:pt x="1702" y="32"/>
                </a:lnTo>
                <a:lnTo>
                  <a:pt x="1652" y="42"/>
                </a:lnTo>
                <a:lnTo>
                  <a:pt x="1600" y="53"/>
                </a:lnTo>
                <a:lnTo>
                  <a:pt x="1552" y="65"/>
                </a:lnTo>
                <a:lnTo>
                  <a:pt x="1502" y="78"/>
                </a:lnTo>
                <a:lnTo>
                  <a:pt x="1453" y="93"/>
                </a:lnTo>
                <a:lnTo>
                  <a:pt x="1405" y="109"/>
                </a:lnTo>
                <a:lnTo>
                  <a:pt x="1357" y="125"/>
                </a:lnTo>
                <a:lnTo>
                  <a:pt x="1309" y="143"/>
                </a:lnTo>
                <a:lnTo>
                  <a:pt x="1263" y="163"/>
                </a:lnTo>
                <a:lnTo>
                  <a:pt x="1217" y="183"/>
                </a:lnTo>
                <a:lnTo>
                  <a:pt x="1172" y="203"/>
                </a:lnTo>
                <a:lnTo>
                  <a:pt x="1126" y="226"/>
                </a:lnTo>
                <a:lnTo>
                  <a:pt x="1083" y="250"/>
                </a:lnTo>
                <a:lnTo>
                  <a:pt x="1039" y="274"/>
                </a:lnTo>
                <a:lnTo>
                  <a:pt x="996" y="300"/>
                </a:lnTo>
                <a:lnTo>
                  <a:pt x="954" y="326"/>
                </a:lnTo>
                <a:lnTo>
                  <a:pt x="913" y="354"/>
                </a:lnTo>
                <a:lnTo>
                  <a:pt x="872" y="382"/>
                </a:lnTo>
                <a:lnTo>
                  <a:pt x="831" y="412"/>
                </a:lnTo>
                <a:lnTo>
                  <a:pt x="792" y="441"/>
                </a:lnTo>
                <a:lnTo>
                  <a:pt x="754" y="473"/>
                </a:lnTo>
                <a:lnTo>
                  <a:pt x="715" y="505"/>
                </a:lnTo>
                <a:lnTo>
                  <a:pt x="679" y="538"/>
                </a:lnTo>
                <a:lnTo>
                  <a:pt x="642" y="572"/>
                </a:lnTo>
                <a:lnTo>
                  <a:pt x="606" y="606"/>
                </a:lnTo>
                <a:lnTo>
                  <a:pt x="572" y="641"/>
                </a:lnTo>
                <a:lnTo>
                  <a:pt x="538" y="678"/>
                </a:lnTo>
                <a:lnTo>
                  <a:pt x="505" y="715"/>
                </a:lnTo>
                <a:lnTo>
                  <a:pt x="473" y="753"/>
                </a:lnTo>
                <a:lnTo>
                  <a:pt x="441" y="791"/>
                </a:lnTo>
                <a:lnTo>
                  <a:pt x="411" y="831"/>
                </a:lnTo>
                <a:lnTo>
                  <a:pt x="382" y="871"/>
                </a:lnTo>
                <a:lnTo>
                  <a:pt x="354" y="912"/>
                </a:lnTo>
                <a:lnTo>
                  <a:pt x="326" y="954"/>
                </a:lnTo>
                <a:lnTo>
                  <a:pt x="300" y="996"/>
                </a:lnTo>
                <a:lnTo>
                  <a:pt x="274" y="1039"/>
                </a:lnTo>
                <a:lnTo>
                  <a:pt x="250" y="1082"/>
                </a:lnTo>
                <a:lnTo>
                  <a:pt x="226" y="1127"/>
                </a:lnTo>
                <a:lnTo>
                  <a:pt x="205" y="1172"/>
                </a:lnTo>
                <a:lnTo>
                  <a:pt x="183" y="1218"/>
                </a:lnTo>
                <a:lnTo>
                  <a:pt x="163" y="1263"/>
                </a:lnTo>
                <a:lnTo>
                  <a:pt x="143" y="1310"/>
                </a:lnTo>
                <a:lnTo>
                  <a:pt x="126" y="1357"/>
                </a:lnTo>
                <a:lnTo>
                  <a:pt x="109" y="1405"/>
                </a:lnTo>
                <a:lnTo>
                  <a:pt x="93" y="1453"/>
                </a:lnTo>
                <a:lnTo>
                  <a:pt x="78" y="1502"/>
                </a:lnTo>
                <a:lnTo>
                  <a:pt x="65" y="1551"/>
                </a:lnTo>
                <a:lnTo>
                  <a:pt x="53" y="1601"/>
                </a:lnTo>
                <a:lnTo>
                  <a:pt x="42" y="1651"/>
                </a:lnTo>
                <a:lnTo>
                  <a:pt x="33" y="1702"/>
                </a:lnTo>
                <a:lnTo>
                  <a:pt x="24" y="1753"/>
                </a:lnTo>
                <a:lnTo>
                  <a:pt x="17" y="1804"/>
                </a:lnTo>
                <a:lnTo>
                  <a:pt x="11" y="1856"/>
                </a:lnTo>
                <a:lnTo>
                  <a:pt x="6" y="1909"/>
                </a:lnTo>
                <a:lnTo>
                  <a:pt x="3" y="1961"/>
                </a:lnTo>
                <a:lnTo>
                  <a:pt x="1" y="2013"/>
                </a:lnTo>
                <a:lnTo>
                  <a:pt x="0" y="2067"/>
                </a:lnTo>
                <a:lnTo>
                  <a:pt x="0" y="4640"/>
                </a:lnTo>
                <a:lnTo>
                  <a:pt x="242" y="4399"/>
                </a:lnTo>
                <a:lnTo>
                  <a:pt x="483" y="4640"/>
                </a:lnTo>
                <a:lnTo>
                  <a:pt x="483" y="2067"/>
                </a:lnTo>
                <a:lnTo>
                  <a:pt x="483" y="2067"/>
                </a:lnTo>
                <a:lnTo>
                  <a:pt x="484" y="2026"/>
                </a:lnTo>
                <a:lnTo>
                  <a:pt x="485" y="1986"/>
                </a:lnTo>
                <a:lnTo>
                  <a:pt x="488" y="1945"/>
                </a:lnTo>
                <a:lnTo>
                  <a:pt x="491" y="1905"/>
                </a:lnTo>
                <a:lnTo>
                  <a:pt x="496" y="1865"/>
                </a:lnTo>
                <a:lnTo>
                  <a:pt x="501" y="1826"/>
                </a:lnTo>
                <a:lnTo>
                  <a:pt x="508" y="1787"/>
                </a:lnTo>
                <a:lnTo>
                  <a:pt x="515" y="1748"/>
                </a:lnTo>
                <a:lnTo>
                  <a:pt x="524" y="1710"/>
                </a:lnTo>
                <a:lnTo>
                  <a:pt x="533" y="1672"/>
                </a:lnTo>
                <a:lnTo>
                  <a:pt x="543" y="1634"/>
                </a:lnTo>
                <a:lnTo>
                  <a:pt x="555" y="1596"/>
                </a:lnTo>
                <a:lnTo>
                  <a:pt x="566" y="1560"/>
                </a:lnTo>
                <a:lnTo>
                  <a:pt x="580" y="1523"/>
                </a:lnTo>
                <a:lnTo>
                  <a:pt x="593" y="1487"/>
                </a:lnTo>
                <a:lnTo>
                  <a:pt x="608" y="1451"/>
                </a:lnTo>
                <a:lnTo>
                  <a:pt x="623" y="1415"/>
                </a:lnTo>
                <a:lnTo>
                  <a:pt x="640" y="1381"/>
                </a:lnTo>
                <a:lnTo>
                  <a:pt x="657" y="1346"/>
                </a:lnTo>
                <a:lnTo>
                  <a:pt x="675" y="1313"/>
                </a:lnTo>
                <a:lnTo>
                  <a:pt x="693" y="1279"/>
                </a:lnTo>
                <a:lnTo>
                  <a:pt x="713" y="1246"/>
                </a:lnTo>
                <a:lnTo>
                  <a:pt x="733" y="1214"/>
                </a:lnTo>
                <a:lnTo>
                  <a:pt x="754" y="1182"/>
                </a:lnTo>
                <a:lnTo>
                  <a:pt x="776" y="1150"/>
                </a:lnTo>
                <a:lnTo>
                  <a:pt x="798" y="1120"/>
                </a:lnTo>
                <a:lnTo>
                  <a:pt x="822" y="1090"/>
                </a:lnTo>
                <a:lnTo>
                  <a:pt x="846" y="1059"/>
                </a:lnTo>
                <a:lnTo>
                  <a:pt x="870" y="1031"/>
                </a:lnTo>
                <a:lnTo>
                  <a:pt x="896" y="1003"/>
                </a:lnTo>
                <a:lnTo>
                  <a:pt x="921" y="974"/>
                </a:lnTo>
                <a:lnTo>
                  <a:pt x="948" y="947"/>
                </a:lnTo>
                <a:lnTo>
                  <a:pt x="975" y="921"/>
                </a:lnTo>
                <a:lnTo>
                  <a:pt x="1003" y="895"/>
                </a:lnTo>
                <a:lnTo>
                  <a:pt x="1031" y="870"/>
                </a:lnTo>
                <a:lnTo>
                  <a:pt x="1061" y="845"/>
                </a:lnTo>
                <a:lnTo>
                  <a:pt x="1090" y="821"/>
                </a:lnTo>
                <a:lnTo>
                  <a:pt x="1120" y="798"/>
                </a:lnTo>
                <a:lnTo>
                  <a:pt x="1150" y="775"/>
                </a:lnTo>
                <a:lnTo>
                  <a:pt x="1182" y="754"/>
                </a:lnTo>
                <a:lnTo>
                  <a:pt x="1214" y="733"/>
                </a:lnTo>
                <a:lnTo>
                  <a:pt x="1247" y="713"/>
                </a:lnTo>
                <a:lnTo>
                  <a:pt x="1280" y="693"/>
                </a:lnTo>
                <a:lnTo>
                  <a:pt x="1313" y="674"/>
                </a:lnTo>
                <a:lnTo>
                  <a:pt x="1347" y="656"/>
                </a:lnTo>
                <a:lnTo>
                  <a:pt x="1381" y="639"/>
                </a:lnTo>
                <a:lnTo>
                  <a:pt x="1416" y="623"/>
                </a:lnTo>
                <a:lnTo>
                  <a:pt x="1452" y="607"/>
                </a:lnTo>
                <a:lnTo>
                  <a:pt x="1487" y="593"/>
                </a:lnTo>
                <a:lnTo>
                  <a:pt x="1523" y="579"/>
                </a:lnTo>
                <a:lnTo>
                  <a:pt x="1560" y="566"/>
                </a:lnTo>
                <a:lnTo>
                  <a:pt x="1597" y="555"/>
                </a:lnTo>
                <a:lnTo>
                  <a:pt x="1635" y="543"/>
                </a:lnTo>
                <a:lnTo>
                  <a:pt x="1672" y="533"/>
                </a:lnTo>
                <a:lnTo>
                  <a:pt x="1710" y="524"/>
                </a:lnTo>
                <a:lnTo>
                  <a:pt x="1748" y="515"/>
                </a:lnTo>
                <a:lnTo>
                  <a:pt x="1787" y="508"/>
                </a:lnTo>
                <a:lnTo>
                  <a:pt x="1827" y="501"/>
                </a:lnTo>
                <a:lnTo>
                  <a:pt x="1865" y="496"/>
                </a:lnTo>
                <a:lnTo>
                  <a:pt x="1905" y="491"/>
                </a:lnTo>
                <a:lnTo>
                  <a:pt x="1946" y="488"/>
                </a:lnTo>
                <a:lnTo>
                  <a:pt x="1986" y="485"/>
                </a:lnTo>
                <a:lnTo>
                  <a:pt x="2027" y="483"/>
                </a:lnTo>
                <a:lnTo>
                  <a:pt x="2068" y="483"/>
                </a:lnTo>
                <a:lnTo>
                  <a:pt x="2068" y="483"/>
                </a:lnTo>
                <a:lnTo>
                  <a:pt x="2109" y="483"/>
                </a:lnTo>
                <a:lnTo>
                  <a:pt x="2148" y="485"/>
                </a:lnTo>
                <a:lnTo>
                  <a:pt x="2189" y="488"/>
                </a:lnTo>
                <a:lnTo>
                  <a:pt x="2229" y="491"/>
                </a:lnTo>
                <a:lnTo>
                  <a:pt x="2269" y="496"/>
                </a:lnTo>
                <a:lnTo>
                  <a:pt x="2309" y="501"/>
                </a:lnTo>
                <a:lnTo>
                  <a:pt x="2347" y="508"/>
                </a:lnTo>
                <a:lnTo>
                  <a:pt x="2386" y="515"/>
                </a:lnTo>
                <a:lnTo>
                  <a:pt x="2425" y="524"/>
                </a:lnTo>
                <a:lnTo>
                  <a:pt x="2462" y="533"/>
                </a:lnTo>
                <a:lnTo>
                  <a:pt x="2501" y="543"/>
                </a:lnTo>
                <a:lnTo>
                  <a:pt x="2538" y="555"/>
                </a:lnTo>
                <a:lnTo>
                  <a:pt x="2575" y="566"/>
                </a:lnTo>
                <a:lnTo>
                  <a:pt x="2611" y="579"/>
                </a:lnTo>
                <a:lnTo>
                  <a:pt x="2647" y="593"/>
                </a:lnTo>
                <a:lnTo>
                  <a:pt x="2684" y="607"/>
                </a:lnTo>
                <a:lnTo>
                  <a:pt x="2719" y="623"/>
                </a:lnTo>
                <a:lnTo>
                  <a:pt x="2753" y="639"/>
                </a:lnTo>
                <a:lnTo>
                  <a:pt x="2788" y="656"/>
                </a:lnTo>
                <a:lnTo>
                  <a:pt x="2821" y="674"/>
                </a:lnTo>
                <a:lnTo>
                  <a:pt x="2855" y="693"/>
                </a:lnTo>
                <a:lnTo>
                  <a:pt x="2888" y="713"/>
                </a:lnTo>
                <a:lnTo>
                  <a:pt x="2920" y="733"/>
                </a:lnTo>
                <a:lnTo>
                  <a:pt x="2952" y="754"/>
                </a:lnTo>
                <a:lnTo>
                  <a:pt x="2984" y="775"/>
                </a:lnTo>
                <a:lnTo>
                  <a:pt x="3015" y="798"/>
                </a:lnTo>
                <a:lnTo>
                  <a:pt x="3044" y="821"/>
                </a:lnTo>
                <a:lnTo>
                  <a:pt x="3075" y="845"/>
                </a:lnTo>
                <a:lnTo>
                  <a:pt x="3103" y="870"/>
                </a:lnTo>
                <a:lnTo>
                  <a:pt x="3132" y="895"/>
                </a:lnTo>
                <a:lnTo>
                  <a:pt x="3160" y="921"/>
                </a:lnTo>
                <a:lnTo>
                  <a:pt x="3187" y="947"/>
                </a:lnTo>
                <a:lnTo>
                  <a:pt x="3213" y="974"/>
                </a:lnTo>
                <a:lnTo>
                  <a:pt x="3240" y="1003"/>
                </a:lnTo>
                <a:lnTo>
                  <a:pt x="3265" y="1031"/>
                </a:lnTo>
                <a:lnTo>
                  <a:pt x="3290" y="1059"/>
                </a:lnTo>
                <a:lnTo>
                  <a:pt x="3313" y="1090"/>
                </a:lnTo>
                <a:lnTo>
                  <a:pt x="3336" y="1120"/>
                </a:lnTo>
                <a:lnTo>
                  <a:pt x="3359" y="1150"/>
                </a:lnTo>
                <a:lnTo>
                  <a:pt x="3381" y="1182"/>
                </a:lnTo>
                <a:lnTo>
                  <a:pt x="3401" y="1214"/>
                </a:lnTo>
                <a:lnTo>
                  <a:pt x="3421" y="1246"/>
                </a:lnTo>
                <a:lnTo>
                  <a:pt x="3441" y="1279"/>
                </a:lnTo>
                <a:lnTo>
                  <a:pt x="3460" y="1313"/>
                </a:lnTo>
                <a:lnTo>
                  <a:pt x="3478" y="1346"/>
                </a:lnTo>
                <a:lnTo>
                  <a:pt x="3495" y="1381"/>
                </a:lnTo>
                <a:lnTo>
                  <a:pt x="3511" y="1415"/>
                </a:lnTo>
                <a:lnTo>
                  <a:pt x="3527" y="1451"/>
                </a:lnTo>
                <a:lnTo>
                  <a:pt x="3541" y="1487"/>
                </a:lnTo>
                <a:lnTo>
                  <a:pt x="3554" y="1523"/>
                </a:lnTo>
                <a:lnTo>
                  <a:pt x="3568" y="1560"/>
                </a:lnTo>
                <a:lnTo>
                  <a:pt x="3579" y="1596"/>
                </a:lnTo>
                <a:lnTo>
                  <a:pt x="3591" y="1634"/>
                </a:lnTo>
                <a:lnTo>
                  <a:pt x="3601" y="1672"/>
                </a:lnTo>
                <a:lnTo>
                  <a:pt x="3610" y="1710"/>
                </a:lnTo>
                <a:lnTo>
                  <a:pt x="3619" y="1748"/>
                </a:lnTo>
                <a:lnTo>
                  <a:pt x="3626" y="1787"/>
                </a:lnTo>
                <a:lnTo>
                  <a:pt x="3633" y="1826"/>
                </a:lnTo>
                <a:lnTo>
                  <a:pt x="3639" y="1865"/>
                </a:lnTo>
                <a:lnTo>
                  <a:pt x="3643" y="1905"/>
                </a:lnTo>
                <a:lnTo>
                  <a:pt x="3647" y="1945"/>
                </a:lnTo>
                <a:lnTo>
                  <a:pt x="3649" y="1986"/>
                </a:lnTo>
                <a:lnTo>
                  <a:pt x="3651" y="2026"/>
                </a:lnTo>
                <a:lnTo>
                  <a:pt x="3651" y="2067"/>
                </a:lnTo>
                <a:lnTo>
                  <a:pt x="3651" y="4536"/>
                </a:lnTo>
                <a:lnTo>
                  <a:pt x="3382" y="4536"/>
                </a:lnTo>
                <a:lnTo>
                  <a:pt x="3893" y="5046"/>
                </a:lnTo>
                <a:lnTo>
                  <a:pt x="4404" y="4536"/>
                </a:lnTo>
                <a:lnTo>
                  <a:pt x="4134" y="4536"/>
                </a:lnTo>
                <a:close/>
              </a:path>
            </a:pathLst>
          </a:custGeom>
          <a:solidFill>
            <a:srgbClr val="E3B998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E448801-AD75-4E18-9417-301AB86CA919}"/>
              </a:ext>
            </a:extLst>
          </p:cNvPr>
          <p:cNvSpPr/>
          <p:nvPr/>
        </p:nvSpPr>
        <p:spPr>
          <a:xfrm>
            <a:off x="2570419" y="3372965"/>
            <a:ext cx="3097213" cy="983135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C843874-6D4D-4D18-A0E1-1AE2512A3F8E}"/>
              </a:ext>
            </a:extLst>
          </p:cNvPr>
          <p:cNvSpPr/>
          <p:nvPr/>
        </p:nvSpPr>
        <p:spPr>
          <a:xfrm>
            <a:off x="2683540" y="3444619"/>
            <a:ext cx="2895600" cy="8255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2856617B-8C51-48C1-970F-2406034EDC3A}"/>
              </a:ext>
            </a:extLst>
          </p:cNvPr>
          <p:cNvSpPr/>
          <p:nvPr/>
        </p:nvSpPr>
        <p:spPr>
          <a:xfrm>
            <a:off x="2570419" y="4649315"/>
            <a:ext cx="3097213" cy="983135"/>
          </a:xfrm>
          <a:prstGeom prst="rect">
            <a:avLst/>
          </a:prstGeom>
          <a:gradFill>
            <a:gsLst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13200000" scaled="0"/>
          </a:gradFill>
          <a:ln>
            <a:noFill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88A50EE-23D3-4084-A04A-747393AB3B38}"/>
              </a:ext>
            </a:extLst>
          </p:cNvPr>
          <p:cNvSpPr/>
          <p:nvPr/>
        </p:nvSpPr>
        <p:spPr>
          <a:xfrm>
            <a:off x="2683540" y="4720969"/>
            <a:ext cx="2895600" cy="8255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12">
            <a:extLst>
              <a:ext uri="{FF2B5EF4-FFF2-40B4-BE49-F238E27FC236}">
                <a16:creationId xmlns:a16="http://schemas.microsoft.com/office/drawing/2014/main" id="{B2E3AE6C-9A83-4897-8F72-C25FA7DFB3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0418" y="3673303"/>
            <a:ext cx="30972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唯上、唯书、求稳</a:t>
            </a:r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41E10268-DF99-4AD1-9BCE-EF032459B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30" y="4931793"/>
            <a:ext cx="35829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思行、创新、求进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99E97F45-8017-4CDB-8D4D-D72E3C0BFA03}"/>
              </a:ext>
            </a:extLst>
          </p:cNvPr>
          <p:cNvSpPr txBox="1"/>
          <p:nvPr/>
        </p:nvSpPr>
        <p:spPr>
          <a:xfrm>
            <a:off x="1046418" y="4224228"/>
            <a:ext cx="869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转变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140A87-F441-484E-9D2B-9AD2D0453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620" y="1766972"/>
            <a:ext cx="3382360" cy="510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2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>
            <a:extLst>
              <a:ext uri="{FF2B5EF4-FFF2-40B4-BE49-F238E27FC236}">
                <a16:creationId xmlns:a16="http://schemas.microsoft.com/office/drawing/2014/main" id="{F2CB6A5C-00AD-4861-9213-BA338C1CA24B}"/>
              </a:ext>
            </a:extLst>
          </p:cNvPr>
          <p:cNvGrpSpPr/>
          <p:nvPr/>
        </p:nvGrpSpPr>
        <p:grpSpPr>
          <a:xfrm>
            <a:off x="6126265" y="689337"/>
            <a:ext cx="3916587" cy="2323610"/>
            <a:chOff x="5255400" y="1523771"/>
            <a:chExt cx="3916587" cy="2323610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92F3F02E-75D2-4345-BA9A-F4CDFA8163E1}"/>
                </a:ext>
              </a:extLst>
            </p:cNvPr>
            <p:cNvGrpSpPr/>
            <p:nvPr/>
          </p:nvGrpSpPr>
          <p:grpSpPr>
            <a:xfrm>
              <a:off x="5255400" y="1630440"/>
              <a:ext cx="3839712" cy="2216941"/>
              <a:chOff x="4590854" y="1036948"/>
              <a:chExt cx="4392890" cy="3199255"/>
            </a:xfrm>
          </p:grpSpPr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995C3B80-2A4E-417E-912A-52AD88740847}"/>
                  </a:ext>
                </a:extLst>
              </p:cNvPr>
              <p:cNvCxnSpPr/>
              <p:nvPr/>
            </p:nvCxnSpPr>
            <p:spPr>
              <a:xfrm>
                <a:off x="4590854" y="1036948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AB1E89CF-4E39-44B8-9343-1C72EA2B8269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6F44129D-564C-447A-A1E9-CFFA4F7D47DA}"/>
                </a:ext>
              </a:extLst>
            </p:cNvPr>
            <p:cNvGrpSpPr/>
            <p:nvPr/>
          </p:nvGrpSpPr>
          <p:grpSpPr>
            <a:xfrm>
              <a:off x="6584063" y="1523771"/>
              <a:ext cx="2587924" cy="1406105"/>
              <a:chOff x="6495691" y="905774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43CAB591-5812-4083-8530-EB9AACE937CB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05F24ED4-4F0E-47BA-B5B8-EFFE199E925E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E54630DE-5D12-4C7B-A284-3B8AFCA75E36}"/>
              </a:ext>
            </a:extLst>
          </p:cNvPr>
          <p:cNvSpPr/>
          <p:nvPr/>
        </p:nvSpPr>
        <p:spPr>
          <a:xfrm>
            <a:off x="2452820" y="902511"/>
            <a:ext cx="7241564" cy="44756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DD0AA36C-B21D-497E-AA6A-818EC46BBF28}"/>
              </a:ext>
            </a:extLst>
          </p:cNvPr>
          <p:cNvGrpSpPr/>
          <p:nvPr/>
        </p:nvGrpSpPr>
        <p:grpSpPr>
          <a:xfrm>
            <a:off x="2333205" y="2890814"/>
            <a:ext cx="6707517" cy="2664648"/>
            <a:chOff x="2888574" y="3086654"/>
            <a:chExt cx="5220256" cy="1847654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A6D0CC24-8C5F-4452-835D-FD7914C840DE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6309732F-FB64-47EE-84D2-E1483BC602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7F5751BC-8DCE-43FB-81D6-60C74D29A29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646C19E6-1B98-4096-A979-E8D12897F571}"/>
                </a:ext>
              </a:extLst>
            </p:cNvPr>
            <p:cNvGrpSpPr/>
            <p:nvPr/>
          </p:nvGrpSpPr>
          <p:grpSpPr>
            <a:xfrm flipH="1" flipV="1">
              <a:off x="2938396" y="3086654"/>
              <a:ext cx="2587924" cy="1786172"/>
              <a:chOff x="6495691" y="905774"/>
              <a:chExt cx="2587924" cy="1786172"/>
            </a:xfrm>
          </p:grpSpPr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2F1CEF39-DB4A-48F9-B3B5-03B110D1EFED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B2AF51CB-AC92-4435-82D8-00015D567F4A}"/>
                  </a:ext>
                </a:extLst>
              </p:cNvPr>
              <p:cNvCxnSpPr/>
              <p:nvPr/>
            </p:nvCxnSpPr>
            <p:spPr>
              <a:xfrm flipH="1">
                <a:off x="9083615" y="905774"/>
                <a:ext cx="0" cy="1786172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BB96B814-35C9-4F03-8B4C-CE028749AE0C}"/>
              </a:ext>
            </a:extLst>
          </p:cNvPr>
          <p:cNvSpPr/>
          <p:nvPr/>
        </p:nvSpPr>
        <p:spPr>
          <a:xfrm>
            <a:off x="2571791" y="960500"/>
            <a:ext cx="361952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4400" b="1" dirty="0">
                <a:gradFill>
                  <a:gsLst>
                    <a:gs pos="0">
                      <a:srgbClr val="260E08"/>
                    </a:gs>
                    <a:gs pos="96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CONTENTS</a:t>
            </a:r>
          </a:p>
        </p:txBody>
      </p:sp>
      <p:grpSp>
        <p:nvGrpSpPr>
          <p:cNvPr id="32" name="组合 31"/>
          <p:cNvGrpSpPr/>
          <p:nvPr/>
        </p:nvGrpSpPr>
        <p:grpSpPr>
          <a:xfrm>
            <a:off x="10419325" y="-74140"/>
            <a:ext cx="3270250" cy="2256156"/>
            <a:chOff x="7754047" y="-2"/>
            <a:chExt cx="6440686" cy="4443960"/>
          </a:xfrm>
        </p:grpSpPr>
        <p:sp>
          <p:nvSpPr>
            <p:cNvPr id="33" name="直角三角形 32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5" name="平行四边形 34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 rot="10800000">
            <a:off x="-955411" y="4601844"/>
            <a:ext cx="3270250" cy="2256156"/>
            <a:chOff x="7754047" y="-2"/>
            <a:chExt cx="6440686" cy="4443960"/>
          </a:xfrm>
        </p:grpSpPr>
        <p:sp>
          <p:nvSpPr>
            <p:cNvPr id="41" name="直角三角形 40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43" name="平行四边形 42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4" name="平行四边形 43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45" name="平行四边形 44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6" name="平行四边形 45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7" name="平行四边形 46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57" name="Rectangle 22"/>
          <p:cNvSpPr>
            <a:spLocks noChangeArrowheads="1"/>
          </p:cNvSpPr>
          <p:nvPr/>
        </p:nvSpPr>
        <p:spPr bwMode="auto">
          <a:xfrm>
            <a:off x="4543650" y="1814326"/>
            <a:ext cx="3695184" cy="49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2020</a:t>
            </a:r>
            <a:r>
              <a:rPr lang="zh-CN" altLang="en-US" sz="24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年度</a:t>
            </a:r>
            <a:r>
              <a:rPr lang="zh-CN" altLang="zh-CN" sz="24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  <a:r>
              <a:rPr lang="zh-CN" altLang="en-US" sz="24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工作概</a:t>
            </a:r>
            <a:r>
              <a:rPr lang="zh-CN" altLang="zh-CN" sz="24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情</a:t>
            </a:r>
            <a:endParaRPr lang="en-GB" altLang="zh-CN" sz="2400" b="1" dirty="0">
              <a:gradFill>
                <a:gsLst>
                  <a:gs pos="0">
                    <a:srgbClr val="260E08"/>
                  </a:gs>
                  <a:gs pos="94000">
                    <a:srgbClr val="9D2602"/>
                  </a:gs>
                </a:gsLst>
                <a:path path="circle">
                  <a:fillToRect l="100000" t="100000"/>
                </a:path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8" name="WordArt 20"/>
          <p:cNvSpPr>
            <a:spLocks noChangeArrowheads="1" noChangeShapeType="1" noTextEdit="1"/>
          </p:cNvSpPr>
          <p:nvPr/>
        </p:nvSpPr>
        <p:spPr bwMode="auto">
          <a:xfrm>
            <a:off x="4191371" y="2558025"/>
            <a:ext cx="244018" cy="3660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kern="10" dirty="0">
                <a:gradFill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2</a:t>
            </a:r>
          </a:p>
        </p:txBody>
      </p: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29820341-B1B4-409D-9056-8F116B318C27}"/>
              </a:ext>
            </a:extLst>
          </p:cNvPr>
          <p:cNvCxnSpPr>
            <a:cxnSpLocks/>
          </p:cNvCxnSpPr>
          <p:nvPr/>
        </p:nvCxnSpPr>
        <p:spPr>
          <a:xfrm>
            <a:off x="4009993" y="2335418"/>
            <a:ext cx="3867418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图片 49">
            <a:extLst>
              <a:ext uri="{FF2B5EF4-FFF2-40B4-BE49-F238E27FC236}">
                <a16:creationId xmlns:a16="http://schemas.microsoft.com/office/drawing/2014/main" id="{8590F0B8-1930-4873-B2F3-C5775034BD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8096518" y="2980799"/>
            <a:ext cx="3875415" cy="2542741"/>
          </a:xfrm>
          <a:prstGeom prst="rect">
            <a:avLst/>
          </a:prstGeom>
        </p:spPr>
      </p:pic>
      <p:sp>
        <p:nvSpPr>
          <p:cNvPr id="52" name="WordArt 20">
            <a:extLst>
              <a:ext uri="{FF2B5EF4-FFF2-40B4-BE49-F238E27FC236}">
                <a16:creationId xmlns:a16="http://schemas.microsoft.com/office/drawing/2014/main" id="{B9C3EB97-1DE8-4F68-8A2E-2DF1C8A19F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58290" y="1875133"/>
            <a:ext cx="244018" cy="3660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kern="10" dirty="0">
                <a:gradFill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1</a:t>
            </a:r>
          </a:p>
        </p:txBody>
      </p: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66C4077E-2E3F-4DA6-8119-9896BBC87EAB}"/>
              </a:ext>
            </a:extLst>
          </p:cNvPr>
          <p:cNvCxnSpPr>
            <a:cxnSpLocks/>
          </p:cNvCxnSpPr>
          <p:nvPr/>
        </p:nvCxnSpPr>
        <p:spPr>
          <a:xfrm>
            <a:off x="4009993" y="3028230"/>
            <a:ext cx="3867418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id="{708D5086-52A0-4191-BE25-73EB03F4916B}"/>
              </a:ext>
            </a:extLst>
          </p:cNvPr>
          <p:cNvCxnSpPr>
            <a:cxnSpLocks/>
          </p:cNvCxnSpPr>
          <p:nvPr/>
        </p:nvCxnSpPr>
        <p:spPr>
          <a:xfrm>
            <a:off x="4009993" y="3721042"/>
            <a:ext cx="3867418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25F291C5-F2EC-4DA1-905E-A6F8235260C0}"/>
              </a:ext>
            </a:extLst>
          </p:cNvPr>
          <p:cNvCxnSpPr>
            <a:cxnSpLocks/>
          </p:cNvCxnSpPr>
          <p:nvPr/>
        </p:nvCxnSpPr>
        <p:spPr>
          <a:xfrm>
            <a:off x="4009993" y="4413854"/>
            <a:ext cx="3867418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A6C85E6A-1C60-47F5-BC2E-872697CABA08}"/>
              </a:ext>
            </a:extLst>
          </p:cNvPr>
          <p:cNvCxnSpPr>
            <a:cxnSpLocks/>
          </p:cNvCxnSpPr>
          <p:nvPr/>
        </p:nvCxnSpPr>
        <p:spPr>
          <a:xfrm>
            <a:off x="4009993" y="5106667"/>
            <a:ext cx="3867418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69">
            <a:extLst>
              <a:ext uri="{FF2B5EF4-FFF2-40B4-BE49-F238E27FC236}">
                <a16:creationId xmlns:a16="http://schemas.microsoft.com/office/drawing/2014/main" id="{982D46DE-F21E-4CC7-B324-22EB383897DF}"/>
              </a:ext>
            </a:extLst>
          </p:cNvPr>
          <p:cNvSpPr txBox="1"/>
          <p:nvPr/>
        </p:nvSpPr>
        <p:spPr>
          <a:xfrm>
            <a:off x="4543650" y="2477685"/>
            <a:ext cx="3442022" cy="49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1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zh-CN" dirty="0"/>
              <a:t>安全目标指标完成情况</a:t>
            </a:r>
            <a:endParaRPr lang="en-GB" altLang="zh-CN" dirty="0"/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4D28E4F8-D444-4FEE-A9BB-390ED8FCE4FA}"/>
              </a:ext>
            </a:extLst>
          </p:cNvPr>
          <p:cNvSpPr txBox="1"/>
          <p:nvPr/>
        </p:nvSpPr>
        <p:spPr>
          <a:xfrm>
            <a:off x="4543650" y="3180021"/>
            <a:ext cx="2297906" cy="49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1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zh-CN" dirty="0"/>
              <a:t>主要工作汇报</a:t>
            </a:r>
          </a:p>
        </p:txBody>
      </p:sp>
      <p:sp>
        <p:nvSpPr>
          <p:cNvPr id="72" name="WordArt 20">
            <a:extLst>
              <a:ext uri="{FF2B5EF4-FFF2-40B4-BE49-F238E27FC236}">
                <a16:creationId xmlns:a16="http://schemas.microsoft.com/office/drawing/2014/main" id="{140D8386-0F9F-4277-8A41-261739A9EC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98992" y="3263961"/>
            <a:ext cx="244018" cy="3660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kern="10" dirty="0">
                <a:gradFill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3</a:t>
            </a:r>
          </a:p>
        </p:txBody>
      </p:sp>
      <p:sp>
        <p:nvSpPr>
          <p:cNvPr id="75" name="WordArt 20">
            <a:extLst>
              <a:ext uri="{FF2B5EF4-FFF2-40B4-BE49-F238E27FC236}">
                <a16:creationId xmlns:a16="http://schemas.microsoft.com/office/drawing/2014/main" id="{4D0D4AC0-3ECA-4CCF-8119-D57D0A2531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98992" y="3982057"/>
            <a:ext cx="244018" cy="3660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kern="10" dirty="0">
                <a:gradFill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4</a:t>
            </a:r>
          </a:p>
        </p:txBody>
      </p:sp>
      <p:sp>
        <p:nvSpPr>
          <p:cNvPr id="76" name="文本框 75">
            <a:extLst>
              <a:ext uri="{FF2B5EF4-FFF2-40B4-BE49-F238E27FC236}">
                <a16:creationId xmlns:a16="http://schemas.microsoft.com/office/drawing/2014/main" id="{10079E34-6C0E-449E-B237-34FDA46D4C3D}"/>
              </a:ext>
            </a:extLst>
          </p:cNvPr>
          <p:cNvSpPr txBox="1"/>
          <p:nvPr/>
        </p:nvSpPr>
        <p:spPr>
          <a:xfrm>
            <a:off x="4543650" y="3922751"/>
            <a:ext cx="3695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2400" b="1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zh-CN" dirty="0"/>
              <a:t>存在的问题及对应措施</a:t>
            </a:r>
            <a:endParaRPr lang="en-GB" altLang="zh-CN" dirty="0"/>
          </a:p>
        </p:txBody>
      </p:sp>
      <p:sp>
        <p:nvSpPr>
          <p:cNvPr id="77" name="WordArt 20">
            <a:extLst>
              <a:ext uri="{FF2B5EF4-FFF2-40B4-BE49-F238E27FC236}">
                <a16:creationId xmlns:a16="http://schemas.microsoft.com/office/drawing/2014/main" id="{03CBD01B-CC5A-44CE-84AF-10E99ED34A0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07509" y="4656946"/>
            <a:ext cx="244018" cy="3660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3200" b="1" kern="10" dirty="0">
                <a:gradFill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5</a:t>
            </a: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77594825-53B9-4059-ADB3-8DC959F370D2}"/>
              </a:ext>
            </a:extLst>
          </p:cNvPr>
          <p:cNvSpPr txBox="1"/>
          <p:nvPr/>
        </p:nvSpPr>
        <p:spPr>
          <a:xfrm>
            <a:off x="4545763" y="4609126"/>
            <a:ext cx="3695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defRPr sz="2400" b="1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zh-CN" dirty="0"/>
              <a:t>下一年工作</a:t>
            </a:r>
            <a:r>
              <a:rPr lang="zh-CN" altLang="en-US" dirty="0"/>
              <a:t>重点与计划</a:t>
            </a:r>
            <a:endParaRPr lang="en-GB" altLang="zh-CN" dirty="0"/>
          </a:p>
        </p:txBody>
      </p:sp>
    </p:spTree>
    <p:extLst>
      <p:ext uri="{BB962C8B-B14F-4D97-AF65-F5344CB8AC3E}">
        <p14:creationId xmlns:p14="http://schemas.microsoft.com/office/powerpoint/2010/main" val="369504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7742FA00-ED67-4BE6-8EEA-81B8A96AD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3562" y="2236788"/>
            <a:ext cx="34448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安全标准化建设</a:t>
            </a: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CA09954B-0EBE-48EB-8D12-9CE5DF3FF3B3}"/>
              </a:ext>
            </a:extLst>
          </p:cNvPr>
          <p:cNvSpPr/>
          <p:nvPr/>
        </p:nvSpPr>
        <p:spPr>
          <a:xfrm>
            <a:off x="1190171" y="2971755"/>
            <a:ext cx="2481942" cy="769258"/>
          </a:xfrm>
          <a:prstGeom prst="roundRect">
            <a:avLst/>
          </a:prstGeom>
          <a:solidFill>
            <a:srgbClr val="ED7D31"/>
          </a:solidFill>
          <a:ln>
            <a:gradFill>
              <a:gsLst>
                <a:gs pos="1000">
                  <a:schemeClr val="bg1"/>
                </a:gs>
                <a:gs pos="99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outerShdw blurRad="127000" dist="127000" dir="36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0BE063C6-086E-45E1-9411-AA029D1F3FC1}"/>
              </a:ext>
            </a:extLst>
          </p:cNvPr>
          <p:cNvSpPr/>
          <p:nvPr/>
        </p:nvSpPr>
        <p:spPr>
          <a:xfrm>
            <a:off x="4855028" y="2971755"/>
            <a:ext cx="2481942" cy="769258"/>
          </a:xfrm>
          <a:prstGeom prst="roundRect">
            <a:avLst/>
          </a:prstGeom>
          <a:solidFill>
            <a:srgbClr val="9D2602"/>
          </a:solidFill>
          <a:ln>
            <a:gradFill>
              <a:gsLst>
                <a:gs pos="1000">
                  <a:schemeClr val="bg1"/>
                </a:gs>
                <a:gs pos="99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outerShdw blurRad="127000" dist="127000" dir="36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1" name="矩形: 圆角 30">
            <a:extLst>
              <a:ext uri="{FF2B5EF4-FFF2-40B4-BE49-F238E27FC236}">
                <a16:creationId xmlns:a16="http://schemas.microsoft.com/office/drawing/2014/main" id="{585B9743-7B00-47F3-9BF5-FBD118BA8D88}"/>
              </a:ext>
            </a:extLst>
          </p:cNvPr>
          <p:cNvSpPr/>
          <p:nvPr/>
        </p:nvSpPr>
        <p:spPr>
          <a:xfrm>
            <a:off x="8519885" y="2971755"/>
            <a:ext cx="2481942" cy="769258"/>
          </a:xfrm>
          <a:prstGeom prst="roundRect">
            <a:avLst/>
          </a:prstGeom>
          <a:solidFill>
            <a:srgbClr val="ED7D31"/>
          </a:solidFill>
          <a:ln>
            <a:gradFill>
              <a:gsLst>
                <a:gs pos="1000">
                  <a:schemeClr val="bg1"/>
                </a:gs>
                <a:gs pos="99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outerShdw blurRad="127000" dist="127000" dir="36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2885A32-4C69-4C2B-BA12-F17817554FB6}"/>
              </a:ext>
            </a:extLst>
          </p:cNvPr>
          <p:cNvSpPr txBox="1"/>
          <p:nvPr/>
        </p:nvSpPr>
        <p:spPr>
          <a:xfrm>
            <a:off x="1520369" y="3125551"/>
            <a:ext cx="18288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现场达标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86C4D944-E24B-4EEF-BA4F-4E3E5AC4D0A7}"/>
              </a:ext>
            </a:extLst>
          </p:cNvPr>
          <p:cNvSpPr txBox="1"/>
          <p:nvPr/>
        </p:nvSpPr>
        <p:spPr>
          <a:xfrm>
            <a:off x="5272313" y="3117449"/>
            <a:ext cx="16473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岗位达标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DAF98999-9277-47FF-ACFC-E69E74BEB043}"/>
              </a:ext>
            </a:extLst>
          </p:cNvPr>
          <p:cNvSpPr txBox="1"/>
          <p:nvPr/>
        </p:nvSpPr>
        <p:spPr>
          <a:xfrm>
            <a:off x="8777513" y="3125551"/>
            <a:ext cx="19666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行为达标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4C7C0E6-A40B-4AAD-BF3F-03571980FC71}"/>
              </a:ext>
            </a:extLst>
          </p:cNvPr>
          <p:cNvSpPr/>
          <p:nvPr/>
        </p:nvSpPr>
        <p:spPr>
          <a:xfrm>
            <a:off x="0" y="4673600"/>
            <a:ext cx="12192000" cy="18726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90E1A7BE-3035-4676-A8BD-45076E201E4B}"/>
              </a:ext>
            </a:extLst>
          </p:cNvPr>
          <p:cNvSpPr txBox="1"/>
          <p:nvPr/>
        </p:nvSpPr>
        <p:spPr>
          <a:xfrm>
            <a:off x="322214" y="4871268"/>
            <a:ext cx="11547569" cy="14229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要形成自评自纠机制，要对危险、违章进行曝光并按照“四不放过”原则进行处置，要对重大隐患落实责任领导挂牌督办并与责任人约谈等，其目的是提示和警告我们不重犯同类错误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------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达到持续改进，实现达标升级。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09D79618-54D3-40B3-8E0A-D4445962A494}"/>
              </a:ext>
            </a:extLst>
          </p:cNvPr>
          <p:cNvSpPr txBox="1"/>
          <p:nvPr/>
        </p:nvSpPr>
        <p:spPr>
          <a:xfrm>
            <a:off x="4495797" y="4079937"/>
            <a:ext cx="3200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自评、自纠机制</a:t>
            </a:r>
            <a:endParaRPr lang="zh-CN" alt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DF1A351A-E5A8-46DE-9F97-5E4E638F5EA3}"/>
              </a:ext>
            </a:extLst>
          </p:cNvPr>
          <p:cNvCxnSpPr>
            <a:stCxn id="2" idx="2"/>
          </p:cNvCxnSpPr>
          <p:nvPr/>
        </p:nvCxnSpPr>
        <p:spPr>
          <a:xfrm>
            <a:off x="2431142" y="3741013"/>
            <a:ext cx="2423886" cy="56975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D8CC9A06-D727-4391-800A-70CBED4C26D3}"/>
              </a:ext>
            </a:extLst>
          </p:cNvPr>
          <p:cNvCxnSpPr>
            <a:cxnSpLocks/>
          </p:cNvCxnSpPr>
          <p:nvPr/>
        </p:nvCxnSpPr>
        <p:spPr>
          <a:xfrm flipH="1">
            <a:off x="7336970" y="3784884"/>
            <a:ext cx="2423886" cy="56975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F7C03770-8A46-43C5-977B-E4DB16DF5818}"/>
              </a:ext>
            </a:extLst>
          </p:cNvPr>
          <p:cNvCxnSpPr>
            <a:cxnSpLocks/>
            <a:endCxn id="37" idx="0"/>
          </p:cNvCxnSpPr>
          <p:nvPr/>
        </p:nvCxnSpPr>
        <p:spPr>
          <a:xfrm>
            <a:off x="6095998" y="3836865"/>
            <a:ext cx="0" cy="243072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48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8EBB6B8-6DBA-4E36-BF4F-8315868A3844}"/>
              </a:ext>
            </a:extLst>
          </p:cNvPr>
          <p:cNvSpPr txBox="1"/>
          <p:nvPr/>
        </p:nvSpPr>
        <p:spPr>
          <a:xfrm>
            <a:off x="3026228" y="2137619"/>
            <a:ext cx="61105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安全文化建设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85B4E3B-99E8-4477-BD7B-8B6011FE6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9" b="5553"/>
          <a:stretch/>
        </p:blipFill>
        <p:spPr>
          <a:xfrm>
            <a:off x="819767" y="3262085"/>
            <a:ext cx="3121152" cy="1567542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527A8E2-1940-4DC4-9F44-47A29B6F68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9" b="11542"/>
          <a:stretch/>
        </p:blipFill>
        <p:spPr>
          <a:xfrm>
            <a:off x="4520909" y="3262085"/>
            <a:ext cx="3121152" cy="1567542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64A4F1F-8340-4DDA-90DA-13E68AC33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67" y="3262085"/>
            <a:ext cx="3143466" cy="1567542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3E9B7216-87A2-4B3B-A6D7-E7C89337CF69}"/>
              </a:ext>
            </a:extLst>
          </p:cNvPr>
          <p:cNvSpPr/>
          <p:nvPr/>
        </p:nvSpPr>
        <p:spPr>
          <a:xfrm>
            <a:off x="729198" y="5278535"/>
            <a:ext cx="3302290" cy="52322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A9114CE-DF73-4BD5-9CCE-F5C267F0D00B}"/>
              </a:ext>
            </a:extLst>
          </p:cNvPr>
          <p:cNvSpPr/>
          <p:nvPr/>
        </p:nvSpPr>
        <p:spPr>
          <a:xfrm>
            <a:off x="4430340" y="5278535"/>
            <a:ext cx="3302290" cy="52322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F9F34067-0BA0-4AA8-A2DA-3A33C92AC7E9}"/>
              </a:ext>
            </a:extLst>
          </p:cNvPr>
          <p:cNvSpPr/>
          <p:nvPr/>
        </p:nvSpPr>
        <p:spPr>
          <a:xfrm>
            <a:off x="8131482" y="5278535"/>
            <a:ext cx="3302290" cy="52322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88E2FF04-3873-4851-A444-712ADCFF15BD}"/>
              </a:ext>
            </a:extLst>
          </p:cNvPr>
          <p:cNvSpPr txBox="1"/>
          <p:nvPr/>
        </p:nvSpPr>
        <p:spPr>
          <a:xfrm>
            <a:off x="1585540" y="5355479"/>
            <a:ext cx="15896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安全培训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231E6A1-1AFE-41A3-91C2-6E78BE617314}"/>
              </a:ext>
            </a:extLst>
          </p:cNvPr>
          <p:cNvSpPr txBox="1"/>
          <p:nvPr/>
        </p:nvSpPr>
        <p:spPr>
          <a:xfrm>
            <a:off x="5468257" y="5355479"/>
            <a:ext cx="12554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安全月报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AA5D4AE6-90E8-4C4A-AD04-721F07C28C0B}"/>
              </a:ext>
            </a:extLst>
          </p:cNvPr>
          <p:cNvSpPr txBox="1"/>
          <p:nvPr/>
        </p:nvSpPr>
        <p:spPr>
          <a:xfrm>
            <a:off x="8576127" y="5340090"/>
            <a:ext cx="24129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安全文化宣传走廊</a:t>
            </a:r>
          </a:p>
        </p:txBody>
      </p:sp>
    </p:spTree>
    <p:extLst>
      <p:ext uri="{BB962C8B-B14F-4D97-AF65-F5344CB8AC3E}">
        <p14:creationId xmlns:p14="http://schemas.microsoft.com/office/powerpoint/2010/main" val="154494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6F22941-02E8-45A3-BD77-27F3CA4403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6" b="33494"/>
          <a:stretch/>
        </p:blipFill>
        <p:spPr>
          <a:xfrm>
            <a:off x="0" y="2013543"/>
            <a:ext cx="12192000" cy="4704757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3F7092E-F733-42D2-A6BA-41D61EF9B4D4}"/>
              </a:ext>
            </a:extLst>
          </p:cNvPr>
          <p:cNvSpPr/>
          <p:nvPr/>
        </p:nvSpPr>
        <p:spPr>
          <a:xfrm>
            <a:off x="676275" y="2757714"/>
            <a:ext cx="10839450" cy="312057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">
            <a:extLst>
              <a:ext uri="{FF2B5EF4-FFF2-40B4-BE49-F238E27FC236}">
                <a16:creationId xmlns:a16="http://schemas.microsoft.com/office/drawing/2014/main" id="{F31DD48A-E8A0-4738-B914-81A88D760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3405" y="4056390"/>
            <a:ext cx="668519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zh-CN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安全管理部部长或专职安全员讲课评价</a:t>
            </a:r>
            <a:endParaRPr lang="zh-CN" altLang="en-US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4175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4EA6816-9261-4DA1-BEF3-AF1ABE63736A}"/>
              </a:ext>
            </a:extLst>
          </p:cNvPr>
          <p:cNvSpPr txBox="1"/>
          <p:nvPr/>
        </p:nvSpPr>
        <p:spPr>
          <a:xfrm>
            <a:off x="3026228" y="2137619"/>
            <a:ext cx="6110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安全文化建设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10B806C-0A6D-4496-82EC-5316D0F8D64E}"/>
              </a:ext>
            </a:extLst>
          </p:cNvPr>
          <p:cNvSpPr txBox="1"/>
          <p:nvPr/>
        </p:nvSpPr>
        <p:spPr>
          <a:xfrm>
            <a:off x="459375" y="3113066"/>
            <a:ext cx="6110514" cy="1135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制定安全文化建设计划，创造浓厚的安全文化活动氛围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0E257E17-0887-452E-A6A0-6FC71B68E0DD}"/>
              </a:ext>
            </a:extLst>
          </p:cNvPr>
          <p:cNvSpPr txBox="1"/>
          <p:nvPr/>
        </p:nvSpPr>
        <p:spPr>
          <a:xfrm>
            <a:off x="459375" y="4464723"/>
            <a:ext cx="39239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开展班组安全活动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438E5DF-1F0F-448A-AD15-34D0DE7C0B82}"/>
              </a:ext>
            </a:extLst>
          </p:cNvPr>
          <p:cNvSpPr txBox="1"/>
          <p:nvPr/>
        </p:nvSpPr>
        <p:spPr>
          <a:xfrm>
            <a:off x="459375" y="4988083"/>
            <a:ext cx="6110514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对危险和隐患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相互纠正、相互提醒，人人都是安全员，监督员，人人是安全守护者、执行者。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D854194B-2E42-4D90-92E7-49DA25A5BA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87" y="3321364"/>
            <a:ext cx="3940088" cy="262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3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BF25B62-360E-4014-9180-E05D27FD06F8}"/>
              </a:ext>
            </a:extLst>
          </p:cNvPr>
          <p:cNvSpPr txBox="1"/>
          <p:nvPr/>
        </p:nvSpPr>
        <p:spPr>
          <a:xfrm>
            <a:off x="370114" y="3177117"/>
            <a:ext cx="6110514" cy="2058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加强安全培训做到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“用心安全”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使安全文化理念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“入耳、入脑、入心” 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使员工自觉遵守安全并成为一种习惯</a:t>
            </a:r>
          </a:p>
        </p:txBody>
      </p:sp>
      <p:pic>
        <p:nvPicPr>
          <p:cNvPr id="17" name="图片 1">
            <a:extLst>
              <a:ext uri="{FF2B5EF4-FFF2-40B4-BE49-F238E27FC236}">
                <a16:creationId xmlns:a16="http://schemas.microsoft.com/office/drawing/2014/main" id="{2D42E480-B8FA-43F4-99A2-E10CFD310F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93"/>
          <a:stretch/>
        </p:blipFill>
        <p:spPr bwMode="auto">
          <a:xfrm>
            <a:off x="6669087" y="2264230"/>
            <a:ext cx="4878388" cy="388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88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D65C768-A8D2-442B-A6DB-A6070854052E}"/>
              </a:ext>
            </a:extLst>
          </p:cNvPr>
          <p:cNvSpPr txBox="1"/>
          <p:nvPr/>
        </p:nvSpPr>
        <p:spPr>
          <a:xfrm>
            <a:off x="500743" y="3413042"/>
            <a:ext cx="6110514" cy="1585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安全思行文化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做什么？怎么做？标准是什么？结果是否合规？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6D8E3CD-1F17-4CB6-B92D-E20C4413C1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542" b="95461" l="42188" r="81836">
                        <a14:foregroundMark x1="64941" y1="84627" x2="64941" y2="846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44" t="9102" r="13206" b="-1"/>
          <a:stretch/>
        </p:blipFill>
        <p:spPr>
          <a:xfrm>
            <a:off x="7627622" y="1822615"/>
            <a:ext cx="3913776" cy="479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16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637C8D5-6751-46DD-87F6-54C970DA9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28"/>
          <a:stretch/>
        </p:blipFill>
        <p:spPr>
          <a:xfrm>
            <a:off x="0" y="1841501"/>
            <a:ext cx="9010265" cy="50165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74F2EBB-6AD0-4B9B-A530-FC92CE6673AF}"/>
              </a:ext>
            </a:extLst>
          </p:cNvPr>
          <p:cNvSpPr/>
          <p:nvPr/>
        </p:nvSpPr>
        <p:spPr>
          <a:xfrm>
            <a:off x="0" y="3018971"/>
            <a:ext cx="9010265" cy="2946400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5607CE8-DE30-4170-A07B-37127DB727DF}"/>
              </a:ext>
            </a:extLst>
          </p:cNvPr>
          <p:cNvSpPr txBox="1"/>
          <p:nvPr/>
        </p:nvSpPr>
        <p:spPr>
          <a:xfrm>
            <a:off x="633445" y="3647645"/>
            <a:ext cx="7743373" cy="168905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24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b="1" dirty="0"/>
              <a:t>班前会班长要对全班人员进行精神状态观察安全提示、安全交底，班中检查、记录、警示或纠正，班后讲评和安全交接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F3C1F9D-9F23-40FF-AEDF-5906C4479FB2}"/>
              </a:ext>
            </a:extLst>
          </p:cNvPr>
          <p:cNvSpPr txBox="1"/>
          <p:nvPr/>
        </p:nvSpPr>
        <p:spPr>
          <a:xfrm>
            <a:off x="9354096" y="3429000"/>
            <a:ext cx="248738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一切活动都是围绕安全主题，</a:t>
            </a:r>
            <a:r>
              <a:rPr lang="zh-CN" altLang="en-US" sz="36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“用心安全”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在本单位得到了真正体现</a:t>
            </a:r>
          </a:p>
        </p:txBody>
      </p:sp>
    </p:spTree>
    <p:extLst>
      <p:ext uri="{BB962C8B-B14F-4D97-AF65-F5344CB8AC3E}">
        <p14:creationId xmlns:p14="http://schemas.microsoft.com/office/powerpoint/2010/main" val="336935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grpSp>
        <p:nvGrpSpPr>
          <p:cNvPr id="12" name="组合 11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1DFA3211-32CF-4245-A117-004AA06497D1}"/>
              </a:ext>
            </a:extLst>
          </p:cNvPr>
          <p:cNvGrpSpPr/>
          <p:nvPr/>
        </p:nvGrpSpPr>
        <p:grpSpPr>
          <a:xfrm>
            <a:off x="8557419" y="2657825"/>
            <a:ext cx="2736056" cy="3888432"/>
            <a:chOff x="7471675" y="2170052"/>
            <a:chExt cx="2736056" cy="3888432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3EED89E-3AC3-449C-84C1-2BF1DEDF71B3}"/>
                </a:ext>
              </a:extLst>
            </p:cNvPr>
            <p:cNvSpPr/>
            <p:nvPr/>
          </p:nvSpPr>
          <p:spPr>
            <a:xfrm>
              <a:off x="7471675" y="2962140"/>
              <a:ext cx="2448520" cy="3096344"/>
            </a:xfrm>
            <a:prstGeom prst="rect">
              <a:avLst/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4" name="五边形 5">
              <a:extLst>
                <a:ext uri="{FF2B5EF4-FFF2-40B4-BE49-F238E27FC236}">
                  <a16:creationId xmlns:a16="http://schemas.microsoft.com/office/drawing/2014/main" id="{492362DE-69BA-48C1-8226-63523E12F497}"/>
                </a:ext>
              </a:extLst>
            </p:cNvPr>
            <p:cNvSpPr/>
            <p:nvPr/>
          </p:nvSpPr>
          <p:spPr>
            <a:xfrm>
              <a:off x="7471675" y="2170052"/>
              <a:ext cx="2736056" cy="576064"/>
            </a:xfrm>
            <a:custGeom>
              <a:avLst/>
              <a:gdLst/>
              <a:ahLst/>
              <a:cxnLst/>
              <a:rect l="l" t="t" r="r" b="b"/>
              <a:pathLst>
                <a:path w="2736056" h="576064">
                  <a:moveTo>
                    <a:pt x="0" y="0"/>
                  </a:moveTo>
                  <a:lnTo>
                    <a:pt x="2448024" y="0"/>
                  </a:lnTo>
                  <a:lnTo>
                    <a:pt x="2736056" y="288032"/>
                  </a:lnTo>
                  <a:lnTo>
                    <a:pt x="2448024" y="576064"/>
                  </a:lnTo>
                  <a:lnTo>
                    <a:pt x="0" y="576064"/>
                  </a:lnTo>
                  <a:lnTo>
                    <a:pt x="288032" y="288032"/>
                  </a:lnTo>
                  <a:close/>
                </a:path>
              </a:pathLst>
            </a:custGeom>
            <a:solidFill>
              <a:srgbClr val="ED7D31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</p:grpSp>
      <p:grpSp>
        <p:nvGrpSpPr>
          <p:cNvPr id="19" name="组合 18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77CFA656-0E23-4AD2-B358-3141FCDBBA46}"/>
              </a:ext>
            </a:extLst>
          </p:cNvPr>
          <p:cNvGrpSpPr/>
          <p:nvPr/>
        </p:nvGrpSpPr>
        <p:grpSpPr>
          <a:xfrm>
            <a:off x="4817427" y="2657825"/>
            <a:ext cx="2736056" cy="3888432"/>
            <a:chOff x="4756455" y="2170052"/>
            <a:chExt cx="2736056" cy="3888432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3C47EB7-9839-4FE1-9A49-C74965FE8977}"/>
                </a:ext>
              </a:extLst>
            </p:cNvPr>
            <p:cNvSpPr/>
            <p:nvPr/>
          </p:nvSpPr>
          <p:spPr>
            <a:xfrm>
              <a:off x="4756455" y="2962140"/>
              <a:ext cx="2448520" cy="3096344"/>
            </a:xfrm>
            <a:prstGeom prst="rect">
              <a:avLst/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1" name="五边形 5">
              <a:extLst>
                <a:ext uri="{FF2B5EF4-FFF2-40B4-BE49-F238E27FC236}">
                  <a16:creationId xmlns:a16="http://schemas.microsoft.com/office/drawing/2014/main" id="{6838FFA8-0D4D-4B0B-8051-91B0EC288CC9}"/>
                </a:ext>
              </a:extLst>
            </p:cNvPr>
            <p:cNvSpPr/>
            <p:nvPr/>
          </p:nvSpPr>
          <p:spPr>
            <a:xfrm>
              <a:off x="4756455" y="2170052"/>
              <a:ext cx="2736056" cy="576064"/>
            </a:xfrm>
            <a:custGeom>
              <a:avLst/>
              <a:gdLst/>
              <a:ahLst/>
              <a:cxnLst/>
              <a:rect l="l" t="t" r="r" b="b"/>
              <a:pathLst>
                <a:path w="2736056" h="576064">
                  <a:moveTo>
                    <a:pt x="0" y="0"/>
                  </a:moveTo>
                  <a:lnTo>
                    <a:pt x="2448024" y="0"/>
                  </a:lnTo>
                  <a:lnTo>
                    <a:pt x="2736056" y="288032"/>
                  </a:lnTo>
                  <a:lnTo>
                    <a:pt x="2448024" y="576064"/>
                  </a:lnTo>
                  <a:lnTo>
                    <a:pt x="0" y="576064"/>
                  </a:lnTo>
                  <a:lnTo>
                    <a:pt x="288032" y="288032"/>
                  </a:lnTo>
                  <a:close/>
                </a:path>
              </a:pathLst>
            </a:custGeom>
            <a:solidFill>
              <a:srgbClr val="9D2602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1E72E48D-E8BC-40BA-842E-75D775F02C70}"/>
              </a:ext>
            </a:extLst>
          </p:cNvPr>
          <p:cNvSpPr/>
          <p:nvPr/>
        </p:nvSpPr>
        <p:spPr>
          <a:xfrm>
            <a:off x="1016517" y="3449913"/>
            <a:ext cx="2448520" cy="3096344"/>
          </a:xfrm>
          <a:prstGeom prst="rect">
            <a:avLst/>
          </a:prstGeom>
          <a:solidFill>
            <a:srgbClr val="EFEFEF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29" name="五边形 5">
            <a:extLst>
              <a:ext uri="{FF2B5EF4-FFF2-40B4-BE49-F238E27FC236}">
                <a16:creationId xmlns:a16="http://schemas.microsoft.com/office/drawing/2014/main" id="{21A17C9C-E79B-479B-8BD4-A5B24554D2BF}"/>
              </a:ext>
            </a:extLst>
          </p:cNvPr>
          <p:cNvSpPr/>
          <p:nvPr/>
        </p:nvSpPr>
        <p:spPr>
          <a:xfrm>
            <a:off x="1016517" y="2657825"/>
            <a:ext cx="2736056" cy="576064"/>
          </a:xfrm>
          <a:custGeom>
            <a:avLst/>
            <a:gdLst/>
            <a:ahLst/>
            <a:cxnLst/>
            <a:rect l="l" t="t" r="r" b="b"/>
            <a:pathLst>
              <a:path w="2736056" h="576064">
                <a:moveTo>
                  <a:pt x="0" y="0"/>
                </a:moveTo>
                <a:lnTo>
                  <a:pt x="2448024" y="0"/>
                </a:lnTo>
                <a:lnTo>
                  <a:pt x="2736056" y="288032"/>
                </a:lnTo>
                <a:lnTo>
                  <a:pt x="2448024" y="576064"/>
                </a:lnTo>
                <a:lnTo>
                  <a:pt x="0" y="576064"/>
                </a:lnTo>
                <a:lnTo>
                  <a:pt x="288032" y="288032"/>
                </a:lnTo>
                <a:close/>
              </a:path>
            </a:pathLst>
          </a:custGeom>
          <a:solidFill>
            <a:srgbClr val="ED7D31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D43E0784-4794-473C-A8F2-741BBA44C82D}"/>
              </a:ext>
            </a:extLst>
          </p:cNvPr>
          <p:cNvSpPr txBox="1"/>
          <p:nvPr/>
        </p:nvSpPr>
        <p:spPr>
          <a:xfrm>
            <a:off x="1360486" y="2745802"/>
            <a:ext cx="23920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一本安全文化手册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F319F0B-4C74-4AA5-87EE-D96D09B64BDF}"/>
              </a:ext>
            </a:extLst>
          </p:cNvPr>
          <p:cNvSpPr txBox="1"/>
          <p:nvPr/>
        </p:nvSpPr>
        <p:spPr>
          <a:xfrm>
            <a:off x="1186061" y="3937634"/>
            <a:ext cx="2239227" cy="21209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要把培训变成员工的一种福利。</a:t>
            </a: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1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使自觉遵守、维护安全行为成为一种习惯。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D2DA1180-219E-43E9-9E2D-EB1253326B52}"/>
              </a:ext>
            </a:extLst>
          </p:cNvPr>
          <p:cNvSpPr txBox="1"/>
          <p:nvPr/>
        </p:nvSpPr>
        <p:spPr>
          <a:xfrm>
            <a:off x="3040743" y="1988052"/>
            <a:ext cx="611051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ctr">
              <a:defRPr sz="2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dirty="0"/>
              <a:t>安全文化“六个一”工程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01EA3CE-255A-4301-BB6F-C5AFDF73C892}"/>
              </a:ext>
            </a:extLst>
          </p:cNvPr>
          <p:cNvSpPr txBox="1"/>
          <p:nvPr/>
        </p:nvSpPr>
        <p:spPr>
          <a:xfrm>
            <a:off x="5546168" y="2753749"/>
            <a:ext cx="12785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一个规划</a:t>
            </a:r>
          </a:p>
        </p:txBody>
      </p:sp>
      <p:sp>
        <p:nvSpPr>
          <p:cNvPr id="38" name="矩形 13">
            <a:extLst>
              <a:ext uri="{FF2B5EF4-FFF2-40B4-BE49-F238E27FC236}">
                <a16:creationId xmlns:a16="http://schemas.microsoft.com/office/drawing/2014/main" id="{520C5166-16B9-42F2-946B-F167CBA12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4516" y="5267070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第一年宣传培训</a:t>
            </a:r>
          </a:p>
        </p:txBody>
      </p:sp>
      <p:sp>
        <p:nvSpPr>
          <p:cNvPr id="39" name="矩形 14">
            <a:extLst>
              <a:ext uri="{FF2B5EF4-FFF2-40B4-BE49-F238E27FC236}">
                <a16:creationId xmlns:a16="http://schemas.microsoft.com/office/drawing/2014/main" id="{56C255E9-47A7-443C-8BAC-1D98A9766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4517" y="5660832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第二年着力推进</a:t>
            </a:r>
          </a:p>
        </p:txBody>
      </p:sp>
      <p:sp>
        <p:nvSpPr>
          <p:cNvPr id="40" name="矩形 14">
            <a:extLst>
              <a:ext uri="{FF2B5EF4-FFF2-40B4-BE49-F238E27FC236}">
                <a16:creationId xmlns:a16="http://schemas.microsoft.com/office/drawing/2014/main" id="{9A91D3E6-6FA3-4A14-AFE4-1322C387A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4517" y="6067356"/>
            <a:ext cx="1800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第二年着力推进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1460D4AB-67F9-4CD5-AB5D-F231E968A60E}"/>
              </a:ext>
            </a:extLst>
          </p:cNvPr>
          <p:cNvSpPr txBox="1"/>
          <p:nvPr/>
        </p:nvSpPr>
        <p:spPr>
          <a:xfrm>
            <a:off x="4992158" y="3463766"/>
            <a:ext cx="2207683" cy="17054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安全文化中长期发展规划（三年目标规划，</a:t>
            </a:r>
            <a:r>
              <a:rPr lang="en-US" altLang="zh-CN" dirty="0"/>
              <a:t>2020</a:t>
            </a:r>
            <a:r>
              <a:rPr lang="zh-CN" altLang="en-US" dirty="0"/>
              <a:t>年度有实现目标支撑）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A12F6F2E-2894-431F-9577-56F4E46B5EE6}"/>
              </a:ext>
            </a:extLst>
          </p:cNvPr>
          <p:cNvSpPr txBox="1"/>
          <p:nvPr/>
        </p:nvSpPr>
        <p:spPr>
          <a:xfrm>
            <a:off x="8935920" y="2762027"/>
            <a:ext cx="19790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dirty="0"/>
              <a:t>一个测评依据</a:t>
            </a: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A39E7924-D199-4346-BF66-92EC959570BE}"/>
              </a:ext>
            </a:extLst>
          </p:cNvPr>
          <p:cNvSpPr txBox="1"/>
          <p:nvPr/>
        </p:nvSpPr>
        <p:spPr>
          <a:xfrm>
            <a:off x="8709303" y="4052227"/>
            <a:ext cx="2296636" cy="17054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测评标准和办法</a:t>
            </a:r>
          </a:p>
          <a:p>
            <a:r>
              <a:rPr lang="zh-CN" altLang="en-US" dirty="0"/>
              <a:t>活动方案步骤要求</a:t>
            </a:r>
          </a:p>
          <a:p>
            <a:r>
              <a:rPr lang="zh-CN" altLang="en-US" dirty="0"/>
              <a:t>检查要素、奖励与处罚细则</a:t>
            </a:r>
          </a:p>
        </p:txBody>
      </p:sp>
    </p:spTree>
    <p:extLst>
      <p:ext uri="{BB962C8B-B14F-4D97-AF65-F5344CB8AC3E}">
        <p14:creationId xmlns:p14="http://schemas.microsoft.com/office/powerpoint/2010/main" val="2743740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E4A2D18B-F2F8-44B7-9AB2-5380DD73C0BD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BBDAAE5-C92C-4E1E-84F2-4089671650AB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682A3787-F9A5-4886-96B3-75B3132A2098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9775703E-4816-4FAC-B6A0-B99B5459E89A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C9F728A-1B7D-4819-BB77-17ECDBC4F599}"/>
              </a:ext>
            </a:extLst>
          </p:cNvPr>
          <p:cNvSpPr txBox="1"/>
          <p:nvPr/>
        </p:nvSpPr>
        <p:spPr>
          <a:xfrm>
            <a:off x="198118" y="311743"/>
            <a:ext cx="102666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2020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年度安全工作</a:t>
            </a: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要点</a:t>
            </a:r>
            <a:endParaRPr lang="zh-CN" altLang="en-US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二、着力推进两个建设</a:t>
            </a:r>
            <a:r>
              <a:rPr lang="en-US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安全标准化建设</a:t>
            </a:r>
          </a:p>
        </p:txBody>
      </p:sp>
      <p:grpSp>
        <p:nvGrpSpPr>
          <p:cNvPr id="12" name="组合 11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1DFA3211-32CF-4245-A117-004AA06497D1}"/>
              </a:ext>
            </a:extLst>
          </p:cNvPr>
          <p:cNvGrpSpPr/>
          <p:nvPr/>
        </p:nvGrpSpPr>
        <p:grpSpPr>
          <a:xfrm>
            <a:off x="8557419" y="2440109"/>
            <a:ext cx="2736056" cy="3888432"/>
            <a:chOff x="7471675" y="2170052"/>
            <a:chExt cx="2736056" cy="3888432"/>
          </a:xfrm>
        </p:grpSpPr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33EED89E-3AC3-449C-84C1-2BF1DEDF71B3}"/>
                </a:ext>
              </a:extLst>
            </p:cNvPr>
            <p:cNvSpPr/>
            <p:nvPr/>
          </p:nvSpPr>
          <p:spPr>
            <a:xfrm>
              <a:off x="7471675" y="2962140"/>
              <a:ext cx="2448520" cy="3096344"/>
            </a:xfrm>
            <a:prstGeom prst="rect">
              <a:avLst/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14" name="五边形 5">
              <a:extLst>
                <a:ext uri="{FF2B5EF4-FFF2-40B4-BE49-F238E27FC236}">
                  <a16:creationId xmlns:a16="http://schemas.microsoft.com/office/drawing/2014/main" id="{492362DE-69BA-48C1-8226-63523E12F497}"/>
                </a:ext>
              </a:extLst>
            </p:cNvPr>
            <p:cNvSpPr/>
            <p:nvPr/>
          </p:nvSpPr>
          <p:spPr>
            <a:xfrm>
              <a:off x="7471675" y="2170052"/>
              <a:ext cx="2736056" cy="576064"/>
            </a:xfrm>
            <a:custGeom>
              <a:avLst/>
              <a:gdLst/>
              <a:ahLst/>
              <a:cxnLst/>
              <a:rect l="l" t="t" r="r" b="b"/>
              <a:pathLst>
                <a:path w="2736056" h="576064">
                  <a:moveTo>
                    <a:pt x="0" y="0"/>
                  </a:moveTo>
                  <a:lnTo>
                    <a:pt x="2448024" y="0"/>
                  </a:lnTo>
                  <a:lnTo>
                    <a:pt x="2736056" y="288032"/>
                  </a:lnTo>
                  <a:lnTo>
                    <a:pt x="2448024" y="576064"/>
                  </a:lnTo>
                  <a:lnTo>
                    <a:pt x="0" y="576064"/>
                  </a:lnTo>
                  <a:lnTo>
                    <a:pt x="288032" y="288032"/>
                  </a:lnTo>
                  <a:close/>
                </a:path>
              </a:pathLst>
            </a:custGeom>
            <a:solidFill>
              <a:srgbClr val="ED7D31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</p:grpSp>
      <p:grpSp>
        <p:nvGrpSpPr>
          <p:cNvPr id="19" name="组合 18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77CFA656-0E23-4AD2-B358-3141FCDBBA46}"/>
              </a:ext>
            </a:extLst>
          </p:cNvPr>
          <p:cNvGrpSpPr/>
          <p:nvPr/>
        </p:nvGrpSpPr>
        <p:grpSpPr>
          <a:xfrm>
            <a:off x="4817427" y="2440109"/>
            <a:ext cx="2736056" cy="3888432"/>
            <a:chOff x="4756455" y="2170052"/>
            <a:chExt cx="2736056" cy="3888432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3C47EB7-9839-4FE1-9A49-C74965FE8977}"/>
                </a:ext>
              </a:extLst>
            </p:cNvPr>
            <p:cNvSpPr/>
            <p:nvPr/>
          </p:nvSpPr>
          <p:spPr>
            <a:xfrm>
              <a:off x="4756455" y="2962140"/>
              <a:ext cx="2448520" cy="3096344"/>
            </a:xfrm>
            <a:prstGeom prst="rect">
              <a:avLst/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  <p:sp>
          <p:nvSpPr>
            <p:cNvPr id="21" name="五边形 5">
              <a:extLst>
                <a:ext uri="{FF2B5EF4-FFF2-40B4-BE49-F238E27FC236}">
                  <a16:creationId xmlns:a16="http://schemas.microsoft.com/office/drawing/2014/main" id="{6838FFA8-0D4D-4B0B-8051-91B0EC288CC9}"/>
                </a:ext>
              </a:extLst>
            </p:cNvPr>
            <p:cNvSpPr/>
            <p:nvPr/>
          </p:nvSpPr>
          <p:spPr>
            <a:xfrm>
              <a:off x="4756455" y="2170052"/>
              <a:ext cx="2736056" cy="576064"/>
            </a:xfrm>
            <a:custGeom>
              <a:avLst/>
              <a:gdLst/>
              <a:ahLst/>
              <a:cxnLst/>
              <a:rect l="l" t="t" r="r" b="b"/>
              <a:pathLst>
                <a:path w="2736056" h="576064">
                  <a:moveTo>
                    <a:pt x="0" y="0"/>
                  </a:moveTo>
                  <a:lnTo>
                    <a:pt x="2448024" y="0"/>
                  </a:lnTo>
                  <a:lnTo>
                    <a:pt x="2736056" y="288032"/>
                  </a:lnTo>
                  <a:lnTo>
                    <a:pt x="2448024" y="576064"/>
                  </a:lnTo>
                  <a:lnTo>
                    <a:pt x="0" y="576064"/>
                  </a:lnTo>
                  <a:lnTo>
                    <a:pt x="288032" y="288032"/>
                  </a:lnTo>
                  <a:close/>
                </a:path>
              </a:pathLst>
            </a:custGeom>
            <a:solidFill>
              <a:srgbClr val="9D2602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n-ea"/>
              </a:endParaRPr>
            </a:p>
          </p:txBody>
        </p:sp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1E72E48D-E8BC-40BA-842E-75D775F02C70}"/>
              </a:ext>
            </a:extLst>
          </p:cNvPr>
          <p:cNvSpPr/>
          <p:nvPr/>
        </p:nvSpPr>
        <p:spPr>
          <a:xfrm>
            <a:off x="1016517" y="3232197"/>
            <a:ext cx="2448520" cy="3096344"/>
          </a:xfrm>
          <a:prstGeom prst="rect">
            <a:avLst/>
          </a:prstGeom>
          <a:solidFill>
            <a:srgbClr val="EFEFEF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29" name="五边形 5">
            <a:extLst>
              <a:ext uri="{FF2B5EF4-FFF2-40B4-BE49-F238E27FC236}">
                <a16:creationId xmlns:a16="http://schemas.microsoft.com/office/drawing/2014/main" id="{21A17C9C-E79B-479B-8BD4-A5B24554D2BF}"/>
              </a:ext>
            </a:extLst>
          </p:cNvPr>
          <p:cNvSpPr/>
          <p:nvPr/>
        </p:nvSpPr>
        <p:spPr>
          <a:xfrm>
            <a:off x="1016517" y="2440109"/>
            <a:ext cx="2736056" cy="576064"/>
          </a:xfrm>
          <a:custGeom>
            <a:avLst/>
            <a:gdLst/>
            <a:ahLst/>
            <a:cxnLst/>
            <a:rect l="l" t="t" r="r" b="b"/>
            <a:pathLst>
              <a:path w="2736056" h="576064">
                <a:moveTo>
                  <a:pt x="0" y="0"/>
                </a:moveTo>
                <a:lnTo>
                  <a:pt x="2448024" y="0"/>
                </a:lnTo>
                <a:lnTo>
                  <a:pt x="2736056" y="288032"/>
                </a:lnTo>
                <a:lnTo>
                  <a:pt x="2448024" y="576064"/>
                </a:lnTo>
                <a:lnTo>
                  <a:pt x="0" y="576064"/>
                </a:lnTo>
                <a:lnTo>
                  <a:pt x="288032" y="288032"/>
                </a:lnTo>
                <a:close/>
              </a:path>
            </a:pathLst>
          </a:custGeom>
          <a:solidFill>
            <a:srgbClr val="ED7D31"/>
          </a:solidFill>
          <a:ln w="19050">
            <a:gradFill>
              <a:gsLst>
                <a:gs pos="89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7200000" scaled="0"/>
            </a:gradFill>
          </a:ln>
          <a:effectLst>
            <a:outerShdw blurRad="254000" dist="127000" dir="8160000" algn="tr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+mn-ea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D43E0784-4794-473C-A8F2-741BBA44C82D}"/>
              </a:ext>
            </a:extLst>
          </p:cNvPr>
          <p:cNvSpPr txBox="1"/>
          <p:nvPr/>
        </p:nvSpPr>
        <p:spPr>
          <a:xfrm>
            <a:off x="1360486" y="2528086"/>
            <a:ext cx="23920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dirty="0"/>
              <a:t>一套活动方案</a:t>
            </a: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1F319F0B-4C74-4AA5-87EE-D96D09B64BDF}"/>
              </a:ext>
            </a:extLst>
          </p:cNvPr>
          <p:cNvSpPr txBox="1"/>
          <p:nvPr/>
        </p:nvSpPr>
        <p:spPr>
          <a:xfrm>
            <a:off x="1186061" y="3719918"/>
            <a:ext cx="22392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安全文化推广方案</a:t>
            </a:r>
          </a:p>
          <a:p>
            <a:r>
              <a:rPr lang="zh-CN" altLang="en-US" dirty="0"/>
              <a:t>安全制度零缺陷、</a:t>
            </a:r>
          </a:p>
          <a:p>
            <a:r>
              <a:rPr lang="zh-CN" altLang="en-US" dirty="0"/>
              <a:t>违章行为零容忍、</a:t>
            </a:r>
          </a:p>
          <a:p>
            <a:r>
              <a:rPr lang="zh-CN" altLang="en-US" dirty="0"/>
              <a:t>安全培训零遗漏。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801EA3CE-255A-4301-BB6F-C5AFDF73C892}"/>
              </a:ext>
            </a:extLst>
          </p:cNvPr>
          <p:cNvSpPr txBox="1"/>
          <p:nvPr/>
        </p:nvSpPr>
        <p:spPr>
          <a:xfrm>
            <a:off x="5331459" y="2541135"/>
            <a:ext cx="17197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一个班组模式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A12F6F2E-2894-431F-9577-56F4E46B5EE6}"/>
              </a:ext>
            </a:extLst>
          </p:cNvPr>
          <p:cNvSpPr txBox="1"/>
          <p:nvPr/>
        </p:nvSpPr>
        <p:spPr>
          <a:xfrm>
            <a:off x="8805665" y="2541135"/>
            <a:ext cx="22395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一条安全文化走廊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0143394-E24B-42C3-A952-55D3D22E9BAB}"/>
              </a:ext>
            </a:extLst>
          </p:cNvPr>
          <p:cNvSpPr txBox="1"/>
          <p:nvPr/>
        </p:nvSpPr>
        <p:spPr>
          <a:xfrm>
            <a:off x="4998594" y="3719918"/>
            <a:ext cx="2194812" cy="170540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形成</a:t>
            </a:r>
            <a:r>
              <a:rPr lang="en-US" altLang="zh-CN" dirty="0"/>
              <a:t>“</a:t>
            </a:r>
            <a:r>
              <a:rPr lang="zh-CN" altLang="en-US" dirty="0"/>
              <a:t>险情有人报，苗头有人抓，漏洞有人补，违纪有人纠</a:t>
            </a:r>
            <a:r>
              <a:rPr lang="en-US" altLang="zh-CN" dirty="0"/>
              <a:t>”</a:t>
            </a:r>
            <a:r>
              <a:rPr lang="zh-CN" altLang="en-US" dirty="0"/>
              <a:t>的良好氛围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285F348-ECEB-4660-B81E-1EB3FD97F224}"/>
              </a:ext>
            </a:extLst>
          </p:cNvPr>
          <p:cNvSpPr txBox="1"/>
          <p:nvPr/>
        </p:nvSpPr>
        <p:spPr>
          <a:xfrm>
            <a:off x="8706672" y="3512169"/>
            <a:ext cx="2299267" cy="253640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当安全成为一种文化，它就能变成一种力量，一种促进新产业</a:t>
            </a:r>
            <a:r>
              <a:rPr lang="en-US" altLang="zh-CN" dirty="0"/>
              <a:t>-----</a:t>
            </a:r>
            <a:r>
              <a:rPr lang="zh-CN" altLang="en-US" dirty="0"/>
              <a:t>不断持续改进、安全健康、和谐稳定、持续发展的巨大动力。</a:t>
            </a:r>
          </a:p>
        </p:txBody>
      </p:sp>
    </p:spTree>
    <p:extLst>
      <p:ext uri="{BB962C8B-B14F-4D97-AF65-F5344CB8AC3E}">
        <p14:creationId xmlns:p14="http://schemas.microsoft.com/office/powerpoint/2010/main" val="1477274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7C8C386-25E0-4139-8B9B-297E78F7ADC3}"/>
              </a:ext>
            </a:extLst>
          </p:cNvPr>
          <p:cNvGrpSpPr/>
          <p:nvPr/>
        </p:nvGrpSpPr>
        <p:grpSpPr>
          <a:xfrm rot="5400000">
            <a:off x="4221095" y="2401001"/>
            <a:ext cx="4723997" cy="3497403"/>
            <a:chOff x="5243492" y="1523770"/>
            <a:chExt cx="3928495" cy="225998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84230ED-757F-4698-AE56-E12D729A5001}"/>
                </a:ext>
              </a:extLst>
            </p:cNvPr>
            <p:cNvGrpSpPr/>
            <p:nvPr/>
          </p:nvGrpSpPr>
          <p:grpSpPr>
            <a:xfrm>
              <a:off x="5243492" y="1566818"/>
              <a:ext cx="3839712" cy="2216939"/>
              <a:chOff x="4577230" y="945135"/>
              <a:chExt cx="4392890" cy="3199253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0B5131C5-85D8-429D-B5E1-0C824B841329}"/>
                  </a:ext>
                </a:extLst>
              </p:cNvPr>
              <p:cNvCxnSpPr/>
              <p:nvPr/>
            </p:nvCxnSpPr>
            <p:spPr>
              <a:xfrm>
                <a:off x="4577230" y="945135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E7D9771B-F47B-4374-8373-37F450A959E2}"/>
                  </a:ext>
                </a:extLst>
              </p:cNvPr>
              <p:cNvCxnSpPr/>
              <p:nvPr/>
            </p:nvCxnSpPr>
            <p:spPr>
              <a:xfrm>
                <a:off x="8966477" y="951983"/>
                <a:ext cx="0" cy="3192405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B36012-3C67-474A-80DE-00A013B039E1}"/>
                </a:ext>
              </a:extLst>
            </p:cNvPr>
            <p:cNvGrpSpPr/>
            <p:nvPr/>
          </p:nvGrpSpPr>
          <p:grpSpPr>
            <a:xfrm>
              <a:off x="6584062" y="1523770"/>
              <a:ext cx="2587925" cy="1406106"/>
              <a:chOff x="6495690" y="905773"/>
              <a:chExt cx="2587925" cy="1406106"/>
            </a:xfrm>
          </p:grpSpPr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AD848435-BF73-4F7C-9F7C-4DECE3511B39}"/>
                  </a:ext>
                </a:extLst>
              </p:cNvPr>
              <p:cNvCxnSpPr/>
              <p:nvPr/>
            </p:nvCxnSpPr>
            <p:spPr>
              <a:xfrm>
                <a:off x="6495690" y="905773"/>
                <a:ext cx="2579299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D99BF1F3-0487-489F-9C21-C1122E20C4C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DEB607E5-8911-4D00-8FC8-7822CF67E7D7}"/>
              </a:ext>
            </a:extLst>
          </p:cNvPr>
          <p:cNvSpPr/>
          <p:nvPr/>
        </p:nvSpPr>
        <p:spPr>
          <a:xfrm rot="5400000">
            <a:off x="3276074" y="1556437"/>
            <a:ext cx="5523530" cy="3971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549AB3F-5E59-454F-8706-081D277E92F8}"/>
              </a:ext>
            </a:extLst>
          </p:cNvPr>
          <p:cNvGrpSpPr/>
          <p:nvPr/>
        </p:nvGrpSpPr>
        <p:grpSpPr>
          <a:xfrm rot="5400000">
            <a:off x="3094689" y="1291870"/>
            <a:ext cx="4541510" cy="3118675"/>
            <a:chOff x="2888574" y="3466721"/>
            <a:chExt cx="5220256" cy="1467587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AA2DB58A-673D-47B5-AA15-637390EC39D1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F1D5C2C0-9EA8-4CF5-8A05-A906E523B4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AE1F154-B73F-40CC-8C47-9D7EC65BB8B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C0D7B087-DB1F-488E-AD55-56138198F5A4}"/>
                </a:ext>
              </a:extLst>
            </p:cNvPr>
            <p:cNvGrpSpPr/>
            <p:nvPr/>
          </p:nvGrpSpPr>
          <p:grpSpPr>
            <a:xfrm flipH="1" flipV="1">
              <a:off x="2938396" y="3466721"/>
              <a:ext cx="2587924" cy="1406105"/>
              <a:chOff x="6495691" y="905774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FF7F2327-1432-4AE6-BE62-E93176452379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BB131FA0-39D5-49E8-B1BF-C6F9D424968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E37C161-BCEE-4672-9D6A-1E304D9EED68}"/>
              </a:ext>
            </a:extLst>
          </p:cNvPr>
          <p:cNvCxnSpPr/>
          <p:nvPr/>
        </p:nvCxnSpPr>
        <p:spPr>
          <a:xfrm>
            <a:off x="4834391" y="3090053"/>
            <a:ext cx="2392962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C88D5202-FC77-4CED-88AC-FF5B1E647494}"/>
              </a:ext>
            </a:extLst>
          </p:cNvPr>
          <p:cNvSpPr txBox="1"/>
          <p:nvPr/>
        </p:nvSpPr>
        <p:spPr>
          <a:xfrm>
            <a:off x="4374154" y="1643503"/>
            <a:ext cx="340349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gradFill>
                  <a:gsLst>
                    <a:gs pos="0">
                      <a:srgbClr val="260E08"/>
                    </a:gs>
                    <a:gs pos="96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FOUR</a:t>
            </a:r>
            <a:endParaRPr lang="zh-CN" altLang="en-US" sz="8800" b="1" dirty="0">
              <a:gradFill>
                <a:gsLst>
                  <a:gs pos="0">
                    <a:srgbClr val="260E08"/>
                  </a:gs>
                  <a:gs pos="96000">
                    <a:srgbClr val="9D2602"/>
                  </a:gs>
                  <a:gs pos="100000">
                    <a:srgbClr val="E3B998"/>
                  </a:gs>
                </a:gsLst>
                <a:path path="circle">
                  <a:fillToRect l="100000" t="100000"/>
                </a:path>
              </a:gradFill>
              <a:latin typeface="方正汉真广标简体" panose="02000000000000000000" pitchFamily="2" charset="-122"/>
              <a:ea typeface="方正汉真广标简体" panose="020000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 flipH="1">
            <a:off x="-1018318" y="-6109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 rot="10800000" flipH="1">
            <a:off x="9823538" y="4601844"/>
            <a:ext cx="3270250" cy="2256156"/>
            <a:chOff x="7754047" y="-2"/>
            <a:chExt cx="6440686" cy="4443960"/>
          </a:xfrm>
        </p:grpSpPr>
        <p:sp>
          <p:nvSpPr>
            <p:cNvPr id="34" name="直角三角形 33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6" name="平行四边形 35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4294622" y="3521890"/>
            <a:ext cx="3501542" cy="15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存在的问题及对应措施</a:t>
            </a:r>
            <a:endParaRPr lang="en-GB" altLang="zh-CN" sz="4000" b="1" dirty="0">
              <a:gradFill>
                <a:gsLst>
                  <a:gs pos="0">
                    <a:srgbClr val="260E08"/>
                  </a:gs>
                  <a:gs pos="94000">
                    <a:srgbClr val="9D2602"/>
                  </a:gs>
                </a:gsLst>
                <a:path path="circle">
                  <a:fillToRect l="100000" t="100000"/>
                </a:path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CD20571D-01C5-4EE2-8E48-6050C3F62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6917281" y="298194"/>
            <a:ext cx="2439438" cy="160056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6B3AD27C-1992-48A2-ABBC-519A662A7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92" y="5242388"/>
            <a:ext cx="1269312" cy="12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55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7C8C386-25E0-4139-8B9B-297E78F7ADC3}"/>
              </a:ext>
            </a:extLst>
          </p:cNvPr>
          <p:cNvGrpSpPr/>
          <p:nvPr/>
        </p:nvGrpSpPr>
        <p:grpSpPr>
          <a:xfrm rot="5400000">
            <a:off x="4221095" y="2401001"/>
            <a:ext cx="4723997" cy="3497403"/>
            <a:chOff x="5243492" y="1523770"/>
            <a:chExt cx="3928495" cy="225998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84230ED-757F-4698-AE56-E12D729A5001}"/>
                </a:ext>
              </a:extLst>
            </p:cNvPr>
            <p:cNvGrpSpPr/>
            <p:nvPr/>
          </p:nvGrpSpPr>
          <p:grpSpPr>
            <a:xfrm>
              <a:off x="5243492" y="1566818"/>
              <a:ext cx="3839712" cy="2216939"/>
              <a:chOff x="4577230" y="945135"/>
              <a:chExt cx="4392890" cy="3199253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0B5131C5-85D8-429D-B5E1-0C824B841329}"/>
                  </a:ext>
                </a:extLst>
              </p:cNvPr>
              <p:cNvCxnSpPr/>
              <p:nvPr/>
            </p:nvCxnSpPr>
            <p:spPr>
              <a:xfrm>
                <a:off x="4577230" y="945135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E7D9771B-F47B-4374-8373-37F450A959E2}"/>
                  </a:ext>
                </a:extLst>
              </p:cNvPr>
              <p:cNvCxnSpPr/>
              <p:nvPr/>
            </p:nvCxnSpPr>
            <p:spPr>
              <a:xfrm>
                <a:off x="8966477" y="951983"/>
                <a:ext cx="0" cy="3192405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B36012-3C67-474A-80DE-00A013B039E1}"/>
                </a:ext>
              </a:extLst>
            </p:cNvPr>
            <p:cNvGrpSpPr/>
            <p:nvPr/>
          </p:nvGrpSpPr>
          <p:grpSpPr>
            <a:xfrm>
              <a:off x="6584062" y="1523770"/>
              <a:ext cx="2587925" cy="1406106"/>
              <a:chOff x="6495690" y="905773"/>
              <a:chExt cx="2587925" cy="1406106"/>
            </a:xfrm>
          </p:grpSpPr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AD848435-BF73-4F7C-9F7C-4DECE3511B39}"/>
                  </a:ext>
                </a:extLst>
              </p:cNvPr>
              <p:cNvCxnSpPr/>
              <p:nvPr/>
            </p:nvCxnSpPr>
            <p:spPr>
              <a:xfrm>
                <a:off x="6495690" y="905773"/>
                <a:ext cx="2579299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D99BF1F3-0487-489F-9C21-C1122E20C4C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DEB607E5-8911-4D00-8FC8-7822CF67E7D7}"/>
              </a:ext>
            </a:extLst>
          </p:cNvPr>
          <p:cNvSpPr/>
          <p:nvPr/>
        </p:nvSpPr>
        <p:spPr>
          <a:xfrm rot="5400000">
            <a:off x="3276074" y="1556437"/>
            <a:ext cx="5523530" cy="3971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549AB3F-5E59-454F-8706-081D277E92F8}"/>
              </a:ext>
            </a:extLst>
          </p:cNvPr>
          <p:cNvGrpSpPr/>
          <p:nvPr/>
        </p:nvGrpSpPr>
        <p:grpSpPr>
          <a:xfrm rot="5400000">
            <a:off x="3094689" y="1291870"/>
            <a:ext cx="4541510" cy="3118675"/>
            <a:chOff x="2888574" y="3466721"/>
            <a:chExt cx="5220256" cy="1467587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AA2DB58A-673D-47B5-AA15-637390EC39D1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F1D5C2C0-9EA8-4CF5-8A05-A906E523B4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AE1F154-B73F-40CC-8C47-9D7EC65BB8B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C0D7B087-DB1F-488E-AD55-56138198F5A4}"/>
                </a:ext>
              </a:extLst>
            </p:cNvPr>
            <p:cNvGrpSpPr/>
            <p:nvPr/>
          </p:nvGrpSpPr>
          <p:grpSpPr>
            <a:xfrm flipH="1" flipV="1">
              <a:off x="2938396" y="3466721"/>
              <a:ext cx="2587924" cy="1406105"/>
              <a:chOff x="6495691" y="905774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FF7F2327-1432-4AE6-BE62-E93176452379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BB131FA0-39D5-49E8-B1BF-C6F9D424968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E37C161-BCEE-4672-9D6A-1E304D9EED68}"/>
              </a:ext>
            </a:extLst>
          </p:cNvPr>
          <p:cNvCxnSpPr/>
          <p:nvPr/>
        </p:nvCxnSpPr>
        <p:spPr>
          <a:xfrm>
            <a:off x="4834391" y="3090053"/>
            <a:ext cx="2392962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C88D5202-FC77-4CED-88AC-FF5B1E647494}"/>
              </a:ext>
            </a:extLst>
          </p:cNvPr>
          <p:cNvSpPr txBox="1"/>
          <p:nvPr/>
        </p:nvSpPr>
        <p:spPr>
          <a:xfrm>
            <a:off x="4416094" y="1643503"/>
            <a:ext cx="235673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gradFill>
                  <a:gsLst>
                    <a:gs pos="0">
                      <a:srgbClr val="260E08"/>
                    </a:gs>
                    <a:gs pos="96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ONE</a:t>
            </a:r>
            <a:endParaRPr lang="zh-CN" altLang="en-US" sz="8800" b="1" dirty="0">
              <a:gradFill>
                <a:gsLst>
                  <a:gs pos="0">
                    <a:srgbClr val="260E08"/>
                  </a:gs>
                  <a:gs pos="96000">
                    <a:srgbClr val="9D2602"/>
                  </a:gs>
                  <a:gs pos="100000">
                    <a:srgbClr val="E3B998"/>
                  </a:gs>
                </a:gsLst>
                <a:path path="circle">
                  <a:fillToRect l="100000" t="100000"/>
                </a:path>
              </a:gradFill>
              <a:latin typeface="方正汉真广标简体" panose="02000000000000000000" pitchFamily="2" charset="-122"/>
              <a:ea typeface="方正汉真广标简体" panose="020000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 flipH="1">
            <a:off x="-1018318" y="-6109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 rot="10800000" flipH="1">
            <a:off x="9823538" y="4601844"/>
            <a:ext cx="3270250" cy="2256156"/>
            <a:chOff x="7754047" y="-2"/>
            <a:chExt cx="6440686" cy="4443960"/>
          </a:xfrm>
        </p:grpSpPr>
        <p:sp>
          <p:nvSpPr>
            <p:cNvPr id="34" name="直角三角形 33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6" name="平行四边形 35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4047852" y="3379743"/>
            <a:ext cx="3962400" cy="1507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2020</a:t>
            </a:r>
            <a:r>
              <a:rPr lang="zh-CN" altLang="en-US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年度</a:t>
            </a:r>
            <a:r>
              <a:rPr lang="zh-CN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  <a:r>
              <a:rPr lang="zh-CN" altLang="en-US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工作概</a:t>
            </a:r>
            <a:r>
              <a:rPr lang="zh-CN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情</a:t>
            </a:r>
            <a:endParaRPr lang="en-GB" altLang="zh-CN" sz="4000" b="1" dirty="0">
              <a:gradFill>
                <a:gsLst>
                  <a:gs pos="0">
                    <a:srgbClr val="260E08"/>
                  </a:gs>
                  <a:gs pos="94000">
                    <a:srgbClr val="9D2602"/>
                  </a:gs>
                </a:gsLst>
                <a:path path="circle">
                  <a:fillToRect l="100000" t="100000"/>
                </a:path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CD20571D-01C5-4EE2-8E48-6050C3F62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6917281" y="298194"/>
            <a:ext cx="2439438" cy="160056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6B3AD27C-1992-48A2-ABBC-519A662A7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92" y="5242388"/>
            <a:ext cx="1269312" cy="12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8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138630" y="0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758927" y="174207"/>
            <a:ext cx="3711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方正大黑简体" panose="03000509000000000000" pitchFamily="65" charset="-122"/>
                <a:ea typeface="方正大黑简体" panose="03000509000000000000" pitchFamily="65" charset="-122"/>
              </a:rPr>
              <a:t>存在问题及整改措施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-331468" y="296119"/>
            <a:ext cx="1090396" cy="292845"/>
            <a:chOff x="-259548" y="170934"/>
            <a:chExt cx="1318685" cy="468212"/>
          </a:xfrm>
        </p:grpSpPr>
        <p:sp>
          <p:nvSpPr>
            <p:cNvPr id="2" name="平行四边形 1"/>
            <p:cNvSpPr/>
            <p:nvPr/>
          </p:nvSpPr>
          <p:spPr>
            <a:xfrm>
              <a:off x="-259548" y="170934"/>
              <a:ext cx="852755" cy="468212"/>
            </a:xfrm>
            <a:prstGeom prst="parallelogram">
              <a:avLst/>
            </a:prstGeom>
            <a:solidFill>
              <a:srgbClr val="9D2602"/>
            </a:solidFill>
            <a:ln>
              <a:solidFill>
                <a:srgbClr val="9D26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593208" y="170934"/>
              <a:ext cx="465929" cy="468212"/>
            </a:xfrm>
            <a:prstGeom prst="parallelogram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8927" y="598602"/>
            <a:ext cx="3711473" cy="45719"/>
            <a:chOff x="758928" y="598603"/>
            <a:chExt cx="2189755" cy="32400"/>
          </a:xfrm>
        </p:grpSpPr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9" y="631003"/>
              <a:ext cx="218975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8" y="598603"/>
              <a:ext cx="171714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任意多边形 70">
            <a:extLst>
              <a:ext uri="{FF2B5EF4-FFF2-40B4-BE49-F238E27FC236}">
                <a16:creationId xmlns:a16="http://schemas.microsoft.com/office/drawing/2014/main" id="{FB0BC8D2-1790-45FF-BE76-1AFA98A604E9}"/>
              </a:ext>
            </a:extLst>
          </p:cNvPr>
          <p:cNvSpPr/>
          <p:nvPr/>
        </p:nvSpPr>
        <p:spPr bwMode="auto">
          <a:xfrm flipH="1" flipV="1">
            <a:off x="5002750" y="1330469"/>
            <a:ext cx="1670079" cy="1013832"/>
          </a:xfrm>
          <a:custGeom>
            <a:avLst/>
            <a:gdLst>
              <a:gd name="connsiteX0" fmla="*/ 1354047 w 1940486"/>
              <a:gd name="connsiteY0" fmla="*/ 1177985 h 1177985"/>
              <a:gd name="connsiteX1" fmla="*/ 0 w 1940486"/>
              <a:gd name="connsiteY1" fmla="*/ 1177985 h 1177985"/>
              <a:gd name="connsiteX2" fmla="*/ 0 w 1940486"/>
              <a:gd name="connsiteY2" fmla="*/ 0 h 1177985"/>
              <a:gd name="connsiteX3" fmla="*/ 1354047 w 1940486"/>
              <a:gd name="connsiteY3" fmla="*/ 0 h 1177985"/>
              <a:gd name="connsiteX4" fmla="*/ 1940486 w 1940486"/>
              <a:gd name="connsiteY4" fmla="*/ 589503 h 1177985"/>
              <a:gd name="connsiteX5" fmla="*/ 1206927 w 1940486"/>
              <a:gd name="connsiteY5" fmla="*/ 589503 h 1177985"/>
              <a:gd name="connsiteX6" fmla="*/ 1574728 w 1940486"/>
              <a:gd name="connsiteY6" fmla="*/ 958326 h 1177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0486" h="1177985">
                <a:moveTo>
                  <a:pt x="1354047" y="1177985"/>
                </a:moveTo>
                <a:lnTo>
                  <a:pt x="0" y="1177985"/>
                </a:lnTo>
                <a:lnTo>
                  <a:pt x="0" y="0"/>
                </a:lnTo>
                <a:lnTo>
                  <a:pt x="1354047" y="0"/>
                </a:lnTo>
                <a:lnTo>
                  <a:pt x="1940486" y="589503"/>
                </a:lnTo>
                <a:lnTo>
                  <a:pt x="1206927" y="589503"/>
                </a:lnTo>
                <a:lnTo>
                  <a:pt x="1574728" y="958326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/>
          </a:p>
        </p:txBody>
      </p:sp>
      <p:sp>
        <p:nvSpPr>
          <p:cNvPr id="41" name="任意多边形 68">
            <a:extLst>
              <a:ext uri="{FF2B5EF4-FFF2-40B4-BE49-F238E27FC236}">
                <a16:creationId xmlns:a16="http://schemas.microsoft.com/office/drawing/2014/main" id="{BE9EF429-965B-4C95-BA41-20805B8138AE}"/>
              </a:ext>
            </a:extLst>
          </p:cNvPr>
          <p:cNvSpPr/>
          <p:nvPr/>
        </p:nvSpPr>
        <p:spPr bwMode="auto">
          <a:xfrm flipV="1">
            <a:off x="5404495" y="2560702"/>
            <a:ext cx="1670079" cy="1013832"/>
          </a:xfrm>
          <a:custGeom>
            <a:avLst/>
            <a:gdLst>
              <a:gd name="connsiteX0" fmla="*/ 1354047 w 1940486"/>
              <a:gd name="connsiteY0" fmla="*/ 1177985 h 1177985"/>
              <a:gd name="connsiteX1" fmla="*/ 0 w 1940486"/>
              <a:gd name="connsiteY1" fmla="*/ 1177985 h 1177985"/>
              <a:gd name="connsiteX2" fmla="*/ 0 w 1940486"/>
              <a:gd name="connsiteY2" fmla="*/ 0 h 1177985"/>
              <a:gd name="connsiteX3" fmla="*/ 1354047 w 1940486"/>
              <a:gd name="connsiteY3" fmla="*/ 0 h 1177985"/>
              <a:gd name="connsiteX4" fmla="*/ 1940486 w 1940486"/>
              <a:gd name="connsiteY4" fmla="*/ 589503 h 1177985"/>
              <a:gd name="connsiteX5" fmla="*/ 1206927 w 1940486"/>
              <a:gd name="connsiteY5" fmla="*/ 589503 h 1177985"/>
              <a:gd name="connsiteX6" fmla="*/ 1574728 w 1940486"/>
              <a:gd name="connsiteY6" fmla="*/ 958326 h 1177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0486" h="1177985">
                <a:moveTo>
                  <a:pt x="1354047" y="1177985"/>
                </a:moveTo>
                <a:lnTo>
                  <a:pt x="0" y="1177985"/>
                </a:lnTo>
                <a:lnTo>
                  <a:pt x="0" y="0"/>
                </a:lnTo>
                <a:lnTo>
                  <a:pt x="1354047" y="0"/>
                </a:lnTo>
                <a:lnTo>
                  <a:pt x="1940486" y="589503"/>
                </a:lnTo>
                <a:lnTo>
                  <a:pt x="1206927" y="589503"/>
                </a:lnTo>
                <a:lnTo>
                  <a:pt x="1574728" y="958326"/>
                </a:lnTo>
                <a:close/>
              </a:path>
            </a:pathLst>
          </a:custGeom>
          <a:solidFill>
            <a:srgbClr val="9D260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42" name="组合 41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83CA603D-384C-48B4-8987-988DE168626B}"/>
              </a:ext>
            </a:extLst>
          </p:cNvPr>
          <p:cNvGrpSpPr/>
          <p:nvPr/>
        </p:nvGrpSpPr>
        <p:grpSpPr>
          <a:xfrm>
            <a:off x="1711751" y="1330469"/>
            <a:ext cx="3914645" cy="1013832"/>
            <a:chOff x="1779366" y="1748413"/>
            <a:chExt cx="3914645" cy="1013832"/>
          </a:xfrm>
        </p:grpSpPr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2046568E-468A-4785-A667-3D8FA1928B9C}"/>
                </a:ext>
              </a:extLst>
            </p:cNvPr>
            <p:cNvSpPr/>
            <p:nvPr/>
          </p:nvSpPr>
          <p:spPr bwMode="auto">
            <a:xfrm>
              <a:off x="1779366" y="1748413"/>
              <a:ext cx="3914645" cy="1013832"/>
            </a:xfrm>
            <a:custGeom>
              <a:avLst/>
              <a:gdLst>
                <a:gd name="T0" fmla="*/ 4452 w 4452"/>
                <a:gd name="T1" fmla="*/ 577 h 1153"/>
                <a:gd name="T2" fmla="*/ 3878 w 4452"/>
                <a:gd name="T3" fmla="*/ 0 h 1153"/>
                <a:gd name="T4" fmla="*/ 0 w 4452"/>
                <a:gd name="T5" fmla="*/ 0 h 1153"/>
                <a:gd name="T6" fmla="*/ 0 w 4452"/>
                <a:gd name="T7" fmla="*/ 1153 h 1153"/>
                <a:gd name="T8" fmla="*/ 3878 w 4452"/>
                <a:gd name="T9" fmla="*/ 1153 h 1153"/>
                <a:gd name="T10" fmla="*/ 4094 w 4452"/>
                <a:gd name="T11" fmla="*/ 938 h 1153"/>
                <a:gd name="T12" fmla="*/ 3734 w 4452"/>
                <a:gd name="T13" fmla="*/ 577 h 1153"/>
                <a:gd name="T14" fmla="*/ 4452 w 4452"/>
                <a:gd name="T15" fmla="*/ 577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2" h="1153">
                  <a:moveTo>
                    <a:pt x="4452" y="577"/>
                  </a:moveTo>
                  <a:lnTo>
                    <a:pt x="3878" y="0"/>
                  </a:lnTo>
                  <a:lnTo>
                    <a:pt x="0" y="0"/>
                  </a:lnTo>
                  <a:lnTo>
                    <a:pt x="0" y="1153"/>
                  </a:lnTo>
                  <a:lnTo>
                    <a:pt x="3878" y="1153"/>
                  </a:lnTo>
                  <a:lnTo>
                    <a:pt x="4094" y="938"/>
                  </a:lnTo>
                  <a:lnTo>
                    <a:pt x="3734" y="577"/>
                  </a:lnTo>
                  <a:lnTo>
                    <a:pt x="4452" y="57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blurRad="254000" dist="63500" dir="8100000" algn="tr" rotWithShape="0">
                <a:prstClr val="black">
                  <a:alpha val="35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4" name="Rectangle 42">
              <a:extLst>
                <a:ext uri="{FF2B5EF4-FFF2-40B4-BE49-F238E27FC236}">
                  <a16:creationId xmlns:a16="http://schemas.microsoft.com/office/drawing/2014/main" id="{2EB2B2D3-B79B-41B1-BDBA-239D0146CD27}"/>
                </a:ext>
              </a:extLst>
            </p:cNvPr>
            <p:cNvSpPr/>
            <p:nvPr/>
          </p:nvSpPr>
          <p:spPr>
            <a:xfrm flipH="1">
              <a:off x="1927154" y="2064063"/>
              <a:ext cx="3136101" cy="589653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91440" tIns="0" rIns="91440" bIns="0" rtlCol="0" anchor="t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sz="1050" kern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5" name="组合 44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46270BB9-AAD8-405B-BD5D-D9EA6E49E559}"/>
              </a:ext>
            </a:extLst>
          </p:cNvPr>
          <p:cNvGrpSpPr/>
          <p:nvPr/>
        </p:nvGrpSpPr>
        <p:grpSpPr>
          <a:xfrm>
            <a:off x="6450928" y="2560702"/>
            <a:ext cx="3914645" cy="1013832"/>
            <a:chOff x="6518543" y="2978646"/>
            <a:chExt cx="3914645" cy="1013832"/>
          </a:xfrm>
        </p:grpSpPr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12388B5F-E7C3-4C3C-B6EA-8009519F87E8}"/>
                </a:ext>
              </a:extLst>
            </p:cNvPr>
            <p:cNvSpPr/>
            <p:nvPr/>
          </p:nvSpPr>
          <p:spPr bwMode="auto">
            <a:xfrm flipH="1">
              <a:off x="6518543" y="2978646"/>
              <a:ext cx="3914645" cy="1013832"/>
            </a:xfrm>
            <a:custGeom>
              <a:avLst/>
              <a:gdLst>
                <a:gd name="T0" fmla="*/ 4452 w 4452"/>
                <a:gd name="T1" fmla="*/ 577 h 1153"/>
                <a:gd name="T2" fmla="*/ 3878 w 4452"/>
                <a:gd name="T3" fmla="*/ 0 h 1153"/>
                <a:gd name="T4" fmla="*/ 0 w 4452"/>
                <a:gd name="T5" fmla="*/ 0 h 1153"/>
                <a:gd name="T6" fmla="*/ 0 w 4452"/>
                <a:gd name="T7" fmla="*/ 1153 h 1153"/>
                <a:gd name="T8" fmla="*/ 3878 w 4452"/>
                <a:gd name="T9" fmla="*/ 1153 h 1153"/>
                <a:gd name="T10" fmla="*/ 4094 w 4452"/>
                <a:gd name="T11" fmla="*/ 938 h 1153"/>
                <a:gd name="T12" fmla="*/ 3734 w 4452"/>
                <a:gd name="T13" fmla="*/ 577 h 1153"/>
                <a:gd name="T14" fmla="*/ 4452 w 4452"/>
                <a:gd name="T15" fmla="*/ 577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2" h="1153">
                  <a:moveTo>
                    <a:pt x="4452" y="577"/>
                  </a:moveTo>
                  <a:lnTo>
                    <a:pt x="3878" y="0"/>
                  </a:lnTo>
                  <a:lnTo>
                    <a:pt x="0" y="0"/>
                  </a:lnTo>
                  <a:lnTo>
                    <a:pt x="0" y="1153"/>
                  </a:lnTo>
                  <a:lnTo>
                    <a:pt x="3878" y="1153"/>
                  </a:lnTo>
                  <a:lnTo>
                    <a:pt x="4094" y="938"/>
                  </a:lnTo>
                  <a:lnTo>
                    <a:pt x="3734" y="577"/>
                  </a:lnTo>
                  <a:lnTo>
                    <a:pt x="4452" y="57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48" name="Rectangle 42">
              <a:extLst>
                <a:ext uri="{FF2B5EF4-FFF2-40B4-BE49-F238E27FC236}">
                  <a16:creationId xmlns:a16="http://schemas.microsoft.com/office/drawing/2014/main" id="{163D3A65-0402-4199-A41C-44E708D0C2D4}"/>
                </a:ext>
              </a:extLst>
            </p:cNvPr>
            <p:cNvSpPr/>
            <p:nvPr/>
          </p:nvSpPr>
          <p:spPr>
            <a:xfrm flipH="1">
              <a:off x="7297086" y="3291829"/>
              <a:ext cx="3136101" cy="589653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91440" tIns="0" rIns="91440" bIns="0" rtlCol="0" anchor="t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sz="1050" kern="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4" name="矩形 53">
            <a:extLst>
              <a:ext uri="{FF2B5EF4-FFF2-40B4-BE49-F238E27FC236}">
                <a16:creationId xmlns:a16="http://schemas.microsoft.com/office/drawing/2014/main" id="{0B5A56BD-8935-465B-812E-4C0B2F69016F}"/>
              </a:ext>
            </a:extLst>
          </p:cNvPr>
          <p:cNvSpPr/>
          <p:nvPr/>
        </p:nvSpPr>
        <p:spPr>
          <a:xfrm>
            <a:off x="5647685" y="1421886"/>
            <a:ext cx="940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Unicode MS" pitchFamily="34" charset="-122"/>
              </a:rPr>
              <a:t>存在问题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58A3818B-7E04-4598-B5FF-A52AD60160AD}"/>
              </a:ext>
            </a:extLst>
          </p:cNvPr>
          <p:cNvSpPr/>
          <p:nvPr/>
        </p:nvSpPr>
        <p:spPr>
          <a:xfrm>
            <a:off x="1711751" y="2560703"/>
            <a:ext cx="3428807" cy="29510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8E96E48E-C223-4692-942B-FCD5C19DF2D9}"/>
              </a:ext>
            </a:extLst>
          </p:cNvPr>
          <p:cNvSpPr/>
          <p:nvPr/>
        </p:nvSpPr>
        <p:spPr>
          <a:xfrm>
            <a:off x="6927008" y="3732731"/>
            <a:ext cx="3428807" cy="295106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0EBE0761-A7F9-4F48-83B3-EA059F8B4EED}"/>
              </a:ext>
            </a:extLst>
          </p:cNvPr>
          <p:cNvSpPr/>
          <p:nvPr/>
        </p:nvSpPr>
        <p:spPr>
          <a:xfrm>
            <a:off x="5625825" y="2647121"/>
            <a:ext cx="9403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 Unicode MS" pitchFamily="34" charset="-122"/>
              </a:rPr>
              <a:t>整改措施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26336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7C8C386-25E0-4139-8B9B-297E78F7ADC3}"/>
              </a:ext>
            </a:extLst>
          </p:cNvPr>
          <p:cNvGrpSpPr/>
          <p:nvPr/>
        </p:nvGrpSpPr>
        <p:grpSpPr>
          <a:xfrm rot="5400000">
            <a:off x="4221095" y="2401001"/>
            <a:ext cx="4723997" cy="3497403"/>
            <a:chOff x="5243492" y="1523770"/>
            <a:chExt cx="3928495" cy="225998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84230ED-757F-4698-AE56-E12D729A5001}"/>
                </a:ext>
              </a:extLst>
            </p:cNvPr>
            <p:cNvGrpSpPr/>
            <p:nvPr/>
          </p:nvGrpSpPr>
          <p:grpSpPr>
            <a:xfrm>
              <a:off x="5243492" y="1566818"/>
              <a:ext cx="3839712" cy="2216939"/>
              <a:chOff x="4577230" y="945135"/>
              <a:chExt cx="4392890" cy="3199253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0B5131C5-85D8-429D-B5E1-0C824B841329}"/>
                  </a:ext>
                </a:extLst>
              </p:cNvPr>
              <p:cNvCxnSpPr/>
              <p:nvPr/>
            </p:nvCxnSpPr>
            <p:spPr>
              <a:xfrm>
                <a:off x="4577230" y="945135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E7D9771B-F47B-4374-8373-37F450A959E2}"/>
                  </a:ext>
                </a:extLst>
              </p:cNvPr>
              <p:cNvCxnSpPr/>
              <p:nvPr/>
            </p:nvCxnSpPr>
            <p:spPr>
              <a:xfrm>
                <a:off x="8966477" y="951983"/>
                <a:ext cx="0" cy="3192405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B36012-3C67-474A-80DE-00A013B039E1}"/>
                </a:ext>
              </a:extLst>
            </p:cNvPr>
            <p:cNvGrpSpPr/>
            <p:nvPr/>
          </p:nvGrpSpPr>
          <p:grpSpPr>
            <a:xfrm>
              <a:off x="6584062" y="1523770"/>
              <a:ext cx="2587925" cy="1406106"/>
              <a:chOff x="6495690" y="905773"/>
              <a:chExt cx="2587925" cy="1406106"/>
            </a:xfrm>
          </p:grpSpPr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AD848435-BF73-4F7C-9F7C-4DECE3511B39}"/>
                  </a:ext>
                </a:extLst>
              </p:cNvPr>
              <p:cNvCxnSpPr/>
              <p:nvPr/>
            </p:nvCxnSpPr>
            <p:spPr>
              <a:xfrm>
                <a:off x="6495690" y="905773"/>
                <a:ext cx="2579299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D99BF1F3-0487-489F-9C21-C1122E20C4C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DEB607E5-8911-4D00-8FC8-7822CF67E7D7}"/>
              </a:ext>
            </a:extLst>
          </p:cNvPr>
          <p:cNvSpPr/>
          <p:nvPr/>
        </p:nvSpPr>
        <p:spPr>
          <a:xfrm rot="5400000">
            <a:off x="3276074" y="1556437"/>
            <a:ext cx="5523530" cy="3971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549AB3F-5E59-454F-8706-081D277E92F8}"/>
              </a:ext>
            </a:extLst>
          </p:cNvPr>
          <p:cNvGrpSpPr/>
          <p:nvPr/>
        </p:nvGrpSpPr>
        <p:grpSpPr>
          <a:xfrm rot="5400000">
            <a:off x="3094689" y="1291870"/>
            <a:ext cx="4541510" cy="3118675"/>
            <a:chOff x="2888574" y="3466721"/>
            <a:chExt cx="5220256" cy="1467587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AA2DB58A-673D-47B5-AA15-637390EC39D1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F1D5C2C0-9EA8-4CF5-8A05-A906E523B4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AE1F154-B73F-40CC-8C47-9D7EC65BB8B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C0D7B087-DB1F-488E-AD55-56138198F5A4}"/>
                </a:ext>
              </a:extLst>
            </p:cNvPr>
            <p:cNvGrpSpPr/>
            <p:nvPr/>
          </p:nvGrpSpPr>
          <p:grpSpPr>
            <a:xfrm flipH="1" flipV="1">
              <a:off x="2938396" y="3466721"/>
              <a:ext cx="2587924" cy="1406105"/>
              <a:chOff x="6495691" y="905774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FF7F2327-1432-4AE6-BE62-E93176452379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BB131FA0-39D5-49E8-B1BF-C6F9D424968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E37C161-BCEE-4672-9D6A-1E304D9EED68}"/>
              </a:ext>
            </a:extLst>
          </p:cNvPr>
          <p:cNvCxnSpPr/>
          <p:nvPr/>
        </p:nvCxnSpPr>
        <p:spPr>
          <a:xfrm>
            <a:off x="4834391" y="3090053"/>
            <a:ext cx="2392962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C88D5202-FC77-4CED-88AC-FF5B1E647494}"/>
              </a:ext>
            </a:extLst>
          </p:cNvPr>
          <p:cNvSpPr txBox="1"/>
          <p:nvPr/>
        </p:nvSpPr>
        <p:spPr>
          <a:xfrm>
            <a:off x="4716146" y="1643503"/>
            <a:ext cx="26452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800" b="1" dirty="0">
                <a:gradFill>
                  <a:gsLst>
                    <a:gs pos="0">
                      <a:srgbClr val="260E08"/>
                    </a:gs>
                    <a:gs pos="96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FIVE</a:t>
            </a:r>
            <a:endParaRPr lang="zh-CN" altLang="en-US" sz="8800" b="1" dirty="0">
              <a:gradFill>
                <a:gsLst>
                  <a:gs pos="0">
                    <a:srgbClr val="260E08"/>
                  </a:gs>
                  <a:gs pos="96000">
                    <a:srgbClr val="9D2602"/>
                  </a:gs>
                  <a:gs pos="100000">
                    <a:srgbClr val="E3B998"/>
                  </a:gs>
                </a:gsLst>
                <a:path path="circle">
                  <a:fillToRect l="100000" t="100000"/>
                </a:path>
              </a:gradFill>
              <a:latin typeface="方正汉真广标简体" panose="02000000000000000000" pitchFamily="2" charset="-122"/>
              <a:ea typeface="方正汉真广标简体" panose="020000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 flipH="1">
            <a:off x="-1018318" y="-6109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 rot="10800000" flipH="1">
            <a:off x="9823538" y="4601844"/>
            <a:ext cx="3270250" cy="2256156"/>
            <a:chOff x="7754047" y="-2"/>
            <a:chExt cx="6440686" cy="4443960"/>
          </a:xfrm>
        </p:grpSpPr>
        <p:sp>
          <p:nvSpPr>
            <p:cNvPr id="34" name="直角三角形 33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6" name="平行四边形 35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4294622" y="3521890"/>
            <a:ext cx="3501542" cy="15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下一年工作</a:t>
            </a:r>
            <a:r>
              <a:rPr lang="zh-CN" altLang="en-US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重点与计划</a:t>
            </a:r>
            <a:endParaRPr lang="en-GB" altLang="zh-CN" sz="4000" b="1" dirty="0">
              <a:gradFill>
                <a:gsLst>
                  <a:gs pos="0">
                    <a:srgbClr val="260E08"/>
                  </a:gs>
                  <a:gs pos="94000">
                    <a:srgbClr val="9D2602"/>
                  </a:gs>
                </a:gsLst>
                <a:path path="circle">
                  <a:fillToRect l="100000" t="100000"/>
                </a:path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CD20571D-01C5-4EE2-8E48-6050C3F62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6917281" y="298194"/>
            <a:ext cx="2439438" cy="160056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6B3AD27C-1992-48A2-ABBC-519A662A7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92" y="5242388"/>
            <a:ext cx="1269312" cy="12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3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F1F6D39A-778C-4742-B50B-5563C115A1A0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85E1549-377C-4EF4-955F-87A72B3F59A0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B0688DE-7571-43E1-A246-8060388557A7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48410B3-0C08-4E38-8B91-BB4ABE5EEE4D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B67C3F6-D2C6-4868-86D5-DDF790295973}"/>
              </a:ext>
            </a:extLst>
          </p:cNvPr>
          <p:cNvSpPr txBox="1"/>
          <p:nvPr/>
        </p:nvSpPr>
        <p:spPr>
          <a:xfrm>
            <a:off x="198118" y="645572"/>
            <a:ext cx="102666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明年推出三个试点</a:t>
            </a:r>
          </a:p>
        </p:txBody>
      </p:sp>
      <p:grpSp>
        <p:nvGrpSpPr>
          <p:cNvPr id="38" name="组合 37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1209932B-14E4-4681-8E77-2C754702876F}"/>
              </a:ext>
            </a:extLst>
          </p:cNvPr>
          <p:cNvGrpSpPr/>
          <p:nvPr/>
        </p:nvGrpSpPr>
        <p:grpSpPr>
          <a:xfrm>
            <a:off x="919341" y="2347372"/>
            <a:ext cx="6078360" cy="1033468"/>
            <a:chOff x="2521662" y="1943949"/>
            <a:chExt cx="7889519" cy="1341409"/>
          </a:xfrm>
        </p:grpSpPr>
        <p:sp>
          <p:nvSpPr>
            <p:cNvPr id="39" name="圆角矩形 42">
              <a:extLst>
                <a:ext uri="{FF2B5EF4-FFF2-40B4-BE49-F238E27FC236}">
                  <a16:creationId xmlns:a16="http://schemas.microsoft.com/office/drawing/2014/main" id="{E33AC39B-0453-45CE-BB8B-66849196DB0F}"/>
                </a:ext>
              </a:extLst>
            </p:cNvPr>
            <p:cNvSpPr/>
            <p:nvPr/>
          </p:nvSpPr>
          <p:spPr>
            <a:xfrm>
              <a:off x="2521662" y="1943949"/>
              <a:ext cx="7889519" cy="1341409"/>
            </a:xfrm>
            <a:prstGeom prst="roundRect">
              <a:avLst>
                <a:gd name="adj" fmla="val 6909"/>
              </a:avLst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52" name="矩形 6">
              <a:extLst>
                <a:ext uri="{FF2B5EF4-FFF2-40B4-BE49-F238E27FC236}">
                  <a16:creationId xmlns:a16="http://schemas.microsoft.com/office/drawing/2014/main" id="{55BC070F-517D-4F5E-BEBF-7569E508ADE8}"/>
                </a:ext>
              </a:extLst>
            </p:cNvPr>
            <p:cNvSpPr/>
            <p:nvPr/>
          </p:nvSpPr>
          <p:spPr>
            <a:xfrm>
              <a:off x="3646983" y="1943949"/>
              <a:ext cx="6563854" cy="1125385"/>
            </a:xfrm>
            <a:custGeom>
              <a:avLst/>
              <a:gdLst/>
              <a:ahLst/>
              <a:cxnLst/>
              <a:rect l="l" t="t" r="r" b="b"/>
              <a:pathLst>
                <a:path w="6563854" h="1125385">
                  <a:moveTo>
                    <a:pt x="1" y="0"/>
                  </a:moveTo>
                  <a:lnTo>
                    <a:pt x="6563854" y="0"/>
                  </a:lnTo>
                  <a:lnTo>
                    <a:pt x="6563854" y="1125385"/>
                  </a:lnTo>
                  <a:lnTo>
                    <a:pt x="0" y="1125385"/>
                  </a:lnTo>
                  <a:cubicBezTo>
                    <a:pt x="185435" y="1006937"/>
                    <a:pt x="307745" y="799098"/>
                    <a:pt x="307745" y="562692"/>
                  </a:cubicBezTo>
                  <a:cubicBezTo>
                    <a:pt x="307745" y="326287"/>
                    <a:pt x="185436" y="118449"/>
                    <a:pt x="1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53" name="TextBox 51">
              <a:extLst>
                <a:ext uri="{FF2B5EF4-FFF2-40B4-BE49-F238E27FC236}">
                  <a16:creationId xmlns:a16="http://schemas.microsoft.com/office/drawing/2014/main" id="{CEFF7F1E-1793-468E-9003-A7DBACEA2819}"/>
                </a:ext>
              </a:extLst>
            </p:cNvPr>
            <p:cNvSpPr txBox="1"/>
            <p:nvPr/>
          </p:nvSpPr>
          <p:spPr>
            <a:xfrm>
              <a:off x="2595891" y="2183475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600" b="1" dirty="0">
                  <a:gradFill>
                    <a:gsLst>
                      <a:gs pos="0">
                        <a:srgbClr val="9D2602"/>
                      </a:gs>
                      <a:gs pos="100000">
                        <a:srgbClr val="ED7D31"/>
                      </a:gs>
                    </a:gsLst>
                    <a:lin ang="13800000" scaled="0"/>
                  </a:gra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CN" altLang="en-US" sz="3600" b="1" dirty="0">
                <a:gradFill>
                  <a:gsLst>
                    <a:gs pos="0">
                      <a:srgbClr val="9D2602"/>
                    </a:gs>
                    <a:gs pos="100000">
                      <a:srgbClr val="ED7D31"/>
                    </a:gs>
                  </a:gsLst>
                  <a:lin ang="13800000" scaled="0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燕尾形 45">
              <a:extLst>
                <a:ext uri="{FF2B5EF4-FFF2-40B4-BE49-F238E27FC236}">
                  <a16:creationId xmlns:a16="http://schemas.microsoft.com/office/drawing/2014/main" id="{EBD952EC-4D0B-4774-A6F4-DEAEFFCD8789}"/>
                </a:ext>
              </a:extLst>
            </p:cNvPr>
            <p:cNvSpPr/>
            <p:nvPr/>
          </p:nvSpPr>
          <p:spPr>
            <a:xfrm>
              <a:off x="4194709" y="2183475"/>
              <a:ext cx="255488" cy="646331"/>
            </a:xfrm>
            <a:prstGeom prst="chevron">
              <a:avLst>
                <a:gd name="adj" fmla="val 66155"/>
              </a:avLst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6" name="燕尾形 47">
              <a:extLst>
                <a:ext uri="{FF2B5EF4-FFF2-40B4-BE49-F238E27FC236}">
                  <a16:creationId xmlns:a16="http://schemas.microsoft.com/office/drawing/2014/main" id="{86376309-8798-4633-84C9-84A0BB0E7D74}"/>
                </a:ext>
              </a:extLst>
            </p:cNvPr>
            <p:cNvSpPr/>
            <p:nvPr/>
          </p:nvSpPr>
          <p:spPr>
            <a:xfrm>
              <a:off x="4378189" y="2183475"/>
              <a:ext cx="255488" cy="646331"/>
            </a:xfrm>
            <a:prstGeom prst="chevron">
              <a:avLst>
                <a:gd name="adj" fmla="val 66155"/>
              </a:avLst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1" name="组合 60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3763F601-07CA-4C60-95F6-8B5E52CDA4AA}"/>
              </a:ext>
            </a:extLst>
          </p:cNvPr>
          <p:cNvGrpSpPr/>
          <p:nvPr/>
        </p:nvGrpSpPr>
        <p:grpSpPr>
          <a:xfrm>
            <a:off x="919340" y="3859540"/>
            <a:ext cx="6078359" cy="1033468"/>
            <a:chOff x="2521662" y="3456117"/>
            <a:chExt cx="7889519" cy="1341409"/>
          </a:xfrm>
        </p:grpSpPr>
        <p:sp>
          <p:nvSpPr>
            <p:cNvPr id="62" name="圆角矩形 35">
              <a:extLst>
                <a:ext uri="{FF2B5EF4-FFF2-40B4-BE49-F238E27FC236}">
                  <a16:creationId xmlns:a16="http://schemas.microsoft.com/office/drawing/2014/main" id="{DEF29634-9643-4F28-AF09-AC006341F1CF}"/>
                </a:ext>
              </a:extLst>
            </p:cNvPr>
            <p:cNvSpPr/>
            <p:nvPr/>
          </p:nvSpPr>
          <p:spPr>
            <a:xfrm>
              <a:off x="2521662" y="3456117"/>
              <a:ext cx="7889519" cy="1341409"/>
            </a:xfrm>
            <a:prstGeom prst="roundRect">
              <a:avLst>
                <a:gd name="adj" fmla="val 6909"/>
              </a:avLst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3" name="矩形 6">
              <a:extLst>
                <a:ext uri="{FF2B5EF4-FFF2-40B4-BE49-F238E27FC236}">
                  <a16:creationId xmlns:a16="http://schemas.microsoft.com/office/drawing/2014/main" id="{A7D384D4-86FE-4D14-A3E6-E8F53904AB47}"/>
                </a:ext>
              </a:extLst>
            </p:cNvPr>
            <p:cNvSpPr/>
            <p:nvPr/>
          </p:nvSpPr>
          <p:spPr>
            <a:xfrm>
              <a:off x="3646983" y="3456117"/>
              <a:ext cx="6563854" cy="1125385"/>
            </a:xfrm>
            <a:custGeom>
              <a:avLst/>
              <a:gdLst/>
              <a:ahLst/>
              <a:cxnLst/>
              <a:rect l="l" t="t" r="r" b="b"/>
              <a:pathLst>
                <a:path w="6563854" h="1125385">
                  <a:moveTo>
                    <a:pt x="1" y="0"/>
                  </a:moveTo>
                  <a:lnTo>
                    <a:pt x="6563854" y="0"/>
                  </a:lnTo>
                  <a:lnTo>
                    <a:pt x="6563854" y="1125385"/>
                  </a:lnTo>
                  <a:lnTo>
                    <a:pt x="0" y="1125385"/>
                  </a:lnTo>
                  <a:cubicBezTo>
                    <a:pt x="185435" y="1006937"/>
                    <a:pt x="307745" y="799098"/>
                    <a:pt x="307745" y="562692"/>
                  </a:cubicBezTo>
                  <a:cubicBezTo>
                    <a:pt x="307745" y="326287"/>
                    <a:pt x="185436" y="118449"/>
                    <a:pt x="1" y="0"/>
                  </a:cubicBezTo>
                  <a:close/>
                </a:path>
              </a:pathLst>
            </a:custGeom>
            <a:solidFill>
              <a:srgbClr val="9D260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4" name="TextBox 60">
              <a:extLst>
                <a:ext uri="{FF2B5EF4-FFF2-40B4-BE49-F238E27FC236}">
                  <a16:creationId xmlns:a16="http://schemas.microsoft.com/office/drawing/2014/main" id="{0B8613F6-6A6E-4116-8C7D-AEA63501F6D7}"/>
                </a:ext>
              </a:extLst>
            </p:cNvPr>
            <p:cNvSpPr txBox="1"/>
            <p:nvPr/>
          </p:nvSpPr>
          <p:spPr>
            <a:xfrm>
              <a:off x="2595891" y="3695643"/>
              <a:ext cx="1080120" cy="646331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600" b="1" dirty="0">
                  <a:gradFill>
                    <a:gsLst>
                      <a:gs pos="0">
                        <a:srgbClr val="9D2602"/>
                      </a:gs>
                      <a:gs pos="100000">
                        <a:srgbClr val="ED7D31"/>
                      </a:gs>
                    </a:gsLst>
                    <a:lin ang="13800000" scaled="0"/>
                  </a:gra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CN" altLang="en-US" sz="3600" b="1" dirty="0">
                <a:gradFill>
                  <a:gsLst>
                    <a:gs pos="0">
                      <a:srgbClr val="9D2602"/>
                    </a:gs>
                    <a:gs pos="100000">
                      <a:srgbClr val="ED7D31"/>
                    </a:gs>
                  </a:gsLst>
                  <a:lin ang="13800000" scaled="0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燕尾形 38">
              <a:extLst>
                <a:ext uri="{FF2B5EF4-FFF2-40B4-BE49-F238E27FC236}">
                  <a16:creationId xmlns:a16="http://schemas.microsoft.com/office/drawing/2014/main" id="{3007C2E8-EA13-4087-8116-32D51510E02A}"/>
                </a:ext>
              </a:extLst>
            </p:cNvPr>
            <p:cNvSpPr/>
            <p:nvPr/>
          </p:nvSpPr>
          <p:spPr>
            <a:xfrm>
              <a:off x="4194709" y="3695643"/>
              <a:ext cx="255488" cy="646331"/>
            </a:xfrm>
            <a:prstGeom prst="chevron">
              <a:avLst>
                <a:gd name="adj" fmla="val 66155"/>
              </a:avLst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6" name="燕尾形 39">
              <a:extLst>
                <a:ext uri="{FF2B5EF4-FFF2-40B4-BE49-F238E27FC236}">
                  <a16:creationId xmlns:a16="http://schemas.microsoft.com/office/drawing/2014/main" id="{F34F0D2D-8ABD-47D7-8286-0A9017352F57}"/>
                </a:ext>
              </a:extLst>
            </p:cNvPr>
            <p:cNvSpPr/>
            <p:nvPr/>
          </p:nvSpPr>
          <p:spPr>
            <a:xfrm>
              <a:off x="4378189" y="3695643"/>
              <a:ext cx="255488" cy="646331"/>
            </a:xfrm>
            <a:prstGeom prst="chevron">
              <a:avLst>
                <a:gd name="adj" fmla="val 66155"/>
              </a:avLst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组合 68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EEE4D164-4D9C-4DFC-94CD-AFDFD00E800E}"/>
              </a:ext>
            </a:extLst>
          </p:cNvPr>
          <p:cNvGrpSpPr/>
          <p:nvPr/>
        </p:nvGrpSpPr>
        <p:grpSpPr>
          <a:xfrm>
            <a:off x="919340" y="5371708"/>
            <a:ext cx="6078359" cy="1033468"/>
            <a:chOff x="2521662" y="4968285"/>
            <a:chExt cx="7889519" cy="1341409"/>
          </a:xfrm>
        </p:grpSpPr>
        <p:sp>
          <p:nvSpPr>
            <p:cNvPr id="70" name="圆角矩形 19">
              <a:extLst>
                <a:ext uri="{FF2B5EF4-FFF2-40B4-BE49-F238E27FC236}">
                  <a16:creationId xmlns:a16="http://schemas.microsoft.com/office/drawing/2014/main" id="{D2D9CBA9-A17D-4031-A85C-7DD13D8496C6}"/>
                </a:ext>
              </a:extLst>
            </p:cNvPr>
            <p:cNvSpPr/>
            <p:nvPr/>
          </p:nvSpPr>
          <p:spPr>
            <a:xfrm>
              <a:off x="2521662" y="4968285"/>
              <a:ext cx="7889519" cy="1341409"/>
            </a:xfrm>
            <a:prstGeom prst="roundRect">
              <a:avLst>
                <a:gd name="adj" fmla="val 6909"/>
              </a:avLst>
            </a:prstGeom>
            <a:solidFill>
              <a:srgbClr val="EFEFEF"/>
            </a:solidFill>
            <a:ln w="19050">
              <a:gradFill>
                <a:gsLst>
                  <a:gs pos="89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7200000" scaled="0"/>
              </a:gradFill>
            </a:ln>
            <a:effectLst>
              <a:outerShdw blurRad="254000" dist="127000" dir="8160000" algn="tr" rotWithShape="0">
                <a:prstClr val="black">
                  <a:alpha val="3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71" name="矩形 6">
              <a:extLst>
                <a:ext uri="{FF2B5EF4-FFF2-40B4-BE49-F238E27FC236}">
                  <a16:creationId xmlns:a16="http://schemas.microsoft.com/office/drawing/2014/main" id="{6F23F00B-D4BB-4EE4-9053-A26FA6AEF75A}"/>
                </a:ext>
              </a:extLst>
            </p:cNvPr>
            <p:cNvSpPr/>
            <p:nvPr/>
          </p:nvSpPr>
          <p:spPr>
            <a:xfrm>
              <a:off x="3646983" y="4968285"/>
              <a:ext cx="6563854" cy="1125385"/>
            </a:xfrm>
            <a:custGeom>
              <a:avLst/>
              <a:gdLst/>
              <a:ahLst/>
              <a:cxnLst/>
              <a:rect l="l" t="t" r="r" b="b"/>
              <a:pathLst>
                <a:path w="6563854" h="1125385">
                  <a:moveTo>
                    <a:pt x="1" y="0"/>
                  </a:moveTo>
                  <a:lnTo>
                    <a:pt x="6563854" y="0"/>
                  </a:lnTo>
                  <a:lnTo>
                    <a:pt x="6563854" y="1125385"/>
                  </a:lnTo>
                  <a:lnTo>
                    <a:pt x="0" y="1125385"/>
                  </a:lnTo>
                  <a:cubicBezTo>
                    <a:pt x="185435" y="1006937"/>
                    <a:pt x="307745" y="799098"/>
                    <a:pt x="307745" y="562692"/>
                  </a:cubicBezTo>
                  <a:cubicBezTo>
                    <a:pt x="307745" y="326287"/>
                    <a:pt x="185436" y="118449"/>
                    <a:pt x="1" y="0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72" name="TextBox 68">
              <a:extLst>
                <a:ext uri="{FF2B5EF4-FFF2-40B4-BE49-F238E27FC236}">
                  <a16:creationId xmlns:a16="http://schemas.microsoft.com/office/drawing/2014/main" id="{E17B4E47-ECF2-467E-BCB2-1A3EF2937415}"/>
                </a:ext>
              </a:extLst>
            </p:cNvPr>
            <p:cNvSpPr txBox="1"/>
            <p:nvPr/>
          </p:nvSpPr>
          <p:spPr>
            <a:xfrm>
              <a:off x="2595891" y="5207811"/>
              <a:ext cx="10801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3600" b="1" dirty="0">
                  <a:gradFill>
                    <a:gsLst>
                      <a:gs pos="0">
                        <a:srgbClr val="9D2602"/>
                      </a:gs>
                      <a:gs pos="100000">
                        <a:srgbClr val="ED7D31"/>
                      </a:gs>
                    </a:gsLst>
                    <a:lin ang="13800000" scaled="0"/>
                  </a:gra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CN" altLang="en-US" sz="3600" b="1" dirty="0">
                <a:gradFill>
                  <a:gsLst>
                    <a:gs pos="0">
                      <a:srgbClr val="9D2602"/>
                    </a:gs>
                    <a:gs pos="100000">
                      <a:srgbClr val="ED7D31"/>
                    </a:gs>
                  </a:gsLst>
                  <a:lin ang="13800000" scaled="0"/>
                </a:gra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燕尾形 22">
              <a:extLst>
                <a:ext uri="{FF2B5EF4-FFF2-40B4-BE49-F238E27FC236}">
                  <a16:creationId xmlns:a16="http://schemas.microsoft.com/office/drawing/2014/main" id="{7D089951-BCF3-4107-ACCE-BD3E5BEDD327}"/>
                </a:ext>
              </a:extLst>
            </p:cNvPr>
            <p:cNvSpPr/>
            <p:nvPr/>
          </p:nvSpPr>
          <p:spPr>
            <a:xfrm>
              <a:off x="4194709" y="5207811"/>
              <a:ext cx="255488" cy="646331"/>
            </a:xfrm>
            <a:prstGeom prst="chevron">
              <a:avLst>
                <a:gd name="adj" fmla="val 66155"/>
              </a:avLst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4" name="燕尾形 32">
              <a:extLst>
                <a:ext uri="{FF2B5EF4-FFF2-40B4-BE49-F238E27FC236}">
                  <a16:creationId xmlns:a16="http://schemas.microsoft.com/office/drawing/2014/main" id="{41D19F42-5A76-42C3-A95E-6733F3A1F179}"/>
                </a:ext>
              </a:extLst>
            </p:cNvPr>
            <p:cNvSpPr/>
            <p:nvPr/>
          </p:nvSpPr>
          <p:spPr>
            <a:xfrm>
              <a:off x="4378189" y="5207811"/>
              <a:ext cx="255488" cy="646331"/>
            </a:xfrm>
            <a:prstGeom prst="chevron">
              <a:avLst>
                <a:gd name="adj" fmla="val 66155"/>
              </a:avLst>
            </a:prstGeom>
            <a:solidFill>
              <a:srgbClr val="FEFE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7" name="文本框 76">
            <a:extLst>
              <a:ext uri="{FF2B5EF4-FFF2-40B4-BE49-F238E27FC236}">
                <a16:creationId xmlns:a16="http://schemas.microsoft.com/office/drawing/2014/main" id="{F06A8D94-E3DD-464A-9638-EEF7998F9165}"/>
              </a:ext>
            </a:extLst>
          </p:cNvPr>
          <p:cNvSpPr txBox="1"/>
          <p:nvPr/>
        </p:nvSpPr>
        <p:spPr>
          <a:xfrm>
            <a:off x="2775867" y="2514181"/>
            <a:ext cx="25861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现场达标试点</a:t>
            </a: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6F544024-4B32-451C-B9DC-D12B94FE58FB}"/>
              </a:ext>
            </a:extLst>
          </p:cNvPr>
          <p:cNvSpPr txBox="1"/>
          <p:nvPr/>
        </p:nvSpPr>
        <p:spPr>
          <a:xfrm>
            <a:off x="2775867" y="4062224"/>
            <a:ext cx="28978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安全文化建设试点</a:t>
            </a: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FD303892-D3BA-4A84-B365-BFB7A73F4124}"/>
              </a:ext>
            </a:extLst>
          </p:cNvPr>
          <p:cNvSpPr txBox="1"/>
          <p:nvPr/>
        </p:nvSpPr>
        <p:spPr>
          <a:xfrm>
            <a:off x="2775867" y="5592538"/>
            <a:ext cx="24406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班组建设试点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F88991E5-D589-4DA4-B549-3D357F1EDA21}"/>
              </a:ext>
            </a:extLst>
          </p:cNvPr>
          <p:cNvSpPr txBox="1"/>
          <p:nvPr/>
        </p:nvSpPr>
        <p:spPr>
          <a:xfrm>
            <a:off x="7653144" y="3214408"/>
            <a:ext cx="3818731" cy="2196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200000"/>
              </a:lnSpc>
            </a:pPr>
            <a:r>
              <a:rPr lang="zh-CN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以点带面、树立先进引路，开展学习交流，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总结管理经验，</a:t>
            </a:r>
            <a:r>
              <a:rPr lang="zh-CN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夯实管理基础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104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F1F6D39A-778C-4742-B50B-5563C115A1A0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85E1549-377C-4EF4-955F-87A72B3F59A0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B0688DE-7571-43E1-A246-8060388557A7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48410B3-0C08-4E38-8B91-BB4ABE5EEE4D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B67C3F6-D2C6-4868-86D5-DDF790295973}"/>
              </a:ext>
            </a:extLst>
          </p:cNvPr>
          <p:cNvSpPr txBox="1"/>
          <p:nvPr/>
        </p:nvSpPr>
        <p:spPr>
          <a:xfrm>
            <a:off x="198118" y="645572"/>
            <a:ext cx="102666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明年</a:t>
            </a:r>
            <a:r>
              <a:rPr lang="zh-CN" altLang="zh-CN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加强四项工作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477B90F-BCE0-4E59-B592-2A126EF249CB}"/>
              </a:ext>
            </a:extLst>
          </p:cNvPr>
          <p:cNvGrpSpPr/>
          <p:nvPr/>
        </p:nvGrpSpPr>
        <p:grpSpPr>
          <a:xfrm>
            <a:off x="529564" y="2837793"/>
            <a:ext cx="2178711" cy="2178708"/>
            <a:chOff x="666093" y="2837793"/>
            <a:chExt cx="1658008" cy="1658006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9787B05A-35C0-4E65-BF86-3B49ACEECC60}"/>
                </a:ext>
              </a:extLst>
            </p:cNvPr>
            <p:cNvGrpSpPr/>
            <p:nvPr/>
          </p:nvGrpSpPr>
          <p:grpSpPr>
            <a:xfrm>
              <a:off x="666093" y="2837793"/>
              <a:ext cx="1658008" cy="1658006"/>
              <a:chOff x="1313793" y="2212095"/>
              <a:chExt cx="1510486" cy="1510484"/>
            </a:xfrm>
          </p:grpSpPr>
          <p:sp>
            <p:nvSpPr>
              <p:cNvPr id="31" name="椭圆 30">
                <a:extLst>
                  <a:ext uri="{FF2B5EF4-FFF2-40B4-BE49-F238E27FC236}">
                    <a16:creationId xmlns:a16="http://schemas.microsoft.com/office/drawing/2014/main" id="{346643C7-3D3B-4D16-A605-845F3B83291D}"/>
                  </a:ext>
                </a:extLst>
              </p:cNvPr>
              <p:cNvSpPr/>
              <p:nvPr/>
            </p:nvSpPr>
            <p:spPr>
              <a:xfrm>
                <a:off x="1313793" y="2212095"/>
                <a:ext cx="1510486" cy="1510484"/>
              </a:xfrm>
              <a:prstGeom prst="ellipse">
                <a:avLst/>
              </a:prstGeom>
              <a:solidFill>
                <a:srgbClr val="9D2602"/>
              </a:solidFill>
              <a:ln w="19050">
                <a:solidFill>
                  <a:srgbClr val="9D2602"/>
                </a:solidFill>
              </a:ln>
              <a:effectLst>
                <a:outerShdw blurRad="127000" dist="127000" dir="36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433CBC6C-8198-4BB5-9FD4-5EBF266150A0}"/>
                  </a:ext>
                </a:extLst>
              </p:cNvPr>
              <p:cNvSpPr/>
              <p:nvPr/>
            </p:nvSpPr>
            <p:spPr>
              <a:xfrm>
                <a:off x="1457041" y="2347372"/>
                <a:ext cx="1223990" cy="1223990"/>
              </a:xfrm>
              <a:prstGeom prst="ellipse">
                <a:avLst/>
              </a:prstGeom>
              <a:gradFill flip="none" rotWithShape="0">
                <a:gsLst>
                  <a:gs pos="56000">
                    <a:schemeClr val="bg1"/>
                  </a:gs>
                  <a:gs pos="99000">
                    <a:schemeClr val="bg1">
                      <a:lumMod val="75000"/>
                    </a:schemeClr>
                  </a:gs>
                </a:gsLst>
                <a:lin ang="13500000" scaled="1"/>
                <a:tileRect/>
              </a:gradFill>
              <a:ln w="19050">
                <a:gradFill flip="none" rotWithShape="1">
                  <a:gsLst>
                    <a:gs pos="1000">
                      <a:schemeClr val="bg1">
                        <a:lumMod val="85000"/>
                      </a:schemeClr>
                    </a:gs>
                    <a:gs pos="59000">
                      <a:schemeClr val="bg1"/>
                    </a:gs>
                  </a:gsLst>
                  <a:lin ang="10800000" scaled="1"/>
                  <a:tileRect/>
                </a:gradFill>
              </a:ln>
              <a:effectLst>
                <a:outerShdw blurRad="127000" dist="127000" dir="36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0" name="椭圆 39">
                <a:extLst>
                  <a:ext uri="{FF2B5EF4-FFF2-40B4-BE49-F238E27FC236}">
                    <a16:creationId xmlns:a16="http://schemas.microsoft.com/office/drawing/2014/main" id="{5B200DA0-D923-4721-B678-F63C5E73DEEE}"/>
                  </a:ext>
                </a:extLst>
              </p:cNvPr>
              <p:cNvSpPr/>
              <p:nvPr/>
            </p:nvSpPr>
            <p:spPr>
              <a:xfrm>
                <a:off x="1424959" y="2315290"/>
                <a:ext cx="1288155" cy="1288153"/>
              </a:xfrm>
              <a:prstGeom prst="ellipse">
                <a:avLst/>
              </a:prstGeom>
              <a:noFill/>
              <a:ln>
                <a:noFill/>
              </a:ln>
              <a:effectLst>
                <a:innerShdw blurRad="88900" dist="635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4000" dirty="0">
                  <a:solidFill>
                    <a:srgbClr val="0087CF"/>
                  </a:solidFill>
                  <a:ea typeface="方正超粗黑简体" panose="03000509000000000000" pitchFamily="65" charset="-122"/>
                </a:endParaRPr>
              </a:p>
            </p:txBody>
          </p:sp>
        </p:grpSp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8C5374AD-673A-460C-94C5-526D28F85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311" y="3120412"/>
              <a:ext cx="985569" cy="918747"/>
            </a:xfrm>
            <a:prstGeom prst="rect">
              <a:avLst/>
            </a:prstGeom>
          </p:spPr>
        </p:pic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9EE18372-2B9C-494D-9DDC-F15E61C44A56}"/>
              </a:ext>
            </a:extLst>
          </p:cNvPr>
          <p:cNvGrpSpPr/>
          <p:nvPr/>
        </p:nvGrpSpPr>
        <p:grpSpPr>
          <a:xfrm>
            <a:off x="3539464" y="2837793"/>
            <a:ext cx="2178711" cy="2178708"/>
            <a:chOff x="1313793" y="2212095"/>
            <a:chExt cx="1510486" cy="1510484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id="{4A896CB3-D19C-4491-A202-FBCD9FCC100C}"/>
                </a:ext>
              </a:extLst>
            </p:cNvPr>
            <p:cNvSpPr/>
            <p:nvPr/>
          </p:nvSpPr>
          <p:spPr>
            <a:xfrm>
              <a:off x="1313793" y="2212095"/>
              <a:ext cx="1510486" cy="1510484"/>
            </a:xfrm>
            <a:prstGeom prst="ellipse">
              <a:avLst/>
            </a:prstGeom>
            <a:solidFill>
              <a:srgbClr val="ED7D31"/>
            </a:solidFill>
            <a:ln w="19050">
              <a:solidFill>
                <a:srgbClr val="ED7D31"/>
              </a:soli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60236DC8-7713-4433-AE6A-8BB15314B991}"/>
                </a:ext>
              </a:extLst>
            </p:cNvPr>
            <p:cNvSpPr/>
            <p:nvPr/>
          </p:nvSpPr>
          <p:spPr>
            <a:xfrm>
              <a:off x="1457041" y="2347372"/>
              <a:ext cx="1223990" cy="1223990"/>
            </a:xfrm>
            <a:prstGeom prst="ellipse">
              <a:avLst/>
            </a:prstGeom>
            <a:gradFill flip="none" rotWithShape="0">
              <a:gsLst>
                <a:gs pos="5600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19050">
              <a:gradFill flip="none" rotWithShape="1">
                <a:gsLst>
                  <a:gs pos="1000">
                    <a:schemeClr val="bg1">
                      <a:lumMod val="85000"/>
                    </a:schemeClr>
                  </a:gs>
                  <a:gs pos="59000">
                    <a:schemeClr val="bg1"/>
                  </a:gs>
                </a:gsLst>
                <a:lin ang="10800000" scaled="1"/>
                <a:tileRect/>
              </a:gra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47" name="椭圆 46">
              <a:extLst>
                <a:ext uri="{FF2B5EF4-FFF2-40B4-BE49-F238E27FC236}">
                  <a16:creationId xmlns:a16="http://schemas.microsoft.com/office/drawing/2014/main" id="{F9726CCA-D7FA-461A-9690-8A87099E5675}"/>
                </a:ext>
              </a:extLst>
            </p:cNvPr>
            <p:cNvSpPr/>
            <p:nvPr/>
          </p:nvSpPr>
          <p:spPr>
            <a:xfrm>
              <a:off x="1424959" y="2315290"/>
              <a:ext cx="1288155" cy="1288153"/>
            </a:xfrm>
            <a:prstGeom prst="ellipse">
              <a:avLst/>
            </a:prstGeom>
            <a:noFill/>
            <a:ln>
              <a:noFill/>
            </a:ln>
            <a:effectLst>
              <a:innerShdw blurRad="88900" dist="635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4000" dirty="0">
                <a:solidFill>
                  <a:srgbClr val="0087CF"/>
                </a:solidFill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48" name="文本框 47">
            <a:extLst>
              <a:ext uri="{FF2B5EF4-FFF2-40B4-BE49-F238E27FC236}">
                <a16:creationId xmlns:a16="http://schemas.microsoft.com/office/drawing/2014/main" id="{4FD128EE-73A1-44BB-8F29-0A0951F47F6E}"/>
              </a:ext>
            </a:extLst>
          </p:cNvPr>
          <p:cNvSpPr txBox="1"/>
          <p:nvPr/>
        </p:nvSpPr>
        <p:spPr>
          <a:xfrm>
            <a:off x="529561" y="5403334"/>
            <a:ext cx="21787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工程安全管理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5CAA8DB-7CB5-4DE1-822F-BF2E55271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173" y="3429000"/>
            <a:ext cx="1349292" cy="917581"/>
          </a:xfrm>
          <a:prstGeom prst="rect">
            <a:avLst/>
          </a:prstGeom>
        </p:spPr>
      </p:pic>
      <p:sp>
        <p:nvSpPr>
          <p:cNvPr id="50" name="文本框 49">
            <a:extLst>
              <a:ext uri="{FF2B5EF4-FFF2-40B4-BE49-F238E27FC236}">
                <a16:creationId xmlns:a16="http://schemas.microsoft.com/office/drawing/2014/main" id="{46DCDAFD-0626-4453-8D63-22C0C8FB0F0B}"/>
              </a:ext>
            </a:extLst>
          </p:cNvPr>
          <p:cNvSpPr txBox="1"/>
          <p:nvPr/>
        </p:nvSpPr>
        <p:spPr>
          <a:xfrm>
            <a:off x="3539463" y="5403334"/>
            <a:ext cx="21787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车辆安全管理</a:t>
            </a:r>
          </a:p>
        </p:txBody>
      </p: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55B9E43A-15CD-4FBD-A217-9C063779B64C}"/>
              </a:ext>
            </a:extLst>
          </p:cNvPr>
          <p:cNvGrpSpPr/>
          <p:nvPr/>
        </p:nvGrpSpPr>
        <p:grpSpPr>
          <a:xfrm>
            <a:off x="6549364" y="2837793"/>
            <a:ext cx="2178711" cy="2178708"/>
            <a:chOff x="1313793" y="2212095"/>
            <a:chExt cx="1510486" cy="1510484"/>
          </a:xfrm>
        </p:grpSpPr>
        <p:sp>
          <p:nvSpPr>
            <p:cNvPr id="58" name="椭圆 57">
              <a:extLst>
                <a:ext uri="{FF2B5EF4-FFF2-40B4-BE49-F238E27FC236}">
                  <a16:creationId xmlns:a16="http://schemas.microsoft.com/office/drawing/2014/main" id="{266D8E03-6FFB-4FBE-9E47-73F8DFD87C92}"/>
                </a:ext>
              </a:extLst>
            </p:cNvPr>
            <p:cNvSpPr/>
            <p:nvPr/>
          </p:nvSpPr>
          <p:spPr>
            <a:xfrm>
              <a:off x="1313793" y="2212095"/>
              <a:ext cx="1510486" cy="1510484"/>
            </a:xfrm>
            <a:prstGeom prst="ellipse">
              <a:avLst/>
            </a:prstGeom>
            <a:solidFill>
              <a:srgbClr val="9D2602"/>
            </a:solidFill>
            <a:ln w="19050">
              <a:solidFill>
                <a:srgbClr val="9D2602"/>
              </a:soli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59" name="椭圆 58">
              <a:extLst>
                <a:ext uri="{FF2B5EF4-FFF2-40B4-BE49-F238E27FC236}">
                  <a16:creationId xmlns:a16="http://schemas.microsoft.com/office/drawing/2014/main" id="{1DE5811F-F2FD-474F-9AAA-98CF0313D1B5}"/>
                </a:ext>
              </a:extLst>
            </p:cNvPr>
            <p:cNvSpPr/>
            <p:nvPr/>
          </p:nvSpPr>
          <p:spPr>
            <a:xfrm>
              <a:off x="1457041" y="2347372"/>
              <a:ext cx="1223990" cy="1223990"/>
            </a:xfrm>
            <a:prstGeom prst="ellipse">
              <a:avLst/>
            </a:prstGeom>
            <a:gradFill flip="none" rotWithShape="0">
              <a:gsLst>
                <a:gs pos="5600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19050">
              <a:gradFill flip="none" rotWithShape="1">
                <a:gsLst>
                  <a:gs pos="1000">
                    <a:schemeClr val="bg1">
                      <a:lumMod val="85000"/>
                    </a:schemeClr>
                  </a:gs>
                  <a:gs pos="59000">
                    <a:schemeClr val="bg1"/>
                  </a:gs>
                </a:gsLst>
                <a:lin ang="10800000" scaled="1"/>
                <a:tileRect/>
              </a:gra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60" name="椭圆 59">
              <a:extLst>
                <a:ext uri="{FF2B5EF4-FFF2-40B4-BE49-F238E27FC236}">
                  <a16:creationId xmlns:a16="http://schemas.microsoft.com/office/drawing/2014/main" id="{7FC34C4E-B0BD-40AC-963A-5B93E1C7BAC1}"/>
                </a:ext>
              </a:extLst>
            </p:cNvPr>
            <p:cNvSpPr/>
            <p:nvPr/>
          </p:nvSpPr>
          <p:spPr>
            <a:xfrm>
              <a:off x="1424959" y="2315290"/>
              <a:ext cx="1288155" cy="1288153"/>
            </a:xfrm>
            <a:prstGeom prst="ellipse">
              <a:avLst/>
            </a:prstGeom>
            <a:noFill/>
            <a:ln>
              <a:noFill/>
            </a:ln>
            <a:effectLst>
              <a:innerShdw blurRad="88900" dist="635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4000" dirty="0">
                <a:solidFill>
                  <a:srgbClr val="0087CF"/>
                </a:solidFill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67" name="文本框 66">
            <a:extLst>
              <a:ext uri="{FF2B5EF4-FFF2-40B4-BE49-F238E27FC236}">
                <a16:creationId xmlns:a16="http://schemas.microsoft.com/office/drawing/2014/main" id="{5415331D-E5F2-4023-A307-9CB2994D61E3}"/>
              </a:ext>
            </a:extLst>
          </p:cNvPr>
          <p:cNvSpPr txBox="1"/>
          <p:nvPr/>
        </p:nvSpPr>
        <p:spPr>
          <a:xfrm>
            <a:off x="6349787" y="5403334"/>
            <a:ext cx="25778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食品卫生监督管理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8BA7020-F47D-40C3-A32A-DE566E18D3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655" y="3314700"/>
            <a:ext cx="1209997" cy="1209997"/>
          </a:xfrm>
          <a:prstGeom prst="rect">
            <a:avLst/>
          </a:prstGeom>
        </p:spPr>
      </p:pic>
      <p:grpSp>
        <p:nvGrpSpPr>
          <p:cNvPr id="68" name="组合 67">
            <a:extLst>
              <a:ext uri="{FF2B5EF4-FFF2-40B4-BE49-F238E27FC236}">
                <a16:creationId xmlns:a16="http://schemas.microsoft.com/office/drawing/2014/main" id="{56A45B5B-081D-4834-A299-5BD7DE4DBBA2}"/>
              </a:ext>
            </a:extLst>
          </p:cNvPr>
          <p:cNvGrpSpPr/>
          <p:nvPr/>
        </p:nvGrpSpPr>
        <p:grpSpPr>
          <a:xfrm>
            <a:off x="9559264" y="2837793"/>
            <a:ext cx="2178711" cy="2178708"/>
            <a:chOff x="1313793" y="2212095"/>
            <a:chExt cx="1510486" cy="1510484"/>
          </a:xfrm>
        </p:grpSpPr>
        <p:sp>
          <p:nvSpPr>
            <p:cNvPr id="75" name="椭圆 74">
              <a:extLst>
                <a:ext uri="{FF2B5EF4-FFF2-40B4-BE49-F238E27FC236}">
                  <a16:creationId xmlns:a16="http://schemas.microsoft.com/office/drawing/2014/main" id="{F1B17AB0-4413-42AE-99A4-5BD74FC58087}"/>
                </a:ext>
              </a:extLst>
            </p:cNvPr>
            <p:cNvSpPr/>
            <p:nvPr/>
          </p:nvSpPr>
          <p:spPr>
            <a:xfrm>
              <a:off x="1313793" y="2212095"/>
              <a:ext cx="1510486" cy="1510484"/>
            </a:xfrm>
            <a:prstGeom prst="ellipse">
              <a:avLst/>
            </a:prstGeom>
            <a:solidFill>
              <a:srgbClr val="ED7D31"/>
            </a:solidFill>
            <a:ln w="19050">
              <a:solidFill>
                <a:srgbClr val="ED7D31"/>
              </a:soli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sp>
          <p:nvSpPr>
            <p:cNvPr id="76" name="椭圆 75">
              <a:extLst>
                <a:ext uri="{FF2B5EF4-FFF2-40B4-BE49-F238E27FC236}">
                  <a16:creationId xmlns:a16="http://schemas.microsoft.com/office/drawing/2014/main" id="{1310D437-FAD6-46DB-B8B8-872567486086}"/>
                </a:ext>
              </a:extLst>
            </p:cNvPr>
            <p:cNvSpPr/>
            <p:nvPr/>
          </p:nvSpPr>
          <p:spPr>
            <a:xfrm>
              <a:off x="1457041" y="2347372"/>
              <a:ext cx="1223990" cy="1223990"/>
            </a:xfrm>
            <a:prstGeom prst="ellipse">
              <a:avLst/>
            </a:prstGeom>
            <a:gradFill flip="none" rotWithShape="0">
              <a:gsLst>
                <a:gs pos="56000">
                  <a:schemeClr val="bg1"/>
                </a:gs>
                <a:gs pos="99000">
                  <a:schemeClr val="bg1">
                    <a:lumMod val="75000"/>
                  </a:schemeClr>
                </a:gs>
              </a:gsLst>
              <a:lin ang="13500000" scaled="1"/>
              <a:tileRect/>
            </a:gradFill>
            <a:ln w="19050">
              <a:gradFill flip="none" rotWithShape="1">
                <a:gsLst>
                  <a:gs pos="1000">
                    <a:schemeClr val="bg1">
                      <a:lumMod val="85000"/>
                    </a:schemeClr>
                  </a:gs>
                  <a:gs pos="59000">
                    <a:schemeClr val="bg1"/>
                  </a:gs>
                </a:gsLst>
                <a:lin ang="10800000" scaled="1"/>
                <a:tileRect/>
              </a:gradFill>
            </a:ln>
            <a:effectLst>
              <a:outerShdw blurRad="127000" dist="127000" dir="36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8EBA412D-9B94-4FD4-AAC6-90C2A6700B93}"/>
                </a:ext>
              </a:extLst>
            </p:cNvPr>
            <p:cNvSpPr/>
            <p:nvPr/>
          </p:nvSpPr>
          <p:spPr>
            <a:xfrm>
              <a:off x="1424959" y="2315290"/>
              <a:ext cx="1288155" cy="1288153"/>
            </a:xfrm>
            <a:prstGeom prst="ellipse">
              <a:avLst/>
            </a:prstGeom>
            <a:noFill/>
            <a:ln>
              <a:noFill/>
            </a:ln>
            <a:effectLst>
              <a:innerShdw blurRad="88900" dist="635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4000" dirty="0">
                <a:solidFill>
                  <a:srgbClr val="0087CF"/>
                </a:solidFill>
                <a:ea typeface="方正超粗黑简体" panose="03000509000000000000" pitchFamily="65" charset="-122"/>
              </a:endParaRPr>
            </a:p>
          </p:txBody>
        </p:sp>
      </p:grpSp>
      <p:sp>
        <p:nvSpPr>
          <p:cNvPr id="82" name="文本框 81">
            <a:extLst>
              <a:ext uri="{FF2B5EF4-FFF2-40B4-BE49-F238E27FC236}">
                <a16:creationId xmlns:a16="http://schemas.microsoft.com/office/drawing/2014/main" id="{7FA56F49-62E2-4C67-8ED8-75CD3FEE0696}"/>
              </a:ext>
            </a:extLst>
          </p:cNvPr>
          <p:cNvSpPr txBox="1"/>
          <p:nvPr/>
        </p:nvSpPr>
        <p:spPr>
          <a:xfrm>
            <a:off x="9615145" y="5403334"/>
            <a:ext cx="21787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科技园及外延基地安全管理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AF1E4C2B-75B0-4ECD-BC85-0FC1E78394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65" y="3337266"/>
            <a:ext cx="1261869" cy="1031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19B9A073-EDFB-4E2B-A6F0-B8FAFB0DE0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1" b="22589"/>
          <a:stretch/>
        </p:blipFill>
        <p:spPr>
          <a:xfrm>
            <a:off x="3175" y="2180799"/>
            <a:ext cx="12188825" cy="4368800"/>
          </a:xfrm>
          <a:prstGeom prst="rect">
            <a:avLst/>
          </a:prstGeom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F1F6D39A-778C-4742-B50B-5563C115A1A0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85E1549-377C-4EF4-955F-87A72B3F59A0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B0688DE-7571-43E1-A246-8060388557A7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48410B3-0C08-4E38-8B91-BB4ABE5EEE4D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B67C3F6-D2C6-4868-86D5-DDF790295973}"/>
              </a:ext>
            </a:extLst>
          </p:cNvPr>
          <p:cNvSpPr txBox="1"/>
          <p:nvPr/>
        </p:nvSpPr>
        <p:spPr>
          <a:xfrm>
            <a:off x="198118" y="645572"/>
            <a:ext cx="10660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抓住一个重点、解决二个难点、关注三个焦点</a:t>
            </a:r>
            <a:endParaRPr lang="zh-CN" altLang="zh-CN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任意多边形: 形状 43">
            <a:extLst>
              <a:ext uri="{FF2B5EF4-FFF2-40B4-BE49-F238E27FC236}">
                <a16:creationId xmlns:a16="http://schemas.microsoft.com/office/drawing/2014/main" id="{7E489B40-7571-4D52-952C-ED2635883D6F}"/>
              </a:ext>
            </a:extLst>
          </p:cNvPr>
          <p:cNvSpPr/>
          <p:nvPr/>
        </p:nvSpPr>
        <p:spPr>
          <a:xfrm>
            <a:off x="3111500" y="2180799"/>
            <a:ext cx="5969000" cy="4368800"/>
          </a:xfrm>
          <a:custGeom>
            <a:avLst/>
            <a:gdLst>
              <a:gd name="connsiteX0" fmla="*/ 955604 w 5969000"/>
              <a:gd name="connsiteY0" fmla="*/ 0 h 4368800"/>
              <a:gd name="connsiteX1" fmla="*/ 5013396 w 5969000"/>
              <a:gd name="connsiteY1" fmla="*/ 0 h 4368800"/>
              <a:gd name="connsiteX2" fmla="*/ 5094860 w 5969000"/>
              <a:gd name="connsiteY2" fmla="*/ 74040 h 4368800"/>
              <a:gd name="connsiteX3" fmla="*/ 5969000 w 5969000"/>
              <a:gd name="connsiteY3" fmla="*/ 2184400 h 4368800"/>
              <a:gd name="connsiteX4" fmla="*/ 5094861 w 5969000"/>
              <a:gd name="connsiteY4" fmla="*/ 4294761 h 4368800"/>
              <a:gd name="connsiteX5" fmla="*/ 5013396 w 5969000"/>
              <a:gd name="connsiteY5" fmla="*/ 4368800 h 4368800"/>
              <a:gd name="connsiteX6" fmla="*/ 955604 w 5969000"/>
              <a:gd name="connsiteY6" fmla="*/ 4368800 h 4368800"/>
              <a:gd name="connsiteX7" fmla="*/ 874140 w 5969000"/>
              <a:gd name="connsiteY7" fmla="*/ 4294761 h 4368800"/>
              <a:gd name="connsiteX8" fmla="*/ 0 w 5969000"/>
              <a:gd name="connsiteY8" fmla="*/ 2184400 h 4368800"/>
              <a:gd name="connsiteX9" fmla="*/ 874140 w 5969000"/>
              <a:gd name="connsiteY9" fmla="*/ 74040 h 436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969000" h="4368800">
                <a:moveTo>
                  <a:pt x="955604" y="0"/>
                </a:moveTo>
                <a:lnTo>
                  <a:pt x="5013396" y="0"/>
                </a:lnTo>
                <a:lnTo>
                  <a:pt x="5094860" y="74040"/>
                </a:lnTo>
                <a:cubicBezTo>
                  <a:pt x="5634949" y="614128"/>
                  <a:pt x="5969000" y="1360253"/>
                  <a:pt x="5969000" y="2184400"/>
                </a:cubicBezTo>
                <a:cubicBezTo>
                  <a:pt x="5969000" y="3008547"/>
                  <a:pt x="5634949" y="3754672"/>
                  <a:pt x="5094861" y="4294761"/>
                </a:cubicBezTo>
                <a:lnTo>
                  <a:pt x="5013396" y="4368800"/>
                </a:lnTo>
                <a:lnTo>
                  <a:pt x="955604" y="4368800"/>
                </a:lnTo>
                <a:lnTo>
                  <a:pt x="874140" y="4294761"/>
                </a:lnTo>
                <a:cubicBezTo>
                  <a:pt x="334052" y="3754672"/>
                  <a:pt x="0" y="3008547"/>
                  <a:pt x="0" y="2184400"/>
                </a:cubicBezTo>
                <a:cubicBezTo>
                  <a:pt x="0" y="1360253"/>
                  <a:pt x="334052" y="614128"/>
                  <a:pt x="874140" y="74040"/>
                </a:cubicBezTo>
                <a:close/>
              </a:path>
            </a:pathLst>
          </a:cu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AA17029E-7520-471B-A581-59693BA6CC85}"/>
              </a:ext>
            </a:extLst>
          </p:cNvPr>
          <p:cNvSpPr txBox="1"/>
          <p:nvPr/>
        </p:nvSpPr>
        <p:spPr>
          <a:xfrm>
            <a:off x="3844925" y="3705339"/>
            <a:ext cx="4502150" cy="1319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一个重点：防火为重点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突出对各类风险的控制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9264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F1F6D39A-778C-4742-B50B-5563C115A1A0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85E1549-377C-4EF4-955F-87A72B3F59A0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B0688DE-7571-43E1-A246-8060388557A7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48410B3-0C08-4E38-8B91-BB4ABE5EEE4D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B67C3F6-D2C6-4868-86D5-DDF790295973}"/>
              </a:ext>
            </a:extLst>
          </p:cNvPr>
          <p:cNvSpPr txBox="1"/>
          <p:nvPr/>
        </p:nvSpPr>
        <p:spPr>
          <a:xfrm>
            <a:off x="198118" y="645572"/>
            <a:ext cx="10660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抓住一个重点、解决二个难点、关注三个焦点</a:t>
            </a:r>
            <a:endParaRPr lang="zh-CN" altLang="zh-CN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072E56A2-F965-4F97-856D-8061C2E7E8A1}"/>
              </a:ext>
            </a:extLst>
          </p:cNvPr>
          <p:cNvSpPr txBox="1"/>
          <p:nvPr/>
        </p:nvSpPr>
        <p:spPr>
          <a:xfrm>
            <a:off x="494934" y="3684976"/>
            <a:ext cx="27580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二个难点</a:t>
            </a:r>
          </a:p>
        </p:txBody>
      </p:sp>
      <p:sp>
        <p:nvSpPr>
          <p:cNvPr id="12" name="任意多边形 68">
            <a:extLst>
              <a:ext uri="{FF2B5EF4-FFF2-40B4-BE49-F238E27FC236}">
                <a16:creationId xmlns:a16="http://schemas.microsoft.com/office/drawing/2014/main" id="{419F31D4-2BAC-48FB-AE9D-D28661E92E42}"/>
              </a:ext>
            </a:extLst>
          </p:cNvPr>
          <p:cNvSpPr/>
          <p:nvPr/>
        </p:nvSpPr>
        <p:spPr bwMode="auto">
          <a:xfrm flipV="1">
            <a:off x="4108728" y="2493007"/>
            <a:ext cx="1670079" cy="1013832"/>
          </a:xfrm>
          <a:custGeom>
            <a:avLst/>
            <a:gdLst>
              <a:gd name="connsiteX0" fmla="*/ 1354047 w 1940486"/>
              <a:gd name="connsiteY0" fmla="*/ 1177985 h 1177985"/>
              <a:gd name="connsiteX1" fmla="*/ 0 w 1940486"/>
              <a:gd name="connsiteY1" fmla="*/ 1177985 h 1177985"/>
              <a:gd name="connsiteX2" fmla="*/ 0 w 1940486"/>
              <a:gd name="connsiteY2" fmla="*/ 0 h 1177985"/>
              <a:gd name="connsiteX3" fmla="*/ 1354047 w 1940486"/>
              <a:gd name="connsiteY3" fmla="*/ 0 h 1177985"/>
              <a:gd name="connsiteX4" fmla="*/ 1940486 w 1940486"/>
              <a:gd name="connsiteY4" fmla="*/ 589503 h 1177985"/>
              <a:gd name="connsiteX5" fmla="*/ 1206927 w 1940486"/>
              <a:gd name="connsiteY5" fmla="*/ 589503 h 1177985"/>
              <a:gd name="connsiteX6" fmla="*/ 1574728 w 1940486"/>
              <a:gd name="connsiteY6" fmla="*/ 958326 h 1177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0486" h="1177985">
                <a:moveTo>
                  <a:pt x="1354047" y="1177985"/>
                </a:moveTo>
                <a:lnTo>
                  <a:pt x="0" y="1177985"/>
                </a:lnTo>
                <a:lnTo>
                  <a:pt x="0" y="0"/>
                </a:lnTo>
                <a:lnTo>
                  <a:pt x="1354047" y="0"/>
                </a:lnTo>
                <a:lnTo>
                  <a:pt x="1940486" y="589503"/>
                </a:lnTo>
                <a:lnTo>
                  <a:pt x="1206927" y="589503"/>
                </a:lnTo>
                <a:lnTo>
                  <a:pt x="1574728" y="958326"/>
                </a:lnTo>
                <a:close/>
              </a:path>
            </a:pathLst>
          </a:custGeom>
          <a:solidFill>
            <a:srgbClr val="9D260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13" name="组合 12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09C60EC8-46E3-4EF1-B569-526AEFF6B163}"/>
              </a:ext>
            </a:extLst>
          </p:cNvPr>
          <p:cNvGrpSpPr/>
          <p:nvPr/>
        </p:nvGrpSpPr>
        <p:grpSpPr>
          <a:xfrm>
            <a:off x="5155161" y="2493007"/>
            <a:ext cx="3914645" cy="1013832"/>
            <a:chOff x="6518543" y="2978646"/>
            <a:chExt cx="3914645" cy="1013832"/>
          </a:xfrm>
        </p:grpSpPr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7361FC6A-FAE9-4D00-A69C-719A3BC0927B}"/>
                </a:ext>
              </a:extLst>
            </p:cNvPr>
            <p:cNvSpPr/>
            <p:nvPr/>
          </p:nvSpPr>
          <p:spPr bwMode="auto">
            <a:xfrm flipH="1">
              <a:off x="6518543" y="2978646"/>
              <a:ext cx="3914645" cy="1013832"/>
            </a:xfrm>
            <a:custGeom>
              <a:avLst/>
              <a:gdLst>
                <a:gd name="T0" fmla="*/ 4452 w 4452"/>
                <a:gd name="T1" fmla="*/ 577 h 1153"/>
                <a:gd name="T2" fmla="*/ 3878 w 4452"/>
                <a:gd name="T3" fmla="*/ 0 h 1153"/>
                <a:gd name="T4" fmla="*/ 0 w 4452"/>
                <a:gd name="T5" fmla="*/ 0 h 1153"/>
                <a:gd name="T6" fmla="*/ 0 w 4452"/>
                <a:gd name="T7" fmla="*/ 1153 h 1153"/>
                <a:gd name="T8" fmla="*/ 3878 w 4452"/>
                <a:gd name="T9" fmla="*/ 1153 h 1153"/>
                <a:gd name="T10" fmla="*/ 4094 w 4452"/>
                <a:gd name="T11" fmla="*/ 938 h 1153"/>
                <a:gd name="T12" fmla="*/ 3734 w 4452"/>
                <a:gd name="T13" fmla="*/ 577 h 1153"/>
                <a:gd name="T14" fmla="*/ 4452 w 4452"/>
                <a:gd name="T15" fmla="*/ 577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2" h="1153">
                  <a:moveTo>
                    <a:pt x="4452" y="577"/>
                  </a:moveTo>
                  <a:lnTo>
                    <a:pt x="3878" y="0"/>
                  </a:lnTo>
                  <a:lnTo>
                    <a:pt x="0" y="0"/>
                  </a:lnTo>
                  <a:lnTo>
                    <a:pt x="0" y="1153"/>
                  </a:lnTo>
                  <a:lnTo>
                    <a:pt x="3878" y="1153"/>
                  </a:lnTo>
                  <a:lnTo>
                    <a:pt x="4094" y="938"/>
                  </a:lnTo>
                  <a:lnTo>
                    <a:pt x="3734" y="577"/>
                  </a:lnTo>
                  <a:lnTo>
                    <a:pt x="4452" y="57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5" name="Rectangle 42">
              <a:extLst>
                <a:ext uri="{FF2B5EF4-FFF2-40B4-BE49-F238E27FC236}">
                  <a16:creationId xmlns:a16="http://schemas.microsoft.com/office/drawing/2014/main" id="{BF8B8485-865A-4F67-9226-CD3DA4BD65B9}"/>
                </a:ext>
              </a:extLst>
            </p:cNvPr>
            <p:cNvSpPr/>
            <p:nvPr/>
          </p:nvSpPr>
          <p:spPr>
            <a:xfrm flipH="1">
              <a:off x="7219638" y="3306646"/>
              <a:ext cx="3136101" cy="357832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91440" tIns="0" rIns="91440" bIns="0" rtlCol="0" anchor="t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高危作业重复或严重违规</a:t>
              </a:r>
              <a:endParaRPr lang="en-US" sz="20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E1643925-27CE-4876-8420-077D3BEFEDC7}"/>
              </a:ext>
            </a:extLst>
          </p:cNvPr>
          <p:cNvSpPr/>
          <p:nvPr/>
        </p:nvSpPr>
        <p:spPr>
          <a:xfrm>
            <a:off x="4201054" y="2763912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难点一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7" name="任意多边形 68">
            <a:extLst>
              <a:ext uri="{FF2B5EF4-FFF2-40B4-BE49-F238E27FC236}">
                <a16:creationId xmlns:a16="http://schemas.microsoft.com/office/drawing/2014/main" id="{A4E93B10-D240-4830-B720-0633DA448321}"/>
              </a:ext>
            </a:extLst>
          </p:cNvPr>
          <p:cNvSpPr/>
          <p:nvPr/>
        </p:nvSpPr>
        <p:spPr bwMode="auto">
          <a:xfrm flipV="1">
            <a:off x="4108728" y="4392862"/>
            <a:ext cx="1670079" cy="1013832"/>
          </a:xfrm>
          <a:custGeom>
            <a:avLst/>
            <a:gdLst>
              <a:gd name="connsiteX0" fmla="*/ 1354047 w 1940486"/>
              <a:gd name="connsiteY0" fmla="*/ 1177985 h 1177985"/>
              <a:gd name="connsiteX1" fmla="*/ 0 w 1940486"/>
              <a:gd name="connsiteY1" fmla="*/ 1177985 h 1177985"/>
              <a:gd name="connsiteX2" fmla="*/ 0 w 1940486"/>
              <a:gd name="connsiteY2" fmla="*/ 0 h 1177985"/>
              <a:gd name="connsiteX3" fmla="*/ 1354047 w 1940486"/>
              <a:gd name="connsiteY3" fmla="*/ 0 h 1177985"/>
              <a:gd name="connsiteX4" fmla="*/ 1940486 w 1940486"/>
              <a:gd name="connsiteY4" fmla="*/ 589503 h 1177985"/>
              <a:gd name="connsiteX5" fmla="*/ 1206927 w 1940486"/>
              <a:gd name="connsiteY5" fmla="*/ 589503 h 1177985"/>
              <a:gd name="connsiteX6" fmla="*/ 1574728 w 1940486"/>
              <a:gd name="connsiteY6" fmla="*/ 958326 h 1177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0486" h="1177985">
                <a:moveTo>
                  <a:pt x="1354047" y="1177985"/>
                </a:moveTo>
                <a:lnTo>
                  <a:pt x="0" y="1177985"/>
                </a:lnTo>
                <a:lnTo>
                  <a:pt x="0" y="0"/>
                </a:lnTo>
                <a:lnTo>
                  <a:pt x="1354047" y="0"/>
                </a:lnTo>
                <a:lnTo>
                  <a:pt x="1940486" y="589503"/>
                </a:lnTo>
                <a:lnTo>
                  <a:pt x="1206927" y="589503"/>
                </a:lnTo>
                <a:lnTo>
                  <a:pt x="1574728" y="958326"/>
                </a:lnTo>
                <a:close/>
              </a:path>
            </a:pathLst>
          </a:custGeom>
          <a:solidFill>
            <a:srgbClr val="ED7D31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18" name="组合 17" descr="e7d195523061f1c0deeec63e560781cfd59afb0ea006f2a87ABB68BF51EA6619813959095094C18C62A12F549504892A4AAA8C1554C6663626E05CA27F281A14E6983772AFC3FB97135759321DEA3D70CCCB10945EC5A0322096E752803368C2184698845E3CCD6DB7F651295A8E4F3FDC19EA64A2B4A4AC1434B55AAE41CF0BF61B375C23F3039959E085EE760725AA">
            <a:extLst>
              <a:ext uri="{FF2B5EF4-FFF2-40B4-BE49-F238E27FC236}">
                <a16:creationId xmlns:a16="http://schemas.microsoft.com/office/drawing/2014/main" id="{EA1D5C4B-EC5C-4BC5-B42E-0B2EDE819DA1}"/>
              </a:ext>
            </a:extLst>
          </p:cNvPr>
          <p:cNvGrpSpPr/>
          <p:nvPr/>
        </p:nvGrpSpPr>
        <p:grpSpPr>
          <a:xfrm>
            <a:off x="5155161" y="4392862"/>
            <a:ext cx="3914645" cy="1013832"/>
            <a:chOff x="6518543" y="2978646"/>
            <a:chExt cx="3914645" cy="1013832"/>
          </a:xfrm>
        </p:grpSpPr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0AFAE8E8-6796-41A2-B4CA-BF50D43AF0B6}"/>
                </a:ext>
              </a:extLst>
            </p:cNvPr>
            <p:cNvSpPr/>
            <p:nvPr/>
          </p:nvSpPr>
          <p:spPr bwMode="auto">
            <a:xfrm flipH="1">
              <a:off x="6518543" y="2978646"/>
              <a:ext cx="3914645" cy="1013832"/>
            </a:xfrm>
            <a:custGeom>
              <a:avLst/>
              <a:gdLst>
                <a:gd name="T0" fmla="*/ 4452 w 4452"/>
                <a:gd name="T1" fmla="*/ 577 h 1153"/>
                <a:gd name="T2" fmla="*/ 3878 w 4452"/>
                <a:gd name="T3" fmla="*/ 0 h 1153"/>
                <a:gd name="T4" fmla="*/ 0 w 4452"/>
                <a:gd name="T5" fmla="*/ 0 h 1153"/>
                <a:gd name="T6" fmla="*/ 0 w 4452"/>
                <a:gd name="T7" fmla="*/ 1153 h 1153"/>
                <a:gd name="T8" fmla="*/ 3878 w 4452"/>
                <a:gd name="T9" fmla="*/ 1153 h 1153"/>
                <a:gd name="T10" fmla="*/ 4094 w 4452"/>
                <a:gd name="T11" fmla="*/ 938 h 1153"/>
                <a:gd name="T12" fmla="*/ 3734 w 4452"/>
                <a:gd name="T13" fmla="*/ 577 h 1153"/>
                <a:gd name="T14" fmla="*/ 4452 w 4452"/>
                <a:gd name="T15" fmla="*/ 577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2" h="1153">
                  <a:moveTo>
                    <a:pt x="4452" y="577"/>
                  </a:moveTo>
                  <a:lnTo>
                    <a:pt x="3878" y="0"/>
                  </a:lnTo>
                  <a:lnTo>
                    <a:pt x="0" y="0"/>
                  </a:lnTo>
                  <a:lnTo>
                    <a:pt x="0" y="1153"/>
                  </a:lnTo>
                  <a:lnTo>
                    <a:pt x="3878" y="1153"/>
                  </a:lnTo>
                  <a:lnTo>
                    <a:pt x="4094" y="938"/>
                  </a:lnTo>
                  <a:lnTo>
                    <a:pt x="3734" y="577"/>
                  </a:lnTo>
                  <a:lnTo>
                    <a:pt x="4452" y="577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ffectLst>
              <a:outerShdw blurRad="254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0" name="Rectangle 42">
              <a:extLst>
                <a:ext uri="{FF2B5EF4-FFF2-40B4-BE49-F238E27FC236}">
                  <a16:creationId xmlns:a16="http://schemas.microsoft.com/office/drawing/2014/main" id="{66867321-068F-4544-A8CA-5A073D36E950}"/>
                </a:ext>
              </a:extLst>
            </p:cNvPr>
            <p:cNvSpPr/>
            <p:nvPr/>
          </p:nvSpPr>
          <p:spPr>
            <a:xfrm flipH="1">
              <a:off x="7219638" y="3306646"/>
              <a:ext cx="3136101" cy="357832"/>
            </a:xfrm>
            <a:prstGeom prst="rect">
              <a:avLst/>
            </a:prstGeom>
            <a:noFill/>
            <a:ln w="12700" cap="flat" cmpd="sng" algn="ctr">
              <a:noFill/>
              <a:prstDash val="solid"/>
            </a:ln>
            <a:effectLst/>
          </p:spPr>
          <p:txBody>
            <a:bodyPr lIns="91440" tIns="0" rIns="91440" bIns="0" rtlCol="0" anchor="t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Wingdings" panose="05000000000000000000" pitchFamily="2" charset="2"/>
                </a:rPr>
                <a:t>安全技术改造难点问题</a:t>
              </a:r>
              <a:endPara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718022D6-F09B-4362-8C1F-F2F6B0F588A2}"/>
              </a:ext>
            </a:extLst>
          </p:cNvPr>
          <p:cNvSpPr/>
          <p:nvPr/>
        </p:nvSpPr>
        <p:spPr>
          <a:xfrm>
            <a:off x="4201054" y="4663767"/>
            <a:ext cx="9541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难点二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D4F79CD5-6982-4C39-9651-AC37183099A4}"/>
              </a:ext>
            </a:extLst>
          </p:cNvPr>
          <p:cNvSpPr txBox="1"/>
          <p:nvPr/>
        </p:nvSpPr>
        <p:spPr>
          <a:xfrm>
            <a:off x="5664957" y="3506839"/>
            <a:ext cx="5630425" cy="458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就是在刀尖上行走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,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今天不解决，明天就会演变成事故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2FFC533E-F44F-4B76-865A-EADB97708B14}"/>
              </a:ext>
            </a:extLst>
          </p:cNvPr>
          <p:cNvSpPr txBox="1"/>
          <p:nvPr/>
        </p:nvSpPr>
        <p:spPr>
          <a:xfrm>
            <a:off x="5664957" y="5476406"/>
            <a:ext cx="5930143" cy="8744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消防隐患险于明火，我们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站在火山上</a:t>
            </a:r>
          </a:p>
          <a:p>
            <a:pPr algn="just"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今天我们不彻底解决掉隐患</a:t>
            </a:r>
            <a:r>
              <a: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,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</a:rPr>
              <a:t>明天我们就会被隐患解决掉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790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矩形 32">
            <a:extLst>
              <a:ext uri="{FF2B5EF4-FFF2-40B4-BE49-F238E27FC236}">
                <a16:creationId xmlns:a16="http://schemas.microsoft.com/office/drawing/2014/main" id="{F1F6D39A-778C-4742-B50B-5563C115A1A0}"/>
              </a:ext>
            </a:extLst>
          </p:cNvPr>
          <p:cNvSpPr/>
          <p:nvPr/>
        </p:nvSpPr>
        <p:spPr>
          <a:xfrm>
            <a:off x="0" y="139700"/>
            <a:ext cx="11293475" cy="1701800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285E1549-377C-4EF4-955F-87A72B3F59A0}"/>
              </a:ext>
            </a:extLst>
          </p:cNvPr>
          <p:cNvSpPr/>
          <p:nvPr/>
        </p:nvSpPr>
        <p:spPr>
          <a:xfrm>
            <a:off x="11356975" y="139700"/>
            <a:ext cx="381000" cy="17018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5B0688DE-7571-43E1-A246-8060388557A7}"/>
              </a:ext>
            </a:extLst>
          </p:cNvPr>
          <p:cNvSpPr/>
          <p:nvPr/>
        </p:nvSpPr>
        <p:spPr>
          <a:xfrm>
            <a:off x="11841482" y="139700"/>
            <a:ext cx="152400" cy="1701800"/>
          </a:xfrm>
          <a:prstGeom prst="rect">
            <a:avLst/>
          </a:prstGeom>
          <a:solidFill>
            <a:srgbClr val="E3B9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48410B3-0C08-4E38-8B91-BB4ABE5EEE4D}"/>
              </a:ext>
            </a:extLst>
          </p:cNvPr>
          <p:cNvSpPr/>
          <p:nvPr/>
        </p:nvSpPr>
        <p:spPr>
          <a:xfrm>
            <a:off x="12082143" y="139700"/>
            <a:ext cx="106682" cy="17018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B67C3F6-D2C6-4868-86D5-DDF790295973}"/>
              </a:ext>
            </a:extLst>
          </p:cNvPr>
          <p:cNvSpPr txBox="1"/>
          <p:nvPr/>
        </p:nvSpPr>
        <p:spPr>
          <a:xfrm>
            <a:off x="198118" y="645572"/>
            <a:ext cx="106603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40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抓住一个重点、解决二个难点、关注三个焦点</a:t>
            </a:r>
            <a:endParaRPr lang="zh-CN" altLang="zh-CN" sz="40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2EE3F3F9-6A2E-40F8-B91E-4EC06CF092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945" y="2258222"/>
            <a:ext cx="2744482" cy="274658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D2602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565" fontAlgn="base">
              <a:spcBef>
                <a:spcPct val="0"/>
              </a:spcBef>
              <a:spcAft>
                <a:spcPct val="0"/>
              </a:spcAft>
            </a:pPr>
            <a:endParaRPr lang="zh-CN" altLang="zh-CN" sz="2400">
              <a:latin typeface="Arial" panose="020B0604020202020204" pitchFamily="34" charset="0"/>
              <a:cs typeface="+mn-ea"/>
            </a:endParaRP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1F759A36-FADE-4B3C-A1D9-9995E18EA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542" y="2258222"/>
            <a:ext cx="2744483" cy="274658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9D2602"/>
            </a:solidFill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565" fontAlgn="base">
              <a:spcBef>
                <a:spcPct val="0"/>
              </a:spcBef>
              <a:spcAft>
                <a:spcPct val="0"/>
              </a:spcAft>
            </a:pPr>
            <a:endParaRPr lang="zh-CN" altLang="zh-CN" sz="2400">
              <a:latin typeface="Arial" panose="020B0604020202020204" pitchFamily="34" charset="0"/>
              <a:cs typeface="+mn-ea"/>
            </a:endParaRPr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03C5DF57-EC9D-4599-9A39-6E9A48DE5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7301" y="2258222"/>
            <a:ext cx="2744483" cy="274658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ED7D31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8565" fontAlgn="base">
              <a:spcBef>
                <a:spcPct val="0"/>
              </a:spcBef>
              <a:spcAft>
                <a:spcPct val="0"/>
              </a:spcAft>
            </a:pPr>
            <a:endParaRPr lang="zh-CN" altLang="zh-CN" sz="2400">
              <a:latin typeface="Arial" panose="020B0604020202020204" pitchFamily="34" charset="0"/>
              <a:cs typeface="+mn-ea"/>
            </a:endParaRPr>
          </a:p>
        </p:txBody>
      </p:sp>
      <p:sp>
        <p:nvSpPr>
          <p:cNvPr id="48" name="MH_SubTitle_2">
            <a:extLst>
              <a:ext uri="{FF2B5EF4-FFF2-40B4-BE49-F238E27FC236}">
                <a16:creationId xmlns:a16="http://schemas.microsoft.com/office/drawing/2014/main" id="{9266CF4E-F1B6-4FCE-9D74-5063F54F5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800" y="5190373"/>
            <a:ext cx="261642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zh-CN" altLang="en-US" sz="2000" b="1" spc="300" dirty="0">
                <a:gradFill>
                  <a:gsLst>
                    <a:gs pos="1000">
                      <a:srgbClr val="9D2602"/>
                    </a:gs>
                    <a:gs pos="59000">
                      <a:srgbClr val="ED7D31"/>
                    </a:gs>
                  </a:gsLst>
                  <a:lin ang="108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内部不安定因素</a:t>
            </a:r>
          </a:p>
        </p:txBody>
      </p:sp>
      <p:sp>
        <p:nvSpPr>
          <p:cNvPr id="54" name="MH_SubTitle_2">
            <a:extLst>
              <a:ext uri="{FF2B5EF4-FFF2-40B4-BE49-F238E27FC236}">
                <a16:creationId xmlns:a16="http://schemas.microsoft.com/office/drawing/2014/main" id="{E5C84537-512C-44F1-AC11-503F22939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0" y="5190374"/>
            <a:ext cx="3197225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zh-CN" altLang="en-US" sz="2000" b="1" spc="300" dirty="0">
                <a:gradFill>
                  <a:gsLst>
                    <a:gs pos="1000">
                      <a:srgbClr val="9D2602"/>
                    </a:gs>
                    <a:gs pos="59000">
                      <a:srgbClr val="ED7D31"/>
                    </a:gs>
                  </a:gsLst>
                  <a:lin ang="108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周边治安难点问题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257E4E6B-C2B1-4FFB-ACFE-5D590B7CE665}"/>
              </a:ext>
            </a:extLst>
          </p:cNvPr>
          <p:cNvSpPr txBox="1"/>
          <p:nvPr/>
        </p:nvSpPr>
        <p:spPr>
          <a:xfrm>
            <a:off x="923846" y="5688182"/>
            <a:ext cx="2873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早发现、早报告、早处置</a:t>
            </a: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0B9BF6D3-A057-4927-AB2B-EC1AB25CF7E9}"/>
              </a:ext>
            </a:extLst>
          </p:cNvPr>
          <p:cNvSpPr txBox="1"/>
          <p:nvPr/>
        </p:nvSpPr>
        <p:spPr>
          <a:xfrm>
            <a:off x="4628106" y="5225655"/>
            <a:ext cx="24828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defPPr>
              <a:defRPr lang="zh-CN"/>
            </a:defPPr>
            <a:lvl1pPr algn="ctr">
              <a:defRPr sz="2000" b="1" spc="300">
                <a:gradFill>
                  <a:gsLst>
                    <a:gs pos="1000">
                      <a:srgbClr val="9D2602"/>
                    </a:gs>
                    <a:gs pos="59000">
                      <a:srgbClr val="ED7D31"/>
                    </a:gs>
                  </a:gsLst>
                  <a:lin ang="10800000"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食品卫生安全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D3050D9C-7A8F-4621-BF8B-2C7EC255DA58}"/>
              </a:ext>
            </a:extLst>
          </p:cNvPr>
          <p:cNvSpPr txBox="1"/>
          <p:nvPr/>
        </p:nvSpPr>
        <p:spPr>
          <a:xfrm>
            <a:off x="4628106" y="5732744"/>
            <a:ext cx="2482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安全、卫生、营养</a:t>
            </a: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858C8DC5-DC0A-4069-BDCA-9E7D54693B69}"/>
              </a:ext>
            </a:extLst>
          </p:cNvPr>
          <p:cNvSpPr txBox="1"/>
          <p:nvPr/>
        </p:nvSpPr>
        <p:spPr>
          <a:xfrm>
            <a:off x="7528197" y="5688182"/>
            <a:ext cx="41177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建立信息沟通机制和应急体系</a:t>
            </a:r>
          </a:p>
        </p:txBody>
      </p:sp>
      <p:pic>
        <p:nvPicPr>
          <p:cNvPr id="60" name="图片 59">
            <a:extLst>
              <a:ext uri="{FF2B5EF4-FFF2-40B4-BE49-F238E27FC236}">
                <a16:creationId xmlns:a16="http://schemas.microsoft.com/office/drawing/2014/main" id="{A95476DC-B902-4E66-AF1A-2DB7AFAD3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0" t="1266" r="3135" b="5471"/>
          <a:stretch>
            <a:fillRect/>
          </a:stretch>
        </p:blipFill>
        <p:spPr>
          <a:xfrm>
            <a:off x="1113326" y="2390023"/>
            <a:ext cx="2503894" cy="2503894"/>
          </a:xfrm>
          <a:custGeom>
            <a:avLst/>
            <a:gdLst>
              <a:gd name="connsiteX0" fmla="*/ 970763 w 1941526"/>
              <a:gd name="connsiteY0" fmla="*/ 0 h 1941526"/>
              <a:gd name="connsiteX1" fmla="*/ 1941526 w 1941526"/>
              <a:gd name="connsiteY1" fmla="*/ 970763 h 1941526"/>
              <a:gd name="connsiteX2" fmla="*/ 970763 w 1941526"/>
              <a:gd name="connsiteY2" fmla="*/ 1941526 h 1941526"/>
              <a:gd name="connsiteX3" fmla="*/ 0 w 1941526"/>
              <a:gd name="connsiteY3" fmla="*/ 970763 h 1941526"/>
              <a:gd name="connsiteX4" fmla="*/ 970763 w 1941526"/>
              <a:gd name="connsiteY4" fmla="*/ 0 h 1941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526" h="1941526">
                <a:moveTo>
                  <a:pt x="970763" y="0"/>
                </a:moveTo>
                <a:cubicBezTo>
                  <a:pt x="1506901" y="0"/>
                  <a:pt x="1941526" y="434625"/>
                  <a:pt x="1941526" y="970763"/>
                </a:cubicBezTo>
                <a:cubicBezTo>
                  <a:pt x="1941526" y="1506901"/>
                  <a:pt x="1506901" y="1941526"/>
                  <a:pt x="970763" y="1941526"/>
                </a:cubicBezTo>
                <a:cubicBezTo>
                  <a:pt x="434625" y="1941526"/>
                  <a:pt x="0" y="1506901"/>
                  <a:pt x="0" y="970763"/>
                </a:cubicBezTo>
                <a:cubicBezTo>
                  <a:pt x="0" y="434625"/>
                  <a:pt x="434625" y="0"/>
                  <a:pt x="970763" y="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12700">
            <a:noFill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8" name="Group 15">
            <a:extLst>
              <a:ext uri="{FF2B5EF4-FFF2-40B4-BE49-F238E27FC236}">
                <a16:creationId xmlns:a16="http://schemas.microsoft.com/office/drawing/2014/main" id="{E28C5B91-38C1-4B96-AF84-990A173CE282}"/>
              </a:ext>
            </a:extLst>
          </p:cNvPr>
          <p:cNvGrpSpPr/>
          <p:nvPr/>
        </p:nvGrpSpPr>
        <p:grpSpPr bwMode="auto">
          <a:xfrm>
            <a:off x="2847759" y="4094921"/>
            <a:ext cx="1017807" cy="1019918"/>
            <a:chOff x="0" y="0"/>
            <a:chExt cx="763788" cy="763788"/>
          </a:xfrm>
        </p:grpSpPr>
        <p:sp>
          <p:nvSpPr>
            <p:cNvPr id="39" name="椭圆 38">
              <a:extLst>
                <a:ext uri="{FF2B5EF4-FFF2-40B4-BE49-F238E27FC236}">
                  <a16:creationId xmlns:a16="http://schemas.microsoft.com/office/drawing/2014/main" id="{C6B39F6B-54C2-4CF1-8E85-D6843271E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763788" cy="7637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8565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400">
                <a:solidFill>
                  <a:schemeClr val="bg1"/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40" name="椭圆 39">
              <a:extLst>
                <a:ext uri="{FF2B5EF4-FFF2-40B4-BE49-F238E27FC236}">
                  <a16:creationId xmlns:a16="http://schemas.microsoft.com/office/drawing/2014/main" id="{30D6682A-D608-4900-A635-50CA2C181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7" y="82987"/>
              <a:ext cx="597814" cy="597814"/>
            </a:xfrm>
            <a:prstGeom prst="ellipse">
              <a:avLst/>
            </a:prstGeom>
            <a:solidFill>
              <a:srgbClr val="9D2602"/>
            </a:solidFill>
            <a:ln w="38100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856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+mn-ea"/>
                </a:rPr>
                <a:t>1</a:t>
              </a:r>
              <a:endParaRPr lang="zh-CN" altLang="zh-CN" sz="2400" dirty="0">
                <a:solidFill>
                  <a:schemeClr val="bg1"/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  <p:pic>
        <p:nvPicPr>
          <p:cNvPr id="61" name="图片 60">
            <a:extLst>
              <a:ext uri="{FF2B5EF4-FFF2-40B4-BE49-F238E27FC236}">
                <a16:creationId xmlns:a16="http://schemas.microsoft.com/office/drawing/2014/main" id="{282DFAF5-2CFB-4778-A0B4-7BE59498B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0" t="1709" r="13283" b="723"/>
          <a:stretch>
            <a:fillRect/>
          </a:stretch>
        </p:blipFill>
        <p:spPr bwMode="auto">
          <a:xfrm>
            <a:off x="4628106" y="2369112"/>
            <a:ext cx="2524805" cy="2524805"/>
          </a:xfrm>
          <a:custGeom>
            <a:avLst/>
            <a:gdLst>
              <a:gd name="connsiteX0" fmla="*/ 2908846 w 5817692"/>
              <a:gd name="connsiteY0" fmla="*/ 0 h 5817692"/>
              <a:gd name="connsiteX1" fmla="*/ 5817692 w 5817692"/>
              <a:gd name="connsiteY1" fmla="*/ 2908846 h 5817692"/>
              <a:gd name="connsiteX2" fmla="*/ 2908846 w 5817692"/>
              <a:gd name="connsiteY2" fmla="*/ 5817692 h 5817692"/>
              <a:gd name="connsiteX3" fmla="*/ 0 w 5817692"/>
              <a:gd name="connsiteY3" fmla="*/ 2908846 h 5817692"/>
              <a:gd name="connsiteX4" fmla="*/ 2908846 w 5817692"/>
              <a:gd name="connsiteY4" fmla="*/ 0 h 581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7692" h="5817692">
                <a:moveTo>
                  <a:pt x="2908846" y="0"/>
                </a:moveTo>
                <a:cubicBezTo>
                  <a:pt x="4515357" y="0"/>
                  <a:pt x="5817692" y="1302335"/>
                  <a:pt x="5817692" y="2908846"/>
                </a:cubicBezTo>
                <a:cubicBezTo>
                  <a:pt x="5817692" y="4515357"/>
                  <a:pt x="4515357" y="5817692"/>
                  <a:pt x="2908846" y="5817692"/>
                </a:cubicBezTo>
                <a:cubicBezTo>
                  <a:pt x="1302335" y="5817692"/>
                  <a:pt x="0" y="4515357"/>
                  <a:pt x="0" y="2908846"/>
                </a:cubicBezTo>
                <a:cubicBezTo>
                  <a:pt x="0" y="1302335"/>
                  <a:pt x="1302335" y="0"/>
                  <a:pt x="2908846" y="0"/>
                </a:cubicBezTo>
                <a:close/>
              </a:path>
            </a:pathLst>
          </a:custGeom>
          <a:blipFill dpi="0" rotWithShape="1">
            <a:blip r:embed="rId6"/>
            <a:srcRect/>
            <a:stretch>
              <a:fillRect/>
            </a:stretch>
          </a:blipFill>
          <a:ln w="12700">
            <a:noFill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Group 22">
            <a:extLst>
              <a:ext uri="{FF2B5EF4-FFF2-40B4-BE49-F238E27FC236}">
                <a16:creationId xmlns:a16="http://schemas.microsoft.com/office/drawing/2014/main" id="{D9FAFE9D-681C-470A-8538-45DB5DF07B78}"/>
              </a:ext>
            </a:extLst>
          </p:cNvPr>
          <p:cNvGrpSpPr/>
          <p:nvPr/>
        </p:nvGrpSpPr>
        <p:grpSpPr bwMode="auto">
          <a:xfrm>
            <a:off x="6379403" y="4094921"/>
            <a:ext cx="1019923" cy="1019918"/>
            <a:chOff x="0" y="0"/>
            <a:chExt cx="763788" cy="763788"/>
          </a:xfrm>
        </p:grpSpPr>
        <p:sp>
          <p:nvSpPr>
            <p:cNvPr id="45" name="椭圆 44">
              <a:extLst>
                <a:ext uri="{FF2B5EF4-FFF2-40B4-BE49-F238E27FC236}">
                  <a16:creationId xmlns:a16="http://schemas.microsoft.com/office/drawing/2014/main" id="{25829A8E-57B7-4402-BFA8-F7BC443A3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763788" cy="7637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8565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400">
                <a:solidFill>
                  <a:schemeClr val="bg1"/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46" name="椭圆 45">
              <a:extLst>
                <a:ext uri="{FF2B5EF4-FFF2-40B4-BE49-F238E27FC236}">
                  <a16:creationId xmlns:a16="http://schemas.microsoft.com/office/drawing/2014/main" id="{9263BFEA-C23E-4D45-8E34-3C23D9AB9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7" y="82987"/>
              <a:ext cx="597814" cy="597814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856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+mn-ea"/>
                </a:rPr>
                <a:t>2</a:t>
              </a:r>
              <a:endParaRPr lang="zh-CN" altLang="zh-CN" sz="2400" dirty="0">
                <a:solidFill>
                  <a:schemeClr val="bg1"/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  <p:pic>
        <p:nvPicPr>
          <p:cNvPr id="64" name="图片 63">
            <a:extLst>
              <a:ext uri="{FF2B5EF4-FFF2-40B4-BE49-F238E27FC236}">
                <a16:creationId xmlns:a16="http://schemas.microsoft.com/office/drawing/2014/main" id="{2594FA7C-31DF-4C5A-A593-BF156104A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4" t="6351" r="14930" b="8987"/>
          <a:stretch>
            <a:fillRect/>
          </a:stretch>
        </p:blipFill>
        <p:spPr bwMode="auto">
          <a:xfrm>
            <a:off x="8199895" y="2390023"/>
            <a:ext cx="2489221" cy="2489221"/>
          </a:xfrm>
          <a:custGeom>
            <a:avLst/>
            <a:gdLst>
              <a:gd name="connsiteX0" fmla="*/ 2908846 w 5817692"/>
              <a:gd name="connsiteY0" fmla="*/ 0 h 5817692"/>
              <a:gd name="connsiteX1" fmla="*/ 5817692 w 5817692"/>
              <a:gd name="connsiteY1" fmla="*/ 2908846 h 5817692"/>
              <a:gd name="connsiteX2" fmla="*/ 2908846 w 5817692"/>
              <a:gd name="connsiteY2" fmla="*/ 5817692 h 5817692"/>
              <a:gd name="connsiteX3" fmla="*/ 0 w 5817692"/>
              <a:gd name="connsiteY3" fmla="*/ 2908846 h 5817692"/>
              <a:gd name="connsiteX4" fmla="*/ 2908846 w 5817692"/>
              <a:gd name="connsiteY4" fmla="*/ 0 h 581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7692" h="5817692">
                <a:moveTo>
                  <a:pt x="2908846" y="0"/>
                </a:moveTo>
                <a:cubicBezTo>
                  <a:pt x="4515357" y="0"/>
                  <a:pt x="5817692" y="1302335"/>
                  <a:pt x="5817692" y="2908846"/>
                </a:cubicBezTo>
                <a:cubicBezTo>
                  <a:pt x="5817692" y="4515357"/>
                  <a:pt x="4515357" y="5817692"/>
                  <a:pt x="2908846" y="5817692"/>
                </a:cubicBezTo>
                <a:cubicBezTo>
                  <a:pt x="1302335" y="5817692"/>
                  <a:pt x="0" y="4515357"/>
                  <a:pt x="0" y="2908846"/>
                </a:cubicBezTo>
                <a:cubicBezTo>
                  <a:pt x="0" y="1302335"/>
                  <a:pt x="1302335" y="0"/>
                  <a:pt x="2908846" y="0"/>
                </a:cubicBezTo>
                <a:close/>
              </a:path>
            </a:pathLst>
          </a:custGeom>
          <a:blipFill dpi="0" rotWithShape="1">
            <a:blip r:embed="rId6"/>
            <a:srcRect/>
            <a:stretch>
              <a:fillRect/>
            </a:stretch>
          </a:blipFill>
          <a:ln w="12700">
            <a:noFill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7" name="Group 8">
            <a:extLst>
              <a:ext uri="{FF2B5EF4-FFF2-40B4-BE49-F238E27FC236}">
                <a16:creationId xmlns:a16="http://schemas.microsoft.com/office/drawing/2014/main" id="{581641B0-9758-4A7F-93D8-33FD8EC3729A}"/>
              </a:ext>
            </a:extLst>
          </p:cNvPr>
          <p:cNvGrpSpPr/>
          <p:nvPr/>
        </p:nvGrpSpPr>
        <p:grpSpPr bwMode="auto">
          <a:xfrm>
            <a:off x="9913160" y="4094921"/>
            <a:ext cx="1017808" cy="1019918"/>
            <a:chOff x="0" y="0"/>
            <a:chExt cx="763788" cy="763788"/>
          </a:xfrm>
        </p:grpSpPr>
        <p:sp>
          <p:nvSpPr>
            <p:cNvPr id="28" name="椭圆 27">
              <a:extLst>
                <a:ext uri="{FF2B5EF4-FFF2-40B4-BE49-F238E27FC236}">
                  <a16:creationId xmlns:a16="http://schemas.microsoft.com/office/drawing/2014/main" id="{D74C4947-10C6-4B36-ACA7-AB9C14915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763788" cy="763788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8565" fontAlgn="base">
                <a:spcBef>
                  <a:spcPct val="0"/>
                </a:spcBef>
                <a:spcAft>
                  <a:spcPct val="0"/>
                </a:spcAft>
              </a:pPr>
              <a:endParaRPr lang="zh-CN" altLang="zh-CN" sz="2400">
                <a:solidFill>
                  <a:schemeClr val="bg1"/>
                </a:solidFill>
                <a:latin typeface="Arial" panose="020B0604020202020204" pitchFamily="34" charset="0"/>
                <a:cs typeface="+mn-ea"/>
              </a:endParaRPr>
            </a:p>
          </p:txBody>
        </p:sp>
        <p:sp>
          <p:nvSpPr>
            <p:cNvPr id="29" name="椭圆 28">
              <a:extLst>
                <a:ext uri="{FF2B5EF4-FFF2-40B4-BE49-F238E27FC236}">
                  <a16:creationId xmlns:a16="http://schemas.microsoft.com/office/drawing/2014/main" id="{BAFA9271-6AEC-4144-B637-58129CEF2D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987" y="82987"/>
              <a:ext cx="597814" cy="597814"/>
            </a:xfrm>
            <a:prstGeom prst="ellipse">
              <a:avLst/>
            </a:prstGeom>
            <a:solidFill>
              <a:srgbClr val="9D2602"/>
            </a:solidFill>
            <a:ln w="38100">
              <a:noFill/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8565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400" dirty="0">
                  <a:solidFill>
                    <a:schemeClr val="bg1"/>
                  </a:solidFill>
                  <a:latin typeface="Arial" panose="020B0604020202020204" pitchFamily="34" charset="0"/>
                  <a:cs typeface="+mn-ea"/>
                </a:rPr>
                <a:t>3</a:t>
              </a:r>
              <a:endParaRPr lang="zh-CN" altLang="zh-CN" sz="2400" dirty="0">
                <a:solidFill>
                  <a:schemeClr val="bg1"/>
                </a:solidFill>
                <a:latin typeface="Arial" panose="020B0604020202020204" pitchFamily="34" charset="0"/>
                <a:cs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50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39C1DDE3-3C4B-4D0C-A929-E0794B925258}"/>
              </a:ext>
            </a:extLst>
          </p:cNvPr>
          <p:cNvGrpSpPr/>
          <p:nvPr/>
        </p:nvGrpSpPr>
        <p:grpSpPr>
          <a:xfrm flipH="1">
            <a:off x="2064419" y="1401148"/>
            <a:ext cx="6280024" cy="2219726"/>
            <a:chOff x="4590854" y="916515"/>
            <a:chExt cx="4484680" cy="2332552"/>
          </a:xfrm>
        </p:grpSpPr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92F3F02E-75D2-4345-BA9A-F4CDFA8163E1}"/>
                </a:ext>
              </a:extLst>
            </p:cNvPr>
            <p:cNvGrpSpPr/>
            <p:nvPr/>
          </p:nvGrpSpPr>
          <p:grpSpPr>
            <a:xfrm>
              <a:off x="4590854" y="1036948"/>
              <a:ext cx="4392890" cy="2212119"/>
              <a:chOff x="4590854" y="1036948"/>
              <a:chExt cx="4392890" cy="2212119"/>
            </a:xfrm>
          </p:grpSpPr>
          <p:cxnSp>
            <p:nvCxnSpPr>
              <p:cNvPr id="7" name="直接连接符 6">
                <a:extLst>
                  <a:ext uri="{FF2B5EF4-FFF2-40B4-BE49-F238E27FC236}">
                    <a16:creationId xmlns:a16="http://schemas.microsoft.com/office/drawing/2014/main" id="{995C3B80-2A4E-417E-912A-52AD88740847}"/>
                  </a:ext>
                </a:extLst>
              </p:cNvPr>
              <p:cNvCxnSpPr/>
              <p:nvPr/>
            </p:nvCxnSpPr>
            <p:spPr>
              <a:xfrm>
                <a:off x="4590854" y="1036948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AB1E89CF-4E39-44B8-9343-1C72EA2B8269}"/>
                  </a:ext>
                </a:extLst>
              </p:cNvPr>
              <p:cNvCxnSpPr/>
              <p:nvPr/>
            </p:nvCxnSpPr>
            <p:spPr>
              <a:xfrm flipH="1">
                <a:off x="8980099" y="1043797"/>
                <a:ext cx="0" cy="2205270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组合 18">
              <a:extLst>
                <a:ext uri="{FF2B5EF4-FFF2-40B4-BE49-F238E27FC236}">
                  <a16:creationId xmlns:a16="http://schemas.microsoft.com/office/drawing/2014/main" id="{6F44129D-564C-447A-A1E9-CFFA4F7D47DA}"/>
                </a:ext>
              </a:extLst>
            </p:cNvPr>
            <p:cNvGrpSpPr/>
            <p:nvPr/>
          </p:nvGrpSpPr>
          <p:grpSpPr>
            <a:xfrm>
              <a:off x="6487610" y="916515"/>
              <a:ext cx="2587924" cy="1406105"/>
              <a:chOff x="6530740" y="873385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43CAB591-5812-4083-8530-EB9AACE937CB}"/>
                  </a:ext>
                </a:extLst>
              </p:cNvPr>
              <p:cNvCxnSpPr/>
              <p:nvPr/>
            </p:nvCxnSpPr>
            <p:spPr>
              <a:xfrm>
                <a:off x="6530740" y="873385"/>
                <a:ext cx="2579298" cy="0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05F24ED4-4F0E-47BA-B5B8-EFFE199E925E}"/>
                  </a:ext>
                </a:extLst>
              </p:cNvPr>
              <p:cNvCxnSpPr/>
              <p:nvPr/>
            </p:nvCxnSpPr>
            <p:spPr>
              <a:xfrm>
                <a:off x="9118664" y="873385"/>
                <a:ext cx="0" cy="1406105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13379F52-4FE7-4246-AAB3-440A98BE0835}"/>
              </a:ext>
            </a:extLst>
          </p:cNvPr>
          <p:cNvGrpSpPr/>
          <p:nvPr/>
        </p:nvGrpSpPr>
        <p:grpSpPr>
          <a:xfrm flipH="1">
            <a:off x="2002141" y="2816916"/>
            <a:ext cx="8325166" cy="2936612"/>
            <a:chOff x="2888574" y="3423590"/>
            <a:chExt cx="5220256" cy="1510718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A6D0CC24-8C5F-4452-835D-FD7914C840DE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6309732F-FB64-47EE-84D2-E1483BC602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接连接符 12">
                <a:extLst>
                  <a:ext uri="{FF2B5EF4-FFF2-40B4-BE49-F238E27FC236}">
                    <a16:creationId xmlns:a16="http://schemas.microsoft.com/office/drawing/2014/main" id="{7F5751BC-8DCE-43FB-81D6-60C74D29A29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id="{646C19E6-1B98-4096-A979-E8D12897F571}"/>
                </a:ext>
              </a:extLst>
            </p:cNvPr>
            <p:cNvGrpSpPr/>
            <p:nvPr/>
          </p:nvGrpSpPr>
          <p:grpSpPr>
            <a:xfrm flipH="1" flipV="1">
              <a:off x="2981868" y="3423590"/>
              <a:ext cx="2587924" cy="1406105"/>
              <a:chOff x="6495691" y="905774"/>
              <a:chExt cx="2587924" cy="1406105"/>
            </a:xfrm>
          </p:grpSpPr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2F1CEF39-DB4A-48F9-B3B5-03B110D1EFED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接连接符 21">
                <a:extLst>
                  <a:ext uri="{FF2B5EF4-FFF2-40B4-BE49-F238E27FC236}">
                    <a16:creationId xmlns:a16="http://schemas.microsoft.com/office/drawing/2014/main" id="{B2AF51CB-AC92-4435-82D8-00015D567F4A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 w="28575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B94EAEE4-D0E3-4B81-B92D-0F5B96AEE080}"/>
              </a:ext>
            </a:extLst>
          </p:cNvPr>
          <p:cNvSpPr txBox="1"/>
          <p:nvPr/>
        </p:nvSpPr>
        <p:spPr>
          <a:xfrm>
            <a:off x="4824359" y="2053942"/>
            <a:ext cx="2717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8000" b="1" dirty="0">
                <a:gradFill flip="none" rotWithShape="1">
                  <a:gsLst>
                    <a:gs pos="0">
                      <a:srgbClr val="260E08"/>
                    </a:gs>
                    <a:gs pos="47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2021</a:t>
            </a:r>
          </a:p>
        </p:txBody>
      </p:sp>
      <p:sp>
        <p:nvSpPr>
          <p:cNvPr id="27" name="文本框 29"/>
          <p:cNvSpPr txBox="1"/>
          <p:nvPr/>
        </p:nvSpPr>
        <p:spPr>
          <a:xfrm>
            <a:off x="2961845" y="3377381"/>
            <a:ext cx="6596380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000" b="1" spc="-300" dirty="0">
                <a:solidFill>
                  <a:srgbClr val="9D2602"/>
                </a:solidFill>
                <a:latin typeface="微软雅黑" panose="020B0503020204020204" charset="-122"/>
                <a:ea typeface="微软雅黑" panose="020B0503020204020204" charset="-122"/>
              </a:rPr>
              <a:t>安全工作汇报完毕</a:t>
            </a:r>
            <a:endParaRPr lang="en-US" altLang="zh-CN" sz="4000" b="1" spc="-300" dirty="0">
              <a:solidFill>
                <a:srgbClr val="9D260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31"/>
          <p:cNvGrpSpPr/>
          <p:nvPr/>
        </p:nvGrpSpPr>
        <p:grpSpPr>
          <a:xfrm flipH="1">
            <a:off x="-1369951" y="0"/>
            <a:ext cx="3270250" cy="2256156"/>
            <a:chOff x="7754047" y="-2"/>
            <a:chExt cx="6440686" cy="4443960"/>
          </a:xfrm>
        </p:grpSpPr>
        <p:sp>
          <p:nvSpPr>
            <p:cNvPr id="33" name="直角三角形 32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5" name="平行四边形 34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6" name="平行四边形 35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 rot="10800000" flipH="1">
            <a:off x="10215199" y="4626564"/>
            <a:ext cx="3270250" cy="2256156"/>
            <a:chOff x="7754047" y="-2"/>
            <a:chExt cx="6440686" cy="4443960"/>
          </a:xfrm>
        </p:grpSpPr>
        <p:sp>
          <p:nvSpPr>
            <p:cNvPr id="41" name="直角三角形 40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42" name="组合 41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43" name="平行四边形 42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4" name="平行四边形 43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45" name="平行四边形 44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6" name="平行四边形 45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7" name="平行四边形 46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pic>
        <p:nvPicPr>
          <p:cNvPr id="50" name="图片 49">
            <a:extLst>
              <a:ext uri="{FF2B5EF4-FFF2-40B4-BE49-F238E27FC236}">
                <a16:creationId xmlns:a16="http://schemas.microsoft.com/office/drawing/2014/main" id="{F5C30EA4-301F-4642-B218-A6E35DB106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774816" y="3383898"/>
            <a:ext cx="3875415" cy="2542741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20BBD4C0-E0B6-4BDC-9453-6613FDD9FE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9151" y="360416"/>
            <a:ext cx="2621043" cy="2621043"/>
          </a:xfrm>
          <a:prstGeom prst="rect">
            <a:avLst/>
          </a:prstGeom>
        </p:spPr>
      </p:pic>
      <p:sp>
        <p:nvSpPr>
          <p:cNvPr id="53" name="文本框 52">
            <a:extLst>
              <a:ext uri="{FF2B5EF4-FFF2-40B4-BE49-F238E27FC236}">
                <a16:creationId xmlns:a16="http://schemas.microsoft.com/office/drawing/2014/main" id="{06D176A1-1D57-40BD-A0D6-26C10D184436}"/>
              </a:ext>
            </a:extLst>
          </p:cNvPr>
          <p:cNvSpPr txBox="1"/>
          <p:nvPr/>
        </p:nvSpPr>
        <p:spPr>
          <a:xfrm>
            <a:off x="5099604" y="4212174"/>
            <a:ext cx="20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/>
              <a:t>汇报人：</a:t>
            </a:r>
            <a:r>
              <a:rPr lang="en-US" altLang="zh-CN" dirty="0"/>
              <a:t>XXXXX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0636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138630" y="0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758928" y="174207"/>
            <a:ext cx="3962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</a:rPr>
              <a:t>一、</a:t>
            </a:r>
            <a:r>
              <a:rPr lang="zh-CN" altLang="zh-CN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</a:rPr>
              <a:t>“四个责任”落到实处</a:t>
            </a:r>
            <a:endParaRPr lang="en-GB" altLang="zh-CN" sz="24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Ligh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31468" y="296119"/>
            <a:ext cx="1090396" cy="292845"/>
            <a:chOff x="-259548" y="170934"/>
            <a:chExt cx="1318685" cy="468212"/>
          </a:xfrm>
        </p:grpSpPr>
        <p:sp>
          <p:nvSpPr>
            <p:cNvPr id="2" name="平行四边形 1"/>
            <p:cNvSpPr/>
            <p:nvPr/>
          </p:nvSpPr>
          <p:spPr>
            <a:xfrm>
              <a:off x="-259548" y="170934"/>
              <a:ext cx="852755" cy="468212"/>
            </a:xfrm>
            <a:prstGeom prst="parallelogram">
              <a:avLst/>
            </a:prstGeom>
            <a:solidFill>
              <a:srgbClr val="9D2602"/>
            </a:solidFill>
            <a:ln>
              <a:solidFill>
                <a:srgbClr val="9D26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593208" y="170934"/>
              <a:ext cx="465929" cy="468212"/>
            </a:xfrm>
            <a:prstGeom prst="parallelogram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8928" y="598602"/>
            <a:ext cx="3843552" cy="45719"/>
            <a:chOff x="758928" y="598603"/>
            <a:chExt cx="2189755" cy="32400"/>
          </a:xfrm>
        </p:grpSpPr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9" y="631003"/>
              <a:ext cx="218975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8" y="598603"/>
              <a:ext cx="171714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E7B483C0-99D8-4AC1-A3D6-6133C1FBAF5F}"/>
              </a:ext>
            </a:extLst>
          </p:cNvPr>
          <p:cNvGrpSpPr/>
          <p:nvPr/>
        </p:nvGrpSpPr>
        <p:grpSpPr>
          <a:xfrm>
            <a:off x="1180583" y="1975800"/>
            <a:ext cx="9830833" cy="3848043"/>
            <a:chOff x="1180583" y="1899600"/>
            <a:chExt cx="9830833" cy="3848043"/>
          </a:xfrm>
        </p:grpSpPr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06013403-9892-4470-9136-DBBF7EFFCBA0}"/>
                </a:ext>
              </a:extLst>
            </p:cNvPr>
            <p:cNvGrpSpPr/>
            <p:nvPr/>
          </p:nvGrpSpPr>
          <p:grpSpPr>
            <a:xfrm>
              <a:off x="1180583" y="1899600"/>
              <a:ext cx="9830833" cy="3848043"/>
              <a:chOff x="2581275" y="2256156"/>
              <a:chExt cx="6813550" cy="2667000"/>
            </a:xfrm>
            <a:solidFill>
              <a:srgbClr val="E3B998"/>
            </a:solidFill>
          </p:grpSpPr>
          <p:grpSp>
            <p:nvGrpSpPr>
              <p:cNvPr id="37" name="Group 6">
                <a:extLst>
                  <a:ext uri="{FF2B5EF4-FFF2-40B4-BE49-F238E27FC236}">
                    <a16:creationId xmlns:a16="http://schemas.microsoft.com/office/drawing/2014/main" id="{FF5D0712-E6DE-4ACE-9068-1AD00FBB618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765925" y="3326131"/>
                <a:ext cx="2614613" cy="484187"/>
                <a:chOff x="7125311" y="3386950"/>
                <a:chExt cx="3485499" cy="644384"/>
              </a:xfrm>
              <a:grpFill/>
            </p:grpSpPr>
            <p:sp>
              <p:nvSpPr>
                <p:cNvPr id="38" name="Shape 533">
                  <a:extLst>
                    <a:ext uri="{FF2B5EF4-FFF2-40B4-BE49-F238E27FC236}">
                      <a16:creationId xmlns:a16="http://schemas.microsoft.com/office/drawing/2014/main" id="{AD781B3F-E328-4C62-AEB6-45C45590A4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5374" y="3386950"/>
                  <a:ext cx="3145436" cy="644384"/>
                </a:xfrm>
                <a:custGeom>
                  <a:avLst/>
                  <a:gdLst>
                    <a:gd name="T0" fmla="*/ 229022399 w 21600"/>
                    <a:gd name="T1" fmla="*/ 9611823 h 21600"/>
                    <a:gd name="T2" fmla="*/ 229022399 w 21600"/>
                    <a:gd name="T3" fmla="*/ 9611823 h 21600"/>
                    <a:gd name="T4" fmla="*/ 229022399 w 21600"/>
                    <a:gd name="T5" fmla="*/ 9611823 h 21600"/>
                    <a:gd name="T6" fmla="*/ 229022399 w 21600"/>
                    <a:gd name="T7" fmla="*/ 9611823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21600"/>
                      </a:lnTo>
                      <a:lnTo>
                        <a:pt x="0" y="21600"/>
                      </a:lnTo>
                      <a:lnTo>
                        <a:pt x="0" y="0"/>
                      </a:lnTo>
                      <a:cubicBezTo>
                        <a:pt x="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  <p:sp>
              <p:nvSpPr>
                <p:cNvPr id="39" name="Shape 534">
                  <a:extLst>
                    <a:ext uri="{FF2B5EF4-FFF2-40B4-BE49-F238E27FC236}">
                      <a16:creationId xmlns:a16="http://schemas.microsoft.com/office/drawing/2014/main" id="{DBC8D2AD-24C7-487E-BE39-ACD91D4603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5311" y="3386950"/>
                  <a:ext cx="345204" cy="644384"/>
                </a:xfrm>
                <a:custGeom>
                  <a:avLst/>
                  <a:gdLst>
                    <a:gd name="T0" fmla="*/ 2758468 w 21600"/>
                    <a:gd name="T1" fmla="*/ 9611823 h 21600"/>
                    <a:gd name="T2" fmla="*/ 2758468 w 21600"/>
                    <a:gd name="T3" fmla="*/ 9611823 h 21600"/>
                    <a:gd name="T4" fmla="*/ 2758468 w 21600"/>
                    <a:gd name="T5" fmla="*/ 9611823 h 21600"/>
                    <a:gd name="T6" fmla="*/ 2758468 w 21600"/>
                    <a:gd name="T7" fmla="*/ 9611823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21600" y="0"/>
                      </a:moveTo>
                      <a:lnTo>
                        <a:pt x="0" y="9340"/>
                      </a:lnTo>
                      <a:lnTo>
                        <a:pt x="0" y="13486"/>
                      </a:lnTo>
                      <a:lnTo>
                        <a:pt x="21600" y="21600"/>
                      </a:lnTo>
                      <a:cubicBezTo>
                        <a:pt x="21600" y="2160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0" name="Group 10">
                <a:extLst>
                  <a:ext uri="{FF2B5EF4-FFF2-40B4-BE49-F238E27FC236}">
                    <a16:creationId xmlns:a16="http://schemas.microsoft.com/office/drawing/2014/main" id="{08A8F590-ED1B-4CF3-AAEC-5B865312ACE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81275" y="3326131"/>
                <a:ext cx="2620963" cy="484187"/>
                <a:chOff x="1545760" y="3386950"/>
                <a:chExt cx="3493936" cy="644384"/>
              </a:xfrm>
              <a:grpFill/>
            </p:grpSpPr>
            <p:sp>
              <p:nvSpPr>
                <p:cNvPr id="41" name="Shape 536">
                  <a:extLst>
                    <a:ext uri="{FF2B5EF4-FFF2-40B4-BE49-F238E27FC236}">
                      <a16:creationId xmlns:a16="http://schemas.microsoft.com/office/drawing/2014/main" id="{B88D9C1D-CA0F-4BDE-8515-3D8F75716B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4491" y="3386950"/>
                  <a:ext cx="345205" cy="644384"/>
                </a:xfrm>
                <a:custGeom>
                  <a:avLst/>
                  <a:gdLst>
                    <a:gd name="T0" fmla="*/ 2758492 w 21600"/>
                    <a:gd name="T1" fmla="*/ 9611823 h 21600"/>
                    <a:gd name="T2" fmla="*/ 2758492 w 21600"/>
                    <a:gd name="T3" fmla="*/ 9611823 h 21600"/>
                    <a:gd name="T4" fmla="*/ 2758492 w 21600"/>
                    <a:gd name="T5" fmla="*/ 9611823 h 21600"/>
                    <a:gd name="T6" fmla="*/ 2758492 w 21600"/>
                    <a:gd name="T7" fmla="*/ 9611823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9340"/>
                      </a:lnTo>
                      <a:lnTo>
                        <a:pt x="21600" y="13486"/>
                      </a:lnTo>
                      <a:lnTo>
                        <a:pt x="0" y="21600"/>
                      </a:lnTo>
                      <a:cubicBezTo>
                        <a:pt x="0" y="21600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  <p:sp>
              <p:nvSpPr>
                <p:cNvPr id="42" name="Shape 537">
                  <a:extLst>
                    <a:ext uri="{FF2B5EF4-FFF2-40B4-BE49-F238E27FC236}">
                      <a16:creationId xmlns:a16="http://schemas.microsoft.com/office/drawing/2014/main" id="{9A2F7320-8856-448D-B95E-485EA23C65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5760" y="3386950"/>
                  <a:ext cx="3151081" cy="644384"/>
                </a:xfrm>
                <a:custGeom>
                  <a:avLst/>
                  <a:gdLst>
                    <a:gd name="T0" fmla="*/ 229845246 w 21600"/>
                    <a:gd name="T1" fmla="*/ 9611823 h 21600"/>
                    <a:gd name="T2" fmla="*/ 229845246 w 21600"/>
                    <a:gd name="T3" fmla="*/ 9611823 h 21600"/>
                    <a:gd name="T4" fmla="*/ 229845246 w 21600"/>
                    <a:gd name="T5" fmla="*/ 9611823 h 21600"/>
                    <a:gd name="T6" fmla="*/ 229845246 w 21600"/>
                    <a:gd name="T7" fmla="*/ 9611823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3" name="Group 14">
                <a:extLst>
                  <a:ext uri="{FF2B5EF4-FFF2-40B4-BE49-F238E27FC236}">
                    <a16:creationId xmlns:a16="http://schemas.microsoft.com/office/drawing/2014/main" id="{7CA6A6B7-CAFE-49BD-B547-37BFCC2F05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502400" y="2256156"/>
                <a:ext cx="2879725" cy="644525"/>
                <a:chOff x="6772654" y="2152648"/>
                <a:chExt cx="3840113" cy="860072"/>
              </a:xfrm>
              <a:grpFill/>
            </p:grpSpPr>
            <p:sp>
              <p:nvSpPr>
                <p:cNvPr id="44" name="Shape 539">
                  <a:extLst>
                    <a:ext uri="{FF2B5EF4-FFF2-40B4-BE49-F238E27FC236}">
                      <a16:creationId xmlns:a16="http://schemas.microsoft.com/office/drawing/2014/main" id="{EF4A15FC-F4AD-4A4D-8AE1-76E0D581A4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89045" y="2152648"/>
                  <a:ext cx="3323722" cy="644383"/>
                </a:xfrm>
                <a:custGeom>
                  <a:avLst/>
                  <a:gdLst>
                    <a:gd name="T0" fmla="*/ 255720554 w 21600"/>
                    <a:gd name="T1" fmla="*/ 9611808 h 21600"/>
                    <a:gd name="T2" fmla="*/ 255720554 w 21600"/>
                    <a:gd name="T3" fmla="*/ 9611808 h 21600"/>
                    <a:gd name="T4" fmla="*/ 255720554 w 21600"/>
                    <a:gd name="T5" fmla="*/ 9611808 h 21600"/>
                    <a:gd name="T6" fmla="*/ 255720554 w 21600"/>
                    <a:gd name="T7" fmla="*/ 9611808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21600" y="0"/>
                      </a:moveTo>
                      <a:lnTo>
                        <a:pt x="21600" y="21600"/>
                      </a:lnTo>
                      <a:lnTo>
                        <a:pt x="0" y="21600"/>
                      </a:lnTo>
                      <a:lnTo>
                        <a:pt x="0" y="0"/>
                      </a:lnTo>
                      <a:cubicBezTo>
                        <a:pt x="0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  <p:sp>
              <p:nvSpPr>
                <p:cNvPr id="45" name="Shape 540">
                  <a:extLst>
                    <a:ext uri="{FF2B5EF4-FFF2-40B4-BE49-F238E27FC236}">
                      <a16:creationId xmlns:a16="http://schemas.microsoft.com/office/drawing/2014/main" id="{76FC5CF3-2A62-4AC2-958D-0483EBE36B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2654" y="2152648"/>
                  <a:ext cx="516147" cy="860072"/>
                </a:xfrm>
                <a:custGeom>
                  <a:avLst/>
                  <a:gdLst>
                    <a:gd name="T0" fmla="*/ 6166857 w 21600"/>
                    <a:gd name="T1" fmla="*/ 17123237 h 21600"/>
                    <a:gd name="T2" fmla="*/ 6166857 w 21600"/>
                    <a:gd name="T3" fmla="*/ 17123237 h 21600"/>
                    <a:gd name="T4" fmla="*/ 6166857 w 21600"/>
                    <a:gd name="T5" fmla="*/ 17123237 h 21600"/>
                    <a:gd name="T6" fmla="*/ 6166857 w 21600"/>
                    <a:gd name="T7" fmla="*/ 17123237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21600" y="0"/>
                      </a:moveTo>
                      <a:lnTo>
                        <a:pt x="0" y="19997"/>
                      </a:lnTo>
                      <a:lnTo>
                        <a:pt x="2792" y="21600"/>
                      </a:lnTo>
                      <a:lnTo>
                        <a:pt x="21600" y="16183"/>
                      </a:lnTo>
                      <a:cubicBezTo>
                        <a:pt x="21600" y="16183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46" name="Group 18">
                <a:extLst>
                  <a:ext uri="{FF2B5EF4-FFF2-40B4-BE49-F238E27FC236}">
                    <a16:creationId xmlns:a16="http://schemas.microsoft.com/office/drawing/2014/main" id="{FEAAC035-928D-4DF0-9791-8FFD138E5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81275" y="2256156"/>
                <a:ext cx="2890838" cy="644525"/>
                <a:chOff x="1545760" y="2152648"/>
                <a:chExt cx="3853814" cy="860072"/>
              </a:xfrm>
              <a:grpFill/>
            </p:grpSpPr>
            <p:sp>
              <p:nvSpPr>
                <p:cNvPr id="48" name="Shape 542">
                  <a:extLst>
                    <a:ext uri="{FF2B5EF4-FFF2-40B4-BE49-F238E27FC236}">
                      <a16:creationId xmlns:a16="http://schemas.microsoft.com/office/drawing/2014/main" id="{5F8CFDC3-7807-48BD-99CC-F3A35BBC2AB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5760" y="2152648"/>
                  <a:ext cx="3344236" cy="644383"/>
                </a:xfrm>
                <a:custGeom>
                  <a:avLst/>
                  <a:gdLst>
                    <a:gd name="T0" fmla="*/ 258886908 w 21600"/>
                    <a:gd name="T1" fmla="*/ 9611808 h 21600"/>
                    <a:gd name="T2" fmla="*/ 258886908 w 21600"/>
                    <a:gd name="T3" fmla="*/ 9611808 h 21600"/>
                    <a:gd name="T4" fmla="*/ 258886908 w 21600"/>
                    <a:gd name="T5" fmla="*/ 9611808 h 21600"/>
                    <a:gd name="T6" fmla="*/ 258886908 w 21600"/>
                    <a:gd name="T7" fmla="*/ 9611808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21600" y="21600"/>
                      </a:lnTo>
                      <a:lnTo>
                        <a:pt x="21600" y="0"/>
                      </a:lnTo>
                      <a:cubicBezTo>
                        <a:pt x="2160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  <p:sp>
              <p:nvSpPr>
                <p:cNvPr id="52" name="Shape 543">
                  <a:extLst>
                    <a:ext uri="{FF2B5EF4-FFF2-40B4-BE49-F238E27FC236}">
                      <a16:creationId xmlns:a16="http://schemas.microsoft.com/office/drawing/2014/main" id="{CD43D7B9-C026-44C1-A946-BD09027A1D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3415" y="2152648"/>
                  <a:ext cx="516159" cy="860072"/>
                </a:xfrm>
                <a:custGeom>
                  <a:avLst/>
                  <a:gdLst>
                    <a:gd name="T0" fmla="*/ 6167144 w 21600"/>
                    <a:gd name="T1" fmla="*/ 17123237 h 21600"/>
                    <a:gd name="T2" fmla="*/ 6167144 w 21600"/>
                    <a:gd name="T3" fmla="*/ 17123237 h 21600"/>
                    <a:gd name="T4" fmla="*/ 6167144 w 21600"/>
                    <a:gd name="T5" fmla="*/ 17123237 h 21600"/>
                    <a:gd name="T6" fmla="*/ 6167144 w 21600"/>
                    <a:gd name="T7" fmla="*/ 17123237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0" y="0"/>
                      </a:moveTo>
                      <a:lnTo>
                        <a:pt x="21600" y="19997"/>
                      </a:lnTo>
                      <a:lnTo>
                        <a:pt x="18808" y="21600"/>
                      </a:lnTo>
                      <a:lnTo>
                        <a:pt x="0" y="16183"/>
                      </a:lnTo>
                      <a:cubicBezTo>
                        <a:pt x="0" y="16183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3" name="Group 21">
                <a:extLst>
                  <a:ext uri="{FF2B5EF4-FFF2-40B4-BE49-F238E27FC236}">
                    <a16:creationId xmlns:a16="http://schemas.microsoft.com/office/drawing/2014/main" id="{B66A8F2E-7442-4A55-A9D6-99754BD18A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92875" y="4277043"/>
                <a:ext cx="2901950" cy="646113"/>
                <a:chOff x="6760059" y="4457519"/>
                <a:chExt cx="3869841" cy="860072"/>
              </a:xfrm>
              <a:grpFill/>
            </p:grpSpPr>
            <p:sp>
              <p:nvSpPr>
                <p:cNvPr id="54" name="Shape 545">
                  <a:extLst>
                    <a:ext uri="{FF2B5EF4-FFF2-40B4-BE49-F238E27FC236}">
                      <a16:creationId xmlns:a16="http://schemas.microsoft.com/office/drawing/2014/main" id="{4A6DD897-1D75-4FEB-8CA1-722E816D45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76450" y="4671632"/>
                  <a:ext cx="3353450" cy="644371"/>
                </a:xfrm>
                <a:custGeom>
                  <a:avLst/>
                  <a:gdLst>
                    <a:gd name="T0" fmla="*/ 260315438 w 21600"/>
                    <a:gd name="T1" fmla="*/ 9611450 h 21600"/>
                    <a:gd name="T2" fmla="*/ 260315438 w 21600"/>
                    <a:gd name="T3" fmla="*/ 9611450 h 21600"/>
                    <a:gd name="T4" fmla="*/ 260315438 w 21600"/>
                    <a:gd name="T5" fmla="*/ 9611450 h 21600"/>
                    <a:gd name="T6" fmla="*/ 260315438 w 21600"/>
                    <a:gd name="T7" fmla="*/ 9611450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21600" y="21600"/>
                      </a:moveTo>
                      <a:lnTo>
                        <a:pt x="21600" y="0"/>
                      </a:lnTo>
                      <a:lnTo>
                        <a:pt x="0" y="0"/>
                      </a:lnTo>
                      <a:lnTo>
                        <a:pt x="0" y="21600"/>
                      </a:lnTo>
                      <a:cubicBezTo>
                        <a:pt x="0" y="21600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  <p:sp>
              <p:nvSpPr>
                <p:cNvPr id="55" name="Shape 546">
                  <a:extLst>
                    <a:ext uri="{FF2B5EF4-FFF2-40B4-BE49-F238E27FC236}">
                      <a16:creationId xmlns:a16="http://schemas.microsoft.com/office/drawing/2014/main" id="{D22E13D0-8878-47D9-9D6F-A0B7D5541A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0059" y="4457519"/>
                  <a:ext cx="516158" cy="860072"/>
                </a:xfrm>
                <a:custGeom>
                  <a:avLst/>
                  <a:gdLst>
                    <a:gd name="T0" fmla="*/ 6167108 w 21600"/>
                    <a:gd name="T1" fmla="*/ 17123237 h 21600"/>
                    <a:gd name="T2" fmla="*/ 6167108 w 21600"/>
                    <a:gd name="T3" fmla="*/ 17123237 h 21600"/>
                    <a:gd name="T4" fmla="*/ 6167108 w 21600"/>
                    <a:gd name="T5" fmla="*/ 17123237 h 21600"/>
                    <a:gd name="T6" fmla="*/ 6167108 w 21600"/>
                    <a:gd name="T7" fmla="*/ 17123237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21600" y="21600"/>
                      </a:moveTo>
                      <a:lnTo>
                        <a:pt x="0" y="1603"/>
                      </a:lnTo>
                      <a:lnTo>
                        <a:pt x="2791" y="0"/>
                      </a:lnTo>
                      <a:lnTo>
                        <a:pt x="21600" y="5417"/>
                      </a:lnTo>
                      <a:cubicBezTo>
                        <a:pt x="21600" y="5417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56" name="Group 24">
                <a:extLst>
                  <a:ext uri="{FF2B5EF4-FFF2-40B4-BE49-F238E27FC236}">
                    <a16:creationId xmlns:a16="http://schemas.microsoft.com/office/drawing/2014/main" id="{44B12A63-780F-4394-ADF1-52DF52A419E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81275" y="4277043"/>
                <a:ext cx="2890838" cy="646113"/>
                <a:chOff x="1545760" y="4457519"/>
                <a:chExt cx="3853808" cy="860072"/>
              </a:xfrm>
              <a:grpFill/>
            </p:grpSpPr>
            <p:sp>
              <p:nvSpPr>
                <p:cNvPr id="57" name="Shape 548">
                  <a:extLst>
                    <a:ext uri="{FF2B5EF4-FFF2-40B4-BE49-F238E27FC236}">
                      <a16:creationId xmlns:a16="http://schemas.microsoft.com/office/drawing/2014/main" id="{0E949547-6085-4A6A-AA8D-99D8D46869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5760" y="4671632"/>
                  <a:ext cx="3336278" cy="644371"/>
                </a:xfrm>
                <a:custGeom>
                  <a:avLst/>
                  <a:gdLst>
                    <a:gd name="T0" fmla="*/ 257656271 w 21600"/>
                    <a:gd name="T1" fmla="*/ 9611450 h 21600"/>
                    <a:gd name="T2" fmla="*/ 257656271 w 21600"/>
                    <a:gd name="T3" fmla="*/ 9611450 h 21600"/>
                    <a:gd name="T4" fmla="*/ 257656271 w 21600"/>
                    <a:gd name="T5" fmla="*/ 9611450 h 21600"/>
                    <a:gd name="T6" fmla="*/ 257656271 w 21600"/>
                    <a:gd name="T7" fmla="*/ 9611450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  <p:sp>
              <p:nvSpPr>
                <p:cNvPr id="58" name="Shape 549">
                  <a:extLst>
                    <a:ext uri="{FF2B5EF4-FFF2-40B4-BE49-F238E27FC236}">
                      <a16:creationId xmlns:a16="http://schemas.microsoft.com/office/drawing/2014/main" id="{6938173B-9AA6-461C-AB70-92374DF003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83415" y="4457519"/>
                  <a:ext cx="516153" cy="860072"/>
                </a:xfrm>
                <a:custGeom>
                  <a:avLst/>
                  <a:gdLst>
                    <a:gd name="T0" fmla="*/ 6167001 w 21600"/>
                    <a:gd name="T1" fmla="*/ 17123237 h 21600"/>
                    <a:gd name="T2" fmla="*/ 6167001 w 21600"/>
                    <a:gd name="T3" fmla="*/ 17123237 h 21600"/>
                    <a:gd name="T4" fmla="*/ 6167001 w 21600"/>
                    <a:gd name="T5" fmla="*/ 17123237 h 21600"/>
                    <a:gd name="T6" fmla="*/ 6167001 w 21600"/>
                    <a:gd name="T7" fmla="*/ 17123237 h 21600"/>
                    <a:gd name="T8" fmla="*/ 0 60000 65536"/>
                    <a:gd name="T9" fmla="*/ 5898240 60000 65536"/>
                    <a:gd name="T10" fmla="*/ 11796480 60000 65536"/>
                    <a:gd name="T11" fmla="*/ 17694720 60000 65536"/>
                    <a:gd name="T12" fmla="*/ 0 w 21600"/>
                    <a:gd name="T13" fmla="*/ 0 h 21600"/>
                    <a:gd name="T14" fmla="*/ 21600 w 21600"/>
                    <a:gd name="T15" fmla="*/ 21600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1603"/>
                      </a:lnTo>
                      <a:lnTo>
                        <a:pt x="18808" y="0"/>
                      </a:lnTo>
                      <a:lnTo>
                        <a:pt x="0" y="5417"/>
                      </a:lnTo>
                      <a:cubicBezTo>
                        <a:pt x="0" y="5417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>
                      <a:solidFill>
                        <a:srgbClr val="000000"/>
                      </a:solidFill>
                      <a:miter lim="400000"/>
                      <a:headEnd/>
                      <a:tailEnd/>
                    </a14:hiddenLine>
                  </a:ext>
                </a:extLst>
              </p:spPr>
              <p:txBody>
                <a:bodyPr lIns="38100" tIns="38100" rIns="38100" bIns="38100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7AABF487-1F9F-4CAE-9E53-17ADA02D4F78}"/>
                </a:ext>
              </a:extLst>
            </p:cNvPr>
            <p:cNvGrpSpPr/>
            <p:nvPr/>
          </p:nvGrpSpPr>
          <p:grpSpPr>
            <a:xfrm>
              <a:off x="4705347" y="2397639"/>
              <a:ext cx="2844018" cy="2848540"/>
              <a:chOff x="4964113" y="2592388"/>
              <a:chExt cx="1997075" cy="2000250"/>
            </a:xfrm>
            <a:effectLst>
              <a:outerShdw blurRad="2540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5" name="Shape 551">
                <a:extLst>
                  <a:ext uri="{FF2B5EF4-FFF2-40B4-BE49-F238E27FC236}">
                    <a16:creationId xmlns:a16="http://schemas.microsoft.com/office/drawing/2014/main" id="{A71111FF-2FF9-471D-9A02-B9914B66CA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4113" y="2592388"/>
                <a:ext cx="1997075" cy="2000250"/>
              </a:xfrm>
              <a:custGeom>
                <a:avLst/>
                <a:gdLst>
                  <a:gd name="T0" fmla="*/ 101422689 w 19679"/>
                  <a:gd name="T1" fmla="*/ 101422537 h 19679"/>
                  <a:gd name="T2" fmla="*/ 101422689 w 19679"/>
                  <a:gd name="T3" fmla="*/ 101422537 h 19679"/>
                  <a:gd name="T4" fmla="*/ 101422689 w 19679"/>
                  <a:gd name="T5" fmla="*/ 101422537 h 19679"/>
                  <a:gd name="T6" fmla="*/ 101422689 w 19679"/>
                  <a:gd name="T7" fmla="*/ 101422537 h 19679"/>
                  <a:gd name="T8" fmla="*/ 0 60000 65536"/>
                  <a:gd name="T9" fmla="*/ 5898240 60000 65536"/>
                  <a:gd name="T10" fmla="*/ 11796480 60000 65536"/>
                  <a:gd name="T11" fmla="*/ 17694720 60000 65536"/>
                  <a:gd name="T12" fmla="*/ 0 w 19679"/>
                  <a:gd name="T13" fmla="*/ 0 h 19679"/>
                  <a:gd name="T14" fmla="*/ 19679 w 19679"/>
                  <a:gd name="T15" fmla="*/ 19679 h 1967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679" h="19679" extrusionOk="0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9D2602"/>
              </a:solidFill>
              <a:ln>
                <a:noFill/>
              </a:ln>
            </p:spPr>
            <p:txBody>
              <a:bodyPr lIns="38100" tIns="38100" rIns="38100" bIns="38100" anchor="ctr"/>
              <a:lstStyle/>
              <a:p>
                <a:endParaRPr lang="zh-CN" altLang="en-US"/>
              </a:p>
            </p:txBody>
          </p:sp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9B029CCB-03B4-43BC-A31A-40A55DEA27D1}"/>
                  </a:ext>
                </a:extLst>
              </p:cNvPr>
              <p:cNvSpPr/>
              <p:nvPr/>
            </p:nvSpPr>
            <p:spPr bwMode="auto">
              <a:xfrm>
                <a:off x="5097463" y="2733675"/>
                <a:ext cx="1727200" cy="1730375"/>
              </a:xfrm>
              <a:prstGeom prst="ellipse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20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2020</a:t>
                </a:r>
                <a:r>
                  <a:rPr lang="zh-CN" altLang="en-US" sz="20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年度工作</a:t>
                </a:r>
              </a:p>
              <a:p>
                <a:pPr algn="ctr">
                  <a:defRPr/>
                </a:pPr>
                <a:r>
                  <a:rPr lang="zh-CN" altLang="en-US" sz="20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内容概述</a:t>
                </a:r>
              </a:p>
            </p:txBody>
          </p:sp>
        </p:grpSp>
      </p:grpSp>
      <p:sp>
        <p:nvSpPr>
          <p:cNvPr id="61" name="文本框 60">
            <a:extLst>
              <a:ext uri="{FF2B5EF4-FFF2-40B4-BE49-F238E27FC236}">
                <a16:creationId xmlns:a16="http://schemas.microsoft.com/office/drawing/2014/main" id="{623D552A-1A9F-435E-AF7E-66709C00A31B}"/>
              </a:ext>
            </a:extLst>
          </p:cNvPr>
          <p:cNvSpPr txBox="1"/>
          <p:nvPr/>
        </p:nvSpPr>
        <p:spPr>
          <a:xfrm>
            <a:off x="1695553" y="2124111"/>
            <a:ext cx="15049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安委会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endParaRPr lang="en-GB" altLang="zh-CN" sz="14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文本框 62">
            <a:extLst>
              <a:ext uri="{FF2B5EF4-FFF2-40B4-BE49-F238E27FC236}">
                <a16:creationId xmlns:a16="http://schemas.microsoft.com/office/drawing/2014/main" id="{8C61C087-4EA7-4289-A031-20286C5D2CB0}"/>
              </a:ext>
            </a:extLst>
          </p:cNvPr>
          <p:cNvSpPr txBox="1"/>
          <p:nvPr/>
        </p:nvSpPr>
        <p:spPr>
          <a:xfrm>
            <a:off x="1695553" y="3707096"/>
            <a:ext cx="20637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应急会</a:t>
            </a:r>
            <a:r>
              <a:rPr lang="en-US" altLang="zh-CN" dirty="0">
                <a:solidFill>
                  <a:srgbClr val="9D2602"/>
                </a:solidFill>
              </a:rPr>
              <a:t>1</a:t>
            </a:r>
            <a:r>
              <a:rPr lang="zh-CN" altLang="en-US" dirty="0"/>
              <a:t>次</a:t>
            </a:r>
            <a:endParaRPr lang="en-GB" altLang="zh-CN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14FF2175-7668-47A5-8CF8-20044AF1E566}"/>
              </a:ext>
            </a:extLst>
          </p:cNvPr>
          <p:cNvSpPr txBox="1"/>
          <p:nvPr/>
        </p:nvSpPr>
        <p:spPr>
          <a:xfrm>
            <a:off x="1695553" y="5272849"/>
            <a:ext cx="2457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组织安全协调会</a:t>
            </a:r>
            <a:r>
              <a:rPr lang="en-US" altLang="zh-CN" dirty="0">
                <a:solidFill>
                  <a:srgbClr val="C00000"/>
                </a:solidFill>
              </a:rPr>
              <a:t>3</a:t>
            </a:r>
            <a:r>
              <a:rPr lang="zh-CN" altLang="en-US" dirty="0"/>
              <a:t>次</a:t>
            </a:r>
            <a:endParaRPr lang="en-GB" altLang="zh-CN" dirty="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5D4844-F2B6-4D88-B7CF-208113467B71}"/>
              </a:ext>
            </a:extLst>
          </p:cNvPr>
          <p:cNvSpPr/>
          <p:nvPr/>
        </p:nvSpPr>
        <p:spPr>
          <a:xfrm>
            <a:off x="1184560" y="2190133"/>
            <a:ext cx="81037" cy="268065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0838E163-331B-4930-B42E-9774859AE775}"/>
              </a:ext>
            </a:extLst>
          </p:cNvPr>
          <p:cNvSpPr/>
          <p:nvPr/>
        </p:nvSpPr>
        <p:spPr>
          <a:xfrm>
            <a:off x="1180583" y="3744395"/>
            <a:ext cx="81037" cy="268065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6E6A0F59-DA47-4578-A3A5-616A23ABD9B8}"/>
              </a:ext>
            </a:extLst>
          </p:cNvPr>
          <p:cNvSpPr/>
          <p:nvPr/>
        </p:nvSpPr>
        <p:spPr>
          <a:xfrm>
            <a:off x="1180583" y="5357725"/>
            <a:ext cx="81037" cy="268065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矩形 68">
            <a:extLst>
              <a:ext uri="{FF2B5EF4-FFF2-40B4-BE49-F238E27FC236}">
                <a16:creationId xmlns:a16="http://schemas.microsoft.com/office/drawing/2014/main" id="{6EE7C18B-2976-4375-A23B-4D5AA4052EEA}"/>
              </a:ext>
            </a:extLst>
          </p:cNvPr>
          <p:cNvSpPr/>
          <p:nvPr/>
        </p:nvSpPr>
        <p:spPr>
          <a:xfrm>
            <a:off x="10909765" y="2189415"/>
            <a:ext cx="81037" cy="268065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B5D53446-6229-44A1-9C54-6AD1C18419AD}"/>
              </a:ext>
            </a:extLst>
          </p:cNvPr>
          <p:cNvSpPr/>
          <p:nvPr/>
        </p:nvSpPr>
        <p:spPr>
          <a:xfrm>
            <a:off x="10909765" y="3764076"/>
            <a:ext cx="81037" cy="268065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矩形 70">
            <a:extLst>
              <a:ext uri="{FF2B5EF4-FFF2-40B4-BE49-F238E27FC236}">
                <a16:creationId xmlns:a16="http://schemas.microsoft.com/office/drawing/2014/main" id="{BB9A907E-3131-4570-A997-7B7E44F1F273}"/>
              </a:ext>
            </a:extLst>
          </p:cNvPr>
          <p:cNvSpPr/>
          <p:nvPr/>
        </p:nvSpPr>
        <p:spPr>
          <a:xfrm>
            <a:off x="10930379" y="5386144"/>
            <a:ext cx="81037" cy="268065"/>
          </a:xfrm>
          <a:prstGeom prst="rect">
            <a:avLst/>
          </a:prstGeom>
          <a:solidFill>
            <a:srgbClr val="9D26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CAE17DAC-88A6-4CC5-B111-C6FFA5B85766}"/>
              </a:ext>
            </a:extLst>
          </p:cNvPr>
          <p:cNvSpPr txBox="1"/>
          <p:nvPr/>
        </p:nvSpPr>
        <p:spPr>
          <a:xfrm>
            <a:off x="8380688" y="2124111"/>
            <a:ext cx="21272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r"/>
            <a:r>
              <a:rPr lang="zh-CN" altLang="en-US" dirty="0"/>
              <a:t>安全专题会</a:t>
            </a:r>
            <a:r>
              <a:rPr lang="en-US" altLang="zh-CN" dirty="0">
                <a:solidFill>
                  <a:srgbClr val="C00000"/>
                </a:solidFill>
              </a:rPr>
              <a:t>4</a:t>
            </a:r>
            <a:r>
              <a:rPr lang="zh-CN" altLang="en-US" dirty="0"/>
              <a:t>次</a:t>
            </a:r>
            <a:endParaRPr lang="en-GB" altLang="zh-CN" dirty="0"/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242C6AB9-A539-4C8A-811F-6519E709769D}"/>
              </a:ext>
            </a:extLst>
          </p:cNvPr>
          <p:cNvSpPr txBox="1"/>
          <p:nvPr/>
        </p:nvSpPr>
        <p:spPr>
          <a:xfrm>
            <a:off x="7620329" y="3698054"/>
            <a:ext cx="28876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r"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责任书签订率</a:t>
            </a:r>
            <a:r>
              <a:rPr lang="en-US" altLang="zh-CN" dirty="0">
                <a:solidFill>
                  <a:srgbClr val="C00000"/>
                </a:solidFill>
              </a:rPr>
              <a:t>100%</a:t>
            </a:r>
            <a:endParaRPr lang="en-GB" altLang="zh-CN" dirty="0">
              <a:solidFill>
                <a:srgbClr val="C00000"/>
              </a:solidFill>
            </a:endParaRPr>
          </a:p>
        </p:txBody>
      </p:sp>
      <p:sp>
        <p:nvSpPr>
          <p:cNvPr id="77" name="文本框 76">
            <a:extLst>
              <a:ext uri="{FF2B5EF4-FFF2-40B4-BE49-F238E27FC236}">
                <a16:creationId xmlns:a16="http://schemas.microsoft.com/office/drawing/2014/main" id="{ED9BADF9-D1FE-40A1-9D50-4E7D93E50055}"/>
              </a:ext>
            </a:extLst>
          </p:cNvPr>
          <p:cNvSpPr txBox="1"/>
          <p:nvPr/>
        </p:nvSpPr>
        <p:spPr>
          <a:xfrm>
            <a:off x="8266388" y="5309745"/>
            <a:ext cx="22415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r">
              <a:defRPr sz="2000" b="1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安全管理部会</a:t>
            </a:r>
            <a:r>
              <a:rPr lang="en-US" altLang="zh-CN" dirty="0">
                <a:solidFill>
                  <a:srgbClr val="C00000"/>
                </a:solidFill>
              </a:rPr>
              <a:t>3</a:t>
            </a:r>
            <a:r>
              <a:rPr lang="zh-CN" altLang="en-US" dirty="0"/>
              <a:t>次</a:t>
            </a:r>
            <a:endParaRPr lang="en-GB" altLang="zh-CN" dirty="0"/>
          </a:p>
        </p:txBody>
      </p:sp>
    </p:spTree>
    <p:extLst>
      <p:ext uri="{BB962C8B-B14F-4D97-AF65-F5344CB8AC3E}">
        <p14:creationId xmlns:p14="http://schemas.microsoft.com/office/powerpoint/2010/main" val="42214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1138630" y="0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758927" y="174207"/>
            <a:ext cx="60654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</a:rPr>
              <a:t>二、标准化规范文件进一步细化</a:t>
            </a:r>
            <a:endParaRPr lang="en-GB" altLang="zh-CN" sz="24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Ligh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31468" y="296119"/>
            <a:ext cx="1090396" cy="292845"/>
            <a:chOff x="-259548" y="170934"/>
            <a:chExt cx="1318685" cy="468212"/>
          </a:xfrm>
        </p:grpSpPr>
        <p:sp>
          <p:nvSpPr>
            <p:cNvPr id="2" name="平行四边形 1"/>
            <p:cNvSpPr/>
            <p:nvPr/>
          </p:nvSpPr>
          <p:spPr>
            <a:xfrm>
              <a:off x="-259548" y="170934"/>
              <a:ext cx="852755" cy="468212"/>
            </a:xfrm>
            <a:prstGeom prst="parallelogram">
              <a:avLst/>
            </a:prstGeom>
            <a:solidFill>
              <a:srgbClr val="9D2602"/>
            </a:solidFill>
            <a:ln>
              <a:solidFill>
                <a:srgbClr val="9D26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593208" y="170934"/>
              <a:ext cx="465929" cy="468212"/>
            </a:xfrm>
            <a:prstGeom prst="parallelogram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8927" y="598602"/>
            <a:ext cx="4592659" cy="45719"/>
            <a:chOff x="758928" y="598603"/>
            <a:chExt cx="2189755" cy="32400"/>
          </a:xfrm>
        </p:grpSpPr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9" y="631003"/>
              <a:ext cx="218975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8" y="598603"/>
              <a:ext cx="171714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9" name="Picture 7">
            <a:extLst>
              <a:ext uri="{FF2B5EF4-FFF2-40B4-BE49-F238E27FC236}">
                <a16:creationId xmlns:a16="http://schemas.microsoft.com/office/drawing/2014/main" id="{BFC165B6-DBE7-48B9-A216-7998B5B38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927" y="1479276"/>
            <a:ext cx="3938022" cy="4703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矩形 1">
            <a:extLst>
              <a:ext uri="{FF2B5EF4-FFF2-40B4-BE49-F238E27FC236}">
                <a16:creationId xmlns:a16="http://schemas.microsoft.com/office/drawing/2014/main" id="{0E66DE62-75DD-48F5-9651-E4ED728223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6571" y="1564669"/>
            <a:ext cx="5935662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3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编制了</a:t>
            </a:r>
          </a:p>
          <a:p>
            <a:pPr algn="just" eaLnBrk="1" hangingPunct="1"/>
            <a:endParaRPr lang="zh-CN" altLang="en-US" sz="9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/>
            <a:r>
              <a:rPr lang="zh-CN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***</a:t>
            </a:r>
            <a:r>
              <a:rPr lang="zh-CN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公司安全生产标准化规范》</a:t>
            </a:r>
            <a:r>
              <a:rPr lang="en-US" altLang="zh-CN" sz="4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本书</a:t>
            </a:r>
            <a:r>
              <a:rPr lang="en-US" altLang="zh-CN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276</a:t>
            </a:r>
            <a:r>
              <a:rPr lang="zh-CN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</a:p>
        </p:txBody>
      </p:sp>
      <p:sp>
        <p:nvSpPr>
          <p:cNvPr id="62" name="矩形 2">
            <a:extLst>
              <a:ext uri="{FF2B5EF4-FFF2-40B4-BE49-F238E27FC236}">
                <a16:creationId xmlns:a16="http://schemas.microsoft.com/office/drawing/2014/main" id="{6F56342F-2E69-4305-B942-761BB0E2F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6571" y="3287358"/>
            <a:ext cx="511175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u"/>
            </a:pPr>
            <a:r>
              <a:rPr lang="zh-CN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基础部分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个要素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71</a:t>
            </a:r>
            <a:r>
              <a:rPr lang="zh-CN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项条款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/>
            <a:endParaRPr lang="zh-CN" altLang="en-US" sz="6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eaLnBrk="1" hangingPunct="1">
              <a:buFont typeface="Wingdings" panose="05000000000000000000" pitchFamily="2" charset="2"/>
              <a:buChar char="u"/>
            </a:pPr>
            <a:r>
              <a:rPr lang="zh-CN" altLang="zh-CN" sz="16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现场部分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个要素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58</a:t>
            </a:r>
            <a:r>
              <a:rPr lang="zh-CN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项条款</a:t>
            </a:r>
            <a:endParaRPr lang="zh-CN" altLang="en-US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矩形 6">
            <a:extLst>
              <a:ext uri="{FF2B5EF4-FFF2-40B4-BE49-F238E27FC236}">
                <a16:creationId xmlns:a16="http://schemas.microsoft.com/office/drawing/2014/main" id="{B59DDCF3-CCFC-45C1-8EB2-83DF4297D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6571" y="5054600"/>
            <a:ext cx="6254529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技术有规范、操作有程序、检查有记录、执行有标准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运行有规律、评审有依据、管理有目标、工作有抓手</a:t>
            </a:r>
            <a:endParaRPr lang="zh-CN" altLang="zh-CN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3268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6="http://schemas.microsoft.com/office/drawing/2014/main" xmlns:a14="http://schemas.microsoft.com/office/drawing/2010/main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: 空心 6">
            <a:extLst>
              <a:ext uri="{FF2B5EF4-FFF2-40B4-BE49-F238E27FC236}">
                <a16:creationId xmlns:a16="http://schemas.microsoft.com/office/drawing/2014/main" id="{C116E1C4-560A-4C2A-AC5F-12269DCE9146}"/>
              </a:ext>
            </a:extLst>
          </p:cNvPr>
          <p:cNvSpPr/>
          <p:nvPr/>
        </p:nvSpPr>
        <p:spPr>
          <a:xfrm>
            <a:off x="7675534" y="2417694"/>
            <a:ext cx="2882899" cy="2882899"/>
          </a:xfrm>
          <a:prstGeom prst="donut">
            <a:avLst>
              <a:gd name="adj" fmla="val 881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1138630" y="0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758927" y="174207"/>
            <a:ext cx="3711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</a:rPr>
              <a:t>三、管理制度进一步完善</a:t>
            </a:r>
            <a:endParaRPr lang="en-GB" altLang="zh-CN" sz="24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Ligh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31468" y="296119"/>
            <a:ext cx="1090396" cy="292845"/>
            <a:chOff x="-259548" y="170934"/>
            <a:chExt cx="1318685" cy="468212"/>
          </a:xfrm>
        </p:grpSpPr>
        <p:sp>
          <p:nvSpPr>
            <p:cNvPr id="2" name="平行四边形 1"/>
            <p:cNvSpPr/>
            <p:nvPr/>
          </p:nvSpPr>
          <p:spPr>
            <a:xfrm>
              <a:off x="-259548" y="170934"/>
              <a:ext cx="852755" cy="468212"/>
            </a:xfrm>
            <a:prstGeom prst="parallelogram">
              <a:avLst/>
            </a:prstGeom>
            <a:solidFill>
              <a:srgbClr val="9D2602"/>
            </a:solidFill>
            <a:ln>
              <a:solidFill>
                <a:srgbClr val="9D26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平行四边形 48"/>
            <p:cNvSpPr/>
            <p:nvPr/>
          </p:nvSpPr>
          <p:spPr>
            <a:xfrm>
              <a:off x="593208" y="170934"/>
              <a:ext cx="465929" cy="468212"/>
            </a:xfrm>
            <a:prstGeom prst="parallelogram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58927" y="598602"/>
            <a:ext cx="3711473" cy="45719"/>
            <a:chOff x="758928" y="598603"/>
            <a:chExt cx="2189755" cy="32400"/>
          </a:xfrm>
        </p:grpSpPr>
        <p:cxnSp>
          <p:nvCxnSpPr>
            <p:cNvPr id="50" name="直接连接符 49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9" y="631003"/>
              <a:ext cx="218975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>
              <a:extLst>
                <a:ext uri="{FF2B5EF4-FFF2-40B4-BE49-F238E27FC236}">
                  <a16:creationId xmlns:a16="http://schemas.microsoft.com/office/drawing/2014/main" id="{2F1CEF39-DB4A-48F9-B3B5-03B110D1EFED}"/>
                </a:ext>
              </a:extLst>
            </p:cNvPr>
            <p:cNvCxnSpPr/>
            <p:nvPr/>
          </p:nvCxnSpPr>
          <p:spPr>
            <a:xfrm flipH="1">
              <a:off x="758928" y="598603"/>
              <a:ext cx="171714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椭圆 5">
            <a:extLst>
              <a:ext uri="{FF2B5EF4-FFF2-40B4-BE49-F238E27FC236}">
                <a16:creationId xmlns:a16="http://schemas.microsoft.com/office/drawing/2014/main" id="{AC56A8CA-CA88-45EC-B2D0-92186E0E70B5}"/>
              </a:ext>
            </a:extLst>
          </p:cNvPr>
          <p:cNvSpPr/>
          <p:nvPr/>
        </p:nvSpPr>
        <p:spPr>
          <a:xfrm>
            <a:off x="8390311" y="1879755"/>
            <a:ext cx="1339848" cy="1339848"/>
          </a:xfrm>
          <a:prstGeom prst="ellipse">
            <a:avLst/>
          </a:prstGeom>
          <a:solidFill>
            <a:srgbClr val="ED7D31"/>
          </a:solidFill>
          <a:ln>
            <a:gradFill>
              <a:gsLst>
                <a:gs pos="1000">
                  <a:schemeClr val="bg1"/>
                </a:gs>
                <a:gs pos="99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outerShdw blurRad="127000" dist="127000" dir="36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latin typeface="+mn-ea"/>
            </a:endParaRPr>
          </a:p>
        </p:txBody>
      </p:sp>
      <p:sp>
        <p:nvSpPr>
          <p:cNvPr id="33" name="椭圆 32">
            <a:extLst>
              <a:ext uri="{FF2B5EF4-FFF2-40B4-BE49-F238E27FC236}">
                <a16:creationId xmlns:a16="http://schemas.microsoft.com/office/drawing/2014/main" id="{E931B33F-E059-4F8D-8D3D-B21F801A9256}"/>
              </a:ext>
            </a:extLst>
          </p:cNvPr>
          <p:cNvSpPr/>
          <p:nvPr/>
        </p:nvSpPr>
        <p:spPr>
          <a:xfrm>
            <a:off x="7271908" y="3905717"/>
            <a:ext cx="1339848" cy="1339848"/>
          </a:xfrm>
          <a:prstGeom prst="ellipse">
            <a:avLst/>
          </a:prstGeom>
          <a:solidFill>
            <a:srgbClr val="9D2602"/>
          </a:solidFill>
          <a:ln>
            <a:gradFill>
              <a:gsLst>
                <a:gs pos="1000">
                  <a:schemeClr val="bg1"/>
                </a:gs>
                <a:gs pos="99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outerShdw blurRad="127000" dist="127000" dir="36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latin typeface="+mn-ea"/>
            </a:endParaRPr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2BDEE486-0A4F-4ED7-8BD0-E50B4A856175}"/>
              </a:ext>
            </a:extLst>
          </p:cNvPr>
          <p:cNvSpPr/>
          <p:nvPr/>
        </p:nvSpPr>
        <p:spPr>
          <a:xfrm>
            <a:off x="9622211" y="3885980"/>
            <a:ext cx="1339848" cy="1339848"/>
          </a:xfrm>
          <a:prstGeom prst="ellipse">
            <a:avLst/>
          </a:prstGeom>
          <a:solidFill>
            <a:srgbClr val="9D2602"/>
          </a:solidFill>
          <a:ln>
            <a:gradFill>
              <a:gsLst>
                <a:gs pos="1000">
                  <a:schemeClr val="bg1"/>
                </a:gs>
                <a:gs pos="99000">
                  <a:schemeClr val="bg1">
                    <a:lumMod val="95000"/>
                  </a:schemeClr>
                </a:gs>
              </a:gsLst>
              <a:lin ang="5400000" scaled="1"/>
            </a:gradFill>
          </a:ln>
          <a:effectLst>
            <a:outerShdw blurRad="127000" dist="127000" dir="36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latin typeface="+mn-ea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E3F614BF-FAB7-4AB7-A171-1BF6937CFB75}"/>
              </a:ext>
            </a:extLst>
          </p:cNvPr>
          <p:cNvSpPr txBox="1"/>
          <p:nvPr/>
        </p:nvSpPr>
        <p:spPr>
          <a:xfrm>
            <a:off x="8697864" y="2195736"/>
            <a:ext cx="7247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zh-CN" altLang="en-US" sz="20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制度建设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AECCFF75-6320-4E91-9FFA-DF8E9458DAEB}"/>
              </a:ext>
            </a:extLst>
          </p:cNvPr>
          <p:cNvSpPr txBox="1"/>
          <p:nvPr/>
        </p:nvSpPr>
        <p:spPr>
          <a:xfrm>
            <a:off x="7336631" y="4266278"/>
            <a:ext cx="11982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 algn="ctr"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标准化建设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5A54E1A-91B2-4CC7-841A-0E025FCABC7A}"/>
              </a:ext>
            </a:extLst>
          </p:cNvPr>
          <p:cNvSpPr txBox="1"/>
          <p:nvPr/>
        </p:nvSpPr>
        <p:spPr>
          <a:xfrm>
            <a:off x="9920498" y="4266278"/>
            <a:ext cx="8397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lvl="0" algn="ctr">
              <a:defRPr sz="20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zh-CN" altLang="en-US" dirty="0"/>
              <a:t>体系建设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D4CA8CFA-F6EE-433F-AB92-7C4FE82056F0}"/>
              </a:ext>
            </a:extLst>
          </p:cNvPr>
          <p:cNvSpPr txBox="1"/>
          <p:nvPr/>
        </p:nvSpPr>
        <p:spPr>
          <a:xfrm>
            <a:off x="7738038" y="1245422"/>
            <a:ext cx="26023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实现三大跨越</a:t>
            </a: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B8CAC884-C562-4C91-B8A0-A1C0626FA662}"/>
              </a:ext>
            </a:extLst>
          </p:cNvPr>
          <p:cNvSpPr txBox="1"/>
          <p:nvPr/>
        </p:nvSpPr>
        <p:spPr>
          <a:xfrm>
            <a:off x="7271908" y="5411559"/>
            <a:ext cx="3867245" cy="961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工作有要求、管理有制度</a:t>
            </a:r>
          </a:p>
          <a:p>
            <a:pPr algn="ctr" eaLnBrk="1" hangingPunct="1">
              <a:lnSpc>
                <a:spcPct val="15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奖惩有依据、落实有力度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9575059-8D56-4312-B291-C516CAFD9E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5" t="2655" r="16813" b="3350"/>
          <a:stretch/>
        </p:blipFill>
        <p:spPr bwMode="auto">
          <a:xfrm>
            <a:off x="1712139" y="1139811"/>
            <a:ext cx="2990489" cy="4190271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26C0AE0F-8368-40BA-AA78-68E8C18B4D81}"/>
              </a:ext>
            </a:extLst>
          </p:cNvPr>
          <p:cNvSpPr txBox="1"/>
          <p:nvPr/>
        </p:nvSpPr>
        <p:spPr>
          <a:xfrm>
            <a:off x="1169566" y="5353595"/>
            <a:ext cx="445653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编制制度汇编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本</a:t>
            </a:r>
          </a:p>
          <a:p>
            <a:pPr algn="just" eaLnBrk="1" hangingPunct="1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修改完善安全管理文件</a:t>
            </a:r>
            <a:r>
              <a:rPr lang="en-US" altLang="zh-CN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35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r>
              <a:rPr lang="en-US" altLang="zh-CN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164</a:t>
            </a:r>
            <a:r>
              <a:rPr lang="zh-CN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509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82CDD661-998C-4B30-B7EF-0A97A95096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80" b="5198"/>
          <a:stretch/>
        </p:blipFill>
        <p:spPr>
          <a:xfrm>
            <a:off x="0" y="1439839"/>
            <a:ext cx="12188614" cy="4692938"/>
          </a:xfrm>
          <a:prstGeom prst="rect">
            <a:avLst/>
          </a:prstGeom>
        </p:spPr>
      </p:pic>
      <p:grpSp>
        <p:nvGrpSpPr>
          <p:cNvPr id="25" name="组合 24"/>
          <p:cNvGrpSpPr/>
          <p:nvPr/>
        </p:nvGrpSpPr>
        <p:grpSpPr>
          <a:xfrm>
            <a:off x="11138630" y="0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A628E6F6-FE97-4811-A845-BFA8D5DA301D}"/>
              </a:ext>
            </a:extLst>
          </p:cNvPr>
          <p:cNvSpPr/>
          <p:nvPr/>
        </p:nvSpPr>
        <p:spPr>
          <a:xfrm>
            <a:off x="0" y="1424061"/>
            <a:ext cx="12188614" cy="47087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3000">
                <a:schemeClr val="bg1">
                  <a:lumMod val="9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AC6F2BAD-E7F3-4BB7-9681-9785A7631FB4}"/>
              </a:ext>
            </a:extLst>
          </p:cNvPr>
          <p:cNvSpPr txBox="1"/>
          <p:nvPr/>
        </p:nvSpPr>
        <p:spPr>
          <a:xfrm>
            <a:off x="7450243" y="2256156"/>
            <a:ext cx="4250053" cy="3351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解决消防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部门提出的隐患整改消防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难点问题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城</a:t>
            </a:r>
            <a:r>
              <a:rPr lang="zh-CN" altLang="en-US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管拆违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周边治安纠纷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起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编制管理程序文件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zh-CN" sz="2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</a:t>
            </a:r>
            <a:endParaRPr lang="zh-CN" altLang="en-US" sz="2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eaLnBrk="1" hangingPunct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企业讲课培训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场次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Rectangle 22">
            <a:extLst>
              <a:ext uri="{FF2B5EF4-FFF2-40B4-BE49-F238E27FC236}">
                <a16:creationId xmlns:a16="http://schemas.microsoft.com/office/drawing/2014/main" id="{184B29B4-2926-4E63-B715-2B541FBD7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8927" y="174207"/>
            <a:ext cx="38384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Open Sans Light"/>
              </a:rPr>
              <a:t>五、隐患问题及时整治</a:t>
            </a:r>
            <a:endParaRPr lang="en-GB" altLang="zh-CN" sz="2400" b="1" dirty="0">
              <a:solidFill>
                <a:srgbClr val="40404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Open Sans Light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4C79FDA1-78D5-4E9B-89C3-36304F78157F}"/>
              </a:ext>
            </a:extLst>
          </p:cNvPr>
          <p:cNvGrpSpPr/>
          <p:nvPr/>
        </p:nvGrpSpPr>
        <p:grpSpPr>
          <a:xfrm>
            <a:off x="-331468" y="296119"/>
            <a:ext cx="1090396" cy="292845"/>
            <a:chOff x="-259548" y="170934"/>
            <a:chExt cx="1318685" cy="468212"/>
          </a:xfrm>
        </p:grpSpPr>
        <p:sp>
          <p:nvSpPr>
            <p:cNvPr id="43" name="平行四边形 42">
              <a:extLst>
                <a:ext uri="{FF2B5EF4-FFF2-40B4-BE49-F238E27FC236}">
                  <a16:creationId xmlns:a16="http://schemas.microsoft.com/office/drawing/2014/main" id="{AA4F8B2D-A6D1-4CFC-9C20-44FF756E138E}"/>
                </a:ext>
              </a:extLst>
            </p:cNvPr>
            <p:cNvSpPr/>
            <p:nvPr/>
          </p:nvSpPr>
          <p:spPr>
            <a:xfrm>
              <a:off x="-259548" y="170934"/>
              <a:ext cx="852755" cy="468212"/>
            </a:xfrm>
            <a:prstGeom prst="parallelogram">
              <a:avLst/>
            </a:prstGeom>
            <a:solidFill>
              <a:srgbClr val="9D2602"/>
            </a:solidFill>
            <a:ln>
              <a:solidFill>
                <a:srgbClr val="9D260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平行四边形 43">
              <a:extLst>
                <a:ext uri="{FF2B5EF4-FFF2-40B4-BE49-F238E27FC236}">
                  <a16:creationId xmlns:a16="http://schemas.microsoft.com/office/drawing/2014/main" id="{C3989C54-A21A-4876-A4E2-78A9CCF2BD9A}"/>
                </a:ext>
              </a:extLst>
            </p:cNvPr>
            <p:cNvSpPr/>
            <p:nvPr/>
          </p:nvSpPr>
          <p:spPr>
            <a:xfrm>
              <a:off x="593208" y="170934"/>
              <a:ext cx="465929" cy="468212"/>
            </a:xfrm>
            <a:prstGeom prst="parallelogram">
              <a:avLst/>
            </a:prstGeom>
            <a:solidFill>
              <a:srgbClr val="ED7D31"/>
            </a:solidFill>
            <a:ln>
              <a:solidFill>
                <a:srgbClr val="ED7D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BABD692D-FBAF-47B6-9EBC-F4B4BE2933CB}"/>
              </a:ext>
            </a:extLst>
          </p:cNvPr>
          <p:cNvGrpSpPr/>
          <p:nvPr/>
        </p:nvGrpSpPr>
        <p:grpSpPr>
          <a:xfrm>
            <a:off x="758927" y="598602"/>
            <a:ext cx="3444773" cy="45719"/>
            <a:chOff x="758928" y="598603"/>
            <a:chExt cx="2189755" cy="32400"/>
          </a:xfrm>
        </p:grpSpPr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FCBBE7C9-0573-4B3E-A0C1-54645C3B6BBE}"/>
                </a:ext>
              </a:extLst>
            </p:cNvPr>
            <p:cNvCxnSpPr/>
            <p:nvPr/>
          </p:nvCxnSpPr>
          <p:spPr>
            <a:xfrm flipH="1">
              <a:off x="758929" y="631003"/>
              <a:ext cx="218975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>
              <a:extLst>
                <a:ext uri="{FF2B5EF4-FFF2-40B4-BE49-F238E27FC236}">
                  <a16:creationId xmlns:a16="http://schemas.microsoft.com/office/drawing/2014/main" id="{AB54AA1A-78B8-4E97-8BF7-32ABE75816F5}"/>
                </a:ext>
              </a:extLst>
            </p:cNvPr>
            <p:cNvCxnSpPr/>
            <p:nvPr/>
          </p:nvCxnSpPr>
          <p:spPr>
            <a:xfrm flipH="1">
              <a:off x="758928" y="598603"/>
              <a:ext cx="1717144" cy="0"/>
            </a:xfrm>
            <a:prstGeom prst="line">
              <a:avLst/>
            </a:prstGeom>
            <a:ln>
              <a:solidFill>
                <a:srgbClr val="9D260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2164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7C8C386-25E0-4139-8B9B-297E78F7ADC3}"/>
              </a:ext>
            </a:extLst>
          </p:cNvPr>
          <p:cNvGrpSpPr/>
          <p:nvPr/>
        </p:nvGrpSpPr>
        <p:grpSpPr>
          <a:xfrm rot="5400000">
            <a:off x="4221095" y="2401001"/>
            <a:ext cx="4723997" cy="3497403"/>
            <a:chOff x="5243492" y="1523770"/>
            <a:chExt cx="3928495" cy="225998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84230ED-757F-4698-AE56-E12D729A5001}"/>
                </a:ext>
              </a:extLst>
            </p:cNvPr>
            <p:cNvGrpSpPr/>
            <p:nvPr/>
          </p:nvGrpSpPr>
          <p:grpSpPr>
            <a:xfrm>
              <a:off x="5243492" y="1566818"/>
              <a:ext cx="3839712" cy="2216939"/>
              <a:chOff x="4577230" y="945135"/>
              <a:chExt cx="4392890" cy="3199253"/>
            </a:xfrm>
          </p:grpSpPr>
          <p:cxnSp>
            <p:nvCxnSpPr>
              <p:cNvPr id="10" name="直接连接符 9">
                <a:extLst>
                  <a:ext uri="{FF2B5EF4-FFF2-40B4-BE49-F238E27FC236}">
                    <a16:creationId xmlns:a16="http://schemas.microsoft.com/office/drawing/2014/main" id="{0B5131C5-85D8-429D-B5E1-0C824B841329}"/>
                  </a:ext>
                </a:extLst>
              </p:cNvPr>
              <p:cNvCxnSpPr/>
              <p:nvPr/>
            </p:nvCxnSpPr>
            <p:spPr>
              <a:xfrm>
                <a:off x="4577230" y="945135"/>
                <a:ext cx="4392890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E7D9771B-F47B-4374-8373-37F450A959E2}"/>
                  </a:ext>
                </a:extLst>
              </p:cNvPr>
              <p:cNvCxnSpPr/>
              <p:nvPr/>
            </p:nvCxnSpPr>
            <p:spPr>
              <a:xfrm>
                <a:off x="8966477" y="951983"/>
                <a:ext cx="0" cy="3192405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FFB36012-3C67-474A-80DE-00A013B039E1}"/>
                </a:ext>
              </a:extLst>
            </p:cNvPr>
            <p:cNvGrpSpPr/>
            <p:nvPr/>
          </p:nvGrpSpPr>
          <p:grpSpPr>
            <a:xfrm>
              <a:off x="6584062" y="1523770"/>
              <a:ext cx="2587925" cy="1406106"/>
              <a:chOff x="6495690" y="905773"/>
              <a:chExt cx="2587925" cy="1406106"/>
            </a:xfrm>
          </p:grpSpPr>
          <p:cxnSp>
            <p:nvCxnSpPr>
              <p:cNvPr id="8" name="直接连接符 7">
                <a:extLst>
                  <a:ext uri="{FF2B5EF4-FFF2-40B4-BE49-F238E27FC236}">
                    <a16:creationId xmlns:a16="http://schemas.microsoft.com/office/drawing/2014/main" id="{AD848435-BF73-4F7C-9F7C-4DECE3511B39}"/>
                  </a:ext>
                </a:extLst>
              </p:cNvPr>
              <p:cNvCxnSpPr/>
              <p:nvPr/>
            </p:nvCxnSpPr>
            <p:spPr>
              <a:xfrm>
                <a:off x="6495690" y="905773"/>
                <a:ext cx="2579299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>
                <a:extLst>
                  <a:ext uri="{FF2B5EF4-FFF2-40B4-BE49-F238E27FC236}">
                    <a16:creationId xmlns:a16="http://schemas.microsoft.com/office/drawing/2014/main" id="{D99BF1F3-0487-489F-9C21-C1122E20C4C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DEB607E5-8911-4D00-8FC8-7822CF67E7D7}"/>
              </a:ext>
            </a:extLst>
          </p:cNvPr>
          <p:cNvSpPr/>
          <p:nvPr/>
        </p:nvSpPr>
        <p:spPr>
          <a:xfrm rot="5400000">
            <a:off x="3276074" y="1556437"/>
            <a:ext cx="5523530" cy="39711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549AB3F-5E59-454F-8706-081D277E92F8}"/>
              </a:ext>
            </a:extLst>
          </p:cNvPr>
          <p:cNvGrpSpPr/>
          <p:nvPr/>
        </p:nvGrpSpPr>
        <p:grpSpPr>
          <a:xfrm rot="5400000">
            <a:off x="3094689" y="1291870"/>
            <a:ext cx="4541510" cy="3118675"/>
            <a:chOff x="2888574" y="3466721"/>
            <a:chExt cx="5220256" cy="1467587"/>
          </a:xfrm>
        </p:grpSpPr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AA2DB58A-673D-47B5-AA15-637390EC39D1}"/>
                </a:ext>
              </a:extLst>
            </p:cNvPr>
            <p:cNvGrpSpPr/>
            <p:nvPr/>
          </p:nvGrpSpPr>
          <p:grpSpPr>
            <a:xfrm flipH="1" flipV="1">
              <a:off x="2888574" y="3466721"/>
              <a:ext cx="5220256" cy="1467587"/>
              <a:chOff x="3763488" y="1036948"/>
              <a:chExt cx="5220256" cy="3199255"/>
            </a:xfrm>
          </p:grpSpPr>
          <p:cxnSp>
            <p:nvCxnSpPr>
              <p:cNvPr id="18" name="直接连接符 17">
                <a:extLst>
                  <a:ext uri="{FF2B5EF4-FFF2-40B4-BE49-F238E27FC236}">
                    <a16:creationId xmlns:a16="http://schemas.microsoft.com/office/drawing/2014/main" id="{F1D5C2C0-9EA8-4CF5-8A05-A906E523B4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763488" y="1036948"/>
                <a:ext cx="5220256" cy="0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7AE1F154-B73F-40CC-8C47-9D7EC65BB8B1}"/>
                  </a:ext>
                </a:extLst>
              </p:cNvPr>
              <p:cNvCxnSpPr/>
              <p:nvPr/>
            </p:nvCxnSpPr>
            <p:spPr>
              <a:xfrm>
                <a:off x="8980099" y="1043797"/>
                <a:ext cx="0" cy="3192406"/>
              </a:xfrm>
              <a:prstGeom prst="line">
                <a:avLst/>
              </a:prstGeom>
              <a:ln w="19050"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C0D7B087-DB1F-488E-AD55-56138198F5A4}"/>
                </a:ext>
              </a:extLst>
            </p:cNvPr>
            <p:cNvGrpSpPr/>
            <p:nvPr/>
          </p:nvGrpSpPr>
          <p:grpSpPr>
            <a:xfrm flipH="1" flipV="1">
              <a:off x="2938396" y="3466721"/>
              <a:ext cx="2587924" cy="1406105"/>
              <a:chOff x="6495691" y="905774"/>
              <a:chExt cx="2587924" cy="1406105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FF7F2327-1432-4AE6-BE62-E93176452379}"/>
                  </a:ext>
                </a:extLst>
              </p:cNvPr>
              <p:cNvCxnSpPr/>
              <p:nvPr/>
            </p:nvCxnSpPr>
            <p:spPr>
              <a:xfrm>
                <a:off x="6495691" y="905774"/>
                <a:ext cx="2579298" cy="0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BB131FA0-39D5-49E8-B1BF-C6F9D4249689}"/>
                  </a:ext>
                </a:extLst>
              </p:cNvPr>
              <p:cNvCxnSpPr/>
              <p:nvPr/>
            </p:nvCxnSpPr>
            <p:spPr>
              <a:xfrm>
                <a:off x="9083615" y="905774"/>
                <a:ext cx="0" cy="1406105"/>
              </a:xfrm>
              <a:prstGeom prst="line">
                <a:avLst/>
              </a:prstGeom>
              <a:ln>
                <a:solidFill>
                  <a:srgbClr val="9D260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FE37C161-BCEE-4672-9D6A-1E304D9EED68}"/>
              </a:ext>
            </a:extLst>
          </p:cNvPr>
          <p:cNvCxnSpPr/>
          <p:nvPr/>
        </p:nvCxnSpPr>
        <p:spPr>
          <a:xfrm>
            <a:off x="4834391" y="3090053"/>
            <a:ext cx="2392962" cy="0"/>
          </a:xfrm>
          <a:prstGeom prst="line">
            <a:avLst/>
          </a:prstGeom>
          <a:ln w="12700">
            <a:solidFill>
              <a:srgbClr val="9D2602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C88D5202-FC77-4CED-88AC-FF5B1E647494}"/>
              </a:ext>
            </a:extLst>
          </p:cNvPr>
          <p:cNvSpPr txBox="1"/>
          <p:nvPr/>
        </p:nvSpPr>
        <p:spPr>
          <a:xfrm>
            <a:off x="4416094" y="1643503"/>
            <a:ext cx="305211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gradFill>
                  <a:gsLst>
                    <a:gs pos="0">
                      <a:srgbClr val="260E08"/>
                    </a:gs>
                    <a:gs pos="96000">
                      <a:srgbClr val="9D2602"/>
                    </a:gs>
                    <a:gs pos="100000">
                      <a:srgbClr val="E3B998"/>
                    </a:gs>
                  </a:gsLst>
                  <a:path path="circle">
                    <a:fillToRect l="100000" t="100000"/>
                  </a:path>
                </a:gradFill>
                <a:latin typeface="方正汉真广标简体" panose="02000000000000000000" pitchFamily="2" charset="-122"/>
                <a:ea typeface="方正汉真广标简体" panose="02000000000000000000" pitchFamily="2" charset="-122"/>
              </a:rPr>
              <a:t>TWO</a:t>
            </a:r>
            <a:endParaRPr lang="zh-CN" altLang="en-US" sz="8800" b="1" dirty="0">
              <a:gradFill>
                <a:gsLst>
                  <a:gs pos="0">
                    <a:srgbClr val="260E08"/>
                  </a:gs>
                  <a:gs pos="96000">
                    <a:srgbClr val="9D2602"/>
                  </a:gs>
                  <a:gs pos="100000">
                    <a:srgbClr val="E3B998"/>
                  </a:gs>
                </a:gsLst>
                <a:path path="circle">
                  <a:fillToRect l="100000" t="100000"/>
                </a:path>
              </a:gradFill>
              <a:latin typeface="方正汉真广标简体" panose="02000000000000000000" pitchFamily="2" charset="-122"/>
              <a:ea typeface="方正汉真广标简体" panose="02000000000000000000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 flipH="1">
            <a:off x="-1018318" y="-6109"/>
            <a:ext cx="3270250" cy="2256156"/>
            <a:chOff x="7754047" y="-2"/>
            <a:chExt cx="6440686" cy="4443960"/>
          </a:xfrm>
        </p:grpSpPr>
        <p:sp>
          <p:nvSpPr>
            <p:cNvPr id="26" name="直角三角形 25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27" name="组合 26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28" name="平行四边形 27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29" name="平行四边形 28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0" name="平行四边形 29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1" name="平行四边形 30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2" name="平行四边形 31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3" name="组合 32"/>
          <p:cNvGrpSpPr/>
          <p:nvPr/>
        </p:nvGrpSpPr>
        <p:grpSpPr>
          <a:xfrm rot="10800000" flipH="1">
            <a:off x="9823538" y="4601844"/>
            <a:ext cx="3270250" cy="2256156"/>
            <a:chOff x="7754047" y="-2"/>
            <a:chExt cx="6440686" cy="4443960"/>
          </a:xfrm>
        </p:grpSpPr>
        <p:sp>
          <p:nvSpPr>
            <p:cNvPr id="34" name="直角三角形 33"/>
            <p:cNvSpPr/>
            <p:nvPr/>
          </p:nvSpPr>
          <p:spPr>
            <a:xfrm rot="10800000">
              <a:off x="10596380" y="-2"/>
              <a:ext cx="1595620" cy="1595620"/>
            </a:xfrm>
            <a:prstGeom prst="rtTriangle">
              <a:avLst/>
            </a:prstGeom>
            <a:solidFill>
              <a:srgbClr val="9D26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7754047" y="-1"/>
              <a:ext cx="6440686" cy="4443959"/>
              <a:chOff x="6559427" y="-1"/>
              <a:chExt cx="6440686" cy="4443959"/>
            </a:xfrm>
          </p:grpSpPr>
          <p:sp>
            <p:nvSpPr>
              <p:cNvPr id="36" name="平行四边形 35"/>
              <p:cNvSpPr/>
              <p:nvPr/>
            </p:nvSpPr>
            <p:spPr>
              <a:xfrm flipH="1">
                <a:off x="6667388" y="0"/>
                <a:ext cx="6332725" cy="4443958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7" name="平行四边形 36"/>
              <p:cNvSpPr/>
              <p:nvPr/>
            </p:nvSpPr>
            <p:spPr>
              <a:xfrm flipH="1">
                <a:off x="8771804" y="1134073"/>
                <a:ext cx="3425400" cy="1779662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38" name="平行四边形 37"/>
              <p:cNvSpPr/>
              <p:nvPr/>
            </p:nvSpPr>
            <p:spPr>
              <a:xfrm flipH="1">
                <a:off x="8150323" y="-1"/>
                <a:ext cx="1251437" cy="871677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9" name="平行四边形 38"/>
              <p:cNvSpPr/>
              <p:nvPr/>
            </p:nvSpPr>
            <p:spPr>
              <a:xfrm flipH="1">
                <a:off x="8627347" y="2175706"/>
                <a:ext cx="2723067" cy="2211710"/>
              </a:xfrm>
              <a:prstGeom prst="parallelogram">
                <a:avLst>
                  <a:gd name="adj" fmla="val 114134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40" name="平行四边形 39"/>
              <p:cNvSpPr/>
              <p:nvPr/>
            </p:nvSpPr>
            <p:spPr>
              <a:xfrm flipH="1">
                <a:off x="6559427" y="682108"/>
                <a:ext cx="2212377" cy="1440764"/>
              </a:xfrm>
              <a:prstGeom prst="parallelogram">
                <a:avLst>
                  <a:gd name="adj" fmla="val 114134"/>
                </a:avLst>
              </a:prstGeom>
              <a:solidFill>
                <a:srgbClr val="9D260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</p:grpSp>
      </p:grp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4280101" y="3388925"/>
            <a:ext cx="3501542" cy="1522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4000" b="1" dirty="0">
                <a:gradFill>
                  <a:gsLst>
                    <a:gs pos="0">
                      <a:srgbClr val="260E08"/>
                    </a:gs>
                    <a:gs pos="94000">
                      <a:srgbClr val="9D2602"/>
                    </a:gs>
                  </a:gsLst>
                  <a:path path="circle">
                    <a:fillToRect l="100000" t="100000"/>
                  </a:path>
                </a:gradFill>
                <a:latin typeface="微软雅黑" panose="020B0503020204020204" charset="-122"/>
                <a:ea typeface="微软雅黑" panose="020B0503020204020204" charset="-122"/>
              </a:rPr>
              <a:t>安全目标指标完成情况</a:t>
            </a:r>
            <a:endParaRPr lang="en-GB" altLang="zh-CN" sz="4000" b="1" dirty="0">
              <a:gradFill>
                <a:gsLst>
                  <a:gs pos="0">
                    <a:srgbClr val="260E08"/>
                  </a:gs>
                  <a:gs pos="94000">
                    <a:srgbClr val="9D2602"/>
                  </a:gs>
                </a:gsLst>
                <a:path path="circle">
                  <a:fillToRect l="100000" t="100000"/>
                </a:path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CD20571D-01C5-4EE2-8E48-6050C3F624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94"/>
          <a:stretch/>
        </p:blipFill>
        <p:spPr>
          <a:xfrm>
            <a:off x="6917281" y="298194"/>
            <a:ext cx="2439438" cy="160056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6B3AD27C-1992-48A2-ABBC-519A662A7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192" y="5242388"/>
            <a:ext cx="1269312" cy="126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01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:a14="http://schemas.microsoft.com/office/drawing/2010/main" xmlns:a16="http://schemas.microsoft.com/office/drawing/2014/main"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1217</TotalTime>
  <Words>1802</Words>
  <Application>Microsoft Office PowerPoint</Application>
  <PresentationFormat>宽屏</PresentationFormat>
  <Paragraphs>303</Paragraphs>
  <Slides>47</Slides>
  <Notes>47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55" baseType="lpstr">
      <vt:lpstr>等线</vt:lpstr>
      <vt:lpstr>等线 Light</vt:lpstr>
      <vt:lpstr>方正大黑简体</vt:lpstr>
      <vt:lpstr>方正汉真广标简体</vt:lpstr>
      <vt:lpstr>微软雅黑</vt:lpstr>
      <vt:lpstr>Arial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玺猫PPT</dc:creator>
  <cp:lastModifiedBy>Administrator</cp:lastModifiedBy>
  <cp:revision>110</cp:revision>
  <dcterms:created xsi:type="dcterms:W3CDTF">2017-06-27T11:16:07Z</dcterms:created>
  <dcterms:modified xsi:type="dcterms:W3CDTF">2020-12-22T08:44:00Z</dcterms:modified>
</cp:coreProperties>
</file>