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3"/>
  </p:notesMasterIdLst>
  <p:sldIdLst>
    <p:sldId id="333" r:id="rId2"/>
    <p:sldId id="334" r:id="rId3"/>
    <p:sldId id="335" r:id="rId4"/>
    <p:sldId id="336" r:id="rId5"/>
    <p:sldId id="479" r:id="rId6"/>
    <p:sldId id="372" r:id="rId7"/>
    <p:sldId id="343" r:id="rId8"/>
    <p:sldId id="344" r:id="rId9"/>
    <p:sldId id="366" r:id="rId10"/>
    <p:sldId id="367" r:id="rId11"/>
    <p:sldId id="434" r:id="rId12"/>
    <p:sldId id="369" r:id="rId13"/>
    <p:sldId id="472" r:id="rId14"/>
    <p:sldId id="473" r:id="rId15"/>
    <p:sldId id="474" r:id="rId16"/>
    <p:sldId id="620" r:id="rId17"/>
    <p:sldId id="402" r:id="rId18"/>
    <p:sldId id="370" r:id="rId19"/>
    <p:sldId id="346" r:id="rId20"/>
    <p:sldId id="349" r:id="rId21"/>
    <p:sldId id="350" r:id="rId22"/>
    <p:sldId id="521" r:id="rId23"/>
    <p:sldId id="351" r:id="rId24"/>
    <p:sldId id="569" r:id="rId25"/>
    <p:sldId id="570" r:id="rId26"/>
    <p:sldId id="353" r:id="rId27"/>
    <p:sldId id="355" r:id="rId28"/>
    <p:sldId id="468" r:id="rId29"/>
    <p:sldId id="357" r:id="rId30"/>
    <p:sldId id="555" r:id="rId31"/>
    <p:sldId id="359" r:id="rId32"/>
    <p:sldId id="361" r:id="rId33"/>
    <p:sldId id="610" r:id="rId34"/>
    <p:sldId id="557" r:id="rId35"/>
    <p:sldId id="561" r:id="rId36"/>
    <p:sldId id="559" r:id="rId37"/>
    <p:sldId id="523" r:id="rId38"/>
    <p:sldId id="611" r:id="rId39"/>
    <p:sldId id="612" r:id="rId40"/>
    <p:sldId id="562" r:id="rId41"/>
    <p:sldId id="358" r:id="rId42"/>
    <p:sldId id="568" r:id="rId43"/>
    <p:sldId id="522" r:id="rId44"/>
    <p:sldId id="564" r:id="rId45"/>
    <p:sldId id="566" r:id="rId46"/>
    <p:sldId id="567" r:id="rId47"/>
    <p:sldId id="524" r:id="rId48"/>
    <p:sldId id="526" r:id="rId49"/>
    <p:sldId id="571" r:id="rId50"/>
    <p:sldId id="613" r:id="rId51"/>
    <p:sldId id="470" r:id="rId52"/>
    <p:sldId id="572" r:id="rId53"/>
    <p:sldId id="476" r:id="rId54"/>
    <p:sldId id="469" r:id="rId55"/>
    <p:sldId id="360" r:id="rId56"/>
    <p:sldId id="517" r:id="rId57"/>
    <p:sldId id="520" r:id="rId58"/>
    <p:sldId id="365" r:id="rId59"/>
    <p:sldId id="614" r:id="rId60"/>
    <p:sldId id="619" r:id="rId61"/>
    <p:sldId id="621" r:id="rId62"/>
  </p:sldIdLst>
  <p:sldSz cx="9144000" cy="5143500" type="screen16x9"/>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91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赵辉" initials="赵"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9AC9"/>
    <a:srgbClr val="6EC8EA"/>
    <a:srgbClr val="FF9900"/>
    <a:srgbClr val="FF9933"/>
    <a:srgbClr val="CC3300"/>
    <a:srgbClr val="0066FF"/>
    <a:srgbClr val="6EA6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19" d="100"/>
          <a:sy n="119" d="100"/>
        </p:scale>
        <p:origin x="151" y="62"/>
      </p:cViewPr>
      <p:guideLst>
        <p:guide orient="horz" pos="1620"/>
        <p:guide pos="2911"/>
      </p:guideLst>
    </p:cSldViewPr>
  </p:slideViewPr>
  <p:outlineViewPr>
    <p:cViewPr>
      <p:scale>
        <a:sx n="33" d="100"/>
        <a:sy n="33" d="100"/>
      </p:scale>
      <p:origin x="0" y="28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61407C4-BC91-4702-BBB2-486B8FCC4EAB}" type="doc">
      <dgm:prSet loTypeId="urn:microsoft.com/office/officeart/2005/8/layout/orgChart1#1" qsTypeId="urn:microsoft.com/office/officeart/2005/8/quickstyle/simple1#1" csTypeId="urn:microsoft.com/office/officeart/2005/8/colors/accent1_2#1"/>
      <dgm:spPr/>
    </dgm:pt>
    <dgm:pt modelId="{245D8B7D-132B-4C07-9F70-6A158F4C9B07}">
      <dgm:prSet phldr="0" custT="0"/>
      <dgm:spPr/>
      <dgm:t>
        <a:bodyPr wrap="square" lIns="22225" tIns="22225" rIns="22225" bIns="22225" anchor="ctr"/>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a:pPr lvl="0" indent="0" algn="ctr">
            <a:lnSpc>
              <a:spcPct val="100000"/>
            </a:lnSpc>
            <a:spcBef>
              <a:spcPct val="0"/>
            </a:spcBef>
            <a:spcAft>
              <a:spcPct val="35000"/>
            </a:spcAft>
            <a:buNone/>
          </a:pPr>
          <a:r>
            <a:rPr lang="zh-CN">
              <a:latin typeface="微软雅黑" panose="020B0503020204020204" charset="-122"/>
              <a:ea typeface="微软雅黑" panose="020B0503020204020204" charset="-122"/>
            </a:rPr>
            <a:t>安全生产</a:t>
          </a:r>
        </a:p>
        <a:p>
          <a:pPr lvl="0" indent="0" algn="ctr">
            <a:lnSpc>
              <a:spcPct val="100000"/>
            </a:lnSpc>
            <a:spcBef>
              <a:spcPct val="0"/>
            </a:spcBef>
            <a:spcAft>
              <a:spcPct val="35000"/>
            </a:spcAft>
            <a:buNone/>
          </a:pPr>
          <a:r>
            <a:rPr lang="zh-CN">
              <a:latin typeface="微软雅黑" panose="020B0503020204020204" charset="-122"/>
              <a:ea typeface="微软雅黑" panose="020B0503020204020204" charset="-122"/>
            </a:rPr>
            <a:t>委员会</a:t>
          </a:r>
          <a:endParaRPr>
            <a:latin typeface="微软雅黑" panose="020B0503020204020204" charset="-122"/>
            <a:ea typeface="微软雅黑" panose="020B0503020204020204" charset="-122"/>
          </a:endParaRPr>
        </a:p>
      </dgm:t>
    </dgm:pt>
    <dgm:pt modelId="{F9461B1A-4A9F-4BFA-849B-B45C1B990BB9}" type="parTrans" cxnId="{25BB8AC3-38FE-4359-954A-B88365F37504}">
      <dgm:prSet/>
      <dgm:spPr/>
    </dgm:pt>
    <dgm:pt modelId="{E4D2B0DD-3285-4D4F-8F6E-631098C3BC7E}" type="sibTrans" cxnId="{25BB8AC3-38FE-4359-954A-B88365F37504}">
      <dgm:prSet/>
      <dgm:spPr/>
    </dgm:pt>
    <dgm:pt modelId="{52B94D00-9B5E-4DA0-9715-629E5AC793D4}">
      <dgm:prSet phldr="0" custT="0"/>
      <dgm:spPr/>
      <dgm:t>
        <a:bodyPr wrap="square" lIns="13335" tIns="13335" rIns="13335" bIns="13335" anchor="ctr"/>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a:pPr lvl="0" indent="0" algn="ctr">
            <a:lnSpc>
              <a:spcPct val="100000"/>
            </a:lnSpc>
            <a:spcBef>
              <a:spcPct val="0"/>
            </a:spcBef>
            <a:spcAft>
              <a:spcPct val="35000"/>
            </a:spcAft>
            <a:buNone/>
          </a:pPr>
          <a:r>
            <a:rPr lang="zh-CN" dirty="0">
              <a:latin typeface="微软雅黑" panose="020B0503020204020204" charset="-122"/>
              <a:ea typeface="微软雅黑" panose="020B0503020204020204" charset="-122"/>
            </a:rPr>
            <a:t>工艺安全管理</a:t>
          </a:r>
        </a:p>
        <a:p>
          <a:pPr lvl="0" indent="0" algn="ctr">
            <a:lnSpc>
              <a:spcPct val="100000"/>
            </a:lnSpc>
            <a:spcBef>
              <a:spcPct val="0"/>
            </a:spcBef>
            <a:spcAft>
              <a:spcPct val="35000"/>
            </a:spcAft>
            <a:buNone/>
          </a:pPr>
          <a:r>
            <a:rPr lang="zh-CN" dirty="0">
              <a:latin typeface="微软雅黑" panose="020B0503020204020204" charset="-122"/>
              <a:ea typeface="微软雅黑" panose="020B0503020204020204" charset="-122"/>
            </a:rPr>
            <a:t>分委会</a:t>
          </a:r>
          <a:endParaRPr lang="zh-CN" altLang="en-US" dirty="0">
            <a:latin typeface="微软雅黑" panose="020B0503020204020204" charset="-122"/>
            <a:ea typeface="微软雅黑" panose="020B0503020204020204" charset="-122"/>
          </a:endParaRPr>
        </a:p>
      </dgm:t>
    </dgm:pt>
    <dgm:pt modelId="{5D878322-D08E-4BDA-925E-75AA73E10CFA}" type="parTrans" cxnId="{5735A92B-EC37-4ABF-AA8A-8A65F8EFBA3B}">
      <dgm:prSet/>
      <dgm:spPr/>
    </dgm:pt>
    <dgm:pt modelId="{25FB7E57-7852-4A5F-8638-C8AB848F3DD4}" type="sibTrans" cxnId="{5735A92B-EC37-4ABF-AA8A-8A65F8EFBA3B}">
      <dgm:prSet/>
      <dgm:spPr/>
    </dgm:pt>
    <dgm:pt modelId="{143AAE92-2347-4D46-9A82-50B811DD95E4}">
      <dgm:prSet phldr="0" custT="0"/>
      <dgm:spPr/>
      <dgm:t>
        <a:bodyPr wrap="square" lIns="13335" tIns="13335" rIns="13335" bIns="13335" anchor="ctr"/>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a:pPr lvl="0" indent="0" algn="ctr">
            <a:lnSpc>
              <a:spcPct val="100000"/>
            </a:lnSpc>
            <a:spcBef>
              <a:spcPct val="0"/>
            </a:spcBef>
            <a:spcAft>
              <a:spcPct val="35000"/>
            </a:spcAft>
            <a:buNone/>
          </a:pPr>
          <a:r>
            <a:rPr lang="zh-CN">
              <a:latin typeface="微软雅黑" panose="020B0503020204020204" charset="-122"/>
              <a:ea typeface="微软雅黑" panose="020B0503020204020204" charset="-122"/>
            </a:rPr>
            <a:t>设备安全管理</a:t>
          </a:r>
        </a:p>
        <a:p>
          <a:pPr lvl="0" indent="0" algn="ctr">
            <a:lnSpc>
              <a:spcPct val="100000"/>
            </a:lnSpc>
            <a:spcBef>
              <a:spcPct val="0"/>
            </a:spcBef>
            <a:spcAft>
              <a:spcPct val="35000"/>
            </a:spcAft>
            <a:buNone/>
          </a:pPr>
          <a:r>
            <a:rPr lang="zh-CN">
              <a:latin typeface="微软雅黑" panose="020B0503020204020204" charset="-122"/>
              <a:ea typeface="微软雅黑" panose="020B0503020204020204" charset="-122"/>
            </a:rPr>
            <a:t>分委会</a:t>
          </a:r>
          <a:endParaRPr>
            <a:latin typeface="微软雅黑" panose="020B0503020204020204" charset="-122"/>
            <a:ea typeface="微软雅黑" panose="020B0503020204020204" charset="-122"/>
          </a:endParaRPr>
        </a:p>
      </dgm:t>
    </dgm:pt>
    <dgm:pt modelId="{6C939F4F-F411-4F15-9531-E9CEAC083675}" type="parTrans" cxnId="{537F8096-3F85-4F7D-93BA-9328BEDAC684}">
      <dgm:prSet/>
      <dgm:spPr/>
    </dgm:pt>
    <dgm:pt modelId="{57A9C2FB-0938-484E-85CB-EE3466FB3CCF}" type="sibTrans" cxnId="{537F8096-3F85-4F7D-93BA-9328BEDAC684}">
      <dgm:prSet/>
      <dgm:spPr/>
    </dgm:pt>
    <dgm:pt modelId="{983DF961-0546-46C5-A765-10D746B441AF}">
      <dgm:prSet phldr="0" custT="0"/>
      <dgm:spPr/>
      <dgm:t>
        <a:bodyPr wrap="square" lIns="13335" tIns="13335" rIns="13335" bIns="13335" anchor="ctr"/>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a:pPr lvl="0" indent="0" algn="ctr">
            <a:lnSpc>
              <a:spcPct val="100000"/>
            </a:lnSpc>
            <a:spcBef>
              <a:spcPct val="0"/>
            </a:spcBef>
            <a:spcAft>
              <a:spcPct val="35000"/>
            </a:spcAft>
            <a:buNone/>
          </a:pPr>
          <a:r>
            <a:rPr lang="zh-CN">
              <a:latin typeface="微软雅黑" panose="020B0503020204020204" charset="-122"/>
              <a:ea typeface="微软雅黑" panose="020B0503020204020204" charset="-122"/>
            </a:rPr>
            <a:t>安全文化</a:t>
          </a:r>
        </a:p>
        <a:p>
          <a:pPr lvl="0" indent="0" algn="ctr">
            <a:lnSpc>
              <a:spcPct val="100000"/>
            </a:lnSpc>
            <a:spcBef>
              <a:spcPct val="0"/>
            </a:spcBef>
            <a:spcAft>
              <a:spcPct val="35000"/>
            </a:spcAft>
            <a:buNone/>
          </a:pPr>
          <a:r>
            <a:rPr lang="zh-CN">
              <a:latin typeface="微软雅黑" panose="020B0503020204020204" charset="-122"/>
              <a:ea typeface="微软雅黑" panose="020B0503020204020204" charset="-122"/>
            </a:rPr>
            <a:t>分委会</a:t>
          </a:r>
          <a:endParaRPr>
            <a:latin typeface="微软雅黑" panose="020B0503020204020204" charset="-122"/>
            <a:ea typeface="微软雅黑" panose="020B0503020204020204" charset="-122"/>
          </a:endParaRPr>
        </a:p>
      </dgm:t>
    </dgm:pt>
    <dgm:pt modelId="{11D8BBE6-195B-4EC8-A7AC-D8ED1A041DA1}" type="parTrans" cxnId="{56291AE2-4759-4B22-AA1E-D8EF2F2DE379}">
      <dgm:prSet/>
      <dgm:spPr/>
    </dgm:pt>
    <dgm:pt modelId="{2D741D89-8863-4CB2-9D63-256EC1671658}" type="sibTrans" cxnId="{56291AE2-4759-4B22-AA1E-D8EF2F2DE379}">
      <dgm:prSet/>
      <dgm:spPr/>
    </dgm:pt>
    <dgm:pt modelId="{39B965D9-40A9-46D4-9317-B88544D09179}">
      <dgm:prSet phldr="0" custT="0"/>
      <dgm:spPr/>
      <dgm:t>
        <a:bodyPr wrap="square" lIns="13335" tIns="13335" rIns="13335" bIns="13335" anchor="ctr"/>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a:pPr lvl="0" indent="0" algn="ctr">
            <a:lnSpc>
              <a:spcPct val="100000"/>
            </a:lnSpc>
            <a:spcBef>
              <a:spcPct val="0"/>
            </a:spcBef>
            <a:spcAft>
              <a:spcPct val="35000"/>
            </a:spcAft>
            <a:buNone/>
          </a:pPr>
          <a:r>
            <a:rPr lang="zh-CN">
              <a:latin typeface="微软雅黑" panose="020B0503020204020204" charset="-122"/>
              <a:ea typeface="微软雅黑" panose="020B0503020204020204" charset="-122"/>
            </a:rPr>
            <a:t>培训分委会</a:t>
          </a:r>
          <a:endParaRPr>
            <a:latin typeface="微软雅黑" panose="020B0503020204020204" charset="-122"/>
            <a:ea typeface="微软雅黑" panose="020B0503020204020204" charset="-122"/>
          </a:endParaRPr>
        </a:p>
      </dgm:t>
    </dgm:pt>
    <dgm:pt modelId="{06DC8E6A-751A-448A-A580-133E8021CF7E}" type="parTrans" cxnId="{F74CCE4E-CC3B-45F5-841E-C3AC9A13CB66}">
      <dgm:prSet/>
      <dgm:spPr/>
    </dgm:pt>
    <dgm:pt modelId="{1F3E6C3D-8499-492C-AC65-3E95AAB78385}" type="sibTrans" cxnId="{F74CCE4E-CC3B-45F5-841E-C3AC9A13CB66}">
      <dgm:prSet/>
      <dgm:spPr/>
    </dgm:pt>
    <dgm:pt modelId="{A75EABC2-7A9C-4478-9CA0-57DF8F4DAAD1}">
      <dgm:prSet phldr="0" custT="0"/>
      <dgm:spPr/>
      <dgm:t>
        <a:bodyPr wrap="square" lIns="13335" tIns="13335" rIns="13335" bIns="13335" anchor="ctr"/>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a:pPr lvl="0" indent="0" algn="ctr">
            <a:lnSpc>
              <a:spcPct val="100000"/>
            </a:lnSpc>
            <a:spcBef>
              <a:spcPct val="0"/>
            </a:spcBef>
            <a:spcAft>
              <a:spcPct val="35000"/>
            </a:spcAft>
            <a:buNone/>
          </a:pPr>
          <a:r>
            <a:rPr lang="zh-CN">
              <a:latin typeface="微软雅黑" panose="020B0503020204020204" charset="-122"/>
              <a:ea typeface="微软雅黑" panose="020B0503020204020204" charset="-122"/>
            </a:rPr>
            <a:t>承包商管理</a:t>
          </a:r>
        </a:p>
        <a:p>
          <a:pPr lvl="0" indent="0" algn="ctr">
            <a:lnSpc>
              <a:spcPct val="100000"/>
            </a:lnSpc>
            <a:spcBef>
              <a:spcPct val="0"/>
            </a:spcBef>
            <a:spcAft>
              <a:spcPct val="35000"/>
            </a:spcAft>
            <a:buNone/>
          </a:pPr>
          <a:r>
            <a:rPr lang="zh-CN">
              <a:latin typeface="微软雅黑" panose="020B0503020204020204" charset="-122"/>
              <a:ea typeface="微软雅黑" panose="020B0503020204020204" charset="-122"/>
            </a:rPr>
            <a:t>分委会</a:t>
          </a:r>
          <a:endParaRPr>
            <a:latin typeface="微软雅黑" panose="020B0503020204020204" charset="-122"/>
            <a:ea typeface="微软雅黑" panose="020B0503020204020204" charset="-122"/>
          </a:endParaRPr>
        </a:p>
      </dgm:t>
    </dgm:pt>
    <dgm:pt modelId="{AF8E9451-BAB9-4402-BD4C-672D86115966}" type="parTrans" cxnId="{82C9AAA4-1786-485D-984A-893F1B4F9851}">
      <dgm:prSet/>
      <dgm:spPr/>
    </dgm:pt>
    <dgm:pt modelId="{422F1156-F7F1-4F13-8584-0043382ACABE}" type="sibTrans" cxnId="{82C9AAA4-1786-485D-984A-893F1B4F9851}">
      <dgm:prSet/>
      <dgm:spPr/>
    </dgm:pt>
    <dgm:pt modelId="{CF4ED8BC-70A3-4727-A930-E7C48058FD3E}" type="pres">
      <dgm:prSet presAssocID="{561407C4-BC91-4702-BBB2-486B8FCC4EAB}" presName="hierChild1" presStyleCnt="0">
        <dgm:presLayoutVars>
          <dgm:orgChart val="1"/>
          <dgm:chPref val="1"/>
          <dgm:dir/>
          <dgm:animOne val="branch"/>
          <dgm:animLvl val="lvl"/>
          <dgm:resizeHandles/>
        </dgm:presLayoutVars>
      </dgm:prSet>
      <dgm:spPr/>
    </dgm:pt>
    <dgm:pt modelId="{7293FCC2-2BDF-4C7F-AD40-E203289B7468}" type="pres">
      <dgm:prSet presAssocID="{245D8B7D-132B-4C07-9F70-6A158F4C9B07}" presName="hierRoot1" presStyleCnt="0">
        <dgm:presLayoutVars>
          <dgm:hierBranch val="init"/>
        </dgm:presLayoutVars>
      </dgm:prSet>
      <dgm:spPr/>
    </dgm:pt>
    <dgm:pt modelId="{F7932DA8-8C51-4999-AA6F-DAD28304534D}" type="pres">
      <dgm:prSet presAssocID="{245D8B7D-132B-4C07-9F70-6A158F4C9B07}" presName="rootComposite1" presStyleCnt="0"/>
      <dgm:spPr/>
    </dgm:pt>
    <dgm:pt modelId="{86AAC164-38CF-48A8-8990-7DF3AC976DF9}" type="pres">
      <dgm:prSet presAssocID="{245D8B7D-132B-4C07-9F70-6A158F4C9B07}" presName="rootText1" presStyleLbl="node0" presStyleIdx="0" presStyleCnt="1">
        <dgm:presLayoutVars>
          <dgm:chPref val="3"/>
        </dgm:presLayoutVars>
      </dgm:prSet>
      <dgm:spPr/>
    </dgm:pt>
    <dgm:pt modelId="{8AFE0000-2471-4ECC-81D9-8892C5A6E1D0}" type="pres">
      <dgm:prSet presAssocID="{245D8B7D-132B-4C07-9F70-6A158F4C9B07}" presName="rootConnector1" presStyleLbl="node1" presStyleIdx="0" presStyleCnt="0"/>
      <dgm:spPr/>
    </dgm:pt>
    <dgm:pt modelId="{0196BB6A-247D-4AF0-A3C7-402B543C4B5C}" type="pres">
      <dgm:prSet presAssocID="{245D8B7D-132B-4C07-9F70-6A158F4C9B07}" presName="hierChild2" presStyleCnt="0"/>
      <dgm:spPr/>
    </dgm:pt>
    <dgm:pt modelId="{DE3E1B8C-C1C6-4ADC-874D-1741D3ECBC0A}" type="pres">
      <dgm:prSet presAssocID="{5D878322-D08E-4BDA-925E-75AA73E10CFA}" presName="Name37" presStyleLbl="parChTrans1D2" presStyleIdx="0" presStyleCnt="5"/>
      <dgm:spPr/>
    </dgm:pt>
    <dgm:pt modelId="{D4AFD318-45A2-45E8-9993-D5B43639691B}" type="pres">
      <dgm:prSet presAssocID="{52B94D00-9B5E-4DA0-9715-629E5AC793D4}" presName="hierRoot2" presStyleCnt="0">
        <dgm:presLayoutVars>
          <dgm:hierBranch val="init"/>
        </dgm:presLayoutVars>
      </dgm:prSet>
      <dgm:spPr/>
    </dgm:pt>
    <dgm:pt modelId="{17B61026-C3B7-4615-9223-990EC51C728C}" type="pres">
      <dgm:prSet presAssocID="{52B94D00-9B5E-4DA0-9715-629E5AC793D4}" presName="rootComposite" presStyleCnt="0"/>
      <dgm:spPr/>
    </dgm:pt>
    <dgm:pt modelId="{75F5362D-149E-4964-8549-58B3B107227B}" type="pres">
      <dgm:prSet presAssocID="{52B94D00-9B5E-4DA0-9715-629E5AC793D4}" presName="rootText" presStyleLbl="node2" presStyleIdx="0" presStyleCnt="5">
        <dgm:presLayoutVars>
          <dgm:chPref val="3"/>
        </dgm:presLayoutVars>
      </dgm:prSet>
      <dgm:spPr/>
    </dgm:pt>
    <dgm:pt modelId="{F0B81156-C897-4C44-BA33-E283E26470D5}" type="pres">
      <dgm:prSet presAssocID="{52B94D00-9B5E-4DA0-9715-629E5AC793D4}" presName="rootConnector" presStyleLbl="node2" presStyleIdx="0" presStyleCnt="5"/>
      <dgm:spPr/>
    </dgm:pt>
    <dgm:pt modelId="{48715A45-3196-4BBF-9308-80270F9AA8AF}" type="pres">
      <dgm:prSet presAssocID="{52B94D00-9B5E-4DA0-9715-629E5AC793D4}" presName="hierChild4" presStyleCnt="0"/>
      <dgm:spPr/>
    </dgm:pt>
    <dgm:pt modelId="{BCF293EC-5206-499C-8919-CB2B55532DD4}" type="pres">
      <dgm:prSet presAssocID="{52B94D00-9B5E-4DA0-9715-629E5AC793D4}" presName="hierChild5" presStyleCnt="0"/>
      <dgm:spPr/>
    </dgm:pt>
    <dgm:pt modelId="{1F6D4612-34AF-407C-BEED-146D0B1507E0}" type="pres">
      <dgm:prSet presAssocID="{6C939F4F-F411-4F15-9531-E9CEAC083675}" presName="Name37" presStyleLbl="parChTrans1D2" presStyleIdx="1" presStyleCnt="5"/>
      <dgm:spPr/>
    </dgm:pt>
    <dgm:pt modelId="{B71AB684-F553-42EE-938B-5A48092ED569}" type="pres">
      <dgm:prSet presAssocID="{143AAE92-2347-4D46-9A82-50B811DD95E4}" presName="hierRoot2" presStyleCnt="0">
        <dgm:presLayoutVars>
          <dgm:hierBranch val="init"/>
        </dgm:presLayoutVars>
      </dgm:prSet>
      <dgm:spPr/>
    </dgm:pt>
    <dgm:pt modelId="{70EA37F9-30C4-458C-BA99-447645BFBA5E}" type="pres">
      <dgm:prSet presAssocID="{143AAE92-2347-4D46-9A82-50B811DD95E4}" presName="rootComposite" presStyleCnt="0"/>
      <dgm:spPr/>
    </dgm:pt>
    <dgm:pt modelId="{A7DDA3A0-B86E-4907-A8F2-00598A5990CE}" type="pres">
      <dgm:prSet presAssocID="{143AAE92-2347-4D46-9A82-50B811DD95E4}" presName="rootText" presStyleLbl="node2" presStyleIdx="1" presStyleCnt="5">
        <dgm:presLayoutVars>
          <dgm:chPref val="3"/>
        </dgm:presLayoutVars>
      </dgm:prSet>
      <dgm:spPr/>
    </dgm:pt>
    <dgm:pt modelId="{AB964E8E-E852-4EE0-8760-426B5C34E2E9}" type="pres">
      <dgm:prSet presAssocID="{143AAE92-2347-4D46-9A82-50B811DD95E4}" presName="rootConnector" presStyleLbl="node2" presStyleIdx="1" presStyleCnt="5"/>
      <dgm:spPr/>
    </dgm:pt>
    <dgm:pt modelId="{E95BAD42-F9CB-4441-B342-222D6809E251}" type="pres">
      <dgm:prSet presAssocID="{143AAE92-2347-4D46-9A82-50B811DD95E4}" presName="hierChild4" presStyleCnt="0"/>
      <dgm:spPr/>
    </dgm:pt>
    <dgm:pt modelId="{2BD68489-42D9-486E-B08F-6B0022F451ED}" type="pres">
      <dgm:prSet presAssocID="{143AAE92-2347-4D46-9A82-50B811DD95E4}" presName="hierChild5" presStyleCnt="0"/>
      <dgm:spPr/>
    </dgm:pt>
    <dgm:pt modelId="{5EEFE548-AAB7-49CF-8DC7-3C6899E00486}" type="pres">
      <dgm:prSet presAssocID="{11D8BBE6-195B-4EC8-A7AC-D8ED1A041DA1}" presName="Name37" presStyleLbl="parChTrans1D2" presStyleIdx="2" presStyleCnt="5"/>
      <dgm:spPr/>
    </dgm:pt>
    <dgm:pt modelId="{69F3A7A4-AC4B-4789-A427-46C933ED3A77}" type="pres">
      <dgm:prSet presAssocID="{983DF961-0546-46C5-A765-10D746B441AF}" presName="hierRoot2" presStyleCnt="0">
        <dgm:presLayoutVars>
          <dgm:hierBranch val="init"/>
        </dgm:presLayoutVars>
      </dgm:prSet>
      <dgm:spPr/>
    </dgm:pt>
    <dgm:pt modelId="{17124E03-51CB-4154-968D-3CDA8EC9CC32}" type="pres">
      <dgm:prSet presAssocID="{983DF961-0546-46C5-A765-10D746B441AF}" presName="rootComposite" presStyleCnt="0"/>
      <dgm:spPr/>
    </dgm:pt>
    <dgm:pt modelId="{BA0DE68E-DF4F-4B56-A0C9-703ABB2D0BD2}" type="pres">
      <dgm:prSet presAssocID="{983DF961-0546-46C5-A765-10D746B441AF}" presName="rootText" presStyleLbl="node2" presStyleIdx="2" presStyleCnt="5">
        <dgm:presLayoutVars>
          <dgm:chPref val="3"/>
        </dgm:presLayoutVars>
      </dgm:prSet>
      <dgm:spPr/>
    </dgm:pt>
    <dgm:pt modelId="{6D352E15-213D-4B2D-8770-D24E7AFE0EBB}" type="pres">
      <dgm:prSet presAssocID="{983DF961-0546-46C5-A765-10D746B441AF}" presName="rootConnector" presStyleLbl="node2" presStyleIdx="2" presStyleCnt="5"/>
      <dgm:spPr/>
    </dgm:pt>
    <dgm:pt modelId="{6EC7F6EE-943A-4EA2-986E-2FFC68FFBEFC}" type="pres">
      <dgm:prSet presAssocID="{983DF961-0546-46C5-A765-10D746B441AF}" presName="hierChild4" presStyleCnt="0"/>
      <dgm:spPr/>
    </dgm:pt>
    <dgm:pt modelId="{3E3EBE9E-6556-4940-BA96-44489980A494}" type="pres">
      <dgm:prSet presAssocID="{983DF961-0546-46C5-A765-10D746B441AF}" presName="hierChild5" presStyleCnt="0"/>
      <dgm:spPr/>
    </dgm:pt>
    <dgm:pt modelId="{CAC08015-4296-4685-A9E1-F20D2DC200A4}" type="pres">
      <dgm:prSet presAssocID="{06DC8E6A-751A-448A-A580-133E8021CF7E}" presName="Name37" presStyleLbl="parChTrans1D2" presStyleIdx="3" presStyleCnt="5"/>
      <dgm:spPr/>
    </dgm:pt>
    <dgm:pt modelId="{54303F1E-D8E9-4AA4-84A5-2444914BDC95}" type="pres">
      <dgm:prSet presAssocID="{39B965D9-40A9-46D4-9317-B88544D09179}" presName="hierRoot2" presStyleCnt="0">
        <dgm:presLayoutVars>
          <dgm:hierBranch val="init"/>
        </dgm:presLayoutVars>
      </dgm:prSet>
      <dgm:spPr/>
    </dgm:pt>
    <dgm:pt modelId="{3EFE6703-D57E-411E-A8B2-E08FB34EDB15}" type="pres">
      <dgm:prSet presAssocID="{39B965D9-40A9-46D4-9317-B88544D09179}" presName="rootComposite" presStyleCnt="0"/>
      <dgm:spPr/>
    </dgm:pt>
    <dgm:pt modelId="{32FCB8F9-2A99-4BA9-9733-8D5F11756969}" type="pres">
      <dgm:prSet presAssocID="{39B965D9-40A9-46D4-9317-B88544D09179}" presName="rootText" presStyleLbl="node2" presStyleIdx="3" presStyleCnt="5">
        <dgm:presLayoutVars>
          <dgm:chPref val="3"/>
        </dgm:presLayoutVars>
      </dgm:prSet>
      <dgm:spPr/>
    </dgm:pt>
    <dgm:pt modelId="{2F88A5E5-4FDA-4EFB-8461-930B1F18F4AD}" type="pres">
      <dgm:prSet presAssocID="{39B965D9-40A9-46D4-9317-B88544D09179}" presName="rootConnector" presStyleLbl="node2" presStyleIdx="3" presStyleCnt="5"/>
      <dgm:spPr/>
    </dgm:pt>
    <dgm:pt modelId="{5E900584-A77E-4FD8-8475-60E21AC131C9}" type="pres">
      <dgm:prSet presAssocID="{39B965D9-40A9-46D4-9317-B88544D09179}" presName="hierChild4" presStyleCnt="0"/>
      <dgm:spPr/>
    </dgm:pt>
    <dgm:pt modelId="{E28798E0-77EC-4AA4-928B-983B68ACEBA1}" type="pres">
      <dgm:prSet presAssocID="{39B965D9-40A9-46D4-9317-B88544D09179}" presName="hierChild5" presStyleCnt="0"/>
      <dgm:spPr/>
    </dgm:pt>
    <dgm:pt modelId="{65ABCBD5-21D7-4BA5-A062-7552079968E6}" type="pres">
      <dgm:prSet presAssocID="{AF8E9451-BAB9-4402-BD4C-672D86115966}" presName="Name37" presStyleLbl="parChTrans1D2" presStyleIdx="4" presStyleCnt="5"/>
      <dgm:spPr/>
    </dgm:pt>
    <dgm:pt modelId="{B29ED17D-895D-477F-84A1-EDD85DFD8B69}" type="pres">
      <dgm:prSet presAssocID="{A75EABC2-7A9C-4478-9CA0-57DF8F4DAAD1}" presName="hierRoot2" presStyleCnt="0">
        <dgm:presLayoutVars>
          <dgm:hierBranch val="init"/>
        </dgm:presLayoutVars>
      </dgm:prSet>
      <dgm:spPr/>
    </dgm:pt>
    <dgm:pt modelId="{8AB25433-D716-440B-8980-98ADCA7F5446}" type="pres">
      <dgm:prSet presAssocID="{A75EABC2-7A9C-4478-9CA0-57DF8F4DAAD1}" presName="rootComposite" presStyleCnt="0"/>
      <dgm:spPr/>
    </dgm:pt>
    <dgm:pt modelId="{C7379A5F-0D1A-4186-9E06-DB607E79515E}" type="pres">
      <dgm:prSet presAssocID="{A75EABC2-7A9C-4478-9CA0-57DF8F4DAAD1}" presName="rootText" presStyleLbl="node2" presStyleIdx="4" presStyleCnt="5">
        <dgm:presLayoutVars>
          <dgm:chPref val="3"/>
        </dgm:presLayoutVars>
      </dgm:prSet>
      <dgm:spPr/>
    </dgm:pt>
    <dgm:pt modelId="{56B76AA2-CD29-4310-BD13-3F5CD9B01DE3}" type="pres">
      <dgm:prSet presAssocID="{A75EABC2-7A9C-4478-9CA0-57DF8F4DAAD1}" presName="rootConnector" presStyleLbl="node2" presStyleIdx="4" presStyleCnt="5"/>
      <dgm:spPr/>
    </dgm:pt>
    <dgm:pt modelId="{EFEA17C5-2A4C-4BBA-AC5D-341A03F919C3}" type="pres">
      <dgm:prSet presAssocID="{A75EABC2-7A9C-4478-9CA0-57DF8F4DAAD1}" presName="hierChild4" presStyleCnt="0"/>
      <dgm:spPr/>
    </dgm:pt>
    <dgm:pt modelId="{00935BDC-848A-43AF-A612-55508249EEBE}" type="pres">
      <dgm:prSet presAssocID="{A75EABC2-7A9C-4478-9CA0-57DF8F4DAAD1}" presName="hierChild5" presStyleCnt="0"/>
      <dgm:spPr/>
    </dgm:pt>
    <dgm:pt modelId="{8D02D2AA-90B8-45F1-BB79-0E40DEE90920}" type="pres">
      <dgm:prSet presAssocID="{245D8B7D-132B-4C07-9F70-6A158F4C9B07}" presName="hierChild3" presStyleCnt="0"/>
      <dgm:spPr/>
    </dgm:pt>
  </dgm:ptLst>
  <dgm:cxnLst>
    <dgm:cxn modelId="{68647C01-B09F-4247-84EE-708F9F5041FE}" type="presOf" srcId="{11D8BBE6-195B-4EC8-A7AC-D8ED1A041DA1}" destId="{5EEFE548-AAB7-49CF-8DC7-3C6899E00486}" srcOrd="0" destOrd="0" presId="urn:microsoft.com/office/officeart/2005/8/layout/orgChart1#1"/>
    <dgm:cxn modelId="{E933670E-7FAF-4B41-8883-84E68DBBE106}" type="presOf" srcId="{561407C4-BC91-4702-BBB2-486B8FCC4EAB}" destId="{CF4ED8BC-70A3-4727-A930-E7C48058FD3E}" srcOrd="0" destOrd="0" presId="urn:microsoft.com/office/officeart/2005/8/layout/orgChart1#1"/>
    <dgm:cxn modelId="{B3EBDE19-8CAD-41DB-95A6-DA38A8572535}" type="presOf" srcId="{983DF961-0546-46C5-A765-10D746B441AF}" destId="{6D352E15-213D-4B2D-8770-D24E7AFE0EBB}" srcOrd="1" destOrd="0" presId="urn:microsoft.com/office/officeart/2005/8/layout/orgChart1#1"/>
    <dgm:cxn modelId="{86625420-F7E5-4A09-B02D-0D0B05C7DF33}" type="presOf" srcId="{A75EABC2-7A9C-4478-9CA0-57DF8F4DAAD1}" destId="{56B76AA2-CD29-4310-BD13-3F5CD9B01DE3}" srcOrd="1" destOrd="0" presId="urn:microsoft.com/office/officeart/2005/8/layout/orgChart1#1"/>
    <dgm:cxn modelId="{9BF81D27-1F5C-4646-947A-8316E5E53D62}" type="presOf" srcId="{39B965D9-40A9-46D4-9317-B88544D09179}" destId="{2F88A5E5-4FDA-4EFB-8461-930B1F18F4AD}" srcOrd="1" destOrd="0" presId="urn:microsoft.com/office/officeart/2005/8/layout/orgChart1#1"/>
    <dgm:cxn modelId="{5735A92B-EC37-4ABF-AA8A-8A65F8EFBA3B}" srcId="{245D8B7D-132B-4C07-9F70-6A158F4C9B07}" destId="{52B94D00-9B5E-4DA0-9715-629E5AC793D4}" srcOrd="0" destOrd="0" parTransId="{5D878322-D08E-4BDA-925E-75AA73E10CFA}" sibTransId="{25FB7E57-7852-4A5F-8638-C8AB848F3DD4}"/>
    <dgm:cxn modelId="{B5A11F36-BCE3-4CFA-9811-CCE815043F77}" type="presOf" srcId="{245D8B7D-132B-4C07-9F70-6A158F4C9B07}" destId="{86AAC164-38CF-48A8-8990-7DF3AC976DF9}" srcOrd="0" destOrd="0" presId="urn:microsoft.com/office/officeart/2005/8/layout/orgChart1#1"/>
    <dgm:cxn modelId="{C843AA68-EA6B-4C17-8B01-4B97DE7F5A60}" type="presOf" srcId="{52B94D00-9B5E-4DA0-9715-629E5AC793D4}" destId="{75F5362D-149E-4964-8549-58B3B107227B}" srcOrd="0" destOrd="0" presId="urn:microsoft.com/office/officeart/2005/8/layout/orgChart1#1"/>
    <dgm:cxn modelId="{0280E049-0687-4644-9903-168271558E92}" type="presOf" srcId="{52B94D00-9B5E-4DA0-9715-629E5AC793D4}" destId="{F0B81156-C897-4C44-BA33-E283E26470D5}" srcOrd="1" destOrd="0" presId="urn:microsoft.com/office/officeart/2005/8/layout/orgChart1#1"/>
    <dgm:cxn modelId="{F74CCE4E-CC3B-45F5-841E-C3AC9A13CB66}" srcId="{245D8B7D-132B-4C07-9F70-6A158F4C9B07}" destId="{39B965D9-40A9-46D4-9317-B88544D09179}" srcOrd="3" destOrd="0" parTransId="{06DC8E6A-751A-448A-A580-133E8021CF7E}" sibTransId="{1F3E6C3D-8499-492C-AC65-3E95AAB78385}"/>
    <dgm:cxn modelId="{DCB9847B-2961-4A59-B4A2-A5C51CA9E3DE}" type="presOf" srcId="{143AAE92-2347-4D46-9A82-50B811DD95E4}" destId="{AB964E8E-E852-4EE0-8760-426B5C34E2E9}" srcOrd="1" destOrd="0" presId="urn:microsoft.com/office/officeart/2005/8/layout/orgChart1#1"/>
    <dgm:cxn modelId="{537F8096-3F85-4F7D-93BA-9328BEDAC684}" srcId="{245D8B7D-132B-4C07-9F70-6A158F4C9B07}" destId="{143AAE92-2347-4D46-9A82-50B811DD95E4}" srcOrd="1" destOrd="0" parTransId="{6C939F4F-F411-4F15-9531-E9CEAC083675}" sibTransId="{57A9C2FB-0938-484E-85CB-EE3466FB3CCF}"/>
    <dgm:cxn modelId="{F35F429F-0F58-4BF1-ACA8-AECE483DC641}" type="presOf" srcId="{5D878322-D08E-4BDA-925E-75AA73E10CFA}" destId="{DE3E1B8C-C1C6-4ADC-874D-1741D3ECBC0A}" srcOrd="0" destOrd="0" presId="urn:microsoft.com/office/officeart/2005/8/layout/orgChart1#1"/>
    <dgm:cxn modelId="{82C9AAA4-1786-485D-984A-893F1B4F9851}" srcId="{245D8B7D-132B-4C07-9F70-6A158F4C9B07}" destId="{A75EABC2-7A9C-4478-9CA0-57DF8F4DAAD1}" srcOrd="4" destOrd="0" parTransId="{AF8E9451-BAB9-4402-BD4C-672D86115966}" sibTransId="{422F1156-F7F1-4F13-8584-0043382ACABE}"/>
    <dgm:cxn modelId="{441EF5AB-F8F1-4EE8-8A79-0FB6236956ED}" type="presOf" srcId="{245D8B7D-132B-4C07-9F70-6A158F4C9B07}" destId="{8AFE0000-2471-4ECC-81D9-8892C5A6E1D0}" srcOrd="1" destOrd="0" presId="urn:microsoft.com/office/officeart/2005/8/layout/orgChart1#1"/>
    <dgm:cxn modelId="{A46255B5-759B-4EBE-B94E-D295B70BFE1F}" type="presOf" srcId="{6C939F4F-F411-4F15-9531-E9CEAC083675}" destId="{1F6D4612-34AF-407C-BEED-146D0B1507E0}" srcOrd="0" destOrd="0" presId="urn:microsoft.com/office/officeart/2005/8/layout/orgChart1#1"/>
    <dgm:cxn modelId="{6AAB87B6-3142-435F-A688-E49C88BA5A5C}" type="presOf" srcId="{983DF961-0546-46C5-A765-10D746B441AF}" destId="{BA0DE68E-DF4F-4B56-A0C9-703ABB2D0BD2}" srcOrd="0" destOrd="0" presId="urn:microsoft.com/office/officeart/2005/8/layout/orgChart1#1"/>
    <dgm:cxn modelId="{BEB12BBA-DBD8-4E27-ACA2-AEB98A14D8CB}" type="presOf" srcId="{143AAE92-2347-4D46-9A82-50B811DD95E4}" destId="{A7DDA3A0-B86E-4907-A8F2-00598A5990CE}" srcOrd="0" destOrd="0" presId="urn:microsoft.com/office/officeart/2005/8/layout/orgChart1#1"/>
    <dgm:cxn modelId="{25BB8AC3-38FE-4359-954A-B88365F37504}" srcId="{561407C4-BC91-4702-BBB2-486B8FCC4EAB}" destId="{245D8B7D-132B-4C07-9F70-6A158F4C9B07}" srcOrd="0" destOrd="0" parTransId="{F9461B1A-4A9F-4BFA-849B-B45C1B990BB9}" sibTransId="{E4D2B0DD-3285-4D4F-8F6E-631098C3BC7E}"/>
    <dgm:cxn modelId="{9B793FD6-E803-4338-A66A-73D4CCA1A62A}" type="presOf" srcId="{A75EABC2-7A9C-4478-9CA0-57DF8F4DAAD1}" destId="{C7379A5F-0D1A-4186-9E06-DB607E79515E}" srcOrd="0" destOrd="0" presId="urn:microsoft.com/office/officeart/2005/8/layout/orgChart1#1"/>
    <dgm:cxn modelId="{AC2D5DD9-3DC8-434D-99DF-496A4B593CD4}" type="presOf" srcId="{AF8E9451-BAB9-4402-BD4C-672D86115966}" destId="{65ABCBD5-21D7-4BA5-A062-7552079968E6}" srcOrd="0" destOrd="0" presId="urn:microsoft.com/office/officeart/2005/8/layout/orgChart1#1"/>
    <dgm:cxn modelId="{56291AE2-4759-4B22-AA1E-D8EF2F2DE379}" srcId="{245D8B7D-132B-4C07-9F70-6A158F4C9B07}" destId="{983DF961-0546-46C5-A765-10D746B441AF}" srcOrd="2" destOrd="0" parTransId="{11D8BBE6-195B-4EC8-A7AC-D8ED1A041DA1}" sibTransId="{2D741D89-8863-4CB2-9D63-256EC1671658}"/>
    <dgm:cxn modelId="{1357A4E5-DF6E-4FAB-B0F0-62F7D7EB34FE}" type="presOf" srcId="{39B965D9-40A9-46D4-9317-B88544D09179}" destId="{32FCB8F9-2A99-4BA9-9733-8D5F11756969}" srcOrd="0" destOrd="0" presId="urn:microsoft.com/office/officeart/2005/8/layout/orgChart1#1"/>
    <dgm:cxn modelId="{C582DCEE-D30C-4658-BB84-0FEA4C89628C}" type="presOf" srcId="{06DC8E6A-751A-448A-A580-133E8021CF7E}" destId="{CAC08015-4296-4685-A9E1-F20D2DC200A4}" srcOrd="0" destOrd="0" presId="urn:microsoft.com/office/officeart/2005/8/layout/orgChart1#1"/>
    <dgm:cxn modelId="{26B720A4-4CDB-42EF-BC54-B3B1A63838FB}" type="presParOf" srcId="{CF4ED8BC-70A3-4727-A930-E7C48058FD3E}" destId="{7293FCC2-2BDF-4C7F-AD40-E203289B7468}" srcOrd="0" destOrd="0" presId="urn:microsoft.com/office/officeart/2005/8/layout/orgChart1#1"/>
    <dgm:cxn modelId="{EE8474C9-3108-4365-89D1-88CBA9F9C972}" type="presParOf" srcId="{7293FCC2-2BDF-4C7F-AD40-E203289B7468}" destId="{F7932DA8-8C51-4999-AA6F-DAD28304534D}" srcOrd="0" destOrd="0" presId="urn:microsoft.com/office/officeart/2005/8/layout/orgChart1#1"/>
    <dgm:cxn modelId="{27F72704-056B-4D19-AA64-B78C4826C644}" type="presParOf" srcId="{F7932DA8-8C51-4999-AA6F-DAD28304534D}" destId="{86AAC164-38CF-48A8-8990-7DF3AC976DF9}" srcOrd="0" destOrd="0" presId="urn:microsoft.com/office/officeart/2005/8/layout/orgChart1#1"/>
    <dgm:cxn modelId="{45ED70F3-E24C-48EC-BFDA-3ED38BA3A2AD}" type="presParOf" srcId="{F7932DA8-8C51-4999-AA6F-DAD28304534D}" destId="{8AFE0000-2471-4ECC-81D9-8892C5A6E1D0}" srcOrd="1" destOrd="0" presId="urn:microsoft.com/office/officeart/2005/8/layout/orgChart1#1"/>
    <dgm:cxn modelId="{1555A0CB-F4DE-4366-BEC4-335658733ABC}" type="presParOf" srcId="{7293FCC2-2BDF-4C7F-AD40-E203289B7468}" destId="{0196BB6A-247D-4AF0-A3C7-402B543C4B5C}" srcOrd="1" destOrd="0" presId="urn:microsoft.com/office/officeart/2005/8/layout/orgChart1#1"/>
    <dgm:cxn modelId="{6F4DA84D-617F-4068-8D18-D2AF5A499B68}" type="presParOf" srcId="{0196BB6A-247D-4AF0-A3C7-402B543C4B5C}" destId="{DE3E1B8C-C1C6-4ADC-874D-1741D3ECBC0A}" srcOrd="0" destOrd="0" presId="urn:microsoft.com/office/officeart/2005/8/layout/orgChart1#1"/>
    <dgm:cxn modelId="{8F0E89C3-7008-4928-BF5C-619014CCF38A}" type="presParOf" srcId="{0196BB6A-247D-4AF0-A3C7-402B543C4B5C}" destId="{D4AFD318-45A2-45E8-9993-D5B43639691B}" srcOrd="1" destOrd="0" presId="urn:microsoft.com/office/officeart/2005/8/layout/orgChart1#1"/>
    <dgm:cxn modelId="{F8C43C86-3FB1-4834-9A0B-74BDC5876EE6}" type="presParOf" srcId="{D4AFD318-45A2-45E8-9993-D5B43639691B}" destId="{17B61026-C3B7-4615-9223-990EC51C728C}" srcOrd="0" destOrd="0" presId="urn:microsoft.com/office/officeart/2005/8/layout/orgChart1#1"/>
    <dgm:cxn modelId="{B9F72C32-EF0D-4AB1-A332-AEC17F434A47}" type="presParOf" srcId="{17B61026-C3B7-4615-9223-990EC51C728C}" destId="{75F5362D-149E-4964-8549-58B3B107227B}" srcOrd="0" destOrd="0" presId="urn:microsoft.com/office/officeart/2005/8/layout/orgChart1#1"/>
    <dgm:cxn modelId="{44F41789-2367-4CF5-94BB-364E1995B901}" type="presParOf" srcId="{17B61026-C3B7-4615-9223-990EC51C728C}" destId="{F0B81156-C897-4C44-BA33-E283E26470D5}" srcOrd="1" destOrd="0" presId="urn:microsoft.com/office/officeart/2005/8/layout/orgChart1#1"/>
    <dgm:cxn modelId="{2BAC2EC8-E110-40A2-AF4F-56FC386FE101}" type="presParOf" srcId="{D4AFD318-45A2-45E8-9993-D5B43639691B}" destId="{48715A45-3196-4BBF-9308-80270F9AA8AF}" srcOrd="1" destOrd="0" presId="urn:microsoft.com/office/officeart/2005/8/layout/orgChart1#1"/>
    <dgm:cxn modelId="{CECF3D04-2EDD-4422-8B4E-EE2C3F975EDB}" type="presParOf" srcId="{D4AFD318-45A2-45E8-9993-D5B43639691B}" destId="{BCF293EC-5206-499C-8919-CB2B55532DD4}" srcOrd="2" destOrd="0" presId="urn:microsoft.com/office/officeart/2005/8/layout/orgChart1#1"/>
    <dgm:cxn modelId="{F2A79406-CC08-4809-A41A-D80E52C36133}" type="presParOf" srcId="{0196BB6A-247D-4AF0-A3C7-402B543C4B5C}" destId="{1F6D4612-34AF-407C-BEED-146D0B1507E0}" srcOrd="2" destOrd="0" presId="urn:microsoft.com/office/officeart/2005/8/layout/orgChart1#1"/>
    <dgm:cxn modelId="{4CB94261-BB4A-4228-B7D1-E0C1ABA95CE0}" type="presParOf" srcId="{0196BB6A-247D-4AF0-A3C7-402B543C4B5C}" destId="{B71AB684-F553-42EE-938B-5A48092ED569}" srcOrd="3" destOrd="0" presId="urn:microsoft.com/office/officeart/2005/8/layout/orgChart1#1"/>
    <dgm:cxn modelId="{609D2D1D-5E40-4CAD-A156-8F58AE1D143B}" type="presParOf" srcId="{B71AB684-F553-42EE-938B-5A48092ED569}" destId="{70EA37F9-30C4-458C-BA99-447645BFBA5E}" srcOrd="0" destOrd="0" presId="urn:microsoft.com/office/officeart/2005/8/layout/orgChart1#1"/>
    <dgm:cxn modelId="{6968C1CF-676A-4088-A688-7F7B76E79E50}" type="presParOf" srcId="{70EA37F9-30C4-458C-BA99-447645BFBA5E}" destId="{A7DDA3A0-B86E-4907-A8F2-00598A5990CE}" srcOrd="0" destOrd="0" presId="urn:microsoft.com/office/officeart/2005/8/layout/orgChart1#1"/>
    <dgm:cxn modelId="{D81DBFD7-88C8-4FBF-8E7D-EC507388C0D9}" type="presParOf" srcId="{70EA37F9-30C4-458C-BA99-447645BFBA5E}" destId="{AB964E8E-E852-4EE0-8760-426B5C34E2E9}" srcOrd="1" destOrd="0" presId="urn:microsoft.com/office/officeart/2005/8/layout/orgChart1#1"/>
    <dgm:cxn modelId="{C609C63F-BC6D-42B1-86BF-C6B067C67625}" type="presParOf" srcId="{B71AB684-F553-42EE-938B-5A48092ED569}" destId="{E95BAD42-F9CB-4441-B342-222D6809E251}" srcOrd="1" destOrd="0" presId="urn:microsoft.com/office/officeart/2005/8/layout/orgChart1#1"/>
    <dgm:cxn modelId="{AD95F034-D01B-481B-9F91-14EDFBBD8D79}" type="presParOf" srcId="{B71AB684-F553-42EE-938B-5A48092ED569}" destId="{2BD68489-42D9-486E-B08F-6B0022F451ED}" srcOrd="2" destOrd="0" presId="urn:microsoft.com/office/officeart/2005/8/layout/orgChart1#1"/>
    <dgm:cxn modelId="{AB63300C-16D9-4AF7-9743-433C4832A822}" type="presParOf" srcId="{0196BB6A-247D-4AF0-A3C7-402B543C4B5C}" destId="{5EEFE548-AAB7-49CF-8DC7-3C6899E00486}" srcOrd="4" destOrd="0" presId="urn:microsoft.com/office/officeart/2005/8/layout/orgChart1#1"/>
    <dgm:cxn modelId="{7748DDE9-5FE7-4E93-BAA9-31F678DDCD62}" type="presParOf" srcId="{0196BB6A-247D-4AF0-A3C7-402B543C4B5C}" destId="{69F3A7A4-AC4B-4789-A427-46C933ED3A77}" srcOrd="5" destOrd="0" presId="urn:microsoft.com/office/officeart/2005/8/layout/orgChart1#1"/>
    <dgm:cxn modelId="{E9DB8108-EB0A-4105-8B99-FBA1A859EDE1}" type="presParOf" srcId="{69F3A7A4-AC4B-4789-A427-46C933ED3A77}" destId="{17124E03-51CB-4154-968D-3CDA8EC9CC32}" srcOrd="0" destOrd="0" presId="urn:microsoft.com/office/officeart/2005/8/layout/orgChart1#1"/>
    <dgm:cxn modelId="{02CBC6DC-08C6-4F54-92D6-4D99502892A5}" type="presParOf" srcId="{17124E03-51CB-4154-968D-3CDA8EC9CC32}" destId="{BA0DE68E-DF4F-4B56-A0C9-703ABB2D0BD2}" srcOrd="0" destOrd="0" presId="urn:microsoft.com/office/officeart/2005/8/layout/orgChart1#1"/>
    <dgm:cxn modelId="{C9F8D922-FFFC-4407-ABC3-9218E0DB0668}" type="presParOf" srcId="{17124E03-51CB-4154-968D-3CDA8EC9CC32}" destId="{6D352E15-213D-4B2D-8770-D24E7AFE0EBB}" srcOrd="1" destOrd="0" presId="urn:microsoft.com/office/officeart/2005/8/layout/orgChart1#1"/>
    <dgm:cxn modelId="{0C40BCB1-4F7B-4885-A3AC-200D51893E25}" type="presParOf" srcId="{69F3A7A4-AC4B-4789-A427-46C933ED3A77}" destId="{6EC7F6EE-943A-4EA2-986E-2FFC68FFBEFC}" srcOrd="1" destOrd="0" presId="urn:microsoft.com/office/officeart/2005/8/layout/orgChart1#1"/>
    <dgm:cxn modelId="{AB782074-35FA-493E-A4BB-0241C1DEF9DE}" type="presParOf" srcId="{69F3A7A4-AC4B-4789-A427-46C933ED3A77}" destId="{3E3EBE9E-6556-4940-BA96-44489980A494}" srcOrd="2" destOrd="0" presId="urn:microsoft.com/office/officeart/2005/8/layout/orgChart1#1"/>
    <dgm:cxn modelId="{F68A2BAF-1F94-4634-8CD1-5C3AE508B9D1}" type="presParOf" srcId="{0196BB6A-247D-4AF0-A3C7-402B543C4B5C}" destId="{CAC08015-4296-4685-A9E1-F20D2DC200A4}" srcOrd="6" destOrd="0" presId="urn:microsoft.com/office/officeart/2005/8/layout/orgChart1#1"/>
    <dgm:cxn modelId="{20DECF2D-80C6-43DE-B5DF-36A286493D42}" type="presParOf" srcId="{0196BB6A-247D-4AF0-A3C7-402B543C4B5C}" destId="{54303F1E-D8E9-4AA4-84A5-2444914BDC95}" srcOrd="7" destOrd="0" presId="urn:microsoft.com/office/officeart/2005/8/layout/orgChart1#1"/>
    <dgm:cxn modelId="{CB244A05-194C-4DD8-B686-EF0C6F4C7D94}" type="presParOf" srcId="{54303F1E-D8E9-4AA4-84A5-2444914BDC95}" destId="{3EFE6703-D57E-411E-A8B2-E08FB34EDB15}" srcOrd="0" destOrd="0" presId="urn:microsoft.com/office/officeart/2005/8/layout/orgChart1#1"/>
    <dgm:cxn modelId="{F5317EAA-0AFE-499F-8C74-E146E11B1E36}" type="presParOf" srcId="{3EFE6703-D57E-411E-A8B2-E08FB34EDB15}" destId="{32FCB8F9-2A99-4BA9-9733-8D5F11756969}" srcOrd="0" destOrd="0" presId="urn:microsoft.com/office/officeart/2005/8/layout/orgChart1#1"/>
    <dgm:cxn modelId="{357CC8A4-376A-48FC-8FD0-5479FBF1B02C}" type="presParOf" srcId="{3EFE6703-D57E-411E-A8B2-E08FB34EDB15}" destId="{2F88A5E5-4FDA-4EFB-8461-930B1F18F4AD}" srcOrd="1" destOrd="0" presId="urn:microsoft.com/office/officeart/2005/8/layout/orgChart1#1"/>
    <dgm:cxn modelId="{BCD4BFBD-6339-42C5-892B-B0F75DEA3BDC}" type="presParOf" srcId="{54303F1E-D8E9-4AA4-84A5-2444914BDC95}" destId="{5E900584-A77E-4FD8-8475-60E21AC131C9}" srcOrd="1" destOrd="0" presId="urn:microsoft.com/office/officeart/2005/8/layout/orgChart1#1"/>
    <dgm:cxn modelId="{1187080C-6839-410F-BD00-2D2E90DF3B24}" type="presParOf" srcId="{54303F1E-D8E9-4AA4-84A5-2444914BDC95}" destId="{E28798E0-77EC-4AA4-928B-983B68ACEBA1}" srcOrd="2" destOrd="0" presId="urn:microsoft.com/office/officeart/2005/8/layout/orgChart1#1"/>
    <dgm:cxn modelId="{FCB80ECC-8DF7-4611-967B-72F325E031DB}" type="presParOf" srcId="{0196BB6A-247D-4AF0-A3C7-402B543C4B5C}" destId="{65ABCBD5-21D7-4BA5-A062-7552079968E6}" srcOrd="8" destOrd="0" presId="urn:microsoft.com/office/officeart/2005/8/layout/orgChart1#1"/>
    <dgm:cxn modelId="{2047DDDE-8A83-4DAA-9318-D836E5B2FAAC}" type="presParOf" srcId="{0196BB6A-247D-4AF0-A3C7-402B543C4B5C}" destId="{B29ED17D-895D-477F-84A1-EDD85DFD8B69}" srcOrd="9" destOrd="0" presId="urn:microsoft.com/office/officeart/2005/8/layout/orgChart1#1"/>
    <dgm:cxn modelId="{2F34941D-4D31-4521-8E87-319C7E7777EC}" type="presParOf" srcId="{B29ED17D-895D-477F-84A1-EDD85DFD8B69}" destId="{8AB25433-D716-440B-8980-98ADCA7F5446}" srcOrd="0" destOrd="0" presId="urn:microsoft.com/office/officeart/2005/8/layout/orgChart1#1"/>
    <dgm:cxn modelId="{1FD29F41-5955-47A4-828A-A7136C9048B7}" type="presParOf" srcId="{8AB25433-D716-440B-8980-98ADCA7F5446}" destId="{C7379A5F-0D1A-4186-9E06-DB607E79515E}" srcOrd="0" destOrd="0" presId="urn:microsoft.com/office/officeart/2005/8/layout/orgChart1#1"/>
    <dgm:cxn modelId="{CD3C409A-083B-4709-B429-02685D3C21B1}" type="presParOf" srcId="{8AB25433-D716-440B-8980-98ADCA7F5446}" destId="{56B76AA2-CD29-4310-BD13-3F5CD9B01DE3}" srcOrd="1" destOrd="0" presId="urn:microsoft.com/office/officeart/2005/8/layout/orgChart1#1"/>
    <dgm:cxn modelId="{23C1DFEF-D9E4-4328-9E91-79DE2F30A38A}" type="presParOf" srcId="{B29ED17D-895D-477F-84A1-EDD85DFD8B69}" destId="{EFEA17C5-2A4C-4BBA-AC5D-341A03F919C3}" srcOrd="1" destOrd="0" presId="urn:microsoft.com/office/officeart/2005/8/layout/orgChart1#1"/>
    <dgm:cxn modelId="{D3019045-B8BB-462C-B407-029F13BAF313}" type="presParOf" srcId="{B29ED17D-895D-477F-84A1-EDD85DFD8B69}" destId="{00935BDC-848A-43AF-A612-55508249EEBE}" srcOrd="2" destOrd="0" presId="urn:microsoft.com/office/officeart/2005/8/layout/orgChart1#1"/>
    <dgm:cxn modelId="{3E0970E2-E074-4716-8D52-C36732FBBEE5}" type="presParOf" srcId="{7293FCC2-2BDF-4C7F-AD40-E203289B7468}" destId="{8D02D2AA-90B8-45F1-BB79-0E40DEE90920}" srcOrd="2" destOrd="0" presId="urn:microsoft.com/office/officeart/2005/8/layout/orgChart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BCBD5-21D7-4BA5-A062-7552079968E6}">
      <dsp:nvSpPr>
        <dsp:cNvPr id="0" name=""/>
        <dsp:cNvSpPr/>
      </dsp:nvSpPr>
      <dsp:spPr>
        <a:xfrm>
          <a:off x="3243262" y="560940"/>
          <a:ext cx="2687449" cy="233208"/>
        </a:xfrm>
        <a:custGeom>
          <a:avLst/>
          <a:gdLst/>
          <a:ahLst/>
          <a:cxnLst/>
          <a:rect l="0" t="0" r="0" b="0"/>
          <a:pathLst>
            <a:path>
              <a:moveTo>
                <a:pt x="0" y="0"/>
              </a:moveTo>
              <a:lnTo>
                <a:pt x="0" y="116604"/>
              </a:lnTo>
              <a:lnTo>
                <a:pt x="2687449" y="116604"/>
              </a:lnTo>
              <a:lnTo>
                <a:pt x="2687449" y="2332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C08015-4296-4685-A9E1-F20D2DC200A4}">
      <dsp:nvSpPr>
        <dsp:cNvPr id="0" name=""/>
        <dsp:cNvSpPr/>
      </dsp:nvSpPr>
      <dsp:spPr>
        <a:xfrm>
          <a:off x="3243262" y="560940"/>
          <a:ext cx="1343724" cy="233208"/>
        </a:xfrm>
        <a:custGeom>
          <a:avLst/>
          <a:gdLst/>
          <a:ahLst/>
          <a:cxnLst/>
          <a:rect l="0" t="0" r="0" b="0"/>
          <a:pathLst>
            <a:path>
              <a:moveTo>
                <a:pt x="0" y="0"/>
              </a:moveTo>
              <a:lnTo>
                <a:pt x="0" y="116604"/>
              </a:lnTo>
              <a:lnTo>
                <a:pt x="1343724" y="116604"/>
              </a:lnTo>
              <a:lnTo>
                <a:pt x="1343724" y="2332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EFE548-AAB7-49CF-8DC7-3C6899E00486}">
      <dsp:nvSpPr>
        <dsp:cNvPr id="0" name=""/>
        <dsp:cNvSpPr/>
      </dsp:nvSpPr>
      <dsp:spPr>
        <a:xfrm>
          <a:off x="3197542" y="560940"/>
          <a:ext cx="91440" cy="233208"/>
        </a:xfrm>
        <a:custGeom>
          <a:avLst/>
          <a:gdLst/>
          <a:ahLst/>
          <a:cxnLst/>
          <a:rect l="0" t="0" r="0" b="0"/>
          <a:pathLst>
            <a:path>
              <a:moveTo>
                <a:pt x="45720" y="0"/>
              </a:moveTo>
              <a:lnTo>
                <a:pt x="45720" y="2332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6D4612-34AF-407C-BEED-146D0B1507E0}">
      <dsp:nvSpPr>
        <dsp:cNvPr id="0" name=""/>
        <dsp:cNvSpPr/>
      </dsp:nvSpPr>
      <dsp:spPr>
        <a:xfrm>
          <a:off x="1899537" y="560940"/>
          <a:ext cx="1343724" cy="233208"/>
        </a:xfrm>
        <a:custGeom>
          <a:avLst/>
          <a:gdLst/>
          <a:ahLst/>
          <a:cxnLst/>
          <a:rect l="0" t="0" r="0" b="0"/>
          <a:pathLst>
            <a:path>
              <a:moveTo>
                <a:pt x="1343724" y="0"/>
              </a:moveTo>
              <a:lnTo>
                <a:pt x="1343724" y="116604"/>
              </a:lnTo>
              <a:lnTo>
                <a:pt x="0" y="116604"/>
              </a:lnTo>
              <a:lnTo>
                <a:pt x="0" y="2332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3E1B8C-C1C6-4ADC-874D-1741D3ECBC0A}">
      <dsp:nvSpPr>
        <dsp:cNvPr id="0" name=""/>
        <dsp:cNvSpPr/>
      </dsp:nvSpPr>
      <dsp:spPr>
        <a:xfrm>
          <a:off x="555812" y="560940"/>
          <a:ext cx="2687449" cy="233208"/>
        </a:xfrm>
        <a:custGeom>
          <a:avLst/>
          <a:gdLst/>
          <a:ahLst/>
          <a:cxnLst/>
          <a:rect l="0" t="0" r="0" b="0"/>
          <a:pathLst>
            <a:path>
              <a:moveTo>
                <a:pt x="2687449" y="0"/>
              </a:moveTo>
              <a:lnTo>
                <a:pt x="2687449" y="116604"/>
              </a:lnTo>
              <a:lnTo>
                <a:pt x="0" y="116604"/>
              </a:lnTo>
              <a:lnTo>
                <a:pt x="0" y="2332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AAC164-38CF-48A8-8990-7DF3AC976DF9}">
      <dsp:nvSpPr>
        <dsp:cNvPr id="0" name=""/>
        <dsp:cNvSpPr/>
      </dsp:nvSpPr>
      <dsp:spPr>
        <a:xfrm>
          <a:off x="2688004" y="5682"/>
          <a:ext cx="1110516" cy="5552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400050">
            <a:lnSpc>
              <a:spcPct val="100000"/>
            </a:lnSpc>
            <a:spcBef>
              <a:spcPct val="0"/>
            </a:spcBef>
            <a:spcAft>
              <a:spcPct val="35000"/>
            </a:spcAft>
            <a:buNone/>
          </a:pPr>
          <a:r>
            <a:rPr lang="zh-CN" sz="900" kern="1200">
              <a:latin typeface="微软雅黑" panose="020B0503020204020204" charset="-122"/>
              <a:ea typeface="微软雅黑" panose="020B0503020204020204" charset="-122"/>
            </a:rPr>
            <a:t>安全生产</a:t>
          </a:r>
        </a:p>
        <a:p>
          <a:pPr marL="0" lvl="0" indent="0" algn="ctr" defTabSz="400050">
            <a:lnSpc>
              <a:spcPct val="100000"/>
            </a:lnSpc>
            <a:spcBef>
              <a:spcPct val="0"/>
            </a:spcBef>
            <a:spcAft>
              <a:spcPct val="35000"/>
            </a:spcAft>
            <a:buNone/>
          </a:pPr>
          <a:r>
            <a:rPr lang="zh-CN" sz="900" kern="1200">
              <a:latin typeface="微软雅黑" panose="020B0503020204020204" charset="-122"/>
              <a:ea typeface="微软雅黑" panose="020B0503020204020204" charset="-122"/>
            </a:rPr>
            <a:t>委员会</a:t>
          </a:r>
          <a:endParaRPr sz="900" kern="1200">
            <a:latin typeface="微软雅黑" panose="020B0503020204020204" charset="-122"/>
            <a:ea typeface="微软雅黑" panose="020B0503020204020204" charset="-122"/>
          </a:endParaRPr>
        </a:p>
      </dsp:txBody>
      <dsp:txXfrm>
        <a:off x="2688004" y="5682"/>
        <a:ext cx="1110516" cy="555258"/>
      </dsp:txXfrm>
    </dsp:sp>
    <dsp:sp modelId="{75F5362D-149E-4964-8549-58B3B107227B}">
      <dsp:nvSpPr>
        <dsp:cNvPr id="0" name=""/>
        <dsp:cNvSpPr/>
      </dsp:nvSpPr>
      <dsp:spPr>
        <a:xfrm>
          <a:off x="554" y="794149"/>
          <a:ext cx="1110516" cy="5552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400050">
            <a:lnSpc>
              <a:spcPct val="100000"/>
            </a:lnSpc>
            <a:spcBef>
              <a:spcPct val="0"/>
            </a:spcBef>
            <a:spcAft>
              <a:spcPct val="35000"/>
            </a:spcAft>
            <a:buNone/>
          </a:pPr>
          <a:r>
            <a:rPr lang="zh-CN" altLang="en-US" sz="900" kern="1200" dirty="0">
              <a:latin typeface="微软雅黑" panose="020B0503020204020204" charset="-122"/>
              <a:ea typeface="微软雅黑" panose="020B0503020204020204" charset="-122"/>
            </a:rPr>
            <a:t>工艺安全管理</a:t>
          </a:r>
        </a:p>
        <a:p>
          <a:pPr marL="0" lvl="0" indent="0" algn="ctr" defTabSz="400050">
            <a:lnSpc>
              <a:spcPct val="100000"/>
            </a:lnSpc>
            <a:spcBef>
              <a:spcPct val="0"/>
            </a:spcBef>
            <a:spcAft>
              <a:spcPct val="35000"/>
            </a:spcAft>
            <a:buNone/>
          </a:pPr>
          <a:r>
            <a:rPr lang="zh-CN" altLang="en-US" sz="900" kern="1200" dirty="0">
              <a:latin typeface="微软雅黑" panose="020B0503020204020204" charset="-122"/>
              <a:ea typeface="微软雅黑" panose="020B0503020204020204" charset="-122"/>
            </a:rPr>
            <a:t>分委会</a:t>
          </a:r>
        </a:p>
      </dsp:txBody>
      <dsp:txXfrm>
        <a:off x="554" y="794149"/>
        <a:ext cx="1110516" cy="555258"/>
      </dsp:txXfrm>
    </dsp:sp>
    <dsp:sp modelId="{A7DDA3A0-B86E-4907-A8F2-00598A5990CE}">
      <dsp:nvSpPr>
        <dsp:cNvPr id="0" name=""/>
        <dsp:cNvSpPr/>
      </dsp:nvSpPr>
      <dsp:spPr>
        <a:xfrm>
          <a:off x="1344279" y="794149"/>
          <a:ext cx="1110516" cy="5552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400050">
            <a:lnSpc>
              <a:spcPct val="100000"/>
            </a:lnSpc>
            <a:spcBef>
              <a:spcPct val="0"/>
            </a:spcBef>
            <a:spcAft>
              <a:spcPct val="35000"/>
            </a:spcAft>
            <a:buNone/>
          </a:pPr>
          <a:r>
            <a:rPr lang="zh-CN" sz="900" kern="1200">
              <a:latin typeface="微软雅黑" panose="020B0503020204020204" charset="-122"/>
              <a:ea typeface="微软雅黑" panose="020B0503020204020204" charset="-122"/>
            </a:rPr>
            <a:t>设备安全管理</a:t>
          </a:r>
        </a:p>
        <a:p>
          <a:pPr marL="0" lvl="0" indent="0" algn="ctr" defTabSz="400050">
            <a:lnSpc>
              <a:spcPct val="100000"/>
            </a:lnSpc>
            <a:spcBef>
              <a:spcPct val="0"/>
            </a:spcBef>
            <a:spcAft>
              <a:spcPct val="35000"/>
            </a:spcAft>
            <a:buNone/>
          </a:pPr>
          <a:r>
            <a:rPr lang="zh-CN" sz="900" kern="1200">
              <a:latin typeface="微软雅黑" panose="020B0503020204020204" charset="-122"/>
              <a:ea typeface="微软雅黑" panose="020B0503020204020204" charset="-122"/>
            </a:rPr>
            <a:t>分委会</a:t>
          </a:r>
          <a:endParaRPr sz="900" kern="1200">
            <a:latin typeface="微软雅黑" panose="020B0503020204020204" charset="-122"/>
            <a:ea typeface="微软雅黑" panose="020B0503020204020204" charset="-122"/>
          </a:endParaRPr>
        </a:p>
      </dsp:txBody>
      <dsp:txXfrm>
        <a:off x="1344279" y="794149"/>
        <a:ext cx="1110516" cy="555258"/>
      </dsp:txXfrm>
    </dsp:sp>
    <dsp:sp modelId="{BA0DE68E-DF4F-4B56-A0C9-703ABB2D0BD2}">
      <dsp:nvSpPr>
        <dsp:cNvPr id="0" name=""/>
        <dsp:cNvSpPr/>
      </dsp:nvSpPr>
      <dsp:spPr>
        <a:xfrm>
          <a:off x="2688004" y="794149"/>
          <a:ext cx="1110516" cy="5552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400050">
            <a:lnSpc>
              <a:spcPct val="100000"/>
            </a:lnSpc>
            <a:spcBef>
              <a:spcPct val="0"/>
            </a:spcBef>
            <a:spcAft>
              <a:spcPct val="35000"/>
            </a:spcAft>
            <a:buNone/>
          </a:pPr>
          <a:r>
            <a:rPr lang="zh-CN" sz="900" kern="1200">
              <a:latin typeface="微软雅黑" panose="020B0503020204020204" charset="-122"/>
              <a:ea typeface="微软雅黑" panose="020B0503020204020204" charset="-122"/>
            </a:rPr>
            <a:t>安全文化</a:t>
          </a:r>
        </a:p>
        <a:p>
          <a:pPr marL="0" lvl="0" indent="0" algn="ctr" defTabSz="400050">
            <a:lnSpc>
              <a:spcPct val="100000"/>
            </a:lnSpc>
            <a:spcBef>
              <a:spcPct val="0"/>
            </a:spcBef>
            <a:spcAft>
              <a:spcPct val="35000"/>
            </a:spcAft>
            <a:buNone/>
          </a:pPr>
          <a:r>
            <a:rPr lang="zh-CN" sz="900" kern="1200">
              <a:latin typeface="微软雅黑" panose="020B0503020204020204" charset="-122"/>
              <a:ea typeface="微软雅黑" panose="020B0503020204020204" charset="-122"/>
            </a:rPr>
            <a:t>分委会</a:t>
          </a:r>
          <a:endParaRPr sz="900" kern="1200">
            <a:latin typeface="微软雅黑" panose="020B0503020204020204" charset="-122"/>
            <a:ea typeface="微软雅黑" panose="020B0503020204020204" charset="-122"/>
          </a:endParaRPr>
        </a:p>
      </dsp:txBody>
      <dsp:txXfrm>
        <a:off x="2688004" y="794149"/>
        <a:ext cx="1110516" cy="555258"/>
      </dsp:txXfrm>
    </dsp:sp>
    <dsp:sp modelId="{32FCB8F9-2A99-4BA9-9733-8D5F11756969}">
      <dsp:nvSpPr>
        <dsp:cNvPr id="0" name=""/>
        <dsp:cNvSpPr/>
      </dsp:nvSpPr>
      <dsp:spPr>
        <a:xfrm>
          <a:off x="4031729" y="794149"/>
          <a:ext cx="1110516" cy="5552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400050">
            <a:lnSpc>
              <a:spcPct val="100000"/>
            </a:lnSpc>
            <a:spcBef>
              <a:spcPct val="0"/>
            </a:spcBef>
            <a:spcAft>
              <a:spcPct val="35000"/>
            </a:spcAft>
            <a:buNone/>
          </a:pPr>
          <a:r>
            <a:rPr lang="zh-CN" sz="900" kern="1200">
              <a:latin typeface="微软雅黑" panose="020B0503020204020204" charset="-122"/>
              <a:ea typeface="微软雅黑" panose="020B0503020204020204" charset="-122"/>
            </a:rPr>
            <a:t>培训分委会</a:t>
          </a:r>
          <a:endParaRPr sz="900" kern="1200">
            <a:latin typeface="微软雅黑" panose="020B0503020204020204" charset="-122"/>
            <a:ea typeface="微软雅黑" panose="020B0503020204020204" charset="-122"/>
          </a:endParaRPr>
        </a:p>
      </dsp:txBody>
      <dsp:txXfrm>
        <a:off x="4031729" y="794149"/>
        <a:ext cx="1110516" cy="555258"/>
      </dsp:txXfrm>
    </dsp:sp>
    <dsp:sp modelId="{C7379A5F-0D1A-4186-9E06-DB607E79515E}">
      <dsp:nvSpPr>
        <dsp:cNvPr id="0" name=""/>
        <dsp:cNvSpPr/>
      </dsp:nvSpPr>
      <dsp:spPr>
        <a:xfrm>
          <a:off x="5375454" y="794149"/>
          <a:ext cx="1110516" cy="5552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400050">
            <a:lnSpc>
              <a:spcPct val="100000"/>
            </a:lnSpc>
            <a:spcBef>
              <a:spcPct val="0"/>
            </a:spcBef>
            <a:spcAft>
              <a:spcPct val="35000"/>
            </a:spcAft>
            <a:buNone/>
          </a:pPr>
          <a:r>
            <a:rPr lang="zh-CN" sz="900" kern="1200">
              <a:latin typeface="微软雅黑" panose="020B0503020204020204" charset="-122"/>
              <a:ea typeface="微软雅黑" panose="020B0503020204020204" charset="-122"/>
            </a:rPr>
            <a:t>承包商管理</a:t>
          </a:r>
        </a:p>
        <a:p>
          <a:pPr marL="0" lvl="0" indent="0" algn="ctr" defTabSz="400050">
            <a:lnSpc>
              <a:spcPct val="100000"/>
            </a:lnSpc>
            <a:spcBef>
              <a:spcPct val="0"/>
            </a:spcBef>
            <a:spcAft>
              <a:spcPct val="35000"/>
            </a:spcAft>
            <a:buNone/>
          </a:pPr>
          <a:r>
            <a:rPr lang="zh-CN" sz="900" kern="1200">
              <a:latin typeface="微软雅黑" panose="020B0503020204020204" charset="-122"/>
              <a:ea typeface="微软雅黑" panose="020B0503020204020204" charset="-122"/>
            </a:rPr>
            <a:t>分委会</a:t>
          </a:r>
          <a:endParaRPr sz="900" kern="1200">
            <a:latin typeface="微软雅黑" panose="020B0503020204020204" charset="-122"/>
            <a:ea typeface="微软雅黑" panose="020B0503020204020204" charset="-122"/>
          </a:endParaRPr>
        </a:p>
      </dsp:txBody>
      <dsp:txXfrm>
        <a:off x="5375454" y="794149"/>
        <a:ext cx="1110516" cy="55525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2022/7/14</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extLst>
      <p:ext uri="{BB962C8B-B14F-4D97-AF65-F5344CB8AC3E}">
        <p14:creationId xmlns:p14="http://schemas.microsoft.com/office/powerpoint/2010/main" val="269254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p:cNvSpPr>
          <p:nvPr>
            <p:ph type="sldNum" sz="quarter"/>
          </p:nvPr>
        </p:nvSpPr>
        <p:spPr>
          <a:xfrm>
            <a:off x="3884613" y="8685213"/>
            <a:ext cx="2971800" cy="457200"/>
          </a:xfrm>
          <a:prstGeom prst="rect">
            <a:avLst/>
          </a:prstGeom>
          <a:noFill/>
          <a:ln w="9525">
            <a:noFill/>
          </a:ln>
        </p:spPr>
        <p:txBody>
          <a:bodyPr anchor="b"/>
          <a:lstStyle/>
          <a:p>
            <a:pPr lvl="0" algn="r" eaLnBrk="1" hangingPunct="1">
              <a:spcBef>
                <a:spcPct val="0"/>
              </a:spcBef>
            </a:pPr>
            <a:fld id="{9A0DB2DC-4C9A-4742-B13C-FB6460FD3503}" type="slidenum">
              <a:rPr lang="en-US" altLang="zh-CN" dirty="0"/>
              <a:pPr lvl="0" algn="r" eaLnBrk="1" hangingPunct="1">
                <a:spcBef>
                  <a:spcPct val="0"/>
                </a:spcBef>
              </a:pPr>
              <a:t>3</a:t>
            </a:fld>
            <a:endParaRPr lang="en-US" altLang="zh-CN" dirty="0"/>
          </a:p>
        </p:txBody>
      </p:sp>
      <p:sp>
        <p:nvSpPr>
          <p:cNvPr id="153603" name="Rectangle 7"/>
          <p:cNvSpPr txBox="1">
            <a:spLocks noGrp="1"/>
          </p:cNvSpPr>
          <p:nvPr/>
        </p:nvSpPr>
        <p:spPr>
          <a:xfrm>
            <a:off x="3884613" y="8685213"/>
            <a:ext cx="2971800" cy="457200"/>
          </a:xfrm>
          <a:prstGeom prst="rect">
            <a:avLst/>
          </a:prstGeom>
          <a:noFill/>
          <a:ln w="9525">
            <a:noFill/>
          </a:ln>
        </p:spPr>
        <p:txBody>
          <a:bodyPr lIns="91431" tIns="45716" rIns="91431" bIns="45716" anchor="b"/>
          <a:lstStyle/>
          <a:p>
            <a:pPr lvl="0" algn="r" eaLnBrk="1" hangingPunct="1">
              <a:spcBef>
                <a:spcPct val="0"/>
              </a:spcBef>
            </a:pPr>
            <a:fld id="{9A0DB2DC-4C9A-4742-B13C-FB6460FD3503}" type="slidenum">
              <a:rPr lang="en-US" altLang="zh-CN" dirty="0"/>
              <a:pPr lvl="0" algn="r" eaLnBrk="1" hangingPunct="1">
                <a:spcBef>
                  <a:spcPct val="0"/>
                </a:spcBef>
              </a:pPr>
              <a:t>3</a:t>
            </a:fld>
            <a:endParaRPr lang="en-US" altLang="zh-CN" dirty="0"/>
          </a:p>
        </p:txBody>
      </p:sp>
      <p:sp>
        <p:nvSpPr>
          <p:cNvPr id="153604" name="Rectangle 2"/>
          <p:cNvSpPr>
            <a:spLocks noGrp="1" noRot="1" noChangeAspect="1" noTextEdit="1"/>
          </p:cNvSpPr>
          <p:nvPr>
            <p:ph type="sldImg"/>
          </p:nvPr>
        </p:nvSpPr>
        <p:spPr>
          <a:xfrm>
            <a:off x="384175" y="687388"/>
            <a:ext cx="6091238" cy="3427412"/>
          </a:xfrm>
        </p:spPr>
      </p:sp>
      <p:sp>
        <p:nvSpPr>
          <p:cNvPr id="153605" name="Rectangle 3"/>
          <p:cNvSpPr>
            <a:spLocks noGrp="1"/>
          </p:cNvSpPr>
          <p:nvPr>
            <p:ph type="body" idx="1"/>
          </p:nvPr>
        </p:nvSpPr>
        <p:spPr>
          <a:xfrm>
            <a:off x="915988" y="4344988"/>
            <a:ext cx="5026025" cy="4111625"/>
          </a:xfrm>
        </p:spPr>
        <p:txBody>
          <a:bodyPr wrap="square" lIns="91431" tIns="45716" rIns="91431" bIns="45716" anchor="t"/>
          <a:lstStyle/>
          <a:p>
            <a:pPr lvl="0" eaLnBrk="1" hangingPunct="1"/>
            <a:endParaRPr lang="zh-CN" altLang="zh-CN" dirty="0"/>
          </a:p>
        </p:txBody>
      </p:sp>
    </p:spTree>
    <p:extLst>
      <p:ext uri="{BB962C8B-B14F-4D97-AF65-F5344CB8AC3E}">
        <p14:creationId xmlns:p14="http://schemas.microsoft.com/office/powerpoint/2010/main" val="3749487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lgn="l" defTabSz="909320" eaLnBrk="0" hangingPunct="0">
              <a:spcBef>
                <a:spcPct val="30000"/>
              </a:spcBef>
              <a:defRPr sz="1200">
                <a:solidFill>
                  <a:schemeClr val="tx1"/>
                </a:solidFill>
                <a:latin typeface="Arial" panose="020B0604020202020204" pitchFamily="34" charset="0"/>
                <a:ea typeface="华文细黑" panose="02010600040101010101" pitchFamily="2" charset="-122"/>
              </a:defRPr>
            </a:lvl1pPr>
            <a:lvl2pPr marL="742950" indent="-285750" algn="l" defTabSz="909320" eaLnBrk="0" hangingPunct="0">
              <a:spcBef>
                <a:spcPct val="30000"/>
              </a:spcBef>
              <a:defRPr sz="1200">
                <a:solidFill>
                  <a:schemeClr val="tx1"/>
                </a:solidFill>
                <a:latin typeface="Arial" panose="020B0604020202020204" pitchFamily="34" charset="0"/>
                <a:ea typeface="华文细黑" panose="02010600040101010101" pitchFamily="2" charset="-122"/>
              </a:defRPr>
            </a:lvl2pPr>
            <a:lvl3pPr marL="1143000" indent="-228600" algn="l" defTabSz="909320" eaLnBrk="0" hangingPunct="0">
              <a:spcBef>
                <a:spcPct val="30000"/>
              </a:spcBef>
              <a:defRPr sz="1200">
                <a:solidFill>
                  <a:schemeClr val="tx1"/>
                </a:solidFill>
                <a:latin typeface="Arial" panose="020B0604020202020204" pitchFamily="34" charset="0"/>
                <a:ea typeface="华文细黑" panose="02010600040101010101" pitchFamily="2" charset="-122"/>
              </a:defRPr>
            </a:lvl3pPr>
            <a:lvl4pPr marL="1600200" indent="-228600" algn="l" defTabSz="909320" eaLnBrk="0" hangingPunct="0">
              <a:spcBef>
                <a:spcPct val="30000"/>
              </a:spcBef>
              <a:defRPr sz="1200">
                <a:solidFill>
                  <a:schemeClr val="tx1"/>
                </a:solidFill>
                <a:latin typeface="Arial" panose="020B0604020202020204" pitchFamily="34" charset="0"/>
                <a:ea typeface="华文细黑" panose="02010600040101010101" pitchFamily="2" charset="-122"/>
              </a:defRPr>
            </a:lvl4pPr>
            <a:lvl5pPr marL="2057400" indent="-228600" algn="l" defTabSz="909320" eaLnBrk="0" hangingPunct="0">
              <a:spcBef>
                <a:spcPct val="30000"/>
              </a:spcBef>
              <a:defRPr sz="1200">
                <a:solidFill>
                  <a:schemeClr val="tx1"/>
                </a:solidFill>
                <a:latin typeface="Arial" panose="020B0604020202020204" pitchFamily="34" charset="0"/>
                <a:ea typeface="华文细黑" panose="02010600040101010101" pitchFamily="2" charset="-122"/>
              </a:defRPr>
            </a:lvl5pPr>
            <a:lvl6pPr marL="2514600" indent="-228600" defTabSz="909320" eaLnBrk="0" fontAlgn="base" hangingPunct="0">
              <a:spcBef>
                <a:spcPct val="30000"/>
              </a:spcBef>
              <a:spcAft>
                <a:spcPct val="0"/>
              </a:spcAft>
              <a:defRPr sz="1200">
                <a:solidFill>
                  <a:schemeClr val="tx1"/>
                </a:solidFill>
                <a:latin typeface="Arial" panose="020B0604020202020204" pitchFamily="34" charset="0"/>
                <a:ea typeface="华文细黑" panose="02010600040101010101" pitchFamily="2" charset="-122"/>
              </a:defRPr>
            </a:lvl6pPr>
            <a:lvl7pPr marL="2971800" indent="-228600" defTabSz="909320" eaLnBrk="0" fontAlgn="base" hangingPunct="0">
              <a:spcBef>
                <a:spcPct val="30000"/>
              </a:spcBef>
              <a:spcAft>
                <a:spcPct val="0"/>
              </a:spcAft>
              <a:defRPr sz="1200">
                <a:solidFill>
                  <a:schemeClr val="tx1"/>
                </a:solidFill>
                <a:latin typeface="Arial" panose="020B0604020202020204" pitchFamily="34" charset="0"/>
                <a:ea typeface="华文细黑" panose="02010600040101010101" pitchFamily="2" charset="-122"/>
              </a:defRPr>
            </a:lvl7pPr>
            <a:lvl8pPr marL="3429000" indent="-228600" defTabSz="909320" eaLnBrk="0" fontAlgn="base" hangingPunct="0">
              <a:spcBef>
                <a:spcPct val="30000"/>
              </a:spcBef>
              <a:spcAft>
                <a:spcPct val="0"/>
              </a:spcAft>
              <a:defRPr sz="1200">
                <a:solidFill>
                  <a:schemeClr val="tx1"/>
                </a:solidFill>
                <a:latin typeface="Arial" panose="020B0604020202020204" pitchFamily="34" charset="0"/>
                <a:ea typeface="华文细黑" panose="02010600040101010101" pitchFamily="2" charset="-122"/>
              </a:defRPr>
            </a:lvl8pPr>
            <a:lvl9pPr marL="3886200" indent="-228600" defTabSz="909320" eaLnBrk="0" fontAlgn="base" hangingPunct="0">
              <a:spcBef>
                <a:spcPct val="30000"/>
              </a:spcBef>
              <a:spcAft>
                <a:spcPct val="0"/>
              </a:spcAft>
              <a:defRPr sz="1200">
                <a:solidFill>
                  <a:schemeClr val="tx1"/>
                </a:solidFill>
                <a:latin typeface="Arial" panose="020B0604020202020204" pitchFamily="34" charset="0"/>
                <a:ea typeface="华文细黑" panose="02010600040101010101" pitchFamily="2" charset="-122"/>
              </a:defRPr>
            </a:lvl9pPr>
          </a:lstStyle>
          <a:p>
            <a:pPr algn="r">
              <a:spcBef>
                <a:spcPct val="0"/>
              </a:spcBef>
              <a:buFontTx/>
              <a:buNone/>
            </a:pPr>
            <a:fld id="{C0AAD715-E034-4922-93C6-B3F34E79EB6B}" type="slidenum">
              <a:rPr lang="zh-CN" altLang="en-US" smtClean="0">
                <a:latin typeface="Times New Roman" panose="02020603050405020304" pitchFamily="18" charset="0"/>
                <a:ea typeface="微软雅黑" panose="020B0503020204020204" charset="-122"/>
              </a:rPr>
              <a:pPr algn="r">
                <a:spcBef>
                  <a:spcPct val="0"/>
                </a:spcBef>
                <a:buFontTx/>
                <a:buNone/>
              </a:pPr>
              <a:t>5</a:t>
            </a:fld>
            <a:endParaRPr lang="en-US" altLang="zh-CN">
              <a:latin typeface="Times New Roman" panose="02020603050405020304" pitchFamily="18" charset="0"/>
              <a:ea typeface="微软雅黑" panose="020B0503020204020204" charset="-122"/>
            </a:endParaRPr>
          </a:p>
        </p:txBody>
      </p:sp>
      <p:sp>
        <p:nvSpPr>
          <p:cNvPr id="71683" name="Rectangle 2"/>
          <p:cNvSpPr>
            <a:spLocks noGrp="1" noRot="1" noChangeAspect="1" noChangeArrowheads="1" noTextEdit="1"/>
          </p:cNvSpPr>
          <p:nvPr>
            <p:ph type="sldImg"/>
          </p:nvPr>
        </p:nvSpPr>
        <p:spPr>
          <a:xfrm>
            <a:off x="382588" y="684213"/>
            <a:ext cx="6096000" cy="3429000"/>
          </a:xfrm>
        </p:spPr>
      </p:sp>
      <p:sp>
        <p:nvSpPr>
          <p:cNvPr id="71684" name="Rectangle 3"/>
          <p:cNvSpPr>
            <a:spLocks noGrp="1" noChangeArrowheads="1"/>
          </p:cNvSpPr>
          <p:nvPr>
            <p:ph type="body" idx="1"/>
          </p:nvPr>
        </p:nvSpPr>
        <p:spPr>
          <a:xfrm>
            <a:off x="684213" y="4343400"/>
            <a:ext cx="5489575"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extLst>
      <p:ext uri="{BB962C8B-B14F-4D97-AF65-F5344CB8AC3E}">
        <p14:creationId xmlns:p14="http://schemas.microsoft.com/office/powerpoint/2010/main" val="383050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p:cNvSpPr>
          <p:nvPr>
            <p:ph type="sldImg"/>
          </p:nvPr>
        </p:nvSpPr>
        <p:spPr>
          <a:xfrm>
            <a:off x="481013" y="1279525"/>
            <a:ext cx="6140450" cy="3454400"/>
          </a:xfrm>
        </p:spPr>
      </p:sp>
      <p:sp>
        <p:nvSpPr>
          <p:cNvPr id="51202" name="备注占位符 2"/>
          <p:cNvSpPr>
            <a:spLocks noGrp="1"/>
          </p:cNvSpPr>
          <p:nvPr>
            <p:ph type="body"/>
          </p:nvPr>
        </p:nvSpPr>
        <p:spPr>
          <a:xfrm>
            <a:off x="993775" y="3271838"/>
            <a:ext cx="7943850" cy="2678112"/>
          </a:xfrm>
        </p:spPr>
        <p:txBody>
          <a:bodyPr wrap="square" lIns="91440" tIns="45720" rIns="91440" bIns="45720" anchor="ctr"/>
          <a:lstStyle/>
          <a:p>
            <a:pPr lvl="0"/>
            <a:endParaRPr lang="zh-CN" altLang="en-US" dirty="0"/>
          </a:p>
        </p:txBody>
      </p:sp>
    </p:spTree>
    <p:extLst>
      <p:ext uri="{BB962C8B-B14F-4D97-AF65-F5344CB8AC3E}">
        <p14:creationId xmlns:p14="http://schemas.microsoft.com/office/powerpoint/2010/main" val="2946535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8919" t="4453" r="1176"/>
          <a:stretch>
            <a:fillRect/>
          </a:stretch>
        </p:blipFill>
        <p:spPr>
          <a:xfrm rot="5400000" flipV="1">
            <a:off x="-908087" y="887549"/>
            <a:ext cx="5164039" cy="3347864"/>
          </a:xfrm>
          <a:prstGeom prst="rect">
            <a:avLst/>
          </a:prstGeom>
        </p:spPr>
      </p:pic>
      <p:sp>
        <p:nvSpPr>
          <p:cNvPr id="2" name="标题 1"/>
          <p:cNvSpPr>
            <a:spLocks noGrp="1"/>
          </p:cNvSpPr>
          <p:nvPr>
            <p:ph type="ctrTitle" hasCustomPrompt="1"/>
          </p:nvPr>
        </p:nvSpPr>
        <p:spPr>
          <a:xfrm>
            <a:off x="4248480" y="1815666"/>
            <a:ext cx="4644000" cy="1005015"/>
          </a:xfrm>
        </p:spPr>
        <p:txBody>
          <a:bodyPr anchor="b">
            <a:noAutofit/>
          </a:bodyPr>
          <a:lstStyle>
            <a:lvl1pPr algn="l">
              <a:defRPr sz="3300" b="1">
                <a:solidFill>
                  <a:srgbClr val="0070C0"/>
                </a:solidFill>
              </a:defRPr>
            </a:lvl1pPr>
          </a:lstStyle>
          <a:p>
            <a:r>
              <a:rPr lang="zh-CN" altLang="en-US" dirty="0"/>
              <a:t>编辑标题</a:t>
            </a:r>
          </a:p>
        </p:txBody>
      </p:sp>
      <p:sp>
        <p:nvSpPr>
          <p:cNvPr id="4" name="日期占位符 3"/>
          <p:cNvSpPr>
            <a:spLocks noGrp="1"/>
          </p:cNvSpPr>
          <p:nvPr>
            <p:ph type="dt" sz="half" idx="10"/>
          </p:nvPr>
        </p:nvSpPr>
        <p:spPr/>
        <p:txBody>
          <a:bodyPr/>
          <a:lstStyle/>
          <a:p>
            <a:fld id="{CF99AB5A-CAEF-4979-AC27-CDF0EBE03EA1}" type="datetimeFigureOut">
              <a:rPr lang="zh-CN" altLang="en-US" smtClean="0"/>
              <a:pPr/>
              <a:t>2022/7/14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6394A8-AA8D-4DBB-9870-19FC5FFD0FE5}" type="slidenum">
              <a:rPr lang="zh-CN" altLang="en-US" smtClean="0"/>
              <a:pPr/>
              <a:t>‹#›</a:t>
            </a:fld>
            <a:endParaRPr lang="zh-CN" altLang="en-US"/>
          </a:p>
        </p:txBody>
      </p:sp>
      <p:sp>
        <p:nvSpPr>
          <p:cNvPr id="8" name="Freeform 32"/>
          <p:cNvSpPr>
            <a:spLocks noEditPoints="1"/>
          </p:cNvSpPr>
          <p:nvPr/>
        </p:nvSpPr>
        <p:spPr bwMode="auto">
          <a:xfrm>
            <a:off x="2890454" y="2048019"/>
            <a:ext cx="1142002" cy="1141102"/>
          </a:xfrm>
          <a:custGeom>
            <a:avLst/>
            <a:gdLst>
              <a:gd name="T0" fmla="*/ 2031 w 5077"/>
              <a:gd name="T1" fmla="*/ 2420 h 5072"/>
              <a:gd name="T2" fmla="*/ 3042 w 5077"/>
              <a:gd name="T3" fmla="*/ 2654 h 5072"/>
              <a:gd name="T4" fmla="*/ 2151 w 5077"/>
              <a:gd name="T5" fmla="*/ 5043 h 5072"/>
              <a:gd name="T6" fmla="*/ 1551 w 5077"/>
              <a:gd name="T7" fmla="*/ 4873 h 5072"/>
              <a:gd name="T8" fmla="*/ 1020 w 5077"/>
              <a:gd name="T9" fmla="*/ 4569 h 5072"/>
              <a:gd name="T10" fmla="*/ 580 w 5077"/>
              <a:gd name="T11" fmla="*/ 4149 h 5072"/>
              <a:gd name="T12" fmla="*/ 251 w 5077"/>
              <a:gd name="T13" fmla="*/ 3635 h 5072"/>
              <a:gd name="T14" fmla="*/ 51 w 5077"/>
              <a:gd name="T15" fmla="*/ 3047 h 5072"/>
              <a:gd name="T16" fmla="*/ 3 w 5077"/>
              <a:gd name="T17" fmla="*/ 2406 h 5072"/>
              <a:gd name="T18" fmla="*/ 114 w 5077"/>
              <a:gd name="T19" fmla="*/ 1782 h 5072"/>
              <a:gd name="T20" fmla="*/ 368 w 5077"/>
              <a:gd name="T21" fmla="*/ 1221 h 5072"/>
              <a:gd name="T22" fmla="*/ 744 w 5077"/>
              <a:gd name="T23" fmla="*/ 743 h 5072"/>
              <a:gd name="T24" fmla="*/ 1222 w 5077"/>
              <a:gd name="T25" fmla="*/ 368 h 5072"/>
              <a:gd name="T26" fmla="*/ 1784 w 5077"/>
              <a:gd name="T27" fmla="*/ 114 h 5072"/>
              <a:gd name="T28" fmla="*/ 2408 w 5077"/>
              <a:gd name="T29" fmla="*/ 3 h 5072"/>
              <a:gd name="T30" fmla="*/ 3050 w 5077"/>
              <a:gd name="T31" fmla="*/ 51 h 5072"/>
              <a:gd name="T32" fmla="*/ 3639 w 5077"/>
              <a:gd name="T33" fmla="*/ 251 h 5072"/>
              <a:gd name="T34" fmla="*/ 4152 w 5077"/>
              <a:gd name="T35" fmla="*/ 579 h 5072"/>
              <a:gd name="T36" fmla="*/ 4572 w 5077"/>
              <a:gd name="T37" fmla="*/ 1019 h 5072"/>
              <a:gd name="T38" fmla="*/ 4877 w 5077"/>
              <a:gd name="T39" fmla="*/ 1549 h 5072"/>
              <a:gd name="T40" fmla="*/ 5046 w 5077"/>
              <a:gd name="T41" fmla="*/ 2150 h 5072"/>
              <a:gd name="T42" fmla="*/ 5063 w 5077"/>
              <a:gd name="T43" fmla="*/ 2796 h 5072"/>
              <a:gd name="T44" fmla="*/ 4922 w 5077"/>
              <a:gd name="T45" fmla="*/ 3408 h 5072"/>
              <a:gd name="T46" fmla="*/ 4643 w 5077"/>
              <a:gd name="T47" fmla="*/ 3954 h 5072"/>
              <a:gd name="T48" fmla="*/ 4245 w 5077"/>
              <a:gd name="T49" fmla="*/ 4413 h 5072"/>
              <a:gd name="T50" fmla="*/ 3748 w 5077"/>
              <a:gd name="T51" fmla="*/ 4766 h 5072"/>
              <a:gd name="T52" fmla="*/ 3173 w 5077"/>
              <a:gd name="T53" fmla="*/ 4992 h 5072"/>
              <a:gd name="T54" fmla="*/ 2538 w 5077"/>
              <a:gd name="T55" fmla="*/ 5072 h 5072"/>
              <a:gd name="T56" fmla="*/ 2985 w 5077"/>
              <a:gd name="T57" fmla="*/ 4708 h 5072"/>
              <a:gd name="T58" fmla="*/ 3500 w 5077"/>
              <a:gd name="T59" fmla="*/ 4535 h 5072"/>
              <a:gd name="T60" fmla="*/ 3950 w 5077"/>
              <a:gd name="T61" fmla="*/ 4247 h 5072"/>
              <a:gd name="T62" fmla="*/ 4316 w 5077"/>
              <a:gd name="T63" fmla="*/ 3862 h 5072"/>
              <a:gd name="T64" fmla="*/ 4583 w 5077"/>
              <a:gd name="T65" fmla="*/ 3399 h 5072"/>
              <a:gd name="T66" fmla="*/ 4731 w 5077"/>
              <a:gd name="T67" fmla="*/ 2873 h 5072"/>
              <a:gd name="T68" fmla="*/ 4745 w 5077"/>
              <a:gd name="T69" fmla="*/ 2309 h 5072"/>
              <a:gd name="T70" fmla="*/ 4623 w 5077"/>
              <a:gd name="T71" fmla="*/ 1773 h 5072"/>
              <a:gd name="T72" fmla="*/ 4378 w 5077"/>
              <a:gd name="T73" fmla="*/ 1296 h 5072"/>
              <a:gd name="T74" fmla="*/ 4030 w 5077"/>
              <a:gd name="T75" fmla="*/ 894 h 5072"/>
              <a:gd name="T76" fmla="*/ 3596 w 5077"/>
              <a:gd name="T77" fmla="*/ 586 h 5072"/>
              <a:gd name="T78" fmla="*/ 3092 w 5077"/>
              <a:gd name="T79" fmla="*/ 389 h 5072"/>
              <a:gd name="T80" fmla="*/ 2538 w 5077"/>
              <a:gd name="T81" fmla="*/ 319 h 5072"/>
              <a:gd name="T82" fmla="*/ 1983 w 5077"/>
              <a:gd name="T83" fmla="*/ 389 h 5072"/>
              <a:gd name="T84" fmla="*/ 1480 w 5077"/>
              <a:gd name="T85" fmla="*/ 586 h 5072"/>
              <a:gd name="T86" fmla="*/ 1046 w 5077"/>
              <a:gd name="T87" fmla="*/ 894 h 5072"/>
              <a:gd name="T88" fmla="*/ 698 w 5077"/>
              <a:gd name="T89" fmla="*/ 1296 h 5072"/>
              <a:gd name="T90" fmla="*/ 454 w 5077"/>
              <a:gd name="T91" fmla="*/ 1773 h 5072"/>
              <a:gd name="T92" fmla="*/ 330 w 5077"/>
              <a:gd name="T93" fmla="*/ 2309 h 5072"/>
              <a:gd name="T94" fmla="*/ 344 w 5077"/>
              <a:gd name="T95" fmla="*/ 2873 h 5072"/>
              <a:gd name="T96" fmla="*/ 493 w 5077"/>
              <a:gd name="T97" fmla="*/ 3399 h 5072"/>
              <a:gd name="T98" fmla="*/ 760 w 5077"/>
              <a:gd name="T99" fmla="*/ 3862 h 5072"/>
              <a:gd name="T100" fmla="*/ 1126 w 5077"/>
              <a:gd name="T101" fmla="*/ 4247 h 5072"/>
              <a:gd name="T102" fmla="*/ 1576 w 5077"/>
              <a:gd name="T103" fmla="*/ 4535 h 5072"/>
              <a:gd name="T104" fmla="*/ 2091 w 5077"/>
              <a:gd name="T105" fmla="*/ 4708 h 5072"/>
              <a:gd name="T106" fmla="*/ 2636 w 5077"/>
              <a:gd name="T107" fmla="*/ 1207 h 5072"/>
              <a:gd name="T108" fmla="*/ 3042 w 5077"/>
              <a:gd name="T109" fmla="*/ 3004 h 5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77" h="5072">
                <a:moveTo>
                  <a:pt x="4093" y="3261"/>
                </a:moveTo>
                <a:lnTo>
                  <a:pt x="2438" y="4216"/>
                </a:lnTo>
                <a:lnTo>
                  <a:pt x="1387" y="3609"/>
                </a:lnTo>
                <a:lnTo>
                  <a:pt x="2838" y="1955"/>
                </a:lnTo>
                <a:lnTo>
                  <a:pt x="2031" y="2420"/>
                </a:lnTo>
                <a:lnTo>
                  <a:pt x="979" y="1813"/>
                </a:lnTo>
                <a:lnTo>
                  <a:pt x="2636" y="858"/>
                </a:lnTo>
                <a:lnTo>
                  <a:pt x="3688" y="1465"/>
                </a:lnTo>
                <a:lnTo>
                  <a:pt x="2242" y="3115"/>
                </a:lnTo>
                <a:lnTo>
                  <a:pt x="3042" y="2654"/>
                </a:lnTo>
                <a:lnTo>
                  <a:pt x="4093" y="3261"/>
                </a:lnTo>
                <a:close/>
                <a:moveTo>
                  <a:pt x="2538" y="5072"/>
                </a:moveTo>
                <a:lnTo>
                  <a:pt x="2408" y="5069"/>
                </a:lnTo>
                <a:lnTo>
                  <a:pt x="2279" y="5059"/>
                </a:lnTo>
                <a:lnTo>
                  <a:pt x="2151" y="5043"/>
                </a:lnTo>
                <a:lnTo>
                  <a:pt x="2027" y="5021"/>
                </a:lnTo>
                <a:lnTo>
                  <a:pt x="1904" y="4992"/>
                </a:lnTo>
                <a:lnTo>
                  <a:pt x="1784" y="4958"/>
                </a:lnTo>
                <a:lnTo>
                  <a:pt x="1665" y="4918"/>
                </a:lnTo>
                <a:lnTo>
                  <a:pt x="1551" y="4873"/>
                </a:lnTo>
                <a:lnTo>
                  <a:pt x="1438" y="4821"/>
                </a:lnTo>
                <a:lnTo>
                  <a:pt x="1329" y="4766"/>
                </a:lnTo>
                <a:lnTo>
                  <a:pt x="1222" y="4704"/>
                </a:lnTo>
                <a:lnTo>
                  <a:pt x="1119" y="4639"/>
                </a:lnTo>
                <a:lnTo>
                  <a:pt x="1020" y="4569"/>
                </a:lnTo>
                <a:lnTo>
                  <a:pt x="924" y="4493"/>
                </a:lnTo>
                <a:lnTo>
                  <a:pt x="832" y="4413"/>
                </a:lnTo>
                <a:lnTo>
                  <a:pt x="744" y="4329"/>
                </a:lnTo>
                <a:lnTo>
                  <a:pt x="659" y="4241"/>
                </a:lnTo>
                <a:lnTo>
                  <a:pt x="580" y="4149"/>
                </a:lnTo>
                <a:lnTo>
                  <a:pt x="504" y="4053"/>
                </a:lnTo>
                <a:lnTo>
                  <a:pt x="434" y="3954"/>
                </a:lnTo>
                <a:lnTo>
                  <a:pt x="368" y="3851"/>
                </a:lnTo>
                <a:lnTo>
                  <a:pt x="307" y="3744"/>
                </a:lnTo>
                <a:lnTo>
                  <a:pt x="251" y="3635"/>
                </a:lnTo>
                <a:lnTo>
                  <a:pt x="200" y="3523"/>
                </a:lnTo>
                <a:lnTo>
                  <a:pt x="154" y="3408"/>
                </a:lnTo>
                <a:lnTo>
                  <a:pt x="114" y="3290"/>
                </a:lnTo>
                <a:lnTo>
                  <a:pt x="80" y="3170"/>
                </a:lnTo>
                <a:lnTo>
                  <a:pt x="51" y="3047"/>
                </a:lnTo>
                <a:lnTo>
                  <a:pt x="29" y="2922"/>
                </a:lnTo>
                <a:lnTo>
                  <a:pt x="13" y="2796"/>
                </a:lnTo>
                <a:lnTo>
                  <a:pt x="3" y="2666"/>
                </a:lnTo>
                <a:lnTo>
                  <a:pt x="0" y="2536"/>
                </a:lnTo>
                <a:lnTo>
                  <a:pt x="3" y="2406"/>
                </a:lnTo>
                <a:lnTo>
                  <a:pt x="13" y="2276"/>
                </a:lnTo>
                <a:lnTo>
                  <a:pt x="29" y="2150"/>
                </a:lnTo>
                <a:lnTo>
                  <a:pt x="51" y="2025"/>
                </a:lnTo>
                <a:lnTo>
                  <a:pt x="80" y="1902"/>
                </a:lnTo>
                <a:lnTo>
                  <a:pt x="114" y="1782"/>
                </a:lnTo>
                <a:lnTo>
                  <a:pt x="154" y="1664"/>
                </a:lnTo>
                <a:lnTo>
                  <a:pt x="200" y="1549"/>
                </a:lnTo>
                <a:lnTo>
                  <a:pt x="251" y="1437"/>
                </a:lnTo>
                <a:lnTo>
                  <a:pt x="307" y="1328"/>
                </a:lnTo>
                <a:lnTo>
                  <a:pt x="368" y="1221"/>
                </a:lnTo>
                <a:lnTo>
                  <a:pt x="434" y="1118"/>
                </a:lnTo>
                <a:lnTo>
                  <a:pt x="504" y="1019"/>
                </a:lnTo>
                <a:lnTo>
                  <a:pt x="580" y="923"/>
                </a:lnTo>
                <a:lnTo>
                  <a:pt x="659" y="831"/>
                </a:lnTo>
                <a:lnTo>
                  <a:pt x="744" y="743"/>
                </a:lnTo>
                <a:lnTo>
                  <a:pt x="832" y="659"/>
                </a:lnTo>
                <a:lnTo>
                  <a:pt x="924" y="579"/>
                </a:lnTo>
                <a:lnTo>
                  <a:pt x="1020" y="503"/>
                </a:lnTo>
                <a:lnTo>
                  <a:pt x="1119" y="433"/>
                </a:lnTo>
                <a:lnTo>
                  <a:pt x="1222" y="368"/>
                </a:lnTo>
                <a:lnTo>
                  <a:pt x="1329" y="306"/>
                </a:lnTo>
                <a:lnTo>
                  <a:pt x="1438" y="251"/>
                </a:lnTo>
                <a:lnTo>
                  <a:pt x="1551" y="199"/>
                </a:lnTo>
                <a:lnTo>
                  <a:pt x="1665" y="154"/>
                </a:lnTo>
                <a:lnTo>
                  <a:pt x="1784" y="114"/>
                </a:lnTo>
                <a:lnTo>
                  <a:pt x="1904" y="80"/>
                </a:lnTo>
                <a:lnTo>
                  <a:pt x="2027" y="51"/>
                </a:lnTo>
                <a:lnTo>
                  <a:pt x="2151" y="29"/>
                </a:lnTo>
                <a:lnTo>
                  <a:pt x="2279" y="13"/>
                </a:lnTo>
                <a:lnTo>
                  <a:pt x="2408" y="3"/>
                </a:lnTo>
                <a:lnTo>
                  <a:pt x="2538" y="0"/>
                </a:lnTo>
                <a:lnTo>
                  <a:pt x="2669" y="3"/>
                </a:lnTo>
                <a:lnTo>
                  <a:pt x="2798" y="13"/>
                </a:lnTo>
                <a:lnTo>
                  <a:pt x="2924" y="29"/>
                </a:lnTo>
                <a:lnTo>
                  <a:pt x="3050" y="51"/>
                </a:lnTo>
                <a:lnTo>
                  <a:pt x="3173" y="80"/>
                </a:lnTo>
                <a:lnTo>
                  <a:pt x="3293" y="114"/>
                </a:lnTo>
                <a:lnTo>
                  <a:pt x="3411" y="154"/>
                </a:lnTo>
                <a:lnTo>
                  <a:pt x="3526" y="199"/>
                </a:lnTo>
                <a:lnTo>
                  <a:pt x="3639" y="251"/>
                </a:lnTo>
                <a:lnTo>
                  <a:pt x="3748" y="306"/>
                </a:lnTo>
                <a:lnTo>
                  <a:pt x="3854" y="368"/>
                </a:lnTo>
                <a:lnTo>
                  <a:pt x="3957" y="433"/>
                </a:lnTo>
                <a:lnTo>
                  <a:pt x="4057" y="503"/>
                </a:lnTo>
                <a:lnTo>
                  <a:pt x="4152" y="579"/>
                </a:lnTo>
                <a:lnTo>
                  <a:pt x="4245" y="659"/>
                </a:lnTo>
                <a:lnTo>
                  <a:pt x="4333" y="743"/>
                </a:lnTo>
                <a:lnTo>
                  <a:pt x="4417" y="831"/>
                </a:lnTo>
                <a:lnTo>
                  <a:pt x="4497" y="923"/>
                </a:lnTo>
                <a:lnTo>
                  <a:pt x="4572" y="1019"/>
                </a:lnTo>
                <a:lnTo>
                  <a:pt x="4643" y="1118"/>
                </a:lnTo>
                <a:lnTo>
                  <a:pt x="4709" y="1221"/>
                </a:lnTo>
                <a:lnTo>
                  <a:pt x="4770" y="1328"/>
                </a:lnTo>
                <a:lnTo>
                  <a:pt x="4826" y="1437"/>
                </a:lnTo>
                <a:lnTo>
                  <a:pt x="4877" y="1549"/>
                </a:lnTo>
                <a:lnTo>
                  <a:pt x="4922" y="1664"/>
                </a:lnTo>
                <a:lnTo>
                  <a:pt x="4962" y="1782"/>
                </a:lnTo>
                <a:lnTo>
                  <a:pt x="4996" y="1902"/>
                </a:lnTo>
                <a:lnTo>
                  <a:pt x="5024" y="2025"/>
                </a:lnTo>
                <a:lnTo>
                  <a:pt x="5046" y="2150"/>
                </a:lnTo>
                <a:lnTo>
                  <a:pt x="5063" y="2276"/>
                </a:lnTo>
                <a:lnTo>
                  <a:pt x="5073" y="2406"/>
                </a:lnTo>
                <a:lnTo>
                  <a:pt x="5077" y="2536"/>
                </a:lnTo>
                <a:lnTo>
                  <a:pt x="5073" y="2666"/>
                </a:lnTo>
                <a:lnTo>
                  <a:pt x="5063" y="2796"/>
                </a:lnTo>
                <a:lnTo>
                  <a:pt x="5046" y="2922"/>
                </a:lnTo>
                <a:lnTo>
                  <a:pt x="5024" y="3047"/>
                </a:lnTo>
                <a:lnTo>
                  <a:pt x="4996" y="3170"/>
                </a:lnTo>
                <a:lnTo>
                  <a:pt x="4962" y="3290"/>
                </a:lnTo>
                <a:lnTo>
                  <a:pt x="4922" y="3408"/>
                </a:lnTo>
                <a:lnTo>
                  <a:pt x="4877" y="3523"/>
                </a:lnTo>
                <a:lnTo>
                  <a:pt x="4826" y="3635"/>
                </a:lnTo>
                <a:lnTo>
                  <a:pt x="4770" y="3744"/>
                </a:lnTo>
                <a:lnTo>
                  <a:pt x="4709" y="3851"/>
                </a:lnTo>
                <a:lnTo>
                  <a:pt x="4643" y="3954"/>
                </a:lnTo>
                <a:lnTo>
                  <a:pt x="4572" y="4053"/>
                </a:lnTo>
                <a:lnTo>
                  <a:pt x="4497" y="4149"/>
                </a:lnTo>
                <a:lnTo>
                  <a:pt x="4417" y="4241"/>
                </a:lnTo>
                <a:lnTo>
                  <a:pt x="4333" y="4329"/>
                </a:lnTo>
                <a:lnTo>
                  <a:pt x="4245" y="4413"/>
                </a:lnTo>
                <a:lnTo>
                  <a:pt x="4152" y="4493"/>
                </a:lnTo>
                <a:lnTo>
                  <a:pt x="4057" y="4569"/>
                </a:lnTo>
                <a:lnTo>
                  <a:pt x="3957" y="4639"/>
                </a:lnTo>
                <a:lnTo>
                  <a:pt x="3854" y="4704"/>
                </a:lnTo>
                <a:lnTo>
                  <a:pt x="3748" y="4766"/>
                </a:lnTo>
                <a:lnTo>
                  <a:pt x="3639" y="4821"/>
                </a:lnTo>
                <a:lnTo>
                  <a:pt x="3526" y="4873"/>
                </a:lnTo>
                <a:lnTo>
                  <a:pt x="3411" y="4918"/>
                </a:lnTo>
                <a:lnTo>
                  <a:pt x="3293" y="4958"/>
                </a:lnTo>
                <a:lnTo>
                  <a:pt x="3173" y="4992"/>
                </a:lnTo>
                <a:lnTo>
                  <a:pt x="3050" y="5021"/>
                </a:lnTo>
                <a:lnTo>
                  <a:pt x="2924" y="5043"/>
                </a:lnTo>
                <a:lnTo>
                  <a:pt x="2798" y="5059"/>
                </a:lnTo>
                <a:lnTo>
                  <a:pt x="2669" y="5069"/>
                </a:lnTo>
                <a:lnTo>
                  <a:pt x="2538" y="5072"/>
                </a:lnTo>
                <a:close/>
                <a:moveTo>
                  <a:pt x="2538" y="4753"/>
                </a:moveTo>
                <a:lnTo>
                  <a:pt x="2652" y="4750"/>
                </a:lnTo>
                <a:lnTo>
                  <a:pt x="2765" y="4742"/>
                </a:lnTo>
                <a:lnTo>
                  <a:pt x="2876" y="4728"/>
                </a:lnTo>
                <a:lnTo>
                  <a:pt x="2985" y="4708"/>
                </a:lnTo>
                <a:lnTo>
                  <a:pt x="3092" y="4683"/>
                </a:lnTo>
                <a:lnTo>
                  <a:pt x="3198" y="4653"/>
                </a:lnTo>
                <a:lnTo>
                  <a:pt x="3301" y="4619"/>
                </a:lnTo>
                <a:lnTo>
                  <a:pt x="3402" y="4579"/>
                </a:lnTo>
                <a:lnTo>
                  <a:pt x="3500" y="4535"/>
                </a:lnTo>
                <a:lnTo>
                  <a:pt x="3596" y="4486"/>
                </a:lnTo>
                <a:lnTo>
                  <a:pt x="3689" y="4433"/>
                </a:lnTo>
                <a:lnTo>
                  <a:pt x="3779" y="4375"/>
                </a:lnTo>
                <a:lnTo>
                  <a:pt x="3866" y="4312"/>
                </a:lnTo>
                <a:lnTo>
                  <a:pt x="3950" y="4247"/>
                </a:lnTo>
                <a:lnTo>
                  <a:pt x="4030" y="4178"/>
                </a:lnTo>
                <a:lnTo>
                  <a:pt x="4107" y="4104"/>
                </a:lnTo>
                <a:lnTo>
                  <a:pt x="4180" y="4027"/>
                </a:lnTo>
                <a:lnTo>
                  <a:pt x="4251" y="3946"/>
                </a:lnTo>
                <a:lnTo>
                  <a:pt x="4316" y="3862"/>
                </a:lnTo>
                <a:lnTo>
                  <a:pt x="4378" y="3776"/>
                </a:lnTo>
                <a:lnTo>
                  <a:pt x="4436" y="3685"/>
                </a:lnTo>
                <a:lnTo>
                  <a:pt x="4489" y="3593"/>
                </a:lnTo>
                <a:lnTo>
                  <a:pt x="4538" y="3497"/>
                </a:lnTo>
                <a:lnTo>
                  <a:pt x="4583" y="3399"/>
                </a:lnTo>
                <a:lnTo>
                  <a:pt x="4623" y="3299"/>
                </a:lnTo>
                <a:lnTo>
                  <a:pt x="4657" y="3195"/>
                </a:lnTo>
                <a:lnTo>
                  <a:pt x="4688" y="3091"/>
                </a:lnTo>
                <a:lnTo>
                  <a:pt x="4712" y="2983"/>
                </a:lnTo>
                <a:lnTo>
                  <a:pt x="4731" y="2873"/>
                </a:lnTo>
                <a:lnTo>
                  <a:pt x="4745" y="2763"/>
                </a:lnTo>
                <a:lnTo>
                  <a:pt x="4754" y="2650"/>
                </a:lnTo>
                <a:lnTo>
                  <a:pt x="4757" y="2536"/>
                </a:lnTo>
                <a:lnTo>
                  <a:pt x="4754" y="2422"/>
                </a:lnTo>
                <a:lnTo>
                  <a:pt x="4745" y="2309"/>
                </a:lnTo>
                <a:lnTo>
                  <a:pt x="4731" y="2199"/>
                </a:lnTo>
                <a:lnTo>
                  <a:pt x="4712" y="2089"/>
                </a:lnTo>
                <a:lnTo>
                  <a:pt x="4688" y="1981"/>
                </a:lnTo>
                <a:lnTo>
                  <a:pt x="4657" y="1877"/>
                </a:lnTo>
                <a:lnTo>
                  <a:pt x="4623" y="1773"/>
                </a:lnTo>
                <a:lnTo>
                  <a:pt x="4583" y="1673"/>
                </a:lnTo>
                <a:lnTo>
                  <a:pt x="4538" y="1575"/>
                </a:lnTo>
                <a:lnTo>
                  <a:pt x="4489" y="1479"/>
                </a:lnTo>
                <a:lnTo>
                  <a:pt x="4436" y="1387"/>
                </a:lnTo>
                <a:lnTo>
                  <a:pt x="4378" y="1296"/>
                </a:lnTo>
                <a:lnTo>
                  <a:pt x="4316" y="1210"/>
                </a:lnTo>
                <a:lnTo>
                  <a:pt x="4251" y="1126"/>
                </a:lnTo>
                <a:lnTo>
                  <a:pt x="4180" y="1045"/>
                </a:lnTo>
                <a:lnTo>
                  <a:pt x="4107" y="968"/>
                </a:lnTo>
                <a:lnTo>
                  <a:pt x="4030" y="894"/>
                </a:lnTo>
                <a:lnTo>
                  <a:pt x="3950" y="825"/>
                </a:lnTo>
                <a:lnTo>
                  <a:pt x="3866" y="760"/>
                </a:lnTo>
                <a:lnTo>
                  <a:pt x="3779" y="697"/>
                </a:lnTo>
                <a:lnTo>
                  <a:pt x="3689" y="639"/>
                </a:lnTo>
                <a:lnTo>
                  <a:pt x="3596" y="586"/>
                </a:lnTo>
                <a:lnTo>
                  <a:pt x="3500" y="537"/>
                </a:lnTo>
                <a:lnTo>
                  <a:pt x="3402" y="493"/>
                </a:lnTo>
                <a:lnTo>
                  <a:pt x="3301" y="453"/>
                </a:lnTo>
                <a:lnTo>
                  <a:pt x="3198" y="419"/>
                </a:lnTo>
                <a:lnTo>
                  <a:pt x="3092" y="389"/>
                </a:lnTo>
                <a:lnTo>
                  <a:pt x="2985" y="364"/>
                </a:lnTo>
                <a:lnTo>
                  <a:pt x="2876" y="344"/>
                </a:lnTo>
                <a:lnTo>
                  <a:pt x="2765" y="330"/>
                </a:lnTo>
                <a:lnTo>
                  <a:pt x="2652" y="322"/>
                </a:lnTo>
                <a:lnTo>
                  <a:pt x="2538" y="319"/>
                </a:lnTo>
                <a:lnTo>
                  <a:pt x="2423" y="322"/>
                </a:lnTo>
                <a:lnTo>
                  <a:pt x="2311" y="330"/>
                </a:lnTo>
                <a:lnTo>
                  <a:pt x="2201" y="344"/>
                </a:lnTo>
                <a:lnTo>
                  <a:pt x="2091" y="364"/>
                </a:lnTo>
                <a:lnTo>
                  <a:pt x="1983" y="389"/>
                </a:lnTo>
                <a:lnTo>
                  <a:pt x="1878" y="419"/>
                </a:lnTo>
                <a:lnTo>
                  <a:pt x="1775" y="453"/>
                </a:lnTo>
                <a:lnTo>
                  <a:pt x="1674" y="493"/>
                </a:lnTo>
                <a:lnTo>
                  <a:pt x="1576" y="537"/>
                </a:lnTo>
                <a:lnTo>
                  <a:pt x="1480" y="586"/>
                </a:lnTo>
                <a:lnTo>
                  <a:pt x="1387" y="639"/>
                </a:lnTo>
                <a:lnTo>
                  <a:pt x="1298" y="697"/>
                </a:lnTo>
                <a:lnTo>
                  <a:pt x="1211" y="760"/>
                </a:lnTo>
                <a:lnTo>
                  <a:pt x="1126" y="825"/>
                </a:lnTo>
                <a:lnTo>
                  <a:pt x="1046" y="894"/>
                </a:lnTo>
                <a:lnTo>
                  <a:pt x="969" y="968"/>
                </a:lnTo>
                <a:lnTo>
                  <a:pt x="895" y="1045"/>
                </a:lnTo>
                <a:lnTo>
                  <a:pt x="826" y="1126"/>
                </a:lnTo>
                <a:lnTo>
                  <a:pt x="760" y="1210"/>
                </a:lnTo>
                <a:lnTo>
                  <a:pt x="698" y="1296"/>
                </a:lnTo>
                <a:lnTo>
                  <a:pt x="640" y="1387"/>
                </a:lnTo>
                <a:lnTo>
                  <a:pt x="586" y="1479"/>
                </a:lnTo>
                <a:lnTo>
                  <a:pt x="537" y="1575"/>
                </a:lnTo>
                <a:lnTo>
                  <a:pt x="493" y="1673"/>
                </a:lnTo>
                <a:lnTo>
                  <a:pt x="454" y="1773"/>
                </a:lnTo>
                <a:lnTo>
                  <a:pt x="419" y="1877"/>
                </a:lnTo>
                <a:lnTo>
                  <a:pt x="389" y="1981"/>
                </a:lnTo>
                <a:lnTo>
                  <a:pt x="365" y="2089"/>
                </a:lnTo>
                <a:lnTo>
                  <a:pt x="344" y="2199"/>
                </a:lnTo>
                <a:lnTo>
                  <a:pt x="330" y="2309"/>
                </a:lnTo>
                <a:lnTo>
                  <a:pt x="322" y="2422"/>
                </a:lnTo>
                <a:lnTo>
                  <a:pt x="319" y="2536"/>
                </a:lnTo>
                <a:lnTo>
                  <a:pt x="322" y="2650"/>
                </a:lnTo>
                <a:lnTo>
                  <a:pt x="330" y="2763"/>
                </a:lnTo>
                <a:lnTo>
                  <a:pt x="344" y="2873"/>
                </a:lnTo>
                <a:lnTo>
                  <a:pt x="365" y="2983"/>
                </a:lnTo>
                <a:lnTo>
                  <a:pt x="389" y="3091"/>
                </a:lnTo>
                <a:lnTo>
                  <a:pt x="419" y="3195"/>
                </a:lnTo>
                <a:lnTo>
                  <a:pt x="454" y="3299"/>
                </a:lnTo>
                <a:lnTo>
                  <a:pt x="493" y="3399"/>
                </a:lnTo>
                <a:lnTo>
                  <a:pt x="537" y="3497"/>
                </a:lnTo>
                <a:lnTo>
                  <a:pt x="586" y="3593"/>
                </a:lnTo>
                <a:lnTo>
                  <a:pt x="640" y="3685"/>
                </a:lnTo>
                <a:lnTo>
                  <a:pt x="698" y="3776"/>
                </a:lnTo>
                <a:lnTo>
                  <a:pt x="760" y="3862"/>
                </a:lnTo>
                <a:lnTo>
                  <a:pt x="826" y="3946"/>
                </a:lnTo>
                <a:lnTo>
                  <a:pt x="895" y="4027"/>
                </a:lnTo>
                <a:lnTo>
                  <a:pt x="969" y="4104"/>
                </a:lnTo>
                <a:lnTo>
                  <a:pt x="1046" y="4178"/>
                </a:lnTo>
                <a:lnTo>
                  <a:pt x="1126" y="4247"/>
                </a:lnTo>
                <a:lnTo>
                  <a:pt x="1211" y="4312"/>
                </a:lnTo>
                <a:lnTo>
                  <a:pt x="1298" y="4375"/>
                </a:lnTo>
                <a:lnTo>
                  <a:pt x="1387" y="4433"/>
                </a:lnTo>
                <a:lnTo>
                  <a:pt x="1480" y="4486"/>
                </a:lnTo>
                <a:lnTo>
                  <a:pt x="1576" y="4535"/>
                </a:lnTo>
                <a:lnTo>
                  <a:pt x="1674" y="4579"/>
                </a:lnTo>
                <a:lnTo>
                  <a:pt x="1775" y="4619"/>
                </a:lnTo>
                <a:lnTo>
                  <a:pt x="1878" y="4653"/>
                </a:lnTo>
                <a:lnTo>
                  <a:pt x="1983" y="4683"/>
                </a:lnTo>
                <a:lnTo>
                  <a:pt x="2091" y="4708"/>
                </a:lnTo>
                <a:lnTo>
                  <a:pt x="2201" y="4728"/>
                </a:lnTo>
                <a:lnTo>
                  <a:pt x="2311" y="4742"/>
                </a:lnTo>
                <a:lnTo>
                  <a:pt x="2423" y="4750"/>
                </a:lnTo>
                <a:lnTo>
                  <a:pt x="2538" y="4753"/>
                </a:lnTo>
                <a:close/>
                <a:moveTo>
                  <a:pt x="2636" y="1207"/>
                </a:moveTo>
                <a:lnTo>
                  <a:pt x="1586" y="1813"/>
                </a:lnTo>
                <a:lnTo>
                  <a:pt x="2031" y="2070"/>
                </a:lnTo>
                <a:lnTo>
                  <a:pt x="3080" y="1463"/>
                </a:lnTo>
                <a:lnTo>
                  <a:pt x="2636" y="1207"/>
                </a:lnTo>
                <a:close/>
                <a:moveTo>
                  <a:pt x="3042" y="3004"/>
                </a:moveTo>
                <a:lnTo>
                  <a:pt x="1994" y="3609"/>
                </a:lnTo>
                <a:lnTo>
                  <a:pt x="2438" y="3865"/>
                </a:lnTo>
                <a:lnTo>
                  <a:pt x="3486" y="3261"/>
                </a:lnTo>
                <a:lnTo>
                  <a:pt x="3042" y="3004"/>
                </a:lnTo>
                <a:close/>
              </a:path>
            </a:pathLst>
          </a:custGeom>
          <a:solidFill>
            <a:srgbClr val="0070C0"/>
          </a:solidFill>
          <a:ln>
            <a:noFill/>
          </a:ln>
        </p:spPr>
        <p:txBody>
          <a:bodyPr vert="horz" wrap="square" lIns="68580" tIns="34290" rIns="68580" bIns="34290" numCol="1" anchor="t" anchorCtr="0" compatLnSpc="1"/>
          <a:lstStyle/>
          <a:p>
            <a:endParaRPr lang="zh-CN" altLang="en-US" sz="1350"/>
          </a:p>
        </p:txBody>
      </p:sp>
      <p:sp>
        <p:nvSpPr>
          <p:cNvPr id="9" name="内容占位符 8"/>
          <p:cNvSpPr>
            <a:spLocks noGrp="1"/>
          </p:cNvSpPr>
          <p:nvPr>
            <p:ph sz="quarter" idx="13" hasCustomPrompt="1"/>
          </p:nvPr>
        </p:nvSpPr>
        <p:spPr>
          <a:xfrm>
            <a:off x="4248480" y="2910437"/>
            <a:ext cx="4644000" cy="525409"/>
          </a:xfrm>
        </p:spPr>
        <p:txBody>
          <a:bodyPr anchor="t">
            <a:normAutofit/>
          </a:bodyPr>
          <a:lstStyle>
            <a:lvl1pPr marL="0" indent="0" algn="l">
              <a:buFontTx/>
              <a:buNone/>
              <a:defRPr sz="1500">
                <a:solidFill>
                  <a:srgbClr val="256475"/>
                </a:solidFill>
              </a:defRPr>
            </a:lvl1pPr>
          </a:lstStyle>
          <a:p>
            <a:pPr lvl="0"/>
            <a:r>
              <a:rPr lang="zh-CN" altLang="en-US" dirty="0"/>
              <a:t>编辑母版文本样式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20653" t="36618" r="1175" b="1"/>
          <a:stretch>
            <a:fillRect/>
          </a:stretch>
        </p:blipFill>
        <p:spPr>
          <a:xfrm flipH="1">
            <a:off x="0" y="2"/>
            <a:ext cx="4842030" cy="1347125"/>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20653" t="36618" r="1175" b="1"/>
          <a:stretch>
            <a:fillRect/>
          </a:stretch>
        </p:blipFill>
        <p:spPr>
          <a:xfrm flipV="1">
            <a:off x="4301970" y="3796376"/>
            <a:ext cx="4842030" cy="1347125"/>
          </a:xfrm>
          <a:prstGeom prst="rect">
            <a:avLst/>
          </a:prstGeom>
        </p:spPr>
      </p:pic>
      <p:sp>
        <p:nvSpPr>
          <p:cNvPr id="3" name="日期占位符 2"/>
          <p:cNvSpPr>
            <a:spLocks noGrp="1"/>
          </p:cNvSpPr>
          <p:nvPr>
            <p:ph type="dt" sz="half" idx="10"/>
          </p:nvPr>
        </p:nvSpPr>
        <p:spPr/>
        <p:txBody>
          <a:bodyPr/>
          <a:lstStyle/>
          <a:p>
            <a:fld id="{760FBDFE-C587-4B4C-A407-44438C67B59E}" type="datetimeFigureOut">
              <a:rPr lang="zh-CN" altLang="en-US" smtClean="0"/>
              <a:pPr/>
              <a:t>2022/7/14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nvPr>
        </p:nvSpPr>
        <p:spPr>
          <a:xfrm>
            <a:off x="628650" y="1059582"/>
            <a:ext cx="7886700" cy="3294366"/>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20652" t="49369" r="8167" b="2"/>
          <a:stretch>
            <a:fillRect/>
          </a:stretch>
        </p:blipFill>
        <p:spPr>
          <a:xfrm flipH="1">
            <a:off x="-36512" y="1"/>
            <a:ext cx="4562598" cy="1113588"/>
          </a:xfrm>
          <a:prstGeom prst="rect">
            <a:avLst/>
          </a:prstGeom>
        </p:spPr>
      </p:pic>
      <p:sp>
        <p:nvSpPr>
          <p:cNvPr id="2" name="标题 1"/>
          <p:cNvSpPr>
            <a:spLocks noGrp="1"/>
          </p:cNvSpPr>
          <p:nvPr>
            <p:ph type="title"/>
          </p:nvPr>
        </p:nvSpPr>
        <p:spPr>
          <a:xfrm>
            <a:off x="628650" y="922894"/>
            <a:ext cx="7886700" cy="650472"/>
          </a:xfrm>
        </p:spPr>
        <p:txBody>
          <a:bodyPr/>
          <a:lstStyle/>
          <a:p>
            <a:r>
              <a:rPr lang="zh-CN" altLang="en-US" dirty="0"/>
              <a:t>单击此处编辑母版标题样式</a:t>
            </a:r>
          </a:p>
        </p:txBody>
      </p:sp>
      <p:sp>
        <p:nvSpPr>
          <p:cNvPr id="3" name="内容占位符 2"/>
          <p:cNvSpPr>
            <a:spLocks noGrp="1"/>
          </p:cNvSpPr>
          <p:nvPr>
            <p:ph idx="1" hasCustomPrompt="1"/>
          </p:nvPr>
        </p:nvSpPr>
        <p:spPr>
          <a:xfrm>
            <a:off x="628650" y="1707654"/>
            <a:ext cx="7886700" cy="2925068"/>
          </a:xfrm>
        </p:spPr>
        <p:txBody>
          <a:bodyPr/>
          <a:lstStyle/>
          <a:p>
            <a:pPr lvl="0"/>
            <a:r>
              <a:rPr lang="zh-CN" altLang="en-US" dirty="0"/>
              <a:t>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CF99AB5A-CAEF-4979-AC27-CDF0EBE03EA1}" type="datetimeFigureOut">
              <a:rPr lang="zh-CN" altLang="en-US" smtClean="0"/>
              <a:pPr/>
              <a:t>2022/7/14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6394A8-AA8D-4DBB-9870-19FC5FFD0FE5}"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3554660" y="0"/>
            <a:ext cx="5589341"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직사각형 10"/>
          <p:cNvSpPr/>
          <p:nvPr/>
        </p:nvSpPr>
        <p:spPr>
          <a:xfrm>
            <a:off x="0" y="0"/>
            <a:ext cx="3651596" cy="5143500"/>
          </a:xfrm>
          <a:prstGeom prst="rect">
            <a:avLst/>
          </a:prstGeom>
          <a:gradFill flip="none" rotWithShape="1">
            <a:gsLst>
              <a:gs pos="0">
                <a:srgbClr val="2E7AB2"/>
              </a:gs>
              <a:gs pos="79000">
                <a:srgbClr val="6EC8EA"/>
              </a:gs>
            </a:gsLst>
            <a:lin ang="16200000" scaled="1"/>
            <a:tileRect/>
          </a:gradFill>
          <a:ln>
            <a:noFill/>
          </a:ln>
        </p:spPr>
        <p:txBody>
          <a:bodyPr vert="horz" wrap="square" lIns="68580" tIns="34290" rIns="68580" bIns="34290" numCol="1" anchor="t" anchorCtr="0" compatLnSpc="1"/>
          <a:lstStyle/>
          <a:p>
            <a:pPr lvl="0"/>
            <a:endParaRPr lang="ko-KR" altLang="en-US" sz="1350">
              <a:solidFill>
                <a:schemeClr val="tx1"/>
              </a:solidFill>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20653" t="36618" r="1175" b="1"/>
          <a:stretch>
            <a:fillRect/>
          </a:stretch>
        </p:blipFill>
        <p:spPr>
          <a:xfrm flipV="1">
            <a:off x="1" y="2599505"/>
            <a:ext cx="9144000" cy="2543996"/>
          </a:xfrm>
          <a:prstGeom prst="rect">
            <a:avLst/>
          </a:prstGeom>
        </p:spPr>
      </p:pic>
      <p:sp>
        <p:nvSpPr>
          <p:cNvPr id="2" name="标题 1"/>
          <p:cNvSpPr>
            <a:spLocks noGrp="1"/>
          </p:cNvSpPr>
          <p:nvPr>
            <p:ph type="title" hasCustomPrompt="1"/>
          </p:nvPr>
        </p:nvSpPr>
        <p:spPr>
          <a:xfrm>
            <a:off x="4140698" y="1282304"/>
            <a:ext cx="3941693" cy="829230"/>
          </a:xfrm>
        </p:spPr>
        <p:txBody>
          <a:bodyPr anchor="b">
            <a:normAutofit/>
          </a:bodyPr>
          <a:lstStyle>
            <a:lvl1pPr>
              <a:defRPr sz="4500" b="1">
                <a:solidFill>
                  <a:srgbClr val="0070C0"/>
                </a:solidFill>
              </a:defRPr>
            </a:lvl1pPr>
          </a:lstStyle>
          <a:p>
            <a:r>
              <a:rPr lang="zh-CN" altLang="en-US" dirty="0"/>
              <a:t>编辑标题</a:t>
            </a:r>
          </a:p>
        </p:txBody>
      </p:sp>
      <p:sp>
        <p:nvSpPr>
          <p:cNvPr id="3" name="文本占位符 2"/>
          <p:cNvSpPr>
            <a:spLocks noGrp="1"/>
          </p:cNvSpPr>
          <p:nvPr>
            <p:ph type="body" idx="1" hasCustomPrompt="1"/>
          </p:nvPr>
        </p:nvSpPr>
        <p:spPr>
          <a:xfrm>
            <a:off x="4140698" y="2118516"/>
            <a:ext cx="3941693" cy="723263"/>
          </a:xfrm>
        </p:spPr>
        <p:txBody>
          <a:bodyPr/>
          <a:lstStyle>
            <a:lvl1pPr marL="0" indent="0">
              <a:buNone/>
              <a:defRPr sz="1800">
                <a:solidFill>
                  <a:srgbClr val="2E7AB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编辑文本</a:t>
            </a:r>
          </a:p>
        </p:txBody>
      </p:sp>
      <p:sp>
        <p:nvSpPr>
          <p:cNvPr id="4" name="日期占位符 3"/>
          <p:cNvSpPr>
            <a:spLocks noGrp="1"/>
          </p:cNvSpPr>
          <p:nvPr>
            <p:ph type="dt" sz="half" idx="10"/>
          </p:nvPr>
        </p:nvSpPr>
        <p:spPr/>
        <p:txBody>
          <a:bodyPr/>
          <a:lstStyle/>
          <a:p>
            <a:fld id="{CF99AB5A-CAEF-4979-AC27-CDF0EBE03EA1}" type="datetimeFigureOut">
              <a:rPr lang="zh-CN" altLang="en-US" smtClean="0"/>
              <a:pPr/>
              <a:t>2022/7/14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6394A8-AA8D-4DBB-9870-19FC5FFD0FE5}"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20652" t="49369" r="8167" b="2"/>
          <a:stretch>
            <a:fillRect/>
          </a:stretch>
        </p:blipFill>
        <p:spPr>
          <a:xfrm flipH="1">
            <a:off x="-36512" y="1"/>
            <a:ext cx="4562598" cy="1113588"/>
          </a:xfrm>
          <a:prstGeom prst="rect">
            <a:avLst/>
          </a:prstGeom>
        </p:spPr>
      </p:pic>
      <p:sp>
        <p:nvSpPr>
          <p:cNvPr id="2" name="标题 1"/>
          <p:cNvSpPr>
            <a:spLocks noGrp="1"/>
          </p:cNvSpPr>
          <p:nvPr>
            <p:ph type="title"/>
          </p:nvPr>
        </p:nvSpPr>
        <p:spPr>
          <a:xfrm>
            <a:off x="628650" y="899708"/>
            <a:ext cx="7886700" cy="699935"/>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707654"/>
            <a:ext cx="3886200" cy="2925068"/>
          </a:xfrm>
        </p:spPr>
        <p:txBody>
          <a:bodyPr/>
          <a:lstStyle/>
          <a:p>
            <a:pPr lvl="0"/>
            <a:r>
              <a:rPr lang="zh-CN" altLang="en-US" dirty="0"/>
              <a:t>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hasCustomPrompt="1"/>
          </p:nvPr>
        </p:nvSpPr>
        <p:spPr>
          <a:xfrm>
            <a:off x="4629150" y="1707654"/>
            <a:ext cx="3886200" cy="2925068"/>
          </a:xfrm>
        </p:spPr>
        <p:txBody>
          <a:bodyPr/>
          <a:lstStyle/>
          <a:p>
            <a:pPr lvl="0"/>
            <a:r>
              <a:rPr lang="zh-CN" altLang="en-US" dirty="0"/>
              <a:t>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CF99AB5A-CAEF-4979-AC27-CDF0EBE03EA1}" type="datetimeFigureOut">
              <a:rPr lang="zh-CN" altLang="en-US" smtClean="0"/>
              <a:pPr/>
              <a:t>2022/7/14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6394A8-AA8D-4DBB-9870-19FC5FFD0FE5}"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1" y="1329891"/>
            <a:ext cx="3868340" cy="48577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编辑文本</a:t>
            </a:r>
          </a:p>
        </p:txBody>
      </p:sp>
      <p:sp>
        <p:nvSpPr>
          <p:cNvPr id="4" name="内容占位符 3"/>
          <p:cNvSpPr>
            <a:spLocks noGrp="1"/>
          </p:cNvSpPr>
          <p:nvPr>
            <p:ph sz="half" idx="2" hasCustomPrompt="1"/>
          </p:nvPr>
        </p:nvSpPr>
        <p:spPr>
          <a:xfrm>
            <a:off x="629841" y="1878806"/>
            <a:ext cx="3868340" cy="2763441"/>
          </a:xfrm>
        </p:spPr>
        <p:txBody>
          <a:bodyPr/>
          <a:lstStyle/>
          <a:p>
            <a:pPr lvl="0"/>
            <a:r>
              <a:rPr lang="zh-CN" altLang="en-US" dirty="0"/>
              <a:t>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hasCustomPrompt="1"/>
          </p:nvPr>
        </p:nvSpPr>
        <p:spPr>
          <a:xfrm>
            <a:off x="4629150" y="1329891"/>
            <a:ext cx="3887391" cy="48577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编辑文本</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dirty="0"/>
              <a:t>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CF99AB5A-CAEF-4979-AC27-CDF0EBE03EA1}" type="datetimeFigureOut">
              <a:rPr lang="zh-CN" altLang="en-US" smtClean="0"/>
              <a:pPr/>
              <a:t>2022/7/14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36394A8-AA8D-4DBB-9870-19FC5FFD0FE5}"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a:fillRect/>
          </a:stretch>
        </p:blipFill>
        <p:spPr bwMode="auto">
          <a:xfrm>
            <a:off x="1" y="0"/>
            <a:ext cx="9142413"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직사각형 10"/>
          <p:cNvSpPr/>
          <p:nvPr/>
        </p:nvSpPr>
        <p:spPr>
          <a:xfrm>
            <a:off x="2286335" y="0"/>
            <a:ext cx="4571333" cy="5143500"/>
          </a:xfrm>
          <a:prstGeom prst="rect">
            <a:avLst/>
          </a:prstGeom>
          <a:gradFill flip="none" rotWithShape="1">
            <a:gsLst>
              <a:gs pos="0">
                <a:srgbClr val="2E7AB2"/>
              </a:gs>
              <a:gs pos="79000">
                <a:srgbClr val="6EC8EA"/>
              </a:gs>
            </a:gsLst>
            <a:lin ang="16200000" scaled="1"/>
            <a:tileRect/>
          </a:gradFill>
          <a:ln>
            <a:noFill/>
          </a:ln>
        </p:spPr>
        <p:txBody>
          <a:bodyPr vert="horz" wrap="square" lIns="68580" tIns="34290" rIns="68580" bIns="34290" numCol="1" anchor="t" anchorCtr="0" compatLnSpc="1"/>
          <a:lstStyle/>
          <a:p>
            <a:pPr lvl="0"/>
            <a:endParaRPr lang="ko-KR" altLang="en-US" sz="1350">
              <a:solidFill>
                <a:schemeClr val="tx1"/>
              </a:solidFill>
            </a:endParaRPr>
          </a:p>
        </p:txBody>
      </p:sp>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20653" t="35617" r="1175" b="1"/>
          <a:stretch>
            <a:fillRect/>
          </a:stretch>
        </p:blipFill>
        <p:spPr>
          <a:xfrm flipV="1">
            <a:off x="1" y="2599504"/>
            <a:ext cx="9144000" cy="2584176"/>
          </a:xfrm>
          <a:prstGeom prst="rect">
            <a:avLst/>
          </a:prstGeom>
        </p:spPr>
      </p:pic>
      <p:sp>
        <p:nvSpPr>
          <p:cNvPr id="2" name="标题 1"/>
          <p:cNvSpPr>
            <a:spLocks noGrp="1"/>
          </p:cNvSpPr>
          <p:nvPr>
            <p:ph type="title" hasCustomPrompt="1"/>
          </p:nvPr>
        </p:nvSpPr>
        <p:spPr>
          <a:xfrm>
            <a:off x="2569585" y="1545636"/>
            <a:ext cx="3960791" cy="1031880"/>
          </a:xfrm>
        </p:spPr>
        <p:txBody>
          <a:bodyPr>
            <a:normAutofit/>
          </a:bodyPr>
          <a:lstStyle>
            <a:lvl1pPr algn="ctr">
              <a:defRPr sz="3600" b="1">
                <a:solidFill>
                  <a:schemeClr val="bg1"/>
                </a:solidFill>
              </a:defRPr>
            </a:lvl1pPr>
          </a:lstStyle>
          <a:p>
            <a:r>
              <a:rPr lang="zh-CN" altLang="en-US" dirty="0"/>
              <a:t>编辑标题</a:t>
            </a:r>
          </a:p>
        </p:txBody>
      </p:sp>
      <p:sp>
        <p:nvSpPr>
          <p:cNvPr id="3" name="日期占位符 2"/>
          <p:cNvSpPr>
            <a:spLocks noGrp="1"/>
          </p:cNvSpPr>
          <p:nvPr>
            <p:ph type="dt" sz="half" idx="10"/>
          </p:nvPr>
        </p:nvSpPr>
        <p:spPr/>
        <p:txBody>
          <a:bodyPr/>
          <a:lstStyle/>
          <a:p>
            <a:fld id="{CF99AB5A-CAEF-4979-AC27-CDF0EBE03EA1}" type="datetimeFigureOut">
              <a:rPr lang="zh-CN" altLang="en-US" smtClean="0"/>
              <a:pPr/>
              <a:t>2022/7/14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36394A8-AA8D-4DBB-9870-19FC5FFD0FE5}"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F99AB5A-CAEF-4979-AC27-CDF0EBE03EA1}" type="datetimeFigureOut">
              <a:rPr lang="zh-CN" altLang="en-US" smtClean="0"/>
              <a:pPr/>
              <a:t>2022/7/14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36394A8-AA8D-4DBB-9870-19FC5FFD0FE5}" type="slidenum">
              <a:rPr lang="zh-CN" altLang="en-US" smtClean="0"/>
              <a:pPr/>
              <a:t>‹#›</a:t>
            </a:fld>
            <a:endParaRPr lang="zh-CN" altLang="en-US"/>
          </a:p>
        </p:txBody>
      </p:sp>
      <p:sp>
        <p:nvSpPr>
          <p:cNvPr id="5" name="직사각형 10"/>
          <p:cNvSpPr/>
          <p:nvPr/>
        </p:nvSpPr>
        <p:spPr>
          <a:xfrm rot="16200000">
            <a:off x="4197054" y="-4226083"/>
            <a:ext cx="735546" cy="9187713"/>
          </a:xfrm>
          <a:prstGeom prst="rect">
            <a:avLst/>
          </a:prstGeom>
          <a:gradFill flip="none" rotWithShape="1">
            <a:gsLst>
              <a:gs pos="0">
                <a:srgbClr val="2E7AB2"/>
              </a:gs>
              <a:gs pos="79000">
                <a:srgbClr val="6EC8EA"/>
              </a:gs>
            </a:gsLst>
            <a:lin ang="16200000" scaled="1"/>
            <a:tileRect/>
          </a:gradFill>
          <a:ln>
            <a:noFill/>
          </a:ln>
        </p:spPr>
        <p:txBody>
          <a:bodyPr vert="horz" wrap="square" lIns="68580" tIns="34290" rIns="68580" bIns="34290" numCol="1" anchor="t" anchorCtr="0" compatLnSpc="1"/>
          <a:lstStyle/>
          <a:p>
            <a:pPr lvl="0"/>
            <a:endParaRPr lang="ko-KR" altLang="en-US" sz="1350">
              <a:solidFill>
                <a:schemeClr val="tx1"/>
              </a:solidFill>
            </a:endParaRPr>
          </a:p>
        </p:txBody>
      </p:sp>
      <p:sp>
        <p:nvSpPr>
          <p:cNvPr id="6" name="Slide Number Placeholder 5"/>
          <p:cNvSpPr txBox="1"/>
          <p:nvPr/>
        </p:nvSpPr>
        <p:spPr>
          <a:xfrm>
            <a:off x="8649303" y="601340"/>
            <a:ext cx="470634" cy="138500"/>
          </a:xfrm>
          <a:prstGeom prst="rect">
            <a:avLst/>
          </a:prstGeom>
        </p:spPr>
        <p:txBody>
          <a:bodyPr vert="horz" lIns="0" tIns="0" rIns="0" bIns="0" rtlCol="0" anchor="t" anchorCtr="0">
            <a:noAutofit/>
          </a:bodyPr>
          <a:lstStyle>
            <a:defPPr>
              <a:defRPr lang="ko-KR"/>
            </a:defPPr>
            <a:lvl1pPr marL="0" algn="ctr" defTabSz="914400" rtl="0" eaLnBrk="1" latinLnBrk="1" hangingPunct="1">
              <a:defRPr sz="1200" kern="1200">
                <a:solidFill>
                  <a:schemeClr val="bg1"/>
                </a:solidFill>
                <a:effectLst/>
                <a:latin typeface="Tahoma" panose="020B0604030504040204" pitchFamily="34" charset="0"/>
                <a:ea typeface="+mn-ea"/>
                <a:cs typeface="Tahoma" panose="020B0604030504040204" pitchFamily="34" charset="0"/>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75D8F74E-B4A5-4AC5-9208-5754DED0CF49}" type="slidenum">
              <a:rPr lang="ko-KR" altLang="en-US" sz="750" smtClean="0"/>
              <a:pPr/>
              <a:t>‹#›</a:t>
            </a:fld>
            <a:endParaRPr lang="ko-KR" altLang="en-US" sz="750" dirty="0"/>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2264" t="3310" r="36649" b="63170"/>
          <a:stretch>
            <a:fillRect/>
          </a:stretch>
        </p:blipFill>
        <p:spPr>
          <a:xfrm>
            <a:off x="5243120" y="-1735"/>
            <a:ext cx="3915564" cy="737281"/>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20652" t="49369" r="8167" b="2"/>
          <a:stretch>
            <a:fillRect/>
          </a:stretch>
        </p:blipFill>
        <p:spPr>
          <a:xfrm flipH="1">
            <a:off x="-36512" y="1"/>
            <a:ext cx="4562598" cy="1113588"/>
          </a:xfrm>
          <a:prstGeom prst="rect">
            <a:avLst/>
          </a:prstGeom>
        </p:spPr>
      </p:pic>
      <p:sp>
        <p:nvSpPr>
          <p:cNvPr id="2" name="标题 1"/>
          <p:cNvSpPr>
            <a:spLocks noGrp="1"/>
          </p:cNvSpPr>
          <p:nvPr>
            <p:ph type="title"/>
          </p:nvPr>
        </p:nvSpPr>
        <p:spPr>
          <a:xfrm>
            <a:off x="629841" y="507504"/>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507505"/>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707654"/>
            <a:ext cx="2949178" cy="2858691"/>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a:t>编辑文本</a:t>
            </a:r>
          </a:p>
        </p:txBody>
      </p:sp>
      <p:sp>
        <p:nvSpPr>
          <p:cNvPr id="5" name="日期占位符 4"/>
          <p:cNvSpPr>
            <a:spLocks noGrp="1"/>
          </p:cNvSpPr>
          <p:nvPr>
            <p:ph type="dt" sz="half" idx="10"/>
          </p:nvPr>
        </p:nvSpPr>
        <p:spPr/>
        <p:txBody>
          <a:bodyPr/>
          <a:lstStyle/>
          <a:p>
            <a:fld id="{CF99AB5A-CAEF-4979-AC27-CDF0EBE03EA1}" type="datetimeFigureOut">
              <a:rPr lang="zh-CN" altLang="en-US" smtClean="0"/>
              <a:pPr/>
              <a:t>2022/7/14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6394A8-AA8D-4DBB-9870-19FC5FFD0FE5}"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596336" y="273844"/>
            <a:ext cx="919014" cy="4358879"/>
          </a:xfrm>
        </p:spPr>
        <p:txBody>
          <a:bodyPr vert="eaVert">
            <a:normAutofit/>
          </a:bodyPr>
          <a:lstStyle>
            <a:lvl1pPr>
              <a:defRPr sz="2700"/>
            </a:lvl1pPr>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6805668" cy="4358879"/>
          </a:xfrm>
        </p:spPr>
        <p:txBody>
          <a:bodyPr vert="eaVert"/>
          <a:lstStyle/>
          <a:p>
            <a:pPr lvl="0"/>
            <a:r>
              <a:rPr lang="zh-CN" altLang="en-US" dirty="0"/>
              <a:t>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CF99AB5A-CAEF-4979-AC27-CDF0EBE03EA1}" type="datetimeFigureOut">
              <a:rPr lang="zh-CN" altLang="en-US" smtClean="0"/>
              <a:pPr/>
              <a:t>2022/7/14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6394A8-AA8D-4DBB-9870-19FC5FFD0FE5}"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custDataLst>
              <p:tags r:id="rId13"/>
            </p:custDataLst>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编辑文本</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F99AB5A-CAEF-4979-AC27-CDF0EBE03EA1}" type="datetimeFigureOut">
              <a:rPr lang="zh-CN" altLang="en-US" smtClean="0"/>
              <a:pPr/>
              <a:t>2022/7/14</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36394A8-AA8D-4DBB-9870-19FC5FFD0FE5}" type="slidenum">
              <a:rPr lang="zh-CN" altLang="en-US" smtClean="0"/>
              <a:pPr/>
              <a:t>‹#›</a:t>
            </a:fld>
            <a:endParaRPr lang="zh-CN" altLang="en-US"/>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71450" indent="-170815"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0815"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0815"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png"/><Relationship Id="rId7" Type="http://schemas.openxmlformats.org/officeDocument/2006/relationships/diagramQuickStyle" Target="../diagrams/quickStyle1.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1.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3.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58.wmf"/><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7.xml"/><Relationship Id="rId1" Type="http://schemas.openxmlformats.org/officeDocument/2006/relationships/tags" Target="../tags/tag46.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7.xml"/><Relationship Id="rId1" Type="http://schemas.openxmlformats.org/officeDocument/2006/relationships/tags" Target="../tags/tag5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5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slideLayout" Target="../slideLayouts/slideLayout7.xml"/><Relationship Id="rId1" Type="http://schemas.openxmlformats.org/officeDocument/2006/relationships/tags" Target="../tags/tag58.xml"/><Relationship Id="rId6" Type="http://schemas.openxmlformats.org/officeDocument/2006/relationships/image" Target="../media/image128.jpeg"/><Relationship Id="rId5" Type="http://schemas.openxmlformats.org/officeDocument/2006/relationships/image" Target="../media/image127.png"/><Relationship Id="rId4" Type="http://schemas.openxmlformats.org/officeDocument/2006/relationships/image" Target="../media/image126.jpeg"/></Relationships>
</file>

<file path=ppt/slides/_rels/slide5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eg"/></Relationships>
</file>

<file path=ppt/slides/_rels/slide58.xml.rels><?xml version="1.0" encoding="UTF-8" standalone="yes"?>
<Relationships xmlns="http://schemas.openxmlformats.org/package/2006/relationships"><Relationship Id="rId8" Type="http://schemas.openxmlformats.org/officeDocument/2006/relationships/tags" Target="../tags/tag67.xml"/><Relationship Id="rId3" Type="http://schemas.openxmlformats.org/officeDocument/2006/relationships/tags" Target="../tags/tag62.xml"/><Relationship Id="rId7" Type="http://schemas.openxmlformats.org/officeDocument/2006/relationships/tags" Target="../tags/tag66.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10" Type="http://schemas.openxmlformats.org/officeDocument/2006/relationships/image" Target="../media/image135.png"/><Relationship Id="rId4" Type="http://schemas.openxmlformats.org/officeDocument/2006/relationships/tags" Target="../tags/tag63.xml"/><Relationship Id="rId9"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0B2B8DC-B2E5-44DE-B887-1AA77C16552F}"/>
              </a:ext>
            </a:extLst>
          </p:cNvPr>
          <p:cNvSpPr/>
          <p:nvPr/>
        </p:nvSpPr>
        <p:spPr>
          <a:xfrm>
            <a:off x="0" y="1671145"/>
            <a:ext cx="9133205" cy="1792014"/>
          </a:xfrm>
          <a:prstGeom prst="rect">
            <a:avLst/>
          </a:prstGeom>
          <a:solidFill>
            <a:srgbClr val="48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387" name="图片 5"/>
          <p:cNvPicPr>
            <a:picLocks noChangeAspect="1"/>
          </p:cNvPicPr>
          <p:nvPr/>
        </p:nvPicPr>
        <p:blipFill>
          <a:blip r:embed="rId3" cstate="print"/>
          <a:stretch>
            <a:fillRect/>
          </a:stretch>
        </p:blipFill>
        <p:spPr>
          <a:xfrm>
            <a:off x="7544435" y="3155315"/>
            <a:ext cx="1588770" cy="1958975"/>
          </a:xfrm>
          <a:prstGeom prst="rect">
            <a:avLst/>
          </a:prstGeom>
          <a:noFill/>
          <a:ln w="9525">
            <a:noFill/>
          </a:ln>
        </p:spPr>
      </p:pic>
      <p:sp>
        <p:nvSpPr>
          <p:cNvPr id="3" name="文本框 2"/>
          <p:cNvSpPr txBox="1"/>
          <p:nvPr/>
        </p:nvSpPr>
        <p:spPr>
          <a:xfrm>
            <a:off x="651783" y="2182431"/>
            <a:ext cx="7335651" cy="769441"/>
          </a:xfrm>
          <a:prstGeom prst="rect">
            <a:avLst/>
          </a:prstGeom>
          <a:noFill/>
        </p:spPr>
        <p:txBody>
          <a:bodyPr wrap="square" rtlCol="0">
            <a:spAutoFit/>
          </a:bodyPr>
          <a:lstStyle/>
          <a:p>
            <a:pPr algn="dist"/>
            <a:r>
              <a:rPr lang="zh-CN" altLang="en-US" sz="4400" b="1" dirty="0">
                <a:solidFill>
                  <a:schemeClr val="bg1"/>
                </a:solidFill>
                <a:latin typeface="微软雅黑" panose="020B0503020204020204" charset="-122"/>
                <a:ea typeface="微软雅黑" panose="020B0503020204020204" charset="-122"/>
              </a:rPr>
              <a:t>一、</a:t>
            </a:r>
            <a:r>
              <a:rPr lang="en-US" altLang="zh-CN" sz="4400" b="1" dirty="0">
                <a:solidFill>
                  <a:schemeClr val="bg1"/>
                </a:solidFill>
                <a:latin typeface="微软雅黑" panose="020B0503020204020204" charset="-122"/>
                <a:ea typeface="微软雅黑" panose="020B0503020204020204" charset="-122"/>
              </a:rPr>
              <a:t>XX</a:t>
            </a:r>
            <a:r>
              <a:rPr lang="zh-CN" altLang="en-US" sz="4400" b="1" dirty="0">
                <a:solidFill>
                  <a:schemeClr val="bg1"/>
                </a:solidFill>
                <a:latin typeface="微软雅黑" panose="020B0503020204020204" charset="-122"/>
                <a:ea typeface="微软雅黑" panose="020B0503020204020204" charset="-122"/>
              </a:rPr>
              <a:t>安全管理工作简介</a:t>
            </a: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文本框 19"/>
          <p:cNvSpPr txBox="1"/>
          <p:nvPr/>
        </p:nvSpPr>
        <p:spPr>
          <a:xfrm>
            <a:off x="130175" y="754380"/>
            <a:ext cx="8717280" cy="319405"/>
          </a:xfrm>
          <a:prstGeom prst="rect">
            <a:avLst/>
          </a:prstGeom>
          <a:noFill/>
          <a:ln w="9525">
            <a:noFill/>
          </a:ln>
        </p:spPr>
        <p:txBody>
          <a:bodyPr wrap="none" anchor="t">
            <a:spAutoFit/>
          </a:bodyPr>
          <a:lstStyle/>
          <a:p>
            <a:pPr lvl="0" indent="0"/>
            <a:r>
              <a:rPr lang="zh-CN" altLang="en-US" sz="1400" dirty="0">
                <a:solidFill>
                  <a:schemeClr val="tx1"/>
                </a:solidFill>
                <a:latin typeface="微软雅黑" panose="020B0503020204020204" charset="-122"/>
                <a:ea typeface="微软雅黑" panose="020B0503020204020204" charset="-122"/>
              </a:rPr>
              <a:t>保命条款是全体人员（公司员工、承包商）不可逾越的</a:t>
            </a:r>
            <a:r>
              <a:rPr lang="zh-CN" altLang="en-US" sz="1400" b="1" dirty="0">
                <a:solidFill>
                  <a:srgbClr val="FF0000"/>
                </a:solidFill>
                <a:latin typeface="微软雅黑" panose="020B0503020204020204" charset="-122"/>
                <a:ea typeface="微软雅黑" panose="020B0503020204020204" charset="-122"/>
              </a:rPr>
              <a:t>红线</a:t>
            </a:r>
            <a:r>
              <a:rPr lang="zh-CN" altLang="en-US" sz="1400" dirty="0">
                <a:solidFill>
                  <a:schemeClr val="tx1"/>
                </a:solidFill>
                <a:latin typeface="微软雅黑" panose="020B0503020204020204" charset="-122"/>
                <a:ea typeface="微软雅黑" panose="020B0503020204020204" charset="-122"/>
              </a:rPr>
              <a:t>，十大高危行为是安全管理工作不可触及的</a:t>
            </a:r>
            <a:r>
              <a:rPr lang="zh-CN" altLang="en-US" sz="1400" b="1" dirty="0">
                <a:solidFill>
                  <a:srgbClr val="FF9900"/>
                </a:solidFill>
                <a:latin typeface="微软雅黑" panose="020B0503020204020204" charset="-122"/>
                <a:ea typeface="微软雅黑" panose="020B0503020204020204" charset="-122"/>
              </a:rPr>
              <a:t>底线</a:t>
            </a:r>
            <a:r>
              <a:rPr lang="zh-CN" altLang="en-US" sz="1400" b="1" dirty="0">
                <a:solidFill>
                  <a:schemeClr val="tx1"/>
                </a:solidFill>
                <a:latin typeface="微软雅黑" panose="020B0503020204020204" charset="-122"/>
                <a:ea typeface="微软雅黑" panose="020B0503020204020204" charset="-122"/>
              </a:rPr>
              <a:t>！</a:t>
            </a:r>
          </a:p>
        </p:txBody>
      </p:sp>
      <p:sp>
        <p:nvSpPr>
          <p:cNvPr id="27651" name="文本框 1"/>
          <p:cNvSpPr txBox="1"/>
          <p:nvPr/>
        </p:nvSpPr>
        <p:spPr>
          <a:xfrm>
            <a:off x="909638" y="1059974"/>
            <a:ext cx="4055269" cy="1371600"/>
          </a:xfrm>
          <a:prstGeom prst="rect">
            <a:avLst/>
          </a:prstGeom>
          <a:noFill/>
          <a:ln w="9525">
            <a:noFill/>
          </a:ln>
        </p:spPr>
        <p:txBody>
          <a:bodyPr wrap="square" anchor="t">
            <a:spAutoFit/>
          </a:bodyPr>
          <a:lstStyle/>
          <a:p>
            <a:pPr lvl="0" indent="0">
              <a:lnSpc>
                <a:spcPct val="150000"/>
              </a:lnSpc>
              <a:buFont typeface="宋体" panose="02010600030101010101" pitchFamily="2" charset="-122"/>
              <a:buNone/>
            </a:pPr>
            <a:r>
              <a:rPr lang="en-US" altLang="zh-CN" sz="1400">
                <a:solidFill>
                  <a:srgbClr val="FF0000"/>
                </a:solidFill>
                <a:latin typeface="微软雅黑" panose="020B0503020204020204" charset="-122"/>
                <a:ea typeface="微软雅黑" panose="020B0503020204020204" charset="-122"/>
              </a:rPr>
              <a:t>1</a:t>
            </a:r>
            <a:r>
              <a:rPr lang="zh-CN" altLang="en-US" sz="1400">
                <a:solidFill>
                  <a:srgbClr val="FF0000"/>
                </a:solidFill>
                <a:latin typeface="微软雅黑" panose="020B0503020204020204" charset="-122"/>
                <a:ea typeface="微软雅黑" panose="020B0503020204020204" charset="-122"/>
              </a:rPr>
              <a:t>、严禁未经审批进行动火作业、临时用电作业、高处作业、进入受限空间作业；</a:t>
            </a:r>
          </a:p>
          <a:p>
            <a:pPr lvl="0" indent="0">
              <a:lnSpc>
                <a:spcPct val="150000"/>
              </a:lnSpc>
              <a:buFont typeface="宋体" panose="02010600030101010101" pitchFamily="2" charset="-122"/>
              <a:buNone/>
            </a:pPr>
            <a:r>
              <a:rPr lang="en-US" altLang="zh-CN" sz="1400">
                <a:solidFill>
                  <a:srgbClr val="FF0000"/>
                </a:solidFill>
                <a:latin typeface="微软雅黑" panose="020B0503020204020204" charset="-122"/>
                <a:ea typeface="微软雅黑" panose="020B0503020204020204" charset="-122"/>
              </a:rPr>
              <a:t>2</a:t>
            </a:r>
            <a:r>
              <a:rPr lang="zh-CN" altLang="en-US" sz="1400">
                <a:solidFill>
                  <a:srgbClr val="FF0000"/>
                </a:solidFill>
                <a:latin typeface="微软雅黑" panose="020B0503020204020204" charset="-122"/>
                <a:ea typeface="微软雅黑" panose="020B0503020204020204" charset="-122"/>
              </a:rPr>
              <a:t>、严禁在生产区内吸烟；</a:t>
            </a:r>
          </a:p>
          <a:p>
            <a:pPr lvl="0" indent="0">
              <a:lnSpc>
                <a:spcPct val="150000"/>
              </a:lnSpc>
              <a:buFont typeface="宋体" panose="02010600030101010101" pitchFamily="2" charset="-122"/>
              <a:buNone/>
            </a:pPr>
            <a:r>
              <a:rPr lang="en-US" altLang="zh-CN" sz="1400">
                <a:solidFill>
                  <a:srgbClr val="FF0000"/>
                </a:solidFill>
                <a:latin typeface="微软雅黑" panose="020B0503020204020204" charset="-122"/>
                <a:ea typeface="微软雅黑" panose="020B0503020204020204" charset="-122"/>
              </a:rPr>
              <a:t>3</a:t>
            </a:r>
            <a:r>
              <a:rPr lang="zh-CN" altLang="en-US" sz="1400">
                <a:solidFill>
                  <a:srgbClr val="FF0000"/>
                </a:solidFill>
                <a:latin typeface="微软雅黑" panose="020B0503020204020204" charset="-122"/>
                <a:ea typeface="微软雅黑" panose="020B0503020204020204" charset="-122"/>
              </a:rPr>
              <a:t>、严禁未经许可解除他人的上锁挂签锁具。</a:t>
            </a:r>
          </a:p>
        </p:txBody>
      </p:sp>
      <p:grpSp>
        <p:nvGrpSpPr>
          <p:cNvPr id="27652" name="组合 1"/>
          <p:cNvGrpSpPr/>
          <p:nvPr/>
        </p:nvGrpSpPr>
        <p:grpSpPr>
          <a:xfrm>
            <a:off x="76200" y="2455545"/>
            <a:ext cx="5226685" cy="2641600"/>
            <a:chOff x="2287" y="4102"/>
            <a:chExt cx="14570" cy="6440"/>
          </a:xfrm>
        </p:grpSpPr>
        <p:grpSp>
          <p:nvGrpSpPr>
            <p:cNvPr id="27653" name="组合 9"/>
            <p:cNvGrpSpPr/>
            <p:nvPr/>
          </p:nvGrpSpPr>
          <p:grpSpPr>
            <a:xfrm>
              <a:off x="2367" y="6487"/>
              <a:ext cx="11565" cy="1835"/>
              <a:chOff x="223645" y="2948781"/>
              <a:chExt cx="6876251" cy="1110479"/>
            </a:xfrm>
          </p:grpSpPr>
          <p:sp>
            <p:nvSpPr>
              <p:cNvPr id="27654" name="AutoShape 13"/>
              <p:cNvSpPr/>
              <p:nvPr/>
            </p:nvSpPr>
            <p:spPr>
              <a:xfrm rot="10800000">
                <a:off x="223645" y="3905160"/>
                <a:ext cx="6304690" cy="154100"/>
              </a:xfrm>
              <a:custGeom>
                <a:avLst/>
                <a:gdLst/>
                <a:ahLst/>
                <a:cxnLst>
                  <a:cxn ang="0">
                    <a:pos x="0" y="3915966"/>
                  </a:cxn>
                  <a:cxn ang="0">
                    <a:pos x="0" y="7831932"/>
                  </a:cxn>
                  <a:cxn ang="0">
                    <a:pos x="0" y="3915966"/>
                  </a:cxn>
                  <a:cxn ang="0">
                    <a:pos x="0" y="0"/>
                  </a:cxn>
                </a:cxnLst>
                <a:rect l="0" t="0" r="0" b="0"/>
                <a:pathLst>
                  <a:path w="21600" h="21600">
                    <a:moveTo>
                      <a:pt x="0" y="0"/>
                    </a:moveTo>
                    <a:lnTo>
                      <a:pt x="0" y="21600"/>
                    </a:lnTo>
                    <a:lnTo>
                      <a:pt x="21600" y="21600"/>
                    </a:lnTo>
                    <a:lnTo>
                      <a:pt x="21600" y="0"/>
                    </a:lnTo>
                    <a:lnTo>
                      <a:pt x="0" y="0"/>
                    </a:lnTo>
                    <a:close/>
                  </a:path>
                </a:pathLst>
              </a:custGeom>
              <a:gradFill rotWithShape="1">
                <a:gsLst>
                  <a:gs pos="0">
                    <a:srgbClr val="FFFFFF"/>
                  </a:gs>
                  <a:gs pos="100000">
                    <a:srgbClr val="EAEAEA"/>
                  </a:gs>
                </a:gsLst>
                <a:lin ang="5400000" scaled="1"/>
                <a:tileRect/>
              </a:gradFill>
              <a:ln w="9525">
                <a:noFill/>
              </a:ln>
            </p:spPr>
            <p:txBody>
              <a:bodyPr/>
              <a:lstStyle/>
              <a:p>
                <a:endParaRPr lang="zh-CN" altLang="en-US" sz="1350"/>
              </a:p>
            </p:txBody>
          </p:sp>
          <p:sp>
            <p:nvSpPr>
              <p:cNvPr id="27655" name="AutoShape 7"/>
              <p:cNvSpPr/>
              <p:nvPr/>
            </p:nvSpPr>
            <p:spPr>
              <a:xfrm>
                <a:off x="223645" y="2964668"/>
                <a:ext cx="6684147" cy="915073"/>
              </a:xfrm>
              <a:prstGeom prst="homePlate">
                <a:avLst>
                  <a:gd name="adj" fmla="val 39836"/>
                </a:avLst>
              </a:prstGeom>
              <a:gradFill rotWithShape="1">
                <a:gsLst>
                  <a:gs pos="0">
                    <a:srgbClr val="FAFAFA"/>
                  </a:gs>
                  <a:gs pos="100000">
                    <a:srgbClr val="EAEAEA"/>
                  </a:gs>
                </a:gsLst>
                <a:lin ang="5400000" scaled="1"/>
                <a:tileRect/>
              </a:gradFill>
              <a:ln w="9525" cap="flat" cmpd="sng">
                <a:solidFill>
                  <a:srgbClr val="EAEAEA"/>
                </a:solidFill>
                <a:prstDash val="solid"/>
                <a:miter/>
                <a:headEnd type="none" w="med" len="med"/>
                <a:tailEnd type="none" w="med" len="med"/>
              </a:ln>
            </p:spPr>
            <p:txBody>
              <a:bodyPr wrap="none" anchor="ctr"/>
              <a:lstStyle/>
              <a:p>
                <a:pPr marL="357505" lvl="0" indent="-357505">
                  <a:lnSpc>
                    <a:spcPct val="120000"/>
                  </a:lnSpc>
                </a:pPr>
                <a:endParaRPr lang="zh-CN" altLang="en-US" sz="675" dirty="0">
                  <a:solidFill>
                    <a:srgbClr val="646464"/>
                  </a:solidFill>
                  <a:latin typeface="Arial" panose="020B0604020202020204" pitchFamily="34" charset="0"/>
                  <a:ea typeface="微软雅黑" panose="020B0503020204020204" charset="-122"/>
                </a:endParaRPr>
              </a:p>
            </p:txBody>
          </p:sp>
          <p:grpSp>
            <p:nvGrpSpPr>
              <p:cNvPr id="27656" name="组合 50"/>
              <p:cNvGrpSpPr/>
              <p:nvPr/>
            </p:nvGrpSpPr>
            <p:grpSpPr>
              <a:xfrm>
                <a:off x="5143873" y="2955136"/>
                <a:ext cx="566804" cy="1096182"/>
                <a:chOff x="5075878" y="1772364"/>
                <a:chExt cx="653445" cy="1096182"/>
              </a:xfrm>
            </p:grpSpPr>
            <p:sp>
              <p:nvSpPr>
                <p:cNvPr id="27657" name="AutoShape 8"/>
                <p:cNvSpPr/>
                <p:nvPr/>
              </p:nvSpPr>
              <p:spPr>
                <a:xfrm>
                  <a:off x="5075878" y="1772364"/>
                  <a:ext cx="653445" cy="934138"/>
                </a:xfrm>
                <a:prstGeom prst="chevron">
                  <a:avLst>
                    <a:gd name="adj" fmla="val 55444"/>
                  </a:avLst>
                </a:prstGeom>
                <a:gradFill rotWithShape="1">
                  <a:gsLst>
                    <a:gs pos="0">
                      <a:srgbClr val="2676FF"/>
                    </a:gs>
                    <a:gs pos="50000">
                      <a:srgbClr val="0051DC"/>
                    </a:gs>
                    <a:gs pos="100000">
                      <a:srgbClr val="2676FF"/>
                    </a:gs>
                  </a:gsLst>
                  <a:lin ang="18900000" scaled="1"/>
                  <a:tileRect/>
                </a:gradFill>
                <a:ln w="9525" cap="flat" cmpd="sng">
                  <a:solidFill>
                    <a:srgbClr val="FFFFFF"/>
                  </a:solidFill>
                  <a:prstDash val="solid"/>
                  <a:miter/>
                  <a:headEnd type="none" w="med" len="med"/>
                  <a:tailEnd type="none" w="med" len="med"/>
                </a:ln>
              </p:spPr>
              <p:txBody>
                <a:bodyPr wrap="none" anchor="ctr"/>
                <a:lstStyle/>
                <a:p>
                  <a:pPr lvl="0" indent="0"/>
                  <a:endParaRPr lang="zh-CN" altLang="en-US" sz="1050" dirty="0">
                    <a:solidFill>
                      <a:srgbClr val="000000"/>
                    </a:solidFill>
                    <a:latin typeface="Arial" panose="020B0604020202020204" pitchFamily="34" charset="0"/>
                    <a:ea typeface="微软雅黑" panose="020B0503020204020204" charset="-122"/>
                  </a:endParaRPr>
                </a:p>
              </p:txBody>
            </p:sp>
            <p:sp>
              <p:nvSpPr>
                <p:cNvPr id="27658" name="AutoShape 14"/>
                <p:cNvSpPr/>
                <p:nvPr/>
              </p:nvSpPr>
              <p:spPr>
                <a:xfrm>
                  <a:off x="5081370" y="2714445"/>
                  <a:ext cx="287368" cy="154101"/>
                </a:xfrm>
                <a:custGeom>
                  <a:avLst/>
                  <a:gdLst/>
                  <a:ahLst/>
                  <a:cxnLst>
                    <a:cxn ang="0">
                      <a:pos x="50853053" y="3915991"/>
                    </a:cxn>
                    <a:cxn ang="0">
                      <a:pos x="25426520" y="7831983"/>
                    </a:cxn>
                    <a:cxn ang="0">
                      <a:pos x="0" y="3915991"/>
                    </a:cxn>
                    <a:cxn ang="0">
                      <a:pos x="25426520" y="0"/>
                    </a:cxn>
                  </a:cxnLst>
                  <a:rect l="0" t="0" r="0" b="0"/>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tileRect/>
                </a:gradFill>
                <a:ln w="9525" cap="flat" cmpd="sng">
                  <a:solidFill>
                    <a:srgbClr val="FFFFFF"/>
                  </a:solidFill>
                  <a:prstDash val="solid"/>
                  <a:round/>
                  <a:headEnd type="none" w="med" len="med"/>
                  <a:tailEnd type="none" w="med" len="med"/>
                </a:ln>
              </p:spPr>
              <p:txBody>
                <a:bodyPr/>
                <a:lstStyle/>
                <a:p>
                  <a:endParaRPr lang="zh-CN" altLang="en-US" sz="1350"/>
                </a:p>
              </p:txBody>
            </p:sp>
          </p:grpSp>
          <p:grpSp>
            <p:nvGrpSpPr>
              <p:cNvPr id="27659" name="组合 65"/>
              <p:cNvGrpSpPr/>
              <p:nvPr/>
            </p:nvGrpSpPr>
            <p:grpSpPr>
              <a:xfrm>
                <a:off x="3756239" y="2955136"/>
                <a:ext cx="566804" cy="1096182"/>
                <a:chOff x="3753720" y="1772364"/>
                <a:chExt cx="653445" cy="1096182"/>
              </a:xfrm>
            </p:grpSpPr>
            <p:sp>
              <p:nvSpPr>
                <p:cNvPr id="27660" name="AutoShape 8"/>
                <p:cNvSpPr/>
                <p:nvPr/>
              </p:nvSpPr>
              <p:spPr>
                <a:xfrm>
                  <a:off x="3753720" y="1772364"/>
                  <a:ext cx="653445" cy="934138"/>
                </a:xfrm>
                <a:prstGeom prst="chevron">
                  <a:avLst>
                    <a:gd name="adj" fmla="val 55444"/>
                  </a:avLst>
                </a:prstGeom>
                <a:gradFill rotWithShape="1">
                  <a:gsLst>
                    <a:gs pos="0">
                      <a:srgbClr val="2676FF"/>
                    </a:gs>
                    <a:gs pos="50000">
                      <a:srgbClr val="0051DC"/>
                    </a:gs>
                    <a:gs pos="100000">
                      <a:srgbClr val="2676FF"/>
                    </a:gs>
                  </a:gsLst>
                  <a:lin ang="18900000" scaled="1"/>
                  <a:tileRect/>
                </a:gradFill>
                <a:ln w="9525" cap="flat" cmpd="sng">
                  <a:solidFill>
                    <a:srgbClr val="FFFFFF"/>
                  </a:solidFill>
                  <a:prstDash val="solid"/>
                  <a:miter/>
                  <a:headEnd type="none" w="med" len="med"/>
                  <a:tailEnd type="none" w="med" len="med"/>
                </a:ln>
              </p:spPr>
              <p:txBody>
                <a:bodyPr wrap="none" anchor="ctr"/>
                <a:lstStyle/>
                <a:p>
                  <a:pPr lvl="0" indent="0"/>
                  <a:endParaRPr lang="zh-CN" altLang="en-US" sz="1050" dirty="0">
                    <a:solidFill>
                      <a:srgbClr val="000000"/>
                    </a:solidFill>
                    <a:latin typeface="Arial" panose="020B0604020202020204" pitchFamily="34" charset="0"/>
                    <a:ea typeface="微软雅黑" panose="020B0503020204020204" charset="-122"/>
                  </a:endParaRPr>
                </a:p>
              </p:txBody>
            </p:sp>
            <p:sp>
              <p:nvSpPr>
                <p:cNvPr id="27661" name="AutoShape 14"/>
                <p:cNvSpPr/>
                <p:nvPr/>
              </p:nvSpPr>
              <p:spPr>
                <a:xfrm>
                  <a:off x="3759211" y="2714445"/>
                  <a:ext cx="287368" cy="154101"/>
                </a:xfrm>
                <a:custGeom>
                  <a:avLst/>
                  <a:gdLst/>
                  <a:ahLst/>
                  <a:cxnLst>
                    <a:cxn ang="0">
                      <a:pos x="50853053" y="3915991"/>
                    </a:cxn>
                    <a:cxn ang="0">
                      <a:pos x="25426520" y="7831983"/>
                    </a:cxn>
                    <a:cxn ang="0">
                      <a:pos x="0" y="3915991"/>
                    </a:cxn>
                    <a:cxn ang="0">
                      <a:pos x="25426520" y="0"/>
                    </a:cxn>
                  </a:cxnLst>
                  <a:rect l="0" t="0" r="0" b="0"/>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tileRect/>
                </a:gradFill>
                <a:ln w="9525" cap="flat" cmpd="sng">
                  <a:solidFill>
                    <a:srgbClr val="FFFFFF"/>
                  </a:solidFill>
                  <a:prstDash val="solid"/>
                  <a:round/>
                  <a:headEnd type="none" w="med" len="med"/>
                  <a:tailEnd type="none" w="med" len="med"/>
                </a:ln>
              </p:spPr>
              <p:txBody>
                <a:bodyPr/>
                <a:lstStyle/>
                <a:p>
                  <a:endParaRPr lang="zh-CN" altLang="en-US" sz="1350"/>
                </a:p>
              </p:txBody>
            </p:sp>
          </p:grpSp>
          <p:grpSp>
            <p:nvGrpSpPr>
              <p:cNvPr id="27662" name="组合 71"/>
              <p:cNvGrpSpPr/>
              <p:nvPr/>
            </p:nvGrpSpPr>
            <p:grpSpPr>
              <a:xfrm>
                <a:off x="2367016" y="2955136"/>
                <a:ext cx="566803" cy="1093004"/>
                <a:chOff x="2555864" y="1772364"/>
                <a:chExt cx="653444" cy="1093004"/>
              </a:xfrm>
            </p:grpSpPr>
            <p:sp>
              <p:nvSpPr>
                <p:cNvPr id="27663" name="AutoShape 8"/>
                <p:cNvSpPr/>
                <p:nvPr/>
              </p:nvSpPr>
              <p:spPr>
                <a:xfrm>
                  <a:off x="2555864" y="1772364"/>
                  <a:ext cx="653444" cy="934137"/>
                </a:xfrm>
                <a:prstGeom prst="chevron">
                  <a:avLst>
                    <a:gd name="adj" fmla="val 55444"/>
                  </a:avLst>
                </a:prstGeom>
                <a:gradFill rotWithShape="1">
                  <a:gsLst>
                    <a:gs pos="0">
                      <a:srgbClr val="2676FF"/>
                    </a:gs>
                    <a:gs pos="50000">
                      <a:srgbClr val="0051DC"/>
                    </a:gs>
                    <a:gs pos="100000">
                      <a:srgbClr val="2676FF"/>
                    </a:gs>
                  </a:gsLst>
                  <a:lin ang="18900000" scaled="1"/>
                  <a:tileRect/>
                </a:gradFill>
                <a:ln w="9525" cap="flat" cmpd="sng">
                  <a:solidFill>
                    <a:srgbClr val="FFFFFF"/>
                  </a:solidFill>
                  <a:prstDash val="solid"/>
                  <a:miter/>
                  <a:headEnd type="none" w="med" len="med"/>
                  <a:tailEnd type="none" w="med" len="med"/>
                </a:ln>
              </p:spPr>
              <p:txBody>
                <a:bodyPr wrap="none" anchor="ctr"/>
                <a:lstStyle/>
                <a:p>
                  <a:pPr lvl="0" indent="0"/>
                  <a:endParaRPr lang="zh-CN" altLang="en-US" sz="1050" dirty="0">
                    <a:solidFill>
                      <a:srgbClr val="000000"/>
                    </a:solidFill>
                    <a:latin typeface="Arial" panose="020B0604020202020204" pitchFamily="34" charset="0"/>
                    <a:ea typeface="微软雅黑" panose="020B0503020204020204" charset="-122"/>
                  </a:endParaRPr>
                </a:p>
              </p:txBody>
            </p:sp>
            <p:sp>
              <p:nvSpPr>
                <p:cNvPr id="27664" name="AutoShape 14"/>
                <p:cNvSpPr/>
                <p:nvPr/>
              </p:nvSpPr>
              <p:spPr>
                <a:xfrm>
                  <a:off x="2561354" y="2711267"/>
                  <a:ext cx="287370" cy="154101"/>
                </a:xfrm>
                <a:custGeom>
                  <a:avLst/>
                  <a:gdLst/>
                  <a:ahLst/>
                  <a:cxnLst>
                    <a:cxn ang="0">
                      <a:pos x="50853407" y="3915991"/>
                    </a:cxn>
                    <a:cxn ang="0">
                      <a:pos x="25426697" y="7831983"/>
                    </a:cxn>
                    <a:cxn ang="0">
                      <a:pos x="0" y="3915991"/>
                    </a:cxn>
                    <a:cxn ang="0">
                      <a:pos x="25426697" y="0"/>
                    </a:cxn>
                  </a:cxnLst>
                  <a:rect l="0" t="0" r="0" b="0"/>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tileRect/>
                </a:gradFill>
                <a:ln w="9525" cap="flat" cmpd="sng">
                  <a:solidFill>
                    <a:srgbClr val="FFFFFF"/>
                  </a:solidFill>
                  <a:prstDash val="solid"/>
                  <a:round/>
                  <a:headEnd type="none" w="med" len="med"/>
                  <a:tailEnd type="none" w="med" len="med"/>
                </a:ln>
              </p:spPr>
              <p:txBody>
                <a:bodyPr/>
                <a:lstStyle/>
                <a:p>
                  <a:endParaRPr lang="zh-CN" altLang="en-US" sz="1350"/>
                </a:p>
              </p:txBody>
            </p:sp>
          </p:grpSp>
          <p:grpSp>
            <p:nvGrpSpPr>
              <p:cNvPr id="27665" name="组合 74"/>
              <p:cNvGrpSpPr/>
              <p:nvPr/>
            </p:nvGrpSpPr>
            <p:grpSpPr>
              <a:xfrm>
                <a:off x="977795" y="2955136"/>
                <a:ext cx="568391" cy="1096181"/>
                <a:chOff x="1402953" y="1772364"/>
                <a:chExt cx="655274" cy="1096181"/>
              </a:xfrm>
            </p:grpSpPr>
            <p:sp>
              <p:nvSpPr>
                <p:cNvPr id="27666" name="AutoShape 8"/>
                <p:cNvSpPr/>
                <p:nvPr/>
              </p:nvSpPr>
              <p:spPr>
                <a:xfrm>
                  <a:off x="1402953" y="1772364"/>
                  <a:ext cx="655274" cy="935725"/>
                </a:xfrm>
                <a:prstGeom prst="chevron">
                  <a:avLst>
                    <a:gd name="adj" fmla="val 55444"/>
                  </a:avLst>
                </a:prstGeom>
                <a:gradFill rotWithShape="1">
                  <a:gsLst>
                    <a:gs pos="0">
                      <a:srgbClr val="2676FF"/>
                    </a:gs>
                    <a:gs pos="50000">
                      <a:srgbClr val="0051DC"/>
                    </a:gs>
                    <a:gs pos="100000">
                      <a:srgbClr val="2676FF"/>
                    </a:gs>
                  </a:gsLst>
                  <a:lin ang="18900000" scaled="1"/>
                  <a:tileRect/>
                </a:gradFill>
                <a:ln w="9525" cap="flat" cmpd="sng">
                  <a:solidFill>
                    <a:srgbClr val="FFFFFF"/>
                  </a:solidFill>
                  <a:prstDash val="solid"/>
                  <a:miter/>
                  <a:headEnd type="none" w="med" len="med"/>
                  <a:tailEnd type="none" w="med" len="med"/>
                </a:ln>
              </p:spPr>
              <p:txBody>
                <a:bodyPr wrap="none" anchor="ctr"/>
                <a:lstStyle/>
                <a:p>
                  <a:pPr lvl="0" indent="0"/>
                  <a:endParaRPr lang="zh-CN" altLang="en-US" sz="1050" dirty="0">
                    <a:solidFill>
                      <a:srgbClr val="000000"/>
                    </a:solidFill>
                    <a:latin typeface="Arial" panose="020B0604020202020204" pitchFamily="34" charset="0"/>
                    <a:ea typeface="微软雅黑" panose="020B0503020204020204" charset="-122"/>
                  </a:endParaRPr>
                </a:p>
              </p:txBody>
            </p:sp>
            <p:sp>
              <p:nvSpPr>
                <p:cNvPr id="27667" name="AutoShape 14"/>
                <p:cNvSpPr/>
                <p:nvPr/>
              </p:nvSpPr>
              <p:spPr>
                <a:xfrm>
                  <a:off x="1408444" y="2714444"/>
                  <a:ext cx="289199" cy="154101"/>
                </a:xfrm>
                <a:custGeom>
                  <a:avLst/>
                  <a:gdLst/>
                  <a:ahLst/>
                  <a:cxnLst>
                    <a:cxn ang="0">
                      <a:pos x="51177070" y="3915991"/>
                    </a:cxn>
                    <a:cxn ang="0">
                      <a:pos x="25588528" y="7831983"/>
                    </a:cxn>
                    <a:cxn ang="0">
                      <a:pos x="0" y="3915991"/>
                    </a:cxn>
                    <a:cxn ang="0">
                      <a:pos x="25588528" y="0"/>
                    </a:cxn>
                  </a:cxnLst>
                  <a:rect l="0" t="0" r="0" b="0"/>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tileRect/>
                </a:gradFill>
                <a:ln w="9525" cap="flat" cmpd="sng">
                  <a:solidFill>
                    <a:srgbClr val="FFFFFF"/>
                  </a:solidFill>
                  <a:prstDash val="solid"/>
                  <a:round/>
                  <a:headEnd type="none" w="med" len="med"/>
                  <a:tailEnd type="none" w="med" len="med"/>
                </a:ln>
              </p:spPr>
              <p:txBody>
                <a:bodyPr/>
                <a:lstStyle/>
                <a:p>
                  <a:endParaRPr lang="zh-CN" altLang="en-US" sz="1350"/>
                </a:p>
              </p:txBody>
            </p:sp>
          </p:grpSp>
          <p:grpSp>
            <p:nvGrpSpPr>
              <p:cNvPr id="27668" name="组合 77"/>
              <p:cNvGrpSpPr/>
              <p:nvPr/>
            </p:nvGrpSpPr>
            <p:grpSpPr>
              <a:xfrm>
                <a:off x="6533093" y="2948781"/>
                <a:ext cx="566803" cy="1099359"/>
                <a:chOff x="8100998" y="1766009"/>
                <a:chExt cx="653444" cy="1099359"/>
              </a:xfrm>
            </p:grpSpPr>
            <p:sp>
              <p:nvSpPr>
                <p:cNvPr id="27669" name="AutoShape 8"/>
                <p:cNvSpPr/>
                <p:nvPr/>
              </p:nvSpPr>
              <p:spPr>
                <a:xfrm>
                  <a:off x="8100998" y="1766009"/>
                  <a:ext cx="653444" cy="934137"/>
                </a:xfrm>
                <a:prstGeom prst="chevron">
                  <a:avLst>
                    <a:gd name="adj" fmla="val 55444"/>
                  </a:avLst>
                </a:prstGeom>
                <a:gradFill rotWithShape="1">
                  <a:gsLst>
                    <a:gs pos="0">
                      <a:srgbClr val="2676FF"/>
                    </a:gs>
                    <a:gs pos="50000">
                      <a:srgbClr val="0051DC"/>
                    </a:gs>
                    <a:gs pos="100000">
                      <a:srgbClr val="2676FF"/>
                    </a:gs>
                  </a:gsLst>
                  <a:lin ang="18900000" scaled="1"/>
                  <a:tileRect/>
                </a:gradFill>
                <a:ln w="9525" cap="flat" cmpd="sng">
                  <a:solidFill>
                    <a:srgbClr val="FFFFFF"/>
                  </a:solidFill>
                  <a:prstDash val="solid"/>
                  <a:miter/>
                  <a:headEnd type="none" w="med" len="med"/>
                  <a:tailEnd type="none" w="med" len="med"/>
                </a:ln>
              </p:spPr>
              <p:txBody>
                <a:bodyPr wrap="none" anchor="ctr"/>
                <a:lstStyle/>
                <a:p>
                  <a:pPr lvl="0" indent="0"/>
                  <a:endParaRPr lang="zh-CN" altLang="en-US" sz="1050" dirty="0">
                    <a:solidFill>
                      <a:srgbClr val="000000"/>
                    </a:solidFill>
                    <a:latin typeface="Arial" panose="020B0604020202020204" pitchFamily="34" charset="0"/>
                    <a:ea typeface="微软雅黑" panose="020B0503020204020204" charset="-122"/>
                  </a:endParaRPr>
                </a:p>
              </p:txBody>
            </p:sp>
            <p:sp>
              <p:nvSpPr>
                <p:cNvPr id="27670" name="AutoShape 14"/>
                <p:cNvSpPr/>
                <p:nvPr/>
              </p:nvSpPr>
              <p:spPr>
                <a:xfrm>
                  <a:off x="8106489" y="2711267"/>
                  <a:ext cx="287370" cy="154101"/>
                </a:xfrm>
                <a:custGeom>
                  <a:avLst/>
                  <a:gdLst/>
                  <a:ahLst/>
                  <a:cxnLst>
                    <a:cxn ang="0">
                      <a:pos x="50853407" y="3915991"/>
                    </a:cxn>
                    <a:cxn ang="0">
                      <a:pos x="25426697" y="7831983"/>
                    </a:cxn>
                    <a:cxn ang="0">
                      <a:pos x="0" y="3915991"/>
                    </a:cxn>
                    <a:cxn ang="0">
                      <a:pos x="25426697" y="0"/>
                    </a:cxn>
                  </a:cxnLst>
                  <a:rect l="0" t="0" r="0" b="0"/>
                  <a:pathLst>
                    <a:path w="21600" h="21600">
                      <a:moveTo>
                        <a:pt x="0" y="0"/>
                      </a:moveTo>
                      <a:lnTo>
                        <a:pt x="0" y="21600"/>
                      </a:lnTo>
                      <a:lnTo>
                        <a:pt x="21600" y="21600"/>
                      </a:lnTo>
                      <a:lnTo>
                        <a:pt x="21600" y="0"/>
                      </a:lnTo>
                      <a:lnTo>
                        <a:pt x="0" y="0"/>
                      </a:lnTo>
                      <a:close/>
                    </a:path>
                  </a:pathLst>
                </a:custGeom>
                <a:gradFill rotWithShape="1">
                  <a:gsLst>
                    <a:gs pos="0">
                      <a:srgbClr val="2676FF">
                        <a:alpha val="50000"/>
                      </a:srgbClr>
                    </a:gs>
                    <a:gs pos="100000">
                      <a:srgbClr val="FFFFFF">
                        <a:alpha val="0"/>
                      </a:srgbClr>
                    </a:gs>
                  </a:gsLst>
                  <a:lin ang="5400000" scaled="1"/>
                  <a:tileRect/>
                </a:gradFill>
                <a:ln w="9525" cap="flat" cmpd="sng">
                  <a:solidFill>
                    <a:srgbClr val="FFFFFF"/>
                  </a:solidFill>
                  <a:prstDash val="solid"/>
                  <a:round/>
                  <a:headEnd type="none" w="med" len="med"/>
                  <a:tailEnd type="none" w="med" len="med"/>
                </a:ln>
              </p:spPr>
              <p:txBody>
                <a:bodyPr/>
                <a:lstStyle/>
                <a:p>
                  <a:endParaRPr lang="zh-CN" altLang="en-US" sz="1350"/>
                </a:p>
              </p:txBody>
            </p:sp>
          </p:grpSp>
          <p:sp>
            <p:nvSpPr>
              <p:cNvPr id="27671" name="TextBox 24"/>
              <p:cNvSpPr txBox="1"/>
              <p:nvPr/>
            </p:nvSpPr>
            <p:spPr>
              <a:xfrm>
                <a:off x="1617962" y="3238050"/>
                <a:ext cx="1102755" cy="372864"/>
              </a:xfrm>
              <a:prstGeom prst="rect">
                <a:avLst/>
              </a:prstGeom>
              <a:noFill/>
              <a:ln w="9525">
                <a:noFill/>
              </a:ln>
            </p:spPr>
            <p:txBody>
              <a:bodyPr wrap="square" anchor="t">
                <a:spAutoFit/>
              </a:bodyPr>
              <a:lstStyle/>
              <a:p>
                <a:pPr lvl="0" indent="0"/>
                <a:r>
                  <a:rPr lang="en-US" altLang="zh-CN" sz="1050" i="1" dirty="0">
                    <a:solidFill>
                      <a:srgbClr val="646464"/>
                    </a:solidFill>
                    <a:latin typeface="Impact" panose="020B0806030902050204" pitchFamily="34" charset="0"/>
                    <a:ea typeface="微软雅黑" panose="020B0503020204020204" charset="-122"/>
                  </a:rPr>
                  <a:t>2016.6</a:t>
                </a:r>
              </a:p>
            </p:txBody>
          </p:sp>
          <p:sp>
            <p:nvSpPr>
              <p:cNvPr id="27672" name="TextBox 25"/>
              <p:cNvSpPr txBox="1"/>
              <p:nvPr/>
            </p:nvSpPr>
            <p:spPr>
              <a:xfrm>
                <a:off x="3039275" y="3238050"/>
                <a:ext cx="978585" cy="372864"/>
              </a:xfrm>
              <a:prstGeom prst="rect">
                <a:avLst/>
              </a:prstGeom>
              <a:noFill/>
              <a:ln w="9525">
                <a:noFill/>
              </a:ln>
            </p:spPr>
            <p:txBody>
              <a:bodyPr wrap="square" anchor="t">
                <a:spAutoFit/>
              </a:bodyPr>
              <a:lstStyle/>
              <a:p>
                <a:pPr lvl="0" indent="0"/>
                <a:r>
                  <a:rPr lang="en-US" altLang="zh-CN" sz="1050" dirty="0">
                    <a:solidFill>
                      <a:srgbClr val="646464"/>
                    </a:solidFill>
                    <a:latin typeface="Impact" panose="020B0806030902050204" pitchFamily="34" charset="0"/>
                    <a:ea typeface="微软雅黑" panose="020B0503020204020204" charset="-122"/>
                  </a:rPr>
                  <a:t>2016.7</a:t>
                </a:r>
              </a:p>
            </p:txBody>
          </p:sp>
          <p:sp>
            <p:nvSpPr>
              <p:cNvPr id="27673" name="TextBox 26"/>
              <p:cNvSpPr txBox="1"/>
              <p:nvPr/>
            </p:nvSpPr>
            <p:spPr>
              <a:xfrm>
                <a:off x="4460588" y="3238050"/>
                <a:ext cx="1079843" cy="372864"/>
              </a:xfrm>
              <a:prstGeom prst="rect">
                <a:avLst/>
              </a:prstGeom>
              <a:noFill/>
              <a:ln w="9525">
                <a:noFill/>
              </a:ln>
            </p:spPr>
            <p:txBody>
              <a:bodyPr wrap="square" anchor="t">
                <a:spAutoFit/>
              </a:bodyPr>
              <a:lstStyle/>
              <a:p>
                <a:pPr lvl="0" indent="0"/>
                <a:r>
                  <a:rPr lang="en-US" altLang="zh-CN" sz="1050" i="1" dirty="0">
                    <a:solidFill>
                      <a:srgbClr val="646464"/>
                    </a:solidFill>
                    <a:latin typeface="Impact" panose="020B0806030902050204" pitchFamily="34" charset="0"/>
                    <a:ea typeface="微软雅黑" panose="020B0503020204020204" charset="-122"/>
                  </a:rPr>
                  <a:t>2016.</a:t>
                </a:r>
                <a:r>
                  <a:rPr lang="en-US" altLang="en-US" sz="1050" i="1" dirty="0">
                    <a:solidFill>
                      <a:srgbClr val="646464"/>
                    </a:solidFill>
                    <a:latin typeface="Impact" panose="020B0806030902050204" pitchFamily="34" charset="0"/>
                    <a:ea typeface="微软雅黑" panose="020B0503020204020204" charset="-122"/>
                  </a:rPr>
                  <a:t>8</a:t>
                </a:r>
              </a:p>
            </p:txBody>
          </p:sp>
          <p:sp>
            <p:nvSpPr>
              <p:cNvPr id="27674" name="TextBox 27"/>
              <p:cNvSpPr txBox="1"/>
              <p:nvPr/>
            </p:nvSpPr>
            <p:spPr>
              <a:xfrm>
                <a:off x="5779903" y="3238050"/>
                <a:ext cx="1028105" cy="372864"/>
              </a:xfrm>
              <a:prstGeom prst="rect">
                <a:avLst/>
              </a:prstGeom>
              <a:noFill/>
              <a:ln w="9525">
                <a:noFill/>
              </a:ln>
            </p:spPr>
            <p:txBody>
              <a:bodyPr wrap="square" anchor="t">
                <a:spAutoFit/>
              </a:bodyPr>
              <a:lstStyle/>
              <a:p>
                <a:pPr lvl="0" indent="0"/>
                <a:r>
                  <a:rPr lang="en-US" altLang="zh-CN" sz="1050" i="1" dirty="0">
                    <a:solidFill>
                      <a:srgbClr val="646464"/>
                    </a:solidFill>
                    <a:latin typeface="Impact" panose="020B0806030902050204" pitchFamily="34" charset="0"/>
                    <a:ea typeface="微软雅黑" panose="020B0503020204020204" charset="-122"/>
                  </a:rPr>
                  <a:t>2016.9</a:t>
                </a:r>
              </a:p>
            </p:txBody>
          </p:sp>
        </p:grpSp>
        <p:grpSp>
          <p:nvGrpSpPr>
            <p:cNvPr id="27675" name="组合 32"/>
            <p:cNvGrpSpPr/>
            <p:nvPr/>
          </p:nvGrpSpPr>
          <p:grpSpPr>
            <a:xfrm>
              <a:off x="2290" y="7564"/>
              <a:ext cx="2225" cy="1695"/>
              <a:chOff x="-382514" y="3983470"/>
              <a:chExt cx="1324398" cy="1588132"/>
            </a:xfrm>
          </p:grpSpPr>
          <p:cxnSp>
            <p:nvCxnSpPr>
              <p:cNvPr id="27676" name="直接连接符 33"/>
              <p:cNvCxnSpPr/>
              <p:nvPr/>
            </p:nvCxnSpPr>
            <p:spPr>
              <a:xfrm>
                <a:off x="941884" y="3983470"/>
                <a:ext cx="0" cy="1358533"/>
              </a:xfrm>
              <a:prstGeom prst="line">
                <a:avLst/>
              </a:prstGeom>
              <a:ln w="9525" cap="flat" cmpd="sng">
                <a:solidFill>
                  <a:srgbClr val="888888"/>
                </a:solidFill>
                <a:prstDash val="solid"/>
                <a:round/>
                <a:headEnd type="oval" w="med" len="med"/>
                <a:tailEnd type="oval" w="med" len="med"/>
              </a:ln>
            </p:spPr>
          </p:cxnSp>
          <p:sp>
            <p:nvSpPr>
              <p:cNvPr id="27677" name="TextBox 40"/>
              <p:cNvSpPr txBox="1"/>
              <p:nvPr/>
            </p:nvSpPr>
            <p:spPr>
              <a:xfrm>
                <a:off x="-382514" y="4654982"/>
                <a:ext cx="1323128" cy="916620"/>
              </a:xfrm>
              <a:prstGeom prst="rect">
                <a:avLst/>
              </a:prstGeom>
              <a:noFill/>
              <a:ln w="9525">
                <a:noFill/>
              </a:ln>
            </p:spPr>
            <p:txBody>
              <a:bodyPr wrap="square" anchor="t">
                <a:spAutoFit/>
              </a:bodyPr>
              <a:lstStyle/>
              <a:p>
                <a:pPr lvl="0" indent="0">
                  <a:lnSpc>
                    <a:spcPct val="150000"/>
                  </a:lnSpc>
                </a:pPr>
                <a:r>
                  <a:rPr lang="zh-CN" altLang="en-US" sz="675" b="1" dirty="0">
                    <a:solidFill>
                      <a:srgbClr val="000000"/>
                    </a:solidFill>
                    <a:latin typeface="微软雅黑" panose="020B0503020204020204" charset="-122"/>
                    <a:ea typeface="微软雅黑" panose="020B0503020204020204" charset="-122"/>
                  </a:rPr>
                  <a:t>制定保命条款内容及释义初稿</a:t>
                </a:r>
              </a:p>
            </p:txBody>
          </p:sp>
        </p:grpSp>
        <p:grpSp>
          <p:nvGrpSpPr>
            <p:cNvPr id="27678" name="组合 35"/>
            <p:cNvGrpSpPr/>
            <p:nvPr/>
          </p:nvGrpSpPr>
          <p:grpSpPr>
            <a:xfrm>
              <a:off x="4962" y="5252"/>
              <a:ext cx="1962" cy="1712"/>
              <a:chOff x="2293144" y="1397174"/>
              <a:chExt cx="1246061" cy="2022207"/>
            </a:xfrm>
          </p:grpSpPr>
          <p:cxnSp>
            <p:nvCxnSpPr>
              <p:cNvPr id="27679" name="直接连接符 36"/>
              <p:cNvCxnSpPr/>
              <p:nvPr/>
            </p:nvCxnSpPr>
            <p:spPr>
              <a:xfrm>
                <a:off x="2293144" y="2060848"/>
                <a:ext cx="0" cy="1358533"/>
              </a:xfrm>
              <a:prstGeom prst="line">
                <a:avLst/>
              </a:prstGeom>
              <a:ln w="9525" cap="flat" cmpd="sng">
                <a:solidFill>
                  <a:srgbClr val="888888"/>
                </a:solidFill>
                <a:prstDash val="solid"/>
                <a:round/>
                <a:headEnd type="oval" w="med" len="med"/>
                <a:tailEnd type="oval" w="med" len="med"/>
              </a:ln>
            </p:spPr>
          </p:cxnSp>
          <p:sp>
            <p:nvSpPr>
              <p:cNvPr id="27680" name="TextBox 43"/>
              <p:cNvSpPr txBox="1"/>
              <p:nvPr/>
            </p:nvSpPr>
            <p:spPr>
              <a:xfrm>
                <a:off x="2319183" y="1397174"/>
                <a:ext cx="1220022" cy="1601838"/>
              </a:xfrm>
              <a:prstGeom prst="rect">
                <a:avLst/>
              </a:prstGeom>
              <a:noFill/>
              <a:ln w="9525">
                <a:noFill/>
              </a:ln>
            </p:spPr>
            <p:txBody>
              <a:bodyPr wrap="square" anchor="t">
                <a:spAutoFit/>
              </a:bodyPr>
              <a:lstStyle/>
              <a:p>
                <a:pPr lvl="0" indent="0">
                  <a:lnSpc>
                    <a:spcPct val="150000"/>
                  </a:lnSpc>
                </a:pPr>
                <a:r>
                  <a:rPr lang="zh-CN" altLang="en-US" sz="675" b="1" dirty="0">
                    <a:solidFill>
                      <a:srgbClr val="000000"/>
                    </a:solidFill>
                    <a:latin typeface="微软雅黑" panose="020B0503020204020204" charset="-122"/>
                    <a:ea typeface="微软雅黑" panose="020B0503020204020204" charset="-122"/>
                  </a:rPr>
                  <a:t>组织保命条歀制度讨论会</a:t>
                </a:r>
              </a:p>
            </p:txBody>
          </p:sp>
        </p:grpSp>
        <p:sp>
          <p:nvSpPr>
            <p:cNvPr id="27681" name="TextBox 46"/>
            <p:cNvSpPr txBox="1"/>
            <p:nvPr/>
          </p:nvSpPr>
          <p:spPr>
            <a:xfrm>
              <a:off x="7757" y="5400"/>
              <a:ext cx="3595" cy="725"/>
            </a:xfrm>
            <a:prstGeom prst="rect">
              <a:avLst/>
            </a:prstGeom>
            <a:noFill/>
            <a:ln w="9525">
              <a:noFill/>
            </a:ln>
          </p:spPr>
          <p:txBody>
            <a:bodyPr wrap="square" anchor="t">
              <a:spAutoFit/>
            </a:bodyPr>
            <a:lstStyle/>
            <a:p>
              <a:pPr lvl="0" indent="0" algn="ctr">
                <a:lnSpc>
                  <a:spcPct val="150000"/>
                </a:lnSpc>
              </a:pPr>
              <a:r>
                <a:rPr lang="zh-CN" altLang="en-US" sz="900" b="1" dirty="0">
                  <a:solidFill>
                    <a:srgbClr val="000000"/>
                  </a:solidFill>
                  <a:latin typeface="微软雅黑" panose="020B0503020204020204" charset="-122"/>
                  <a:ea typeface="微软雅黑" panose="020B0503020204020204" charset="-122"/>
                </a:rPr>
                <a:t>保命条款试运行时间</a:t>
              </a:r>
            </a:p>
          </p:txBody>
        </p:sp>
        <p:grpSp>
          <p:nvGrpSpPr>
            <p:cNvPr id="27682" name="组合 44"/>
            <p:cNvGrpSpPr/>
            <p:nvPr/>
          </p:nvGrpSpPr>
          <p:grpSpPr>
            <a:xfrm>
              <a:off x="13932" y="4792"/>
              <a:ext cx="2925" cy="2185"/>
              <a:chOff x="4990870" y="1916832"/>
              <a:chExt cx="1529160" cy="1502549"/>
            </a:xfrm>
          </p:grpSpPr>
          <p:cxnSp>
            <p:nvCxnSpPr>
              <p:cNvPr id="27683" name="直接连接符 45"/>
              <p:cNvCxnSpPr/>
              <p:nvPr/>
            </p:nvCxnSpPr>
            <p:spPr>
              <a:xfrm>
                <a:off x="4990870" y="2060848"/>
                <a:ext cx="0" cy="1358533"/>
              </a:xfrm>
              <a:prstGeom prst="line">
                <a:avLst/>
              </a:prstGeom>
              <a:ln w="9525" cap="flat" cmpd="sng">
                <a:solidFill>
                  <a:srgbClr val="888888"/>
                </a:solidFill>
                <a:prstDash val="solid"/>
                <a:round/>
                <a:headEnd type="oval" w="med" len="med"/>
                <a:tailEnd type="oval" w="med" len="med"/>
              </a:ln>
            </p:spPr>
          </p:cxnSp>
          <p:sp>
            <p:nvSpPr>
              <p:cNvPr id="27684" name="TextBox 52"/>
              <p:cNvSpPr txBox="1"/>
              <p:nvPr/>
            </p:nvSpPr>
            <p:spPr>
              <a:xfrm>
                <a:off x="4990870" y="1916832"/>
                <a:ext cx="1529160" cy="1219985"/>
              </a:xfrm>
              <a:prstGeom prst="rect">
                <a:avLst/>
              </a:prstGeom>
              <a:noFill/>
              <a:ln w="9525">
                <a:noFill/>
              </a:ln>
            </p:spPr>
            <p:txBody>
              <a:bodyPr wrap="square" anchor="t">
                <a:spAutoFit/>
              </a:bodyPr>
              <a:lstStyle/>
              <a:p>
                <a:pPr lvl="0" indent="0">
                  <a:lnSpc>
                    <a:spcPct val="150000"/>
                  </a:lnSpc>
                </a:pPr>
                <a:r>
                  <a:rPr lang="zh-CN" altLang="en-US" sz="750" b="1" dirty="0">
                    <a:solidFill>
                      <a:srgbClr val="000000"/>
                    </a:solidFill>
                    <a:latin typeface="微软雅黑" panose="020B0503020204020204" charset="-122"/>
                    <a:ea typeface="微软雅黑" panose="020B0503020204020204" charset="-122"/>
                  </a:rPr>
                  <a:t>保命条款正式实施</a:t>
                </a:r>
              </a:p>
              <a:p>
                <a:pPr lvl="0" indent="0">
                  <a:lnSpc>
                    <a:spcPct val="150000"/>
                  </a:lnSpc>
                </a:pPr>
                <a:r>
                  <a:rPr lang="zh-CN" altLang="en-US" sz="675" dirty="0">
                    <a:solidFill>
                      <a:srgbClr val="000000"/>
                    </a:solidFill>
                    <a:latin typeface="微软雅黑" panose="020B0503020204020204" charset="-122"/>
                    <a:ea typeface="微软雅黑" panose="020B0503020204020204" charset="-122"/>
                  </a:rPr>
                  <a:t>对违反保命条款人员给予解除劳动合同处分。</a:t>
                </a:r>
              </a:p>
              <a:p>
                <a:pPr lvl="0" indent="0">
                  <a:lnSpc>
                    <a:spcPct val="150000"/>
                  </a:lnSpc>
                </a:pPr>
                <a:endParaRPr lang="zh-CN" altLang="en-US" sz="675" b="1" dirty="0">
                  <a:solidFill>
                    <a:srgbClr val="000000"/>
                  </a:solidFill>
                  <a:latin typeface="微软雅黑" panose="020B0503020204020204" charset="-122"/>
                  <a:ea typeface="微软雅黑" panose="020B0503020204020204" charset="-122"/>
                </a:endParaRPr>
              </a:p>
            </p:txBody>
          </p:sp>
        </p:grpSp>
        <p:grpSp>
          <p:nvGrpSpPr>
            <p:cNvPr id="27685" name="组合 32"/>
            <p:cNvGrpSpPr/>
            <p:nvPr/>
          </p:nvGrpSpPr>
          <p:grpSpPr>
            <a:xfrm>
              <a:off x="7467" y="7565"/>
              <a:ext cx="2025" cy="2006"/>
              <a:chOff x="920061" y="3983470"/>
              <a:chExt cx="1285486" cy="1879622"/>
            </a:xfrm>
          </p:grpSpPr>
          <p:cxnSp>
            <p:nvCxnSpPr>
              <p:cNvPr id="27686" name="直接连接符 33"/>
              <p:cNvCxnSpPr/>
              <p:nvPr/>
            </p:nvCxnSpPr>
            <p:spPr>
              <a:xfrm>
                <a:off x="941884" y="3983470"/>
                <a:ext cx="0" cy="1358533"/>
              </a:xfrm>
              <a:prstGeom prst="line">
                <a:avLst/>
              </a:prstGeom>
              <a:ln w="9525" cap="flat" cmpd="sng">
                <a:solidFill>
                  <a:srgbClr val="888888"/>
                </a:solidFill>
                <a:prstDash val="solid"/>
                <a:round/>
                <a:headEnd type="oval" w="med" len="med"/>
                <a:tailEnd type="oval" w="med" len="med"/>
              </a:ln>
            </p:spPr>
          </p:cxnSp>
          <p:sp>
            <p:nvSpPr>
              <p:cNvPr id="27687" name="TextBox 67"/>
              <p:cNvSpPr txBox="1"/>
              <p:nvPr/>
            </p:nvSpPr>
            <p:spPr>
              <a:xfrm>
                <a:off x="920061" y="4592814"/>
                <a:ext cx="1285486" cy="1270278"/>
              </a:xfrm>
              <a:prstGeom prst="rect">
                <a:avLst/>
              </a:prstGeom>
              <a:noFill/>
              <a:ln w="9525">
                <a:noFill/>
              </a:ln>
            </p:spPr>
            <p:txBody>
              <a:bodyPr wrap="square" anchor="t">
                <a:spAutoFit/>
              </a:bodyPr>
              <a:lstStyle/>
              <a:p>
                <a:pPr lvl="0" indent="0">
                  <a:lnSpc>
                    <a:spcPct val="150000"/>
                  </a:lnSpc>
                </a:pPr>
                <a:r>
                  <a:rPr lang="zh-CN" altLang="en-US" sz="675" b="1" dirty="0">
                    <a:solidFill>
                      <a:srgbClr val="000000"/>
                    </a:solidFill>
                    <a:latin typeface="微软雅黑" panose="020B0503020204020204" charset="-122"/>
                    <a:ea typeface="微软雅黑" panose="020B0503020204020204" charset="-122"/>
                  </a:rPr>
                  <a:t>组织培训宣贯并签署承诺书</a:t>
                </a:r>
              </a:p>
            </p:txBody>
          </p:sp>
        </p:grpSp>
        <p:grpSp>
          <p:nvGrpSpPr>
            <p:cNvPr id="27688" name="组合 3"/>
            <p:cNvGrpSpPr/>
            <p:nvPr/>
          </p:nvGrpSpPr>
          <p:grpSpPr>
            <a:xfrm>
              <a:off x="13932" y="6235"/>
              <a:ext cx="2642" cy="2165"/>
              <a:chOff x="7737176" y="3044094"/>
              <a:chExt cx="1677511" cy="1374579"/>
            </a:xfrm>
          </p:grpSpPr>
          <p:grpSp>
            <p:nvGrpSpPr>
              <p:cNvPr id="27689" name="组合 4"/>
              <p:cNvGrpSpPr/>
              <p:nvPr/>
            </p:nvGrpSpPr>
            <p:grpSpPr>
              <a:xfrm>
                <a:off x="7737176" y="3044094"/>
                <a:ext cx="1677511" cy="1374579"/>
                <a:chOff x="7647017" y="2699415"/>
                <a:chExt cx="2617944" cy="2145185"/>
              </a:xfrm>
            </p:grpSpPr>
            <p:sp>
              <p:nvSpPr>
                <p:cNvPr id="27690" name="Oval 8"/>
                <p:cNvSpPr/>
                <p:nvPr/>
              </p:nvSpPr>
              <p:spPr>
                <a:xfrm flipV="1">
                  <a:off x="7647017" y="4398719"/>
                  <a:ext cx="2617944" cy="445881"/>
                </a:xfrm>
                <a:prstGeom prst="ellipse">
                  <a:avLst/>
                </a:prstGeom>
                <a:gradFill rotWithShape="1">
                  <a:gsLst>
                    <a:gs pos="0">
                      <a:srgbClr val="000000">
                        <a:alpha val="70000"/>
                      </a:srgbClr>
                    </a:gs>
                    <a:gs pos="100000">
                      <a:srgbClr val="FFFFFF">
                        <a:alpha val="0"/>
                      </a:srgbClr>
                    </a:gs>
                  </a:gsLst>
                  <a:path path="shape">
                    <a:fillToRect l="50000" t="50000" r="50000" b="50000"/>
                  </a:path>
                  <a:tileRect/>
                </a:gradFill>
                <a:ln w="9525">
                  <a:noFill/>
                </a:ln>
              </p:spPr>
              <p:txBody>
                <a:bodyPr wrap="none" anchor="ctr"/>
                <a:lstStyle/>
                <a:p>
                  <a:pPr lvl="0" indent="0"/>
                  <a:endParaRPr lang="zh-CN" altLang="en-US" sz="1050" dirty="0">
                    <a:solidFill>
                      <a:srgbClr val="000000"/>
                    </a:solidFill>
                    <a:latin typeface="Arial" panose="020B0604020202020204" pitchFamily="34" charset="0"/>
                    <a:ea typeface="微软雅黑" panose="020B0503020204020204" charset="-122"/>
                  </a:endParaRPr>
                </a:p>
              </p:txBody>
            </p:sp>
            <p:sp>
              <p:nvSpPr>
                <p:cNvPr id="27691" name="Oval 19"/>
                <p:cNvSpPr/>
                <p:nvPr/>
              </p:nvSpPr>
              <p:spPr>
                <a:xfrm>
                  <a:off x="8011103" y="2699415"/>
                  <a:ext cx="1931879" cy="1932153"/>
                </a:xfrm>
                <a:prstGeom prst="ellipse">
                  <a:avLst/>
                </a:prstGeom>
                <a:gradFill rotWithShape="1">
                  <a:gsLst>
                    <a:gs pos="0">
                      <a:srgbClr val="2676FF"/>
                    </a:gs>
                    <a:gs pos="100000">
                      <a:srgbClr val="0051DC"/>
                    </a:gs>
                  </a:gsLst>
                  <a:path path="shape">
                    <a:fillToRect l="50000" t="50000" r="50000" b="50000"/>
                  </a:path>
                  <a:tileRect/>
                </a:gradFill>
                <a:ln w="9525" cap="flat" cmpd="sng">
                  <a:solidFill>
                    <a:srgbClr val="0051DC"/>
                  </a:solidFill>
                  <a:prstDash val="solid"/>
                  <a:round/>
                  <a:headEnd type="none" w="med" len="med"/>
                  <a:tailEnd type="none" w="med" len="med"/>
                </a:ln>
              </p:spPr>
              <p:txBody>
                <a:bodyPr wrap="none" anchor="ctr"/>
                <a:lstStyle/>
                <a:p>
                  <a:pPr lvl="0" indent="0"/>
                  <a:endParaRPr lang="zh-CN" altLang="en-US" sz="1050" dirty="0">
                    <a:solidFill>
                      <a:srgbClr val="000000"/>
                    </a:solidFill>
                    <a:latin typeface="Arial" panose="020B0604020202020204" pitchFamily="34" charset="0"/>
                    <a:ea typeface="微软雅黑" panose="020B0503020204020204" charset="-122"/>
                  </a:endParaRPr>
                </a:p>
              </p:txBody>
            </p:sp>
            <p:sp>
              <p:nvSpPr>
                <p:cNvPr id="27692" name="未知"/>
                <p:cNvSpPr/>
                <p:nvPr/>
              </p:nvSpPr>
              <p:spPr>
                <a:xfrm>
                  <a:off x="8234012" y="2744003"/>
                  <a:ext cx="1488536" cy="725795"/>
                </a:xfrm>
                <a:custGeom>
                  <a:avLst/>
                  <a:gdLst/>
                  <a:ahLst/>
                  <a:cxnLst>
                    <a:cxn ang="0">
                      <a:pos x="821455" y="206933"/>
                    </a:cxn>
                    <a:cxn ang="0">
                      <a:pos x="831596" y="228340"/>
                    </a:cxn>
                    <a:cxn ang="0">
                      <a:pos x="833850" y="248727"/>
                    </a:cxn>
                    <a:cxn ang="0">
                      <a:pos x="830470" y="267076"/>
                    </a:cxn>
                    <a:cxn ang="0">
                      <a:pos x="819201" y="284405"/>
                    </a:cxn>
                    <a:cxn ang="0">
                      <a:pos x="803426" y="299696"/>
                    </a:cxn>
                    <a:cxn ang="0">
                      <a:pos x="782016" y="311928"/>
                    </a:cxn>
                    <a:cxn ang="0">
                      <a:pos x="754972" y="324161"/>
                    </a:cxn>
                    <a:cxn ang="0">
                      <a:pos x="724548" y="335374"/>
                    </a:cxn>
                    <a:cxn ang="0">
                      <a:pos x="689616" y="344548"/>
                    </a:cxn>
                    <a:cxn ang="0">
                      <a:pos x="651304" y="352703"/>
                    </a:cxn>
                    <a:cxn ang="0">
                      <a:pos x="610739" y="358820"/>
                    </a:cxn>
                    <a:cxn ang="0">
                      <a:pos x="565666" y="363916"/>
                    </a:cxn>
                    <a:cxn ang="0">
                      <a:pos x="520593" y="366975"/>
                    </a:cxn>
                    <a:cxn ang="0">
                      <a:pos x="501437" y="367994"/>
                    </a:cxn>
                    <a:cxn ang="0">
                      <a:pos x="300862" y="367994"/>
                    </a:cxn>
                    <a:cxn ang="0">
                      <a:pos x="297481" y="367994"/>
                    </a:cxn>
                    <a:cxn ang="0">
                      <a:pos x="258042" y="365955"/>
                    </a:cxn>
                    <a:cxn ang="0">
                      <a:pos x="219730" y="363916"/>
                    </a:cxn>
                    <a:cxn ang="0">
                      <a:pos x="182545" y="359839"/>
                    </a:cxn>
                    <a:cxn ang="0">
                      <a:pos x="148740" y="355761"/>
                    </a:cxn>
                    <a:cxn ang="0">
                      <a:pos x="117189" y="349645"/>
                    </a:cxn>
                    <a:cxn ang="0">
                      <a:pos x="89019" y="342510"/>
                    </a:cxn>
                    <a:cxn ang="0">
                      <a:pos x="64229" y="335374"/>
                    </a:cxn>
                    <a:cxn ang="0">
                      <a:pos x="42819" y="325180"/>
                    </a:cxn>
                    <a:cxn ang="0">
                      <a:pos x="24790" y="313967"/>
                    </a:cxn>
                    <a:cxn ang="0">
                      <a:pos x="11268" y="301735"/>
                    </a:cxn>
                    <a:cxn ang="0">
                      <a:pos x="3380" y="286444"/>
                    </a:cxn>
                    <a:cxn ang="0">
                      <a:pos x="0" y="271153"/>
                    </a:cxn>
                    <a:cxn ang="0">
                      <a:pos x="0" y="269115"/>
                    </a:cxn>
                    <a:cxn ang="0">
                      <a:pos x="2253" y="251785"/>
                    </a:cxn>
                    <a:cxn ang="0">
                      <a:pos x="10141" y="230378"/>
                    </a:cxn>
                    <a:cxn ang="0">
                      <a:pos x="32677" y="191642"/>
                    </a:cxn>
                    <a:cxn ang="0">
                      <a:pos x="59721" y="154945"/>
                    </a:cxn>
                    <a:cxn ang="0">
                      <a:pos x="92399" y="121305"/>
                    </a:cxn>
                    <a:cxn ang="0">
                      <a:pos x="128458" y="90724"/>
                    </a:cxn>
                    <a:cxn ang="0">
                      <a:pos x="170150" y="64220"/>
                    </a:cxn>
                    <a:cxn ang="0">
                      <a:pos x="215223" y="42813"/>
                    </a:cxn>
                    <a:cxn ang="0">
                      <a:pos x="261423" y="24465"/>
                    </a:cxn>
                    <a:cxn ang="0">
                      <a:pos x="313257" y="11213"/>
                    </a:cxn>
                    <a:cxn ang="0">
                      <a:pos x="366218" y="3058"/>
                    </a:cxn>
                    <a:cxn ang="0">
                      <a:pos x="421432" y="0"/>
                    </a:cxn>
                    <a:cxn ang="0">
                      <a:pos x="421432" y="0"/>
                    </a:cxn>
                    <a:cxn ang="0">
                      <a:pos x="478900" y="3058"/>
                    </a:cxn>
                    <a:cxn ang="0">
                      <a:pos x="534115" y="12232"/>
                    </a:cxn>
                    <a:cxn ang="0">
                      <a:pos x="588202" y="27523"/>
                    </a:cxn>
                    <a:cxn ang="0">
                      <a:pos x="637783" y="46891"/>
                    </a:cxn>
                    <a:cxn ang="0">
                      <a:pos x="682856" y="70336"/>
                    </a:cxn>
                    <a:cxn ang="0">
                      <a:pos x="725675" y="99898"/>
                    </a:cxn>
                    <a:cxn ang="0">
                      <a:pos x="762860" y="132518"/>
                    </a:cxn>
                    <a:cxn ang="0">
                      <a:pos x="794411" y="168196"/>
                    </a:cxn>
                    <a:cxn ang="0">
                      <a:pos x="821455" y="206933"/>
                    </a:cxn>
                    <a:cxn ang="0">
                      <a:pos x="821455" y="206933"/>
                    </a:cxn>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tileRect/>
                </a:gradFill>
                <a:ln w="9525">
                  <a:noFill/>
                </a:ln>
              </p:spPr>
              <p:txBody>
                <a:bodyPr/>
                <a:lstStyle/>
                <a:p>
                  <a:endParaRPr lang="zh-CN" altLang="en-US" sz="1350"/>
                </a:p>
              </p:txBody>
            </p:sp>
          </p:grpSp>
          <p:sp>
            <p:nvSpPr>
              <p:cNvPr id="27693" name="TextBox 11"/>
              <p:cNvSpPr txBox="1"/>
              <p:nvPr/>
            </p:nvSpPr>
            <p:spPr>
              <a:xfrm>
                <a:off x="8072630" y="3375947"/>
                <a:ext cx="959847" cy="710629"/>
              </a:xfrm>
              <a:prstGeom prst="rect">
                <a:avLst/>
              </a:prstGeom>
              <a:noFill/>
              <a:ln w="9525">
                <a:noFill/>
              </a:ln>
            </p:spPr>
            <p:txBody>
              <a:bodyPr wrap="square" anchor="t">
                <a:spAutoFit/>
              </a:bodyPr>
              <a:lstStyle/>
              <a:p>
                <a:pPr lvl="0" indent="0" algn="ctr"/>
                <a:r>
                  <a:rPr lang="en-US" altLang="zh-CN" sz="1200" dirty="0">
                    <a:solidFill>
                      <a:srgbClr val="FFFFFF"/>
                    </a:solidFill>
                    <a:latin typeface="Impact" panose="020B0806030902050204" pitchFamily="34" charset="0"/>
                    <a:ea typeface="微软雅黑" panose="020B0503020204020204" charset="-122"/>
                  </a:rPr>
                  <a:t>2016.10</a:t>
                </a:r>
              </a:p>
            </p:txBody>
          </p:sp>
        </p:grpSp>
        <p:grpSp>
          <p:nvGrpSpPr>
            <p:cNvPr id="27694" name="组合 32"/>
            <p:cNvGrpSpPr/>
            <p:nvPr/>
          </p:nvGrpSpPr>
          <p:grpSpPr>
            <a:xfrm>
              <a:off x="9542" y="7565"/>
              <a:ext cx="2204" cy="2006"/>
              <a:chOff x="1032068" y="3983470"/>
              <a:chExt cx="1525896" cy="1880190"/>
            </a:xfrm>
          </p:grpSpPr>
          <p:cxnSp>
            <p:nvCxnSpPr>
              <p:cNvPr id="27695" name="直接连接符 33"/>
              <p:cNvCxnSpPr/>
              <p:nvPr/>
            </p:nvCxnSpPr>
            <p:spPr>
              <a:xfrm>
                <a:off x="1032068" y="3983470"/>
                <a:ext cx="0" cy="1358533"/>
              </a:xfrm>
              <a:prstGeom prst="line">
                <a:avLst/>
              </a:prstGeom>
              <a:ln w="9525" cap="flat" cmpd="sng">
                <a:solidFill>
                  <a:srgbClr val="888888"/>
                </a:solidFill>
                <a:prstDash val="solid"/>
                <a:round/>
                <a:headEnd type="oval" w="med" len="med"/>
                <a:tailEnd type="oval" w="med" len="med"/>
              </a:ln>
            </p:spPr>
          </p:cxnSp>
          <p:sp>
            <p:nvSpPr>
              <p:cNvPr id="27696" name="TextBox 67"/>
              <p:cNvSpPr txBox="1"/>
              <p:nvPr/>
            </p:nvSpPr>
            <p:spPr>
              <a:xfrm>
                <a:off x="1038196" y="4592897"/>
                <a:ext cx="1519768" cy="1270763"/>
              </a:xfrm>
              <a:prstGeom prst="rect">
                <a:avLst/>
              </a:prstGeom>
              <a:noFill/>
              <a:ln w="9525">
                <a:noFill/>
              </a:ln>
            </p:spPr>
            <p:txBody>
              <a:bodyPr wrap="square" anchor="t">
                <a:spAutoFit/>
              </a:bodyPr>
              <a:lstStyle/>
              <a:p>
                <a:pPr lvl="0" indent="0">
                  <a:lnSpc>
                    <a:spcPct val="150000"/>
                  </a:lnSpc>
                </a:pPr>
                <a:r>
                  <a:rPr lang="zh-CN" altLang="en-US" sz="675" b="1" dirty="0">
                    <a:solidFill>
                      <a:srgbClr val="000000"/>
                    </a:solidFill>
                    <a:latin typeface="微软雅黑" panose="020B0503020204020204" charset="-122"/>
                    <a:ea typeface="微软雅黑" panose="020B0503020204020204" charset="-122"/>
                  </a:rPr>
                  <a:t>开展保命条款目视化工作</a:t>
                </a:r>
              </a:p>
            </p:txBody>
          </p:sp>
        </p:grpSp>
        <p:grpSp>
          <p:nvGrpSpPr>
            <p:cNvPr id="27697" name="组合 32"/>
            <p:cNvGrpSpPr/>
            <p:nvPr/>
          </p:nvGrpSpPr>
          <p:grpSpPr>
            <a:xfrm>
              <a:off x="12790" y="7582"/>
              <a:ext cx="2135" cy="2007"/>
              <a:chOff x="941884" y="3983470"/>
              <a:chExt cx="1355655" cy="1883544"/>
            </a:xfrm>
          </p:grpSpPr>
          <p:cxnSp>
            <p:nvCxnSpPr>
              <p:cNvPr id="27698" name="直接连接符 33"/>
              <p:cNvCxnSpPr/>
              <p:nvPr/>
            </p:nvCxnSpPr>
            <p:spPr>
              <a:xfrm>
                <a:off x="941884" y="3983470"/>
                <a:ext cx="0" cy="1358533"/>
              </a:xfrm>
              <a:prstGeom prst="line">
                <a:avLst/>
              </a:prstGeom>
              <a:ln w="9525" cap="flat" cmpd="sng">
                <a:solidFill>
                  <a:srgbClr val="888888"/>
                </a:solidFill>
                <a:prstDash val="solid"/>
                <a:round/>
                <a:headEnd type="oval" w="med" len="med"/>
                <a:tailEnd type="oval" w="med" len="med"/>
              </a:ln>
            </p:spPr>
          </p:cxnSp>
          <p:sp>
            <p:nvSpPr>
              <p:cNvPr id="27699" name="TextBox 67"/>
              <p:cNvSpPr txBox="1"/>
              <p:nvPr/>
            </p:nvSpPr>
            <p:spPr>
              <a:xfrm>
                <a:off x="1005957" y="4593744"/>
                <a:ext cx="1291582" cy="1273270"/>
              </a:xfrm>
              <a:prstGeom prst="rect">
                <a:avLst/>
              </a:prstGeom>
              <a:noFill/>
              <a:ln w="9525">
                <a:noFill/>
              </a:ln>
            </p:spPr>
            <p:txBody>
              <a:bodyPr wrap="square" anchor="t">
                <a:spAutoFit/>
              </a:bodyPr>
              <a:lstStyle/>
              <a:p>
                <a:pPr lvl="0" indent="0">
                  <a:lnSpc>
                    <a:spcPct val="150000"/>
                  </a:lnSpc>
                </a:pPr>
                <a:r>
                  <a:rPr lang="zh-CN" altLang="en-US" sz="675" b="1" dirty="0">
                    <a:solidFill>
                      <a:srgbClr val="000000"/>
                    </a:solidFill>
                    <a:latin typeface="微软雅黑" panose="020B0503020204020204" charset="-122"/>
                    <a:ea typeface="微软雅黑" panose="020B0503020204020204" charset="-122"/>
                  </a:rPr>
                  <a:t>下发保命条款正式执行通知</a:t>
                </a:r>
              </a:p>
            </p:txBody>
          </p:sp>
        </p:grpSp>
        <p:grpSp>
          <p:nvGrpSpPr>
            <p:cNvPr id="27700" name="组合 35"/>
            <p:cNvGrpSpPr/>
            <p:nvPr/>
          </p:nvGrpSpPr>
          <p:grpSpPr>
            <a:xfrm>
              <a:off x="11670" y="5117"/>
              <a:ext cx="1760" cy="1715"/>
              <a:chOff x="2242886" y="1397174"/>
              <a:chExt cx="1117231" cy="2022207"/>
            </a:xfrm>
          </p:grpSpPr>
          <p:cxnSp>
            <p:nvCxnSpPr>
              <p:cNvPr id="27701" name="直接连接符 36"/>
              <p:cNvCxnSpPr/>
              <p:nvPr/>
            </p:nvCxnSpPr>
            <p:spPr>
              <a:xfrm>
                <a:off x="2293144" y="2060848"/>
                <a:ext cx="0" cy="1358533"/>
              </a:xfrm>
              <a:prstGeom prst="line">
                <a:avLst/>
              </a:prstGeom>
              <a:ln w="9525" cap="flat" cmpd="sng">
                <a:solidFill>
                  <a:srgbClr val="888888"/>
                </a:solidFill>
                <a:prstDash val="solid"/>
                <a:round/>
                <a:headEnd type="oval" w="med" len="med"/>
                <a:tailEnd type="oval" w="med" len="med"/>
              </a:ln>
            </p:spPr>
          </p:cxnSp>
          <p:sp>
            <p:nvSpPr>
              <p:cNvPr id="27702" name="TextBox 43"/>
              <p:cNvSpPr txBox="1"/>
              <p:nvPr/>
            </p:nvSpPr>
            <p:spPr>
              <a:xfrm>
                <a:off x="2242886" y="1397174"/>
                <a:ext cx="1117231" cy="1599036"/>
              </a:xfrm>
              <a:prstGeom prst="rect">
                <a:avLst/>
              </a:prstGeom>
              <a:noFill/>
              <a:ln w="9525">
                <a:noFill/>
              </a:ln>
            </p:spPr>
            <p:txBody>
              <a:bodyPr wrap="square" anchor="t">
                <a:spAutoFit/>
              </a:bodyPr>
              <a:lstStyle/>
              <a:p>
                <a:pPr lvl="0" indent="0">
                  <a:lnSpc>
                    <a:spcPct val="150000"/>
                  </a:lnSpc>
                </a:pPr>
                <a:r>
                  <a:rPr lang="zh-CN" altLang="en-US" sz="675" b="1" dirty="0">
                    <a:solidFill>
                      <a:srgbClr val="000000"/>
                    </a:solidFill>
                    <a:latin typeface="微软雅黑" panose="020B0503020204020204" charset="-122"/>
                    <a:ea typeface="微软雅黑" panose="020B0503020204020204" charset="-122"/>
                  </a:rPr>
                  <a:t>编制保命条款异议澄清释义</a:t>
                </a:r>
              </a:p>
            </p:txBody>
          </p:sp>
        </p:grpSp>
        <p:cxnSp>
          <p:nvCxnSpPr>
            <p:cNvPr id="27703" name="直接连接符 33"/>
            <p:cNvCxnSpPr/>
            <p:nvPr/>
          </p:nvCxnSpPr>
          <p:spPr>
            <a:xfrm>
              <a:off x="5497" y="7565"/>
              <a:ext cx="0" cy="1450"/>
            </a:xfrm>
            <a:prstGeom prst="line">
              <a:avLst/>
            </a:prstGeom>
            <a:ln w="9525" cap="flat" cmpd="sng">
              <a:solidFill>
                <a:srgbClr val="888888"/>
              </a:solidFill>
              <a:prstDash val="solid"/>
              <a:round/>
              <a:headEnd type="oval" w="med" len="med"/>
              <a:tailEnd type="oval" w="med" len="med"/>
            </a:ln>
          </p:spPr>
        </p:cxnSp>
        <p:sp>
          <p:nvSpPr>
            <p:cNvPr id="27704" name="TextBox 67"/>
            <p:cNvSpPr txBox="1"/>
            <p:nvPr/>
          </p:nvSpPr>
          <p:spPr>
            <a:xfrm>
              <a:off x="5479" y="8215"/>
              <a:ext cx="1988" cy="978"/>
            </a:xfrm>
            <a:prstGeom prst="rect">
              <a:avLst/>
            </a:prstGeom>
            <a:noFill/>
            <a:ln w="9525">
              <a:noFill/>
            </a:ln>
          </p:spPr>
          <p:txBody>
            <a:bodyPr wrap="square" anchor="t">
              <a:spAutoFit/>
            </a:bodyPr>
            <a:lstStyle/>
            <a:p>
              <a:pPr lvl="0" indent="0">
                <a:lnSpc>
                  <a:spcPct val="150000"/>
                </a:lnSpc>
              </a:pPr>
              <a:r>
                <a:rPr lang="zh-CN" altLang="en-US" sz="675" b="1" dirty="0">
                  <a:solidFill>
                    <a:srgbClr val="000000"/>
                  </a:solidFill>
                  <a:latin typeface="微软雅黑" panose="020B0503020204020204" charset="-122"/>
                  <a:ea typeface="微软雅黑" panose="020B0503020204020204" charset="-122"/>
                </a:rPr>
                <a:t>保命条款定稿并下发执行</a:t>
              </a:r>
            </a:p>
          </p:txBody>
        </p:sp>
        <p:sp>
          <p:nvSpPr>
            <p:cNvPr id="27705" name="流程图: 可选过程 114"/>
            <p:cNvSpPr/>
            <p:nvPr/>
          </p:nvSpPr>
          <p:spPr>
            <a:xfrm>
              <a:off x="3436" y="4102"/>
              <a:ext cx="2985" cy="712"/>
            </a:xfrm>
            <a:prstGeom prst="flowChartAlternateProcess">
              <a:avLst/>
            </a:prstGeom>
            <a:solidFill>
              <a:srgbClr val="9CBFE2"/>
            </a:solidFill>
            <a:ln w="25400" cap="flat" cmpd="sng">
              <a:solidFill>
                <a:srgbClr val="5A94CE"/>
              </a:solidFill>
              <a:prstDash val="solid"/>
              <a:round/>
              <a:headEnd type="none" w="med" len="med"/>
              <a:tailEnd type="none" w="med" len="med"/>
            </a:ln>
          </p:spPr>
          <p:txBody>
            <a:bodyPr wrap="none" lIns="68580" tIns="34290" rIns="68580" bIns="34290" anchor="t"/>
            <a:lstStyle/>
            <a:p>
              <a:pPr lvl="0" indent="0" algn="ctr">
                <a:buFont typeface="Arial" panose="020B0604020202020204" pitchFamily="34" charset="0"/>
                <a:buNone/>
              </a:pPr>
              <a:r>
                <a:rPr lang="zh-CN" altLang="en-US" sz="1050" b="1" dirty="0">
                  <a:solidFill>
                    <a:srgbClr val="000000"/>
                  </a:solidFill>
                  <a:latin typeface="微软雅黑" panose="020B0503020204020204" charset="-122"/>
                  <a:ea typeface="微软雅黑" panose="020B0503020204020204" charset="-122"/>
                </a:rPr>
                <a:t>保命条款编制</a:t>
              </a:r>
            </a:p>
          </p:txBody>
        </p:sp>
        <p:sp>
          <p:nvSpPr>
            <p:cNvPr id="27706" name="流程图: 可选过程 115"/>
            <p:cNvSpPr/>
            <p:nvPr/>
          </p:nvSpPr>
          <p:spPr>
            <a:xfrm>
              <a:off x="7472" y="4117"/>
              <a:ext cx="5287" cy="712"/>
            </a:xfrm>
            <a:prstGeom prst="flowChartAlternateProcess">
              <a:avLst/>
            </a:prstGeom>
            <a:solidFill>
              <a:srgbClr val="9CBFE2"/>
            </a:solidFill>
            <a:ln w="25400" cap="flat" cmpd="sng">
              <a:solidFill>
                <a:srgbClr val="5A94CE"/>
              </a:solidFill>
              <a:prstDash val="solid"/>
              <a:round/>
              <a:headEnd type="none" w="med" len="med"/>
              <a:tailEnd type="none" w="med" len="med"/>
            </a:ln>
          </p:spPr>
          <p:txBody>
            <a:bodyPr wrap="none" lIns="68580" tIns="34290" rIns="68580" bIns="34290" anchor="t"/>
            <a:lstStyle/>
            <a:p>
              <a:pPr lvl="0" indent="0" algn="ctr">
                <a:buFont typeface="Arial" panose="020B0604020202020204" pitchFamily="34" charset="0"/>
                <a:buNone/>
              </a:pPr>
              <a:r>
                <a:rPr lang="zh-CN" altLang="en-US" sz="1050" b="1">
                  <a:solidFill>
                    <a:srgbClr val="000000"/>
                  </a:solidFill>
                  <a:latin typeface="微软雅黑" panose="020B0503020204020204" charset="-122"/>
                  <a:ea typeface="微软雅黑" panose="020B0503020204020204" charset="-122"/>
                </a:rPr>
                <a:t>保命条款试运行</a:t>
              </a:r>
            </a:p>
          </p:txBody>
        </p:sp>
        <p:sp>
          <p:nvSpPr>
            <p:cNvPr id="27707" name="流程图: 可选过程 116"/>
            <p:cNvSpPr/>
            <p:nvPr/>
          </p:nvSpPr>
          <p:spPr>
            <a:xfrm>
              <a:off x="13637" y="4102"/>
              <a:ext cx="2982" cy="712"/>
            </a:xfrm>
            <a:prstGeom prst="flowChartAlternateProcess">
              <a:avLst/>
            </a:prstGeom>
            <a:solidFill>
              <a:srgbClr val="9CBFE2"/>
            </a:solidFill>
            <a:ln w="25400" cap="flat" cmpd="sng">
              <a:solidFill>
                <a:srgbClr val="5A94CE"/>
              </a:solidFill>
              <a:prstDash val="solid"/>
              <a:round/>
              <a:headEnd type="none" w="med" len="med"/>
              <a:tailEnd type="none" w="med" len="med"/>
            </a:ln>
          </p:spPr>
          <p:txBody>
            <a:bodyPr wrap="none" lIns="68580" tIns="34290" rIns="68580" bIns="34290" anchor="t"/>
            <a:lstStyle/>
            <a:p>
              <a:pPr lvl="0" indent="0" algn="ctr">
                <a:buFont typeface="Arial" panose="020B0604020202020204" pitchFamily="34" charset="0"/>
                <a:buNone/>
              </a:pPr>
              <a:r>
                <a:rPr lang="zh-CN" altLang="en-US" sz="1050" b="1">
                  <a:solidFill>
                    <a:srgbClr val="000000"/>
                  </a:solidFill>
                  <a:latin typeface="微软雅黑" panose="020B0503020204020204" charset="-122"/>
                  <a:ea typeface="微软雅黑" panose="020B0503020204020204" charset="-122"/>
                </a:rPr>
                <a:t>保命条款正式实施</a:t>
              </a:r>
            </a:p>
          </p:txBody>
        </p:sp>
        <p:cxnSp>
          <p:nvCxnSpPr>
            <p:cNvPr id="118" name="直接箭头连接符 117"/>
            <p:cNvCxnSpPr>
              <a:stCxn id="27705" idx="3"/>
              <a:endCxn id="27706" idx="1"/>
            </p:cNvCxnSpPr>
            <p:nvPr/>
          </p:nvCxnSpPr>
          <p:spPr>
            <a:xfrm>
              <a:off x="6421" y="4458"/>
              <a:ext cx="1051" cy="15"/>
            </a:xfrm>
            <a:prstGeom prst="straightConnector1">
              <a:avLst/>
            </a:prstGeom>
            <a:noFill/>
            <a:ln w="25400" cap="flat" cmpd="sng" algn="ctr">
              <a:solidFill>
                <a:srgbClr val="5A94CE"/>
              </a:solidFill>
              <a:prstDash val="solid"/>
              <a:headEnd type="none" w="med" len="med"/>
              <a:tailEnd type="arrow" w="med" len="med"/>
            </a:ln>
            <a:effectLst>
              <a:outerShdw blurRad="40000" dist="20000" dir="5400000" rotWithShape="0">
                <a:srgbClr val="000000">
                  <a:alpha val="38000"/>
                </a:srgbClr>
              </a:outerShdw>
            </a:effectLst>
          </p:spPr>
        </p:cxnSp>
        <p:cxnSp>
          <p:nvCxnSpPr>
            <p:cNvPr id="119" name="直接箭头连接符 118"/>
            <p:cNvCxnSpPr>
              <a:stCxn id="27706" idx="3"/>
              <a:endCxn id="27707" idx="1"/>
            </p:cNvCxnSpPr>
            <p:nvPr/>
          </p:nvCxnSpPr>
          <p:spPr>
            <a:xfrm flipV="1">
              <a:off x="12760" y="4475"/>
              <a:ext cx="877" cy="15"/>
            </a:xfrm>
            <a:prstGeom prst="straightConnector1">
              <a:avLst/>
            </a:prstGeom>
            <a:noFill/>
            <a:ln w="25400" cap="flat" cmpd="sng" algn="ctr">
              <a:solidFill>
                <a:srgbClr val="5A94CE"/>
              </a:solidFill>
              <a:prstDash val="solid"/>
              <a:headEnd type="none" w="med" len="med"/>
              <a:tailEnd type="arrow" w="med" len="med"/>
            </a:ln>
            <a:effectLst>
              <a:outerShdw blurRad="40000" dist="20000" dir="5400000" rotWithShape="0">
                <a:srgbClr val="000000">
                  <a:alpha val="38000"/>
                </a:srgbClr>
              </a:outerShdw>
            </a:effectLst>
          </p:spPr>
        </p:cxnSp>
        <p:cxnSp>
          <p:nvCxnSpPr>
            <p:cNvPr id="120" name="直接连接符 119"/>
            <p:cNvCxnSpPr>
              <a:stCxn id="27706" idx="3"/>
              <a:endCxn id="27707" idx="1"/>
            </p:cNvCxnSpPr>
            <p:nvPr/>
          </p:nvCxnSpPr>
          <p:spPr>
            <a:xfrm flipV="1">
              <a:off x="2415" y="10090"/>
              <a:ext cx="14085" cy="87"/>
            </a:xfrm>
            <a:prstGeom prst="line">
              <a:avLst/>
            </a:prstGeom>
            <a:noFill/>
            <a:ln w="76200" cap="flat" cmpd="sng" algn="ctr">
              <a:solidFill>
                <a:srgbClr val="FF0000"/>
              </a:solidFill>
              <a:prstDash val="solid"/>
              <a:headEnd type="none" w="med" len="med"/>
              <a:tailEnd type="none" w="med" len="med"/>
            </a:ln>
            <a:effectLst>
              <a:outerShdw blurRad="40000" dist="20000" dir="5400000" rotWithShape="0">
                <a:srgbClr val="000000">
                  <a:alpha val="38000"/>
                </a:srgbClr>
              </a:outerShdw>
            </a:effectLst>
          </p:spPr>
        </p:cxnSp>
        <p:sp>
          <p:nvSpPr>
            <p:cNvPr id="27711" name="文本框 120"/>
            <p:cNvSpPr txBox="1"/>
            <p:nvPr/>
          </p:nvSpPr>
          <p:spPr>
            <a:xfrm>
              <a:off x="2287" y="9393"/>
              <a:ext cx="11321" cy="641"/>
            </a:xfrm>
            <a:prstGeom prst="rect">
              <a:avLst/>
            </a:prstGeom>
            <a:noFill/>
            <a:ln w="9525">
              <a:noFill/>
            </a:ln>
          </p:spPr>
          <p:txBody>
            <a:bodyPr wrap="square" anchor="t">
              <a:spAutoFit/>
            </a:bodyPr>
            <a:lstStyle/>
            <a:p>
              <a:pPr lvl="0" indent="0"/>
              <a:r>
                <a:rPr lang="zh-CN" altLang="en-US" sz="1050">
                  <a:solidFill>
                    <a:srgbClr val="000000"/>
                  </a:solidFill>
                  <a:latin typeface="微软雅黑" panose="020B0503020204020204" charset="-122"/>
                  <a:ea typeface="微软雅黑" panose="020B0503020204020204" charset="-122"/>
                </a:rPr>
                <a:t>保命条款自</a:t>
              </a:r>
              <a:r>
                <a:rPr lang="en-US" altLang="zh-CN" sz="1050" b="1">
                  <a:solidFill>
                    <a:srgbClr val="000000"/>
                  </a:solidFill>
                  <a:latin typeface="微软雅黑" panose="020B0503020204020204" charset="-122"/>
                  <a:ea typeface="微软雅黑" panose="020B0503020204020204" charset="-122"/>
                </a:rPr>
                <a:t>2016</a:t>
              </a:r>
              <a:r>
                <a:rPr lang="zh-CN" altLang="en-US" sz="1050">
                  <a:solidFill>
                    <a:srgbClr val="000000"/>
                  </a:solidFill>
                  <a:latin typeface="微软雅黑" panose="020B0503020204020204" charset="-122"/>
                  <a:ea typeface="微软雅黑" panose="020B0503020204020204" charset="-122"/>
                </a:rPr>
                <a:t>年</a:t>
              </a:r>
              <a:r>
                <a:rPr lang="en-US" altLang="zh-CN" sz="1050" b="1">
                  <a:solidFill>
                    <a:srgbClr val="000000"/>
                  </a:solidFill>
                  <a:latin typeface="微软雅黑" panose="020B0503020204020204" charset="-122"/>
                  <a:ea typeface="微软雅黑" panose="020B0503020204020204" charset="-122"/>
                </a:rPr>
                <a:t>10</a:t>
              </a:r>
              <a:r>
                <a:rPr lang="zh-CN" altLang="en-US" sz="1050" b="1">
                  <a:solidFill>
                    <a:srgbClr val="000000"/>
                  </a:solidFill>
                  <a:latin typeface="微软雅黑" panose="020B0503020204020204" charset="-122"/>
                  <a:ea typeface="微软雅黑" panose="020B0503020204020204" charset="-122"/>
                </a:rPr>
                <a:t>月</a:t>
              </a:r>
              <a:r>
                <a:rPr lang="en-US" altLang="zh-CN" sz="1050" b="1">
                  <a:solidFill>
                    <a:srgbClr val="000000"/>
                  </a:solidFill>
                  <a:latin typeface="微软雅黑" panose="020B0503020204020204" charset="-122"/>
                  <a:ea typeface="微软雅黑" panose="020B0503020204020204" charset="-122"/>
                </a:rPr>
                <a:t>1</a:t>
              </a:r>
              <a:r>
                <a:rPr lang="zh-CN" altLang="en-US" sz="1050" b="1">
                  <a:solidFill>
                    <a:srgbClr val="000000"/>
                  </a:solidFill>
                  <a:latin typeface="微软雅黑" panose="020B0503020204020204" charset="-122"/>
                  <a:ea typeface="微软雅黑" panose="020B0503020204020204" charset="-122"/>
                </a:rPr>
                <a:t>日</a:t>
              </a:r>
              <a:r>
                <a:rPr lang="zh-CN" altLang="en-US" sz="1050">
                  <a:solidFill>
                    <a:srgbClr val="000000"/>
                  </a:solidFill>
                  <a:latin typeface="微软雅黑" panose="020B0503020204020204" charset="-122"/>
                  <a:ea typeface="微软雅黑" panose="020B0503020204020204" charset="-122"/>
                </a:rPr>
                <a:t>起正式实施，一经违反，将受到直至</a:t>
              </a:r>
            </a:p>
          </p:txBody>
        </p:sp>
        <p:sp>
          <p:nvSpPr>
            <p:cNvPr id="27712" name="文本框 121"/>
            <p:cNvSpPr txBox="1"/>
            <p:nvPr/>
          </p:nvSpPr>
          <p:spPr>
            <a:xfrm>
              <a:off x="13947" y="9375"/>
              <a:ext cx="2390" cy="641"/>
            </a:xfrm>
            <a:prstGeom prst="rect">
              <a:avLst/>
            </a:prstGeom>
            <a:noFill/>
            <a:ln w="9525">
              <a:noFill/>
            </a:ln>
          </p:spPr>
          <p:txBody>
            <a:bodyPr wrap="square" anchor="t">
              <a:spAutoFit/>
            </a:bodyPr>
            <a:lstStyle/>
            <a:p>
              <a:pPr lvl="0" indent="0"/>
              <a:r>
                <a:rPr lang="zh-CN" altLang="en-US" sz="1050" b="1">
                  <a:solidFill>
                    <a:srgbClr val="FF0000"/>
                  </a:solidFill>
                  <a:latin typeface="微软雅黑" panose="020B0503020204020204" charset="-122"/>
                  <a:ea typeface="微软雅黑" panose="020B0503020204020204" charset="-122"/>
                </a:rPr>
                <a:t>解聘</a:t>
              </a:r>
              <a:r>
                <a:rPr lang="zh-CN" altLang="en-US" sz="1050">
                  <a:solidFill>
                    <a:srgbClr val="000000"/>
                  </a:solidFill>
                  <a:latin typeface="微软雅黑" panose="020B0503020204020204" charset="-122"/>
                  <a:ea typeface="微软雅黑" panose="020B0503020204020204" charset="-122"/>
                </a:rPr>
                <a:t>的处罚</a:t>
              </a:r>
              <a:r>
                <a:rPr lang="en-US" altLang="zh-CN" sz="1050">
                  <a:solidFill>
                    <a:srgbClr val="000000"/>
                  </a:solidFill>
                  <a:latin typeface="微软雅黑" panose="020B0503020204020204" charset="-122"/>
                  <a:ea typeface="微软雅黑" panose="020B0503020204020204" charset="-122"/>
                </a:rPr>
                <a:t>.</a:t>
              </a:r>
            </a:p>
          </p:txBody>
        </p:sp>
        <p:sp>
          <p:nvSpPr>
            <p:cNvPr id="230" name=" 230"/>
            <p:cNvSpPr/>
            <p:nvPr/>
          </p:nvSpPr>
          <p:spPr>
            <a:xfrm>
              <a:off x="13125" y="9725"/>
              <a:ext cx="605" cy="817"/>
            </a:xfrm>
            <a:custGeom>
              <a:avLst/>
              <a:gdLst>
                <a:gd name="connsiteX0" fmla="*/ 1491342 w 1491342"/>
                <a:gd name="connsiteY0" fmla="*/ 0 h 2231572"/>
                <a:gd name="connsiteX1" fmla="*/ 32657 w 1491342"/>
                <a:gd name="connsiteY1" fmla="*/ 1143000 h 2231572"/>
                <a:gd name="connsiteX2" fmla="*/ 685800 w 1491342"/>
                <a:gd name="connsiteY2" fmla="*/ 1284515 h 2231572"/>
                <a:gd name="connsiteX3" fmla="*/ 0 w 1491342"/>
                <a:gd name="connsiteY3" fmla="*/ 2231572 h 2231572"/>
                <a:gd name="connsiteX4" fmla="*/ 1404257 w 1491342"/>
                <a:gd name="connsiteY4" fmla="*/ 1143000 h 2231572"/>
                <a:gd name="connsiteX5" fmla="*/ 794657 w 1491342"/>
                <a:gd name="connsiteY5" fmla="*/ 990600 h 2231572"/>
                <a:gd name="connsiteX6" fmla="*/ 1491342 w 1491342"/>
                <a:gd name="connsiteY6" fmla="*/ 0 h 2231572"/>
                <a:gd name="connsiteX0-1" fmla="*/ 1491342 w 1491342"/>
                <a:gd name="connsiteY0-2" fmla="*/ 0 h 2231572"/>
                <a:gd name="connsiteX1-3" fmla="*/ 32657 w 1491342"/>
                <a:gd name="connsiteY1-4" fmla="*/ 1143000 h 2231572"/>
                <a:gd name="connsiteX2-5" fmla="*/ 685800 w 1491342"/>
                <a:gd name="connsiteY2-6" fmla="*/ 1284515 h 2231572"/>
                <a:gd name="connsiteX3-7" fmla="*/ 0 w 1491342"/>
                <a:gd name="connsiteY3-8" fmla="*/ 2231572 h 2231572"/>
                <a:gd name="connsiteX4-9" fmla="*/ 1404257 w 1491342"/>
                <a:gd name="connsiteY4-10" fmla="*/ 1143000 h 2231572"/>
                <a:gd name="connsiteX5-11" fmla="*/ 794657 w 1491342"/>
                <a:gd name="connsiteY5-12" fmla="*/ 990600 h 2231572"/>
                <a:gd name="connsiteX6-13" fmla="*/ 1491342 w 1491342"/>
                <a:gd name="connsiteY6-14" fmla="*/ 0 h 2231572"/>
                <a:gd name="connsiteX0-15" fmla="*/ 1491342 w 1491342"/>
                <a:gd name="connsiteY0-16" fmla="*/ 0 h 2231572"/>
                <a:gd name="connsiteX1-17" fmla="*/ 32657 w 1491342"/>
                <a:gd name="connsiteY1-18" fmla="*/ 1143000 h 2231572"/>
                <a:gd name="connsiteX2-19" fmla="*/ 685800 w 1491342"/>
                <a:gd name="connsiteY2-20" fmla="*/ 1284515 h 2231572"/>
                <a:gd name="connsiteX3-21" fmla="*/ 0 w 1491342"/>
                <a:gd name="connsiteY3-22" fmla="*/ 2231572 h 2231572"/>
                <a:gd name="connsiteX4-23" fmla="*/ 1404257 w 1491342"/>
                <a:gd name="connsiteY4-24" fmla="*/ 1143000 h 2231572"/>
                <a:gd name="connsiteX5-25" fmla="*/ 794657 w 1491342"/>
                <a:gd name="connsiteY5-26" fmla="*/ 990600 h 2231572"/>
                <a:gd name="connsiteX6-27" fmla="*/ 1491342 w 1491342"/>
                <a:gd name="connsiteY6-28" fmla="*/ 0 h 22315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491342" h="2231572">
                  <a:moveTo>
                    <a:pt x="1491342" y="0"/>
                  </a:moveTo>
                  <a:cubicBezTo>
                    <a:pt x="1364342" y="25400"/>
                    <a:pt x="166914" y="928914"/>
                    <a:pt x="32657" y="1143000"/>
                  </a:cubicBezTo>
                  <a:cubicBezTo>
                    <a:pt x="-101600" y="1357086"/>
                    <a:pt x="691243" y="1103086"/>
                    <a:pt x="685800" y="1284515"/>
                  </a:cubicBezTo>
                  <a:lnTo>
                    <a:pt x="0" y="2231572"/>
                  </a:lnTo>
                  <a:cubicBezTo>
                    <a:pt x="119743" y="2207986"/>
                    <a:pt x="1271814" y="1349829"/>
                    <a:pt x="1404257" y="1143000"/>
                  </a:cubicBezTo>
                  <a:cubicBezTo>
                    <a:pt x="1536700" y="936171"/>
                    <a:pt x="780143" y="1181100"/>
                    <a:pt x="794657" y="990600"/>
                  </a:cubicBezTo>
                  <a:lnTo>
                    <a:pt x="1491342" y="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50" strike="noStrike" noProof="1">
                <a:solidFill>
                  <a:srgbClr val="FFFFFF"/>
                </a:solidFill>
              </a:endParaRPr>
            </a:p>
          </p:txBody>
        </p:sp>
      </p:grpSp>
      <p:pic>
        <p:nvPicPr>
          <p:cNvPr id="27714" name="图片 2"/>
          <p:cNvPicPr>
            <a:picLocks noChangeAspect="1"/>
          </p:cNvPicPr>
          <p:nvPr/>
        </p:nvPicPr>
        <p:blipFill>
          <a:blip r:embed="rId3" cstate="print"/>
          <a:stretch>
            <a:fillRect/>
          </a:stretch>
        </p:blipFill>
        <p:spPr>
          <a:xfrm>
            <a:off x="5836603" y="1917304"/>
            <a:ext cx="3024188" cy="2932509"/>
          </a:xfrm>
          <a:prstGeom prst="rect">
            <a:avLst/>
          </a:prstGeom>
          <a:solidFill>
            <a:schemeClr val="accent1"/>
          </a:solidFill>
          <a:ln w="9525">
            <a:solidFill>
              <a:schemeClr val="accent1"/>
            </a:solidFill>
          </a:ln>
        </p:spPr>
      </p:pic>
      <p:cxnSp>
        <p:nvCxnSpPr>
          <p:cNvPr id="4" name="直接连接符 3"/>
          <p:cNvCxnSpPr>
            <a:stCxn id="27706" idx="3"/>
            <a:endCxn id="27707" idx="1"/>
          </p:cNvCxnSpPr>
          <p:nvPr/>
        </p:nvCxnSpPr>
        <p:spPr>
          <a:xfrm flipV="1">
            <a:off x="3832860" y="2601437"/>
            <a:ext cx="314960" cy="6350"/>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716" name="文本框 4"/>
          <p:cNvSpPr/>
          <p:nvPr/>
        </p:nvSpPr>
        <p:spPr>
          <a:xfrm>
            <a:off x="120253" y="1388586"/>
            <a:ext cx="753665" cy="517524"/>
          </a:xfrm>
          <a:prstGeom prst="homePlate">
            <a:avLst>
              <a:gd name="adj" fmla="val 49868"/>
            </a:avLst>
          </a:prstGeom>
          <a:solidFill>
            <a:srgbClr val="FF0000"/>
          </a:solidFill>
          <a:ln w="9525">
            <a:noFill/>
          </a:ln>
        </p:spPr>
        <p:txBody>
          <a:bodyPr wrap="square" anchor="t">
            <a:spAutoFit/>
          </a:bodyPr>
          <a:lstStyle/>
          <a:p>
            <a:pPr lvl="0" indent="0" algn="ctr"/>
            <a:r>
              <a:rPr lang="zh-CN" altLang="en-US" sz="1350" b="1">
                <a:solidFill>
                  <a:schemeClr val="bg1"/>
                </a:solidFill>
                <a:latin typeface="微软雅黑" panose="020B0503020204020204" charset="-122"/>
                <a:ea typeface="微软雅黑" panose="020B0503020204020204" charset="-122"/>
              </a:rPr>
              <a:t>保命条款</a:t>
            </a:r>
          </a:p>
        </p:txBody>
      </p:sp>
      <p:sp>
        <p:nvSpPr>
          <p:cNvPr id="27718" name="圆角矩形 6"/>
          <p:cNvSpPr/>
          <p:nvPr/>
        </p:nvSpPr>
        <p:spPr>
          <a:xfrm>
            <a:off x="5815330" y="1233805"/>
            <a:ext cx="3053080" cy="542290"/>
          </a:xfrm>
          <a:prstGeom prst="flowChartOffpageConnector">
            <a:avLst/>
          </a:prstGeom>
          <a:solidFill>
            <a:srgbClr val="FFFF00"/>
          </a:solidFill>
          <a:ln w="9525" cap="flat" cmpd="sng">
            <a:solidFill>
              <a:schemeClr val="tx1"/>
            </a:solidFill>
            <a:prstDash val="solid"/>
            <a:round/>
            <a:headEnd type="none" w="med" len="med"/>
            <a:tailEnd type="none" w="med" len="med"/>
          </a:ln>
        </p:spPr>
        <p:txBody>
          <a:bodyPr wrap="square" lIns="68580" tIns="34290" rIns="68580" bIns="34290" anchor="t"/>
          <a:lstStyle/>
          <a:p>
            <a:pPr lvl="0" indent="0" algn="ctr" defTabSz="914400" eaLnBrk="0" hangingPunct="0"/>
            <a:r>
              <a:rPr lang="zh-CN" altLang="en-US">
                <a:latin typeface="微软雅黑" panose="020B0503020204020204" charset="-122"/>
                <a:ea typeface="微软雅黑" panose="020B0503020204020204" charset="-122"/>
              </a:rPr>
              <a:t>十大高危行为</a:t>
            </a:r>
          </a:p>
        </p:txBody>
      </p:sp>
      <p:cxnSp>
        <p:nvCxnSpPr>
          <p:cNvPr id="2" name="直接连接符 5"/>
          <p:cNvCxnSpPr/>
          <p:nvPr/>
        </p:nvCxnSpPr>
        <p:spPr>
          <a:xfrm flipV="1">
            <a:off x="149860" y="1132840"/>
            <a:ext cx="8717915" cy="8255"/>
          </a:xfrm>
          <a:prstGeom prst="line">
            <a:avLst/>
          </a:prstGeom>
          <a:ln w="9525" cap="flat" cmpd="sng">
            <a:solidFill>
              <a:schemeClr val="tx1"/>
            </a:solidFill>
            <a:prstDash val="solid"/>
            <a:round/>
            <a:headEnd type="none" w="med" len="med"/>
            <a:tailEnd type="none" w="med" len="med"/>
          </a:ln>
        </p:spPr>
      </p:cxnSp>
      <p:cxnSp>
        <p:nvCxnSpPr>
          <p:cNvPr id="3" name="直接连接符 2"/>
          <p:cNvCxnSpPr/>
          <p:nvPr/>
        </p:nvCxnSpPr>
        <p:spPr>
          <a:xfrm flipH="1">
            <a:off x="5271135" y="1154430"/>
            <a:ext cx="2540" cy="3940175"/>
          </a:xfrm>
          <a:prstGeom prst="line">
            <a:avLst/>
          </a:prstGeom>
          <a:solidFill>
            <a:schemeClr val="accent1"/>
          </a:solidFill>
          <a:ln w="9525" cap="flat" cmpd="sng" algn="ctr">
            <a:solidFill>
              <a:schemeClr val="tx1"/>
            </a:solidFill>
            <a:prstDash val="solid"/>
            <a:round/>
            <a:headEnd type="none" w="med" len="med"/>
            <a:tailEnd type="none" w="med" len="med"/>
          </a:ln>
        </p:spPr>
      </p:cxnSp>
      <p:sp>
        <p:nvSpPr>
          <p:cNvPr id="7" name="文本框 6"/>
          <p:cNvSpPr txBox="1"/>
          <p:nvPr/>
        </p:nvSpPr>
        <p:spPr>
          <a:xfrm>
            <a:off x="586740" y="218440"/>
            <a:ext cx="1405890" cy="384810"/>
          </a:xfrm>
          <a:prstGeom prst="rect">
            <a:avLst/>
          </a:prstGeom>
          <a:noFill/>
        </p:spPr>
        <p:txBody>
          <a:bodyPr wrap="square" rtlCol="0">
            <a:spAutoFit/>
          </a:bodyPr>
          <a:lstStyle/>
          <a:p>
            <a:r>
              <a:rPr lang="zh-CN" altLang="en-US" b="1">
                <a:solidFill>
                  <a:srgbClr val="002060"/>
                </a:solidFill>
                <a:sym typeface="+mn-ea"/>
              </a:rPr>
              <a:t>政策与原则</a:t>
            </a:r>
            <a:endParaRPr lang="zh-CN" altLang="en-US" b="1">
              <a:solidFill>
                <a:srgbClr val="002060"/>
              </a:solidFill>
            </a:endParaRPr>
          </a:p>
        </p:txBody>
      </p:sp>
      <p:sp>
        <p:nvSpPr>
          <p:cNvPr id="220" name=" 220"/>
          <p:cNvSpPr/>
          <p:nvPr/>
        </p:nvSpPr>
        <p:spPr>
          <a:xfrm>
            <a:off x="71755" y="260350"/>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rPr>
              <a:t>2</a:t>
            </a:r>
          </a:p>
        </p:txBody>
      </p:sp>
    </p:spTree>
    <p:custDataLst>
      <p:tags r:id="rId1"/>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72770" y="454025"/>
            <a:ext cx="1405890" cy="384810"/>
          </a:xfrm>
          <a:prstGeom prst="rect">
            <a:avLst/>
          </a:prstGeom>
          <a:noFill/>
        </p:spPr>
        <p:txBody>
          <a:bodyPr wrap="square" rtlCol="0">
            <a:spAutoFit/>
          </a:bodyPr>
          <a:lstStyle/>
          <a:p>
            <a:r>
              <a:rPr lang="zh-CN" altLang="en-US" b="1">
                <a:solidFill>
                  <a:srgbClr val="002060"/>
                </a:solidFill>
              </a:rPr>
              <a:t>目标与指标</a:t>
            </a:r>
          </a:p>
        </p:txBody>
      </p:sp>
      <p:sp>
        <p:nvSpPr>
          <p:cNvPr id="220" name=" 220"/>
          <p:cNvSpPr/>
          <p:nvPr/>
        </p:nvSpPr>
        <p:spPr>
          <a:xfrm>
            <a:off x="64770" y="500380"/>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rPr>
              <a:t>3</a:t>
            </a:r>
          </a:p>
        </p:txBody>
      </p:sp>
      <p:sp>
        <p:nvSpPr>
          <p:cNvPr id="2" name="文本框 1"/>
          <p:cNvSpPr txBox="1"/>
          <p:nvPr/>
        </p:nvSpPr>
        <p:spPr>
          <a:xfrm>
            <a:off x="203200" y="845185"/>
            <a:ext cx="4987925" cy="2651760"/>
          </a:xfrm>
          <a:prstGeom prst="rect">
            <a:avLst/>
          </a:prstGeom>
          <a:noFill/>
          <a:ln>
            <a:solidFill>
              <a:schemeClr val="accent1"/>
            </a:solidFill>
          </a:ln>
        </p:spPr>
        <p:txBody>
          <a:bodyPr wrap="square" rtlCol="0">
            <a:spAutoFit/>
          </a:bodyPr>
          <a:lstStyle/>
          <a:p>
            <a:pPr algn="just">
              <a:lnSpc>
                <a:spcPct val="150000"/>
              </a:lnSpc>
            </a:pP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安全管理工作必须设置明确的绩效目标和指标，目标指明了安全管理的总体方向，指标则指明实现目标必需采取的步骤，指标又分为结果性指标和过程性指标。每一管理层级均需根据上一级设定的目标进行层层分解，直至目标指标分解至每名员工，并且符合以下要求：</a:t>
            </a:r>
          </a:p>
          <a:p>
            <a:pPr marL="342900" marR="0" lvl="0" indent="-342900" algn="l" defTabSz="457200" rtl="0" eaLnBrk="0" fontAlgn="base" latinLnBrk="0" hangingPunct="0">
              <a:lnSpc>
                <a:spcPct val="150000"/>
              </a:lnSpc>
              <a:spcBef>
                <a:spcPct val="0"/>
              </a:spcBef>
              <a:spcAft>
                <a:spcPct val="0"/>
              </a:spcAft>
              <a:buClrTx/>
              <a:buSzTx/>
              <a:buFont typeface="Wingdings" panose="05000000000000000000" pitchFamily="2" charset="2"/>
              <a:buChar char="u"/>
              <a:defRPr/>
            </a:pPr>
            <a:r>
              <a:rPr lang="zh-CN" altLang="en-US" sz="1400" b="1" dirty="0">
                <a:solidFill>
                  <a:srgbClr val="1B05BB"/>
                </a:solidFill>
                <a:latin typeface="微软雅黑" panose="020B0503020204020204" charset="-122"/>
                <a:ea typeface="微软雅黑" panose="020B0503020204020204" charset="-122"/>
                <a:sym typeface="+mn-ea"/>
              </a:rPr>
              <a:t>合理的</a:t>
            </a:r>
            <a:endParaRPr kumimoji="0" lang="zh-CN" altLang="en-US" sz="1400" b="1" i="0" u="none" strike="noStrike" kern="1200" cap="none" spc="0" normalizeH="0" baseline="0" dirty="0">
              <a:solidFill>
                <a:srgbClr val="1B05BB"/>
              </a:solidFill>
              <a:latin typeface="微软雅黑" panose="020B0503020204020204" charset="-122"/>
              <a:ea typeface="微软雅黑" panose="020B0503020204020204" charset="-122"/>
              <a:cs typeface="+mn-cs"/>
              <a:sym typeface="+mn-ea"/>
            </a:endParaRPr>
          </a:p>
          <a:p>
            <a:pPr marL="342900" marR="0" lvl="0" indent="-342900" algn="l" defTabSz="457200" rtl="0" eaLnBrk="0" fontAlgn="base" latinLnBrk="0" hangingPunct="0">
              <a:lnSpc>
                <a:spcPct val="150000"/>
              </a:lnSpc>
              <a:spcBef>
                <a:spcPct val="0"/>
              </a:spcBef>
              <a:spcAft>
                <a:spcPct val="0"/>
              </a:spcAft>
              <a:buClrTx/>
              <a:buSzTx/>
              <a:buFont typeface="Wingdings" panose="05000000000000000000" pitchFamily="2" charset="2"/>
              <a:buChar char="u"/>
              <a:defRPr/>
            </a:pPr>
            <a:r>
              <a:rPr lang="zh-CN" altLang="en-US" sz="1400" b="1" dirty="0">
                <a:solidFill>
                  <a:srgbClr val="1B05BB"/>
                </a:solidFill>
                <a:latin typeface="微软雅黑" panose="020B0503020204020204" charset="-122"/>
                <a:ea typeface="微软雅黑" panose="020B0503020204020204" charset="-122"/>
                <a:sym typeface="+mn-ea"/>
              </a:rPr>
              <a:t>可衡量的</a:t>
            </a:r>
            <a:endParaRPr kumimoji="0" lang="zh-CN" altLang="en-US" sz="1400" b="1" i="0" u="none" strike="noStrike" kern="1200" cap="none" spc="0" normalizeH="0" baseline="0" dirty="0">
              <a:solidFill>
                <a:srgbClr val="1B05BB"/>
              </a:solidFill>
              <a:latin typeface="微软雅黑" panose="020B0503020204020204" charset="-122"/>
              <a:ea typeface="微软雅黑" panose="020B0503020204020204" charset="-122"/>
              <a:cs typeface="+mn-cs"/>
              <a:sym typeface="+mn-ea"/>
            </a:endParaRPr>
          </a:p>
          <a:p>
            <a:pPr marL="342900" marR="0" lvl="0" indent="-342900" algn="l" defTabSz="457200" rtl="0" eaLnBrk="0" fontAlgn="base" latinLnBrk="0" hangingPunct="0">
              <a:lnSpc>
                <a:spcPct val="150000"/>
              </a:lnSpc>
              <a:spcBef>
                <a:spcPct val="0"/>
              </a:spcBef>
              <a:spcAft>
                <a:spcPct val="0"/>
              </a:spcAft>
              <a:buClrTx/>
              <a:buSzTx/>
              <a:buFont typeface="Wingdings" panose="05000000000000000000" pitchFamily="2" charset="2"/>
              <a:buChar char="u"/>
              <a:defRPr/>
            </a:pPr>
            <a:r>
              <a:rPr lang="zh-CN" altLang="en-US" sz="1400" b="1" dirty="0">
                <a:solidFill>
                  <a:srgbClr val="1B05BB"/>
                </a:solidFill>
                <a:latin typeface="微软雅黑" panose="020B0503020204020204" charset="-122"/>
                <a:ea typeface="微软雅黑" panose="020B0503020204020204" charset="-122"/>
                <a:sym typeface="+mn-ea"/>
              </a:rPr>
              <a:t>与时间相联系的</a:t>
            </a:r>
          </a:p>
        </p:txBody>
      </p:sp>
      <p:sp>
        <p:nvSpPr>
          <p:cNvPr id="43034" name="圆角矩形 91"/>
          <p:cNvSpPr/>
          <p:nvPr/>
        </p:nvSpPr>
        <p:spPr>
          <a:xfrm>
            <a:off x="5690870" y="701675"/>
            <a:ext cx="2917190" cy="1007110"/>
          </a:xfrm>
          <a:prstGeom prst="roundRect">
            <a:avLst>
              <a:gd name="adj" fmla="val 16667"/>
            </a:avLst>
          </a:prstGeom>
          <a:solidFill>
            <a:schemeClr val="bg1"/>
          </a:solidFill>
          <a:ln w="28575" cap="flat" cmpd="sng">
            <a:solidFill>
              <a:srgbClr val="0033CC"/>
            </a:solidFill>
            <a:prstDash val="solid"/>
            <a:round/>
            <a:headEnd type="none" w="med" len="med"/>
            <a:tailEnd type="none" w="med" len="med"/>
          </a:ln>
        </p:spPr>
        <p:txBody>
          <a:bodyPr wrap="square" lIns="91440" tIns="45720" rIns="91440" bIns="45720" anchor="ctr"/>
          <a:lstStyle/>
          <a:p>
            <a:pPr lvl="0" indent="0" fontAlgn="auto">
              <a:lnSpc>
                <a:spcPct val="100000"/>
              </a:lnSpc>
              <a:buFont typeface="Arial" panose="020B0604020202020204" pitchFamily="34" charset="0"/>
              <a:buNone/>
            </a:pPr>
            <a:r>
              <a:rPr lang="en-US" altLang="zh-CN" sz="1400" b="1" dirty="0">
                <a:solidFill>
                  <a:srgbClr val="0066FF"/>
                </a:solidFill>
                <a:latin typeface="微软雅黑" panose="020B0503020204020204" charset="-122"/>
                <a:ea typeface="微软雅黑" panose="020B0503020204020204" charset="-122"/>
              </a:rPr>
              <a:t>2017</a:t>
            </a:r>
            <a:r>
              <a:rPr lang="zh-CN" altLang="en-US" sz="1400" b="1" dirty="0">
                <a:solidFill>
                  <a:srgbClr val="0066FF"/>
                </a:solidFill>
                <a:latin typeface="微软雅黑" panose="020B0503020204020204" charset="-122"/>
                <a:ea typeface="微软雅黑" panose="020B0503020204020204" charset="-122"/>
              </a:rPr>
              <a:t>集团年目标：</a:t>
            </a:r>
          </a:p>
          <a:p>
            <a:pPr lvl="0" indent="0" fontAlgn="auto">
              <a:lnSpc>
                <a:spcPct val="100000"/>
              </a:lnSpc>
              <a:buFont typeface="Arial" panose="020B0604020202020204" pitchFamily="34" charset="0"/>
              <a:buNone/>
            </a:pPr>
            <a:r>
              <a:rPr lang="en-US" altLang="zh-CN" sz="1200" dirty="0">
                <a:solidFill>
                  <a:srgbClr val="000000"/>
                </a:solidFill>
                <a:latin typeface="微软雅黑" panose="020B0503020204020204" charset="-122"/>
                <a:ea typeface="微软雅黑" panose="020B0503020204020204" charset="-122"/>
              </a:rPr>
              <a:t>1</a:t>
            </a:r>
            <a:r>
              <a:rPr lang="zh-CN" altLang="en-US" sz="1200" dirty="0">
                <a:solidFill>
                  <a:srgbClr val="000000"/>
                </a:solidFill>
                <a:latin typeface="微软雅黑" panose="020B0503020204020204" charset="-122"/>
                <a:ea typeface="微软雅黑" panose="020B0503020204020204" charset="-122"/>
              </a:rPr>
              <a:t>、集团</a:t>
            </a:r>
            <a:r>
              <a:rPr lang="en-US" altLang="zh-CN" sz="1200" dirty="0">
                <a:solidFill>
                  <a:srgbClr val="000000"/>
                </a:solidFill>
                <a:latin typeface="微软雅黑" panose="020B0503020204020204" charset="-122"/>
                <a:ea typeface="微软雅黑" panose="020B0503020204020204" charset="-122"/>
              </a:rPr>
              <a:t>2017</a:t>
            </a:r>
            <a:r>
              <a:rPr lang="zh-CN" altLang="en-US" sz="1200" dirty="0">
                <a:solidFill>
                  <a:srgbClr val="000000"/>
                </a:solidFill>
                <a:latin typeface="微软雅黑" panose="020B0503020204020204" charset="-122"/>
                <a:ea typeface="微软雅黑" panose="020B0503020204020204" charset="-122"/>
              </a:rPr>
              <a:t>年百万工时损工率</a:t>
            </a:r>
            <a:r>
              <a:rPr lang="en-US" altLang="zh-CN" sz="1200" dirty="0">
                <a:solidFill>
                  <a:srgbClr val="000000"/>
                </a:solidFill>
                <a:latin typeface="微软雅黑" panose="020B0503020204020204" charset="-122"/>
                <a:ea typeface="微软雅黑" panose="020B0503020204020204" charset="-122"/>
              </a:rPr>
              <a:t>1.0</a:t>
            </a:r>
            <a:endParaRPr lang="zh-CN" altLang="en-US" sz="1200" dirty="0">
              <a:solidFill>
                <a:srgbClr val="000000"/>
              </a:solidFill>
              <a:latin typeface="微软雅黑" panose="020B0503020204020204" charset="-122"/>
              <a:ea typeface="微软雅黑" panose="020B0503020204020204" charset="-122"/>
            </a:endParaRPr>
          </a:p>
          <a:p>
            <a:pPr lvl="0" indent="0" fontAlgn="auto">
              <a:lnSpc>
                <a:spcPct val="100000"/>
              </a:lnSpc>
              <a:buFont typeface="Arial" panose="020B0604020202020204" pitchFamily="34" charset="0"/>
              <a:buNone/>
            </a:pPr>
            <a:r>
              <a:rPr lang="en-US" altLang="zh-CN" sz="1200" dirty="0">
                <a:solidFill>
                  <a:srgbClr val="000000"/>
                </a:solidFill>
                <a:latin typeface="微软雅黑" panose="020B0503020204020204" charset="-122"/>
                <a:ea typeface="微软雅黑" panose="020B0503020204020204" charset="-122"/>
              </a:rPr>
              <a:t>2</a:t>
            </a:r>
            <a:r>
              <a:rPr lang="zh-CN" altLang="en-US" sz="1200" dirty="0">
                <a:solidFill>
                  <a:srgbClr val="000000"/>
                </a:solidFill>
                <a:latin typeface="微软雅黑" panose="020B0503020204020204" charset="-122"/>
                <a:ea typeface="微软雅黑" panose="020B0503020204020204" charset="-122"/>
              </a:rPr>
              <a:t>、集团级工艺、环境、火灾爆炸、交通运输事故为零</a:t>
            </a:r>
          </a:p>
          <a:p>
            <a:pPr lvl="0" indent="0" fontAlgn="auto">
              <a:lnSpc>
                <a:spcPct val="100000"/>
              </a:lnSpc>
              <a:buFont typeface="Arial" panose="020B0604020202020204" pitchFamily="34" charset="0"/>
              <a:buNone/>
            </a:pPr>
            <a:r>
              <a:rPr lang="en-US" altLang="zh-CN" sz="1200" dirty="0">
                <a:solidFill>
                  <a:srgbClr val="000000"/>
                </a:solidFill>
                <a:latin typeface="微软雅黑" panose="020B0503020204020204" charset="-122"/>
                <a:ea typeface="微软雅黑" panose="020B0503020204020204" charset="-122"/>
              </a:rPr>
              <a:t>3</a:t>
            </a:r>
            <a:r>
              <a:rPr lang="zh-CN" altLang="en-US" sz="1200" dirty="0">
                <a:solidFill>
                  <a:srgbClr val="000000"/>
                </a:solidFill>
                <a:latin typeface="微软雅黑" panose="020B0503020204020204" charset="-122"/>
                <a:ea typeface="微软雅黑" panose="020B0503020204020204" charset="-122"/>
              </a:rPr>
              <a:t>、集团重、特大质量事故为零</a:t>
            </a:r>
          </a:p>
        </p:txBody>
      </p:sp>
      <p:pic>
        <p:nvPicPr>
          <p:cNvPr id="6" name="图片 5"/>
          <p:cNvPicPr>
            <a:picLocks noChangeAspect="1"/>
          </p:cNvPicPr>
          <p:nvPr/>
        </p:nvPicPr>
        <p:blipFill>
          <a:blip r:embed="rId3" cstate="print"/>
          <a:stretch>
            <a:fillRect/>
          </a:stretch>
        </p:blipFill>
        <p:spPr>
          <a:xfrm>
            <a:off x="255905" y="3702685"/>
            <a:ext cx="4987925" cy="1400810"/>
          </a:xfrm>
          <a:prstGeom prst="rect">
            <a:avLst/>
          </a:prstGeom>
          <a:solidFill>
            <a:schemeClr val="bg1"/>
          </a:solidFill>
        </p:spPr>
      </p:pic>
      <p:sp>
        <p:nvSpPr>
          <p:cNvPr id="8" name="圆角矩形 91"/>
          <p:cNvSpPr/>
          <p:nvPr/>
        </p:nvSpPr>
        <p:spPr>
          <a:xfrm>
            <a:off x="5699125" y="2275840"/>
            <a:ext cx="2918460" cy="1216660"/>
          </a:xfrm>
          <a:prstGeom prst="roundRect">
            <a:avLst>
              <a:gd name="adj" fmla="val 16667"/>
            </a:avLst>
          </a:prstGeom>
          <a:solidFill>
            <a:schemeClr val="bg1"/>
          </a:solidFill>
          <a:ln w="28575" cap="flat" cmpd="sng">
            <a:solidFill>
              <a:srgbClr val="0033CC"/>
            </a:solidFill>
            <a:prstDash val="solid"/>
            <a:round/>
            <a:headEnd type="none" w="med" len="med"/>
            <a:tailEnd type="none" w="med" len="med"/>
          </a:ln>
        </p:spPr>
        <p:txBody>
          <a:bodyPr wrap="square" lIns="91440" tIns="45720" rIns="91440" bIns="45720" anchor="ctr"/>
          <a:lstStyle/>
          <a:p>
            <a:pPr lvl="0" indent="0" fontAlgn="auto">
              <a:lnSpc>
                <a:spcPct val="100000"/>
              </a:lnSpc>
              <a:buFont typeface="Arial" panose="020B0604020202020204" pitchFamily="34" charset="0"/>
              <a:buNone/>
            </a:pPr>
            <a:r>
              <a:rPr lang="en-US" altLang="zh-CN" sz="1400" b="1" dirty="0">
                <a:solidFill>
                  <a:srgbClr val="0066FF"/>
                </a:solidFill>
                <a:latin typeface="微软雅黑" panose="020B0503020204020204" charset="-122"/>
                <a:ea typeface="微软雅黑" panose="020B0503020204020204" charset="-122"/>
              </a:rPr>
              <a:t>2017</a:t>
            </a:r>
            <a:r>
              <a:rPr lang="zh-CN" altLang="en-US" sz="1400" b="1" dirty="0">
                <a:solidFill>
                  <a:srgbClr val="0066FF"/>
                </a:solidFill>
                <a:latin typeface="微软雅黑" panose="020B0503020204020204" charset="-122"/>
                <a:ea typeface="微软雅黑" panose="020B0503020204020204" charset="-122"/>
              </a:rPr>
              <a:t>年公司目标：</a:t>
            </a:r>
          </a:p>
          <a:p>
            <a:pPr lvl="0" indent="0" fontAlgn="auto">
              <a:lnSpc>
                <a:spcPct val="100000"/>
              </a:lnSpc>
              <a:buFont typeface="Arial" panose="020B0604020202020204" pitchFamily="34" charset="0"/>
              <a:buNone/>
            </a:pPr>
            <a:r>
              <a:rPr lang="en-US" altLang="zh-CN" sz="1200" dirty="0">
                <a:solidFill>
                  <a:srgbClr val="000000"/>
                </a:solidFill>
                <a:latin typeface="微软雅黑" panose="020B0503020204020204" charset="-122"/>
                <a:ea typeface="微软雅黑" panose="020B0503020204020204" charset="-122"/>
              </a:rPr>
              <a:t>1</a:t>
            </a:r>
            <a:r>
              <a:rPr lang="zh-CN" altLang="en-US" sz="1200" dirty="0">
                <a:solidFill>
                  <a:srgbClr val="000000"/>
                </a:solidFill>
                <a:latin typeface="微软雅黑" panose="020B0503020204020204" charset="-122"/>
                <a:ea typeface="微软雅黑" panose="020B0503020204020204" charset="-122"/>
              </a:rPr>
              <a:t>、公司2017年百万工时损工率0.7</a:t>
            </a:r>
          </a:p>
          <a:p>
            <a:pPr lvl="0" indent="0" fontAlgn="auto">
              <a:lnSpc>
                <a:spcPct val="100000"/>
              </a:lnSpc>
              <a:buFont typeface="Arial" panose="020B0604020202020204" pitchFamily="34" charset="0"/>
              <a:buNone/>
            </a:pPr>
            <a:r>
              <a:rPr lang="en-US" altLang="zh-CN" sz="1200" dirty="0">
                <a:solidFill>
                  <a:srgbClr val="000000"/>
                </a:solidFill>
                <a:latin typeface="微软雅黑" panose="020B0503020204020204" charset="-122"/>
                <a:ea typeface="微软雅黑" panose="020B0503020204020204" charset="-122"/>
              </a:rPr>
              <a:t>2</a:t>
            </a:r>
            <a:r>
              <a:rPr lang="zh-CN" altLang="en-US" sz="1200" dirty="0">
                <a:solidFill>
                  <a:srgbClr val="000000"/>
                </a:solidFill>
                <a:latin typeface="微软雅黑" panose="020B0503020204020204" charset="-122"/>
                <a:ea typeface="微软雅黑" panose="020B0503020204020204" charset="-122"/>
              </a:rPr>
              <a:t>、集团级工艺、环境、火灾爆炸、交通运输事故为0</a:t>
            </a:r>
          </a:p>
          <a:p>
            <a:pPr lvl="0" indent="0" fontAlgn="auto">
              <a:lnSpc>
                <a:spcPct val="100000"/>
              </a:lnSpc>
              <a:buFont typeface="Arial" panose="020B0604020202020204" pitchFamily="34" charset="0"/>
              <a:buNone/>
            </a:pPr>
            <a:r>
              <a:rPr lang="en-US" altLang="zh-CN" sz="1200" dirty="0">
                <a:solidFill>
                  <a:srgbClr val="000000"/>
                </a:solidFill>
                <a:latin typeface="微软雅黑" panose="020B0503020204020204" charset="-122"/>
                <a:ea typeface="微软雅黑" panose="020B0503020204020204" charset="-122"/>
              </a:rPr>
              <a:t>3</a:t>
            </a:r>
            <a:r>
              <a:rPr lang="zh-CN" altLang="en-US" sz="1200" dirty="0">
                <a:solidFill>
                  <a:srgbClr val="000000"/>
                </a:solidFill>
                <a:latin typeface="微软雅黑" panose="020B0503020204020204" charset="-122"/>
                <a:ea typeface="微软雅黑" panose="020B0503020204020204" charset="-122"/>
              </a:rPr>
              <a:t>、高危作业不符合率≤3.0%</a:t>
            </a:r>
          </a:p>
          <a:p>
            <a:pPr lvl="0" indent="0" fontAlgn="auto">
              <a:lnSpc>
                <a:spcPct val="100000"/>
              </a:lnSpc>
              <a:buFont typeface="Arial" panose="020B0604020202020204" pitchFamily="34" charset="0"/>
              <a:buNone/>
            </a:pPr>
            <a:r>
              <a:rPr lang="en-US" altLang="zh-CN" sz="1200" dirty="0">
                <a:solidFill>
                  <a:srgbClr val="000000"/>
                </a:solidFill>
                <a:latin typeface="微软雅黑" panose="020B0503020204020204" charset="-122"/>
                <a:ea typeface="微软雅黑" panose="020B0503020204020204" charset="-122"/>
              </a:rPr>
              <a:t>4</a:t>
            </a:r>
            <a:r>
              <a:rPr lang="zh-CN" altLang="en-US" sz="1200" dirty="0">
                <a:solidFill>
                  <a:srgbClr val="000000"/>
                </a:solidFill>
                <a:latin typeface="微软雅黑" panose="020B0503020204020204" charset="-122"/>
                <a:ea typeface="微软雅黑" panose="020B0503020204020204" charset="-122"/>
              </a:rPr>
              <a:t>、隐患按期整改率≥96%</a:t>
            </a:r>
          </a:p>
        </p:txBody>
      </p:sp>
      <p:sp>
        <p:nvSpPr>
          <p:cNvPr id="9" name="圆角矩形 91"/>
          <p:cNvSpPr/>
          <p:nvPr/>
        </p:nvSpPr>
        <p:spPr>
          <a:xfrm>
            <a:off x="6358255" y="4015105"/>
            <a:ext cx="1638935" cy="776605"/>
          </a:xfrm>
          <a:prstGeom prst="roundRect">
            <a:avLst>
              <a:gd name="adj" fmla="val 16667"/>
            </a:avLst>
          </a:prstGeom>
          <a:solidFill>
            <a:schemeClr val="bg1"/>
          </a:solidFill>
          <a:ln w="28575" cap="flat" cmpd="sng">
            <a:solidFill>
              <a:srgbClr val="0033CC"/>
            </a:solidFill>
            <a:prstDash val="solid"/>
            <a:round/>
            <a:headEnd type="none" w="med" len="med"/>
            <a:tailEnd type="none" w="med" len="med"/>
          </a:ln>
        </p:spPr>
        <p:txBody>
          <a:bodyPr wrap="square" lIns="91440" tIns="45720" rIns="91440" bIns="45720" anchor="ctr"/>
          <a:lstStyle/>
          <a:p>
            <a:pPr lvl="0" indent="0" algn="ctr" fontAlgn="auto">
              <a:lnSpc>
                <a:spcPct val="130000"/>
              </a:lnSpc>
              <a:buFont typeface="Arial" panose="020B0604020202020204" pitchFamily="34" charset="0"/>
              <a:buNone/>
            </a:pPr>
            <a:r>
              <a:rPr lang="zh-CN" altLang="en-US" sz="1200" dirty="0">
                <a:solidFill>
                  <a:srgbClr val="000000"/>
                </a:solidFill>
                <a:latin typeface="微软雅黑" panose="020B0503020204020204" charset="-122"/>
                <a:ea typeface="微软雅黑" panose="020B0503020204020204" charset="-122"/>
              </a:rPr>
              <a:t>部门目标</a:t>
            </a:r>
          </a:p>
          <a:p>
            <a:pPr lvl="0" indent="0" algn="ctr" fontAlgn="auto">
              <a:lnSpc>
                <a:spcPct val="130000"/>
              </a:lnSpc>
              <a:buFont typeface="Arial" panose="020B0604020202020204" pitchFamily="34" charset="0"/>
              <a:buNone/>
            </a:pPr>
            <a:r>
              <a:rPr lang="zh-CN" altLang="en-US" sz="1200" dirty="0">
                <a:solidFill>
                  <a:srgbClr val="000000"/>
                </a:solidFill>
                <a:latin typeface="微软雅黑" panose="020B0503020204020204" charset="-122"/>
                <a:ea typeface="微软雅黑" panose="020B0503020204020204" charset="-122"/>
              </a:rPr>
              <a:t>班组目标</a:t>
            </a:r>
          </a:p>
          <a:p>
            <a:pPr lvl="0" indent="0" algn="ctr" fontAlgn="auto">
              <a:lnSpc>
                <a:spcPct val="130000"/>
              </a:lnSpc>
              <a:buFont typeface="Arial" panose="020B0604020202020204" pitchFamily="34" charset="0"/>
              <a:buNone/>
            </a:pPr>
            <a:r>
              <a:rPr lang="en-US" altLang="zh-CN" sz="1200" dirty="0">
                <a:solidFill>
                  <a:srgbClr val="000000"/>
                </a:solidFill>
                <a:latin typeface="微软雅黑" panose="020B0503020204020204" charset="-122"/>
                <a:ea typeface="微软雅黑" panose="020B0503020204020204" charset="-122"/>
              </a:rPr>
              <a:t>……</a:t>
            </a:r>
          </a:p>
        </p:txBody>
      </p:sp>
      <p:sp>
        <p:nvSpPr>
          <p:cNvPr id="10" name="右箭头 9"/>
          <p:cNvSpPr/>
          <p:nvPr/>
        </p:nvSpPr>
        <p:spPr>
          <a:xfrm rot="5400000">
            <a:off x="6959600" y="1833880"/>
            <a:ext cx="379730" cy="33591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 name="右箭头 10"/>
          <p:cNvSpPr/>
          <p:nvPr/>
        </p:nvSpPr>
        <p:spPr>
          <a:xfrm rot="5400000">
            <a:off x="6960235" y="3616325"/>
            <a:ext cx="379730" cy="33591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ustDataLst>
      <p:tags r:id="rId1"/>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任意多边形 25"/>
          <p:cNvSpPr/>
          <p:nvPr/>
        </p:nvSpPr>
        <p:spPr>
          <a:xfrm>
            <a:off x="109220" y="1500505"/>
            <a:ext cx="3625215" cy="992505"/>
          </a:xfrm>
          <a:prstGeom prst="roundRect">
            <a:avLst/>
          </a:prstGeom>
          <a:noFill/>
          <a:ln w="9525">
            <a:solidFill>
              <a:schemeClr val="accent1"/>
            </a:solidFill>
          </a:ln>
        </p:spPr>
        <p:txBody>
          <a:bodyPr lIns="71438" tIns="107789" rIns="143508" bIns="107790" anchor="ctr"/>
          <a:lstStyle/>
          <a:p>
            <a:pPr marL="0" lvl="1" indent="0" defTabSz="1111250" eaLnBrk="1" hangingPunct="1">
              <a:lnSpc>
                <a:spcPct val="130000"/>
              </a:lnSpc>
              <a:spcBef>
                <a:spcPts val="0"/>
              </a:spcBef>
              <a:spcAft>
                <a:spcPts val="15"/>
              </a:spcAft>
              <a:buNone/>
            </a:pPr>
            <a:r>
              <a:rPr lang="zh-CN" altLang="en-US" sz="1400" b="1" dirty="0">
                <a:solidFill>
                  <a:schemeClr val="tx2"/>
                </a:solidFill>
                <a:latin typeface="微软雅黑" panose="020B0503020204020204" charset="-122"/>
                <a:ea typeface="微软雅黑" panose="020B0503020204020204" charset="-122"/>
                <a:sym typeface="+mn-ea"/>
              </a:rPr>
              <a:t>集团中长期目标：</a:t>
            </a:r>
            <a:endParaRPr lang="zh-CN" altLang="en-US" sz="1400" b="1" dirty="0">
              <a:solidFill>
                <a:schemeClr val="tx2"/>
              </a:solidFill>
              <a:latin typeface="微软雅黑" panose="020B0503020204020204" charset="-122"/>
              <a:ea typeface="微软雅黑" panose="020B0503020204020204" charset="-122"/>
            </a:endParaRPr>
          </a:p>
          <a:p>
            <a:pPr marL="228600" lvl="1" indent="-228600" defTabSz="1111250" eaLnBrk="1" hangingPunct="1">
              <a:lnSpc>
                <a:spcPct val="130000"/>
              </a:lnSpc>
              <a:spcBef>
                <a:spcPts val="0"/>
              </a:spcBef>
              <a:spcAft>
                <a:spcPts val="15"/>
              </a:spcAft>
              <a:buChar char="•"/>
            </a:pPr>
            <a:r>
              <a:rPr lang="zh-CN" altLang="en-US" sz="1400" b="1" dirty="0">
                <a:solidFill>
                  <a:schemeClr val="accent1"/>
                </a:solidFill>
                <a:latin typeface="微软雅黑" panose="020B0503020204020204" charset="-122"/>
                <a:ea typeface="微软雅黑" panose="020B0503020204020204" charset="-122"/>
              </a:rPr>
              <a:t>两年内实现山东省安全管理标杆企业</a:t>
            </a:r>
          </a:p>
          <a:p>
            <a:pPr marL="228600" lvl="1" indent="-228600" defTabSz="1111250" eaLnBrk="1" hangingPunct="1">
              <a:lnSpc>
                <a:spcPct val="130000"/>
              </a:lnSpc>
              <a:spcBef>
                <a:spcPts val="0"/>
              </a:spcBef>
              <a:spcAft>
                <a:spcPts val="15"/>
              </a:spcAft>
              <a:buChar char="•"/>
            </a:pPr>
            <a:r>
              <a:rPr lang="zh-CN" altLang="en-US" sz="1400" b="1" dirty="0">
                <a:solidFill>
                  <a:schemeClr val="accent1"/>
                </a:solidFill>
                <a:latin typeface="微软雅黑" panose="020B0503020204020204" charset="-122"/>
                <a:ea typeface="微软雅黑" panose="020B0503020204020204" charset="-122"/>
              </a:rPr>
              <a:t>五年内实现中国安全管理工作标杆企业</a:t>
            </a:r>
          </a:p>
        </p:txBody>
      </p:sp>
      <p:grpSp>
        <p:nvGrpSpPr>
          <p:cNvPr id="29723" name="组合 4"/>
          <p:cNvGrpSpPr/>
          <p:nvPr/>
        </p:nvGrpSpPr>
        <p:grpSpPr>
          <a:xfrm>
            <a:off x="4562475" y="1386205"/>
            <a:ext cx="4351020" cy="3237230"/>
            <a:chOff x="5595" y="1331"/>
            <a:chExt cx="8219" cy="4438"/>
          </a:xfrm>
        </p:grpSpPr>
        <p:cxnSp>
          <p:nvCxnSpPr>
            <p:cNvPr id="29724" name="直接连接符 20"/>
            <p:cNvCxnSpPr/>
            <p:nvPr/>
          </p:nvCxnSpPr>
          <p:spPr>
            <a:xfrm>
              <a:off x="12909" y="4426"/>
              <a:ext cx="0" cy="924"/>
            </a:xfrm>
            <a:prstGeom prst="line">
              <a:avLst/>
            </a:prstGeom>
            <a:ln w="9525" cap="flat" cmpd="sng">
              <a:solidFill>
                <a:schemeClr val="tx1"/>
              </a:solidFill>
              <a:prstDash val="solid"/>
              <a:round/>
              <a:headEnd type="none" w="med" len="med"/>
              <a:tailEnd type="none" w="med" len="med"/>
            </a:ln>
          </p:spPr>
        </p:cxnSp>
        <p:cxnSp>
          <p:nvCxnSpPr>
            <p:cNvPr id="29725" name="直接连接符 17"/>
            <p:cNvCxnSpPr/>
            <p:nvPr/>
          </p:nvCxnSpPr>
          <p:spPr>
            <a:xfrm>
              <a:off x="10433" y="3433"/>
              <a:ext cx="0" cy="1916"/>
            </a:xfrm>
            <a:prstGeom prst="line">
              <a:avLst/>
            </a:prstGeom>
            <a:ln w="9525" cap="flat" cmpd="sng">
              <a:solidFill>
                <a:schemeClr val="tx1"/>
              </a:solidFill>
              <a:prstDash val="solid"/>
              <a:round/>
              <a:headEnd type="none" w="med" len="med"/>
              <a:tailEnd type="none" w="med" len="med"/>
            </a:ln>
          </p:spPr>
        </p:cxnSp>
        <p:cxnSp>
          <p:nvCxnSpPr>
            <p:cNvPr id="29726" name="直接连接符 19"/>
            <p:cNvCxnSpPr/>
            <p:nvPr/>
          </p:nvCxnSpPr>
          <p:spPr>
            <a:xfrm>
              <a:off x="12910" y="3440"/>
              <a:ext cx="0" cy="924"/>
            </a:xfrm>
            <a:prstGeom prst="line">
              <a:avLst/>
            </a:prstGeom>
            <a:ln w="9525" cap="flat" cmpd="sng">
              <a:solidFill>
                <a:schemeClr val="tx1"/>
              </a:solidFill>
              <a:prstDash val="solid"/>
              <a:round/>
              <a:headEnd type="none" w="med" len="med"/>
              <a:tailEnd type="none" w="med" len="med"/>
            </a:ln>
          </p:spPr>
        </p:cxnSp>
        <p:sp>
          <p:nvSpPr>
            <p:cNvPr id="29727" name="文本框 5"/>
            <p:cNvSpPr/>
            <p:nvPr/>
          </p:nvSpPr>
          <p:spPr>
            <a:xfrm>
              <a:off x="10554" y="1331"/>
              <a:ext cx="2229" cy="563"/>
            </a:xfrm>
            <a:prstGeom prst="ellipse">
              <a:avLst/>
            </a:prstGeom>
            <a:solidFill>
              <a:srgbClr val="00B050">
                <a:alpha val="81999"/>
              </a:srgbClr>
            </a:solidFill>
            <a:ln w="9525">
              <a:noFill/>
            </a:ln>
          </p:spPr>
          <p:txBody>
            <a:bodyPr wrap="square" anchor="t">
              <a:spAutoFit/>
            </a:bodyPr>
            <a:lstStyle/>
            <a:p>
              <a:pPr lvl="0" indent="0" algn="ctr"/>
              <a:r>
                <a:rPr lang="zh-CN" altLang="en-US" sz="1200" b="1">
                  <a:latin typeface="微软雅黑" panose="020B0503020204020204" charset="-122"/>
                  <a:ea typeface="微软雅黑" panose="020B0503020204020204" charset="-122"/>
                </a:rPr>
                <a:t>过程指标</a:t>
              </a:r>
              <a:endParaRPr lang="en-US" altLang="zh-CN" sz="1200" b="1">
                <a:latin typeface="微软雅黑" panose="020B0503020204020204" charset="-122"/>
                <a:ea typeface="微软雅黑" panose="020B0503020204020204" charset="-122"/>
              </a:endParaRPr>
            </a:p>
          </p:txBody>
        </p:sp>
        <p:sp>
          <p:nvSpPr>
            <p:cNvPr id="7" name="文本框 6"/>
            <p:cNvSpPr txBox="1"/>
            <p:nvPr/>
          </p:nvSpPr>
          <p:spPr>
            <a:xfrm>
              <a:off x="9378" y="2700"/>
              <a:ext cx="2179" cy="644"/>
            </a:xfrm>
            <a:prstGeom prst="rect">
              <a:avLst/>
            </a:prstGeom>
            <a:solidFill>
              <a:schemeClr val="accent3"/>
            </a:solidFill>
          </p:spPr>
          <p:txBody>
            <a:bodyPr wrap="square" rtlCol="0">
              <a:spAutoFit/>
            </a:bodyPr>
            <a:lstStyle/>
            <a:p>
              <a:pPr algn="ctr" fontAlgn="base"/>
              <a:r>
                <a:rPr lang="zh-CN" altLang="en-US" sz="1200" b="1" strike="noStrike" noProof="1">
                  <a:latin typeface="微软雅黑" panose="020B0503020204020204" charset="-122"/>
                  <a:ea typeface="微软雅黑" panose="020B0503020204020204" charset="-122"/>
                  <a:cs typeface="+mn-ea"/>
                </a:rPr>
                <a:t>个人安全行动计划履约率</a:t>
              </a:r>
              <a:endParaRPr lang="zh-CN" altLang="en-US" sz="1200" b="1" strike="noStrike" noProof="1">
                <a:latin typeface="微软雅黑" panose="020B0503020204020204" charset="-122"/>
                <a:ea typeface="微软雅黑" panose="020B0503020204020204" charset="-122"/>
              </a:endParaRPr>
            </a:p>
          </p:txBody>
        </p:sp>
        <p:sp>
          <p:nvSpPr>
            <p:cNvPr id="8" name="文本框 7"/>
            <p:cNvSpPr txBox="1"/>
            <p:nvPr/>
          </p:nvSpPr>
          <p:spPr>
            <a:xfrm>
              <a:off x="9529" y="5376"/>
              <a:ext cx="1807" cy="393"/>
            </a:xfrm>
            <a:prstGeom prst="rect">
              <a:avLst/>
            </a:prstGeom>
            <a:solidFill>
              <a:schemeClr val="accent3"/>
            </a:solidFill>
          </p:spPr>
          <p:txBody>
            <a:bodyPr wrap="square" rtlCol="0">
              <a:spAutoFit/>
            </a:bodyPr>
            <a:lstStyle/>
            <a:p>
              <a:pPr algn="ctr" fontAlgn="base"/>
              <a:r>
                <a:rPr lang="zh-CN" altLang="en-US" sz="1200" b="1" strike="noStrike" noProof="1">
                  <a:latin typeface="微软雅黑" panose="020B0503020204020204" charset="-122"/>
                  <a:ea typeface="微软雅黑" panose="020B0503020204020204" charset="-122"/>
                  <a:cs typeface="+mn-ea"/>
                </a:rPr>
                <a:t>联锁投用率</a:t>
              </a:r>
              <a:endParaRPr lang="zh-CN" altLang="en-US" sz="1200" b="1" strike="noStrike" noProof="1">
                <a:latin typeface="微软雅黑" panose="020B0503020204020204" charset="-122"/>
                <a:ea typeface="微软雅黑" panose="020B0503020204020204" charset="-122"/>
              </a:endParaRPr>
            </a:p>
          </p:txBody>
        </p:sp>
        <p:sp>
          <p:nvSpPr>
            <p:cNvPr id="9" name="文本框 8"/>
            <p:cNvSpPr txBox="1"/>
            <p:nvPr/>
          </p:nvSpPr>
          <p:spPr>
            <a:xfrm>
              <a:off x="12006" y="3686"/>
              <a:ext cx="1807" cy="895"/>
            </a:xfrm>
            <a:prstGeom prst="rect">
              <a:avLst/>
            </a:prstGeom>
            <a:solidFill>
              <a:schemeClr val="accent3"/>
            </a:solidFill>
          </p:spPr>
          <p:txBody>
            <a:bodyPr wrap="square" rtlCol="0">
              <a:spAutoFit/>
            </a:bodyPr>
            <a:lstStyle/>
            <a:p>
              <a:pPr algn="ctr" fontAlgn="base"/>
              <a:r>
                <a:rPr lang="zh-CN" altLang="en-US" sz="1200" b="1" strike="noStrike" noProof="1">
                  <a:latin typeface="微软雅黑" panose="020B0503020204020204" charset="-122"/>
                  <a:ea typeface="微软雅黑" panose="020B0503020204020204" charset="-122"/>
                  <a:cs typeface="+mn-ea"/>
                </a:rPr>
                <a:t>零星工程滚动计划执行率</a:t>
              </a:r>
              <a:endParaRPr lang="zh-CN" altLang="en-US" sz="1200" b="1" strike="noStrike" noProof="1">
                <a:latin typeface="微软雅黑" panose="020B0503020204020204" charset="-122"/>
                <a:ea typeface="微软雅黑" panose="020B0503020204020204" charset="-122"/>
              </a:endParaRPr>
            </a:p>
          </p:txBody>
        </p:sp>
        <p:sp>
          <p:nvSpPr>
            <p:cNvPr id="10" name="文本框 9"/>
            <p:cNvSpPr txBox="1"/>
            <p:nvPr/>
          </p:nvSpPr>
          <p:spPr>
            <a:xfrm>
              <a:off x="12007" y="4652"/>
              <a:ext cx="1807" cy="393"/>
            </a:xfrm>
            <a:prstGeom prst="rect">
              <a:avLst/>
            </a:prstGeom>
            <a:solidFill>
              <a:schemeClr val="accent3"/>
            </a:solidFill>
          </p:spPr>
          <p:txBody>
            <a:bodyPr wrap="square" rtlCol="0">
              <a:spAutoFit/>
            </a:bodyPr>
            <a:lstStyle/>
            <a:p>
              <a:pPr algn="ctr" fontAlgn="base"/>
              <a:r>
                <a:rPr lang="zh-CN" altLang="en-US" sz="1200" b="1" strike="noStrike" noProof="1">
                  <a:latin typeface="微软雅黑" panose="020B0503020204020204" charset="-122"/>
                  <a:ea typeface="微软雅黑" panose="020B0503020204020204" charset="-122"/>
                  <a:cs typeface="+mn-ea"/>
                </a:rPr>
                <a:t>仪表故障率</a:t>
              </a:r>
              <a:endParaRPr lang="zh-CN" altLang="en-US" sz="1200" b="1" strike="noStrike" noProof="1">
                <a:latin typeface="微软雅黑" panose="020B0503020204020204" charset="-122"/>
                <a:ea typeface="微软雅黑" panose="020B0503020204020204" charset="-122"/>
              </a:endParaRPr>
            </a:p>
          </p:txBody>
        </p:sp>
        <p:sp>
          <p:nvSpPr>
            <p:cNvPr id="11" name="文本框 10"/>
            <p:cNvSpPr txBox="1"/>
            <p:nvPr/>
          </p:nvSpPr>
          <p:spPr>
            <a:xfrm>
              <a:off x="12007" y="5376"/>
              <a:ext cx="1807" cy="393"/>
            </a:xfrm>
            <a:prstGeom prst="rect">
              <a:avLst/>
            </a:prstGeom>
            <a:solidFill>
              <a:schemeClr val="accent3"/>
            </a:solidFill>
          </p:spPr>
          <p:txBody>
            <a:bodyPr wrap="square" rtlCol="0">
              <a:spAutoFit/>
            </a:bodyPr>
            <a:lstStyle/>
            <a:p>
              <a:pPr algn="ctr" fontAlgn="base"/>
              <a:r>
                <a:rPr lang="zh-CN" altLang="en-US" sz="1200" b="1" strike="noStrike" noProof="1">
                  <a:latin typeface="微软雅黑" panose="020B0503020204020204" charset="-122"/>
                  <a:ea typeface="微软雅黑" panose="020B0503020204020204" charset="-122"/>
                  <a:cs typeface="+mn-ea"/>
                </a:rPr>
                <a:t>报警率</a:t>
              </a:r>
              <a:endParaRPr lang="zh-CN" altLang="en-US" sz="1200" b="1" strike="noStrike" noProof="1">
                <a:latin typeface="微软雅黑" panose="020B0503020204020204" charset="-122"/>
                <a:ea typeface="微软雅黑" panose="020B0503020204020204" charset="-122"/>
              </a:endParaRPr>
            </a:p>
          </p:txBody>
        </p:sp>
        <p:sp>
          <p:nvSpPr>
            <p:cNvPr id="12" name="文本框 11"/>
            <p:cNvSpPr txBox="1"/>
            <p:nvPr/>
          </p:nvSpPr>
          <p:spPr>
            <a:xfrm>
              <a:off x="9529" y="3686"/>
              <a:ext cx="1807" cy="644"/>
            </a:xfrm>
            <a:prstGeom prst="rect">
              <a:avLst/>
            </a:prstGeom>
            <a:solidFill>
              <a:schemeClr val="accent3"/>
            </a:solidFill>
          </p:spPr>
          <p:txBody>
            <a:bodyPr wrap="square" rtlCol="0">
              <a:spAutoFit/>
            </a:bodyPr>
            <a:lstStyle/>
            <a:p>
              <a:pPr algn="ctr" fontAlgn="base"/>
              <a:r>
                <a:rPr lang="zh-CN" altLang="en-US" sz="1200" b="1" strike="noStrike" noProof="1">
                  <a:latin typeface="微软雅黑" panose="020B0503020204020204" charset="-122"/>
                  <a:ea typeface="微软雅黑" panose="020B0503020204020204" charset="-122"/>
                  <a:cs typeface="+mn-ea"/>
                </a:rPr>
                <a:t>高危作业</a:t>
              </a:r>
              <a:endParaRPr lang="zh-CN" altLang="en-US" sz="1200" b="1" strike="noStrike" noProof="1">
                <a:latin typeface="微软雅黑" panose="020B0503020204020204" charset="-122"/>
                <a:ea typeface="微软雅黑" panose="020B0503020204020204" charset="-122"/>
              </a:endParaRPr>
            </a:p>
            <a:p>
              <a:pPr algn="ctr" fontAlgn="base"/>
              <a:r>
                <a:rPr lang="zh-CN" altLang="en-US" sz="1200" b="1" strike="noStrike" noProof="1">
                  <a:latin typeface="微软雅黑" panose="020B0503020204020204" charset="-122"/>
                  <a:ea typeface="微软雅黑" panose="020B0503020204020204" charset="-122"/>
                  <a:cs typeface="+mn-ea"/>
                </a:rPr>
                <a:t>不符合率</a:t>
              </a:r>
              <a:endParaRPr lang="zh-CN" altLang="en-US" sz="1200" b="1" strike="noStrike" noProof="1">
                <a:latin typeface="微软雅黑" panose="020B0503020204020204" charset="-122"/>
                <a:ea typeface="微软雅黑" panose="020B0503020204020204" charset="-122"/>
              </a:endParaRPr>
            </a:p>
          </p:txBody>
        </p:sp>
        <p:sp>
          <p:nvSpPr>
            <p:cNvPr id="13" name="文本框 12"/>
            <p:cNvSpPr txBox="1"/>
            <p:nvPr/>
          </p:nvSpPr>
          <p:spPr>
            <a:xfrm>
              <a:off x="9529" y="4672"/>
              <a:ext cx="1807" cy="393"/>
            </a:xfrm>
            <a:prstGeom prst="rect">
              <a:avLst/>
            </a:prstGeom>
            <a:solidFill>
              <a:schemeClr val="accent3"/>
            </a:solidFill>
          </p:spPr>
          <p:txBody>
            <a:bodyPr wrap="square" rtlCol="0">
              <a:spAutoFit/>
            </a:bodyPr>
            <a:lstStyle/>
            <a:p>
              <a:pPr algn="ctr" fontAlgn="base"/>
              <a:r>
                <a:rPr lang="zh-CN" altLang="en-US" sz="1200" b="1" strike="noStrike" noProof="1">
                  <a:latin typeface="微软雅黑" panose="020B0503020204020204" charset="-122"/>
                  <a:ea typeface="微软雅黑" panose="020B0503020204020204" charset="-122"/>
                  <a:cs typeface="+mn-ea"/>
                </a:rPr>
                <a:t>仪表自控率</a:t>
              </a:r>
              <a:endParaRPr lang="zh-CN" altLang="en-US" sz="1200" b="1" strike="noStrike" noProof="1">
                <a:latin typeface="微软雅黑" panose="020B0503020204020204" charset="-122"/>
                <a:ea typeface="微软雅黑" panose="020B0503020204020204" charset="-122"/>
              </a:endParaRPr>
            </a:p>
          </p:txBody>
        </p:sp>
        <p:sp>
          <p:nvSpPr>
            <p:cNvPr id="14" name="文本框 13"/>
            <p:cNvSpPr txBox="1"/>
            <p:nvPr/>
          </p:nvSpPr>
          <p:spPr>
            <a:xfrm>
              <a:off x="12006" y="2700"/>
              <a:ext cx="1807" cy="644"/>
            </a:xfrm>
            <a:prstGeom prst="rect">
              <a:avLst/>
            </a:prstGeom>
            <a:solidFill>
              <a:schemeClr val="accent3"/>
            </a:solidFill>
          </p:spPr>
          <p:txBody>
            <a:bodyPr wrap="square" rtlCol="0">
              <a:spAutoFit/>
            </a:bodyPr>
            <a:lstStyle/>
            <a:p>
              <a:pPr algn="ctr" fontAlgn="base"/>
              <a:r>
                <a:rPr lang="zh-CN" altLang="en-US" sz="1200" b="1" strike="noStrike" noProof="1">
                  <a:latin typeface="微软雅黑" panose="020B0503020204020204" charset="-122"/>
                  <a:ea typeface="微软雅黑" panose="020B0503020204020204" charset="-122"/>
                  <a:cs typeface="+mn-ea"/>
                </a:rPr>
                <a:t>隐患排查按期整改率</a:t>
              </a:r>
              <a:endParaRPr lang="zh-CN" altLang="en-US" sz="1200" b="1" strike="noStrike" noProof="1">
                <a:latin typeface="微软雅黑" panose="020B0503020204020204" charset="-122"/>
                <a:ea typeface="微软雅黑" panose="020B0503020204020204" charset="-122"/>
              </a:endParaRPr>
            </a:p>
          </p:txBody>
        </p:sp>
        <p:cxnSp>
          <p:nvCxnSpPr>
            <p:cNvPr id="29736" name="直接连接符 14"/>
            <p:cNvCxnSpPr>
              <a:stCxn id="29727" idx="4"/>
              <a:endCxn id="7" idx="0"/>
            </p:cNvCxnSpPr>
            <p:nvPr/>
          </p:nvCxnSpPr>
          <p:spPr>
            <a:xfrm flipH="1">
              <a:off x="10468" y="1894"/>
              <a:ext cx="1200" cy="806"/>
            </a:xfrm>
            <a:prstGeom prst="line">
              <a:avLst/>
            </a:prstGeom>
            <a:ln w="9525" cap="flat" cmpd="sng">
              <a:solidFill>
                <a:schemeClr val="tx1"/>
              </a:solidFill>
              <a:prstDash val="solid"/>
              <a:round/>
              <a:headEnd type="none" w="med" len="med"/>
              <a:tailEnd type="none" w="med" len="med"/>
            </a:ln>
          </p:spPr>
        </p:cxnSp>
        <p:cxnSp>
          <p:nvCxnSpPr>
            <p:cNvPr id="29737" name="直接连接符 15"/>
            <p:cNvCxnSpPr>
              <a:stCxn id="29727" idx="4"/>
              <a:endCxn id="14" idx="0"/>
            </p:cNvCxnSpPr>
            <p:nvPr/>
          </p:nvCxnSpPr>
          <p:spPr>
            <a:xfrm>
              <a:off x="11668" y="1894"/>
              <a:ext cx="1241" cy="806"/>
            </a:xfrm>
            <a:prstGeom prst="line">
              <a:avLst/>
            </a:prstGeom>
            <a:ln w="9525" cap="flat" cmpd="sng">
              <a:solidFill>
                <a:schemeClr val="tx1"/>
              </a:solidFill>
              <a:prstDash val="solid"/>
              <a:round/>
              <a:headEnd type="none" w="med" len="med"/>
              <a:tailEnd type="none" w="med" len="med"/>
            </a:ln>
          </p:spPr>
        </p:cxnSp>
        <p:cxnSp>
          <p:nvCxnSpPr>
            <p:cNvPr id="29738" name="直接连接符 16"/>
            <p:cNvCxnSpPr>
              <a:stCxn id="29727" idx="4"/>
              <a:endCxn id="14" idx="0"/>
            </p:cNvCxnSpPr>
            <p:nvPr/>
          </p:nvCxnSpPr>
          <p:spPr>
            <a:xfrm>
              <a:off x="11668" y="1894"/>
              <a:ext cx="1241" cy="806"/>
            </a:xfrm>
            <a:prstGeom prst="line">
              <a:avLst/>
            </a:prstGeom>
            <a:ln w="9525" cap="flat" cmpd="sng">
              <a:solidFill>
                <a:schemeClr val="tx1"/>
              </a:solidFill>
              <a:prstDash val="solid"/>
              <a:round/>
              <a:headEnd type="none" w="med" len="med"/>
              <a:tailEnd type="none" w="med" len="med"/>
            </a:ln>
          </p:spPr>
        </p:cxnSp>
        <p:sp>
          <p:nvSpPr>
            <p:cNvPr id="29739" name="圆角矩形 26"/>
            <p:cNvSpPr/>
            <p:nvPr/>
          </p:nvSpPr>
          <p:spPr>
            <a:xfrm>
              <a:off x="5596" y="2169"/>
              <a:ext cx="1832" cy="678"/>
            </a:xfrm>
            <a:prstGeom prst="roundRect">
              <a:avLst>
                <a:gd name="adj" fmla="val 16667"/>
              </a:avLst>
            </a:prstGeom>
            <a:solidFill>
              <a:srgbClr val="0070C0"/>
            </a:solidFill>
            <a:ln w="9525" cap="flat" cmpd="sng">
              <a:solidFill>
                <a:schemeClr val="tx1"/>
              </a:solidFill>
              <a:prstDash val="solid"/>
              <a:round/>
              <a:headEnd type="none" w="med" len="med"/>
              <a:tailEnd type="none" w="med" len="med"/>
            </a:ln>
          </p:spPr>
          <p:txBody>
            <a:bodyPr wrap="square" lIns="68580" tIns="34290" rIns="68580" bIns="34290" anchor="t"/>
            <a:lstStyle/>
            <a:p>
              <a:pPr lvl="0" indent="0" algn="ctr"/>
              <a:r>
                <a:rPr lang="zh-CN" altLang="en-US" sz="1050">
                  <a:solidFill>
                    <a:schemeClr val="bg1"/>
                  </a:solidFill>
                  <a:latin typeface="微软雅黑" panose="020B0503020204020204" charset="-122"/>
                  <a:ea typeface="微软雅黑" panose="020B0503020204020204" charset="-122"/>
                  <a:sym typeface="微软雅黑" panose="020B0503020204020204" charset="-122"/>
                </a:rPr>
                <a:t>百万工时损工伤害率</a:t>
              </a:r>
              <a:endParaRPr lang="en-US" altLang="zh-CN" sz="105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29740" name="圆角矩形 27"/>
            <p:cNvSpPr/>
            <p:nvPr/>
          </p:nvSpPr>
          <p:spPr>
            <a:xfrm>
              <a:off x="5595" y="3506"/>
              <a:ext cx="1833" cy="657"/>
            </a:xfrm>
            <a:prstGeom prst="roundRect">
              <a:avLst>
                <a:gd name="adj" fmla="val 16667"/>
              </a:avLst>
            </a:prstGeom>
            <a:solidFill>
              <a:srgbClr val="0070C0"/>
            </a:solidFill>
            <a:ln w="9525" cap="flat" cmpd="sng">
              <a:solidFill>
                <a:schemeClr val="tx1"/>
              </a:solidFill>
              <a:prstDash val="solid"/>
              <a:round/>
              <a:headEnd type="none" w="med" len="med"/>
              <a:tailEnd type="none" w="med" len="med"/>
            </a:ln>
          </p:spPr>
          <p:txBody>
            <a:bodyPr wrap="square" lIns="68580" tIns="34290" rIns="68580" bIns="34290" anchor="t"/>
            <a:lstStyle/>
            <a:p>
              <a:pPr lvl="0" indent="0" algn="ctr"/>
              <a:r>
                <a:rPr lang="zh-CN" altLang="en-US" sz="1050">
                  <a:solidFill>
                    <a:schemeClr val="bg1"/>
                  </a:solidFill>
                  <a:latin typeface="微软雅黑" panose="020B0503020204020204" charset="-122"/>
                  <a:ea typeface="微软雅黑" panose="020B0503020204020204" charset="-122"/>
                  <a:sym typeface="微软雅黑" panose="020B0503020204020204" charset="-122"/>
                </a:rPr>
                <a:t>公司级以上</a:t>
              </a:r>
            </a:p>
            <a:p>
              <a:pPr lvl="0" indent="0" algn="ctr"/>
              <a:r>
                <a:rPr lang="zh-CN" altLang="en-US" sz="1050">
                  <a:solidFill>
                    <a:schemeClr val="bg1"/>
                  </a:solidFill>
                  <a:latin typeface="微软雅黑" panose="020B0503020204020204" charset="-122"/>
                  <a:ea typeface="微软雅黑" panose="020B0503020204020204" charset="-122"/>
                  <a:sym typeface="微软雅黑" panose="020B0503020204020204" charset="-122"/>
                </a:rPr>
                <a:t>安全事故</a:t>
              </a:r>
              <a:endParaRPr lang="en-US" altLang="zh-CN" sz="105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29741" name="圆角矩形 28"/>
            <p:cNvSpPr/>
            <p:nvPr/>
          </p:nvSpPr>
          <p:spPr>
            <a:xfrm>
              <a:off x="5633" y="4882"/>
              <a:ext cx="1757" cy="658"/>
            </a:xfrm>
            <a:prstGeom prst="roundRect">
              <a:avLst>
                <a:gd name="adj" fmla="val 16667"/>
              </a:avLst>
            </a:prstGeom>
            <a:solidFill>
              <a:srgbClr val="0070C0"/>
            </a:solidFill>
            <a:ln w="9525" cap="flat" cmpd="sng">
              <a:solidFill>
                <a:schemeClr val="tx1"/>
              </a:solidFill>
              <a:prstDash val="solid"/>
              <a:round/>
              <a:headEnd type="none" w="med" len="med"/>
              <a:tailEnd type="none" w="med" len="med"/>
            </a:ln>
          </p:spPr>
          <p:txBody>
            <a:bodyPr wrap="square" lIns="68580" tIns="34290" rIns="68580" bIns="34290" anchor="t"/>
            <a:lstStyle/>
            <a:p>
              <a:pPr lvl="0" indent="0" algn="ctr"/>
              <a:r>
                <a:rPr lang="zh-CN" altLang="en-US" sz="1050">
                  <a:solidFill>
                    <a:schemeClr val="bg1"/>
                  </a:solidFill>
                  <a:latin typeface="微软雅黑" panose="020B0503020204020204" charset="-122"/>
                  <a:ea typeface="微软雅黑" panose="020B0503020204020204" charset="-122"/>
                  <a:sym typeface="微软雅黑" panose="020B0503020204020204" charset="-122"/>
                </a:rPr>
                <a:t>特重大安全事故</a:t>
              </a:r>
              <a:endParaRPr lang="en-US" altLang="zh-CN" sz="105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29742" name="左右箭头 39"/>
            <p:cNvSpPr/>
            <p:nvPr/>
          </p:nvSpPr>
          <p:spPr>
            <a:xfrm>
              <a:off x="7844" y="3506"/>
              <a:ext cx="1361" cy="793"/>
            </a:xfrm>
            <a:prstGeom prst="leftRightArrow">
              <a:avLst>
                <a:gd name="adj1" fmla="val 50000"/>
                <a:gd name="adj2" fmla="val 49978"/>
              </a:avLst>
            </a:prstGeom>
            <a:solidFill>
              <a:srgbClr val="0070C0"/>
            </a:solidFill>
            <a:ln w="9525" cap="flat" cmpd="sng">
              <a:solidFill>
                <a:schemeClr val="tx1"/>
              </a:solidFill>
              <a:prstDash val="solid"/>
              <a:round/>
              <a:headEnd type="none" w="med" len="med"/>
              <a:tailEnd type="none" w="med" len="med"/>
            </a:ln>
          </p:spPr>
          <p:txBody>
            <a:bodyPr wrap="square" lIns="68580" tIns="34290" rIns="68580" bIns="34290" anchor="t"/>
            <a:lstStyle/>
            <a:p>
              <a:pPr lvl="0" indent="0"/>
              <a:endParaRPr lang="zh-CN" altLang="en-US" sz="1050" dirty="0">
                <a:latin typeface="黑体" panose="02010609060101010101" pitchFamily="49" charset="-122"/>
                <a:ea typeface="黑体" panose="02010609060101010101" pitchFamily="49" charset="-122"/>
              </a:endParaRPr>
            </a:p>
          </p:txBody>
        </p:sp>
      </p:grpSp>
      <p:sp>
        <p:nvSpPr>
          <p:cNvPr id="29743" name="文本框 18"/>
          <p:cNvSpPr/>
          <p:nvPr/>
        </p:nvSpPr>
        <p:spPr>
          <a:xfrm>
            <a:off x="4479290" y="1401445"/>
            <a:ext cx="1137920" cy="421202"/>
          </a:xfrm>
          <a:prstGeom prst="ellipse">
            <a:avLst/>
          </a:prstGeom>
          <a:solidFill>
            <a:srgbClr val="00B050">
              <a:alpha val="81999"/>
            </a:srgbClr>
          </a:solidFill>
          <a:ln w="9525">
            <a:noFill/>
          </a:ln>
        </p:spPr>
        <p:txBody>
          <a:bodyPr wrap="square" anchor="t">
            <a:spAutoFit/>
          </a:bodyPr>
          <a:lstStyle/>
          <a:p>
            <a:pPr lvl="0" indent="0" algn="ctr"/>
            <a:r>
              <a:rPr lang="zh-CN" altLang="en-US" sz="1200" b="1">
                <a:latin typeface="微软雅黑" panose="020B0503020204020204" charset="-122"/>
                <a:ea typeface="微软雅黑" panose="020B0503020204020204" charset="-122"/>
              </a:rPr>
              <a:t>结果指标</a:t>
            </a:r>
          </a:p>
        </p:txBody>
      </p:sp>
      <p:sp>
        <p:nvSpPr>
          <p:cNvPr id="2" name="文本框 1"/>
          <p:cNvSpPr txBox="1"/>
          <p:nvPr/>
        </p:nvSpPr>
        <p:spPr>
          <a:xfrm>
            <a:off x="109220" y="669925"/>
            <a:ext cx="8803640" cy="731520"/>
          </a:xfrm>
          <a:prstGeom prst="rect">
            <a:avLst/>
          </a:prstGeom>
          <a:noFill/>
        </p:spPr>
        <p:txBody>
          <a:bodyPr wrap="square" rtlCol="0">
            <a:spAutoFit/>
          </a:bodyPr>
          <a:lstStyle/>
          <a:p>
            <a:pPr>
              <a:lnSpc>
                <a:spcPct val="150000"/>
              </a:lnSpc>
            </a:pPr>
            <a:r>
              <a:rPr lang="zh-CN" altLang="zh-CN" sz="1400" b="1" spc="100" dirty="0">
                <a:solidFill>
                  <a:srgbClr val="FF0000"/>
                </a:solidFill>
                <a:latin typeface="微软雅黑" panose="020B0503020204020204" charset="-122"/>
                <a:ea typeface="微软雅黑" panose="020B0503020204020204" charset="-122"/>
                <a:sym typeface="+mn-ea"/>
              </a:rPr>
              <a:t>注意：</a:t>
            </a:r>
            <a:r>
              <a:rPr lang="zh-CN" altLang="zh-CN" sz="1400" spc="100" dirty="0">
                <a:solidFill>
                  <a:schemeClr val="tx1"/>
                </a:solidFill>
                <a:latin typeface="微软雅黑" panose="020B0503020204020204" charset="-122"/>
                <a:ea typeface="微软雅黑" panose="020B0503020204020204" charset="-122"/>
                <a:sym typeface="+mn-ea"/>
              </a:rPr>
              <a:t>目标的设定必须具有一定的挑战性且符合当前及未来一段时间内公司的实际情况，既不能太容易，也不能太困难，否则会使挫折感太强。</a:t>
            </a:r>
          </a:p>
        </p:txBody>
      </p:sp>
      <p:pic>
        <p:nvPicPr>
          <p:cNvPr id="3" name="图片 2"/>
          <p:cNvPicPr>
            <a:picLocks noChangeAspect="1"/>
          </p:cNvPicPr>
          <p:nvPr/>
        </p:nvPicPr>
        <p:blipFill>
          <a:blip r:embed="rId3" cstate="print"/>
          <a:stretch>
            <a:fillRect/>
          </a:stretch>
        </p:blipFill>
        <p:spPr>
          <a:xfrm>
            <a:off x="109220" y="2738755"/>
            <a:ext cx="3872230" cy="2234565"/>
          </a:xfrm>
          <a:prstGeom prst="rect">
            <a:avLst/>
          </a:prstGeom>
        </p:spPr>
      </p:pic>
      <p:sp>
        <p:nvSpPr>
          <p:cNvPr id="252" name=" 252"/>
          <p:cNvSpPr/>
          <p:nvPr/>
        </p:nvSpPr>
        <p:spPr>
          <a:xfrm>
            <a:off x="6149340" y="1363345"/>
            <a:ext cx="450215" cy="444500"/>
          </a:xfrm>
          <a:prstGeom prst="mathPlus">
            <a:avLst>
              <a:gd name="adj1" fmla="val 9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ustDataLst>
      <p:tags r:id="rId1"/>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stretch>
            <a:fillRect/>
          </a:stretch>
        </p:blipFill>
        <p:spPr>
          <a:xfrm>
            <a:off x="6903720" y="2504440"/>
            <a:ext cx="1967230" cy="1308735"/>
          </a:xfrm>
          <a:prstGeom prst="roundRect">
            <a:avLst/>
          </a:prstGeom>
          <a:ln>
            <a:solidFill>
              <a:schemeClr val="accent4"/>
            </a:solidFill>
          </a:ln>
        </p:spPr>
      </p:pic>
      <p:sp>
        <p:nvSpPr>
          <p:cNvPr id="4" name="文本框 3"/>
          <p:cNvSpPr txBox="1"/>
          <p:nvPr/>
        </p:nvSpPr>
        <p:spPr>
          <a:xfrm>
            <a:off x="572770" y="206375"/>
            <a:ext cx="1405890"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安全组织</a:t>
            </a:r>
          </a:p>
        </p:txBody>
      </p:sp>
      <p:sp>
        <p:nvSpPr>
          <p:cNvPr id="220" name=" 220"/>
          <p:cNvSpPr/>
          <p:nvPr/>
        </p:nvSpPr>
        <p:spPr>
          <a:xfrm>
            <a:off x="64770" y="252730"/>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4</a:t>
            </a:r>
          </a:p>
        </p:txBody>
      </p:sp>
      <p:pic>
        <p:nvPicPr>
          <p:cNvPr id="13314" name="内容占位符 2"/>
          <p:cNvPicPr>
            <a:picLocks noChangeAspect="1"/>
          </p:cNvPicPr>
          <p:nvPr/>
        </p:nvPicPr>
        <p:blipFill>
          <a:blip r:embed="rId4" cstate="print"/>
          <a:srcRect/>
          <a:stretch>
            <a:fillRect/>
          </a:stretch>
        </p:blipFill>
        <p:spPr>
          <a:xfrm>
            <a:off x="4641215" y="2504440"/>
            <a:ext cx="2090420" cy="1308735"/>
          </a:xfrm>
          <a:prstGeom prst="roundRect">
            <a:avLst/>
          </a:prstGeom>
          <a:noFill/>
          <a:ln>
            <a:solidFill>
              <a:schemeClr val="tx1"/>
            </a:solidFill>
          </a:ln>
        </p:spPr>
      </p:pic>
      <p:sp>
        <p:nvSpPr>
          <p:cNvPr id="2" name="文本框 1"/>
          <p:cNvSpPr txBox="1"/>
          <p:nvPr/>
        </p:nvSpPr>
        <p:spPr>
          <a:xfrm>
            <a:off x="64770" y="841375"/>
            <a:ext cx="4320540" cy="2306320"/>
          </a:xfrm>
          <a:prstGeom prst="rect">
            <a:avLst/>
          </a:prstGeom>
          <a:noFill/>
          <a:ln>
            <a:solidFill>
              <a:schemeClr val="accent1"/>
            </a:solidFill>
          </a:ln>
        </p:spPr>
        <p:txBody>
          <a:bodyPr wrap="square" rtlCol="0">
            <a:spAutoFit/>
          </a:bodyPr>
          <a:lstStyle/>
          <a:p>
            <a:pPr algn="just">
              <a:lnSpc>
                <a:spcPct val="130000"/>
              </a:lnSpc>
              <a:spcBef>
                <a:spcPts val="0"/>
              </a:spcBef>
              <a:spcAft>
                <a:spcPts val="0"/>
              </a:spcAft>
            </a:pPr>
            <a:r>
              <a:rPr lang="en-US" altLang="zh-CN" sz="1400" dirty="0">
                <a:latin typeface="微软雅黑" panose="020B0503020204020204" charset="-122"/>
                <a:ea typeface="微软雅黑" panose="020B0503020204020204" charset="-122"/>
              </a:rPr>
              <a:t>        </a:t>
            </a:r>
            <a:r>
              <a:rPr lang="zh-CN" altLang="en-US" sz="1400" dirty="0">
                <a:latin typeface="微软雅黑" panose="020B0503020204020204" charset="-122"/>
                <a:ea typeface="微软雅黑" panose="020B0503020204020204" charset="-122"/>
              </a:rPr>
              <a:t>实现有效安全管理，基础在于要有一个强有力的</a:t>
            </a:r>
            <a:r>
              <a:rPr lang="zh-CN" altLang="en-US" sz="1400" b="1" dirty="0">
                <a:solidFill>
                  <a:srgbClr val="0070C0"/>
                </a:solidFill>
                <a:latin typeface="微软雅黑" panose="020B0503020204020204" charset="-122"/>
                <a:ea typeface="微软雅黑" panose="020B0503020204020204" charset="-122"/>
              </a:rPr>
              <a:t>核心组织</a:t>
            </a:r>
            <a:r>
              <a:rPr lang="zh-CN" altLang="en-US" sz="1400" dirty="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sym typeface="+mn-ea"/>
              </a:rPr>
              <a:t>该组织自上而下贯穿整个公司层面，能有效动员全体员工参与、实施安全管理。</a:t>
            </a:r>
            <a:r>
              <a:rPr lang="zh-CN" altLang="en-US" sz="1400" dirty="0">
                <a:latin typeface="微软雅黑" panose="020B0503020204020204" charset="-122"/>
                <a:ea typeface="微软雅黑" panose="020B0503020204020204" charset="-122"/>
              </a:rPr>
              <a:t>其职能是</a:t>
            </a:r>
            <a:r>
              <a:rPr lang="zh-CN" altLang="en-US" sz="1400" b="1" dirty="0">
                <a:solidFill>
                  <a:srgbClr val="0070C0"/>
                </a:solidFill>
                <a:latin typeface="微软雅黑" panose="020B0503020204020204" charset="-122"/>
                <a:ea typeface="微软雅黑" panose="020B0503020204020204" charset="-122"/>
              </a:rPr>
              <a:t>激励组织成员参与安全管理</a:t>
            </a:r>
            <a:r>
              <a:rPr lang="zh-CN" altLang="en-US" sz="1400" dirty="0">
                <a:latin typeface="微软雅黑" panose="020B0503020204020204" charset="-122"/>
                <a:ea typeface="微软雅黑" panose="020B0503020204020204" charset="-122"/>
              </a:rPr>
              <a:t>、</a:t>
            </a:r>
            <a:r>
              <a:rPr lang="zh-CN" altLang="en-US" sz="1400" b="1" dirty="0">
                <a:solidFill>
                  <a:srgbClr val="0070C0"/>
                </a:solidFill>
                <a:latin typeface="微软雅黑" panose="020B0503020204020204" charset="-122"/>
                <a:ea typeface="微软雅黑" panose="020B0503020204020204" charset="-122"/>
              </a:rPr>
              <a:t>制定安全政策</a:t>
            </a:r>
            <a:r>
              <a:rPr lang="zh-CN" altLang="en-US" sz="1400" dirty="0">
                <a:latin typeface="微软雅黑" panose="020B0503020204020204" charset="-122"/>
                <a:ea typeface="微软雅黑" panose="020B0503020204020204" charset="-122"/>
              </a:rPr>
              <a:t>、</a:t>
            </a:r>
            <a:r>
              <a:rPr lang="zh-CN" altLang="en-US" sz="1400" b="1" dirty="0">
                <a:solidFill>
                  <a:srgbClr val="0070C0"/>
                </a:solidFill>
                <a:latin typeface="微软雅黑" panose="020B0503020204020204" charset="-122"/>
                <a:ea typeface="微软雅黑" panose="020B0503020204020204" charset="-122"/>
              </a:rPr>
              <a:t>确立安全目标和指标</a:t>
            </a:r>
            <a:r>
              <a:rPr lang="zh-CN" altLang="en-US" sz="1400" dirty="0">
                <a:latin typeface="微软雅黑" panose="020B0503020204020204" charset="-122"/>
                <a:ea typeface="微软雅黑" panose="020B0503020204020204" charset="-122"/>
              </a:rPr>
              <a:t>、</a:t>
            </a:r>
            <a:r>
              <a:rPr lang="zh-CN" altLang="en-US" sz="1400" b="1" dirty="0">
                <a:solidFill>
                  <a:srgbClr val="0070C0"/>
                </a:solidFill>
                <a:latin typeface="微软雅黑" panose="020B0503020204020204" charset="-122"/>
                <a:ea typeface="微软雅黑" panose="020B0503020204020204" charset="-122"/>
              </a:rPr>
              <a:t>指导并跟踪安全计划的实施</a:t>
            </a:r>
            <a:r>
              <a:rPr lang="zh-CN" altLang="en-US" sz="1400" dirty="0">
                <a:latin typeface="微软雅黑" panose="020B0503020204020204" charset="-122"/>
                <a:ea typeface="微软雅黑" panose="020B0503020204020204" charset="-122"/>
              </a:rPr>
              <a:t>。公司安委会与专业分委会的设立与正常运作已被实践证明是整合各种资源，高效应对各类安全事项并适合于所有企业的安全管理组织架构，可以取得最好的工作效果。</a:t>
            </a:r>
          </a:p>
        </p:txBody>
      </p:sp>
      <p:sp>
        <p:nvSpPr>
          <p:cNvPr id="3" name="文本框 2"/>
          <p:cNvSpPr txBox="1"/>
          <p:nvPr/>
        </p:nvSpPr>
        <p:spPr>
          <a:xfrm>
            <a:off x="4557395" y="1062355"/>
            <a:ext cx="4420235" cy="1371600"/>
          </a:xfrm>
          <a:prstGeom prst="rect">
            <a:avLst/>
          </a:prstGeom>
          <a:noFill/>
          <a:ln>
            <a:solidFill>
              <a:schemeClr val="accent1"/>
            </a:solidFill>
          </a:ln>
        </p:spPr>
        <p:txBody>
          <a:bodyPr wrap="square" rtlCol="0">
            <a:spAutoFit/>
          </a:bodyPr>
          <a:lstStyle/>
          <a:p>
            <a:pPr algn="just">
              <a:lnSpc>
                <a:spcPct val="150000"/>
              </a:lnSpc>
            </a:pPr>
            <a:r>
              <a:rPr lang="zh-CN" altLang="en-US" sz="1400">
                <a:latin typeface="微软雅黑" panose="020B0503020204020204" charset="-122"/>
                <a:ea typeface="微软雅黑" panose="020B0503020204020204" charset="-122"/>
              </a:rPr>
              <a:t>       在</a:t>
            </a:r>
            <a:r>
              <a:rPr lang="zh-CN" altLang="en-US" sz="1400" b="1">
                <a:solidFill>
                  <a:srgbClr val="0070C0"/>
                </a:solidFill>
                <a:latin typeface="微软雅黑" panose="020B0503020204020204" charset="-122"/>
                <a:ea typeface="微软雅黑" panose="020B0503020204020204" charset="-122"/>
              </a:rPr>
              <a:t>安全生产委员会</a:t>
            </a:r>
            <a:r>
              <a:rPr lang="zh-CN" altLang="en-US" sz="1400">
                <a:latin typeface="微软雅黑" panose="020B0503020204020204" charset="-122"/>
                <a:ea typeface="微软雅黑" panose="020B0503020204020204" charset="-122"/>
              </a:rPr>
              <a:t>下设</a:t>
            </a:r>
            <a:r>
              <a:rPr lang="zh-CN" altLang="en-US" sz="1400" b="1">
                <a:solidFill>
                  <a:srgbClr val="0070C0"/>
                </a:solidFill>
                <a:latin typeface="微软雅黑" panose="020B0503020204020204" charset="-122"/>
                <a:ea typeface="微软雅黑" panose="020B0503020204020204" charset="-122"/>
                <a:sym typeface="+mn-ea"/>
              </a:rPr>
              <a:t>工艺安全管理分委会</a:t>
            </a:r>
            <a:r>
              <a:rPr lang="zh-CN" altLang="en-US" sz="1400" dirty="0">
                <a:solidFill>
                  <a:srgbClr val="000000"/>
                </a:solidFill>
                <a:latin typeface="微软雅黑" panose="020B0503020204020204" charset="-122"/>
                <a:ea typeface="微软雅黑" panose="020B0503020204020204" charset="-122"/>
                <a:sym typeface="+mn-ea"/>
              </a:rPr>
              <a:t>、</a:t>
            </a:r>
            <a:r>
              <a:rPr lang="zh-CN" altLang="en-US" sz="1400" b="1">
                <a:solidFill>
                  <a:srgbClr val="0070C0"/>
                </a:solidFill>
                <a:latin typeface="微软雅黑" panose="020B0503020204020204" charset="-122"/>
                <a:ea typeface="微软雅黑" panose="020B0503020204020204" charset="-122"/>
                <a:sym typeface="+mn-ea"/>
              </a:rPr>
              <a:t>设备安全管理分委会</a:t>
            </a:r>
            <a:r>
              <a:rPr lang="zh-CN" altLang="en-US" sz="1400" dirty="0">
                <a:solidFill>
                  <a:srgbClr val="000000"/>
                </a:solidFill>
                <a:latin typeface="微软雅黑" panose="020B0503020204020204" charset="-122"/>
                <a:ea typeface="微软雅黑" panose="020B0503020204020204" charset="-122"/>
                <a:sym typeface="+mn-ea"/>
              </a:rPr>
              <a:t>、</a:t>
            </a:r>
            <a:r>
              <a:rPr lang="zh-CN" altLang="en-US" sz="1400" b="1">
                <a:solidFill>
                  <a:srgbClr val="0070C0"/>
                </a:solidFill>
                <a:latin typeface="微软雅黑" panose="020B0503020204020204" charset="-122"/>
                <a:ea typeface="微软雅黑" panose="020B0503020204020204" charset="-122"/>
                <a:sym typeface="+mn-ea"/>
              </a:rPr>
              <a:t>安全文化分委会</a:t>
            </a:r>
            <a:r>
              <a:rPr lang="zh-CN" altLang="en-US" sz="1400" dirty="0">
                <a:solidFill>
                  <a:srgbClr val="000000"/>
                </a:solidFill>
                <a:latin typeface="微软雅黑" panose="020B0503020204020204" charset="-122"/>
                <a:ea typeface="微软雅黑" panose="020B0503020204020204" charset="-122"/>
                <a:sym typeface="+mn-ea"/>
              </a:rPr>
              <a:t>、</a:t>
            </a:r>
            <a:r>
              <a:rPr lang="zh-CN" altLang="en-US" sz="1400" b="1">
                <a:solidFill>
                  <a:srgbClr val="0070C0"/>
                </a:solidFill>
                <a:latin typeface="微软雅黑" panose="020B0503020204020204" charset="-122"/>
                <a:ea typeface="微软雅黑" panose="020B0503020204020204" charset="-122"/>
                <a:sym typeface="+mn-ea"/>
              </a:rPr>
              <a:t>培训分委会</a:t>
            </a:r>
            <a:r>
              <a:rPr lang="zh-CN" altLang="en-US" sz="1400" dirty="0">
                <a:solidFill>
                  <a:srgbClr val="000000"/>
                </a:solidFill>
                <a:latin typeface="微软雅黑" panose="020B0503020204020204" charset="-122"/>
                <a:ea typeface="微软雅黑" panose="020B0503020204020204" charset="-122"/>
                <a:sym typeface="+mn-ea"/>
              </a:rPr>
              <a:t>以及</a:t>
            </a:r>
            <a:r>
              <a:rPr lang="zh-CN" altLang="en-US" sz="1400" b="1">
                <a:solidFill>
                  <a:srgbClr val="0070C0"/>
                </a:solidFill>
                <a:latin typeface="微软雅黑" panose="020B0503020204020204" charset="-122"/>
                <a:ea typeface="微软雅黑" panose="020B0503020204020204" charset="-122"/>
                <a:sym typeface="+mn-ea"/>
              </a:rPr>
              <a:t>承包商管理分委会</a:t>
            </a:r>
            <a:r>
              <a:rPr lang="zh-CN" altLang="en-US" sz="1400" dirty="0">
                <a:solidFill>
                  <a:srgbClr val="000000"/>
                </a:solidFill>
                <a:latin typeface="微软雅黑" panose="020B0503020204020204" charset="-122"/>
                <a:ea typeface="微软雅黑" panose="020B0503020204020204" charset="-122"/>
                <a:sym typeface="+mn-ea"/>
              </a:rPr>
              <a:t>共</a:t>
            </a:r>
            <a:r>
              <a:rPr lang="en-US" altLang="zh-CN" sz="1400" dirty="0">
                <a:solidFill>
                  <a:srgbClr val="000000"/>
                </a:solidFill>
                <a:latin typeface="微软雅黑" panose="020B0503020204020204" charset="-122"/>
                <a:ea typeface="微软雅黑" panose="020B0503020204020204" charset="-122"/>
                <a:sym typeface="+mn-ea"/>
              </a:rPr>
              <a:t>5</a:t>
            </a:r>
            <a:r>
              <a:rPr lang="zh-CN" altLang="en-US" sz="1400" dirty="0">
                <a:solidFill>
                  <a:srgbClr val="000000"/>
                </a:solidFill>
                <a:latin typeface="微软雅黑" panose="020B0503020204020204" charset="-122"/>
                <a:ea typeface="微软雅黑" panose="020B0503020204020204" charset="-122"/>
                <a:sym typeface="+mn-ea"/>
              </a:rPr>
              <a:t>个分委会组织，各分委会的成立及有效运作为安全管理工作提供了有力保障。</a:t>
            </a:r>
            <a:endParaRPr lang="zh-CN" altLang="en-US" sz="1400">
              <a:latin typeface="微软雅黑" panose="020B0503020204020204" charset="-122"/>
              <a:ea typeface="微软雅黑" panose="020B0503020204020204" charset="-122"/>
            </a:endParaRPr>
          </a:p>
        </p:txBody>
      </p:sp>
      <p:graphicFrame>
        <p:nvGraphicFramePr>
          <p:cNvPr id="5" name="图示 4"/>
          <p:cNvGraphicFramePr/>
          <p:nvPr/>
        </p:nvGraphicFramePr>
        <p:xfrm>
          <a:off x="121285" y="3651885"/>
          <a:ext cx="6486525" cy="13550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椭圆 5"/>
          <p:cNvSpPr/>
          <p:nvPr/>
        </p:nvSpPr>
        <p:spPr>
          <a:xfrm>
            <a:off x="7088505" y="3970655"/>
            <a:ext cx="1889125" cy="1036320"/>
          </a:xfrm>
          <a:prstGeom prst="ellipse">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400" b="0" i="0" u="none" strike="noStrike" cap="none" normalizeH="0" baseline="0">
                <a:ln>
                  <a:noFill/>
                </a:ln>
                <a:solidFill>
                  <a:schemeClr val="tx1"/>
                </a:solidFill>
                <a:effectLst/>
                <a:latin typeface="微软雅黑" panose="020B0503020204020204" charset="-122"/>
                <a:ea typeface="微软雅黑" panose="020B0503020204020204" charset="-122"/>
              </a:rPr>
              <a:t>分委会成员应有一定比例的基层员工。</a:t>
            </a:r>
          </a:p>
        </p:txBody>
      </p:sp>
      <p:sp>
        <p:nvSpPr>
          <p:cNvPr id="8" name="文本框 7"/>
          <p:cNvSpPr txBox="1"/>
          <p:nvPr/>
        </p:nvSpPr>
        <p:spPr>
          <a:xfrm>
            <a:off x="4507230" y="715010"/>
            <a:ext cx="1831975" cy="319405"/>
          </a:xfrm>
          <a:prstGeom prst="rect">
            <a:avLst/>
          </a:prstGeom>
          <a:noFill/>
        </p:spPr>
        <p:txBody>
          <a:bodyPr wrap="square" rtlCol="0">
            <a:spAutoFit/>
          </a:bodyPr>
          <a:lstStyle/>
          <a:p>
            <a:r>
              <a:rPr lang="zh-CN" altLang="en-US" sz="1400" b="1">
                <a:solidFill>
                  <a:srgbClr val="00B050"/>
                </a:solidFill>
                <a:latin typeface="微软雅黑" panose="020B0503020204020204" charset="-122"/>
                <a:ea typeface="微软雅黑" panose="020B0503020204020204" charset="-122"/>
                <a:sym typeface="+mn-ea"/>
              </a:rPr>
              <a:t>最佳实践：</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6" name="图片 2" descr="绿色正(1)"/>
          <p:cNvPicPr>
            <a:picLocks noChangeAspect="1"/>
          </p:cNvPicPr>
          <p:nvPr/>
        </p:nvPicPr>
        <p:blipFill>
          <a:blip r:embed="rId3" cstate="print"/>
          <a:stretch>
            <a:fillRect/>
          </a:stretch>
        </p:blipFill>
        <p:spPr>
          <a:xfrm>
            <a:off x="336550" y="4036695"/>
            <a:ext cx="1642745" cy="906145"/>
          </a:xfrm>
          <a:prstGeom prst="rect">
            <a:avLst/>
          </a:prstGeom>
          <a:noFill/>
          <a:ln w="9525">
            <a:noFill/>
          </a:ln>
        </p:spPr>
      </p:pic>
      <p:pic>
        <p:nvPicPr>
          <p:cNvPr id="66567" name="图片 1" descr="蓝色正(1)"/>
          <p:cNvPicPr>
            <a:picLocks noChangeAspect="1"/>
          </p:cNvPicPr>
          <p:nvPr/>
        </p:nvPicPr>
        <p:blipFill>
          <a:blip r:embed="rId4" cstate="print"/>
          <a:stretch>
            <a:fillRect/>
          </a:stretch>
        </p:blipFill>
        <p:spPr>
          <a:xfrm>
            <a:off x="2313305" y="4036695"/>
            <a:ext cx="1642110" cy="906145"/>
          </a:xfrm>
          <a:prstGeom prst="rect">
            <a:avLst/>
          </a:prstGeom>
          <a:noFill/>
          <a:ln w="9525">
            <a:noFill/>
          </a:ln>
        </p:spPr>
      </p:pic>
      <p:pic>
        <p:nvPicPr>
          <p:cNvPr id="8" name="图片 7"/>
          <p:cNvPicPr>
            <a:picLocks noChangeAspect="1"/>
          </p:cNvPicPr>
          <p:nvPr/>
        </p:nvPicPr>
        <p:blipFill>
          <a:blip r:embed="rId5" cstate="print"/>
          <a:stretch>
            <a:fillRect/>
          </a:stretch>
        </p:blipFill>
        <p:spPr>
          <a:xfrm>
            <a:off x="4438015" y="3891915"/>
            <a:ext cx="1802130" cy="1116965"/>
          </a:xfrm>
          <a:prstGeom prst="roundRect">
            <a:avLst/>
          </a:prstGeom>
          <a:effectLst>
            <a:outerShdw blurRad="50800" dist="38100" dir="2700000" algn="tl" rotWithShape="0">
              <a:prstClr val="black">
                <a:alpha val="40000"/>
              </a:prstClr>
            </a:outerShdw>
          </a:effectLst>
        </p:spPr>
      </p:pic>
      <p:sp>
        <p:nvSpPr>
          <p:cNvPr id="4" name="文本框 3"/>
          <p:cNvSpPr txBox="1"/>
          <p:nvPr/>
        </p:nvSpPr>
        <p:spPr>
          <a:xfrm>
            <a:off x="593725" y="205740"/>
            <a:ext cx="2311400"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安全激励</a:t>
            </a:r>
          </a:p>
        </p:txBody>
      </p:sp>
      <p:sp>
        <p:nvSpPr>
          <p:cNvPr id="220" name=" 220"/>
          <p:cNvSpPr/>
          <p:nvPr/>
        </p:nvSpPr>
        <p:spPr>
          <a:xfrm>
            <a:off x="85725" y="245745"/>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4</a:t>
            </a:r>
          </a:p>
        </p:txBody>
      </p:sp>
      <p:sp>
        <p:nvSpPr>
          <p:cNvPr id="2" name="文本框 1"/>
          <p:cNvSpPr txBox="1"/>
          <p:nvPr/>
        </p:nvSpPr>
        <p:spPr>
          <a:xfrm>
            <a:off x="133350" y="2701290"/>
            <a:ext cx="3794125" cy="1021776"/>
          </a:xfrm>
          <a:prstGeom prst="roundRect">
            <a:avLst/>
          </a:prstGeom>
          <a:solidFill>
            <a:srgbClr val="FFFF00"/>
          </a:solidFill>
        </p:spPr>
        <p:txBody>
          <a:bodyPr wrap="square" rtlCol="0">
            <a:spAutoFit/>
          </a:bodyPr>
          <a:lstStyle/>
          <a:p>
            <a:pPr>
              <a:lnSpc>
                <a:spcPct val="130000"/>
              </a:lnSpc>
              <a:spcBef>
                <a:spcPts val="0"/>
              </a:spcBef>
              <a:spcAft>
                <a:spcPts val="0"/>
              </a:spcAft>
            </a:pPr>
            <a:r>
              <a:rPr lang="zh-CN" altLang="en-US" sz="1400">
                <a:latin typeface="微软雅黑" panose="020B0503020204020204" charset="-122"/>
                <a:ea typeface="微软雅黑" panose="020B0503020204020204" charset="-122"/>
              </a:rPr>
              <a:t>激励既靠“硬措施”，即规章制度、奖金制度、奖惩制度；也要“软技能”，即日常管理应对方式及态度、待人方式。</a:t>
            </a:r>
          </a:p>
        </p:txBody>
      </p:sp>
      <p:sp>
        <p:nvSpPr>
          <p:cNvPr id="3" name="文本框 2"/>
          <p:cNvSpPr txBox="1"/>
          <p:nvPr/>
        </p:nvSpPr>
        <p:spPr>
          <a:xfrm>
            <a:off x="100330" y="821690"/>
            <a:ext cx="3855085" cy="1752600"/>
          </a:xfrm>
          <a:prstGeom prst="rect">
            <a:avLst/>
          </a:prstGeom>
          <a:noFill/>
          <a:ln>
            <a:solidFill>
              <a:schemeClr val="accent1"/>
            </a:solidFill>
          </a:ln>
        </p:spPr>
        <p:txBody>
          <a:bodyPr wrap="square" rtlCol="0">
            <a:spAutoFit/>
          </a:bodyPr>
          <a:lstStyle/>
          <a:p>
            <a:pPr>
              <a:lnSpc>
                <a:spcPct val="130000"/>
              </a:lnSpc>
              <a:spcBef>
                <a:spcPts val="0"/>
              </a:spcBef>
              <a:spcAft>
                <a:spcPts val="0"/>
              </a:spcAft>
            </a:pP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激励员工的基础在于各级管理人员对安全的关心和亲身参与。最佳的激励方法是让每个员工都参与安全分委员会的工作、组织安全活动、参加安全会议；另一种激励方式是对员工的技能、努力、建议、安全表现以及个人或团体所取得的成就加以认可和奖励。</a:t>
            </a:r>
          </a:p>
        </p:txBody>
      </p:sp>
      <p:sp>
        <p:nvSpPr>
          <p:cNvPr id="6" name="文本框 5"/>
          <p:cNvSpPr txBox="1"/>
          <p:nvPr/>
        </p:nvSpPr>
        <p:spPr>
          <a:xfrm>
            <a:off x="4145915" y="746125"/>
            <a:ext cx="2386965" cy="2903220"/>
          </a:xfrm>
          <a:prstGeom prst="rect">
            <a:avLst/>
          </a:prstGeom>
          <a:noFill/>
          <a:ln>
            <a:solidFill>
              <a:schemeClr val="accent1"/>
            </a:solidFill>
          </a:ln>
        </p:spPr>
        <p:txBody>
          <a:bodyPr wrap="square" rtlCol="0">
            <a:spAutoFit/>
          </a:bodyPr>
          <a:lstStyle/>
          <a:p>
            <a:pPr algn="just">
              <a:lnSpc>
                <a:spcPct val="150000"/>
              </a:lnSpc>
            </a:pPr>
            <a:r>
              <a:rPr lang="zh-CN" altLang="en-US" sz="1400" b="1">
                <a:solidFill>
                  <a:srgbClr val="00B050"/>
                </a:solidFill>
                <a:latin typeface="微软雅黑" panose="020B0503020204020204" charset="-122"/>
                <a:ea typeface="微软雅黑" panose="020B0503020204020204" charset="-122"/>
              </a:rPr>
              <a:t>最佳实践：</a:t>
            </a:r>
          </a:p>
          <a:p>
            <a:pPr marL="285750" indent="-285750" algn="just">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rPr>
              <a:t>安全里程碑</a:t>
            </a:r>
          </a:p>
          <a:p>
            <a:pPr marL="285750" indent="-285750" algn="just">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rPr>
              <a:t>即时安全奖励</a:t>
            </a:r>
          </a:p>
          <a:p>
            <a:pPr marL="285750" indent="-285750" algn="just">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rPr>
              <a:t>隐患排查先进个人评选</a:t>
            </a:r>
          </a:p>
          <a:p>
            <a:pPr marL="285750" indent="-285750" algn="just">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rPr>
              <a:t>安全</a:t>
            </a:r>
            <a:r>
              <a:rPr lang="zh-CN" altLang="en-US" sz="1400">
                <a:latin typeface="微软雅黑" panose="020B0503020204020204" charset="-122"/>
                <a:ea typeface="微软雅黑" panose="020B0503020204020204" charset="-122"/>
                <a:sym typeface="+mn-ea"/>
              </a:rPr>
              <a:t>管理</a:t>
            </a:r>
            <a:r>
              <a:rPr lang="zh-CN" altLang="en-US" sz="1400">
                <a:latin typeface="微软雅黑" panose="020B0503020204020204" charset="-122"/>
                <a:ea typeface="微软雅黑" panose="020B0503020204020204" charset="-122"/>
              </a:rPr>
              <a:t>改善优秀部门</a:t>
            </a:r>
          </a:p>
          <a:p>
            <a:pPr marL="285750" indent="-285750" algn="just">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rPr>
              <a:t>安全管理改善标兵</a:t>
            </a:r>
          </a:p>
          <a:p>
            <a:pPr marL="285750" indent="-285750" algn="just">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rPr>
              <a:t>年度最佳内训师</a:t>
            </a:r>
          </a:p>
          <a:p>
            <a:pPr marL="285750" indent="-285750" algn="just">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rPr>
              <a:t>年度隐患排查标兵</a:t>
            </a:r>
          </a:p>
          <a:p>
            <a:pPr marL="285750" indent="-285750" algn="just">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rPr>
              <a:t>安全活动</a:t>
            </a:r>
          </a:p>
          <a:p>
            <a:pPr algn="just">
              <a:lnSpc>
                <a:spcPct val="130000"/>
              </a:lnSpc>
              <a:spcBef>
                <a:spcPts val="0"/>
              </a:spcBef>
              <a:spcAft>
                <a:spcPts val="0"/>
              </a:spcAft>
            </a:pPr>
            <a:r>
              <a:rPr lang="en-US" altLang="zh-CN" sz="1400">
                <a:latin typeface="微软雅黑" panose="020B0503020204020204" charset="-122"/>
                <a:ea typeface="微软雅黑" panose="020B0503020204020204" charset="-122"/>
              </a:rPr>
              <a:t>……</a:t>
            </a:r>
          </a:p>
        </p:txBody>
      </p:sp>
      <p:pic>
        <p:nvPicPr>
          <p:cNvPr id="72711" name="图片 4"/>
          <p:cNvPicPr>
            <a:picLocks noChangeAspect="1"/>
          </p:cNvPicPr>
          <p:nvPr/>
        </p:nvPicPr>
        <p:blipFill>
          <a:blip r:embed="rId6" cstate="print"/>
          <a:stretch>
            <a:fillRect/>
          </a:stretch>
        </p:blipFill>
        <p:spPr>
          <a:xfrm>
            <a:off x="6652260" y="756285"/>
            <a:ext cx="2359025" cy="2038985"/>
          </a:xfrm>
          <a:prstGeom prst="rect">
            <a:avLst/>
          </a:prstGeom>
          <a:noFill/>
          <a:ln w="9525">
            <a:noFill/>
          </a:ln>
        </p:spPr>
      </p:pic>
      <p:pic>
        <p:nvPicPr>
          <p:cNvPr id="7" name="图片 6"/>
          <p:cNvPicPr>
            <a:picLocks noChangeAspect="1"/>
          </p:cNvPicPr>
          <p:nvPr/>
        </p:nvPicPr>
        <p:blipFill>
          <a:blip r:embed="rId7" cstate="print"/>
          <a:srcRect b="29295"/>
          <a:stretch>
            <a:fillRect/>
          </a:stretch>
        </p:blipFill>
        <p:spPr>
          <a:xfrm>
            <a:off x="6752590" y="3352800"/>
            <a:ext cx="2041525" cy="1711960"/>
          </a:xfrm>
          <a:prstGeom prst="rect">
            <a:avLst/>
          </a:prstGeom>
        </p:spPr>
      </p:pic>
    </p:spTree>
    <p:custDataLst>
      <p:tags r:id="rId1"/>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4752975" y="776605"/>
            <a:ext cx="4258310" cy="4093845"/>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 name="文本框 1"/>
          <p:cNvSpPr txBox="1"/>
          <p:nvPr/>
        </p:nvSpPr>
        <p:spPr>
          <a:xfrm>
            <a:off x="187960" y="859790"/>
            <a:ext cx="4305935" cy="2865120"/>
          </a:xfrm>
          <a:prstGeom prst="rect">
            <a:avLst/>
          </a:prstGeom>
          <a:noFill/>
          <a:ln>
            <a:solidFill>
              <a:schemeClr val="accent1"/>
            </a:solidFill>
          </a:ln>
        </p:spPr>
        <p:txBody>
          <a:bodyPr wrap="square" rtlCol="0">
            <a:spAutoFit/>
          </a:bodyPr>
          <a:lstStyle/>
          <a:p>
            <a:pPr marL="285750" marR="0" lvl="0" indent="-285750" algn="l" defTabSz="914400" rtl="0" eaLnBrk="1" fontAlgn="base" latinLnBrk="0" hangingPunct="1">
              <a:lnSpc>
                <a:spcPct val="130000"/>
              </a:lnSpc>
              <a:spcBef>
                <a:spcPts val="20"/>
              </a:spcBef>
              <a:spcAft>
                <a:spcPts val="0"/>
              </a:spcAft>
              <a:buClrTx/>
              <a:buSzTx/>
              <a:buFont typeface="Arial" panose="020B0604020202020204" pitchFamily="34" charset="0"/>
              <a:buChar char="•"/>
              <a:defRPr/>
            </a:pPr>
            <a:r>
              <a:rPr lang="zh-CN" altLang="zh-CN" sz="1400" b="1" noProof="0" dirty="0">
                <a:ln>
                  <a:noFill/>
                </a:ln>
                <a:solidFill>
                  <a:schemeClr val="accent1">
                    <a:lumMod val="75000"/>
                  </a:schemeClr>
                </a:solidFill>
                <a:effectLst/>
                <a:uLnTx/>
                <a:uFillTx/>
                <a:latin typeface="微软雅黑" panose="020B0503020204020204" charset="-122"/>
                <a:ea typeface="微软雅黑" panose="020B0503020204020204" charset="-122"/>
                <a:sym typeface="+mn-ea"/>
              </a:rPr>
              <a:t>属地</a:t>
            </a:r>
            <a:r>
              <a:rPr lang="zh-CN" altLang="en-US" sz="1400" noProof="0" dirty="0">
                <a:ln>
                  <a:noFill/>
                </a:ln>
                <a:solidFill>
                  <a:schemeClr val="tx2"/>
                </a:solidFill>
                <a:effectLst/>
                <a:uLnTx/>
                <a:uFillTx/>
                <a:latin typeface="微软雅黑" panose="020B0503020204020204" charset="-122"/>
                <a:ea typeface="微软雅黑" panose="020B0503020204020204" charset="-122"/>
                <a:sym typeface="+mn-ea"/>
              </a:rPr>
              <a:t>：</a:t>
            </a:r>
            <a:r>
              <a:rPr lang="zh-CN" altLang="zh-CN" sz="1400" noProof="0" dirty="0">
                <a:ln>
                  <a:noFill/>
                </a:ln>
                <a:effectLst/>
                <a:uLnTx/>
                <a:uFillTx/>
                <a:latin typeface="微软雅黑" panose="020B0503020204020204" charset="-122"/>
                <a:ea typeface="微软雅黑" panose="020B0503020204020204" charset="-122"/>
                <a:sym typeface="+mn-ea"/>
              </a:rPr>
              <a:t>员工所负责日常管理的工作区域，可包含作业场所、实物资产和人员。属地应有明确的范围界限，有具体的管理对象（人、物等），有清晰的标准和要求。</a:t>
            </a:r>
            <a:r>
              <a:rPr lang="zh-CN" altLang="en-US" sz="1400" dirty="0">
                <a:latin typeface="微软雅黑" panose="020B0503020204020204" charset="-122"/>
                <a:ea typeface="微软雅黑" panose="020B0503020204020204" charset="-122"/>
                <a:sym typeface="+mn-ea"/>
              </a:rPr>
              <a:t>属地划分应遵循</a:t>
            </a:r>
            <a:r>
              <a:rPr lang="en-US" altLang="zh-CN" sz="1400" dirty="0">
                <a:latin typeface="微软雅黑" panose="020B0503020204020204" charset="-122"/>
                <a:ea typeface="微软雅黑" panose="020B0503020204020204" charset="-122"/>
                <a:sym typeface="+mn-ea"/>
              </a:rPr>
              <a:t>“</a:t>
            </a:r>
            <a:r>
              <a:rPr lang="zh-CN" altLang="en-US" sz="1400" b="1" noProof="0" dirty="0">
                <a:ln>
                  <a:noFill/>
                </a:ln>
                <a:solidFill>
                  <a:schemeClr val="tx2"/>
                </a:solidFill>
                <a:effectLst/>
                <a:uLnTx/>
                <a:uFillTx/>
                <a:latin typeface="微软雅黑" panose="020B0503020204020204" charset="-122"/>
                <a:ea typeface="微软雅黑" panose="020B0503020204020204" charset="-122"/>
                <a:sym typeface="+mn-ea"/>
              </a:rPr>
              <a:t>层级负责、人人有责</a:t>
            </a:r>
            <a:r>
              <a:rPr lang="en-US" altLang="zh-CN" sz="1400" dirty="0">
                <a:latin typeface="微软雅黑" panose="020B0503020204020204" charset="-122"/>
                <a:ea typeface="微软雅黑" panose="020B0503020204020204" charset="-122"/>
                <a:sym typeface="+mn-ea"/>
              </a:rPr>
              <a:t>”</a:t>
            </a:r>
            <a:r>
              <a:rPr lang="zh-CN" altLang="en-US" sz="1400" dirty="0">
                <a:latin typeface="微软雅黑" panose="020B0503020204020204" charset="-122"/>
                <a:ea typeface="微软雅黑" panose="020B0503020204020204" charset="-122"/>
                <a:sym typeface="+mn-ea"/>
              </a:rPr>
              <a:t>的原则，保证</a:t>
            </a:r>
            <a:r>
              <a:rPr lang="zh-CN" altLang="en-US" sz="1400" noProof="0" dirty="0">
                <a:ln>
                  <a:noFill/>
                </a:ln>
                <a:effectLst/>
                <a:uLnTx/>
                <a:uFillTx/>
                <a:latin typeface="微软雅黑" panose="020B0503020204020204" charset="-122"/>
                <a:ea typeface="微软雅黑" panose="020B0503020204020204" charset="-122"/>
                <a:sym typeface="+mn-ea"/>
              </a:rPr>
              <a:t>每一个属地（部门、区域、项目、班组、工作岗位）每一个时刻均有人负责管理，做到不空位、不越位、不错位。</a:t>
            </a:r>
          </a:p>
          <a:p>
            <a:pPr marL="285750" marR="0" lvl="0" indent="-285750" algn="l" defTabSz="914400" rtl="0" eaLnBrk="1" fontAlgn="base" latinLnBrk="0" hangingPunct="1">
              <a:lnSpc>
                <a:spcPct val="130000"/>
              </a:lnSpc>
              <a:spcBef>
                <a:spcPts val="20"/>
              </a:spcBef>
              <a:spcAft>
                <a:spcPts val="0"/>
              </a:spcAft>
              <a:buClrTx/>
              <a:buSzTx/>
              <a:buFont typeface="Arial" panose="020B0604020202020204" pitchFamily="34" charset="0"/>
              <a:buChar char="•"/>
              <a:defRPr/>
            </a:pPr>
            <a:r>
              <a:rPr lang="zh-CN" altLang="zh-CN" sz="1400" b="1" noProof="0" dirty="0">
                <a:ln>
                  <a:noFill/>
                </a:ln>
                <a:solidFill>
                  <a:schemeClr val="accent1">
                    <a:lumMod val="75000"/>
                  </a:schemeClr>
                </a:solidFill>
                <a:effectLst/>
                <a:uLnTx/>
                <a:uFillTx/>
                <a:latin typeface="微软雅黑" panose="020B0503020204020204" charset="-122"/>
                <a:ea typeface="微软雅黑" panose="020B0503020204020204" charset="-122"/>
                <a:sym typeface="+mn-ea"/>
              </a:rPr>
              <a:t>属地管理</a:t>
            </a:r>
            <a:r>
              <a:rPr lang="zh-CN" altLang="en-US" sz="1400" noProof="0" dirty="0">
                <a:ln>
                  <a:noFill/>
                </a:ln>
                <a:effectLst/>
                <a:uLnTx/>
                <a:uFillTx/>
                <a:latin typeface="微软雅黑" panose="020B0503020204020204" charset="-122"/>
                <a:ea typeface="微软雅黑" panose="020B0503020204020204" charset="-122"/>
                <a:sym typeface="+mn-ea"/>
              </a:rPr>
              <a:t>：</a:t>
            </a:r>
            <a:r>
              <a:rPr lang="zh-CN" altLang="zh-CN" sz="1400" noProof="0" dirty="0">
                <a:ln>
                  <a:noFill/>
                </a:ln>
                <a:effectLst/>
                <a:uLnTx/>
                <a:uFillTx/>
                <a:latin typeface="微软雅黑" panose="020B0503020204020204" charset="-122"/>
                <a:ea typeface="微软雅黑" panose="020B0503020204020204" charset="-122"/>
                <a:sym typeface="+mn-ea"/>
              </a:rPr>
              <a:t>对属地内的管理对象（</a:t>
            </a:r>
            <a:r>
              <a:rPr lang="zh-CN" altLang="zh-CN" sz="1400" noProof="0" dirty="0">
                <a:ln>
                  <a:noFill/>
                </a:ln>
                <a:solidFill>
                  <a:srgbClr val="FF0000"/>
                </a:solidFill>
                <a:effectLst/>
                <a:uLnTx/>
                <a:uFillTx/>
                <a:latin typeface="微软雅黑" panose="020B0503020204020204" charset="-122"/>
                <a:ea typeface="微软雅黑" panose="020B0503020204020204" charset="-122"/>
                <a:sym typeface="+mn-ea"/>
              </a:rPr>
              <a:t>人、事、物</a:t>
            </a:r>
            <a:r>
              <a:rPr lang="zh-CN" altLang="zh-CN" sz="1400" noProof="0" dirty="0">
                <a:ln>
                  <a:noFill/>
                </a:ln>
                <a:effectLst/>
                <a:uLnTx/>
                <a:uFillTx/>
                <a:latin typeface="微软雅黑" panose="020B0503020204020204" charset="-122"/>
                <a:ea typeface="微软雅黑" panose="020B0503020204020204" charset="-122"/>
                <a:sym typeface="+mn-ea"/>
              </a:rPr>
              <a:t>）按标准和要求进行组织、协调、领导和控制。</a:t>
            </a:r>
          </a:p>
          <a:p>
            <a:pPr marL="285750" marR="0" lvl="0" indent="-285750" algn="l" defTabSz="914400" rtl="0" eaLnBrk="1" fontAlgn="base" latinLnBrk="0" hangingPunct="1">
              <a:lnSpc>
                <a:spcPct val="130000"/>
              </a:lnSpc>
              <a:spcBef>
                <a:spcPts val="20"/>
              </a:spcBef>
              <a:spcAft>
                <a:spcPts val="0"/>
              </a:spcAft>
              <a:buClrTx/>
              <a:buSzTx/>
              <a:buFont typeface="Arial" panose="020B0604020202020204" pitchFamily="34" charset="0"/>
              <a:buChar char="•"/>
              <a:defRPr/>
            </a:pPr>
            <a:r>
              <a:rPr lang="zh-CN" altLang="zh-CN" sz="1400" b="1" noProof="0" dirty="0">
                <a:ln>
                  <a:noFill/>
                </a:ln>
                <a:solidFill>
                  <a:schemeClr val="accent1">
                    <a:lumMod val="75000"/>
                  </a:schemeClr>
                </a:solidFill>
                <a:effectLst/>
                <a:uLnTx/>
                <a:uFillTx/>
                <a:latin typeface="微软雅黑" panose="020B0503020204020204" charset="-122"/>
                <a:ea typeface="微软雅黑" panose="020B0503020204020204" charset="-122"/>
                <a:sym typeface="+mn-ea"/>
              </a:rPr>
              <a:t>属地主管</a:t>
            </a:r>
            <a:r>
              <a:rPr lang="zh-CN" altLang="en-US" sz="1400" noProof="0" dirty="0">
                <a:ln>
                  <a:noFill/>
                </a:ln>
                <a:effectLst/>
                <a:uLnTx/>
                <a:uFillTx/>
                <a:latin typeface="微软雅黑" panose="020B0503020204020204" charset="-122"/>
                <a:ea typeface="微软雅黑" panose="020B0503020204020204" charset="-122"/>
                <a:sym typeface="+mn-ea"/>
              </a:rPr>
              <a:t>：</a:t>
            </a:r>
            <a:r>
              <a:rPr lang="zh-CN" altLang="zh-CN" sz="1400" noProof="0" dirty="0">
                <a:ln>
                  <a:noFill/>
                </a:ln>
                <a:effectLst/>
                <a:uLnTx/>
                <a:uFillTx/>
                <a:latin typeface="微软雅黑" panose="020B0503020204020204" charset="-122"/>
                <a:ea typeface="微软雅黑" panose="020B0503020204020204" charset="-122"/>
                <a:sym typeface="+mn-ea"/>
              </a:rPr>
              <a:t>属地的直接管理者。</a:t>
            </a:r>
            <a:endParaRPr lang="zh-CN" altLang="en-US" sz="1400" noProof="0" dirty="0">
              <a:ln>
                <a:noFill/>
              </a:ln>
              <a:effectLst/>
              <a:uLnTx/>
              <a:uFillTx/>
              <a:latin typeface="微软雅黑" panose="020B0503020204020204" charset="-122"/>
              <a:ea typeface="微软雅黑" panose="020B0503020204020204" charset="-122"/>
              <a:sym typeface="+mn-ea"/>
            </a:endParaRPr>
          </a:p>
        </p:txBody>
      </p:sp>
      <p:sp>
        <p:nvSpPr>
          <p:cNvPr id="4" name="文本框 3"/>
          <p:cNvSpPr txBox="1"/>
          <p:nvPr/>
        </p:nvSpPr>
        <p:spPr>
          <a:xfrm>
            <a:off x="576580" y="192405"/>
            <a:ext cx="1405890"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属地管理</a:t>
            </a:r>
          </a:p>
        </p:txBody>
      </p:sp>
      <p:sp>
        <p:nvSpPr>
          <p:cNvPr id="220" name=" 220"/>
          <p:cNvSpPr/>
          <p:nvPr/>
        </p:nvSpPr>
        <p:spPr>
          <a:xfrm>
            <a:off x="75565" y="245745"/>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5</a:t>
            </a:r>
          </a:p>
        </p:txBody>
      </p:sp>
      <p:sp>
        <p:nvSpPr>
          <p:cNvPr id="11272" name="Rectangle 5"/>
          <p:cNvSpPr/>
          <p:nvPr/>
        </p:nvSpPr>
        <p:spPr>
          <a:xfrm>
            <a:off x="4931410" y="3649345"/>
            <a:ext cx="917575" cy="306705"/>
          </a:xfrm>
          <a:prstGeom prst="rect">
            <a:avLst/>
          </a:prstGeom>
          <a:noFill/>
          <a:ln w="9525">
            <a:noFill/>
          </a:ln>
        </p:spPr>
        <p:txBody>
          <a:bodyPr wrap="square" lIns="78814" tIns="39406" rIns="78814" bIns="39406" anchor="t">
            <a:spAutoFit/>
          </a:bodyPr>
          <a:lstStyle/>
          <a:p>
            <a:pPr lvl="0" algn="ctr" defTabSz="927100" fontAlgn="ctr"/>
            <a:r>
              <a:rPr lang="zh-CN" altLang="en-US" sz="1400" dirty="0">
                <a:solidFill>
                  <a:srgbClr val="3333CC"/>
                </a:solidFill>
                <a:latin typeface="微软雅黑" panose="020B0503020204020204" charset="-122"/>
                <a:ea typeface="微软雅黑" panose="020B0503020204020204" charset="-122"/>
              </a:rPr>
              <a:t>直线责任</a:t>
            </a:r>
          </a:p>
        </p:txBody>
      </p:sp>
      <p:sp>
        <p:nvSpPr>
          <p:cNvPr id="11273" name="Rectangle 6"/>
          <p:cNvSpPr/>
          <p:nvPr/>
        </p:nvSpPr>
        <p:spPr>
          <a:xfrm>
            <a:off x="4840605" y="4224655"/>
            <a:ext cx="1193165" cy="306705"/>
          </a:xfrm>
          <a:prstGeom prst="rect">
            <a:avLst/>
          </a:prstGeom>
          <a:noFill/>
          <a:ln w="9525">
            <a:noFill/>
          </a:ln>
        </p:spPr>
        <p:txBody>
          <a:bodyPr wrap="square" lIns="78814" tIns="39406" rIns="78814" bIns="39406" anchor="t">
            <a:spAutoFit/>
          </a:bodyPr>
          <a:lstStyle/>
          <a:p>
            <a:pPr lvl="0" algn="ctr" defTabSz="927100" fontAlgn="ctr"/>
            <a:r>
              <a:rPr lang="zh-CN" altLang="en-US" sz="1400" dirty="0">
                <a:solidFill>
                  <a:srgbClr val="3333CC"/>
                </a:solidFill>
                <a:latin typeface="微软雅黑" panose="020B0503020204020204" charset="-122"/>
                <a:ea typeface="微软雅黑" panose="020B0503020204020204" charset="-122"/>
              </a:rPr>
              <a:t>属地管理</a:t>
            </a:r>
          </a:p>
        </p:txBody>
      </p:sp>
      <p:sp>
        <p:nvSpPr>
          <p:cNvPr id="48" name="AutoShape 7"/>
          <p:cNvSpPr>
            <a:spLocks noChangeArrowheads="1"/>
          </p:cNvSpPr>
          <p:nvPr/>
        </p:nvSpPr>
        <p:spPr bwMode="auto">
          <a:xfrm>
            <a:off x="5875338" y="3057525"/>
            <a:ext cx="873125" cy="304800"/>
          </a:xfrm>
          <a:prstGeom prst="rightArrow">
            <a:avLst>
              <a:gd name="adj1" fmla="val 50000"/>
              <a:gd name="adj2" fmla="val 97635"/>
            </a:avLst>
          </a:prstGeom>
          <a:solidFill>
            <a:srgbClr val="00B050"/>
          </a:solidFill>
          <a:ln w="9525">
            <a:noFill/>
            <a:miter lim="800000"/>
          </a:ln>
        </p:spPr>
        <p:txBody>
          <a:bodyPr wrap="none" lIns="78814" tIns="39406" rIns="78814" bIns="39406" anchor="ctr"/>
          <a:lstStyle/>
          <a:p>
            <a:pPr lvl="0" algn="ctr" defTabSz="927100" fontAlgn="ctr"/>
            <a:endParaRPr lang="zh-CN" altLang="en-US" sz="1400" dirty="0">
              <a:solidFill>
                <a:schemeClr val="tx2"/>
              </a:solidFill>
              <a:effectLst>
                <a:outerShdw blurRad="38100" dist="38100" dir="2700000">
                  <a:srgbClr val="000000"/>
                </a:outerShdw>
              </a:effectLst>
              <a:latin typeface="微软雅黑" panose="020B0503020204020204" charset="-122"/>
              <a:ea typeface="微软雅黑" panose="020B0503020204020204" charset="-122"/>
            </a:endParaRPr>
          </a:p>
        </p:txBody>
      </p:sp>
      <p:sp>
        <p:nvSpPr>
          <p:cNvPr id="11275" name="Rectangle 10"/>
          <p:cNvSpPr/>
          <p:nvPr/>
        </p:nvSpPr>
        <p:spPr>
          <a:xfrm>
            <a:off x="6804660" y="2906395"/>
            <a:ext cx="1981835" cy="632460"/>
          </a:xfrm>
          <a:prstGeom prst="rect">
            <a:avLst/>
          </a:prstGeom>
          <a:noFill/>
          <a:ln w="9525">
            <a:noFill/>
          </a:ln>
        </p:spPr>
        <p:txBody>
          <a:bodyPr wrap="square" lIns="78814" tIns="39406" rIns="78814" bIns="39406" anchor="t">
            <a:spAutoFit/>
          </a:bodyPr>
          <a:lstStyle/>
          <a:p>
            <a:pPr lvl="0" algn="l" defTabSz="927100" fontAlgn="ctr">
              <a:lnSpc>
                <a:spcPct val="130000"/>
              </a:lnSpc>
              <a:spcBef>
                <a:spcPts val="0"/>
              </a:spcBef>
              <a:spcAft>
                <a:spcPts val="0"/>
              </a:spcAft>
            </a:pPr>
            <a:r>
              <a:rPr lang="zh-CN" altLang="en-US" sz="1400" dirty="0">
                <a:latin typeface="微软雅黑" panose="020B0503020204020204" charset="-122"/>
                <a:ea typeface="微软雅黑" panose="020B0503020204020204" charset="-122"/>
              </a:rPr>
              <a:t>领导干部由“</a:t>
            </a:r>
            <a:r>
              <a:rPr lang="zh-CN" altLang="en-US" sz="1400" b="1" dirty="0">
                <a:solidFill>
                  <a:srgbClr val="FF0000"/>
                </a:solidFill>
                <a:latin typeface="微软雅黑" panose="020B0503020204020204" charset="-122"/>
                <a:ea typeface="微软雅黑" panose="020B0503020204020204" charset="-122"/>
              </a:rPr>
              <a:t>重视</a:t>
            </a:r>
            <a:r>
              <a:rPr lang="zh-CN" altLang="en-US" sz="1400" dirty="0">
                <a:latin typeface="微软雅黑" panose="020B0503020204020204" charset="-122"/>
                <a:ea typeface="微软雅黑" panose="020B0503020204020204" charset="-122"/>
              </a:rPr>
              <a:t>”向“</a:t>
            </a:r>
            <a:r>
              <a:rPr lang="zh-CN" altLang="en-US" sz="1400" b="1" dirty="0">
                <a:solidFill>
                  <a:srgbClr val="008000"/>
                </a:solidFill>
                <a:latin typeface="微软雅黑" panose="020B0503020204020204" charset="-122"/>
                <a:ea typeface="微软雅黑" panose="020B0503020204020204" charset="-122"/>
              </a:rPr>
              <a:t>重实</a:t>
            </a:r>
            <a:r>
              <a:rPr lang="zh-CN" altLang="en-US" sz="1400" dirty="0">
                <a:latin typeface="微软雅黑" panose="020B0503020204020204" charset="-122"/>
                <a:ea typeface="微软雅黑" panose="020B0503020204020204" charset="-122"/>
              </a:rPr>
              <a:t>”转变</a:t>
            </a:r>
          </a:p>
        </p:txBody>
      </p:sp>
      <p:sp>
        <p:nvSpPr>
          <p:cNvPr id="11276" name="Rectangle 11"/>
          <p:cNvSpPr/>
          <p:nvPr/>
        </p:nvSpPr>
        <p:spPr>
          <a:xfrm>
            <a:off x="6804660" y="3487420"/>
            <a:ext cx="2143760" cy="632460"/>
          </a:xfrm>
          <a:prstGeom prst="rect">
            <a:avLst/>
          </a:prstGeom>
          <a:noFill/>
          <a:ln w="9525">
            <a:noFill/>
          </a:ln>
        </p:spPr>
        <p:txBody>
          <a:bodyPr wrap="square" lIns="78814" tIns="39406" rIns="78814" bIns="39406" anchor="t">
            <a:spAutoFit/>
          </a:bodyPr>
          <a:lstStyle/>
          <a:p>
            <a:pPr lvl="0" algn="l" defTabSz="927100" fontAlgn="ctr">
              <a:lnSpc>
                <a:spcPct val="130000"/>
              </a:lnSpc>
              <a:spcBef>
                <a:spcPts val="0"/>
              </a:spcBef>
              <a:spcAft>
                <a:spcPts val="0"/>
              </a:spcAft>
            </a:pPr>
            <a:r>
              <a:rPr lang="zh-CN" altLang="en-US" sz="1400" dirty="0">
                <a:latin typeface="微软雅黑" panose="020B0503020204020204" charset="-122"/>
                <a:ea typeface="微软雅黑" panose="020B0503020204020204" charset="-122"/>
              </a:rPr>
              <a:t>职能部门由“</a:t>
            </a:r>
            <a:r>
              <a:rPr lang="zh-CN" altLang="en-US" sz="1400" b="1" dirty="0">
                <a:solidFill>
                  <a:srgbClr val="FF0000"/>
                </a:solidFill>
                <a:latin typeface="微软雅黑" panose="020B0503020204020204" charset="-122"/>
                <a:ea typeface="微软雅黑" panose="020B0503020204020204" charset="-122"/>
              </a:rPr>
              <a:t>参与者</a:t>
            </a:r>
            <a:r>
              <a:rPr lang="zh-CN" altLang="en-US" sz="1400" dirty="0">
                <a:latin typeface="微软雅黑" panose="020B0503020204020204" charset="-122"/>
                <a:ea typeface="微软雅黑" panose="020B0503020204020204" charset="-122"/>
              </a:rPr>
              <a:t>”向“</a:t>
            </a:r>
            <a:r>
              <a:rPr lang="zh-CN" altLang="en-US" sz="1400" b="1" dirty="0">
                <a:solidFill>
                  <a:srgbClr val="008000"/>
                </a:solidFill>
                <a:latin typeface="微软雅黑" panose="020B0503020204020204" charset="-122"/>
                <a:ea typeface="微软雅黑" panose="020B0503020204020204" charset="-122"/>
              </a:rPr>
              <a:t>责任者</a:t>
            </a:r>
            <a:r>
              <a:rPr lang="zh-CN" altLang="en-US" sz="1400" dirty="0">
                <a:latin typeface="微软雅黑" panose="020B0503020204020204" charset="-122"/>
                <a:ea typeface="微软雅黑" panose="020B0503020204020204" charset="-122"/>
              </a:rPr>
              <a:t>”转变</a:t>
            </a:r>
          </a:p>
        </p:txBody>
      </p:sp>
      <p:sp>
        <p:nvSpPr>
          <p:cNvPr id="11277" name="Rectangle 12"/>
          <p:cNvSpPr/>
          <p:nvPr/>
        </p:nvSpPr>
        <p:spPr>
          <a:xfrm>
            <a:off x="6804660" y="4070985"/>
            <a:ext cx="2267585" cy="632460"/>
          </a:xfrm>
          <a:prstGeom prst="rect">
            <a:avLst/>
          </a:prstGeom>
          <a:noFill/>
          <a:ln w="9525">
            <a:noFill/>
          </a:ln>
        </p:spPr>
        <p:txBody>
          <a:bodyPr wrap="square" lIns="78814" tIns="39406" rIns="78814" bIns="39406" anchor="t">
            <a:spAutoFit/>
          </a:bodyPr>
          <a:lstStyle/>
          <a:p>
            <a:pPr lvl="0" algn="l" defTabSz="927100" fontAlgn="ctr">
              <a:lnSpc>
                <a:spcPct val="130000"/>
              </a:lnSpc>
              <a:spcBef>
                <a:spcPts val="0"/>
              </a:spcBef>
              <a:spcAft>
                <a:spcPts val="0"/>
              </a:spcAft>
            </a:pPr>
            <a:r>
              <a:rPr lang="zh-CN" altLang="en-US" sz="1400" dirty="0">
                <a:latin typeface="微软雅黑" panose="020B0503020204020204" charset="-122"/>
                <a:ea typeface="微软雅黑" panose="020B0503020204020204" charset="-122"/>
              </a:rPr>
              <a:t>基层员工由“</a:t>
            </a:r>
            <a:r>
              <a:rPr lang="zh-CN" altLang="en-US" sz="1400" b="1" dirty="0">
                <a:solidFill>
                  <a:srgbClr val="FF0000"/>
                </a:solidFill>
                <a:latin typeface="微软雅黑" panose="020B0503020204020204" charset="-122"/>
                <a:ea typeface="微软雅黑" panose="020B0503020204020204" charset="-122"/>
              </a:rPr>
              <a:t>岗位操作者</a:t>
            </a:r>
            <a:r>
              <a:rPr lang="zh-CN" altLang="en-US" sz="1400" dirty="0">
                <a:latin typeface="微软雅黑" panose="020B0503020204020204" charset="-122"/>
                <a:ea typeface="微软雅黑" panose="020B0503020204020204" charset="-122"/>
              </a:rPr>
              <a:t>”向“</a:t>
            </a:r>
            <a:r>
              <a:rPr lang="zh-CN" altLang="en-US" sz="1400" b="1" dirty="0">
                <a:solidFill>
                  <a:srgbClr val="008000"/>
                </a:solidFill>
                <a:latin typeface="微软雅黑" panose="020B0503020204020204" charset="-122"/>
                <a:ea typeface="微软雅黑" panose="020B0503020204020204" charset="-122"/>
              </a:rPr>
              <a:t>属地管理者</a:t>
            </a:r>
            <a:r>
              <a:rPr lang="zh-CN" altLang="en-US" sz="1400" dirty="0">
                <a:latin typeface="微软雅黑" panose="020B0503020204020204" charset="-122"/>
                <a:ea typeface="微软雅黑" panose="020B0503020204020204" charset="-122"/>
              </a:rPr>
              <a:t>”转变</a:t>
            </a:r>
          </a:p>
        </p:txBody>
      </p:sp>
      <p:sp>
        <p:nvSpPr>
          <p:cNvPr id="11279" name="Rectangle 4"/>
          <p:cNvSpPr/>
          <p:nvPr/>
        </p:nvSpPr>
        <p:spPr>
          <a:xfrm>
            <a:off x="4840605" y="3068955"/>
            <a:ext cx="1071245" cy="306705"/>
          </a:xfrm>
          <a:prstGeom prst="rect">
            <a:avLst/>
          </a:prstGeom>
          <a:noFill/>
          <a:ln w="9525">
            <a:noFill/>
          </a:ln>
        </p:spPr>
        <p:txBody>
          <a:bodyPr wrap="square" lIns="78814" tIns="39406" rIns="78814" bIns="39406" anchor="t">
            <a:spAutoFit/>
          </a:bodyPr>
          <a:lstStyle/>
          <a:p>
            <a:pPr lvl="0" algn="ctr" defTabSz="927100" fontAlgn="ctr"/>
            <a:r>
              <a:rPr lang="zh-CN" altLang="en-US" sz="1400" dirty="0">
                <a:solidFill>
                  <a:srgbClr val="3333CC"/>
                </a:solidFill>
                <a:latin typeface="微软雅黑" panose="020B0503020204020204" charset="-122"/>
                <a:ea typeface="微软雅黑" panose="020B0503020204020204" charset="-122"/>
              </a:rPr>
              <a:t> 有感领导</a:t>
            </a:r>
          </a:p>
        </p:txBody>
      </p:sp>
      <p:sp>
        <p:nvSpPr>
          <p:cNvPr id="19" name="AutoShape 7"/>
          <p:cNvSpPr>
            <a:spLocks noChangeArrowheads="1"/>
          </p:cNvSpPr>
          <p:nvPr/>
        </p:nvSpPr>
        <p:spPr bwMode="auto">
          <a:xfrm>
            <a:off x="5911533" y="3650933"/>
            <a:ext cx="873125" cy="304800"/>
          </a:xfrm>
          <a:prstGeom prst="rightArrow">
            <a:avLst>
              <a:gd name="adj1" fmla="val 50000"/>
              <a:gd name="adj2" fmla="val 97635"/>
            </a:avLst>
          </a:prstGeom>
          <a:solidFill>
            <a:srgbClr val="00B050"/>
          </a:solidFill>
          <a:ln w="9525">
            <a:noFill/>
            <a:miter lim="800000"/>
          </a:ln>
        </p:spPr>
        <p:txBody>
          <a:bodyPr wrap="none" lIns="78814" tIns="39406" rIns="78814" bIns="39406" anchor="ctr"/>
          <a:lstStyle/>
          <a:p>
            <a:pPr lvl="0" algn="ctr" defTabSz="927100" fontAlgn="ctr"/>
            <a:endParaRPr lang="zh-CN" altLang="en-US" sz="1400" dirty="0">
              <a:solidFill>
                <a:schemeClr val="tx2"/>
              </a:solidFill>
              <a:effectLst>
                <a:outerShdw blurRad="38100" dist="38100" dir="2700000">
                  <a:srgbClr val="000000"/>
                </a:outerShdw>
              </a:effectLst>
              <a:latin typeface="微软雅黑" panose="020B0503020204020204" charset="-122"/>
              <a:ea typeface="微软雅黑" panose="020B0503020204020204" charset="-122"/>
            </a:endParaRPr>
          </a:p>
        </p:txBody>
      </p:sp>
      <p:sp>
        <p:nvSpPr>
          <p:cNvPr id="21" name="AutoShape 7"/>
          <p:cNvSpPr>
            <a:spLocks noChangeArrowheads="1"/>
          </p:cNvSpPr>
          <p:nvPr/>
        </p:nvSpPr>
        <p:spPr bwMode="auto">
          <a:xfrm>
            <a:off x="5911850" y="4226560"/>
            <a:ext cx="873125" cy="304800"/>
          </a:xfrm>
          <a:prstGeom prst="rightArrow">
            <a:avLst>
              <a:gd name="adj1" fmla="val 50000"/>
              <a:gd name="adj2" fmla="val 97635"/>
            </a:avLst>
          </a:prstGeom>
          <a:solidFill>
            <a:srgbClr val="00B050"/>
          </a:solidFill>
          <a:ln w="9525">
            <a:noFill/>
            <a:miter lim="800000"/>
          </a:ln>
        </p:spPr>
        <p:txBody>
          <a:bodyPr wrap="none" lIns="78814" tIns="39406" rIns="78814" bIns="39406" anchor="ctr"/>
          <a:lstStyle/>
          <a:p>
            <a:pPr lvl="0" algn="ctr" defTabSz="927100" fontAlgn="ctr"/>
            <a:endParaRPr lang="zh-CN" altLang="en-US" sz="1400" dirty="0">
              <a:solidFill>
                <a:schemeClr val="tx2"/>
              </a:solidFill>
              <a:effectLst>
                <a:outerShdw blurRad="38100" dist="38100" dir="2700000">
                  <a:srgbClr val="000000"/>
                </a:outerShdw>
              </a:effectLst>
              <a:latin typeface="微软雅黑" panose="020B0503020204020204" charset="-122"/>
              <a:ea typeface="微软雅黑" panose="020B0503020204020204" charset="-122"/>
            </a:endParaRPr>
          </a:p>
        </p:txBody>
      </p:sp>
      <p:sp>
        <p:nvSpPr>
          <p:cNvPr id="6" name="文本框 5"/>
          <p:cNvSpPr txBox="1"/>
          <p:nvPr/>
        </p:nvSpPr>
        <p:spPr>
          <a:xfrm>
            <a:off x="5695315" y="859790"/>
            <a:ext cx="2227580" cy="319405"/>
          </a:xfrm>
          <a:prstGeom prst="rect">
            <a:avLst/>
          </a:prstGeom>
          <a:noFill/>
        </p:spPr>
        <p:txBody>
          <a:bodyPr wrap="square" rtlCol="0">
            <a:spAutoFit/>
          </a:bodyPr>
          <a:lstStyle/>
          <a:p>
            <a:pPr algn="ctr"/>
            <a:r>
              <a:rPr lang="zh-CN" altLang="en-US" sz="1400" b="1">
                <a:latin typeface="微软雅黑" panose="020B0503020204020204" charset="-122"/>
                <a:ea typeface="微软雅黑" panose="020B0503020204020204" charset="-122"/>
              </a:rPr>
              <a:t>属地管理实施目的</a:t>
            </a:r>
          </a:p>
        </p:txBody>
      </p:sp>
      <p:sp>
        <p:nvSpPr>
          <p:cNvPr id="7" name="Rectangle 13"/>
          <p:cNvSpPr>
            <a:spLocks noChangeArrowheads="1"/>
          </p:cNvSpPr>
          <p:nvPr/>
        </p:nvSpPr>
        <p:spPr bwMode="auto">
          <a:xfrm>
            <a:off x="167005" y="3881120"/>
            <a:ext cx="4407535" cy="796626"/>
          </a:xfrm>
          <a:prstGeom prst="roundRect">
            <a:avLst/>
          </a:prstGeom>
          <a:solidFill>
            <a:schemeClr val="accent2">
              <a:lumMod val="20000"/>
              <a:lumOff val="80000"/>
            </a:schemeClr>
          </a:solidFill>
          <a:ln w="9525">
            <a:noFill/>
            <a:miter lim="800000"/>
          </a:ln>
        </p:spPr>
        <p:txBody>
          <a:bodyPr wrap="square" lIns="78814" tIns="39406" rIns="78814" bIns="39406">
            <a:spAutoFit/>
          </a:bodyPr>
          <a:lstStyle/>
          <a:p>
            <a:pPr marL="0" marR="0" lvl="0" indent="0" algn="l" defTabSz="927100" rtl="0" eaLnBrk="1" fontAlgn="ctr" latinLnBrk="0" hangingPunct="1">
              <a:lnSpc>
                <a:spcPct val="150000"/>
              </a:lnSpc>
              <a:spcBef>
                <a:spcPct val="0"/>
              </a:spcBef>
              <a:spcAft>
                <a:spcPct val="0"/>
              </a:spcAft>
              <a:buClrTx/>
              <a:buSzTx/>
              <a:buFontTx/>
              <a:buNone/>
              <a:defRPr/>
            </a:pPr>
            <a:r>
              <a:rPr kumimoji="0" lang="zh-CN" altLang="en-US" sz="1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mn-cs"/>
              </a:rPr>
              <a:t>属地管理最终促进由“全员参与”向“全员负责</a:t>
            </a:r>
            <a:r>
              <a:rPr kumimoji="0" lang="en-US" altLang="zh-CN" sz="1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mn-cs"/>
              </a:rPr>
              <a:t>“</a:t>
            </a:r>
            <a:r>
              <a:rPr kumimoji="0" lang="zh-CN" altLang="en-US" sz="1400" b="1" i="0" u="none" strike="noStrike" kern="1200" cap="none" spc="0" normalizeH="0" baseline="0" noProof="0" dirty="0">
                <a:solidFill>
                  <a:schemeClr val="tx1"/>
                </a:solidFill>
                <a:effectLst/>
                <a:uLnTx/>
                <a:uFillTx/>
                <a:latin typeface="微软雅黑" panose="020B0503020204020204" charset="-122"/>
                <a:ea typeface="微软雅黑" panose="020B0503020204020204" charset="-122"/>
                <a:cs typeface="+mn-cs"/>
              </a:rPr>
              <a:t>转变，确保安全生产责任制落实到位。</a:t>
            </a:r>
          </a:p>
        </p:txBody>
      </p:sp>
      <p:sp>
        <p:nvSpPr>
          <p:cNvPr id="10" name="文本框 9"/>
          <p:cNvSpPr txBox="1"/>
          <p:nvPr/>
        </p:nvSpPr>
        <p:spPr>
          <a:xfrm>
            <a:off x="4908550" y="1067435"/>
            <a:ext cx="3968750" cy="1371600"/>
          </a:xfrm>
          <a:prstGeom prst="rect">
            <a:avLst/>
          </a:prstGeom>
          <a:noFill/>
        </p:spPr>
        <p:txBody>
          <a:bodyPr wrap="square" rtlCol="0">
            <a:spAutoFit/>
          </a:bodyPr>
          <a:lstStyle/>
          <a:p>
            <a:pPr marL="285750" indent="-285750">
              <a:lnSpc>
                <a:spcPct val="150000"/>
              </a:lnSpc>
              <a:buFont typeface="Wingdings" panose="05000000000000000000" charset="0"/>
              <a:buChar char="Ø"/>
            </a:pPr>
            <a:r>
              <a:rPr lang="zh-CN" altLang="en-US" sz="1400" dirty="0">
                <a:latin typeface="微软雅黑" panose="020B0503020204020204" charset="-122"/>
                <a:ea typeface="微软雅黑" panose="020B0503020204020204" charset="-122"/>
                <a:sym typeface="+mn-ea"/>
              </a:rPr>
              <a:t>树立“</a:t>
            </a:r>
            <a:r>
              <a:rPr lang="zh-CN" altLang="en-US" sz="1400" dirty="0">
                <a:solidFill>
                  <a:srgbClr val="FF0000"/>
                </a:solidFill>
                <a:latin typeface="微软雅黑" panose="020B0503020204020204" charset="-122"/>
                <a:ea typeface="微软雅黑" panose="020B0503020204020204" charset="-122"/>
                <a:sym typeface="+mn-ea"/>
              </a:rPr>
              <a:t>安全是我的责任</a:t>
            </a:r>
            <a:r>
              <a:rPr lang="zh-CN" altLang="en-US" sz="1400" dirty="0">
                <a:latin typeface="微软雅黑" panose="020B0503020204020204" charset="-122"/>
                <a:ea typeface="微软雅黑" panose="020B0503020204020204" charset="-122"/>
                <a:sym typeface="+mn-ea"/>
              </a:rPr>
              <a:t>”的意识；</a:t>
            </a:r>
          </a:p>
          <a:p>
            <a:pPr marL="285750" indent="-285750">
              <a:lnSpc>
                <a:spcPct val="150000"/>
              </a:lnSpc>
              <a:buFont typeface="Wingdings" panose="05000000000000000000" charset="0"/>
              <a:buChar char="Ø"/>
            </a:pPr>
            <a:r>
              <a:rPr lang="zh-CN" altLang="en-US" sz="1400" dirty="0">
                <a:latin typeface="微软雅黑" panose="020B0503020204020204" charset="-122"/>
                <a:ea typeface="微软雅黑" panose="020B0503020204020204" charset="-122"/>
                <a:sym typeface="+mn-ea"/>
              </a:rPr>
              <a:t>实现“</a:t>
            </a:r>
            <a:r>
              <a:rPr lang="zh-CN" altLang="en-US" sz="1400" dirty="0">
                <a:solidFill>
                  <a:srgbClr val="FF0000"/>
                </a:solidFill>
                <a:latin typeface="微软雅黑" panose="020B0503020204020204" charset="-122"/>
                <a:ea typeface="微软雅黑" panose="020B0503020204020204" charset="-122"/>
                <a:sym typeface="+mn-ea"/>
              </a:rPr>
              <a:t>谁主管</a:t>
            </a:r>
            <a:r>
              <a:rPr lang="en-US" altLang="zh-CN" sz="1400" dirty="0">
                <a:solidFill>
                  <a:srgbClr val="FF0000"/>
                </a:solidFill>
                <a:latin typeface="微软雅黑" panose="020B0503020204020204" charset="-122"/>
                <a:ea typeface="微软雅黑" panose="020B0503020204020204" charset="-122"/>
                <a:sym typeface="+mn-ea"/>
              </a:rPr>
              <a:t>,</a:t>
            </a:r>
            <a:r>
              <a:rPr lang="zh-CN" altLang="en-US" sz="1400" dirty="0">
                <a:solidFill>
                  <a:srgbClr val="FF0000"/>
                </a:solidFill>
                <a:latin typeface="微软雅黑" panose="020B0503020204020204" charset="-122"/>
                <a:ea typeface="微软雅黑" panose="020B0503020204020204" charset="-122"/>
                <a:sym typeface="+mn-ea"/>
              </a:rPr>
              <a:t>谁负责</a:t>
            </a:r>
            <a:r>
              <a:rPr lang="zh-CN" altLang="en-US" sz="1400" dirty="0">
                <a:latin typeface="微软雅黑" panose="020B0503020204020204" charset="-122"/>
                <a:ea typeface="微软雅黑" panose="020B0503020204020204" charset="-122"/>
                <a:sym typeface="+mn-ea"/>
              </a:rPr>
              <a:t>”的目标；</a:t>
            </a:r>
          </a:p>
          <a:p>
            <a:pPr marL="285750" indent="-285750">
              <a:lnSpc>
                <a:spcPct val="150000"/>
              </a:lnSpc>
              <a:buFont typeface="Wingdings" panose="05000000000000000000" charset="0"/>
              <a:buChar char="Ø"/>
            </a:pPr>
            <a:r>
              <a:rPr lang="zh-CN" altLang="en-US" sz="1400" dirty="0">
                <a:latin typeface="微软雅黑" panose="020B0503020204020204" charset="-122"/>
                <a:ea typeface="微软雅黑" panose="020B0503020204020204" charset="-122"/>
                <a:sym typeface="+mn-ea"/>
              </a:rPr>
              <a:t>实现从“要我安全”到“</a:t>
            </a:r>
            <a:r>
              <a:rPr lang="zh-CN" altLang="en-US" sz="1400" dirty="0">
                <a:solidFill>
                  <a:srgbClr val="FF0000"/>
                </a:solidFill>
                <a:latin typeface="微软雅黑" panose="020B0503020204020204" charset="-122"/>
                <a:ea typeface="微软雅黑" panose="020B0503020204020204" charset="-122"/>
                <a:sym typeface="+mn-ea"/>
              </a:rPr>
              <a:t>我要安全”</a:t>
            </a:r>
            <a:r>
              <a:rPr lang="zh-CN" altLang="en-US" sz="1400" dirty="0">
                <a:latin typeface="微软雅黑" panose="020B0503020204020204" charset="-122"/>
                <a:ea typeface="微软雅黑" panose="020B0503020204020204" charset="-122"/>
                <a:sym typeface="+mn-ea"/>
              </a:rPr>
              <a:t>的意识转变；</a:t>
            </a:r>
          </a:p>
        </p:txBody>
      </p:sp>
      <p:sp>
        <p:nvSpPr>
          <p:cNvPr id="11" name="文本框 10"/>
          <p:cNvSpPr txBox="1"/>
          <p:nvPr/>
        </p:nvSpPr>
        <p:spPr>
          <a:xfrm>
            <a:off x="5271770" y="2586990"/>
            <a:ext cx="3213100" cy="319405"/>
          </a:xfrm>
          <a:prstGeom prst="rect">
            <a:avLst/>
          </a:prstGeom>
          <a:noFill/>
        </p:spPr>
        <p:txBody>
          <a:bodyPr wrap="square" rtlCol="0">
            <a:spAutoFit/>
          </a:bodyPr>
          <a:lstStyle/>
          <a:p>
            <a:pPr algn="ctr"/>
            <a:r>
              <a:rPr lang="zh-CN" altLang="en-US" sz="1400" b="1">
                <a:latin typeface="微软雅黑" panose="020B0503020204020204" charset="-122"/>
                <a:ea typeface="微软雅黑" panose="020B0503020204020204" charset="-122"/>
              </a:rPr>
              <a:t>实现</a:t>
            </a:r>
            <a:r>
              <a:rPr lang="en-US" altLang="zh-CN" sz="1400" b="1">
                <a:latin typeface="微软雅黑" panose="020B0503020204020204" charset="-122"/>
                <a:ea typeface="微软雅黑" panose="020B0503020204020204" charset="-122"/>
              </a:rPr>
              <a:t>“</a:t>
            </a:r>
            <a:r>
              <a:rPr lang="zh-CN" altLang="en-US" sz="1400" b="1">
                <a:latin typeface="微软雅黑" panose="020B0503020204020204" charset="-122"/>
                <a:ea typeface="微软雅黑" panose="020B0503020204020204" charset="-122"/>
              </a:rPr>
              <a:t>三个转变</a:t>
            </a:r>
            <a:r>
              <a:rPr lang="en-US" altLang="zh-CN" sz="1400" b="1">
                <a:latin typeface="微软雅黑" panose="020B0503020204020204" charset="-122"/>
                <a:ea typeface="微软雅黑" panose="020B0503020204020204" charset="-122"/>
              </a:rPr>
              <a:t>”</a:t>
            </a:r>
          </a:p>
        </p:txBody>
      </p:sp>
    </p:spTree>
    <p:custDataLst>
      <p:tags r:id="rId1"/>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TextBox 19"/>
          <p:cNvSpPr/>
          <p:nvPr/>
        </p:nvSpPr>
        <p:spPr>
          <a:xfrm>
            <a:off x="175895" y="140970"/>
            <a:ext cx="5715000" cy="384810"/>
          </a:xfrm>
          <a:prstGeom prst="rect">
            <a:avLst/>
          </a:prstGeom>
          <a:noFill/>
          <a:ln w="9525">
            <a:noFill/>
          </a:ln>
        </p:spPr>
        <p:txBody>
          <a:bodyPr>
            <a:spAutoFit/>
          </a:bodyPr>
          <a:lstStyle/>
          <a:p>
            <a:pPr lvl="0" indent="0" eaLnBrk="0" hangingPunct="0">
              <a:buFont typeface="Wingdings" panose="05000000000000000000" pitchFamily="2" charset="2"/>
              <a:buNone/>
            </a:pPr>
            <a:r>
              <a:rPr lang="zh-CN" altLang="en-US" b="1" dirty="0">
                <a:solidFill>
                  <a:schemeClr val="tx2"/>
                </a:solidFill>
                <a:latin typeface="微软雅黑" panose="020B0503020204020204" charset="-122"/>
                <a:ea typeface="微软雅黑" panose="020B0503020204020204" charset="-122"/>
                <a:sym typeface="微软雅黑" panose="020B0503020204020204" charset="-122"/>
              </a:rPr>
              <a:t>为什么要实施属地管理？</a:t>
            </a:r>
          </a:p>
        </p:txBody>
      </p:sp>
      <p:sp>
        <p:nvSpPr>
          <p:cNvPr id="76809" name="Text Box 3"/>
          <p:cNvSpPr/>
          <p:nvPr/>
        </p:nvSpPr>
        <p:spPr>
          <a:xfrm>
            <a:off x="56515" y="763270"/>
            <a:ext cx="5834063" cy="4251325"/>
          </a:xfrm>
          <a:prstGeom prst="rect">
            <a:avLst/>
          </a:prstGeom>
          <a:noFill/>
          <a:ln w="9525">
            <a:noFill/>
          </a:ln>
        </p:spPr>
        <p:txBody>
          <a:bodyPr lIns="91406" tIns="45705" rIns="91406" bIns="45705">
            <a:spAutoFit/>
          </a:bodyPr>
          <a:lstStyle/>
          <a:p>
            <a:pPr lvl="0" eaLnBrk="0" hangingPunct="0">
              <a:lnSpc>
                <a:spcPct val="150000"/>
              </a:lnSpc>
              <a:buClr>
                <a:schemeClr val="accent2"/>
              </a:buClr>
              <a:buFont typeface="Wingdings" panose="05000000000000000000" pitchFamily="2" charset="2"/>
              <a:buChar char="p"/>
            </a:pPr>
            <a:r>
              <a:rPr lang="zh-CN" altLang="en-US" sz="2000" dirty="0">
                <a:solidFill>
                  <a:srgbClr val="000000"/>
                </a:solidFill>
                <a:latin typeface="Microsoft YaHei UI"/>
                <a:ea typeface="Microsoft YaHei UI"/>
                <a:sym typeface="Microsoft YaHei UI"/>
              </a:rPr>
              <a:t> </a:t>
            </a:r>
            <a:r>
              <a:rPr lang="zh-CN" altLang="en-US" sz="1800" b="1" dirty="0">
                <a:solidFill>
                  <a:srgbClr val="000000"/>
                </a:solidFill>
                <a:latin typeface="微软雅黑" panose="020B0503020204020204" charset="-122"/>
                <a:ea typeface="微软雅黑" panose="020B0503020204020204" charset="-122"/>
                <a:sym typeface="微软雅黑" panose="020B0503020204020204" charset="-122"/>
              </a:rPr>
              <a:t>传统的HSE管理靠安全人员</a:t>
            </a:r>
            <a:r>
              <a:rPr lang="zh-CN" altLang="en-US" sz="1800" b="1" dirty="0">
                <a:solidFill>
                  <a:srgbClr val="FF0000"/>
                </a:solidFill>
                <a:latin typeface="微软雅黑" panose="020B0503020204020204" charset="-122"/>
                <a:ea typeface="微软雅黑" panose="020B0503020204020204" charset="-122"/>
                <a:sym typeface="微软雅黑" panose="020B0503020204020204" charset="-122"/>
              </a:rPr>
              <a:t>“警察抓小偷”</a:t>
            </a:r>
            <a:r>
              <a:rPr lang="zh-CN" altLang="en-US" sz="1800" b="1" dirty="0">
                <a:solidFill>
                  <a:srgbClr val="000000"/>
                </a:solidFill>
                <a:latin typeface="微软雅黑" panose="020B0503020204020204" charset="-122"/>
                <a:ea typeface="微软雅黑" panose="020B0503020204020204" charset="-122"/>
                <a:sym typeface="微软雅黑" panose="020B0503020204020204" charset="-122"/>
              </a:rPr>
              <a:t>式管理，效果不明显；</a:t>
            </a:r>
            <a:endParaRPr lang="en-US" altLang="x-none" sz="1800" b="1" dirty="0">
              <a:solidFill>
                <a:srgbClr val="000000"/>
              </a:solidFill>
              <a:latin typeface="微软雅黑" panose="020B0503020204020204" charset="-122"/>
              <a:ea typeface="微软雅黑" panose="020B0503020204020204" charset="-122"/>
              <a:sym typeface="微软雅黑" panose="020B0503020204020204" charset="-122"/>
            </a:endParaRPr>
          </a:p>
          <a:p>
            <a:pPr lvl="0" eaLnBrk="0" hangingPunct="0">
              <a:lnSpc>
                <a:spcPct val="150000"/>
              </a:lnSpc>
              <a:buClr>
                <a:schemeClr val="accent2"/>
              </a:buClr>
            </a:pPr>
            <a:endParaRPr lang="zh-CN" altLang="en-US" sz="1800" b="1" dirty="0">
              <a:solidFill>
                <a:srgbClr val="000000"/>
              </a:solidFill>
              <a:latin typeface="微软雅黑" panose="020B0503020204020204" charset="-122"/>
              <a:ea typeface="微软雅黑" panose="020B0503020204020204" charset="-122"/>
              <a:sym typeface="微软雅黑" panose="020B0503020204020204" charset="-122"/>
            </a:endParaRPr>
          </a:p>
          <a:p>
            <a:pPr lvl="0" eaLnBrk="0" hangingPunct="0">
              <a:lnSpc>
                <a:spcPct val="150000"/>
              </a:lnSpc>
              <a:buClr>
                <a:schemeClr val="accent2"/>
              </a:buClr>
              <a:buFont typeface="Wingdings" panose="05000000000000000000" pitchFamily="2" charset="2"/>
              <a:buChar char="p"/>
            </a:pPr>
            <a:r>
              <a:rPr lang="zh-CN" altLang="en-US" sz="1800" b="1" dirty="0">
                <a:solidFill>
                  <a:srgbClr val="000000"/>
                </a:solidFill>
                <a:latin typeface="微软雅黑" panose="020B0503020204020204" charset="-122"/>
                <a:ea typeface="微软雅黑" panose="020B0503020204020204" charset="-122"/>
                <a:sym typeface="微软雅黑" panose="020B0503020204020204" charset="-122"/>
              </a:rPr>
              <a:t>  安全需要</a:t>
            </a:r>
            <a:r>
              <a:rPr lang="zh-CN" altLang="en-US" sz="1800" b="1" dirty="0">
                <a:solidFill>
                  <a:srgbClr val="008000"/>
                </a:solidFill>
                <a:latin typeface="微软雅黑" panose="020B0503020204020204" charset="-122"/>
                <a:ea typeface="微软雅黑" panose="020B0503020204020204" charset="-122"/>
                <a:sym typeface="微软雅黑" panose="020B0503020204020204" charset="-122"/>
              </a:rPr>
              <a:t>全员参与、全员负责</a:t>
            </a:r>
            <a:r>
              <a:rPr lang="zh-CN" altLang="en-US" sz="1800" b="1" dirty="0">
                <a:solidFill>
                  <a:srgbClr val="000000"/>
                </a:solidFill>
                <a:latin typeface="微软雅黑" panose="020B0503020204020204" charset="-122"/>
                <a:ea typeface="微软雅黑" panose="020B0503020204020204" charset="-122"/>
                <a:sym typeface="微软雅黑" panose="020B0503020204020204" charset="-122"/>
              </a:rPr>
              <a:t>，安全职责必须明确，必须落实到全员，尤其是基层的员工，员工的直接参与是安全管理</a:t>
            </a:r>
            <a:r>
              <a:rPr lang="zh-CN" altLang="en-US" sz="1800" b="1" dirty="0">
                <a:solidFill>
                  <a:srgbClr val="FF0000"/>
                </a:solidFill>
                <a:latin typeface="微软雅黑" panose="020B0503020204020204" charset="-122"/>
                <a:ea typeface="微软雅黑" panose="020B0503020204020204" charset="-122"/>
                <a:sym typeface="微软雅黑" panose="020B0503020204020204" charset="-122"/>
              </a:rPr>
              <a:t>成败的关键</a:t>
            </a:r>
            <a:r>
              <a:rPr lang="zh-CN" altLang="en-US" sz="1800" b="1" dirty="0">
                <a:solidFill>
                  <a:srgbClr val="000000"/>
                </a:solidFill>
                <a:latin typeface="微软雅黑" panose="020B0503020204020204" charset="-122"/>
                <a:ea typeface="微软雅黑" panose="020B0503020204020204" charset="-122"/>
                <a:sym typeface="微软雅黑" panose="020B0503020204020204" charset="-122"/>
              </a:rPr>
              <a:t>；</a:t>
            </a:r>
          </a:p>
          <a:p>
            <a:pPr lvl="0" eaLnBrk="0" hangingPunct="0">
              <a:lnSpc>
                <a:spcPct val="150000"/>
              </a:lnSpc>
              <a:buClr>
                <a:schemeClr val="accent2"/>
              </a:buClr>
            </a:pPr>
            <a:endParaRPr lang="zh-CN" altLang="en-US" sz="1800" b="1" dirty="0">
              <a:solidFill>
                <a:srgbClr val="000000"/>
              </a:solidFill>
              <a:latin typeface="微软雅黑" panose="020B0503020204020204" charset="-122"/>
              <a:ea typeface="微软雅黑" panose="020B0503020204020204" charset="-122"/>
              <a:sym typeface="微软雅黑" panose="020B0503020204020204" charset="-122"/>
            </a:endParaRPr>
          </a:p>
          <a:p>
            <a:pPr lvl="0" eaLnBrk="0" hangingPunct="0">
              <a:lnSpc>
                <a:spcPct val="150000"/>
              </a:lnSpc>
              <a:buClr>
                <a:schemeClr val="accent2"/>
              </a:buClr>
              <a:buFont typeface="Wingdings" panose="05000000000000000000" pitchFamily="2" charset="2"/>
              <a:buChar char="p"/>
            </a:pPr>
            <a:r>
              <a:rPr lang="zh-CN" altLang="en-US" sz="1800" b="1" dirty="0">
                <a:solidFill>
                  <a:srgbClr val="000000"/>
                </a:solidFill>
                <a:latin typeface="微软雅黑" panose="020B0503020204020204" charset="-122"/>
                <a:ea typeface="微软雅黑" panose="020B0503020204020204" charset="-122"/>
                <a:sym typeface="微软雅黑" panose="020B0503020204020204" charset="-122"/>
              </a:rPr>
              <a:t>  实施属地管理，可以树立员工“</a:t>
            </a:r>
            <a:r>
              <a:rPr lang="zh-CN" altLang="en-US" sz="1800" b="1" dirty="0">
                <a:solidFill>
                  <a:srgbClr val="FF0000"/>
                </a:solidFill>
                <a:latin typeface="微软雅黑" panose="020B0503020204020204" charset="-122"/>
                <a:ea typeface="微软雅黑" panose="020B0503020204020204" charset="-122"/>
                <a:sym typeface="微软雅黑" panose="020B0503020204020204" charset="-122"/>
              </a:rPr>
              <a:t>安全是我的责任” </a:t>
            </a:r>
            <a:r>
              <a:rPr lang="zh-CN" altLang="en-US" sz="1800" b="1" dirty="0">
                <a:solidFill>
                  <a:srgbClr val="000000"/>
                </a:solidFill>
                <a:latin typeface="微软雅黑" panose="020B0503020204020204" charset="-122"/>
                <a:ea typeface="微软雅黑" panose="020B0503020204020204" charset="-122"/>
                <a:sym typeface="微软雅黑" panose="020B0503020204020204" charset="-122"/>
              </a:rPr>
              <a:t>的意识，实现从</a:t>
            </a:r>
            <a:r>
              <a:rPr lang="zh-CN" altLang="en-US" sz="1800" b="1" dirty="0">
                <a:solidFill>
                  <a:srgbClr val="00B050"/>
                </a:solidFill>
                <a:latin typeface="微软雅黑" panose="020B0503020204020204" charset="-122"/>
                <a:ea typeface="微软雅黑" panose="020B0503020204020204" charset="-122"/>
                <a:sym typeface="微软雅黑" panose="020B0503020204020204" charset="-122"/>
              </a:rPr>
              <a:t>“要我安全”</a:t>
            </a:r>
            <a:r>
              <a:rPr lang="zh-CN" altLang="en-US" sz="1800" b="1" dirty="0">
                <a:solidFill>
                  <a:srgbClr val="000000"/>
                </a:solidFill>
                <a:latin typeface="微软雅黑" panose="020B0503020204020204" charset="-122"/>
                <a:ea typeface="微软雅黑" panose="020B0503020204020204" charset="-122"/>
                <a:sym typeface="微软雅黑" panose="020B0503020204020204" charset="-122"/>
              </a:rPr>
              <a:t>到</a:t>
            </a:r>
            <a:r>
              <a:rPr lang="zh-CN" altLang="en-US" sz="1800" b="1" dirty="0">
                <a:solidFill>
                  <a:srgbClr val="00B050"/>
                </a:solidFill>
                <a:latin typeface="微软雅黑" panose="020B0503020204020204" charset="-122"/>
                <a:ea typeface="微软雅黑" panose="020B0503020204020204" charset="-122"/>
                <a:sym typeface="微软雅黑" panose="020B0503020204020204" charset="-122"/>
              </a:rPr>
              <a:t>“我要安全”</a:t>
            </a:r>
            <a:r>
              <a:rPr lang="zh-CN" altLang="en-US" sz="1800" b="1" dirty="0">
                <a:solidFill>
                  <a:srgbClr val="000000"/>
                </a:solidFill>
                <a:latin typeface="微软雅黑" panose="020B0503020204020204" charset="-122"/>
                <a:ea typeface="微软雅黑" panose="020B0503020204020204" charset="-122"/>
                <a:sym typeface="微软雅黑" panose="020B0503020204020204" charset="-122"/>
              </a:rPr>
              <a:t>的转变，安全管理才能落到实处。</a:t>
            </a:r>
            <a:endParaRPr lang="zh-CN" altLang="en-US" sz="1800" dirty="0">
              <a:latin typeface="微软雅黑" panose="020B0503020204020204" charset="-122"/>
              <a:ea typeface="微软雅黑" panose="020B0503020204020204" charset="-122"/>
            </a:endParaRPr>
          </a:p>
        </p:txBody>
      </p:sp>
      <p:pic>
        <p:nvPicPr>
          <p:cNvPr id="76810" name="Picture 2"/>
          <p:cNvPicPr>
            <a:picLocks noChangeAspect="1"/>
          </p:cNvPicPr>
          <p:nvPr/>
        </p:nvPicPr>
        <p:blipFill>
          <a:blip r:embed="rId2"/>
          <a:stretch>
            <a:fillRect/>
          </a:stretch>
        </p:blipFill>
        <p:spPr>
          <a:xfrm>
            <a:off x="6536690" y="2420620"/>
            <a:ext cx="2587625" cy="271018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82" name="组合 10"/>
          <p:cNvGrpSpPr/>
          <p:nvPr/>
        </p:nvGrpSpPr>
        <p:grpSpPr>
          <a:xfrm>
            <a:off x="5492987" y="722789"/>
            <a:ext cx="3631547" cy="3182541"/>
            <a:chOff x="3369109" y="1834601"/>
            <a:chExt cx="5040737" cy="4339530"/>
          </a:xfrm>
        </p:grpSpPr>
        <p:sp>
          <p:nvSpPr>
            <p:cNvPr id="50183" name="Rounded Rectangle 21"/>
            <p:cNvSpPr/>
            <p:nvPr/>
          </p:nvSpPr>
          <p:spPr>
            <a:xfrm>
              <a:off x="4033735" y="5598599"/>
              <a:ext cx="3866804" cy="575532"/>
            </a:xfrm>
            <a:prstGeom prst="roundRect">
              <a:avLst>
                <a:gd name="adj" fmla="val 16667"/>
              </a:avLst>
            </a:prstGeom>
            <a:solidFill>
              <a:srgbClr val="558ED5"/>
            </a:solidFill>
            <a:ln w="9525">
              <a:noFill/>
            </a:ln>
            <a:effectLst>
              <a:outerShdw dist="35921" dir="2699999" algn="ctr" rotWithShape="0">
                <a:schemeClr val="bg2"/>
              </a:outerShdw>
            </a:effectLst>
          </p:spPr>
          <p:txBody>
            <a:bodyPr wrap="none" anchor="ctr"/>
            <a:lstStyle/>
            <a:p>
              <a:pPr lvl="0" indent="0" algn="ctr"/>
              <a:r>
                <a:rPr lang="zh-CN" altLang="en-US" sz="1050" b="1" dirty="0">
                  <a:solidFill>
                    <a:srgbClr val="FFFFFF"/>
                  </a:solidFill>
                  <a:latin typeface="微软雅黑" panose="020B0503020204020204" charset="-122"/>
                  <a:ea typeface="微软雅黑" panose="020B0503020204020204" charset="-122"/>
                </a:rPr>
                <a:t>管控作业风险，提高人员能力</a:t>
              </a:r>
              <a:endParaRPr lang="en-US" altLang="en-US" sz="1050" b="1" dirty="0">
                <a:solidFill>
                  <a:srgbClr val="FFFFFF"/>
                </a:solidFill>
                <a:latin typeface="微软雅黑" panose="020B0503020204020204" charset="-122"/>
                <a:ea typeface="微软雅黑" panose="020B0503020204020204" charset="-122"/>
              </a:endParaRPr>
            </a:p>
          </p:txBody>
        </p:sp>
        <p:cxnSp>
          <p:nvCxnSpPr>
            <p:cNvPr id="50184" name="Straight Arrow Connector 22"/>
            <p:cNvCxnSpPr>
              <a:stCxn id="52" idx="2"/>
              <a:endCxn id="51" idx="0"/>
            </p:cNvCxnSpPr>
            <p:nvPr/>
          </p:nvCxnSpPr>
          <p:spPr>
            <a:xfrm>
              <a:off x="5967138" y="2441462"/>
              <a:ext cx="0" cy="235668"/>
            </a:xfrm>
            <a:prstGeom prst="straightConnector1">
              <a:avLst/>
            </a:prstGeom>
            <a:ln w="19050" cap="flat" cmpd="sng">
              <a:solidFill>
                <a:srgbClr val="9DA6A6"/>
              </a:solidFill>
              <a:prstDash val="solid"/>
              <a:round/>
              <a:headEnd type="none" w="med" len="med"/>
              <a:tailEnd type="triangle" w="med" len="med"/>
            </a:ln>
          </p:spPr>
        </p:cxnSp>
        <p:sp>
          <p:nvSpPr>
            <p:cNvPr id="50185" name="Rounded Rectangle 23"/>
            <p:cNvSpPr/>
            <p:nvPr/>
          </p:nvSpPr>
          <p:spPr>
            <a:xfrm>
              <a:off x="4033735" y="3131245"/>
              <a:ext cx="3866804" cy="2160000"/>
            </a:xfrm>
            <a:prstGeom prst="roundRect">
              <a:avLst>
                <a:gd name="adj" fmla="val 7579"/>
              </a:avLst>
            </a:prstGeom>
            <a:noFill/>
            <a:ln w="19050" cap="flat" cmpd="sng">
              <a:solidFill>
                <a:srgbClr val="BA313B"/>
              </a:solidFill>
              <a:prstDash val="dash"/>
              <a:round/>
              <a:headEnd type="none" w="med" len="med"/>
              <a:tailEnd type="none" w="med" len="med"/>
            </a:ln>
          </p:spPr>
          <p:txBody>
            <a:bodyPr anchor="ctr"/>
            <a:lstStyle/>
            <a:p>
              <a:pPr lvl="0" indent="0" algn="ctr"/>
              <a:endParaRPr lang="en-NZ" altLang="en-US" sz="1050">
                <a:solidFill>
                  <a:srgbClr val="FFFFFF"/>
                </a:solidFill>
                <a:latin typeface="微软雅黑" panose="020B0503020204020204" charset="-122"/>
                <a:ea typeface="微软雅黑" panose="020B0503020204020204" charset="-122"/>
              </a:endParaRPr>
            </a:p>
          </p:txBody>
        </p:sp>
        <p:grpSp>
          <p:nvGrpSpPr>
            <p:cNvPr id="50186" name="Group 1"/>
            <p:cNvGrpSpPr/>
            <p:nvPr/>
          </p:nvGrpSpPr>
          <p:grpSpPr>
            <a:xfrm>
              <a:off x="3935760" y="3427680"/>
              <a:ext cx="4062755" cy="1754791"/>
              <a:chOff x="530477" y="3423045"/>
              <a:chExt cx="4062755" cy="1754791"/>
            </a:xfrm>
          </p:grpSpPr>
          <p:sp>
            <p:nvSpPr>
              <p:cNvPr id="30" name="Rounded Rectangle 25"/>
              <p:cNvSpPr/>
              <p:nvPr/>
            </p:nvSpPr>
            <p:spPr>
              <a:xfrm>
                <a:off x="530477" y="3423045"/>
                <a:ext cx="1187212" cy="531494"/>
              </a:xfrm>
              <a:prstGeom prst="roundRect">
                <a:avLst/>
              </a:prstGeom>
              <a:solidFill>
                <a:srgbClr val="D9D9D9"/>
              </a:solidFill>
              <a:ln w="9525" cap="flat" cmpd="sng" algn="ctr">
                <a:solidFill>
                  <a:srgbClr val="9DA6A6"/>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r>
                  <a:rPr lang="zh-CN" altLang="en-US"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rPr>
                  <a:t>培训</a:t>
                </a:r>
                <a:endParaRPr lang="en-NZ"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endParaRPr>
              </a:p>
            </p:txBody>
          </p:sp>
          <p:sp>
            <p:nvSpPr>
              <p:cNvPr id="32" name="Rounded Rectangle 26"/>
              <p:cNvSpPr/>
              <p:nvPr/>
            </p:nvSpPr>
            <p:spPr>
              <a:xfrm>
                <a:off x="929519" y="4032645"/>
                <a:ext cx="1187212" cy="531494"/>
              </a:xfrm>
              <a:prstGeom prst="roundRect">
                <a:avLst/>
              </a:prstGeom>
              <a:solidFill>
                <a:srgbClr val="D9D9D9"/>
              </a:solidFill>
              <a:ln w="9525" cap="flat" cmpd="sng" algn="ctr">
                <a:solidFill>
                  <a:srgbClr val="9DA6A6"/>
                </a:solidFill>
                <a:prstDash val="solid"/>
              </a:ln>
              <a:effectLst>
                <a:outerShdw blurRad="40000" dist="20000" dir="5400000" rotWithShape="0">
                  <a:srgbClr val="000000">
                    <a:alpha val="38000"/>
                  </a:srgbClr>
                </a:outerShdw>
              </a:effectLst>
            </p:spPr>
            <p:txBody>
              <a:bodyPr anchor="ctr"/>
              <a:lstStyle/>
              <a:p>
                <a:pPr algn="ctr" fontAlgn="auto">
                  <a:lnSpc>
                    <a:spcPts val="1500"/>
                  </a:lnSpc>
                  <a:spcBef>
                    <a:spcPts val="0"/>
                  </a:spcBef>
                  <a:spcAft>
                    <a:spcPts val="0"/>
                  </a:spcAft>
                  <a:defRPr/>
                </a:pPr>
                <a:r>
                  <a:rPr lang="zh-CN" altLang="en-US"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rPr>
                  <a:t>应急管理</a:t>
                </a:r>
                <a:endParaRPr lang="en-NZ"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endParaRPr>
              </a:p>
            </p:txBody>
          </p:sp>
          <p:sp>
            <p:nvSpPr>
              <p:cNvPr id="33" name="Rounded Rectangle 28"/>
              <p:cNvSpPr/>
              <p:nvPr/>
            </p:nvSpPr>
            <p:spPr>
              <a:xfrm>
                <a:off x="1348619" y="4646342"/>
                <a:ext cx="1187212" cy="531494"/>
              </a:xfrm>
              <a:prstGeom prst="roundRect">
                <a:avLst/>
              </a:prstGeom>
              <a:solidFill>
                <a:srgbClr val="D9D9D9"/>
              </a:solidFill>
              <a:ln w="9525" cap="flat" cmpd="sng" algn="ctr">
                <a:solidFill>
                  <a:srgbClr val="9DA6A6"/>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r>
                  <a:rPr lang="zh-CN" altLang="en-US"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rPr>
                  <a:t>事故管理</a:t>
                </a:r>
                <a:endParaRPr lang="en-NZ"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endParaRPr>
              </a:p>
            </p:txBody>
          </p:sp>
          <p:sp>
            <p:nvSpPr>
              <p:cNvPr id="36" name="Rounded Rectangle 29"/>
              <p:cNvSpPr/>
              <p:nvPr/>
            </p:nvSpPr>
            <p:spPr>
              <a:xfrm>
                <a:off x="2907339" y="4032645"/>
                <a:ext cx="1187212" cy="531494"/>
              </a:xfrm>
              <a:prstGeom prst="roundRect">
                <a:avLst/>
              </a:prstGeom>
              <a:solidFill>
                <a:srgbClr val="D9D9D9"/>
              </a:solidFill>
              <a:ln w="9525" cap="flat" cmpd="sng" algn="ctr">
                <a:solidFill>
                  <a:srgbClr val="9DA6A6"/>
                </a:solidFill>
                <a:prstDash val="solid"/>
              </a:ln>
              <a:effectLst>
                <a:outerShdw blurRad="40000" dist="20000" dir="5400000" rotWithShape="0">
                  <a:srgbClr val="000000">
                    <a:alpha val="38000"/>
                  </a:srgbClr>
                </a:outerShdw>
              </a:effectLst>
            </p:spPr>
            <p:txBody>
              <a:bodyPr anchor="ctr"/>
              <a:lstStyle/>
              <a:p>
                <a:pPr algn="ctr" fontAlgn="base">
                  <a:defRPr/>
                </a:pPr>
                <a:r>
                  <a:rPr lang="zh-CN" altLang="en-US"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rPr>
                  <a:t>作业许可</a:t>
                </a:r>
                <a:endParaRPr lang="en-NZ"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endParaRPr>
              </a:p>
            </p:txBody>
          </p:sp>
          <p:sp>
            <p:nvSpPr>
              <p:cNvPr id="39" name="Rounded Rectangle 31"/>
              <p:cNvSpPr/>
              <p:nvPr/>
            </p:nvSpPr>
            <p:spPr>
              <a:xfrm>
                <a:off x="3406020" y="3423045"/>
                <a:ext cx="1187212" cy="531494"/>
              </a:xfrm>
              <a:prstGeom prst="roundRect">
                <a:avLst/>
              </a:prstGeom>
              <a:solidFill>
                <a:srgbClr val="D9D9D9"/>
              </a:solidFill>
              <a:ln w="9525" cap="flat" cmpd="sng" algn="ctr">
                <a:solidFill>
                  <a:srgbClr val="9DA6A6"/>
                </a:solidFill>
                <a:prstDash val="solid"/>
              </a:ln>
              <a:effectLst>
                <a:outerShdw blurRad="40000" dist="20000" dir="5400000" rotWithShape="0">
                  <a:srgbClr val="000000">
                    <a:alpha val="38000"/>
                  </a:srgbClr>
                </a:outerShdw>
              </a:effectLst>
            </p:spPr>
            <p:txBody>
              <a:bodyPr anchor="ctr"/>
              <a:lstStyle/>
              <a:p>
                <a:pPr algn="ctr" fontAlgn="base">
                  <a:defRPr/>
                </a:pPr>
                <a:r>
                  <a:rPr lang="zh-CN" altLang="en-US"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rPr>
                  <a:t>工作安全</a:t>
                </a:r>
                <a:endParaRPr lang="en-US" altLang="zh-CN"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endParaRPr>
              </a:p>
              <a:p>
                <a:pPr algn="ctr" fontAlgn="base">
                  <a:defRPr/>
                </a:pPr>
                <a:r>
                  <a:rPr lang="zh-CN" altLang="en-US"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rPr>
                  <a:t>分析</a:t>
                </a:r>
                <a:endParaRPr lang="en-NZ"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endParaRPr>
              </a:p>
            </p:txBody>
          </p:sp>
          <p:sp>
            <p:nvSpPr>
              <p:cNvPr id="40" name="Rounded Rectangle 37"/>
              <p:cNvSpPr/>
              <p:nvPr/>
            </p:nvSpPr>
            <p:spPr>
              <a:xfrm>
                <a:off x="2627734" y="4646342"/>
                <a:ext cx="1187212" cy="531494"/>
              </a:xfrm>
              <a:prstGeom prst="roundRect">
                <a:avLst/>
              </a:prstGeom>
              <a:solidFill>
                <a:srgbClr val="D9D9D9"/>
              </a:solidFill>
              <a:ln w="9525" cap="flat" cmpd="sng" algn="ctr">
                <a:solidFill>
                  <a:srgbClr val="9DA6A6"/>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r>
                  <a:rPr lang="zh-CN" altLang="en-US"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rPr>
                  <a:t>高危作业</a:t>
                </a:r>
                <a:endParaRPr lang="en-US" altLang="zh-CN"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endParaRPr>
              </a:p>
              <a:p>
                <a:pPr algn="ctr" fontAlgn="auto">
                  <a:spcBef>
                    <a:spcPts val="0"/>
                  </a:spcBef>
                  <a:spcAft>
                    <a:spcPts val="0"/>
                  </a:spcAft>
                  <a:defRPr/>
                </a:pPr>
                <a:r>
                  <a:rPr lang="zh-CN" altLang="en-US"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rPr>
                  <a:t>管理</a:t>
                </a:r>
                <a:endParaRPr lang="en-NZ" sz="1050" b="1" i="0" strike="noStrike" kern="0" noProof="1">
                  <a:solidFill>
                    <a:sysClr val="windowText" lastClr="000000"/>
                  </a:solidFill>
                  <a:latin typeface="微软雅黑" panose="020B0503020204020204" charset="-122"/>
                  <a:ea typeface="微软雅黑" panose="020B0503020204020204" charset="-122"/>
                  <a:cs typeface="Arial" panose="020B0604020202020204" pitchFamily="34" charset="0"/>
                </a:endParaRPr>
              </a:p>
            </p:txBody>
          </p:sp>
        </p:grpSp>
        <p:cxnSp>
          <p:nvCxnSpPr>
            <p:cNvPr id="50193" name="Elbow Connector 40"/>
            <p:cNvCxnSpPr>
              <a:stCxn id="50183" idx="3"/>
              <a:endCxn id="52" idx="3"/>
            </p:cNvCxnSpPr>
            <p:nvPr/>
          </p:nvCxnSpPr>
          <p:spPr>
            <a:xfrm flipH="1" flipV="1">
              <a:off x="6606695" y="2138032"/>
              <a:ext cx="1293844" cy="3748333"/>
            </a:xfrm>
            <a:prstGeom prst="bentConnector3">
              <a:avLst>
                <a:gd name="adj1" fmla="val -17667"/>
              </a:avLst>
            </a:prstGeom>
            <a:ln w="19050" cap="flat" cmpd="sng">
              <a:solidFill>
                <a:srgbClr val="9DA6A6"/>
              </a:solidFill>
              <a:prstDash val="solid"/>
              <a:round/>
              <a:headEnd type="none" w="med" len="med"/>
              <a:tailEnd type="triangle" w="med" len="med"/>
            </a:ln>
          </p:spPr>
        </p:cxnSp>
        <p:sp>
          <p:nvSpPr>
            <p:cNvPr id="50194" name="Rounded Rectangle 41"/>
            <p:cNvSpPr/>
            <p:nvPr/>
          </p:nvSpPr>
          <p:spPr>
            <a:xfrm rot="-5400000">
              <a:off x="6416300" y="3791968"/>
              <a:ext cx="3699325" cy="287766"/>
            </a:xfrm>
            <a:prstGeom prst="roundRect">
              <a:avLst>
                <a:gd name="adj" fmla="val 0"/>
              </a:avLst>
            </a:prstGeom>
            <a:noFill/>
            <a:ln w="25400">
              <a:noFill/>
            </a:ln>
          </p:spPr>
          <p:txBody>
            <a:bodyPr vert="eaVert" anchor="ctr"/>
            <a:lstStyle/>
            <a:p>
              <a:pPr lvl="0" indent="0" algn="ctr"/>
              <a:r>
                <a:rPr lang="zh-CN" altLang="en-US" sz="1050" b="1" dirty="0">
                  <a:solidFill>
                    <a:srgbClr val="7B7A7A"/>
                  </a:solidFill>
                  <a:latin typeface="微软雅黑" panose="020B0503020204020204" charset="-122"/>
                  <a:ea typeface="微软雅黑" panose="020B0503020204020204" charset="-122"/>
                </a:rPr>
                <a:t>能力提升带动行为改变</a:t>
              </a:r>
              <a:endParaRPr lang="en-US" altLang="en-US" sz="1050" b="1" dirty="0">
                <a:solidFill>
                  <a:srgbClr val="7B7A7A"/>
                </a:solidFill>
                <a:latin typeface="微软雅黑" panose="020B0503020204020204" charset="-122"/>
                <a:ea typeface="微软雅黑" panose="020B0503020204020204" charset="-122"/>
              </a:endParaRPr>
            </a:p>
          </p:txBody>
        </p:sp>
        <p:grpSp>
          <p:nvGrpSpPr>
            <p:cNvPr id="50195" name="Group 6"/>
            <p:cNvGrpSpPr/>
            <p:nvPr/>
          </p:nvGrpSpPr>
          <p:grpSpPr>
            <a:xfrm>
              <a:off x="5092950" y="3309817"/>
              <a:ext cx="1716964" cy="1341162"/>
              <a:chOff x="1687667" y="3232878"/>
              <a:chExt cx="1716964" cy="1413463"/>
            </a:xfrm>
          </p:grpSpPr>
          <p:cxnSp>
            <p:nvCxnSpPr>
              <p:cNvPr id="50196" name="Straight Arrow Connector 35"/>
              <p:cNvCxnSpPr>
                <a:stCxn id="50183" idx="3"/>
                <a:endCxn id="52" idx="3"/>
              </p:cNvCxnSpPr>
              <p:nvPr/>
            </p:nvCxnSpPr>
            <p:spPr>
              <a:xfrm flipH="1">
                <a:off x="1687667" y="3264398"/>
                <a:ext cx="629528" cy="372770"/>
              </a:xfrm>
              <a:prstGeom prst="straightConnector1">
                <a:avLst/>
              </a:prstGeom>
              <a:ln w="19050" cap="flat" cmpd="sng">
                <a:solidFill>
                  <a:srgbClr val="BA313B"/>
                </a:solidFill>
                <a:prstDash val="solid"/>
                <a:round/>
                <a:headEnd type="none" w="med" len="med"/>
                <a:tailEnd type="triangle" w="med" len="med"/>
              </a:ln>
            </p:spPr>
          </p:cxnSp>
          <p:cxnSp>
            <p:nvCxnSpPr>
              <p:cNvPr id="50197" name="Straight Arrow Connector 36"/>
              <p:cNvCxnSpPr>
                <a:stCxn id="50183" idx="3"/>
                <a:endCxn id="52" idx="3"/>
              </p:cNvCxnSpPr>
              <p:nvPr/>
            </p:nvCxnSpPr>
            <p:spPr>
              <a:xfrm flipH="1">
                <a:off x="2002431" y="3232878"/>
                <a:ext cx="458207" cy="797861"/>
              </a:xfrm>
              <a:prstGeom prst="straightConnector1">
                <a:avLst/>
              </a:prstGeom>
              <a:ln w="19050" cap="flat" cmpd="sng">
                <a:solidFill>
                  <a:srgbClr val="BA313B"/>
                </a:solidFill>
                <a:prstDash val="solid"/>
                <a:round/>
                <a:headEnd type="none" w="med" len="med"/>
                <a:tailEnd type="triangle" w="med" len="med"/>
              </a:ln>
            </p:spPr>
          </p:cxnSp>
          <p:grpSp>
            <p:nvGrpSpPr>
              <p:cNvPr id="50198" name="Group 5"/>
              <p:cNvGrpSpPr/>
              <p:nvPr/>
            </p:nvGrpSpPr>
            <p:grpSpPr>
              <a:xfrm>
                <a:off x="2251089" y="3286348"/>
                <a:ext cx="620142" cy="1359993"/>
                <a:chOff x="2251089" y="3286349"/>
                <a:chExt cx="620142" cy="1201590"/>
              </a:xfrm>
            </p:grpSpPr>
            <p:cxnSp>
              <p:nvCxnSpPr>
                <p:cNvPr id="50199" name="Straight Arrow Connector 32"/>
                <p:cNvCxnSpPr>
                  <a:stCxn id="50183" idx="3"/>
                  <a:endCxn id="52" idx="3"/>
                </p:cNvCxnSpPr>
                <p:nvPr/>
              </p:nvCxnSpPr>
              <p:spPr>
                <a:xfrm flipH="1">
                  <a:off x="2251089" y="3286349"/>
                  <a:ext cx="209549" cy="1201590"/>
                </a:xfrm>
                <a:prstGeom prst="straightConnector1">
                  <a:avLst/>
                </a:prstGeom>
                <a:ln w="19050" cap="flat" cmpd="sng">
                  <a:solidFill>
                    <a:srgbClr val="BA313B"/>
                  </a:solidFill>
                  <a:prstDash val="solid"/>
                  <a:round/>
                  <a:headEnd type="none" w="med" len="med"/>
                  <a:tailEnd type="triangle" w="med" len="med"/>
                </a:ln>
              </p:spPr>
            </p:cxnSp>
            <p:cxnSp>
              <p:nvCxnSpPr>
                <p:cNvPr id="50200" name="Straight Arrow Connector 44"/>
                <p:cNvCxnSpPr>
                  <a:stCxn id="50183" idx="3"/>
                  <a:endCxn id="52" idx="3"/>
                </p:cNvCxnSpPr>
                <p:nvPr/>
              </p:nvCxnSpPr>
              <p:spPr>
                <a:xfrm>
                  <a:off x="2661682" y="3286349"/>
                  <a:ext cx="209549" cy="1201590"/>
                </a:xfrm>
                <a:prstGeom prst="straightConnector1">
                  <a:avLst/>
                </a:prstGeom>
                <a:ln w="19050" cap="flat" cmpd="sng">
                  <a:solidFill>
                    <a:srgbClr val="BA313B"/>
                  </a:solidFill>
                  <a:prstDash val="solid"/>
                  <a:round/>
                  <a:headEnd type="none" w="med" len="med"/>
                  <a:tailEnd type="triangle" w="med" len="med"/>
                </a:ln>
              </p:spPr>
            </p:cxnSp>
          </p:grpSp>
          <p:cxnSp>
            <p:nvCxnSpPr>
              <p:cNvPr id="50201" name="Straight Arrow Connector 45"/>
              <p:cNvCxnSpPr>
                <a:stCxn id="50183" idx="3"/>
                <a:endCxn id="52" idx="3"/>
              </p:cNvCxnSpPr>
              <p:nvPr/>
            </p:nvCxnSpPr>
            <p:spPr>
              <a:xfrm>
                <a:off x="2814079" y="3232878"/>
                <a:ext cx="590552" cy="455914"/>
              </a:xfrm>
              <a:prstGeom prst="straightConnector1">
                <a:avLst/>
              </a:prstGeom>
              <a:ln w="19050" cap="flat" cmpd="sng">
                <a:solidFill>
                  <a:srgbClr val="BA313B"/>
                </a:solidFill>
                <a:prstDash val="solid"/>
                <a:round/>
                <a:headEnd type="none" w="med" len="med"/>
                <a:tailEnd type="triangle" w="med" len="med"/>
              </a:ln>
            </p:spPr>
          </p:cxnSp>
          <p:cxnSp>
            <p:nvCxnSpPr>
              <p:cNvPr id="50202" name="Straight Arrow Connector 46"/>
              <p:cNvCxnSpPr>
                <a:stCxn id="50183" idx="3"/>
                <a:endCxn id="52" idx="3"/>
              </p:cNvCxnSpPr>
              <p:nvPr/>
            </p:nvCxnSpPr>
            <p:spPr>
              <a:xfrm>
                <a:off x="2661682" y="3232878"/>
                <a:ext cx="458207" cy="797861"/>
              </a:xfrm>
              <a:prstGeom prst="straightConnector1">
                <a:avLst/>
              </a:prstGeom>
              <a:ln w="19050" cap="flat" cmpd="sng">
                <a:solidFill>
                  <a:srgbClr val="BA313B"/>
                </a:solidFill>
                <a:prstDash val="solid"/>
                <a:round/>
                <a:headEnd type="none" w="med" len="med"/>
                <a:tailEnd type="triangle" w="med" len="med"/>
              </a:ln>
            </p:spPr>
          </p:cxnSp>
        </p:grpSp>
        <p:sp>
          <p:nvSpPr>
            <p:cNvPr id="51" name="Rounded Rectangle 39"/>
            <p:cNvSpPr/>
            <p:nvPr/>
          </p:nvSpPr>
          <p:spPr>
            <a:xfrm>
              <a:off x="5361600" y="2677130"/>
              <a:ext cx="1211075" cy="655008"/>
            </a:xfrm>
            <a:prstGeom prst="roundRect">
              <a:avLst/>
            </a:prstGeom>
            <a:solidFill>
              <a:srgbClr val="BA313B"/>
            </a:solidFill>
            <a:ln w="19050" cap="flat" cmpd="sng" algn="ctr">
              <a:solidFill>
                <a:schemeClr val="bg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r>
                <a:rPr lang="zh-CN" altLang="en-US" sz="1050" b="1" i="0" strike="noStrike" kern="0" noProof="1">
                  <a:solidFill>
                    <a:sysClr val="window" lastClr="FFFFFF"/>
                  </a:solidFill>
                  <a:latin typeface="微软雅黑" panose="020B0503020204020204" charset="-122"/>
                  <a:ea typeface="微软雅黑" panose="020B0503020204020204" charset="-122"/>
                  <a:cs typeface="Arial" panose="020B0604020202020204" pitchFamily="34" charset="0"/>
                </a:rPr>
                <a:t>属地管理</a:t>
              </a:r>
              <a:endParaRPr lang="en-NZ" sz="1050" b="1" i="0" strike="noStrike" kern="0" noProof="1">
                <a:solidFill>
                  <a:sysClr val="window" lastClr="FFFFFF"/>
                </a:solidFill>
                <a:latin typeface="微软雅黑" panose="020B0503020204020204" charset="-122"/>
                <a:ea typeface="微软雅黑" panose="020B0503020204020204" charset="-122"/>
                <a:cs typeface="Arial" panose="020B0604020202020204" pitchFamily="34" charset="0"/>
              </a:endParaRPr>
            </a:p>
          </p:txBody>
        </p:sp>
        <p:sp>
          <p:nvSpPr>
            <p:cNvPr id="52" name="Rounded Rectangle 20"/>
            <p:cNvSpPr/>
            <p:nvPr/>
          </p:nvSpPr>
          <p:spPr>
            <a:xfrm>
              <a:off x="5327580" y="1834601"/>
              <a:ext cx="1279115" cy="606861"/>
            </a:xfrm>
            <a:prstGeom prst="roundRect">
              <a:avLst/>
            </a:prstGeom>
            <a:solidFill>
              <a:srgbClr val="7B7A7A"/>
            </a:solidFill>
            <a:ln w="19050" cap="flat" cmpd="sng" algn="ctr">
              <a:solidFill>
                <a:schemeClr val="bg1"/>
              </a:solidFill>
              <a:prstDash val="solid"/>
            </a:ln>
            <a:effectLst>
              <a:outerShdw blurRad="44450" dist="27940" dir="5400000" algn="ctr">
                <a:srgbClr val="000000">
                  <a:alpha val="32000"/>
                </a:srgbClr>
              </a:outerShdw>
            </a:effectLst>
          </p:spPr>
          <p:txBody>
            <a:bodyPr anchor="ctr"/>
            <a:lstStyle/>
            <a:p>
              <a:pPr algn="ctr" fontAlgn="auto">
                <a:lnSpc>
                  <a:spcPts val="1400"/>
                </a:lnSpc>
                <a:spcBef>
                  <a:spcPts val="0"/>
                </a:spcBef>
                <a:spcAft>
                  <a:spcPts val="0"/>
                </a:spcAft>
                <a:defRPr/>
              </a:pPr>
              <a:r>
                <a:rPr lang="zh-CN" altLang="en-US" sz="1050" b="1" i="0" strike="noStrike" kern="0" noProof="1">
                  <a:solidFill>
                    <a:sysClr val="window" lastClr="FFFFFF"/>
                  </a:solidFill>
                  <a:latin typeface="微软雅黑" panose="020B0503020204020204" charset="-122"/>
                  <a:ea typeface="微软雅黑" panose="020B0503020204020204" charset="-122"/>
                  <a:cs typeface="Arial" panose="020B0604020202020204" pitchFamily="34" charset="0"/>
                </a:rPr>
                <a:t>行为安全</a:t>
              </a:r>
              <a:endParaRPr lang="en-US" altLang="zh-CN" sz="1050" b="1" i="0" strike="noStrike" kern="0" noProof="1">
                <a:solidFill>
                  <a:sysClr val="window" lastClr="FFFFFF"/>
                </a:solidFill>
                <a:latin typeface="微软雅黑" panose="020B0503020204020204" charset="-122"/>
                <a:ea typeface="微软雅黑" panose="020B0503020204020204" charset="-122"/>
                <a:cs typeface="Arial" panose="020B0604020202020204" pitchFamily="34" charset="0"/>
              </a:endParaRPr>
            </a:p>
            <a:p>
              <a:pPr algn="ctr" fontAlgn="auto">
                <a:lnSpc>
                  <a:spcPts val="1400"/>
                </a:lnSpc>
                <a:spcBef>
                  <a:spcPts val="0"/>
                </a:spcBef>
                <a:spcAft>
                  <a:spcPts val="0"/>
                </a:spcAft>
                <a:defRPr/>
              </a:pPr>
              <a:r>
                <a:rPr lang="zh-CN" altLang="en-US" sz="1050" b="1" i="0" strike="noStrike" kern="0" noProof="1">
                  <a:solidFill>
                    <a:sysClr val="window" lastClr="FFFFFF"/>
                  </a:solidFill>
                  <a:latin typeface="微软雅黑" panose="020B0503020204020204" charset="-122"/>
                  <a:ea typeface="微软雅黑" panose="020B0503020204020204" charset="-122"/>
                  <a:cs typeface="Arial" panose="020B0604020202020204" pitchFamily="34" charset="0"/>
                </a:rPr>
                <a:t>提升</a:t>
              </a:r>
              <a:endParaRPr lang="en-NZ" sz="1050" b="1" i="0" strike="noStrike" kern="0" noProof="1">
                <a:solidFill>
                  <a:sysClr val="window" lastClr="FFFFFF"/>
                </a:solidFill>
                <a:latin typeface="微软雅黑" panose="020B0503020204020204" charset="-122"/>
                <a:ea typeface="微软雅黑" panose="020B0503020204020204" charset="-122"/>
                <a:cs typeface="Arial" panose="020B0604020202020204" pitchFamily="34" charset="0"/>
              </a:endParaRPr>
            </a:p>
          </p:txBody>
        </p:sp>
        <p:cxnSp>
          <p:nvCxnSpPr>
            <p:cNvPr id="50205" name="Straight Arrow Connector 47"/>
            <p:cNvCxnSpPr>
              <a:stCxn id="50185" idx="2"/>
              <a:endCxn id="50183" idx="0"/>
            </p:cNvCxnSpPr>
            <p:nvPr/>
          </p:nvCxnSpPr>
          <p:spPr>
            <a:xfrm>
              <a:off x="5967137" y="5291245"/>
              <a:ext cx="0" cy="307354"/>
            </a:xfrm>
            <a:prstGeom prst="straightConnector1">
              <a:avLst/>
            </a:prstGeom>
            <a:ln w="19050" cap="flat" cmpd="sng">
              <a:solidFill>
                <a:srgbClr val="9DA6A6"/>
              </a:solidFill>
              <a:prstDash val="solid"/>
              <a:round/>
              <a:headEnd type="none" w="med" len="med"/>
              <a:tailEnd type="triangle" w="med" len="med"/>
            </a:ln>
          </p:spPr>
        </p:cxnSp>
        <p:sp>
          <p:nvSpPr>
            <p:cNvPr id="50208" name="Rounded Rectangle 41"/>
            <p:cNvSpPr/>
            <p:nvPr/>
          </p:nvSpPr>
          <p:spPr>
            <a:xfrm rot="-5400000">
              <a:off x="1699902" y="3775252"/>
              <a:ext cx="3698909" cy="360495"/>
            </a:xfrm>
            <a:prstGeom prst="roundRect">
              <a:avLst>
                <a:gd name="adj" fmla="val 0"/>
              </a:avLst>
            </a:prstGeom>
            <a:noFill/>
            <a:ln w="25400">
              <a:noFill/>
            </a:ln>
          </p:spPr>
          <p:txBody>
            <a:bodyPr vert="eaVert" anchor="ctr"/>
            <a:lstStyle/>
            <a:p>
              <a:pPr lvl="0" indent="0" algn="ctr"/>
              <a:r>
                <a:rPr lang="zh-CN" altLang="en-US" sz="1050" b="1" dirty="0">
                  <a:solidFill>
                    <a:srgbClr val="7B7A7A"/>
                  </a:solidFill>
                  <a:latin typeface="微软雅黑" panose="020B0503020204020204" charset="-122"/>
                  <a:ea typeface="微软雅黑" panose="020B0503020204020204" charset="-122"/>
                </a:rPr>
                <a:t>意识提升巩固行为落地</a:t>
              </a:r>
              <a:endParaRPr lang="en-US" altLang="en-US" sz="1050" b="1" dirty="0">
                <a:solidFill>
                  <a:srgbClr val="7B7A7A"/>
                </a:solidFill>
                <a:latin typeface="微软雅黑" panose="020B0503020204020204" charset="-122"/>
                <a:ea typeface="微软雅黑" panose="020B0503020204020204" charset="-122"/>
              </a:endParaRPr>
            </a:p>
          </p:txBody>
        </p:sp>
      </p:grpSp>
      <p:cxnSp>
        <p:nvCxnSpPr>
          <p:cNvPr id="50209" name="Elbow Connector 40"/>
          <p:cNvCxnSpPr>
            <a:stCxn id="50185" idx="2"/>
            <a:endCxn id="50183" idx="0"/>
          </p:cNvCxnSpPr>
          <p:nvPr/>
        </p:nvCxnSpPr>
        <p:spPr>
          <a:xfrm rot="5400000">
            <a:off x="7252335" y="3370580"/>
            <a:ext cx="224790" cy="3175"/>
          </a:xfrm>
          <a:prstGeom prst="bentConnector2">
            <a:avLst/>
          </a:prstGeom>
          <a:ln w="19050" cap="flat" cmpd="sng">
            <a:solidFill>
              <a:srgbClr val="9DA6A6"/>
            </a:solidFill>
            <a:prstDash val="solid"/>
            <a:round/>
            <a:headEnd type="none" w="med" len="med"/>
            <a:tailEnd type="triangle" w="med" len="med"/>
          </a:ln>
        </p:spPr>
      </p:cxnSp>
      <p:cxnSp>
        <p:nvCxnSpPr>
          <p:cNvPr id="3" name="Elbow Connector 40"/>
          <p:cNvCxnSpPr>
            <a:stCxn id="50183" idx="1"/>
            <a:endCxn id="52" idx="1"/>
          </p:cNvCxnSpPr>
          <p:nvPr/>
        </p:nvCxnSpPr>
        <p:spPr>
          <a:xfrm rot="10800000" flipH="1">
            <a:off x="5971540" y="945515"/>
            <a:ext cx="932180" cy="2748915"/>
          </a:xfrm>
          <a:prstGeom prst="bentConnector3">
            <a:avLst>
              <a:gd name="adj1" fmla="val -25545"/>
            </a:avLst>
          </a:prstGeom>
          <a:ln w="19050" cap="flat" cmpd="sng">
            <a:solidFill>
              <a:srgbClr val="9DA6A6"/>
            </a:solidFill>
            <a:prstDash val="solid"/>
            <a:round/>
            <a:headEnd type="none" w="med" len="med"/>
            <a:tailEnd type="triangle" w="med" len="med"/>
          </a:ln>
        </p:spPr>
      </p:cxnSp>
      <p:sp>
        <p:nvSpPr>
          <p:cNvPr id="35" name="文本框 34"/>
          <p:cNvSpPr txBox="1"/>
          <p:nvPr/>
        </p:nvSpPr>
        <p:spPr>
          <a:xfrm>
            <a:off x="68580" y="772160"/>
            <a:ext cx="1263650" cy="319405"/>
          </a:xfrm>
          <a:prstGeom prst="rect">
            <a:avLst/>
          </a:prstGeom>
          <a:noFill/>
        </p:spPr>
        <p:txBody>
          <a:bodyPr wrap="square" rtlCol="0">
            <a:spAutoFit/>
          </a:bodyPr>
          <a:lstStyle/>
          <a:p>
            <a:r>
              <a:rPr lang="zh-CN" altLang="en-US" sz="1400" b="1">
                <a:solidFill>
                  <a:srgbClr val="00B050"/>
                </a:solidFill>
                <a:latin typeface="微软雅黑" panose="020B0503020204020204" charset="-122"/>
                <a:ea typeface="微软雅黑" panose="020B0503020204020204" charset="-122"/>
              </a:rPr>
              <a:t>最佳实践：</a:t>
            </a:r>
          </a:p>
        </p:txBody>
      </p:sp>
      <p:pic>
        <p:nvPicPr>
          <p:cNvPr id="49157" name="图片 3"/>
          <p:cNvPicPr>
            <a:picLocks noChangeAspect="1"/>
          </p:cNvPicPr>
          <p:nvPr/>
        </p:nvPicPr>
        <p:blipFill>
          <a:blip r:embed="rId4" cstate="print"/>
          <a:stretch>
            <a:fillRect/>
          </a:stretch>
        </p:blipFill>
        <p:spPr>
          <a:xfrm>
            <a:off x="3851910" y="981710"/>
            <a:ext cx="1440180" cy="1132205"/>
          </a:xfrm>
          <a:prstGeom prst="rect">
            <a:avLst/>
          </a:prstGeom>
          <a:noFill/>
          <a:ln w="9525">
            <a:noFill/>
          </a:ln>
        </p:spPr>
      </p:pic>
      <p:pic>
        <p:nvPicPr>
          <p:cNvPr id="49155" name="图片 13" descr="2.png"/>
          <p:cNvPicPr/>
          <p:nvPr/>
        </p:nvPicPr>
        <p:blipFill>
          <a:blip r:embed="rId5" cstate="print"/>
          <a:stretch>
            <a:fillRect/>
          </a:stretch>
        </p:blipFill>
        <p:spPr>
          <a:xfrm>
            <a:off x="3851910" y="2421890"/>
            <a:ext cx="1440180" cy="1203325"/>
          </a:xfrm>
          <a:prstGeom prst="rect">
            <a:avLst/>
          </a:prstGeom>
          <a:noFill/>
          <a:ln w="9525">
            <a:noFill/>
          </a:ln>
          <a:effectLst>
            <a:outerShdw algn="ctr" rotWithShape="0">
              <a:srgbClr val="000000">
                <a:alpha val="68999"/>
              </a:srgbClr>
            </a:outerShdw>
          </a:effectLst>
        </p:spPr>
      </p:pic>
      <p:pic>
        <p:nvPicPr>
          <p:cNvPr id="49156" name="图片 14" descr="3.png"/>
          <p:cNvPicPr/>
          <p:nvPr/>
        </p:nvPicPr>
        <p:blipFill>
          <a:blip r:embed="rId6" cstate="print"/>
          <a:stretch>
            <a:fillRect/>
          </a:stretch>
        </p:blipFill>
        <p:spPr>
          <a:xfrm>
            <a:off x="3851910" y="3914140"/>
            <a:ext cx="1440180" cy="1189355"/>
          </a:xfrm>
          <a:prstGeom prst="rect">
            <a:avLst/>
          </a:prstGeom>
          <a:noFill/>
          <a:ln w="9525">
            <a:noFill/>
          </a:ln>
          <a:effectLst>
            <a:outerShdw algn="ctr" rotWithShape="0">
              <a:srgbClr val="000000">
                <a:alpha val="68999"/>
              </a:srgbClr>
            </a:outerShdw>
          </a:effectLst>
        </p:spPr>
      </p:pic>
      <p:pic>
        <p:nvPicPr>
          <p:cNvPr id="11266" name="图片 10243"/>
          <p:cNvPicPr>
            <a:picLocks noChangeAspect="1"/>
          </p:cNvPicPr>
          <p:nvPr/>
        </p:nvPicPr>
        <p:blipFill>
          <a:blip r:embed="rId7" cstate="print"/>
          <a:stretch>
            <a:fillRect/>
          </a:stretch>
        </p:blipFill>
        <p:spPr>
          <a:xfrm>
            <a:off x="7613650" y="3954145"/>
            <a:ext cx="1439545" cy="1149350"/>
          </a:xfrm>
          <a:prstGeom prst="rect">
            <a:avLst/>
          </a:prstGeom>
          <a:noFill/>
          <a:ln w="9525">
            <a:noFill/>
          </a:ln>
        </p:spPr>
      </p:pic>
      <p:pic>
        <p:nvPicPr>
          <p:cNvPr id="12293" name="图片 3"/>
          <p:cNvPicPr>
            <a:picLocks noChangeAspect="1"/>
          </p:cNvPicPr>
          <p:nvPr/>
        </p:nvPicPr>
        <p:blipFill>
          <a:blip r:embed="rId8" cstate="print"/>
          <a:stretch>
            <a:fillRect/>
          </a:stretch>
        </p:blipFill>
        <p:spPr>
          <a:xfrm>
            <a:off x="5752465" y="3913505"/>
            <a:ext cx="1435735" cy="1189990"/>
          </a:xfrm>
          <a:prstGeom prst="rect">
            <a:avLst/>
          </a:prstGeom>
          <a:noFill/>
          <a:ln w="9525">
            <a:noFill/>
          </a:ln>
        </p:spPr>
      </p:pic>
      <p:pic>
        <p:nvPicPr>
          <p:cNvPr id="13322" name="图片 8"/>
          <p:cNvPicPr>
            <a:picLocks noChangeAspect="1"/>
          </p:cNvPicPr>
          <p:nvPr/>
        </p:nvPicPr>
        <p:blipFill>
          <a:blip r:embed="rId9" cstate="print"/>
          <a:stretch>
            <a:fillRect/>
          </a:stretch>
        </p:blipFill>
        <p:spPr>
          <a:xfrm>
            <a:off x="213995" y="3068955"/>
            <a:ext cx="1576070" cy="2014220"/>
          </a:xfrm>
          <a:prstGeom prst="rect">
            <a:avLst/>
          </a:prstGeom>
          <a:noFill/>
          <a:ln w="9525" cap="flat" cmpd="sng">
            <a:solidFill>
              <a:schemeClr val="tx1"/>
            </a:solidFill>
            <a:prstDash val="solid"/>
            <a:round/>
            <a:headEnd type="none" w="med" len="med"/>
            <a:tailEnd type="none" w="med" len="med"/>
          </a:ln>
        </p:spPr>
      </p:pic>
      <p:pic>
        <p:nvPicPr>
          <p:cNvPr id="13316" name="图片 1"/>
          <p:cNvPicPr>
            <a:picLocks noChangeAspect="1"/>
          </p:cNvPicPr>
          <p:nvPr/>
        </p:nvPicPr>
        <p:blipFill>
          <a:blip r:embed="rId10" cstate="print"/>
          <a:stretch>
            <a:fillRect/>
          </a:stretch>
        </p:blipFill>
        <p:spPr>
          <a:xfrm>
            <a:off x="2026285" y="3068955"/>
            <a:ext cx="1576705" cy="2014220"/>
          </a:xfrm>
          <a:prstGeom prst="rect">
            <a:avLst/>
          </a:prstGeom>
          <a:noFill/>
          <a:ln w="9525" cap="flat" cmpd="sng">
            <a:solidFill>
              <a:schemeClr val="tx1"/>
            </a:solidFill>
            <a:prstDash val="solid"/>
            <a:round/>
            <a:headEnd type="none" w="med" len="med"/>
            <a:tailEnd type="none" w="med" len="med"/>
          </a:ln>
        </p:spPr>
      </p:pic>
      <p:sp>
        <p:nvSpPr>
          <p:cNvPr id="4" name="文本框 3"/>
          <p:cNvSpPr txBox="1"/>
          <p:nvPr/>
        </p:nvSpPr>
        <p:spPr>
          <a:xfrm>
            <a:off x="68580" y="1091565"/>
            <a:ext cx="3783330" cy="1475740"/>
          </a:xfrm>
          <a:prstGeom prst="rect">
            <a:avLst/>
          </a:prstGeom>
          <a:noFill/>
        </p:spPr>
        <p:txBody>
          <a:bodyPr wrap="square" rtlCol="0">
            <a:spAutoFit/>
          </a:bodyPr>
          <a:lstStyle/>
          <a:p>
            <a:pPr marL="285750" indent="-285750">
              <a:lnSpc>
                <a:spcPct val="130000"/>
              </a:lnSpc>
              <a:spcBef>
                <a:spcPts val="0"/>
              </a:spcBef>
              <a:spcAft>
                <a:spcPts val="0"/>
              </a:spcAft>
              <a:buFont typeface="Wingdings" panose="05000000000000000000" charset="0"/>
              <a:buChar char="ü"/>
            </a:pPr>
            <a:r>
              <a:rPr lang="zh-CN" altLang="en-US" sz="1400" dirty="0">
                <a:latin typeface="微软雅黑" panose="020B0503020204020204" charset="-122"/>
                <a:ea typeface="微软雅黑" panose="020B0503020204020204" charset="-122"/>
              </a:rPr>
              <a:t>制定《属地管理制度》，明确属地职责；</a:t>
            </a:r>
          </a:p>
          <a:p>
            <a:pPr marL="285750" indent="-285750">
              <a:lnSpc>
                <a:spcPct val="130000"/>
              </a:lnSpc>
              <a:spcBef>
                <a:spcPts val="0"/>
              </a:spcBef>
              <a:spcAft>
                <a:spcPts val="0"/>
              </a:spcAft>
              <a:buFont typeface="Wingdings" panose="05000000000000000000" charset="0"/>
              <a:buChar char="ü"/>
            </a:pPr>
            <a:r>
              <a:rPr lang="zh-CN" altLang="en-US" sz="1400" dirty="0">
                <a:latin typeface="微软雅黑" panose="020B0503020204020204" charset="-122"/>
                <a:ea typeface="微软雅黑" panose="020B0503020204020204" charset="-122"/>
                <a:sym typeface="+mn-ea"/>
              </a:rPr>
              <a:t>划分一、二、三级属地，明确属地范围；</a:t>
            </a:r>
          </a:p>
          <a:p>
            <a:pPr marL="285750" indent="-285750">
              <a:lnSpc>
                <a:spcPct val="130000"/>
              </a:lnSpc>
              <a:spcBef>
                <a:spcPts val="0"/>
              </a:spcBef>
              <a:spcAft>
                <a:spcPts val="0"/>
              </a:spcAft>
              <a:buFont typeface="Wingdings" panose="05000000000000000000" charset="0"/>
              <a:buChar char="ü"/>
            </a:pPr>
            <a:r>
              <a:rPr lang="zh-CN" altLang="en-US" sz="1400" dirty="0">
                <a:latin typeface="微软雅黑" panose="020B0503020204020204" charset="-122"/>
                <a:ea typeface="微软雅黑" panose="020B0503020204020204" charset="-122"/>
              </a:rPr>
              <a:t>开展属地管理宣传活动，提升属地意识；</a:t>
            </a:r>
          </a:p>
          <a:p>
            <a:pPr marL="285750" indent="-285750">
              <a:lnSpc>
                <a:spcPct val="130000"/>
              </a:lnSpc>
              <a:spcBef>
                <a:spcPts val="0"/>
              </a:spcBef>
              <a:spcAft>
                <a:spcPts val="0"/>
              </a:spcAft>
              <a:buFont typeface="Wingdings" panose="05000000000000000000" charset="0"/>
              <a:buChar char="ü"/>
            </a:pPr>
            <a:r>
              <a:rPr lang="zh-CN" altLang="en-US" sz="1400" dirty="0">
                <a:latin typeface="微软雅黑" panose="020B0503020204020204" charset="-122"/>
                <a:ea typeface="微软雅黑" panose="020B0503020204020204" charset="-122"/>
              </a:rPr>
              <a:t>规范属地安全告知内容，完善交接记录；</a:t>
            </a:r>
            <a:endParaRPr lang="en-US" altLang="zh-CN" sz="1400" dirty="0">
              <a:latin typeface="微软雅黑" panose="020B0503020204020204" charset="-122"/>
              <a:ea typeface="微软雅黑" panose="020B0503020204020204" charset="-122"/>
            </a:endParaRPr>
          </a:p>
          <a:p>
            <a:pPr marL="285750" indent="-285750">
              <a:lnSpc>
                <a:spcPct val="130000"/>
              </a:lnSpc>
              <a:spcBef>
                <a:spcPts val="0"/>
              </a:spcBef>
              <a:spcAft>
                <a:spcPts val="0"/>
              </a:spcAft>
            </a:pPr>
            <a:r>
              <a:rPr lang="en-US" altLang="zh-CN" sz="1400" dirty="0">
                <a:latin typeface="微软雅黑" panose="020B0503020204020204" charset="-122"/>
                <a:ea typeface="微软雅黑" panose="020B0503020204020204" charset="-122"/>
              </a:rPr>
              <a:t>      ……</a:t>
            </a:r>
            <a:endParaRPr lang="zh-CN" altLang="en-US" sz="1400" dirty="0">
              <a:latin typeface="微软雅黑" panose="020B0503020204020204" charset="-122"/>
              <a:ea typeface="微软雅黑" panose="020B0503020204020204" charset="-122"/>
            </a:endParaRPr>
          </a:p>
        </p:txBody>
      </p:sp>
      <p:sp>
        <p:nvSpPr>
          <p:cNvPr id="2" name="文本框 1"/>
          <p:cNvSpPr txBox="1"/>
          <p:nvPr/>
        </p:nvSpPr>
        <p:spPr>
          <a:xfrm>
            <a:off x="363855" y="2726690"/>
            <a:ext cx="1276350" cy="287020"/>
          </a:xfrm>
          <a:prstGeom prst="rect">
            <a:avLst/>
          </a:prstGeom>
          <a:noFill/>
        </p:spPr>
        <p:txBody>
          <a:bodyPr wrap="square" rtlCol="0">
            <a:spAutoFit/>
          </a:bodyPr>
          <a:lstStyle/>
          <a:p>
            <a:pPr algn="ctr"/>
            <a:r>
              <a:rPr lang="zh-CN" altLang="en-US" sz="1200" b="1">
                <a:solidFill>
                  <a:srgbClr val="0070C0"/>
                </a:solidFill>
                <a:latin typeface="微软雅黑" panose="020B0503020204020204" charset="-122"/>
                <a:ea typeface="微软雅黑" panose="020B0503020204020204" charset="-122"/>
              </a:rPr>
              <a:t>属地管理制度</a:t>
            </a:r>
          </a:p>
        </p:txBody>
      </p:sp>
      <p:sp>
        <p:nvSpPr>
          <p:cNvPr id="5" name="文本框 4"/>
          <p:cNvSpPr txBox="1"/>
          <p:nvPr/>
        </p:nvSpPr>
        <p:spPr>
          <a:xfrm>
            <a:off x="2108200" y="2726690"/>
            <a:ext cx="1276350" cy="287020"/>
          </a:xfrm>
          <a:prstGeom prst="rect">
            <a:avLst/>
          </a:prstGeom>
          <a:noFill/>
        </p:spPr>
        <p:txBody>
          <a:bodyPr wrap="square" rtlCol="0">
            <a:spAutoFit/>
          </a:bodyPr>
          <a:lstStyle/>
          <a:p>
            <a:pPr algn="ctr"/>
            <a:r>
              <a:rPr lang="zh-CN" altLang="en-US" sz="1200" b="1">
                <a:solidFill>
                  <a:srgbClr val="0070C0"/>
                </a:solidFill>
                <a:latin typeface="微软雅黑" panose="020B0503020204020204" charset="-122"/>
                <a:ea typeface="微软雅黑" panose="020B0503020204020204" charset="-122"/>
              </a:rPr>
              <a:t>属地职责</a:t>
            </a:r>
          </a:p>
        </p:txBody>
      </p:sp>
      <p:sp>
        <p:nvSpPr>
          <p:cNvPr id="6" name="文本框 5"/>
          <p:cNvSpPr txBox="1"/>
          <p:nvPr/>
        </p:nvSpPr>
        <p:spPr>
          <a:xfrm>
            <a:off x="3933825" y="697865"/>
            <a:ext cx="1276350" cy="287020"/>
          </a:xfrm>
          <a:prstGeom prst="rect">
            <a:avLst/>
          </a:prstGeom>
          <a:noFill/>
        </p:spPr>
        <p:txBody>
          <a:bodyPr wrap="square" rtlCol="0">
            <a:spAutoFit/>
          </a:bodyPr>
          <a:lstStyle/>
          <a:p>
            <a:pPr algn="ctr"/>
            <a:r>
              <a:rPr lang="zh-CN" altLang="en-US" sz="1200" b="1">
                <a:solidFill>
                  <a:srgbClr val="0070C0"/>
                </a:solidFill>
                <a:latin typeface="微软雅黑" panose="020B0503020204020204" charset="-122"/>
                <a:ea typeface="微软雅黑" panose="020B0503020204020204" charset="-122"/>
              </a:rPr>
              <a:t>一级属地划分图</a:t>
            </a:r>
          </a:p>
        </p:txBody>
      </p:sp>
      <p:sp>
        <p:nvSpPr>
          <p:cNvPr id="7" name="文本框 6"/>
          <p:cNvSpPr txBox="1"/>
          <p:nvPr/>
        </p:nvSpPr>
        <p:spPr>
          <a:xfrm>
            <a:off x="3933825" y="2134870"/>
            <a:ext cx="1276350" cy="287020"/>
          </a:xfrm>
          <a:prstGeom prst="rect">
            <a:avLst/>
          </a:prstGeom>
          <a:noFill/>
        </p:spPr>
        <p:txBody>
          <a:bodyPr wrap="square" rtlCol="0">
            <a:spAutoFit/>
          </a:bodyPr>
          <a:lstStyle/>
          <a:p>
            <a:pPr algn="ctr"/>
            <a:r>
              <a:rPr lang="zh-CN" altLang="en-US" sz="1200" b="1">
                <a:solidFill>
                  <a:srgbClr val="0070C0"/>
                </a:solidFill>
                <a:latin typeface="微软雅黑" panose="020B0503020204020204" charset="-122"/>
                <a:ea typeface="微软雅黑" panose="020B0503020204020204" charset="-122"/>
              </a:rPr>
              <a:t>二级属地划分图</a:t>
            </a:r>
          </a:p>
        </p:txBody>
      </p:sp>
      <p:sp>
        <p:nvSpPr>
          <p:cNvPr id="8" name="文本框 7"/>
          <p:cNvSpPr txBox="1"/>
          <p:nvPr/>
        </p:nvSpPr>
        <p:spPr>
          <a:xfrm>
            <a:off x="3933825" y="3657600"/>
            <a:ext cx="1276350" cy="287020"/>
          </a:xfrm>
          <a:prstGeom prst="rect">
            <a:avLst/>
          </a:prstGeom>
          <a:noFill/>
        </p:spPr>
        <p:txBody>
          <a:bodyPr wrap="square" rtlCol="0">
            <a:spAutoFit/>
          </a:bodyPr>
          <a:lstStyle/>
          <a:p>
            <a:pPr algn="ctr"/>
            <a:r>
              <a:rPr lang="zh-CN" altLang="en-US" sz="1200" b="1">
                <a:solidFill>
                  <a:srgbClr val="0070C0"/>
                </a:solidFill>
                <a:latin typeface="微软雅黑" panose="020B0503020204020204" charset="-122"/>
                <a:ea typeface="微软雅黑" panose="020B0503020204020204" charset="-122"/>
              </a:rPr>
              <a:t>三级属地划分图</a:t>
            </a:r>
          </a:p>
        </p:txBody>
      </p:sp>
      <p:sp>
        <p:nvSpPr>
          <p:cNvPr id="9" name="文本框 8"/>
          <p:cNvSpPr txBox="1"/>
          <p:nvPr/>
        </p:nvSpPr>
        <p:spPr>
          <a:xfrm>
            <a:off x="576580" y="192405"/>
            <a:ext cx="1405890"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属地管理</a:t>
            </a:r>
          </a:p>
        </p:txBody>
      </p:sp>
      <p:sp>
        <p:nvSpPr>
          <p:cNvPr id="220" name=" 220"/>
          <p:cNvSpPr/>
          <p:nvPr/>
        </p:nvSpPr>
        <p:spPr>
          <a:xfrm>
            <a:off x="75565" y="245745"/>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5</a:t>
            </a:r>
          </a:p>
        </p:txBody>
      </p:sp>
    </p:spTree>
    <p:custDataLst>
      <p:tags r:id="rId1"/>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0" name="Picture 2"/>
          <p:cNvPicPr>
            <a:picLocks noChangeAspect="1"/>
          </p:cNvPicPr>
          <p:nvPr/>
        </p:nvPicPr>
        <p:blipFill>
          <a:blip r:embed="rId3" cstate="print"/>
          <a:stretch>
            <a:fillRect/>
          </a:stretch>
        </p:blipFill>
        <p:spPr>
          <a:xfrm>
            <a:off x="5779770" y="1829435"/>
            <a:ext cx="3344545" cy="3173095"/>
          </a:xfrm>
          <a:prstGeom prst="rect">
            <a:avLst/>
          </a:prstGeom>
          <a:noFill/>
          <a:ln w="9525">
            <a:noFill/>
          </a:ln>
        </p:spPr>
      </p:pic>
      <p:sp>
        <p:nvSpPr>
          <p:cNvPr id="51203" name="内容占位符 2"/>
          <p:cNvSpPr txBox="1">
            <a:spLocks noChangeArrowheads="1"/>
          </p:cNvSpPr>
          <p:nvPr/>
        </p:nvSpPr>
        <p:spPr bwMode="auto">
          <a:xfrm>
            <a:off x="190500" y="3112135"/>
            <a:ext cx="2371725" cy="1890395"/>
          </a:xfrm>
          <a:prstGeom prst="rect">
            <a:avLst/>
          </a:prstGeom>
          <a:noFill/>
          <a:ln w="9525">
            <a:solidFill>
              <a:schemeClr val="accent1"/>
            </a:solidFill>
            <a:miter lim="800000"/>
          </a:ln>
        </p:spPr>
        <p:txBody>
          <a:bodyPr/>
          <a:lstStyle/>
          <a:p>
            <a:pPr marL="0" marR="0" lvl="0" indent="0" algn="just" defTabSz="914400" rtl="0" eaLnBrk="0" fontAlgn="base" latinLnBrk="0" hangingPunct="0">
              <a:lnSpc>
                <a:spcPct val="130000"/>
              </a:lnSpc>
              <a:spcBef>
                <a:spcPts val="1000"/>
              </a:spcBef>
              <a:spcAft>
                <a:spcPts val="0"/>
              </a:spcAft>
              <a:buClrTx/>
              <a:buSzTx/>
              <a:buFontTx/>
              <a:buNone/>
              <a:defRPr/>
            </a:pPr>
            <a:r>
              <a:rPr lang="zh-CN" altLang="en-US" sz="1400" b="1" strike="noStrike" noProof="1">
                <a:solidFill>
                  <a:srgbClr val="002060"/>
                </a:solidFill>
                <a:latin typeface="微软雅黑" panose="020B0503020204020204" charset="-122"/>
                <a:ea typeface="微软雅黑" panose="020B0503020204020204" charset="-122"/>
                <a:cs typeface="+mn-ea"/>
                <a:sym typeface="+mn-ea"/>
              </a:rPr>
              <a:t>海因里希法则：</a:t>
            </a:r>
          </a:p>
          <a:p>
            <a:pPr marL="0" marR="0" lvl="0" indent="0" algn="just" defTabSz="914400" rtl="0" eaLnBrk="0" fontAlgn="base" latinLnBrk="0" hangingPunct="0">
              <a:lnSpc>
                <a:spcPct val="130000"/>
              </a:lnSpc>
              <a:spcBef>
                <a:spcPts val="1000"/>
              </a:spcBef>
              <a:spcAft>
                <a:spcPts val="0"/>
              </a:spcAft>
              <a:buClrTx/>
              <a:buSzTx/>
              <a:buFontTx/>
              <a:buNone/>
              <a:defRPr/>
            </a:pPr>
            <a:r>
              <a:rPr lang="zh-CN" altLang="en-US" sz="1400" strike="noStrike" noProof="1">
                <a:latin typeface="微软雅黑" panose="020B0503020204020204" charset="-122"/>
                <a:ea typeface="微软雅黑" panose="020B0503020204020204" charset="-122"/>
                <a:cs typeface="+mn-ea"/>
                <a:sym typeface="+mn-ea"/>
              </a:rPr>
              <a:t>       在生产过程中，</a:t>
            </a:r>
            <a:r>
              <a:rPr lang="zh-CN" altLang="en-US" sz="1400" b="1" strike="noStrike" noProof="1">
                <a:solidFill>
                  <a:srgbClr val="0066FF"/>
                </a:solidFill>
                <a:latin typeface="微软雅黑" panose="020B0503020204020204" charset="-122"/>
                <a:ea typeface="微软雅黑" panose="020B0503020204020204" charset="-122"/>
                <a:cs typeface="+mn-ea"/>
                <a:sym typeface="+mn-ea"/>
              </a:rPr>
              <a:t>每</a:t>
            </a:r>
            <a:r>
              <a:rPr lang="en-US" altLang="zh-CN" sz="1400" b="1" strike="noStrike" noProof="1">
                <a:solidFill>
                  <a:srgbClr val="0066FF"/>
                </a:solidFill>
                <a:latin typeface="微软雅黑" panose="020B0503020204020204" charset="-122"/>
                <a:ea typeface="微软雅黑" panose="020B0503020204020204" charset="-122"/>
                <a:cs typeface="+mn-ea"/>
                <a:sym typeface="+mn-ea"/>
              </a:rPr>
              <a:t>1</a:t>
            </a:r>
            <a:r>
              <a:rPr lang="zh-CN" altLang="en-US" sz="1400" b="1" strike="noStrike" noProof="1">
                <a:solidFill>
                  <a:srgbClr val="0066FF"/>
                </a:solidFill>
                <a:latin typeface="微软雅黑" panose="020B0503020204020204" charset="-122"/>
                <a:ea typeface="微软雅黑" panose="020B0503020204020204" charset="-122"/>
                <a:cs typeface="+mn-ea"/>
                <a:sym typeface="+mn-ea"/>
              </a:rPr>
              <a:t>起死亡事故</a:t>
            </a:r>
            <a:r>
              <a:rPr lang="zh-CN" altLang="en-US" sz="1400" strike="noStrike" noProof="1">
                <a:latin typeface="微软雅黑" panose="020B0503020204020204" charset="-122"/>
                <a:ea typeface="微软雅黑" panose="020B0503020204020204" charset="-122"/>
                <a:cs typeface="+mn-ea"/>
                <a:sym typeface="+mn-ea"/>
              </a:rPr>
              <a:t>背后有</a:t>
            </a:r>
            <a:r>
              <a:rPr lang="zh-CN" altLang="en-US" sz="1400" b="1" strike="noStrike" noProof="1">
                <a:solidFill>
                  <a:srgbClr val="0066FF"/>
                </a:solidFill>
                <a:latin typeface="微软雅黑" panose="020B0503020204020204" charset="-122"/>
                <a:ea typeface="微软雅黑" panose="020B0503020204020204" charset="-122"/>
                <a:cs typeface="+mn-ea"/>
                <a:sym typeface="+mn-ea"/>
              </a:rPr>
              <a:t>30起严重事故，300</a:t>
            </a:r>
            <a:r>
              <a:rPr lang="zh-CN" altLang="en-US" sz="1400" b="1" dirty="0">
                <a:solidFill>
                  <a:srgbClr val="0066FF"/>
                </a:solidFill>
                <a:latin typeface="微软雅黑" panose="020B0503020204020204" charset="-122"/>
                <a:ea typeface="微软雅黑" panose="020B0503020204020204" charset="-122"/>
                <a:cs typeface="+mn-ea"/>
                <a:sym typeface="+mn-ea"/>
              </a:rPr>
              <a:t>起较轻微事故</a:t>
            </a:r>
            <a:r>
              <a:rPr lang="zh-CN" altLang="en-US" sz="1400" strike="noStrike" noProof="1">
                <a:latin typeface="微软雅黑" panose="020B0503020204020204" charset="-122"/>
                <a:ea typeface="微软雅黑" panose="020B0503020204020204" charset="-122"/>
                <a:cs typeface="+mn-ea"/>
                <a:sym typeface="+mn-ea"/>
              </a:rPr>
              <a:t>，</a:t>
            </a:r>
            <a:r>
              <a:rPr lang="zh-CN" altLang="en-US" sz="1400" b="1" strike="noStrike" noProof="1">
                <a:solidFill>
                  <a:srgbClr val="0066FF"/>
                </a:solidFill>
                <a:latin typeface="微软雅黑" panose="020B0503020204020204" charset="-122"/>
                <a:ea typeface="微软雅黑" panose="020B0503020204020204" charset="-122"/>
                <a:cs typeface="+mn-ea"/>
                <a:sym typeface="+mn-ea"/>
              </a:rPr>
              <a:t>3000起</a:t>
            </a:r>
            <a:r>
              <a:rPr lang="zh-CN" altLang="en-US" sz="1400" b="1" dirty="0">
                <a:solidFill>
                  <a:srgbClr val="0066FF"/>
                </a:solidFill>
                <a:latin typeface="微软雅黑" panose="020B0503020204020204" charset="-122"/>
                <a:ea typeface="微软雅黑" panose="020B0503020204020204" charset="-122"/>
                <a:cs typeface="+mn-ea"/>
                <a:sym typeface="+mn-ea"/>
              </a:rPr>
              <a:t>未遂先兆</a:t>
            </a:r>
            <a:r>
              <a:rPr lang="zh-CN" altLang="en-US" sz="1400" strike="noStrike" noProof="1">
                <a:latin typeface="微软雅黑" panose="020B0503020204020204" charset="-122"/>
                <a:ea typeface="微软雅黑" panose="020B0503020204020204" charset="-122"/>
                <a:cs typeface="+mn-ea"/>
                <a:sym typeface="+mn-ea"/>
              </a:rPr>
              <a:t>以及</a:t>
            </a:r>
            <a:r>
              <a:rPr lang="en-US" altLang="zh-CN" sz="1400" b="1" strike="noStrike" noProof="1">
                <a:solidFill>
                  <a:srgbClr val="0066FF"/>
                </a:solidFill>
                <a:latin typeface="微软雅黑" panose="020B0503020204020204" charset="-122"/>
                <a:ea typeface="微软雅黑" panose="020B0503020204020204" charset="-122"/>
                <a:cs typeface="+mn-ea"/>
                <a:sym typeface="+mn-ea"/>
              </a:rPr>
              <a:t>3</a:t>
            </a:r>
            <a:r>
              <a:rPr lang="zh-CN" altLang="en-US" sz="1400" b="1" strike="noStrike" noProof="1">
                <a:solidFill>
                  <a:srgbClr val="0066FF"/>
                </a:solidFill>
                <a:latin typeface="微软雅黑" panose="020B0503020204020204" charset="-122"/>
                <a:ea typeface="微软雅黑" panose="020B0503020204020204" charset="-122"/>
                <a:cs typeface="+mn-ea"/>
                <a:sym typeface="+mn-ea"/>
              </a:rPr>
              <a:t>000</a:t>
            </a:r>
            <a:r>
              <a:rPr lang="en-US" altLang="zh-CN" sz="1400" b="1" strike="noStrike" noProof="1">
                <a:solidFill>
                  <a:srgbClr val="0066FF"/>
                </a:solidFill>
                <a:latin typeface="微软雅黑" panose="020B0503020204020204" charset="-122"/>
                <a:ea typeface="微软雅黑" panose="020B0503020204020204" charset="-122"/>
                <a:cs typeface="+mn-ea"/>
                <a:sym typeface="+mn-ea"/>
              </a:rPr>
              <a:t>0</a:t>
            </a:r>
            <a:r>
              <a:rPr lang="zh-CN" altLang="en-US" sz="1400" b="1" strike="noStrike" noProof="1">
                <a:solidFill>
                  <a:srgbClr val="0066FF"/>
                </a:solidFill>
                <a:latin typeface="微软雅黑" panose="020B0503020204020204" charset="-122"/>
                <a:ea typeface="微软雅黑" panose="020B0503020204020204" charset="-122"/>
                <a:cs typeface="+mn-ea"/>
                <a:sym typeface="+mn-ea"/>
              </a:rPr>
              <a:t>起事故隐患</a:t>
            </a:r>
            <a:r>
              <a:rPr lang="zh-CN" altLang="en-US" sz="1400" strike="noStrike" noProof="1">
                <a:latin typeface="微软雅黑" panose="020B0503020204020204" charset="-122"/>
                <a:ea typeface="微软雅黑" panose="020B0503020204020204" charset="-122"/>
                <a:cs typeface="+mn-ea"/>
                <a:sym typeface="+mn-ea"/>
              </a:rPr>
              <a:t>相随。</a:t>
            </a:r>
            <a:endParaRPr kumimoji="0" lang="zh-CN" altLang="en-US" sz="1400" b="1" i="0" u="none" strike="noStrike" kern="1200" cap="none" spc="0" normalizeH="0" baseline="0" noProof="1">
              <a:ln>
                <a:noFill/>
              </a:ln>
              <a:solidFill>
                <a:schemeClr val="tx1"/>
              </a:solidFill>
              <a:effectLst>
                <a:outerShdw blurRad="38100" dist="38100" dir="2700000" algn="tl">
                  <a:srgbClr val="C0C0C0"/>
                </a:outerShdw>
              </a:effectLst>
              <a:uLnTx/>
              <a:uFillTx/>
              <a:latin typeface="微软雅黑" panose="020B0503020204020204" charset="-122"/>
              <a:ea typeface="微软雅黑" panose="020B0503020204020204" charset="-122"/>
              <a:cs typeface="+mn-ea"/>
              <a:sym typeface="+mn-ea"/>
            </a:endParaRPr>
          </a:p>
        </p:txBody>
      </p:sp>
      <p:sp>
        <p:nvSpPr>
          <p:cNvPr id="2" name="文本框 1"/>
          <p:cNvSpPr txBox="1"/>
          <p:nvPr/>
        </p:nvSpPr>
        <p:spPr>
          <a:xfrm>
            <a:off x="2915920" y="2181225"/>
            <a:ext cx="3493135" cy="287020"/>
          </a:xfrm>
          <a:prstGeom prst="rect">
            <a:avLst/>
          </a:prstGeom>
          <a:noFill/>
        </p:spPr>
        <p:txBody>
          <a:bodyPr wrap="square" rtlCol="0">
            <a:spAutoFit/>
          </a:bodyPr>
          <a:lstStyle/>
          <a:p>
            <a:r>
              <a:rPr lang="zh-CN" altLang="en-US" sz="1200" b="1">
                <a:latin typeface="微软雅黑" panose="020B0503020204020204" charset="-122"/>
                <a:ea typeface="微软雅黑" panose="020B0503020204020204" charset="-122"/>
              </a:rPr>
              <a:t>操作工滑了一下，摔倒在地，头撞到泵上，</a:t>
            </a:r>
            <a:r>
              <a:rPr lang="zh-CN" altLang="en-US" sz="1200" b="1">
                <a:solidFill>
                  <a:srgbClr val="FF0000"/>
                </a:solidFill>
                <a:latin typeface="微软雅黑" panose="020B0503020204020204" charset="-122"/>
                <a:ea typeface="微软雅黑" panose="020B0503020204020204" charset="-122"/>
              </a:rPr>
              <a:t>死亡</a:t>
            </a:r>
            <a:r>
              <a:rPr lang="zh-CN" altLang="en-US" sz="1200" b="1">
                <a:latin typeface="微软雅黑" panose="020B0503020204020204" charset="-122"/>
                <a:ea typeface="微软雅黑" panose="020B0503020204020204" charset="-122"/>
              </a:rPr>
              <a:t>。</a:t>
            </a:r>
          </a:p>
        </p:txBody>
      </p:sp>
      <p:sp>
        <p:nvSpPr>
          <p:cNvPr id="3" name="文本框 2"/>
          <p:cNvSpPr txBox="1"/>
          <p:nvPr/>
        </p:nvSpPr>
        <p:spPr>
          <a:xfrm>
            <a:off x="2915920" y="2668270"/>
            <a:ext cx="2947670" cy="287020"/>
          </a:xfrm>
          <a:prstGeom prst="rect">
            <a:avLst/>
          </a:prstGeom>
          <a:noFill/>
        </p:spPr>
        <p:txBody>
          <a:bodyPr wrap="square" rtlCol="0">
            <a:spAutoFit/>
          </a:bodyPr>
          <a:lstStyle/>
          <a:p>
            <a:r>
              <a:rPr lang="zh-CN" altLang="en-US" sz="1200" b="1">
                <a:latin typeface="微软雅黑" panose="020B0503020204020204" charset="-122"/>
                <a:ea typeface="微软雅黑" panose="020B0503020204020204" charset="-122"/>
              </a:rPr>
              <a:t>操作工滑了一下，摔倒在地，腿部骨折。</a:t>
            </a:r>
          </a:p>
        </p:txBody>
      </p:sp>
      <p:sp>
        <p:nvSpPr>
          <p:cNvPr id="4" name="文本框 3"/>
          <p:cNvSpPr txBox="1"/>
          <p:nvPr/>
        </p:nvSpPr>
        <p:spPr>
          <a:xfrm>
            <a:off x="2915920" y="3192145"/>
            <a:ext cx="2184400" cy="287020"/>
          </a:xfrm>
          <a:prstGeom prst="rect">
            <a:avLst/>
          </a:prstGeom>
          <a:noFill/>
        </p:spPr>
        <p:txBody>
          <a:bodyPr wrap="square" rtlCol="0">
            <a:spAutoFit/>
          </a:bodyPr>
          <a:lstStyle/>
          <a:p>
            <a:r>
              <a:rPr lang="zh-CN" altLang="en-US" sz="1200" b="1">
                <a:latin typeface="微软雅黑" panose="020B0503020204020204" charset="-122"/>
                <a:ea typeface="微软雅黑" panose="020B0503020204020204" charset="-122"/>
              </a:rPr>
              <a:t>操作工滑了一下，扭伤脚踝。</a:t>
            </a:r>
          </a:p>
        </p:txBody>
      </p:sp>
      <p:sp>
        <p:nvSpPr>
          <p:cNvPr id="5" name="文本框 4"/>
          <p:cNvSpPr txBox="1"/>
          <p:nvPr/>
        </p:nvSpPr>
        <p:spPr>
          <a:xfrm>
            <a:off x="2915920" y="3742055"/>
            <a:ext cx="2112645" cy="287020"/>
          </a:xfrm>
          <a:prstGeom prst="rect">
            <a:avLst/>
          </a:prstGeom>
          <a:noFill/>
        </p:spPr>
        <p:txBody>
          <a:bodyPr wrap="square" rtlCol="0">
            <a:spAutoFit/>
          </a:bodyPr>
          <a:lstStyle/>
          <a:p>
            <a:r>
              <a:rPr lang="zh-CN" altLang="en-US" sz="1200" b="1">
                <a:latin typeface="微软雅黑" panose="020B0503020204020204" charset="-122"/>
                <a:ea typeface="微软雅黑" panose="020B0503020204020204" charset="-122"/>
              </a:rPr>
              <a:t>操作工滑了一下，但没摔倒。</a:t>
            </a:r>
            <a:endParaRPr lang="zh-CN" altLang="en-US">
              <a:latin typeface="微软雅黑" panose="020B0503020204020204" charset="-122"/>
              <a:ea typeface="微软雅黑" panose="020B0503020204020204" charset="-122"/>
            </a:endParaRPr>
          </a:p>
        </p:txBody>
      </p:sp>
      <p:sp>
        <p:nvSpPr>
          <p:cNvPr id="6" name="文本框 5"/>
          <p:cNvSpPr txBox="1"/>
          <p:nvPr/>
        </p:nvSpPr>
        <p:spPr>
          <a:xfrm>
            <a:off x="2915920" y="4321810"/>
            <a:ext cx="2461260" cy="287020"/>
          </a:xfrm>
          <a:prstGeom prst="rect">
            <a:avLst/>
          </a:prstGeom>
          <a:noFill/>
        </p:spPr>
        <p:txBody>
          <a:bodyPr wrap="square" rtlCol="0">
            <a:spAutoFit/>
          </a:bodyPr>
          <a:lstStyle/>
          <a:p>
            <a:r>
              <a:rPr lang="zh-CN" altLang="en-US" sz="1200" b="1">
                <a:solidFill>
                  <a:srgbClr val="FF0000"/>
                </a:solidFill>
                <a:latin typeface="微软雅黑" panose="020B0503020204020204" charset="-122"/>
                <a:ea typeface="微软雅黑" panose="020B0503020204020204" charset="-122"/>
              </a:rPr>
              <a:t>机泵周围润滑油泄露未及时清理。</a:t>
            </a:r>
          </a:p>
        </p:txBody>
      </p:sp>
      <p:sp>
        <p:nvSpPr>
          <p:cNvPr id="7" name="文本框 6"/>
          <p:cNvSpPr txBox="1"/>
          <p:nvPr/>
        </p:nvSpPr>
        <p:spPr>
          <a:xfrm>
            <a:off x="558800" y="454025"/>
            <a:ext cx="1405890"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隐患排查</a:t>
            </a:r>
          </a:p>
        </p:txBody>
      </p:sp>
      <p:sp>
        <p:nvSpPr>
          <p:cNvPr id="220" name=" 220"/>
          <p:cNvSpPr/>
          <p:nvPr/>
        </p:nvSpPr>
        <p:spPr>
          <a:xfrm>
            <a:off x="64770" y="500380"/>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6</a:t>
            </a:r>
          </a:p>
        </p:txBody>
      </p:sp>
      <p:sp>
        <p:nvSpPr>
          <p:cNvPr id="8" name="文本框 7"/>
          <p:cNvSpPr txBox="1"/>
          <p:nvPr/>
        </p:nvSpPr>
        <p:spPr>
          <a:xfrm>
            <a:off x="190500" y="876300"/>
            <a:ext cx="8397875" cy="944880"/>
          </a:xfrm>
          <a:prstGeom prst="rect">
            <a:avLst/>
          </a:prstGeom>
          <a:noFill/>
        </p:spPr>
        <p:txBody>
          <a:bodyPr wrap="square" rtlCol="0">
            <a:spAutoFit/>
          </a:bodyPr>
          <a:lstStyle/>
          <a:p>
            <a:pPr>
              <a:lnSpc>
                <a:spcPct val="150000"/>
              </a:lnSpc>
            </a:pPr>
            <a:r>
              <a:rPr lang="zh-CN" altLang="zh-CN" sz="1400" b="1" noProof="0" dirty="0">
                <a:ln>
                  <a:noFill/>
                </a:ln>
                <a:solidFill>
                  <a:schemeClr val="accent1">
                    <a:lumMod val="75000"/>
                  </a:schemeClr>
                </a:solidFill>
                <a:effectLst/>
                <a:uLnTx/>
                <a:uFillTx/>
                <a:latin typeface="微软雅黑" panose="020B0503020204020204" charset="-122"/>
                <a:ea typeface="微软雅黑" panose="020B0503020204020204" charset="-122"/>
              </a:rPr>
              <a:t>隐患：</a:t>
            </a:r>
            <a:r>
              <a:rPr lang="zh-CN" altLang="en-US" sz="1400" dirty="0">
                <a:latin typeface="微软雅黑" panose="020B0503020204020204" charset="-122"/>
                <a:ea typeface="微软雅黑" panose="020B0503020204020204" charset="-122"/>
              </a:rPr>
              <a:t>指不符合安全生产法律法规标准规程和安全生产管理制度的规定，或者因为其他因素在生产经营活动中存在可能导致事故发生或导致事故后果扩大的</a:t>
            </a:r>
            <a:r>
              <a:rPr lang="zh-CN" altLang="en-US" sz="1400" b="1" dirty="0">
                <a:solidFill>
                  <a:srgbClr val="0070C0"/>
                </a:solidFill>
                <a:latin typeface="微软雅黑" panose="020B0503020204020204" charset="-122"/>
                <a:ea typeface="微软雅黑" panose="020B0503020204020204" charset="-122"/>
              </a:rPr>
              <a:t>危险状态</a:t>
            </a:r>
            <a:r>
              <a:rPr lang="zh-CN" altLang="en-US" sz="1400" dirty="0">
                <a:latin typeface="微软雅黑" panose="020B0503020204020204" charset="-122"/>
                <a:ea typeface="微软雅黑" panose="020B0503020204020204" charset="-122"/>
              </a:rPr>
              <a:t>、</a:t>
            </a:r>
            <a:r>
              <a:rPr lang="zh-CN" altLang="en-US" sz="1400" b="1" dirty="0">
                <a:solidFill>
                  <a:srgbClr val="0070C0"/>
                </a:solidFill>
                <a:latin typeface="微软雅黑" panose="020B0503020204020204" charset="-122"/>
                <a:ea typeface="微软雅黑" panose="020B0503020204020204" charset="-122"/>
              </a:rPr>
              <a:t>人的不安全行为</a:t>
            </a:r>
            <a:r>
              <a:rPr lang="zh-CN" altLang="en-US" sz="1400" dirty="0">
                <a:latin typeface="微软雅黑" panose="020B0503020204020204" charset="-122"/>
                <a:ea typeface="微软雅黑" panose="020B0503020204020204" charset="-122"/>
              </a:rPr>
              <a:t>和</a:t>
            </a:r>
            <a:r>
              <a:rPr lang="zh-CN" altLang="en-US" sz="1400" b="1" dirty="0">
                <a:solidFill>
                  <a:srgbClr val="0070C0"/>
                </a:solidFill>
                <a:latin typeface="微软雅黑" panose="020B0503020204020204" charset="-122"/>
                <a:ea typeface="微软雅黑" panose="020B0503020204020204" charset="-122"/>
              </a:rPr>
              <a:t>管理缺陷</a:t>
            </a:r>
            <a:r>
              <a:rPr lang="zh-CN" altLang="en-US" sz="1400" dirty="0">
                <a:latin typeface="微软雅黑" panose="020B0503020204020204" charset="-122"/>
                <a:ea typeface="微软雅黑" panose="020B0503020204020204" charset="-122"/>
              </a:rPr>
              <a:t>。</a:t>
            </a:r>
          </a:p>
          <a:p>
            <a:r>
              <a:rPr lang="zh-CN" altLang="en-US" sz="1400" dirty="0"/>
              <a:t>     </a:t>
            </a:r>
          </a:p>
        </p:txBody>
      </p:sp>
      <p:sp>
        <p:nvSpPr>
          <p:cNvPr id="9" name="文本框 8"/>
          <p:cNvSpPr txBox="1"/>
          <p:nvPr/>
        </p:nvSpPr>
        <p:spPr>
          <a:xfrm>
            <a:off x="356870" y="1930400"/>
            <a:ext cx="2038350" cy="819569"/>
          </a:xfrm>
          <a:prstGeom prst="cloudCallout">
            <a:avLst>
              <a:gd name="adj1" fmla="val 11869"/>
              <a:gd name="adj2" fmla="val 85631"/>
            </a:avLst>
          </a:prstGeom>
          <a:solidFill>
            <a:schemeClr val="accent1"/>
          </a:solidFill>
        </p:spPr>
        <p:txBody>
          <a:bodyPr wrap="square" rtlCol="0">
            <a:spAutoFit/>
          </a:bodyPr>
          <a:lstStyle/>
          <a:p>
            <a:r>
              <a:rPr lang="zh-CN" altLang="en-US" sz="1400" b="1">
                <a:solidFill>
                  <a:schemeClr val="bg1"/>
                </a:solidFill>
                <a:latin typeface="微软雅黑" panose="020B0503020204020204" charset="-122"/>
                <a:ea typeface="微软雅黑" panose="020B0503020204020204" charset="-122"/>
              </a:rPr>
              <a:t>为什么要开展隐患排查？？</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7830"/>
                                        </p:tgtEl>
                                        <p:attrNameLst>
                                          <p:attrName>style.visibility</p:attrName>
                                        </p:attrNameLst>
                                      </p:cBhvr>
                                      <p:to>
                                        <p:strVal val="visible"/>
                                      </p:to>
                                    </p:set>
                                    <p:anim calcmode="lin" valueType="num">
                                      <p:cBhvr additive="base">
                                        <p:cTn id="12" dur="500" fill="hold"/>
                                        <p:tgtEl>
                                          <p:spTgt spid="77830"/>
                                        </p:tgtEl>
                                        <p:attrNameLst>
                                          <p:attrName>ppt_x</p:attrName>
                                        </p:attrNameLst>
                                      </p:cBhvr>
                                      <p:tavLst>
                                        <p:tav tm="0">
                                          <p:val>
                                            <p:strVal val="#ppt_x"/>
                                          </p:val>
                                        </p:tav>
                                        <p:tav tm="100000">
                                          <p:val>
                                            <p:strVal val="#ppt_x"/>
                                          </p:val>
                                        </p:tav>
                                      </p:tavLst>
                                    </p:anim>
                                    <p:anim calcmode="lin" valueType="num">
                                      <p:cBhvr additive="base">
                                        <p:cTn id="13" dur="500" fill="hold"/>
                                        <p:tgtEl>
                                          <p:spTgt spid="778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ox(in)">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ox(in)">
                                      <p:cBhvr>
                                        <p:cTn id="33" dur="20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ox(in)">
                                      <p:cBhvr>
                                        <p:cTn id="38" dur="20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1203"/>
                                        </p:tgtEl>
                                        <p:attrNameLst>
                                          <p:attrName>style.visibility</p:attrName>
                                        </p:attrNameLst>
                                      </p:cBhvr>
                                      <p:to>
                                        <p:strVal val="visible"/>
                                      </p:to>
                                    </p:set>
                                    <p:anim calcmode="lin" valueType="num">
                                      <p:cBhvr additive="base">
                                        <p:cTn id="43" dur="500" fill="hold"/>
                                        <p:tgtEl>
                                          <p:spTgt spid="51203"/>
                                        </p:tgtEl>
                                        <p:attrNameLst>
                                          <p:attrName>ppt_x</p:attrName>
                                        </p:attrNameLst>
                                      </p:cBhvr>
                                      <p:tavLst>
                                        <p:tav tm="0">
                                          <p:val>
                                            <p:strVal val="#ppt_x"/>
                                          </p:val>
                                        </p:tav>
                                        <p:tav tm="100000">
                                          <p:val>
                                            <p:strVal val="#ppt_x"/>
                                          </p:val>
                                        </p:tav>
                                      </p:tavLst>
                                    </p:anim>
                                    <p:anim calcmode="lin" valueType="num">
                                      <p:cBhvr additive="base">
                                        <p:cTn id="44" dur="500" fill="hold"/>
                                        <p:tgtEl>
                                          <p:spTgt spid="512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ldLvl="0" animBg="1"/>
      <p:bldP spid="2" grpId="0"/>
      <p:bldP spid="3" grpId="0"/>
      <p:bldP spid="4" grpId="0"/>
      <p:bldP spid="5" grpId="0"/>
      <p:bldP spid="6" grpId="0"/>
      <p:bldP spid="9"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stretch>
            <a:fillRect/>
          </a:stretch>
        </p:blipFill>
        <p:spPr>
          <a:xfrm>
            <a:off x="3514090" y="3822065"/>
            <a:ext cx="2228215" cy="1257300"/>
          </a:xfrm>
          <a:prstGeom prst="rect">
            <a:avLst/>
          </a:prstGeom>
          <a:ln w="12700">
            <a:solidFill>
              <a:schemeClr val="tx1"/>
            </a:solidFill>
          </a:ln>
        </p:spPr>
      </p:pic>
      <p:pic>
        <p:nvPicPr>
          <p:cNvPr id="1027" name="Picture 3"/>
          <p:cNvPicPr>
            <a:picLocks noChangeAspect="1" noChangeArrowheads="1"/>
          </p:cNvPicPr>
          <p:nvPr/>
        </p:nvPicPr>
        <p:blipFill>
          <a:blip r:embed="rId4" cstate="print"/>
          <a:srcRect/>
          <a:stretch>
            <a:fillRect/>
          </a:stretch>
        </p:blipFill>
        <p:spPr bwMode="auto">
          <a:xfrm>
            <a:off x="279400" y="3822065"/>
            <a:ext cx="2175510" cy="1256665"/>
          </a:xfrm>
          <a:prstGeom prst="rect">
            <a:avLst/>
          </a:prstGeom>
          <a:noFill/>
          <a:ln w="12700">
            <a:solidFill>
              <a:schemeClr val="tx1"/>
            </a:solidFill>
            <a:miter lim="800000"/>
            <a:headEnd/>
            <a:tailEnd/>
          </a:ln>
        </p:spPr>
      </p:pic>
      <p:pic>
        <p:nvPicPr>
          <p:cNvPr id="2" name="图片 1"/>
          <p:cNvPicPr>
            <a:picLocks noChangeAspect="1"/>
          </p:cNvPicPr>
          <p:nvPr/>
        </p:nvPicPr>
        <p:blipFill>
          <a:blip r:embed="rId5" cstate="print"/>
          <a:stretch>
            <a:fillRect/>
          </a:stretch>
        </p:blipFill>
        <p:spPr>
          <a:xfrm>
            <a:off x="279400" y="2302510"/>
            <a:ext cx="2175510" cy="1397635"/>
          </a:xfrm>
          <a:prstGeom prst="rect">
            <a:avLst/>
          </a:prstGeom>
          <a:ln w="12700">
            <a:solidFill>
              <a:schemeClr val="tx1"/>
            </a:solidFill>
          </a:ln>
        </p:spPr>
      </p:pic>
      <p:pic>
        <p:nvPicPr>
          <p:cNvPr id="4" name="图片 3"/>
          <p:cNvPicPr>
            <a:picLocks noChangeAspect="1"/>
          </p:cNvPicPr>
          <p:nvPr/>
        </p:nvPicPr>
        <p:blipFill>
          <a:blip r:embed="rId6" cstate="print"/>
          <a:stretch>
            <a:fillRect/>
          </a:stretch>
        </p:blipFill>
        <p:spPr>
          <a:xfrm>
            <a:off x="4507230" y="1011555"/>
            <a:ext cx="4535805" cy="2477770"/>
          </a:xfrm>
          <a:prstGeom prst="rect">
            <a:avLst/>
          </a:prstGeom>
          <a:ln>
            <a:solidFill>
              <a:schemeClr val="accent1"/>
            </a:solidFill>
          </a:ln>
        </p:spPr>
      </p:pic>
      <p:sp>
        <p:nvSpPr>
          <p:cNvPr id="5" name="文本框 4"/>
          <p:cNvSpPr txBox="1"/>
          <p:nvPr/>
        </p:nvSpPr>
        <p:spPr>
          <a:xfrm>
            <a:off x="4620895" y="712470"/>
            <a:ext cx="3939540" cy="319405"/>
          </a:xfrm>
          <a:prstGeom prst="rect">
            <a:avLst/>
          </a:prstGeom>
          <a:noFill/>
        </p:spPr>
        <p:txBody>
          <a:bodyPr wrap="square" rtlCol="0">
            <a:spAutoFit/>
          </a:bodyPr>
          <a:lstStyle/>
          <a:p>
            <a:pPr algn="ctr"/>
            <a:r>
              <a:rPr lang="zh-CN" altLang="en-US" sz="1400" b="1">
                <a:solidFill>
                  <a:srgbClr val="002060"/>
                </a:solidFill>
              </a:rPr>
              <a:t>隐患排查全过程管理</a:t>
            </a:r>
          </a:p>
        </p:txBody>
      </p:sp>
      <p:sp>
        <p:nvSpPr>
          <p:cNvPr id="35" name="文本框 34"/>
          <p:cNvSpPr txBox="1"/>
          <p:nvPr/>
        </p:nvSpPr>
        <p:spPr>
          <a:xfrm>
            <a:off x="68580" y="720090"/>
            <a:ext cx="1743710" cy="319405"/>
          </a:xfrm>
          <a:prstGeom prst="rect">
            <a:avLst/>
          </a:prstGeom>
          <a:noFill/>
        </p:spPr>
        <p:txBody>
          <a:bodyPr wrap="square" rtlCol="0">
            <a:spAutoFit/>
          </a:bodyPr>
          <a:lstStyle/>
          <a:p>
            <a:r>
              <a:rPr lang="zh-CN" altLang="en-US" sz="1400" b="1">
                <a:solidFill>
                  <a:srgbClr val="00B050"/>
                </a:solidFill>
                <a:latin typeface="微软雅黑" panose="020B0503020204020204" charset="-122"/>
                <a:ea typeface="微软雅黑" panose="020B0503020204020204" charset="-122"/>
              </a:rPr>
              <a:t>最佳实践：</a:t>
            </a:r>
          </a:p>
        </p:txBody>
      </p:sp>
      <p:sp>
        <p:nvSpPr>
          <p:cNvPr id="36" name="文本框 35"/>
          <p:cNvSpPr txBox="1"/>
          <p:nvPr/>
        </p:nvSpPr>
        <p:spPr>
          <a:xfrm>
            <a:off x="68580" y="1024890"/>
            <a:ext cx="4256405" cy="1198880"/>
          </a:xfrm>
          <a:prstGeom prst="rect">
            <a:avLst/>
          </a:prstGeom>
          <a:noFill/>
        </p:spPr>
        <p:txBody>
          <a:bodyPr wrap="square" rtlCol="0">
            <a:spAutoFit/>
          </a:bodyPr>
          <a:lstStyle/>
          <a:p>
            <a:pPr marL="285750" indent="-285750">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rPr>
              <a:t>编制《隐患排查手册》，提升全员隐患排查技能</a:t>
            </a:r>
          </a:p>
          <a:p>
            <a:pPr marL="285750" indent="-285750">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rPr>
              <a:t>建立风险矩阵，明确隐患等级（</a:t>
            </a:r>
            <a:r>
              <a:rPr lang="en-US" altLang="zh-CN" sz="1400">
                <a:latin typeface="微软雅黑" panose="020B0503020204020204" charset="-122"/>
                <a:ea typeface="微软雅黑" panose="020B0503020204020204" charset="-122"/>
              </a:rPr>
              <a:t>I </a:t>
            </a:r>
            <a:r>
              <a:rPr lang="zh-CN" altLang="en-US" sz="1400">
                <a:latin typeface="微软雅黑" panose="020B0503020204020204" charset="-122"/>
                <a:ea typeface="微软雅黑" panose="020B0503020204020204" charset="-122"/>
              </a:rPr>
              <a:t>、</a:t>
            </a:r>
            <a:r>
              <a:rPr lang="en-US" altLang="zh-CN" sz="1400">
                <a:latin typeface="微软雅黑" panose="020B0503020204020204" charset="-122"/>
                <a:ea typeface="微软雅黑" panose="020B0503020204020204" charset="-122"/>
              </a:rPr>
              <a:t>II</a:t>
            </a:r>
            <a:r>
              <a:rPr lang="zh-CN" altLang="en-US" sz="1400">
                <a:latin typeface="微软雅黑" panose="020B0503020204020204" charset="-122"/>
                <a:ea typeface="微软雅黑" panose="020B0503020204020204" charset="-122"/>
              </a:rPr>
              <a:t>、</a:t>
            </a:r>
            <a:r>
              <a:rPr lang="en-US" altLang="zh-CN" sz="1400">
                <a:latin typeface="微软雅黑" panose="020B0503020204020204" charset="-122"/>
                <a:ea typeface="微软雅黑" panose="020B0503020204020204" charset="-122"/>
              </a:rPr>
              <a:t>III</a:t>
            </a:r>
            <a:r>
              <a:rPr lang="zh-CN" altLang="en-US" sz="1400">
                <a:latin typeface="微软雅黑" panose="020B0503020204020204" charset="-122"/>
                <a:ea typeface="微软雅黑" panose="020B0503020204020204" charset="-122"/>
              </a:rPr>
              <a:t>级）</a:t>
            </a:r>
          </a:p>
          <a:p>
            <a:pPr marL="285750" indent="-285750">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rPr>
              <a:t>上线安全</a:t>
            </a:r>
            <a:r>
              <a:rPr lang="zh-CN" altLang="en-US" sz="1400">
                <a:latin typeface="微软雅黑" panose="020B0503020204020204" charset="-122"/>
                <a:ea typeface="微软雅黑" panose="020B0503020204020204" charset="-122"/>
                <a:sym typeface="+mn-ea"/>
              </a:rPr>
              <a:t>管理</a:t>
            </a:r>
            <a:r>
              <a:rPr lang="zh-CN" altLang="en-US" sz="1400">
                <a:latin typeface="微软雅黑" panose="020B0503020204020204" charset="-122"/>
                <a:ea typeface="微软雅黑" panose="020B0503020204020204" charset="-122"/>
              </a:rPr>
              <a:t>信息平台，建立隐患</a:t>
            </a:r>
            <a:r>
              <a:rPr lang="en-US" altLang="zh-CN" sz="1400">
                <a:latin typeface="微软雅黑" panose="020B0503020204020204" charset="-122"/>
                <a:ea typeface="微软雅黑" panose="020B0503020204020204" charset="-122"/>
              </a:rPr>
              <a:t>KPI</a:t>
            </a:r>
            <a:r>
              <a:rPr lang="zh-CN" altLang="en-US" sz="1400">
                <a:latin typeface="微软雅黑" panose="020B0503020204020204" charset="-122"/>
                <a:ea typeface="微软雅黑" panose="020B0503020204020204" charset="-122"/>
              </a:rPr>
              <a:t>指标</a:t>
            </a:r>
          </a:p>
          <a:p>
            <a:pPr marL="285750" indent="-285750">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rPr>
              <a:t>高频隐患</a:t>
            </a:r>
            <a:r>
              <a:rPr lang="en-US" altLang="zh-CN" sz="1400">
                <a:latin typeface="微软雅黑" panose="020B0503020204020204" charset="-122"/>
                <a:ea typeface="微软雅黑" panose="020B0503020204020204" charset="-122"/>
              </a:rPr>
              <a:t>“5WHY”</a:t>
            </a:r>
            <a:r>
              <a:rPr lang="zh-CN" altLang="en-US" sz="1400">
                <a:latin typeface="微软雅黑" panose="020B0503020204020204" charset="-122"/>
                <a:ea typeface="微软雅黑" panose="020B0503020204020204" charset="-122"/>
              </a:rPr>
              <a:t>分析，促进隐患闭环管理</a:t>
            </a:r>
          </a:p>
        </p:txBody>
      </p:sp>
      <p:pic>
        <p:nvPicPr>
          <p:cNvPr id="37" name="图片 36"/>
          <p:cNvPicPr>
            <a:picLocks noChangeAspect="1"/>
          </p:cNvPicPr>
          <p:nvPr/>
        </p:nvPicPr>
        <p:blipFill>
          <a:blip r:embed="rId7" cstate="print"/>
          <a:stretch>
            <a:fillRect/>
          </a:stretch>
        </p:blipFill>
        <p:spPr>
          <a:xfrm>
            <a:off x="6539865" y="3820795"/>
            <a:ext cx="2190115" cy="1256665"/>
          </a:xfrm>
          <a:prstGeom prst="rect">
            <a:avLst/>
          </a:prstGeom>
          <a:ln w="12700">
            <a:solidFill>
              <a:schemeClr val="tx1"/>
            </a:solidFill>
          </a:ln>
        </p:spPr>
      </p:pic>
      <p:sp>
        <p:nvSpPr>
          <p:cNvPr id="38" name="文本框 37"/>
          <p:cNvSpPr txBox="1"/>
          <p:nvPr/>
        </p:nvSpPr>
        <p:spPr>
          <a:xfrm>
            <a:off x="2506980" y="2674620"/>
            <a:ext cx="548640" cy="652780"/>
          </a:xfrm>
          <a:prstGeom prst="rect">
            <a:avLst/>
          </a:prstGeom>
          <a:noFill/>
        </p:spPr>
        <p:txBody>
          <a:bodyPr wrap="square" rtlCol="0">
            <a:spAutoFit/>
          </a:bodyPr>
          <a:lstStyle/>
          <a:p>
            <a:r>
              <a:rPr lang="zh-CN" altLang="en-US" sz="1200" b="1">
                <a:solidFill>
                  <a:srgbClr val="0070C0"/>
                </a:solidFill>
                <a:latin typeface="微软雅黑" panose="020B0503020204020204" charset="-122"/>
                <a:ea typeface="微软雅黑" panose="020B0503020204020204" charset="-122"/>
              </a:rPr>
              <a:t>隐患排查手册</a:t>
            </a:r>
          </a:p>
        </p:txBody>
      </p:sp>
      <p:sp>
        <p:nvSpPr>
          <p:cNvPr id="39" name="文本框 38"/>
          <p:cNvSpPr txBox="1"/>
          <p:nvPr/>
        </p:nvSpPr>
        <p:spPr>
          <a:xfrm>
            <a:off x="2506980" y="3974465"/>
            <a:ext cx="548640" cy="835660"/>
          </a:xfrm>
          <a:prstGeom prst="rect">
            <a:avLst/>
          </a:prstGeom>
          <a:noFill/>
        </p:spPr>
        <p:txBody>
          <a:bodyPr wrap="square" rtlCol="0">
            <a:spAutoFit/>
          </a:bodyPr>
          <a:lstStyle/>
          <a:p>
            <a:r>
              <a:rPr lang="zh-CN" altLang="en-US" sz="1200" b="1">
                <a:solidFill>
                  <a:srgbClr val="0070C0"/>
                </a:solidFill>
                <a:latin typeface="微软雅黑" panose="020B0503020204020204" charset="-122"/>
                <a:ea typeface="微软雅黑" panose="020B0503020204020204" charset="-122"/>
              </a:rPr>
              <a:t>安全</a:t>
            </a:r>
            <a:r>
              <a:rPr lang="zh-CN" altLang="en-US" sz="1200" b="1">
                <a:solidFill>
                  <a:srgbClr val="0070C0"/>
                </a:solidFill>
                <a:latin typeface="微软雅黑" panose="020B0503020204020204" charset="-122"/>
                <a:ea typeface="微软雅黑" panose="020B0503020204020204" charset="-122"/>
                <a:sym typeface="+mn-ea"/>
              </a:rPr>
              <a:t>管理</a:t>
            </a:r>
            <a:r>
              <a:rPr lang="zh-CN" altLang="en-US" sz="1200" b="1">
                <a:solidFill>
                  <a:srgbClr val="0070C0"/>
                </a:solidFill>
                <a:latin typeface="微软雅黑" panose="020B0503020204020204" charset="-122"/>
                <a:ea typeface="微软雅黑" panose="020B0503020204020204" charset="-122"/>
              </a:rPr>
              <a:t>信息平台</a:t>
            </a:r>
          </a:p>
        </p:txBody>
      </p:sp>
      <p:sp>
        <p:nvSpPr>
          <p:cNvPr id="40" name="文本框 39"/>
          <p:cNvSpPr txBox="1"/>
          <p:nvPr/>
        </p:nvSpPr>
        <p:spPr>
          <a:xfrm>
            <a:off x="3867785" y="3533775"/>
            <a:ext cx="1409065" cy="287020"/>
          </a:xfrm>
          <a:prstGeom prst="rect">
            <a:avLst/>
          </a:prstGeom>
          <a:noFill/>
        </p:spPr>
        <p:txBody>
          <a:bodyPr wrap="square" rtlCol="0">
            <a:spAutoFit/>
          </a:bodyPr>
          <a:lstStyle/>
          <a:p>
            <a:r>
              <a:rPr lang="zh-CN" altLang="en-US" sz="1200" b="1">
                <a:solidFill>
                  <a:srgbClr val="0070C0"/>
                </a:solidFill>
                <a:latin typeface="微软雅黑" panose="020B0503020204020204" charset="-122"/>
                <a:ea typeface="微软雅黑" panose="020B0503020204020204" charset="-122"/>
              </a:rPr>
              <a:t>隐患排查数据趋势</a:t>
            </a:r>
          </a:p>
        </p:txBody>
      </p:sp>
      <p:sp>
        <p:nvSpPr>
          <p:cNvPr id="41" name="文本框 40"/>
          <p:cNvSpPr txBox="1"/>
          <p:nvPr/>
        </p:nvSpPr>
        <p:spPr>
          <a:xfrm>
            <a:off x="6930390" y="3533775"/>
            <a:ext cx="1409065" cy="287020"/>
          </a:xfrm>
          <a:prstGeom prst="rect">
            <a:avLst/>
          </a:prstGeom>
          <a:noFill/>
        </p:spPr>
        <p:txBody>
          <a:bodyPr wrap="square" rtlCol="0">
            <a:spAutoFit/>
          </a:bodyPr>
          <a:lstStyle/>
          <a:p>
            <a:pPr algn="ctr"/>
            <a:r>
              <a:rPr lang="zh-CN" altLang="en-US" sz="1200" b="1">
                <a:solidFill>
                  <a:srgbClr val="0070C0"/>
                </a:solidFill>
                <a:latin typeface="微软雅黑" panose="020B0503020204020204" charset="-122"/>
                <a:ea typeface="微软雅黑" panose="020B0503020204020204" charset="-122"/>
              </a:rPr>
              <a:t>高频隐患分析</a:t>
            </a:r>
          </a:p>
        </p:txBody>
      </p:sp>
      <p:sp>
        <p:nvSpPr>
          <p:cNvPr id="7" name="文本框 6"/>
          <p:cNvSpPr txBox="1"/>
          <p:nvPr/>
        </p:nvSpPr>
        <p:spPr>
          <a:xfrm>
            <a:off x="558800" y="189865"/>
            <a:ext cx="1405890"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隐患排查</a:t>
            </a:r>
          </a:p>
        </p:txBody>
      </p:sp>
      <p:sp>
        <p:nvSpPr>
          <p:cNvPr id="220" name=" 220"/>
          <p:cNvSpPr/>
          <p:nvPr/>
        </p:nvSpPr>
        <p:spPr>
          <a:xfrm>
            <a:off x="64770" y="236220"/>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6</a:t>
            </a:r>
          </a:p>
        </p:txBody>
      </p:sp>
    </p:spTree>
    <p:custDataLst>
      <p:tags r:id="rId1"/>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矩形 5"/>
          <p:cNvSpPr/>
          <p:nvPr/>
        </p:nvSpPr>
        <p:spPr>
          <a:xfrm>
            <a:off x="399019" y="722154"/>
            <a:ext cx="3068240" cy="2286000"/>
          </a:xfrm>
          <a:prstGeom prst="rect">
            <a:avLst/>
          </a:prstGeom>
          <a:noFill/>
          <a:ln w="25400" cap="flat" cmpd="sng">
            <a:solidFill>
              <a:srgbClr val="006600"/>
            </a:solidFill>
            <a:prstDash val="solid"/>
            <a:miter/>
            <a:headEnd type="none" w="med" len="med"/>
            <a:tailEnd type="none" w="med" len="med"/>
          </a:ln>
        </p:spPr>
        <p:txBody>
          <a:bodyPr wrap="square" anchor="t">
            <a:spAutoFit/>
          </a:bodyPr>
          <a:lstStyle/>
          <a:p>
            <a:pPr lvl="0" indent="0">
              <a:lnSpc>
                <a:spcPct val="150000"/>
              </a:lnSpc>
            </a:pPr>
            <a:r>
              <a:rPr lang="zh-CN" altLang="en-US" sz="1350" b="1" dirty="0">
                <a:latin typeface="微软雅黑" panose="020B0503020204020204" charset="-122"/>
                <a:ea typeface="微软雅黑" panose="020B0503020204020204" charset="-122"/>
              </a:rPr>
              <a:t>企业究竟能存活多少年</a:t>
            </a:r>
            <a:r>
              <a:rPr lang="en-US" altLang="zh-CN" sz="1350" b="1" dirty="0">
                <a:latin typeface="微软雅黑" panose="020B0503020204020204" charset="-122"/>
                <a:ea typeface="微软雅黑" panose="020B0503020204020204" charset="-122"/>
              </a:rPr>
              <a:t>——</a:t>
            </a:r>
          </a:p>
          <a:p>
            <a:pPr lvl="0" indent="0">
              <a:lnSpc>
                <a:spcPct val="150000"/>
              </a:lnSpc>
              <a:buFont typeface="Wingdings" panose="05000000000000000000" pitchFamily="2" charset="2"/>
              <a:buChar char="ü"/>
            </a:pPr>
            <a:r>
              <a:rPr lang="zh-CN" altLang="en-US" sz="1350" dirty="0">
                <a:latin typeface="微软雅黑" panose="020B0503020204020204" charset="-122"/>
                <a:ea typeface="微软雅黑" panose="020B0503020204020204" charset="-122"/>
              </a:rPr>
              <a:t>中国的民营企业大约为</a:t>
            </a:r>
            <a:r>
              <a:rPr lang="en-US" altLang="zh-CN" sz="1350" dirty="0">
                <a:latin typeface="微软雅黑" panose="020B0503020204020204" charset="-122"/>
                <a:ea typeface="微软雅黑" panose="020B0503020204020204" charset="-122"/>
              </a:rPr>
              <a:t>4</a:t>
            </a:r>
            <a:r>
              <a:rPr lang="zh-CN" altLang="en-US" sz="1350" dirty="0">
                <a:latin typeface="微软雅黑" panose="020B0503020204020204" charset="-122"/>
                <a:ea typeface="微软雅黑" panose="020B0503020204020204" charset="-122"/>
              </a:rPr>
              <a:t>年，超过</a:t>
            </a:r>
            <a:r>
              <a:rPr lang="en-US" altLang="zh-CN" sz="1350" dirty="0">
                <a:latin typeface="微软雅黑" panose="020B0503020204020204" charset="-122"/>
                <a:ea typeface="微软雅黑" panose="020B0503020204020204" charset="-122"/>
              </a:rPr>
              <a:t>10</a:t>
            </a:r>
            <a:r>
              <a:rPr lang="zh-CN" altLang="en-US" sz="1350" dirty="0">
                <a:latin typeface="微软雅黑" panose="020B0503020204020204" charset="-122"/>
                <a:ea typeface="微软雅黑" panose="020B0503020204020204" charset="-122"/>
              </a:rPr>
              <a:t>年的不足</a:t>
            </a:r>
            <a:r>
              <a:rPr lang="en-US" altLang="zh-CN" sz="1350" dirty="0">
                <a:latin typeface="微软雅黑" panose="020B0503020204020204" charset="-122"/>
                <a:ea typeface="微软雅黑" panose="020B0503020204020204" charset="-122"/>
              </a:rPr>
              <a:t>5</a:t>
            </a:r>
            <a:r>
              <a:rPr lang="zh-CN" altLang="en-US" sz="1350" dirty="0">
                <a:latin typeface="微软雅黑" panose="020B0503020204020204" charset="-122"/>
                <a:ea typeface="微软雅黑" panose="020B0503020204020204" charset="-122"/>
              </a:rPr>
              <a:t>％；</a:t>
            </a:r>
            <a:endParaRPr lang="en-US" altLang="x-none" sz="1350" dirty="0">
              <a:latin typeface="微软雅黑" panose="020B0503020204020204" charset="-122"/>
              <a:ea typeface="微软雅黑" panose="020B0503020204020204" charset="-122"/>
            </a:endParaRPr>
          </a:p>
          <a:p>
            <a:pPr lvl="0" indent="0">
              <a:lnSpc>
                <a:spcPct val="150000"/>
              </a:lnSpc>
              <a:buFont typeface="Wingdings" panose="05000000000000000000" pitchFamily="2" charset="2"/>
              <a:buChar char="ü"/>
            </a:pPr>
            <a:r>
              <a:rPr lang="zh-CN" altLang="en-US" sz="1350" dirty="0">
                <a:latin typeface="微软雅黑" panose="020B0503020204020204" charset="-122"/>
                <a:ea typeface="微软雅黑" panose="020B0503020204020204" charset="-122"/>
              </a:rPr>
              <a:t>在美国，六成企业的寿命不超过</a:t>
            </a:r>
            <a:r>
              <a:rPr lang="en-US" altLang="zh-CN" sz="1350" dirty="0">
                <a:latin typeface="微软雅黑" panose="020B0503020204020204" charset="-122"/>
                <a:ea typeface="微软雅黑" panose="020B0503020204020204" charset="-122"/>
              </a:rPr>
              <a:t>5</a:t>
            </a:r>
            <a:r>
              <a:rPr lang="zh-CN" altLang="en-US" sz="1350" dirty="0">
                <a:latin typeface="微软雅黑" panose="020B0503020204020204" charset="-122"/>
                <a:ea typeface="微软雅黑" panose="020B0503020204020204" charset="-122"/>
              </a:rPr>
              <a:t>年，仅</a:t>
            </a:r>
            <a:r>
              <a:rPr lang="en-US" altLang="zh-CN" sz="1350" dirty="0">
                <a:latin typeface="微软雅黑" panose="020B0503020204020204" charset="-122"/>
                <a:ea typeface="微软雅黑" panose="020B0503020204020204" charset="-122"/>
              </a:rPr>
              <a:t>2</a:t>
            </a:r>
            <a:r>
              <a:rPr lang="zh-CN" altLang="en-US" sz="1350" dirty="0">
                <a:latin typeface="微软雅黑" panose="020B0503020204020204" charset="-122"/>
                <a:ea typeface="微软雅黑" panose="020B0503020204020204" charset="-122"/>
              </a:rPr>
              <a:t>％的企业能存活</a:t>
            </a:r>
            <a:r>
              <a:rPr lang="en-US" altLang="zh-CN" sz="1350" dirty="0">
                <a:latin typeface="微软雅黑" panose="020B0503020204020204" charset="-122"/>
                <a:ea typeface="微软雅黑" panose="020B0503020204020204" charset="-122"/>
              </a:rPr>
              <a:t>50</a:t>
            </a:r>
            <a:r>
              <a:rPr lang="zh-CN" altLang="en-US" sz="1350" dirty="0">
                <a:latin typeface="微软雅黑" panose="020B0503020204020204" charset="-122"/>
                <a:ea typeface="微软雅黑" panose="020B0503020204020204" charset="-122"/>
              </a:rPr>
              <a:t>年；</a:t>
            </a:r>
            <a:endParaRPr lang="en-US" altLang="x-none" sz="1350" dirty="0">
              <a:latin typeface="微软雅黑" panose="020B0503020204020204" charset="-122"/>
              <a:ea typeface="微软雅黑" panose="020B0503020204020204" charset="-122"/>
            </a:endParaRPr>
          </a:p>
          <a:p>
            <a:pPr lvl="0" indent="0">
              <a:lnSpc>
                <a:spcPct val="150000"/>
              </a:lnSpc>
              <a:buFont typeface="Wingdings" panose="05000000000000000000" pitchFamily="2" charset="2"/>
              <a:buChar char="ü"/>
            </a:pPr>
            <a:r>
              <a:rPr lang="zh-CN" altLang="en-US" sz="1350" dirty="0">
                <a:latin typeface="微软雅黑" panose="020B0503020204020204" charset="-122"/>
                <a:ea typeface="微软雅黑" panose="020B0503020204020204" charset="-122"/>
              </a:rPr>
              <a:t>日本企业平均寿命为</a:t>
            </a:r>
            <a:r>
              <a:rPr lang="en-US" altLang="zh-CN" sz="1350" dirty="0">
                <a:latin typeface="微软雅黑" panose="020B0503020204020204" charset="-122"/>
                <a:ea typeface="微软雅黑" panose="020B0503020204020204" charset="-122"/>
              </a:rPr>
              <a:t>30</a:t>
            </a:r>
            <a:r>
              <a:rPr lang="zh-CN" altLang="en-US" sz="1350" dirty="0">
                <a:latin typeface="微软雅黑" panose="020B0503020204020204" charset="-122"/>
                <a:ea typeface="微软雅黑" panose="020B0503020204020204" charset="-122"/>
              </a:rPr>
              <a:t>年；</a:t>
            </a:r>
            <a:endParaRPr lang="en-US" altLang="x-none" sz="1350" dirty="0">
              <a:latin typeface="微软雅黑" panose="020B0503020204020204" charset="-122"/>
              <a:ea typeface="微软雅黑" panose="020B0503020204020204" charset="-122"/>
            </a:endParaRPr>
          </a:p>
          <a:p>
            <a:pPr lvl="0" indent="0">
              <a:lnSpc>
                <a:spcPct val="150000"/>
              </a:lnSpc>
              <a:buFont typeface="Wingdings" panose="05000000000000000000" pitchFamily="2" charset="2"/>
              <a:buChar char="ü"/>
            </a:pPr>
            <a:r>
              <a:rPr lang="en-US" altLang="zh-CN" sz="1350" b="1" dirty="0">
                <a:solidFill>
                  <a:srgbClr val="0076A3"/>
                </a:solidFill>
                <a:latin typeface="微软雅黑" panose="020B0503020204020204" charset="-122"/>
                <a:ea typeface="微软雅黑" panose="020B0503020204020204" charset="-122"/>
              </a:rPr>
              <a:t>XX</a:t>
            </a:r>
            <a:r>
              <a:rPr lang="zh-CN" altLang="en-US" sz="1350" b="1" dirty="0">
                <a:solidFill>
                  <a:srgbClr val="0076A3"/>
                </a:solidFill>
                <a:latin typeface="微软雅黑" panose="020B0503020204020204" charset="-122"/>
                <a:ea typeface="微软雅黑" panose="020B0503020204020204" charset="-122"/>
              </a:rPr>
              <a:t>公司</a:t>
            </a:r>
            <a:r>
              <a:rPr lang="en-US" altLang="zh-CN" sz="1350" b="1" dirty="0">
                <a:solidFill>
                  <a:srgbClr val="0076A3"/>
                </a:solidFill>
                <a:latin typeface="微软雅黑" panose="020B0503020204020204" charset="-122"/>
                <a:ea typeface="微软雅黑" panose="020B0503020204020204" charset="-122"/>
              </a:rPr>
              <a:t>- </a:t>
            </a:r>
            <a:r>
              <a:rPr lang="en-US" altLang="zh-CN" sz="1500" b="1" dirty="0">
                <a:solidFill>
                  <a:srgbClr val="FF0000"/>
                </a:solidFill>
                <a:latin typeface="微软雅黑" panose="020B0503020204020204" charset="-122"/>
                <a:ea typeface="微软雅黑" panose="020B0503020204020204" charset="-122"/>
              </a:rPr>
              <a:t>215</a:t>
            </a:r>
            <a:r>
              <a:rPr lang="zh-CN" altLang="en-US" sz="1350" b="1" dirty="0">
                <a:solidFill>
                  <a:srgbClr val="0076A3"/>
                </a:solidFill>
                <a:latin typeface="微软雅黑" panose="020B0503020204020204" charset="-122"/>
                <a:ea typeface="微软雅黑" panose="020B0503020204020204" charset="-122"/>
              </a:rPr>
              <a:t>年历史。</a:t>
            </a:r>
          </a:p>
        </p:txBody>
      </p:sp>
      <p:pic>
        <p:nvPicPr>
          <p:cNvPr id="31746" name="Picture 5"/>
          <p:cNvPicPr>
            <a:picLocks noChangeAspect="1"/>
          </p:cNvPicPr>
          <p:nvPr/>
        </p:nvPicPr>
        <p:blipFill>
          <a:blip r:embed="rId3" cstate="print"/>
          <a:stretch>
            <a:fillRect/>
          </a:stretch>
        </p:blipFill>
        <p:spPr>
          <a:xfrm>
            <a:off x="3693001" y="609918"/>
            <a:ext cx="4829175" cy="2633663"/>
          </a:xfrm>
          <a:prstGeom prst="rect">
            <a:avLst/>
          </a:prstGeom>
          <a:noFill/>
          <a:ln w="9525">
            <a:noFill/>
          </a:ln>
        </p:spPr>
      </p:pic>
      <p:sp>
        <p:nvSpPr>
          <p:cNvPr id="31747" name="矩形 8"/>
          <p:cNvSpPr/>
          <p:nvPr/>
        </p:nvSpPr>
        <p:spPr>
          <a:xfrm>
            <a:off x="3564890" y="3319145"/>
            <a:ext cx="5525135" cy="1567180"/>
          </a:xfrm>
          <a:prstGeom prst="rect">
            <a:avLst/>
          </a:prstGeom>
          <a:noFill/>
          <a:ln w="9525">
            <a:noFill/>
          </a:ln>
        </p:spPr>
        <p:txBody>
          <a:bodyPr wrap="square" anchor="t">
            <a:spAutoFit/>
          </a:bodyPr>
          <a:lstStyle/>
          <a:p>
            <a:pPr marL="285750" lvl="0" indent="-285750">
              <a:buFont typeface="Wingdings" panose="05000000000000000000" charset="0"/>
              <a:buChar char="ü"/>
            </a:pPr>
            <a:r>
              <a:rPr lang="en-US" altLang="zh-CN" sz="1200" dirty="0">
                <a:latin typeface="微软雅黑" panose="020B0503020204020204" charset="-122"/>
                <a:ea typeface="微软雅黑" panose="020B0503020204020204" charset="-122"/>
              </a:rPr>
              <a:t>XX</a:t>
            </a:r>
            <a:r>
              <a:rPr lang="zh-CN" altLang="en-US" sz="1200" dirty="0">
                <a:latin typeface="微软雅黑" panose="020B0503020204020204" charset="-122"/>
                <a:ea typeface="微软雅黑" panose="020B0503020204020204" charset="-122"/>
              </a:rPr>
              <a:t>公司创建于</a:t>
            </a:r>
            <a:r>
              <a:rPr lang="en-US" altLang="zh-CN" sz="1200" dirty="0">
                <a:latin typeface="微软雅黑" panose="020B0503020204020204" charset="-122"/>
                <a:ea typeface="微软雅黑" panose="020B0503020204020204" charset="-122"/>
              </a:rPr>
              <a:t>1802</a:t>
            </a:r>
            <a:r>
              <a:rPr lang="zh-CN" altLang="en-US" sz="1200" dirty="0">
                <a:latin typeface="微软雅黑" panose="020B0503020204020204" charset="-122"/>
                <a:ea typeface="微软雅黑" panose="020B0503020204020204" charset="-122"/>
              </a:rPr>
              <a:t>年，是</a:t>
            </a:r>
            <a:r>
              <a:rPr lang="zh-CN" altLang="en-US" sz="1200" b="1" dirty="0">
                <a:latin typeface="微软雅黑" panose="020B0503020204020204" charset="-122"/>
                <a:ea typeface="微软雅黑" panose="020B0503020204020204" charset="-122"/>
              </a:rPr>
              <a:t>世界</a:t>
            </a:r>
            <a:r>
              <a:rPr lang="en-US" altLang="zh-CN" sz="1200" b="1" dirty="0">
                <a:latin typeface="微软雅黑" panose="020B0503020204020204" charset="-122"/>
                <a:ea typeface="微软雅黑" panose="020B0503020204020204" charset="-122"/>
              </a:rPr>
              <a:t>500</a:t>
            </a:r>
            <a:r>
              <a:rPr lang="zh-CN" altLang="en-US" sz="1200" b="1" dirty="0">
                <a:latin typeface="微软雅黑" panose="020B0503020204020204" charset="-122"/>
                <a:ea typeface="微软雅黑" panose="020B0503020204020204" charset="-122"/>
              </a:rPr>
              <a:t>强中岁数最大、资格最老的化工企业</a:t>
            </a:r>
            <a:r>
              <a:rPr lang="zh-CN" altLang="en-US" sz="1200" dirty="0">
                <a:latin typeface="微软雅黑" panose="020B0503020204020204" charset="-122"/>
                <a:ea typeface="微软雅黑" panose="020B0503020204020204" charset="-122"/>
              </a:rPr>
              <a:t>；</a:t>
            </a:r>
            <a:endParaRPr lang="en-US" altLang="x-none" sz="1200" dirty="0">
              <a:latin typeface="微软雅黑" panose="020B0503020204020204" charset="-122"/>
              <a:ea typeface="微软雅黑" panose="020B0503020204020204" charset="-122"/>
            </a:endParaRPr>
          </a:p>
          <a:p>
            <a:pPr marL="285750" lvl="0" indent="-285750">
              <a:buFont typeface="Wingdings" panose="05000000000000000000" charset="0"/>
              <a:buChar char="ü"/>
            </a:pPr>
            <a:r>
              <a:rPr lang="en-US" altLang="zh-CN" sz="1200" dirty="0">
                <a:latin typeface="微软雅黑" panose="020B0503020204020204" charset="-122"/>
                <a:ea typeface="微软雅黑" panose="020B0503020204020204" charset="-122"/>
              </a:rPr>
              <a:t>XX</a:t>
            </a:r>
            <a:r>
              <a:rPr lang="zh-CN" altLang="en-US" sz="1200" dirty="0">
                <a:latin typeface="微软雅黑" panose="020B0503020204020204" charset="-122"/>
                <a:ea typeface="微软雅黑" panose="020B0503020204020204" charset="-122"/>
              </a:rPr>
              <a:t>公司是世界上最早（</a:t>
            </a:r>
            <a:r>
              <a:rPr lang="en-US" altLang="zh-CN" sz="1200" dirty="0">
                <a:latin typeface="微软雅黑" panose="020B0503020204020204" charset="-122"/>
                <a:ea typeface="微软雅黑" panose="020B0503020204020204" charset="-122"/>
              </a:rPr>
              <a:t>1811</a:t>
            </a:r>
            <a:r>
              <a:rPr lang="zh-CN" altLang="en-US" sz="1200" dirty="0">
                <a:latin typeface="微软雅黑" panose="020B0503020204020204" charset="-122"/>
                <a:ea typeface="微软雅黑" panose="020B0503020204020204" charset="-122"/>
              </a:rPr>
              <a:t>年）制定出安全条例的公司；</a:t>
            </a:r>
            <a:endParaRPr lang="en-US" altLang="x-none" sz="1200" dirty="0">
              <a:latin typeface="微软雅黑" panose="020B0503020204020204" charset="-122"/>
              <a:ea typeface="微软雅黑" panose="020B0503020204020204" charset="-122"/>
            </a:endParaRPr>
          </a:p>
          <a:p>
            <a:pPr marL="285750" lvl="0" indent="-285750">
              <a:buFont typeface="Wingdings" panose="05000000000000000000" charset="0"/>
              <a:buChar char="ü"/>
            </a:pPr>
            <a:r>
              <a:rPr lang="zh-CN" altLang="en-US" sz="1200" dirty="0">
                <a:latin typeface="微软雅黑" panose="020B0503020204020204" charset="-122"/>
                <a:ea typeface="微软雅黑" panose="020B0503020204020204" charset="-122"/>
              </a:rPr>
              <a:t>安全数据统计始于</a:t>
            </a:r>
            <a:r>
              <a:rPr lang="en-US" altLang="zh-CN" sz="1200" dirty="0">
                <a:latin typeface="微软雅黑" panose="020B0503020204020204" charset="-122"/>
                <a:ea typeface="微软雅黑" panose="020B0503020204020204" charset="-122"/>
              </a:rPr>
              <a:t>1912</a:t>
            </a:r>
            <a:r>
              <a:rPr lang="zh-CN" altLang="en-US" sz="1200" dirty="0">
                <a:latin typeface="微软雅黑" panose="020B0503020204020204" charset="-122"/>
                <a:ea typeface="微软雅黑" panose="020B0503020204020204" charset="-122"/>
              </a:rPr>
              <a:t>年；</a:t>
            </a:r>
            <a:endParaRPr lang="en-US" altLang="x-none" sz="1200" dirty="0">
              <a:latin typeface="微软雅黑" panose="020B0503020204020204" charset="-122"/>
              <a:ea typeface="微软雅黑" panose="020B0503020204020204" charset="-122"/>
            </a:endParaRPr>
          </a:p>
          <a:p>
            <a:pPr marL="285750" lvl="0" indent="-285750">
              <a:buFont typeface="Wingdings" panose="05000000000000000000" charset="0"/>
              <a:buChar char="ü"/>
            </a:pPr>
            <a:r>
              <a:rPr lang="en-US" altLang="zh-CN" sz="1200" dirty="0">
                <a:latin typeface="微软雅黑" panose="020B0503020204020204" charset="-122"/>
                <a:ea typeface="微软雅黑" panose="020B0503020204020204" charset="-122"/>
              </a:rPr>
              <a:t>20</a:t>
            </a:r>
            <a:r>
              <a:rPr lang="zh-CN" altLang="en-US" sz="1200" dirty="0">
                <a:latin typeface="微软雅黑" panose="020B0503020204020204" charset="-122"/>
                <a:ea typeface="微软雅黑" panose="020B0503020204020204" charset="-122"/>
              </a:rPr>
              <a:t>世纪</a:t>
            </a:r>
            <a:r>
              <a:rPr lang="en-US" altLang="zh-CN" sz="1200" dirty="0">
                <a:latin typeface="微软雅黑" panose="020B0503020204020204" charset="-122"/>
                <a:ea typeface="微软雅黑" panose="020B0503020204020204" charset="-122"/>
              </a:rPr>
              <a:t>40</a:t>
            </a:r>
            <a:r>
              <a:rPr lang="zh-CN" altLang="en-US" sz="1200" dirty="0">
                <a:latin typeface="微软雅黑" panose="020B0503020204020204" charset="-122"/>
                <a:ea typeface="微软雅黑" panose="020B0503020204020204" charset="-122"/>
              </a:rPr>
              <a:t>年代提出了“所有事故都是可以预防的”安全管理理念；</a:t>
            </a:r>
            <a:endParaRPr lang="en-US" altLang="x-none" sz="1200" dirty="0">
              <a:latin typeface="微软雅黑" panose="020B0503020204020204" charset="-122"/>
              <a:ea typeface="微软雅黑" panose="020B0503020204020204" charset="-122"/>
            </a:endParaRPr>
          </a:p>
          <a:p>
            <a:pPr marL="285750" lvl="0" indent="-285750">
              <a:buFont typeface="Wingdings" panose="05000000000000000000" charset="0"/>
              <a:buChar char="ü"/>
            </a:pPr>
            <a:r>
              <a:rPr lang="en-US" altLang="zh-CN" sz="1200" dirty="0">
                <a:latin typeface="微软雅黑" panose="020B0503020204020204" charset="-122"/>
                <a:ea typeface="微软雅黑" panose="020B0503020204020204" charset="-122"/>
              </a:rPr>
              <a:t>20</a:t>
            </a:r>
            <a:r>
              <a:rPr lang="zh-CN" altLang="en-US" sz="1200" dirty="0">
                <a:latin typeface="微软雅黑" panose="020B0503020204020204" charset="-122"/>
                <a:ea typeface="微软雅黑" panose="020B0503020204020204" charset="-122"/>
              </a:rPr>
              <a:t>世纪</a:t>
            </a:r>
            <a:r>
              <a:rPr lang="en-US" altLang="zh-CN" sz="1200" dirty="0">
                <a:latin typeface="微软雅黑" panose="020B0503020204020204" charset="-122"/>
                <a:ea typeface="微软雅黑" panose="020B0503020204020204" charset="-122"/>
              </a:rPr>
              <a:t>50</a:t>
            </a:r>
            <a:r>
              <a:rPr lang="zh-CN" altLang="en-US" sz="1200" dirty="0">
                <a:latin typeface="微软雅黑" panose="020B0503020204020204" charset="-122"/>
                <a:ea typeface="微软雅黑" panose="020B0503020204020204" charset="-122"/>
              </a:rPr>
              <a:t>年代推出工作外安全；</a:t>
            </a:r>
            <a:endParaRPr lang="en-US" altLang="x-none" sz="1200" dirty="0">
              <a:latin typeface="微软雅黑" panose="020B0503020204020204" charset="-122"/>
              <a:ea typeface="微软雅黑" panose="020B0503020204020204" charset="-122"/>
            </a:endParaRPr>
          </a:p>
          <a:p>
            <a:pPr marL="285750" lvl="0" indent="-285750">
              <a:buFont typeface="Wingdings" panose="05000000000000000000" charset="0"/>
              <a:buChar char="ü"/>
            </a:pPr>
            <a:r>
              <a:rPr lang="en-US" altLang="zh-CN" sz="1200" dirty="0">
                <a:latin typeface="微软雅黑" panose="020B0503020204020204" charset="-122"/>
                <a:ea typeface="微软雅黑" panose="020B0503020204020204" charset="-122"/>
              </a:rPr>
              <a:t>20</a:t>
            </a:r>
            <a:r>
              <a:rPr lang="zh-CN" altLang="en-US" sz="1200" dirty="0">
                <a:latin typeface="微软雅黑" panose="020B0503020204020204" charset="-122"/>
                <a:ea typeface="微软雅黑" panose="020B0503020204020204" charset="-122"/>
              </a:rPr>
              <a:t>世纪</a:t>
            </a:r>
            <a:r>
              <a:rPr lang="en-US" altLang="zh-CN" sz="1200" dirty="0">
                <a:latin typeface="微软雅黑" panose="020B0503020204020204" charset="-122"/>
                <a:ea typeface="微软雅黑" panose="020B0503020204020204" charset="-122"/>
              </a:rPr>
              <a:t>90</a:t>
            </a:r>
            <a:r>
              <a:rPr lang="zh-CN" altLang="en-US" sz="1200" dirty="0">
                <a:latin typeface="微软雅黑" panose="020B0503020204020204" charset="-122"/>
                <a:ea typeface="微软雅黑" panose="020B0503020204020204" charset="-122"/>
              </a:rPr>
              <a:t>年代提出了“零伤害”管理；</a:t>
            </a:r>
            <a:endParaRPr lang="en-US" altLang="x-none" sz="1200" dirty="0">
              <a:latin typeface="微软雅黑" panose="020B0503020204020204" charset="-122"/>
              <a:ea typeface="微软雅黑" panose="020B0503020204020204" charset="-122"/>
            </a:endParaRPr>
          </a:p>
          <a:p>
            <a:pPr marL="285750" lvl="0" indent="-285750">
              <a:buFont typeface="Wingdings" panose="05000000000000000000" charset="0"/>
              <a:buChar char="ü"/>
            </a:pPr>
            <a:r>
              <a:rPr lang="zh-CN" altLang="en-US" sz="1200" dirty="0">
                <a:latin typeface="微软雅黑" panose="020B0503020204020204" charset="-122"/>
                <a:ea typeface="微软雅黑" panose="020B0503020204020204" charset="-122"/>
              </a:rPr>
              <a:t>全球</a:t>
            </a:r>
            <a:r>
              <a:rPr lang="en-US" altLang="zh-CN" sz="1200" dirty="0">
                <a:latin typeface="微软雅黑" panose="020B0503020204020204" charset="-122"/>
                <a:ea typeface="微软雅黑" panose="020B0503020204020204" charset="-122"/>
              </a:rPr>
              <a:t>80%</a:t>
            </a:r>
            <a:r>
              <a:rPr lang="zh-CN" altLang="en-US" sz="1200" dirty="0">
                <a:latin typeface="微软雅黑" panose="020B0503020204020204" charset="-122"/>
                <a:ea typeface="微软雅黑" panose="020B0503020204020204" charset="-122"/>
              </a:rPr>
              <a:t>的</a:t>
            </a:r>
            <a:r>
              <a:rPr lang="en-US" altLang="zh-CN" sz="1200" dirty="0">
                <a:latin typeface="微软雅黑" panose="020B0503020204020204" charset="-122"/>
                <a:ea typeface="微软雅黑" panose="020B0503020204020204" charset="-122"/>
              </a:rPr>
              <a:t>XX</a:t>
            </a:r>
            <a:r>
              <a:rPr lang="zh-CN" altLang="en-US" sz="1200" dirty="0">
                <a:latin typeface="微软雅黑" panose="020B0503020204020204" charset="-122"/>
                <a:ea typeface="微软雅黑" panose="020B0503020204020204" charset="-122"/>
              </a:rPr>
              <a:t>工厂都实现了“零伤害”，有的甚至保持了十年以上；</a:t>
            </a:r>
            <a:endParaRPr lang="en-US" altLang="x-none" sz="1200" dirty="0">
              <a:latin typeface="微软雅黑" panose="020B0503020204020204" charset="-122"/>
              <a:ea typeface="微软雅黑" panose="020B0503020204020204" charset="-122"/>
            </a:endParaRPr>
          </a:p>
          <a:p>
            <a:pPr marL="285750" lvl="0" indent="-285750">
              <a:buFont typeface="Wingdings" panose="05000000000000000000" charset="0"/>
              <a:buChar char="ü"/>
            </a:pPr>
            <a:r>
              <a:rPr lang="en-US" altLang="zh-CN" sz="1200" b="1" dirty="0">
                <a:latin typeface="微软雅黑" panose="020B0503020204020204" charset="-122"/>
                <a:ea typeface="微软雅黑" panose="020B0503020204020204" charset="-122"/>
              </a:rPr>
              <a:t>XX</a:t>
            </a:r>
            <a:r>
              <a:rPr lang="zh-CN" altLang="en-US" sz="1200" b="1" dirty="0">
                <a:latin typeface="微软雅黑" panose="020B0503020204020204" charset="-122"/>
                <a:ea typeface="微软雅黑" panose="020B0503020204020204" charset="-122"/>
              </a:rPr>
              <a:t>公司的安全记录优于其它工业企业平均</a:t>
            </a:r>
            <a:r>
              <a:rPr lang="en-US" altLang="zh-CN" sz="1200" b="1" dirty="0">
                <a:solidFill>
                  <a:srgbClr val="FF0000"/>
                </a:solidFill>
                <a:latin typeface="微软雅黑" panose="020B0503020204020204" charset="-122"/>
                <a:ea typeface="微软雅黑" panose="020B0503020204020204" charset="-122"/>
              </a:rPr>
              <a:t>10</a:t>
            </a:r>
            <a:r>
              <a:rPr lang="zh-CN" altLang="en-US" sz="1200" b="1" dirty="0">
                <a:latin typeface="微软雅黑" panose="020B0503020204020204" charset="-122"/>
                <a:ea typeface="微软雅黑" panose="020B0503020204020204" charset="-122"/>
              </a:rPr>
              <a:t>倍。</a:t>
            </a:r>
            <a:endParaRPr lang="en-US" altLang="x-none" sz="1200" b="1" dirty="0">
              <a:latin typeface="微软雅黑" panose="020B0503020204020204" charset="-122"/>
              <a:ea typeface="微软雅黑" panose="020B0503020204020204" charset="-122"/>
            </a:endParaRPr>
          </a:p>
        </p:txBody>
      </p:sp>
      <p:sp>
        <p:nvSpPr>
          <p:cNvPr id="31748" name="矩形 9"/>
          <p:cNvSpPr/>
          <p:nvPr/>
        </p:nvSpPr>
        <p:spPr>
          <a:xfrm>
            <a:off x="398780" y="3081655"/>
            <a:ext cx="3068955" cy="2029460"/>
          </a:xfrm>
          <a:prstGeom prst="rect">
            <a:avLst/>
          </a:prstGeom>
          <a:noFill/>
          <a:ln w="31750" cap="flat" cmpd="sng">
            <a:solidFill>
              <a:srgbClr val="387026"/>
            </a:solidFill>
            <a:prstDash val="solid"/>
            <a:miter/>
            <a:headEnd type="none" w="med" len="med"/>
            <a:tailEnd type="none" w="med" len="med"/>
          </a:ln>
        </p:spPr>
        <p:txBody>
          <a:bodyPr wrap="square" anchor="t">
            <a:spAutoFit/>
          </a:bodyPr>
          <a:lstStyle/>
          <a:p>
            <a:pPr lvl="0" indent="0">
              <a:lnSpc>
                <a:spcPct val="130000"/>
              </a:lnSpc>
            </a:pPr>
            <a:r>
              <a:rPr lang="en-US" altLang="zh-CN" sz="1400" b="1" dirty="0">
                <a:latin typeface="微软雅黑" panose="020B0503020204020204" charset="-122"/>
                <a:ea typeface="微软雅黑" panose="020B0503020204020204" charset="-122"/>
              </a:rPr>
              <a:t>XX</a:t>
            </a:r>
            <a:r>
              <a:rPr lang="zh-CN" altLang="en-US" sz="1400" b="1" dirty="0">
                <a:latin typeface="微软雅黑" panose="020B0503020204020204" charset="-122"/>
                <a:ea typeface="微软雅黑" panose="020B0503020204020204" charset="-122"/>
              </a:rPr>
              <a:t>公司的核心价值观：</a:t>
            </a:r>
            <a:endParaRPr lang="en-US" altLang="x-none" sz="1400" b="1" dirty="0">
              <a:latin typeface="微软雅黑" panose="020B0503020204020204" charset="-122"/>
              <a:ea typeface="微软雅黑" panose="020B0503020204020204" charset="-122"/>
            </a:endParaRPr>
          </a:p>
          <a:p>
            <a:pPr lvl="0" indent="0">
              <a:lnSpc>
                <a:spcPct val="130000"/>
              </a:lnSpc>
            </a:pPr>
            <a:r>
              <a:rPr lang="en-US" altLang="x-none" sz="1400" dirty="0">
                <a:latin typeface="微软雅黑" panose="020B0503020204020204" charset="-122"/>
                <a:ea typeface="微软雅黑" panose="020B0503020204020204" charset="-122"/>
              </a:rPr>
              <a:t>    </a:t>
            </a:r>
            <a:r>
              <a:rPr lang="en-US" altLang="zh-CN" sz="1400" dirty="0">
                <a:latin typeface="微软雅黑" panose="020B0503020204020204" charset="-122"/>
                <a:ea typeface="微软雅黑" panose="020B0503020204020204" charset="-122"/>
              </a:rPr>
              <a:t>1</a:t>
            </a:r>
            <a:r>
              <a:rPr lang="zh-CN" altLang="en-US" sz="1400" dirty="0">
                <a:latin typeface="微软雅黑" panose="020B0503020204020204" charset="-122"/>
                <a:ea typeface="微软雅黑" panose="020B0503020204020204" charset="-122"/>
              </a:rPr>
              <a:t>、安全与健康；</a:t>
            </a:r>
            <a:endParaRPr lang="en-US" altLang="x-none" sz="1400" dirty="0">
              <a:latin typeface="微软雅黑" panose="020B0503020204020204" charset="-122"/>
              <a:ea typeface="微软雅黑" panose="020B0503020204020204" charset="-122"/>
            </a:endParaRPr>
          </a:p>
          <a:p>
            <a:pPr lvl="0" indent="0">
              <a:lnSpc>
                <a:spcPct val="130000"/>
              </a:lnSpc>
            </a:pPr>
            <a:r>
              <a:rPr lang="en-US" altLang="x-none" sz="1400" dirty="0">
                <a:latin typeface="微软雅黑" panose="020B0503020204020204" charset="-122"/>
                <a:ea typeface="微软雅黑" panose="020B0503020204020204" charset="-122"/>
              </a:rPr>
              <a:t>    </a:t>
            </a:r>
            <a:r>
              <a:rPr lang="en-US" altLang="zh-CN" sz="1400" dirty="0">
                <a:latin typeface="微软雅黑" panose="020B0503020204020204" charset="-122"/>
                <a:ea typeface="微软雅黑" panose="020B0503020204020204" charset="-122"/>
              </a:rPr>
              <a:t>2</a:t>
            </a:r>
            <a:r>
              <a:rPr lang="zh-CN" altLang="en-US" sz="1400" dirty="0">
                <a:latin typeface="微软雅黑" panose="020B0503020204020204" charset="-122"/>
                <a:ea typeface="微软雅黑" panose="020B0503020204020204" charset="-122"/>
              </a:rPr>
              <a:t>、保护环境；</a:t>
            </a:r>
            <a:endParaRPr lang="en-US" altLang="x-none" sz="1400" dirty="0">
              <a:latin typeface="微软雅黑" panose="020B0503020204020204" charset="-122"/>
              <a:ea typeface="微软雅黑" panose="020B0503020204020204" charset="-122"/>
            </a:endParaRPr>
          </a:p>
          <a:p>
            <a:pPr lvl="0" indent="0">
              <a:lnSpc>
                <a:spcPct val="130000"/>
              </a:lnSpc>
            </a:pPr>
            <a:r>
              <a:rPr lang="en-US" altLang="x-none" sz="1400" dirty="0">
                <a:latin typeface="微软雅黑" panose="020B0503020204020204" charset="-122"/>
                <a:ea typeface="微软雅黑" panose="020B0503020204020204" charset="-122"/>
              </a:rPr>
              <a:t>    </a:t>
            </a:r>
            <a:r>
              <a:rPr lang="en-US" altLang="zh-CN" sz="1400" dirty="0">
                <a:latin typeface="微软雅黑" panose="020B0503020204020204" charset="-122"/>
                <a:ea typeface="微软雅黑" panose="020B0503020204020204" charset="-122"/>
              </a:rPr>
              <a:t>3</a:t>
            </a:r>
            <a:r>
              <a:rPr lang="zh-CN" altLang="en-US" sz="1400" dirty="0">
                <a:latin typeface="微软雅黑" panose="020B0503020204020204" charset="-122"/>
                <a:ea typeface="微软雅黑" panose="020B0503020204020204" charset="-122"/>
              </a:rPr>
              <a:t>、遵守最高的职业道德操守；</a:t>
            </a:r>
            <a:endParaRPr lang="en-US" altLang="x-none" sz="1400" dirty="0">
              <a:latin typeface="微软雅黑" panose="020B0503020204020204" charset="-122"/>
              <a:ea typeface="微软雅黑" panose="020B0503020204020204" charset="-122"/>
            </a:endParaRPr>
          </a:p>
          <a:p>
            <a:pPr lvl="0" indent="0">
              <a:lnSpc>
                <a:spcPct val="130000"/>
              </a:lnSpc>
            </a:pPr>
            <a:r>
              <a:rPr lang="en-US" altLang="x-none" sz="1400" dirty="0">
                <a:latin typeface="微软雅黑" panose="020B0503020204020204" charset="-122"/>
                <a:ea typeface="微软雅黑" panose="020B0503020204020204" charset="-122"/>
              </a:rPr>
              <a:t>    </a:t>
            </a:r>
            <a:r>
              <a:rPr lang="en-US" altLang="zh-CN" sz="1400" dirty="0">
                <a:latin typeface="微软雅黑" panose="020B0503020204020204" charset="-122"/>
                <a:ea typeface="微软雅黑" panose="020B0503020204020204" charset="-122"/>
              </a:rPr>
              <a:t>4</a:t>
            </a:r>
            <a:r>
              <a:rPr lang="zh-CN" altLang="en-US" sz="1400" dirty="0">
                <a:latin typeface="微软雅黑" panose="020B0503020204020204" charset="-122"/>
                <a:ea typeface="微软雅黑" panose="020B0503020204020204" charset="-122"/>
              </a:rPr>
              <a:t>、尊重他人与平等待人。</a:t>
            </a:r>
            <a:endParaRPr lang="en-US" altLang="x-none" sz="1400" dirty="0">
              <a:latin typeface="微软雅黑" panose="020B0503020204020204" charset="-122"/>
              <a:ea typeface="微软雅黑" panose="020B0503020204020204" charset="-122"/>
            </a:endParaRPr>
          </a:p>
          <a:p>
            <a:pPr lvl="0" indent="0">
              <a:lnSpc>
                <a:spcPct val="130000"/>
              </a:lnSpc>
            </a:pPr>
            <a:r>
              <a:rPr lang="zh-CN" altLang="en-US" sz="1400" b="1" dirty="0">
                <a:latin typeface="微软雅黑" panose="020B0503020204020204" charset="-122"/>
                <a:ea typeface="微软雅黑" panose="020B0503020204020204" charset="-122"/>
              </a:rPr>
              <a:t>核心价值观是</a:t>
            </a:r>
            <a:r>
              <a:rPr lang="en-US" altLang="zh-CN" sz="1400" b="1" dirty="0">
                <a:latin typeface="微软雅黑" panose="020B0503020204020204" charset="-122"/>
                <a:ea typeface="微软雅黑" panose="020B0503020204020204" charset="-122"/>
              </a:rPr>
              <a:t>XX</a:t>
            </a:r>
            <a:r>
              <a:rPr lang="zh-CN" altLang="en-US" sz="1400" b="1" dirty="0">
                <a:latin typeface="微软雅黑" panose="020B0503020204020204" charset="-122"/>
                <a:ea typeface="微软雅黑" panose="020B0503020204020204" charset="-122"/>
              </a:rPr>
              <a:t>永不动摇的承诺，渗透在</a:t>
            </a:r>
            <a:r>
              <a:rPr lang="en-US" altLang="zh-CN" sz="1400" b="1" dirty="0">
                <a:latin typeface="微软雅黑" panose="020B0503020204020204" charset="-122"/>
                <a:ea typeface="微软雅黑" panose="020B0503020204020204" charset="-122"/>
              </a:rPr>
              <a:t>XX</a:t>
            </a:r>
            <a:r>
              <a:rPr lang="zh-CN" altLang="en-US" sz="1400" b="1" dirty="0">
                <a:latin typeface="微软雅黑" panose="020B0503020204020204" charset="-122"/>
                <a:ea typeface="微软雅黑" panose="020B0503020204020204" charset="-122"/>
              </a:rPr>
              <a:t>所有的行动中</a:t>
            </a:r>
            <a:r>
              <a:rPr lang="zh-CN" altLang="en-US" sz="1400" dirty="0">
                <a:latin typeface="微软雅黑" panose="020B0503020204020204" charset="-122"/>
                <a:ea typeface="微软雅黑" panose="020B0503020204020204" charset="-122"/>
              </a:rPr>
              <a:t>。</a:t>
            </a:r>
            <a:endParaRPr lang="en-US" altLang="x-none" sz="1400" b="1" dirty="0">
              <a:latin typeface="微软雅黑" panose="020B0503020204020204" charset="-122"/>
              <a:ea typeface="微软雅黑" panose="020B0503020204020204" charset="-122"/>
            </a:endParaRPr>
          </a:p>
        </p:txBody>
      </p:sp>
    </p:spTree>
    <p:custDataLst>
      <p:tags r:id="rId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stretch>
            <a:fillRect/>
          </a:stretch>
        </p:blipFill>
        <p:spPr>
          <a:xfrm>
            <a:off x="273050" y="2640965"/>
            <a:ext cx="2771140" cy="2324100"/>
          </a:xfrm>
          <a:prstGeom prst="rect">
            <a:avLst/>
          </a:prstGeom>
        </p:spPr>
      </p:pic>
      <p:pic>
        <p:nvPicPr>
          <p:cNvPr id="4" name="图片 3"/>
          <p:cNvPicPr>
            <a:picLocks noChangeAspect="1"/>
          </p:cNvPicPr>
          <p:nvPr/>
        </p:nvPicPr>
        <p:blipFill>
          <a:blip r:embed="rId4" cstate="print"/>
          <a:stretch>
            <a:fillRect/>
          </a:stretch>
        </p:blipFill>
        <p:spPr>
          <a:xfrm>
            <a:off x="3451225" y="1011555"/>
            <a:ext cx="5563870" cy="1986915"/>
          </a:xfrm>
          <a:prstGeom prst="rect">
            <a:avLst/>
          </a:prstGeom>
          <a:ln>
            <a:solidFill>
              <a:schemeClr val="accent1"/>
            </a:solidFill>
          </a:ln>
        </p:spPr>
      </p:pic>
      <p:pic>
        <p:nvPicPr>
          <p:cNvPr id="5" name="图片 4"/>
          <p:cNvPicPr>
            <a:picLocks noChangeAspect="1"/>
          </p:cNvPicPr>
          <p:nvPr/>
        </p:nvPicPr>
        <p:blipFill>
          <a:blip r:embed="rId5" cstate="print"/>
          <a:stretch>
            <a:fillRect/>
          </a:stretch>
        </p:blipFill>
        <p:spPr>
          <a:xfrm>
            <a:off x="3451860" y="3072130"/>
            <a:ext cx="2547620" cy="1892935"/>
          </a:xfrm>
          <a:prstGeom prst="rect">
            <a:avLst/>
          </a:prstGeom>
        </p:spPr>
      </p:pic>
      <p:pic>
        <p:nvPicPr>
          <p:cNvPr id="6" name="图片 5"/>
          <p:cNvPicPr>
            <a:picLocks noChangeAspect="1"/>
          </p:cNvPicPr>
          <p:nvPr/>
        </p:nvPicPr>
        <p:blipFill>
          <a:blip r:embed="rId6" cstate="print"/>
          <a:stretch>
            <a:fillRect/>
          </a:stretch>
        </p:blipFill>
        <p:spPr>
          <a:xfrm>
            <a:off x="6121400" y="3071495"/>
            <a:ext cx="2952115" cy="1893570"/>
          </a:xfrm>
          <a:prstGeom prst="rect">
            <a:avLst/>
          </a:prstGeom>
        </p:spPr>
      </p:pic>
      <p:sp>
        <p:nvSpPr>
          <p:cNvPr id="2" name="文本框 1"/>
          <p:cNvSpPr txBox="1"/>
          <p:nvPr/>
        </p:nvSpPr>
        <p:spPr>
          <a:xfrm>
            <a:off x="145415" y="741680"/>
            <a:ext cx="2782570" cy="352425"/>
          </a:xfrm>
          <a:prstGeom prst="rect">
            <a:avLst/>
          </a:prstGeom>
          <a:noFill/>
        </p:spPr>
        <p:txBody>
          <a:bodyPr wrap="square" rtlCol="0">
            <a:spAutoFit/>
          </a:bodyPr>
          <a:lstStyle/>
          <a:p>
            <a:r>
              <a:rPr lang="zh-CN" altLang="en-US" sz="1600" b="1">
                <a:latin typeface="微软雅黑" panose="020B0503020204020204" charset="-122"/>
                <a:ea typeface="微软雅黑" panose="020B0503020204020204" charset="-122"/>
              </a:rPr>
              <a:t>风险矩阵定义：</a:t>
            </a:r>
          </a:p>
        </p:txBody>
      </p:sp>
      <p:sp>
        <p:nvSpPr>
          <p:cNvPr id="8" name="文本框 7"/>
          <p:cNvSpPr txBox="1"/>
          <p:nvPr/>
        </p:nvSpPr>
        <p:spPr>
          <a:xfrm>
            <a:off x="143510" y="1090295"/>
            <a:ext cx="3030220" cy="1051560"/>
          </a:xfrm>
          <a:prstGeom prst="rect">
            <a:avLst/>
          </a:prstGeom>
          <a:noFill/>
        </p:spPr>
        <p:txBody>
          <a:bodyPr wrap="square" rtlCol="0">
            <a:spAutoFit/>
          </a:bodyPr>
          <a:lstStyle/>
          <a:p>
            <a:pPr>
              <a:lnSpc>
                <a:spcPct val="150000"/>
              </a:lnSpc>
            </a:pPr>
            <a:r>
              <a:rPr lang="zh-CN" altLang="en-US" sz="1400">
                <a:latin typeface="微软雅黑" panose="020B0503020204020204" charset="-122"/>
                <a:ea typeface="微软雅黑" panose="020B0503020204020204" charset="-122"/>
              </a:rPr>
              <a:t>风险矩阵是一种能够把危险发生的可能性和伤害的严重程度综合评估风险大小的</a:t>
            </a:r>
            <a:r>
              <a:rPr lang="zh-CN" altLang="en-US" sz="1400" b="1">
                <a:solidFill>
                  <a:srgbClr val="FF0000"/>
                </a:solidFill>
                <a:latin typeface="微软雅黑" panose="020B0503020204020204" charset="-122"/>
                <a:ea typeface="微软雅黑" panose="020B0503020204020204" charset="-122"/>
              </a:rPr>
              <a:t>定性</a:t>
            </a:r>
            <a:r>
              <a:rPr lang="zh-CN" altLang="en-US" sz="1400">
                <a:latin typeface="微软雅黑" panose="020B0503020204020204" charset="-122"/>
                <a:ea typeface="微软雅黑" panose="020B0503020204020204" charset="-122"/>
              </a:rPr>
              <a:t>的风险评估分析方法。</a:t>
            </a:r>
          </a:p>
        </p:txBody>
      </p:sp>
      <p:sp>
        <p:nvSpPr>
          <p:cNvPr id="9" name="文本框 8"/>
          <p:cNvSpPr txBox="1"/>
          <p:nvPr/>
        </p:nvSpPr>
        <p:spPr>
          <a:xfrm>
            <a:off x="649605" y="2403475"/>
            <a:ext cx="196532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风险矩阵（</a:t>
            </a:r>
            <a:r>
              <a:rPr lang="en-US" altLang="zh-CN" sz="1400" b="1">
                <a:solidFill>
                  <a:srgbClr val="0070C0"/>
                </a:solidFill>
                <a:latin typeface="微软雅黑" panose="020B0503020204020204" charset="-122"/>
                <a:ea typeface="微软雅黑" panose="020B0503020204020204" charset="-122"/>
              </a:rPr>
              <a:t>4</a:t>
            </a:r>
            <a:r>
              <a:rPr lang="zh-CN" altLang="en-US" sz="1400" b="1">
                <a:solidFill>
                  <a:srgbClr val="0070C0"/>
                </a:solidFill>
                <a:latin typeface="微软雅黑" panose="020B0503020204020204" charset="-122"/>
                <a:ea typeface="微软雅黑" panose="020B0503020204020204" charset="-122"/>
              </a:rPr>
              <a:t>×</a:t>
            </a:r>
            <a:r>
              <a:rPr lang="en-US" altLang="zh-CN" sz="1400" b="1">
                <a:solidFill>
                  <a:srgbClr val="0070C0"/>
                </a:solidFill>
                <a:latin typeface="微软雅黑" panose="020B0503020204020204" charset="-122"/>
                <a:ea typeface="微软雅黑" panose="020B0503020204020204" charset="-122"/>
              </a:rPr>
              <a:t>4</a:t>
            </a:r>
            <a:r>
              <a:rPr lang="zh-CN" altLang="en-US" sz="1400" b="1">
                <a:solidFill>
                  <a:srgbClr val="0070C0"/>
                </a:solidFill>
                <a:latin typeface="微软雅黑" panose="020B0503020204020204" charset="-122"/>
                <a:ea typeface="微软雅黑" panose="020B0503020204020204" charset="-122"/>
              </a:rPr>
              <a:t>）</a:t>
            </a:r>
          </a:p>
        </p:txBody>
      </p:sp>
      <p:sp>
        <p:nvSpPr>
          <p:cNvPr id="10" name="文本框 9"/>
          <p:cNvSpPr txBox="1"/>
          <p:nvPr/>
        </p:nvSpPr>
        <p:spPr>
          <a:xfrm>
            <a:off x="4530725" y="695960"/>
            <a:ext cx="319087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风险等级判定</a:t>
            </a:r>
          </a:p>
        </p:txBody>
      </p:sp>
      <p:sp>
        <p:nvSpPr>
          <p:cNvPr id="7" name="文本框 6"/>
          <p:cNvSpPr txBox="1"/>
          <p:nvPr/>
        </p:nvSpPr>
        <p:spPr>
          <a:xfrm>
            <a:off x="558800" y="189865"/>
            <a:ext cx="1405890"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隐患排查</a:t>
            </a:r>
          </a:p>
        </p:txBody>
      </p:sp>
      <p:sp>
        <p:nvSpPr>
          <p:cNvPr id="220" name=" 220"/>
          <p:cNvSpPr/>
          <p:nvPr/>
        </p:nvSpPr>
        <p:spPr>
          <a:xfrm>
            <a:off x="64770" y="236220"/>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6</a:t>
            </a:r>
          </a:p>
        </p:txBody>
      </p:sp>
    </p:spTree>
    <p:custDataLst>
      <p:tags r:id="rId1"/>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0175" y="915670"/>
            <a:ext cx="4212590" cy="1691640"/>
          </a:xfrm>
          <a:prstGeom prst="rect">
            <a:avLst/>
          </a:prstGeom>
          <a:noFill/>
          <a:ln>
            <a:solidFill>
              <a:schemeClr val="accent1"/>
            </a:solidFill>
          </a:ln>
        </p:spPr>
        <p:txBody>
          <a:bodyPr wrap="square" rtlCol="0">
            <a:spAutoFit/>
          </a:bodyPr>
          <a:lstStyle/>
          <a:p>
            <a:pPr marL="285750" indent="-285750" algn="l">
              <a:lnSpc>
                <a:spcPct val="150000"/>
              </a:lnSpc>
              <a:buFont typeface="Arial" panose="020B0604020202020204" pitchFamily="34" charset="0"/>
              <a:buChar char="•"/>
            </a:pPr>
            <a:r>
              <a:rPr lang="zh-CN" altLang="zh-CN" sz="1400" b="1" noProof="0" dirty="0">
                <a:ln>
                  <a:noFill/>
                </a:ln>
                <a:solidFill>
                  <a:schemeClr val="accent1">
                    <a:lumMod val="75000"/>
                  </a:schemeClr>
                </a:solidFill>
                <a:effectLst/>
                <a:uLnTx/>
                <a:uFillTx/>
                <a:latin typeface="微软雅黑" panose="020B0503020204020204" charset="-122"/>
                <a:ea typeface="微软雅黑" panose="020B0503020204020204" charset="-122"/>
              </a:rPr>
              <a:t>定义</a:t>
            </a:r>
            <a:r>
              <a:rPr lang="zh-CN" altLang="en-US" sz="1400" b="1">
                <a:solidFill>
                  <a:srgbClr val="002060"/>
                </a:solidFill>
                <a:latin typeface="微软雅黑" panose="020B0503020204020204" charset="-122"/>
                <a:ea typeface="微软雅黑" panose="020B0503020204020204" charset="-122"/>
              </a:rPr>
              <a:t>：</a:t>
            </a:r>
            <a:r>
              <a:rPr lang="zh-CN" altLang="en-US" sz="1400">
                <a:latin typeface="微软雅黑" panose="020B0503020204020204" charset="-122"/>
                <a:ea typeface="微软雅黑" panose="020B0503020204020204" charset="-122"/>
              </a:rPr>
              <a:t>关于</a:t>
            </a:r>
            <a:r>
              <a:rPr lang="zh-CN" altLang="zh-CN" sz="1400" b="1" noProof="0" dirty="0">
                <a:ln>
                  <a:noFill/>
                </a:ln>
                <a:solidFill>
                  <a:schemeClr val="accent1">
                    <a:lumMod val="75000"/>
                  </a:schemeClr>
                </a:solidFill>
                <a:effectLst/>
                <a:uLnTx/>
                <a:uFillTx/>
                <a:latin typeface="微软雅黑" panose="020B0503020204020204" charset="-122"/>
                <a:ea typeface="微软雅黑" panose="020B0503020204020204" charset="-122"/>
              </a:rPr>
              <a:t>物料的危害性、工艺设计基础和设备设计基础</a:t>
            </a:r>
            <a:r>
              <a:rPr lang="zh-CN" altLang="en-US" sz="1400">
                <a:latin typeface="微软雅黑" panose="020B0503020204020204" charset="-122"/>
                <a:ea typeface="微软雅黑" panose="020B0503020204020204" charset="-122"/>
              </a:rPr>
              <a:t>的完整、准确的文件化信息资料。</a:t>
            </a:r>
          </a:p>
          <a:p>
            <a:pPr marL="285750" indent="-285750" algn="l">
              <a:lnSpc>
                <a:spcPct val="150000"/>
              </a:lnSpc>
              <a:buFont typeface="Arial" panose="020B0604020202020204" pitchFamily="34" charset="0"/>
              <a:buChar char="•"/>
            </a:pPr>
            <a:r>
              <a:rPr lang="zh-CN" altLang="en-US" sz="1400">
                <a:latin typeface="微软雅黑" panose="020B0503020204020204" charset="-122"/>
                <a:ea typeface="微软雅黑" panose="020B0503020204020204" charset="-122"/>
                <a:sym typeface="+mn-ea"/>
              </a:rPr>
              <a:t>各属地单位应为区域内所有工艺技术文件编制工艺安全信息管理清单，并注明最新的修订日期或版本号，便于最新的资料信息能够快速获取。</a:t>
            </a:r>
            <a:endParaRPr lang="zh-CN" altLang="en-US" sz="1400">
              <a:latin typeface="微软雅黑" panose="020B0503020204020204" charset="-122"/>
              <a:ea typeface="微软雅黑" panose="020B0503020204020204" charset="-122"/>
            </a:endParaRPr>
          </a:p>
        </p:txBody>
      </p:sp>
      <p:sp>
        <p:nvSpPr>
          <p:cNvPr id="4" name="文本框 3"/>
          <p:cNvSpPr txBox="1"/>
          <p:nvPr/>
        </p:nvSpPr>
        <p:spPr>
          <a:xfrm>
            <a:off x="594360" y="186690"/>
            <a:ext cx="245427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工艺安全信息（</a:t>
            </a:r>
            <a:r>
              <a:rPr lang="en-US" altLang="zh-CN" b="1">
                <a:solidFill>
                  <a:srgbClr val="002060"/>
                </a:solidFill>
                <a:latin typeface="微软雅黑" panose="020B0503020204020204" charset="-122"/>
                <a:ea typeface="微软雅黑" panose="020B0503020204020204" charset="-122"/>
              </a:rPr>
              <a:t>PSI</a:t>
            </a:r>
            <a:r>
              <a:rPr lang="zh-CN" altLang="en-US" b="1">
                <a:solidFill>
                  <a:srgbClr val="002060"/>
                </a:solidFill>
                <a:latin typeface="微软雅黑" panose="020B0503020204020204" charset="-122"/>
                <a:ea typeface="微软雅黑" panose="020B0503020204020204" charset="-122"/>
              </a:rPr>
              <a:t>）</a:t>
            </a:r>
          </a:p>
        </p:txBody>
      </p:sp>
      <p:sp>
        <p:nvSpPr>
          <p:cNvPr id="220" name=" 220"/>
          <p:cNvSpPr/>
          <p:nvPr/>
        </p:nvSpPr>
        <p:spPr>
          <a:xfrm>
            <a:off x="86360" y="217805"/>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7</a:t>
            </a:r>
          </a:p>
        </p:txBody>
      </p:sp>
      <p:sp>
        <p:nvSpPr>
          <p:cNvPr id="12" name="文本框 11"/>
          <p:cNvSpPr txBox="1"/>
          <p:nvPr/>
        </p:nvSpPr>
        <p:spPr>
          <a:xfrm>
            <a:off x="130810" y="2879725"/>
            <a:ext cx="4211955" cy="1691640"/>
          </a:xfrm>
          <a:prstGeom prst="rect">
            <a:avLst/>
          </a:prstGeom>
          <a:noFill/>
          <a:ln>
            <a:solidFill>
              <a:schemeClr val="accent1"/>
            </a:solidFill>
          </a:ln>
        </p:spPr>
        <p:txBody>
          <a:bodyPr wrap="square" rtlCol="0">
            <a:spAutoFit/>
          </a:bodyPr>
          <a:lstStyle/>
          <a:p>
            <a:pPr>
              <a:lnSpc>
                <a:spcPct val="150000"/>
              </a:lnSpc>
            </a:pPr>
            <a:r>
              <a:rPr lang="zh-CN" altLang="zh-CN" sz="1400" b="1" noProof="0" dirty="0">
                <a:ln>
                  <a:noFill/>
                </a:ln>
                <a:solidFill>
                  <a:schemeClr val="accent1">
                    <a:lumMod val="75000"/>
                  </a:schemeClr>
                </a:solidFill>
                <a:effectLst/>
                <a:uLnTx/>
                <a:uFillTx/>
                <a:latin typeface="微软雅黑" panose="020B0503020204020204" charset="-122"/>
                <a:ea typeface="微软雅黑" panose="020B0503020204020204" charset="-122"/>
                <a:sym typeface="+mn-ea"/>
              </a:rPr>
              <a:t>工艺安全信息管理目的：</a:t>
            </a:r>
            <a:endParaRPr lang="zh-CN" altLang="en-US" sz="1400" b="1" dirty="0">
              <a:latin typeface="微软雅黑" panose="020B0503020204020204" charset="-122"/>
              <a:ea typeface="微软雅黑" panose="020B0503020204020204" charset="-122"/>
              <a:sym typeface="+mn-ea"/>
            </a:endParaRPr>
          </a:p>
          <a:p>
            <a:pPr marL="285750" indent="-285750">
              <a:lnSpc>
                <a:spcPct val="150000"/>
              </a:lnSpc>
              <a:buFont typeface="Wingdings" panose="05000000000000000000" charset="0"/>
              <a:buChar char="Ø"/>
            </a:pPr>
            <a:r>
              <a:rPr lang="zh-CN" altLang="en-US" sz="1400" dirty="0">
                <a:latin typeface="微软雅黑" panose="020B0503020204020204" charset="-122"/>
                <a:ea typeface="微软雅黑" panose="020B0503020204020204" charset="-122"/>
                <a:sym typeface="+mn-ea"/>
              </a:rPr>
              <a:t>规范工艺安全信息的统一管理</a:t>
            </a:r>
          </a:p>
          <a:p>
            <a:pPr marL="285750" indent="-285750">
              <a:lnSpc>
                <a:spcPct val="150000"/>
              </a:lnSpc>
              <a:buFont typeface="Wingdings" panose="05000000000000000000" charset="0"/>
              <a:buChar char="Ø"/>
            </a:pPr>
            <a:r>
              <a:rPr lang="zh-CN" altLang="en-US" sz="1400" dirty="0">
                <a:latin typeface="微软雅黑" panose="020B0503020204020204" charset="-122"/>
                <a:ea typeface="微软雅黑" panose="020B0503020204020204" charset="-122"/>
                <a:sym typeface="+mn-ea"/>
              </a:rPr>
              <a:t>保证材料、工艺、设备等工艺安全信息的完整性和准确性</a:t>
            </a:r>
          </a:p>
          <a:p>
            <a:pPr marL="285750" indent="-285750">
              <a:lnSpc>
                <a:spcPct val="150000"/>
              </a:lnSpc>
              <a:buFont typeface="Wingdings" panose="05000000000000000000" charset="0"/>
              <a:buChar char="Ø"/>
            </a:pPr>
            <a:r>
              <a:rPr lang="zh-CN" altLang="en-US" sz="1400" dirty="0">
                <a:latin typeface="微软雅黑" panose="020B0503020204020204" charset="-122"/>
                <a:ea typeface="微软雅黑" panose="020B0503020204020204" charset="-122"/>
                <a:sym typeface="+mn-ea"/>
              </a:rPr>
              <a:t>为工艺安全管理活动提供基础信息资料</a:t>
            </a:r>
          </a:p>
        </p:txBody>
      </p:sp>
      <p:pic>
        <p:nvPicPr>
          <p:cNvPr id="13" name="图片 12"/>
          <p:cNvPicPr>
            <a:picLocks noChangeAspect="1"/>
          </p:cNvPicPr>
          <p:nvPr/>
        </p:nvPicPr>
        <p:blipFill>
          <a:blip r:embed="rId3" cstate="print"/>
          <a:srcRect r="30532"/>
          <a:stretch>
            <a:fillRect/>
          </a:stretch>
        </p:blipFill>
        <p:spPr>
          <a:xfrm>
            <a:off x="4911090" y="798830"/>
            <a:ext cx="3658235" cy="1808480"/>
          </a:xfrm>
          <a:prstGeom prst="rect">
            <a:avLst/>
          </a:prstGeom>
        </p:spPr>
      </p:pic>
      <p:sp>
        <p:nvSpPr>
          <p:cNvPr id="14" name="文本框 13"/>
          <p:cNvSpPr txBox="1"/>
          <p:nvPr/>
        </p:nvSpPr>
        <p:spPr>
          <a:xfrm>
            <a:off x="4740568" y="2836985"/>
            <a:ext cx="4023360" cy="1776612"/>
          </a:xfrm>
          <a:prstGeom prst="ellipse">
            <a:avLst/>
          </a:prstGeom>
          <a:solidFill>
            <a:srgbClr val="FFFF00"/>
          </a:solidFill>
        </p:spPr>
        <p:txBody>
          <a:bodyPr wrap="square" rtlCol="0">
            <a:spAutoFit/>
          </a:bodyPr>
          <a:lstStyle/>
          <a:p>
            <a:pPr>
              <a:lnSpc>
                <a:spcPct val="130000"/>
              </a:lnSpc>
            </a:pPr>
            <a:r>
              <a:rPr lang="zh-CN" altLang="en-US" sz="1500" dirty="0">
                <a:solidFill>
                  <a:schemeClr val="tx1"/>
                </a:solidFill>
                <a:latin typeface="微软雅黑" panose="020B0503020204020204" charset="-122"/>
                <a:ea typeface="微软雅黑" panose="020B0503020204020204" charset="-122"/>
                <a:sym typeface="+mn-ea"/>
              </a:rPr>
              <a:t>制定并执行工艺安全信息文件管理程序，所有工艺安全信息文件管理的责任都应明确规定并分配给指定的岗位或个人。</a:t>
            </a:r>
          </a:p>
        </p:txBody>
      </p:sp>
    </p:spTree>
    <p:custDataLst>
      <p:tags r:id="rId1"/>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srcRect b="53156"/>
          <a:stretch>
            <a:fillRect/>
          </a:stretch>
        </p:blipFill>
        <p:spPr>
          <a:xfrm>
            <a:off x="5400040" y="1017270"/>
            <a:ext cx="3551555" cy="2045970"/>
          </a:xfrm>
          <a:prstGeom prst="rect">
            <a:avLst/>
          </a:prstGeom>
          <a:ln>
            <a:solidFill>
              <a:schemeClr val="accent1"/>
            </a:solidFill>
          </a:ln>
        </p:spPr>
      </p:pic>
      <p:sp>
        <p:nvSpPr>
          <p:cNvPr id="5" name="文本框 4"/>
          <p:cNvSpPr txBox="1"/>
          <p:nvPr/>
        </p:nvSpPr>
        <p:spPr>
          <a:xfrm>
            <a:off x="5956935" y="730250"/>
            <a:ext cx="2590800" cy="287020"/>
          </a:xfrm>
          <a:prstGeom prst="rect">
            <a:avLst/>
          </a:prstGeom>
          <a:noFill/>
        </p:spPr>
        <p:txBody>
          <a:bodyPr wrap="square" rtlCol="0">
            <a:spAutoFit/>
          </a:bodyPr>
          <a:lstStyle/>
          <a:p>
            <a:pPr algn="ctr"/>
            <a:r>
              <a:rPr lang="zh-CN" altLang="en-US" sz="1200" b="1">
                <a:solidFill>
                  <a:srgbClr val="0070C0"/>
                </a:solidFill>
              </a:rPr>
              <a:t>工艺安全信息管理清单</a:t>
            </a:r>
          </a:p>
        </p:txBody>
      </p:sp>
      <p:sp>
        <p:nvSpPr>
          <p:cNvPr id="3" name="文本框 2"/>
          <p:cNvSpPr txBox="1"/>
          <p:nvPr/>
        </p:nvSpPr>
        <p:spPr>
          <a:xfrm>
            <a:off x="41275" y="767715"/>
            <a:ext cx="2171700" cy="304800"/>
          </a:xfrm>
          <a:prstGeom prst="rect">
            <a:avLst/>
          </a:prstGeom>
          <a:noFill/>
        </p:spPr>
        <p:txBody>
          <a:bodyPr wrap="square" rtlCol="0">
            <a:spAutoFit/>
          </a:bodyPr>
          <a:lstStyle/>
          <a:p>
            <a:r>
              <a:rPr lang="zh-CN" altLang="en-US" sz="1400" b="1">
                <a:solidFill>
                  <a:srgbClr val="00B050"/>
                </a:solidFill>
              </a:rPr>
              <a:t>最佳实践：</a:t>
            </a:r>
          </a:p>
        </p:txBody>
      </p:sp>
      <p:sp>
        <p:nvSpPr>
          <p:cNvPr id="4" name="文本框 3"/>
          <p:cNvSpPr txBox="1"/>
          <p:nvPr/>
        </p:nvSpPr>
        <p:spPr>
          <a:xfrm>
            <a:off x="41275" y="1017270"/>
            <a:ext cx="5078095" cy="1752600"/>
          </a:xfrm>
          <a:prstGeom prst="rect">
            <a:avLst/>
          </a:prstGeom>
          <a:noFill/>
        </p:spPr>
        <p:txBody>
          <a:bodyPr wrap="square" rtlCol="0">
            <a:spAutoFit/>
          </a:bodyPr>
          <a:lstStyle/>
          <a:p>
            <a:pPr marL="285750" indent="-285750">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rPr>
              <a:t>建立并完善工艺安全信息管理清单，规范资料管理；</a:t>
            </a:r>
          </a:p>
          <a:p>
            <a:pPr marL="285750" indent="-285750">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sym typeface="+mn-ea"/>
              </a:rPr>
              <a:t>通过安全技术说明书（</a:t>
            </a:r>
            <a:r>
              <a:rPr lang="en-US" altLang="zh-CN" sz="1400">
                <a:latin typeface="微软雅黑" panose="020B0503020204020204" charset="-122"/>
                <a:ea typeface="微软雅黑" panose="020B0503020204020204" charset="-122"/>
                <a:sym typeface="+mn-ea"/>
              </a:rPr>
              <a:t>MSDS</a:t>
            </a:r>
            <a:r>
              <a:rPr lang="zh-CN" altLang="en-US" sz="1400">
                <a:latin typeface="微软雅黑" panose="020B0503020204020204" charset="-122"/>
                <a:ea typeface="微软雅黑" panose="020B0503020204020204" charset="-122"/>
                <a:sym typeface="+mn-ea"/>
              </a:rPr>
              <a:t>）、期刊等途径获取物料危害性信息资料，建立化学品反应矩阵，包括</a:t>
            </a:r>
            <a:r>
              <a:rPr lang="zh-CN" altLang="en-US" sz="1400" dirty="0">
                <a:latin typeface="微软雅黑" panose="020B0503020204020204" charset="-122"/>
                <a:ea typeface="微软雅黑" panose="020B0503020204020204" charset="-122"/>
                <a:sym typeface="+mn-ea"/>
              </a:rPr>
              <a:t>原料、中间产品、催化剂、添加剂、产品、废弃物物化性质、危险性质等；</a:t>
            </a:r>
          </a:p>
          <a:p>
            <a:pPr marL="285750" indent="-285750">
              <a:lnSpc>
                <a:spcPct val="130000"/>
              </a:lnSpc>
              <a:spcBef>
                <a:spcPts val="0"/>
              </a:spcBef>
              <a:spcAft>
                <a:spcPts val="0"/>
              </a:spcAft>
              <a:buFont typeface="Wingdings" panose="05000000000000000000" charset="0"/>
              <a:buChar char="ü"/>
            </a:pPr>
            <a:r>
              <a:rPr lang="zh-CN" altLang="en-US" sz="1400" dirty="0">
                <a:latin typeface="微软雅黑" panose="020B0503020204020204" charset="-122"/>
                <a:ea typeface="微软雅黑" panose="020B0503020204020204" charset="-122"/>
                <a:sym typeface="+mn-ea"/>
              </a:rPr>
              <a:t>更新</a:t>
            </a:r>
            <a:r>
              <a:rPr lang="en-US" altLang="zh-CN" sz="1400" dirty="0">
                <a:latin typeface="微软雅黑" panose="020B0503020204020204" charset="-122"/>
                <a:ea typeface="微软雅黑" panose="020B0503020204020204" charset="-122"/>
                <a:sym typeface="+mn-ea"/>
              </a:rPr>
              <a:t>P&amp;ID</a:t>
            </a:r>
            <a:r>
              <a:rPr lang="zh-CN" altLang="en-US" sz="1400" dirty="0">
                <a:latin typeface="微软雅黑" panose="020B0503020204020204" charset="-122"/>
                <a:ea typeface="微软雅黑" panose="020B0503020204020204" charset="-122"/>
                <a:sym typeface="+mn-ea"/>
              </a:rPr>
              <a:t>图纸、操作规程等工艺资料；</a:t>
            </a:r>
          </a:p>
          <a:p>
            <a:pPr marL="285750" indent="-285750">
              <a:lnSpc>
                <a:spcPct val="130000"/>
              </a:lnSpc>
              <a:spcBef>
                <a:spcPts val="0"/>
              </a:spcBef>
              <a:spcAft>
                <a:spcPts val="0"/>
              </a:spcAft>
              <a:buFont typeface="Wingdings" panose="05000000000000000000" charset="0"/>
              <a:buChar char="ü"/>
            </a:pPr>
            <a:r>
              <a:rPr lang="zh-CN" altLang="en-US" sz="1400" dirty="0">
                <a:latin typeface="微软雅黑" panose="020B0503020204020204" charset="-122"/>
                <a:ea typeface="微软雅黑" panose="020B0503020204020204" charset="-122"/>
                <a:sym typeface="+mn-ea"/>
              </a:rPr>
              <a:t>完善设备设计资料、</a:t>
            </a:r>
            <a:r>
              <a:rPr lang="en-US" altLang="zh-CN" sz="1400" dirty="0">
                <a:latin typeface="微软雅黑" panose="020B0503020204020204" charset="-122"/>
                <a:ea typeface="微软雅黑" panose="020B0503020204020204" charset="-122"/>
                <a:sym typeface="+mn-ea"/>
              </a:rPr>
              <a:t>PSM</a:t>
            </a:r>
            <a:r>
              <a:rPr lang="zh-CN" altLang="en-US" sz="1400" dirty="0">
                <a:latin typeface="微软雅黑" panose="020B0503020204020204" charset="-122"/>
                <a:ea typeface="微软雅黑" panose="020B0503020204020204" charset="-122"/>
                <a:sym typeface="+mn-ea"/>
              </a:rPr>
              <a:t>关键设备清单等资料台账。</a:t>
            </a:r>
          </a:p>
        </p:txBody>
      </p:sp>
      <p:pic>
        <p:nvPicPr>
          <p:cNvPr id="7" name="图片 6"/>
          <p:cNvPicPr>
            <a:picLocks noChangeAspect="1"/>
          </p:cNvPicPr>
          <p:nvPr/>
        </p:nvPicPr>
        <p:blipFill>
          <a:blip r:embed="rId4" cstate="print"/>
          <a:stretch>
            <a:fillRect/>
          </a:stretch>
        </p:blipFill>
        <p:spPr>
          <a:xfrm>
            <a:off x="1827530" y="3175000"/>
            <a:ext cx="3485515" cy="1936115"/>
          </a:xfrm>
          <a:prstGeom prst="rect">
            <a:avLst/>
          </a:prstGeom>
          <a:ln>
            <a:solidFill>
              <a:schemeClr val="accent1"/>
            </a:solidFill>
          </a:ln>
        </p:spPr>
      </p:pic>
      <p:pic>
        <p:nvPicPr>
          <p:cNvPr id="8" name="图片 7"/>
          <p:cNvPicPr>
            <a:picLocks noChangeAspect="1"/>
          </p:cNvPicPr>
          <p:nvPr/>
        </p:nvPicPr>
        <p:blipFill>
          <a:blip r:embed="rId5" cstate="print"/>
          <a:stretch>
            <a:fillRect/>
          </a:stretch>
        </p:blipFill>
        <p:spPr>
          <a:xfrm>
            <a:off x="5400675" y="3175000"/>
            <a:ext cx="3550920" cy="1953895"/>
          </a:xfrm>
          <a:prstGeom prst="rect">
            <a:avLst/>
          </a:prstGeom>
          <a:ln>
            <a:solidFill>
              <a:schemeClr val="accent1"/>
            </a:solidFill>
          </a:ln>
        </p:spPr>
      </p:pic>
      <p:pic>
        <p:nvPicPr>
          <p:cNvPr id="9" name="图片 8"/>
          <p:cNvPicPr>
            <a:picLocks noChangeAspect="1"/>
          </p:cNvPicPr>
          <p:nvPr/>
        </p:nvPicPr>
        <p:blipFill>
          <a:blip r:embed="rId6" cstate="print"/>
          <a:stretch>
            <a:fillRect/>
          </a:stretch>
        </p:blipFill>
        <p:spPr>
          <a:xfrm>
            <a:off x="175260" y="3175000"/>
            <a:ext cx="1503680" cy="1935480"/>
          </a:xfrm>
          <a:prstGeom prst="rect">
            <a:avLst/>
          </a:prstGeom>
        </p:spPr>
      </p:pic>
      <p:sp>
        <p:nvSpPr>
          <p:cNvPr id="2" name="文本框 1"/>
          <p:cNvSpPr txBox="1"/>
          <p:nvPr/>
        </p:nvSpPr>
        <p:spPr>
          <a:xfrm>
            <a:off x="594360" y="186690"/>
            <a:ext cx="245427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工艺安全信息（</a:t>
            </a:r>
            <a:r>
              <a:rPr lang="en-US" altLang="zh-CN" b="1">
                <a:solidFill>
                  <a:srgbClr val="002060"/>
                </a:solidFill>
                <a:latin typeface="微软雅黑" panose="020B0503020204020204" charset="-122"/>
                <a:ea typeface="微软雅黑" panose="020B0503020204020204" charset="-122"/>
              </a:rPr>
              <a:t>PSI</a:t>
            </a:r>
            <a:r>
              <a:rPr lang="zh-CN" altLang="en-US" b="1">
                <a:solidFill>
                  <a:srgbClr val="002060"/>
                </a:solidFill>
                <a:latin typeface="微软雅黑" panose="020B0503020204020204" charset="-122"/>
                <a:ea typeface="微软雅黑" panose="020B0503020204020204" charset="-122"/>
              </a:rPr>
              <a:t>）</a:t>
            </a:r>
          </a:p>
        </p:txBody>
      </p:sp>
      <p:sp>
        <p:nvSpPr>
          <p:cNvPr id="220" name=" 220"/>
          <p:cNvSpPr/>
          <p:nvPr/>
        </p:nvSpPr>
        <p:spPr>
          <a:xfrm>
            <a:off x="86360" y="217805"/>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7</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2075" y="852805"/>
            <a:ext cx="3950970" cy="1051560"/>
          </a:xfrm>
          <a:prstGeom prst="rect">
            <a:avLst/>
          </a:prstGeom>
          <a:noFill/>
          <a:ln>
            <a:solidFill>
              <a:schemeClr val="accent1"/>
            </a:solidFill>
          </a:ln>
        </p:spPr>
        <p:txBody>
          <a:bodyPr wrap="square" rtlCol="0">
            <a:spAutoFit/>
          </a:bodyPr>
          <a:lstStyle/>
          <a:p>
            <a:pPr algn="l">
              <a:lnSpc>
                <a:spcPct val="150000"/>
              </a:lnSpc>
            </a:pPr>
            <a:r>
              <a:rPr lang="zh-CN" altLang="zh-CN" sz="1400" b="1" noProof="0" dirty="0">
                <a:ln>
                  <a:noFill/>
                </a:ln>
                <a:solidFill>
                  <a:schemeClr val="accent1">
                    <a:lumMod val="75000"/>
                  </a:schemeClr>
                </a:solidFill>
                <a:effectLst/>
                <a:uLnTx/>
                <a:uFillTx/>
                <a:latin typeface="微软雅黑" panose="020B0503020204020204" charset="-122"/>
                <a:ea typeface="微软雅黑" panose="020B0503020204020204" charset="-122"/>
              </a:rPr>
              <a:t>定义：</a:t>
            </a:r>
            <a:r>
              <a:rPr lang="zh-CN" altLang="en-US" sz="1400">
                <a:latin typeface="微软雅黑" panose="020B0503020204020204" charset="-122"/>
                <a:ea typeface="微软雅黑" panose="020B0503020204020204" charset="-122"/>
              </a:rPr>
              <a:t>工艺危害分析是辨识、评估和控制工艺危害的有效工具，应用于工艺生命周期从设计到报废各个时期和阶段。</a:t>
            </a:r>
          </a:p>
        </p:txBody>
      </p:sp>
      <p:sp>
        <p:nvSpPr>
          <p:cNvPr id="6" name="文本框 5"/>
          <p:cNvSpPr txBox="1"/>
          <p:nvPr/>
        </p:nvSpPr>
        <p:spPr>
          <a:xfrm>
            <a:off x="594360" y="218440"/>
            <a:ext cx="258254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工艺危害分析（</a:t>
            </a:r>
            <a:r>
              <a:rPr lang="en-US" altLang="zh-CN" b="1">
                <a:solidFill>
                  <a:srgbClr val="002060"/>
                </a:solidFill>
                <a:latin typeface="微软雅黑" panose="020B0503020204020204" charset="-122"/>
                <a:ea typeface="微软雅黑" panose="020B0503020204020204" charset="-122"/>
              </a:rPr>
              <a:t>PHA</a:t>
            </a:r>
            <a:r>
              <a:rPr lang="zh-CN" altLang="en-US" b="1">
                <a:solidFill>
                  <a:srgbClr val="002060"/>
                </a:solidFill>
                <a:latin typeface="微软雅黑" panose="020B0503020204020204" charset="-122"/>
                <a:ea typeface="微软雅黑" panose="020B0503020204020204" charset="-122"/>
              </a:rPr>
              <a:t>）</a:t>
            </a:r>
          </a:p>
        </p:txBody>
      </p:sp>
      <p:sp>
        <p:nvSpPr>
          <p:cNvPr id="220" name=" 220"/>
          <p:cNvSpPr/>
          <p:nvPr/>
        </p:nvSpPr>
        <p:spPr>
          <a:xfrm>
            <a:off x="86360" y="257810"/>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8</a:t>
            </a:r>
          </a:p>
        </p:txBody>
      </p:sp>
      <p:sp>
        <p:nvSpPr>
          <p:cNvPr id="27650" name="Rectangle 2"/>
          <p:cNvSpPr>
            <a:spLocks noGrp="1" noChangeArrowheads="1"/>
          </p:cNvSpPr>
          <p:nvPr/>
        </p:nvSpPr>
        <p:spPr>
          <a:xfrm>
            <a:off x="494030" y="1904365"/>
            <a:ext cx="3109595" cy="467360"/>
          </a:xfrm>
          <a:prstGeom prst="rect">
            <a:avLst/>
          </a:prstGeom>
          <a:noFill/>
          <a:ln>
            <a:noFill/>
          </a:ln>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eaLnBrk="1" hangingPunct="1"/>
            <a:r>
              <a:rPr lang="en-US" altLang="zh-CN" sz="1200" b="1">
                <a:solidFill>
                  <a:srgbClr val="0070C0"/>
                </a:solidFill>
                <a:latin typeface="微软雅黑" panose="020B0503020204020204" charset="-122"/>
                <a:ea typeface="微软雅黑" panose="020B0503020204020204" charset="-122"/>
                <a:cs typeface="+mn-cs"/>
              </a:rPr>
              <a:t>常用的工艺危害分析（PHA）方法</a:t>
            </a:r>
          </a:p>
        </p:txBody>
      </p:sp>
      <p:sp>
        <p:nvSpPr>
          <p:cNvPr id="5" name="圆角矩形 4"/>
          <p:cNvSpPr/>
          <p:nvPr/>
        </p:nvSpPr>
        <p:spPr>
          <a:xfrm>
            <a:off x="185420" y="2279015"/>
            <a:ext cx="3764280" cy="1164590"/>
          </a:xfrm>
          <a:prstGeom prst="roundRect">
            <a:avLst/>
          </a:prstGeom>
          <a:solidFill>
            <a:schemeClr val="accent2">
              <a:lumMod val="40000"/>
              <a:lumOff val="60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171450" indent="-171450" fontAlgn="auto">
              <a:lnSpc>
                <a:spcPct val="120000"/>
              </a:lnSpc>
              <a:buFont typeface="Arial" panose="020B0604020202020204" pitchFamily="34" charset="0"/>
              <a:buChar char="•"/>
            </a:pPr>
            <a:r>
              <a:rPr lang="zh-CN" altLang="en-US" sz="1400" dirty="0">
                <a:latin typeface="微软雅黑" panose="020B0503020204020204" charset="-122"/>
                <a:ea typeface="微软雅黑" panose="020B0503020204020204" charset="-122"/>
                <a:sym typeface="+mn-ea"/>
              </a:rPr>
              <a:t>危害与可操作性研究(HAZOP)</a:t>
            </a:r>
            <a:endParaRPr lang="zh-CN" altLang="en-US" sz="1400" dirty="0">
              <a:solidFill>
                <a:schemeClr val="tx1"/>
              </a:solidFill>
              <a:latin typeface="微软雅黑" panose="020B0503020204020204" charset="-122"/>
              <a:ea typeface="微软雅黑" panose="020B0503020204020204" charset="-122"/>
              <a:sym typeface="+mn-ea"/>
            </a:endParaRPr>
          </a:p>
          <a:p>
            <a:pPr marL="171450" indent="-171450" fontAlgn="auto">
              <a:lnSpc>
                <a:spcPct val="120000"/>
              </a:lnSpc>
              <a:buFont typeface="Arial" panose="020B0604020202020204" pitchFamily="34" charset="0"/>
              <a:buChar char="•"/>
            </a:pPr>
            <a:r>
              <a:rPr lang="zh-CN" altLang="en-US" sz="1400" dirty="0">
                <a:latin typeface="微软雅黑" panose="020B0503020204020204" charset="-122"/>
                <a:ea typeface="微软雅黑" panose="020B0503020204020204" charset="-122"/>
                <a:sym typeface="+mn-ea"/>
              </a:rPr>
              <a:t>故障假设/检查表法（What if/Checklist）</a:t>
            </a:r>
            <a:endParaRPr lang="zh-CN" altLang="en-US" sz="1400" dirty="0">
              <a:solidFill>
                <a:schemeClr val="tx1"/>
              </a:solidFill>
              <a:latin typeface="微软雅黑" panose="020B0503020204020204" charset="-122"/>
              <a:ea typeface="微软雅黑" panose="020B0503020204020204" charset="-122"/>
              <a:sym typeface="+mn-ea"/>
            </a:endParaRPr>
          </a:p>
          <a:p>
            <a:pPr marL="171450" indent="-171450" fontAlgn="auto">
              <a:lnSpc>
                <a:spcPct val="120000"/>
              </a:lnSpc>
              <a:buFont typeface="Arial" panose="020B0604020202020204" pitchFamily="34" charset="0"/>
              <a:buChar char="•"/>
            </a:pPr>
            <a:r>
              <a:rPr lang="zh-CN" altLang="en-US" sz="1400" dirty="0">
                <a:latin typeface="微软雅黑" panose="020B0503020204020204" charset="-122"/>
                <a:ea typeface="微软雅黑" panose="020B0503020204020204" charset="-122"/>
                <a:sym typeface="+mn-ea"/>
              </a:rPr>
              <a:t>故障模式与失效影响分析（FMEA）</a:t>
            </a:r>
            <a:endParaRPr lang="zh-CN" altLang="en-US" sz="1400" dirty="0">
              <a:solidFill>
                <a:schemeClr val="tx1"/>
              </a:solidFill>
              <a:latin typeface="微软雅黑" panose="020B0503020204020204" charset="-122"/>
              <a:ea typeface="微软雅黑" panose="020B0503020204020204" charset="-122"/>
              <a:sym typeface="+mn-ea"/>
            </a:endParaRPr>
          </a:p>
          <a:p>
            <a:pPr marL="171450" indent="-171450" fontAlgn="auto">
              <a:lnSpc>
                <a:spcPct val="120000"/>
              </a:lnSpc>
              <a:buFont typeface="Arial" panose="020B0604020202020204" pitchFamily="34" charset="0"/>
              <a:buChar char="•"/>
            </a:pPr>
            <a:r>
              <a:rPr lang="zh-CN" altLang="en-US" sz="1400" dirty="0">
                <a:latin typeface="微软雅黑" panose="020B0503020204020204" charset="-122"/>
                <a:ea typeface="微软雅黑" panose="020B0503020204020204" charset="-122"/>
                <a:sym typeface="+mn-ea"/>
              </a:rPr>
              <a:t>事故树（FTA）</a:t>
            </a:r>
            <a:endParaRPr kumimoji="0" lang="zh-CN" altLang="en-US" sz="1400" b="0" i="0" u="none" strike="noStrike" cap="none" normalizeH="0" baseline="0" dirty="0">
              <a:ln>
                <a:noFill/>
              </a:ln>
              <a:solidFill>
                <a:schemeClr val="tx1"/>
              </a:solidFill>
              <a:effectLst/>
              <a:latin typeface="微软雅黑" panose="020B0503020204020204" charset="-122"/>
              <a:ea typeface="微软雅黑" panose="020B0503020204020204" charset="-122"/>
              <a:sym typeface="+mn-ea"/>
            </a:endParaRPr>
          </a:p>
        </p:txBody>
      </p:sp>
      <p:graphicFrame>
        <p:nvGraphicFramePr>
          <p:cNvPr id="9" name="Group 54"/>
          <p:cNvGraphicFramePr/>
          <p:nvPr/>
        </p:nvGraphicFramePr>
        <p:xfrm>
          <a:off x="5349240" y="3855085"/>
          <a:ext cx="2473960" cy="1148080"/>
        </p:xfrm>
        <a:graphic>
          <a:graphicData uri="http://schemas.openxmlformats.org/drawingml/2006/table">
            <a:tbl>
              <a:tblPr/>
              <a:tblGrid>
                <a:gridCol w="1138555">
                  <a:extLst>
                    <a:ext uri="{9D8B030D-6E8A-4147-A177-3AD203B41FA5}">
                      <a16:colId xmlns:a16="http://schemas.microsoft.com/office/drawing/2014/main" val="20000"/>
                    </a:ext>
                  </a:extLst>
                </a:gridCol>
                <a:gridCol w="1335405">
                  <a:extLst>
                    <a:ext uri="{9D8B030D-6E8A-4147-A177-3AD203B41FA5}">
                      <a16:colId xmlns:a16="http://schemas.microsoft.com/office/drawing/2014/main" val="20001"/>
                    </a:ext>
                  </a:extLst>
                </a:gridCol>
              </a:tblGrid>
              <a:tr h="287020">
                <a:tc>
                  <a:txBody>
                    <a:bodyPr/>
                    <a:lstStyle/>
                    <a:p>
                      <a:pPr marL="0" marR="0" lvl="0" indent="0" algn="ctr" defTabSz="914400" rtl="0" eaLnBrk="1" fontAlgn="base" latinLnBrk="0" hangingPunct="1">
                        <a:spcBef>
                          <a:spcPct val="25000"/>
                        </a:spcBef>
                        <a:spcAft>
                          <a:spcPct val="20000"/>
                        </a:spcAft>
                        <a:buClr>
                          <a:schemeClr val="tx2"/>
                        </a:buClr>
                        <a:buSzPct val="65000"/>
                        <a:buFont typeface="Wingdings" panose="05000000000000000000" pitchFamily="2" charset="2"/>
                        <a:buNone/>
                      </a:pPr>
                      <a:r>
                        <a:rPr kumimoji="0" lang="zh-CN" altLang="en-US" sz="1200" b="1" i="0" u="none" strike="noStrike" cap="none" normalizeH="0" baseline="0" dirty="0">
                          <a:ln>
                            <a:noFill/>
                          </a:ln>
                          <a:solidFill>
                            <a:schemeClr val="tx2"/>
                          </a:solidFill>
                          <a:effectLst/>
                          <a:latin typeface="微软雅黑" panose="020B0503020204020204" charset="-122"/>
                          <a:ea typeface="微软雅黑" panose="020B0503020204020204" charset="-122"/>
                        </a:rPr>
                        <a:t>危害等级</a:t>
                      </a:r>
                    </a:p>
                  </a:txBody>
                  <a:tcPr marL="91416" marR="9141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spcBef>
                          <a:spcPct val="25000"/>
                        </a:spcBef>
                        <a:spcAft>
                          <a:spcPct val="20000"/>
                        </a:spcAft>
                        <a:buClr>
                          <a:schemeClr val="tx2"/>
                        </a:buClr>
                        <a:buSzPct val="65000"/>
                        <a:buFont typeface="Wingdings" panose="05000000000000000000" pitchFamily="2" charset="2"/>
                        <a:buNone/>
                      </a:pPr>
                      <a:r>
                        <a:rPr kumimoji="0" lang="zh-CN" altLang="en-US" sz="1200" b="1" i="0" u="none" strike="noStrike" cap="none" normalizeH="0" baseline="0" dirty="0">
                          <a:ln>
                            <a:noFill/>
                          </a:ln>
                          <a:solidFill>
                            <a:schemeClr val="tx2"/>
                          </a:solidFill>
                          <a:effectLst/>
                          <a:latin typeface="微软雅黑" panose="020B0503020204020204" charset="-122"/>
                          <a:ea typeface="微软雅黑" panose="020B0503020204020204" charset="-122"/>
                        </a:rPr>
                        <a:t>频率</a:t>
                      </a:r>
                    </a:p>
                  </a:txBody>
                  <a:tcPr marL="91416" marR="9141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7020">
                <a:tc>
                  <a:txBody>
                    <a:bodyPr/>
                    <a:lstStyle/>
                    <a:p>
                      <a:pPr marL="0" marR="0" lvl="0" indent="0" algn="ctr" defTabSz="914400" rtl="0" eaLnBrk="1" fontAlgn="base" latinLnBrk="0" hangingPunct="1">
                        <a:spcBef>
                          <a:spcPct val="25000"/>
                        </a:spcBef>
                        <a:spcAft>
                          <a:spcPct val="20000"/>
                        </a:spcAft>
                        <a:buClr>
                          <a:schemeClr val="tx2"/>
                        </a:buClr>
                        <a:buSzPct val="65000"/>
                        <a:buFont typeface="Wingdings" panose="05000000000000000000" pitchFamily="2" charset="2"/>
                        <a:buNone/>
                      </a:pPr>
                      <a:r>
                        <a:rPr kumimoji="0" lang="zh-CN" altLang="en-US" sz="1200" b="1" i="0" u="none" strike="noStrike" cap="none" normalizeH="0" baseline="0" dirty="0">
                          <a:ln>
                            <a:noFill/>
                          </a:ln>
                          <a:solidFill>
                            <a:schemeClr val="tx1"/>
                          </a:solidFill>
                          <a:effectLst/>
                          <a:latin typeface="微软雅黑" panose="020B0503020204020204" charset="-122"/>
                          <a:ea typeface="微软雅黑" panose="020B0503020204020204" charset="-122"/>
                        </a:rPr>
                        <a:t>高</a:t>
                      </a:r>
                    </a:p>
                  </a:txBody>
                  <a:tcPr marL="91416" marR="9141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spcBef>
                          <a:spcPct val="25000"/>
                        </a:spcBef>
                        <a:spcAft>
                          <a:spcPct val="20000"/>
                        </a:spcAft>
                        <a:buClr>
                          <a:schemeClr val="tx2"/>
                        </a:buClr>
                        <a:buSzPct val="65000"/>
                        <a:buFont typeface="Wingdings" panose="05000000000000000000" pitchFamily="2" charset="2"/>
                        <a:buNone/>
                      </a:pPr>
                      <a:r>
                        <a:rPr kumimoji="0" lang="en-US" altLang="zh-CN" sz="1200" b="1" i="0" u="none" strike="noStrike" cap="none" normalizeH="0" baseline="0" dirty="0">
                          <a:ln>
                            <a:noFill/>
                          </a:ln>
                          <a:solidFill>
                            <a:schemeClr val="tx1"/>
                          </a:solidFill>
                          <a:effectLst/>
                          <a:latin typeface="微软雅黑" panose="020B0503020204020204" charset="-122"/>
                          <a:ea typeface="微软雅黑" panose="020B0503020204020204" charset="-122"/>
                        </a:rPr>
                        <a:t>2 – 3 </a:t>
                      </a:r>
                      <a:r>
                        <a:rPr kumimoji="0" lang="zh-CN" altLang="en-US" sz="1200" b="1" i="0" u="none" strike="noStrike" cap="none" normalizeH="0" baseline="0">
                          <a:ln>
                            <a:noFill/>
                          </a:ln>
                          <a:solidFill>
                            <a:schemeClr val="tx1"/>
                          </a:solidFill>
                          <a:effectLst/>
                          <a:latin typeface="微软雅黑" panose="020B0503020204020204" charset="-122"/>
                          <a:ea typeface="微软雅黑" panose="020B0503020204020204" charset="-122"/>
                        </a:rPr>
                        <a:t>年</a:t>
                      </a:r>
                    </a:p>
                  </a:txBody>
                  <a:tcPr marL="91416" marR="9141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7020">
                <a:tc>
                  <a:txBody>
                    <a:bodyPr/>
                    <a:lstStyle/>
                    <a:p>
                      <a:pPr marL="0" marR="0" lvl="0" indent="0" algn="ctr" defTabSz="914400" rtl="0" eaLnBrk="1" fontAlgn="base" latinLnBrk="0" hangingPunct="1">
                        <a:spcBef>
                          <a:spcPct val="25000"/>
                        </a:spcBef>
                        <a:spcAft>
                          <a:spcPct val="20000"/>
                        </a:spcAft>
                        <a:buClr>
                          <a:schemeClr val="tx2"/>
                        </a:buClr>
                        <a:buSzPct val="65000"/>
                        <a:buFont typeface="Wingdings" panose="05000000000000000000" pitchFamily="2" charset="2"/>
                        <a:buNone/>
                      </a:pPr>
                      <a:r>
                        <a:rPr kumimoji="0" lang="zh-CN" altLang="en-US" sz="1200" b="1" i="0" u="none" strike="noStrike" cap="none" normalizeH="0" baseline="0" dirty="0">
                          <a:ln>
                            <a:noFill/>
                          </a:ln>
                          <a:solidFill>
                            <a:schemeClr val="tx1"/>
                          </a:solidFill>
                          <a:effectLst/>
                          <a:latin typeface="微软雅黑" panose="020B0503020204020204" charset="-122"/>
                          <a:ea typeface="微软雅黑" panose="020B0503020204020204" charset="-122"/>
                        </a:rPr>
                        <a:t>中</a:t>
                      </a:r>
                    </a:p>
                  </a:txBody>
                  <a:tcPr marL="91416" marR="9141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spcBef>
                          <a:spcPct val="25000"/>
                        </a:spcBef>
                        <a:spcAft>
                          <a:spcPct val="20000"/>
                        </a:spcAft>
                        <a:buClr>
                          <a:schemeClr val="tx2"/>
                        </a:buClr>
                        <a:buSzPct val="65000"/>
                        <a:buFont typeface="Wingdings" panose="05000000000000000000" pitchFamily="2" charset="2"/>
                        <a:buNone/>
                      </a:pPr>
                      <a:r>
                        <a:rPr kumimoji="0" lang="en-US" altLang="zh-CN" sz="1200" b="1" i="0" u="none" strike="noStrike" cap="none" normalizeH="0" baseline="0" dirty="0">
                          <a:ln>
                            <a:noFill/>
                          </a:ln>
                          <a:solidFill>
                            <a:schemeClr val="tx1"/>
                          </a:solidFill>
                          <a:effectLst/>
                          <a:latin typeface="微软雅黑" panose="020B0503020204020204" charset="-122"/>
                          <a:ea typeface="微软雅黑" panose="020B0503020204020204" charset="-122"/>
                        </a:rPr>
                        <a:t>3 – 5</a:t>
                      </a:r>
                      <a:r>
                        <a:rPr kumimoji="0" lang="zh-CN" altLang="en-US" sz="1200" b="1" i="0" u="none" strike="noStrike" cap="none" normalizeH="0" baseline="0">
                          <a:ln>
                            <a:noFill/>
                          </a:ln>
                          <a:solidFill>
                            <a:schemeClr val="tx1"/>
                          </a:solidFill>
                          <a:effectLst/>
                          <a:latin typeface="微软雅黑" panose="020B0503020204020204" charset="-122"/>
                          <a:ea typeface="微软雅黑" panose="020B0503020204020204" charset="-122"/>
                        </a:rPr>
                        <a:t>年</a:t>
                      </a:r>
                      <a:endParaRPr kumimoji="0" lang="zh-CN" altLang="en-US" sz="1200" b="1" i="0" u="none" strike="noStrike" cap="none" normalizeH="0" baseline="0" dirty="0">
                        <a:ln>
                          <a:noFill/>
                        </a:ln>
                        <a:solidFill>
                          <a:schemeClr val="tx1"/>
                        </a:solidFill>
                        <a:effectLst/>
                        <a:latin typeface="微软雅黑" panose="020B0503020204020204" charset="-122"/>
                        <a:ea typeface="微软雅黑" panose="020B0503020204020204" charset="-122"/>
                      </a:endParaRPr>
                    </a:p>
                  </a:txBody>
                  <a:tcPr marL="91416" marR="9141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7020">
                <a:tc>
                  <a:txBody>
                    <a:bodyPr/>
                    <a:lstStyle/>
                    <a:p>
                      <a:pPr marL="0" marR="0" lvl="0" indent="0" algn="ctr" defTabSz="914400" rtl="0" eaLnBrk="1" fontAlgn="base" latinLnBrk="0" hangingPunct="1">
                        <a:spcBef>
                          <a:spcPct val="25000"/>
                        </a:spcBef>
                        <a:spcAft>
                          <a:spcPct val="20000"/>
                        </a:spcAft>
                        <a:buClr>
                          <a:schemeClr val="tx2"/>
                        </a:buClr>
                        <a:buSzPct val="65000"/>
                        <a:buFont typeface="Wingdings" panose="05000000000000000000" pitchFamily="2" charset="2"/>
                        <a:buNone/>
                      </a:pPr>
                      <a:r>
                        <a:rPr kumimoji="0" lang="zh-CN" altLang="en-US" sz="1200" b="1" i="0" u="none" strike="noStrike" cap="none" normalizeH="0" baseline="0" dirty="0">
                          <a:ln>
                            <a:noFill/>
                          </a:ln>
                          <a:solidFill>
                            <a:schemeClr val="tx1"/>
                          </a:solidFill>
                          <a:effectLst/>
                          <a:latin typeface="微软雅黑" panose="020B0503020204020204" charset="-122"/>
                          <a:ea typeface="微软雅黑" panose="020B0503020204020204" charset="-122"/>
                        </a:rPr>
                        <a:t>低</a:t>
                      </a:r>
                    </a:p>
                  </a:txBody>
                  <a:tcPr marL="91416" marR="9141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spcBef>
                          <a:spcPct val="25000"/>
                        </a:spcBef>
                        <a:spcAft>
                          <a:spcPct val="20000"/>
                        </a:spcAft>
                        <a:buClr>
                          <a:schemeClr val="tx2"/>
                        </a:buClr>
                        <a:buSzPct val="65000"/>
                        <a:buFont typeface="Wingdings" panose="05000000000000000000" pitchFamily="2" charset="2"/>
                        <a:buNone/>
                      </a:pPr>
                      <a:r>
                        <a:rPr kumimoji="0" lang="en-US" altLang="zh-CN" sz="1200" b="1" i="0" u="none" strike="noStrike" cap="none" normalizeH="0" baseline="0" dirty="0">
                          <a:ln>
                            <a:noFill/>
                          </a:ln>
                          <a:solidFill>
                            <a:schemeClr val="tx1"/>
                          </a:solidFill>
                          <a:effectLst/>
                          <a:latin typeface="微软雅黑" panose="020B0503020204020204" charset="-122"/>
                          <a:ea typeface="微软雅黑" panose="020B0503020204020204" charset="-122"/>
                        </a:rPr>
                        <a:t>5 – 7</a:t>
                      </a:r>
                      <a:r>
                        <a:rPr kumimoji="0" lang="zh-CN" altLang="en-US" sz="1200" b="1" i="0" u="none" strike="noStrike" cap="none" normalizeH="0" baseline="0" dirty="0">
                          <a:ln>
                            <a:noFill/>
                          </a:ln>
                          <a:solidFill>
                            <a:schemeClr val="tx1"/>
                          </a:solidFill>
                          <a:effectLst/>
                          <a:latin typeface="微软雅黑" panose="020B0503020204020204" charset="-122"/>
                          <a:ea typeface="微软雅黑" panose="020B0503020204020204" charset="-122"/>
                        </a:rPr>
                        <a:t>年</a:t>
                      </a:r>
                    </a:p>
                  </a:txBody>
                  <a:tcPr marL="91416" marR="91416"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 name="五边形 10"/>
          <p:cNvSpPr/>
          <p:nvPr/>
        </p:nvSpPr>
        <p:spPr>
          <a:xfrm>
            <a:off x="4521835" y="3987800"/>
            <a:ext cx="632460" cy="913130"/>
          </a:xfrm>
          <a:prstGeom prst="homePlat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a:ln>
                  <a:noFill/>
                </a:ln>
                <a:solidFill>
                  <a:schemeClr val="bg1"/>
                </a:solidFill>
                <a:effectLst/>
                <a:latin typeface="微软雅黑" panose="020B0503020204020204" charset="-122"/>
                <a:ea typeface="微软雅黑" panose="020B0503020204020204" charset="-122"/>
              </a:rPr>
              <a:t>分析频率</a:t>
            </a:r>
          </a:p>
        </p:txBody>
      </p:sp>
      <p:sp>
        <p:nvSpPr>
          <p:cNvPr id="13" name="矩形 12"/>
          <p:cNvSpPr/>
          <p:nvPr/>
        </p:nvSpPr>
        <p:spPr>
          <a:xfrm>
            <a:off x="4391660" y="1000125"/>
            <a:ext cx="4389120" cy="2801620"/>
          </a:xfrm>
          <a:prstGeom prst="rect">
            <a:avLst/>
          </a:prstGeom>
          <a:ln>
            <a:solidFill>
              <a:schemeClr val="accent1"/>
            </a:solidFill>
          </a:ln>
        </p:spPr>
        <p:txBody>
          <a:bodyPr wrap="square">
            <a:spAutoFit/>
          </a:bodyPr>
          <a:lstStyle/>
          <a:p>
            <a:pPr indent="0" eaLnBrk="1" hangingPunct="1">
              <a:lnSpc>
                <a:spcPct val="100000"/>
              </a:lnSpc>
              <a:spcBef>
                <a:spcPct val="35000"/>
              </a:spcBef>
              <a:buFont typeface="Arial" panose="020B0604020202020204" pitchFamily="34" charset="0"/>
              <a:buNone/>
            </a:pPr>
            <a:r>
              <a:rPr lang="en-US" altLang="zh-CN" sz="1400" b="1" dirty="0">
                <a:latin typeface="微软雅黑" panose="020B0503020204020204" charset="-122"/>
                <a:ea typeface="微软雅黑" panose="020B0503020204020204" charset="-122"/>
              </a:rPr>
              <a:t>1</a:t>
            </a:r>
            <a:r>
              <a:rPr lang="zh-CN" altLang="en-US" sz="1400" b="1" dirty="0">
                <a:latin typeface="微软雅黑" panose="020B0503020204020204" charset="-122"/>
                <a:ea typeface="微软雅黑" panose="020B0503020204020204" charset="-122"/>
              </a:rPr>
              <a:t>、新的工艺和设施（在开发建设的不同阶段进行若干次不同的评审）</a:t>
            </a:r>
          </a:p>
          <a:p>
            <a:pPr marL="342900" lvl="1" indent="-342900" eaLnBrk="1" hangingPunct="1">
              <a:lnSpc>
                <a:spcPct val="100000"/>
              </a:lnSpc>
              <a:spcBef>
                <a:spcPts val="600"/>
              </a:spcBef>
              <a:spcAft>
                <a:spcPts val="0"/>
              </a:spcAft>
              <a:buFont typeface="Arial" panose="020B0604020202020204" pitchFamily="34" charset="0"/>
              <a:buChar char="•"/>
            </a:pPr>
            <a:r>
              <a:rPr lang="zh-CN" altLang="en-US" sz="1400" dirty="0">
                <a:latin typeface="微软雅黑" panose="020B0503020204020204" charset="-122"/>
                <a:ea typeface="微软雅黑" panose="020B0503020204020204" charset="-122"/>
                <a:cs typeface="MS PGothic" panose="020B0600070205080204" pitchFamily="34" charset="-128"/>
                <a:sym typeface="+mn-ea"/>
              </a:rPr>
              <a:t>筛选性分析</a:t>
            </a:r>
            <a:r>
              <a:rPr lang="en-US" altLang="zh-CN" sz="1400" dirty="0">
                <a:latin typeface="微软雅黑" panose="020B0503020204020204" charset="-122"/>
                <a:ea typeface="微软雅黑" panose="020B0503020204020204" charset="-122"/>
                <a:cs typeface="MS PGothic" panose="020B0600070205080204" pitchFamily="34" charset="-128"/>
                <a:sym typeface="+mn-ea"/>
              </a:rPr>
              <a:t>——</a:t>
            </a:r>
            <a:r>
              <a:rPr lang="zh-CN" altLang="en-US" sz="1400" dirty="0">
                <a:latin typeface="微软雅黑" panose="020B0503020204020204" charset="-122"/>
                <a:ea typeface="微软雅黑" panose="020B0503020204020204" charset="-122"/>
                <a:cs typeface="MS PGothic" panose="020B0600070205080204" pitchFamily="34" charset="-128"/>
                <a:sym typeface="+mn-ea"/>
              </a:rPr>
              <a:t>开发建设的早期阶段</a:t>
            </a:r>
          </a:p>
          <a:p>
            <a:pPr marL="342900" lvl="1" indent="-342900" eaLnBrk="1" hangingPunct="1">
              <a:lnSpc>
                <a:spcPct val="100000"/>
              </a:lnSpc>
              <a:spcBef>
                <a:spcPts val="600"/>
              </a:spcBef>
              <a:spcAft>
                <a:spcPts val="0"/>
              </a:spcAft>
              <a:buFont typeface="Arial" panose="020B0604020202020204" pitchFamily="34" charset="0"/>
              <a:buChar char="•"/>
            </a:pPr>
            <a:r>
              <a:rPr lang="zh-CN" altLang="en-US" sz="1400" dirty="0">
                <a:latin typeface="微软雅黑" panose="020B0503020204020204" charset="-122"/>
                <a:ea typeface="微软雅黑" panose="020B0503020204020204" charset="-122"/>
                <a:cs typeface="MS PGothic" panose="020B0600070205080204" pitchFamily="34" charset="-128"/>
                <a:sym typeface="+mn-ea"/>
              </a:rPr>
              <a:t>设计评审分析</a:t>
            </a:r>
            <a:r>
              <a:rPr lang="en-US" altLang="zh-CN" sz="1400" dirty="0">
                <a:latin typeface="微软雅黑" panose="020B0503020204020204" charset="-122"/>
                <a:ea typeface="微软雅黑" panose="020B0503020204020204" charset="-122"/>
                <a:cs typeface="MS PGothic" panose="020B0600070205080204" pitchFamily="34" charset="-128"/>
                <a:sym typeface="+mn-ea"/>
              </a:rPr>
              <a:t>——</a:t>
            </a:r>
            <a:r>
              <a:rPr lang="zh-CN" altLang="en-US" sz="1400" dirty="0">
                <a:latin typeface="微软雅黑" panose="020B0503020204020204" charset="-122"/>
                <a:ea typeface="微软雅黑" panose="020B0503020204020204" charset="-122"/>
                <a:cs typeface="MS PGothic" panose="020B0600070205080204" pitchFamily="34" charset="-128"/>
                <a:sym typeface="+mn-ea"/>
              </a:rPr>
              <a:t>设计完成时</a:t>
            </a:r>
          </a:p>
          <a:p>
            <a:pPr marL="342900" lvl="1" indent="-342900" eaLnBrk="1" hangingPunct="1">
              <a:lnSpc>
                <a:spcPct val="100000"/>
              </a:lnSpc>
              <a:spcBef>
                <a:spcPts val="600"/>
              </a:spcBef>
              <a:spcAft>
                <a:spcPts val="0"/>
              </a:spcAft>
              <a:buFont typeface="Arial" panose="020B0604020202020204" pitchFamily="34" charset="0"/>
              <a:buChar char="•"/>
            </a:pPr>
            <a:r>
              <a:rPr lang="zh-CN" altLang="en-US" sz="1400" dirty="0">
                <a:latin typeface="微软雅黑" panose="020B0503020204020204" charset="-122"/>
                <a:ea typeface="微软雅黑" panose="020B0503020204020204" charset="-122"/>
                <a:cs typeface="MS PGothic" panose="020B0600070205080204" pitchFamily="34" charset="-128"/>
                <a:sym typeface="+mn-ea"/>
              </a:rPr>
              <a:t>最终项目安全报告</a:t>
            </a:r>
            <a:r>
              <a:rPr lang="en-US" altLang="zh-CN" sz="1400" dirty="0">
                <a:latin typeface="微软雅黑" panose="020B0503020204020204" charset="-122"/>
                <a:ea typeface="微软雅黑" panose="020B0503020204020204" charset="-122"/>
                <a:cs typeface="MS PGothic" panose="020B0600070205080204" pitchFamily="34" charset="-128"/>
                <a:sym typeface="+mn-ea"/>
              </a:rPr>
              <a:t>——</a:t>
            </a:r>
            <a:r>
              <a:rPr lang="zh-CN" altLang="en-US" sz="1400" dirty="0">
                <a:latin typeface="微软雅黑" panose="020B0503020204020204" charset="-122"/>
                <a:ea typeface="微软雅黑" panose="020B0503020204020204" charset="-122"/>
                <a:cs typeface="MS PGothic" panose="020B0600070205080204" pitchFamily="34" charset="-128"/>
                <a:sym typeface="+mn-ea"/>
              </a:rPr>
              <a:t>开车之前</a:t>
            </a:r>
          </a:p>
          <a:p>
            <a:pPr marL="342900" lvl="1" indent="-342900" eaLnBrk="1" hangingPunct="1">
              <a:lnSpc>
                <a:spcPct val="100000"/>
              </a:lnSpc>
              <a:spcBef>
                <a:spcPts val="600"/>
              </a:spcBef>
              <a:spcAft>
                <a:spcPts val="0"/>
              </a:spcAft>
              <a:buFont typeface="Arial" panose="020B0604020202020204" pitchFamily="34" charset="0"/>
              <a:buChar char="•"/>
            </a:pPr>
            <a:r>
              <a:rPr lang="en-US" altLang="zh-CN" sz="1400" dirty="0">
                <a:latin typeface="微软雅黑" panose="020B0503020204020204" charset="-122"/>
                <a:ea typeface="微软雅黑" panose="020B0503020204020204" charset="-122"/>
                <a:cs typeface="MS PGothic" panose="020B0600070205080204" pitchFamily="34" charset="-128"/>
                <a:sym typeface="+mn-ea"/>
              </a:rPr>
              <a:t>PHA</a:t>
            </a:r>
            <a:r>
              <a:rPr lang="zh-CN" altLang="en-US" sz="1400" dirty="0">
                <a:latin typeface="微软雅黑" panose="020B0503020204020204" charset="-122"/>
                <a:ea typeface="微软雅黑" panose="020B0503020204020204" charset="-122"/>
                <a:cs typeface="MS PGothic" panose="020B0600070205080204" pitchFamily="34" charset="-128"/>
                <a:sym typeface="+mn-ea"/>
              </a:rPr>
              <a:t>基准分析</a:t>
            </a:r>
            <a:r>
              <a:rPr lang="en-US" altLang="zh-CN" sz="1400" dirty="0">
                <a:latin typeface="微软雅黑" panose="020B0503020204020204" charset="-122"/>
                <a:ea typeface="微软雅黑" panose="020B0503020204020204" charset="-122"/>
                <a:cs typeface="MS PGothic" panose="020B0600070205080204" pitchFamily="34" charset="-128"/>
                <a:sym typeface="+mn-ea"/>
              </a:rPr>
              <a:t>——</a:t>
            </a:r>
            <a:r>
              <a:rPr lang="zh-CN" altLang="en-US" sz="1400" dirty="0">
                <a:latin typeface="微软雅黑" panose="020B0503020204020204" charset="-122"/>
                <a:ea typeface="微软雅黑" panose="020B0503020204020204" charset="-122"/>
                <a:cs typeface="MS PGothic" panose="020B0600070205080204" pitchFamily="34" charset="-128"/>
                <a:sym typeface="+mn-ea"/>
              </a:rPr>
              <a:t>在任何开车试运行变更之后</a:t>
            </a:r>
          </a:p>
          <a:p>
            <a:pPr marL="342900" lvl="1" indent="-342900" eaLnBrk="1" hangingPunct="1">
              <a:lnSpc>
                <a:spcPct val="100000"/>
              </a:lnSpc>
              <a:spcBef>
                <a:spcPts val="600"/>
              </a:spcBef>
              <a:spcAft>
                <a:spcPts val="0"/>
              </a:spcAft>
            </a:pPr>
            <a:r>
              <a:rPr lang="en-US" altLang="zh-CN" sz="1400" b="1" dirty="0">
                <a:latin typeface="微软雅黑" panose="020B0503020204020204" charset="-122"/>
                <a:ea typeface="微软雅黑" panose="020B0503020204020204" charset="-122"/>
                <a:cs typeface="MS PGothic" panose="020B0600070205080204" pitchFamily="34" charset="-128"/>
                <a:sym typeface="+mn-ea"/>
              </a:rPr>
              <a:t>2</a:t>
            </a:r>
            <a:r>
              <a:rPr lang="zh-CN" altLang="en-US" sz="1400" b="1" dirty="0">
                <a:latin typeface="微软雅黑" panose="020B0503020204020204" charset="-122"/>
                <a:ea typeface="微软雅黑" panose="020B0503020204020204" charset="-122"/>
                <a:cs typeface="MS PGothic" panose="020B0600070205080204" pitchFamily="34" charset="-128"/>
                <a:sym typeface="+mn-ea"/>
              </a:rPr>
              <a:t>、现有装置设施</a:t>
            </a:r>
            <a:endParaRPr lang="zh-CN" altLang="en-US" sz="1400" b="1" dirty="0">
              <a:latin typeface="微软雅黑" panose="020B0503020204020204" charset="-122"/>
              <a:ea typeface="微软雅黑" panose="020B0503020204020204" charset="-122"/>
              <a:cs typeface="MS PGothic" panose="020B0600070205080204" pitchFamily="34" charset="-128"/>
            </a:endParaRPr>
          </a:p>
          <a:p>
            <a:pPr marL="342900" lvl="1" indent="-342900" algn="l" eaLnBrk="1" hangingPunct="1">
              <a:lnSpc>
                <a:spcPct val="100000"/>
              </a:lnSpc>
              <a:spcBef>
                <a:spcPts val="600"/>
              </a:spcBef>
              <a:spcAft>
                <a:spcPct val="10000"/>
              </a:spcAft>
              <a:buFont typeface="Arial" panose="020B0604020202020204" pitchFamily="34" charset="0"/>
              <a:buChar char="•"/>
              <a:defRPr/>
            </a:pPr>
            <a:r>
              <a:rPr lang="zh-CN" altLang="en-US" sz="1400" dirty="0">
                <a:latin typeface="微软雅黑" panose="020B0503020204020204" charset="-122"/>
                <a:ea typeface="微软雅黑" panose="020B0503020204020204" charset="-122"/>
                <a:cs typeface="MS PGothic" panose="020B0600070205080204" pitchFamily="34" charset="-128"/>
                <a:sym typeface="+mn-ea"/>
              </a:rPr>
              <a:t>定期循环分析——依据危害程度确定频率（至少每五年重新评审一次）</a:t>
            </a:r>
            <a:endParaRPr lang="zh-CN" altLang="en-US" sz="1400" dirty="0">
              <a:latin typeface="微软雅黑" panose="020B0503020204020204" charset="-122"/>
              <a:ea typeface="微软雅黑" panose="020B0503020204020204" charset="-122"/>
              <a:cs typeface="MS PGothic" panose="020B0600070205080204" pitchFamily="34" charset="-128"/>
            </a:endParaRPr>
          </a:p>
          <a:p>
            <a:pPr marL="342900" lvl="1" indent="-342900" algn="l" eaLnBrk="1" hangingPunct="1">
              <a:lnSpc>
                <a:spcPct val="100000"/>
              </a:lnSpc>
              <a:spcBef>
                <a:spcPts val="600"/>
              </a:spcBef>
              <a:spcAft>
                <a:spcPct val="10000"/>
              </a:spcAft>
              <a:buFont typeface="Arial" panose="020B0604020202020204" pitchFamily="34" charset="0"/>
              <a:buChar char="•"/>
              <a:defRPr/>
            </a:pPr>
            <a:r>
              <a:rPr lang="zh-CN" altLang="en-US" sz="1400" dirty="0">
                <a:latin typeface="微软雅黑" panose="020B0503020204020204" charset="-122"/>
                <a:ea typeface="微软雅黑" panose="020B0503020204020204" charset="-122"/>
                <a:cs typeface="MS PGothic" panose="020B0600070205080204" pitchFamily="34" charset="-128"/>
                <a:sym typeface="+mn-ea"/>
              </a:rPr>
              <a:t>工艺变更之后</a:t>
            </a:r>
          </a:p>
        </p:txBody>
      </p:sp>
      <p:sp>
        <p:nvSpPr>
          <p:cNvPr id="14" name="文本框 13"/>
          <p:cNvSpPr txBox="1"/>
          <p:nvPr/>
        </p:nvSpPr>
        <p:spPr>
          <a:xfrm>
            <a:off x="5154295" y="713105"/>
            <a:ext cx="2758440" cy="319405"/>
          </a:xfrm>
          <a:prstGeom prst="rect">
            <a:avLst/>
          </a:prstGeom>
          <a:noFill/>
        </p:spPr>
        <p:txBody>
          <a:bodyPr wrap="square" rtlCol="0">
            <a:spAutoFit/>
          </a:bodyPr>
          <a:lstStyle/>
          <a:p>
            <a:pPr algn="ctr"/>
            <a:r>
              <a:rPr lang="en-US" altLang="zh-CN" sz="1400" b="1">
                <a:solidFill>
                  <a:srgbClr val="0070C0"/>
                </a:solidFill>
                <a:latin typeface="微软雅黑" panose="020B0503020204020204" charset="-122"/>
                <a:ea typeface="微软雅黑" panose="020B0503020204020204" charset="-122"/>
              </a:rPr>
              <a:t>PHA</a:t>
            </a:r>
            <a:r>
              <a:rPr lang="zh-CN" altLang="en-US" sz="1400" b="1">
                <a:solidFill>
                  <a:srgbClr val="0070C0"/>
                </a:solidFill>
                <a:latin typeface="微软雅黑" panose="020B0503020204020204" charset="-122"/>
                <a:ea typeface="微软雅黑" panose="020B0503020204020204" charset="-122"/>
              </a:rPr>
              <a:t>分析时机</a:t>
            </a:r>
          </a:p>
        </p:txBody>
      </p:sp>
      <p:sp>
        <p:nvSpPr>
          <p:cNvPr id="15" name="文本框 14"/>
          <p:cNvSpPr txBox="1"/>
          <p:nvPr/>
        </p:nvSpPr>
        <p:spPr>
          <a:xfrm>
            <a:off x="148590" y="3568065"/>
            <a:ext cx="3801110" cy="1417258"/>
          </a:xfrm>
          <a:prstGeom prst="roundRect">
            <a:avLst/>
          </a:prstGeom>
          <a:solidFill>
            <a:srgbClr val="FFFF00"/>
          </a:solidFill>
        </p:spPr>
        <p:txBody>
          <a:bodyPr wrap="square" rtlCol="0">
            <a:spAutoFit/>
          </a:bodyPr>
          <a:lstStyle/>
          <a:p>
            <a:pPr>
              <a:lnSpc>
                <a:spcPct val="130000"/>
              </a:lnSpc>
              <a:spcBef>
                <a:spcPts val="0"/>
              </a:spcBef>
              <a:spcAft>
                <a:spcPts val="0"/>
              </a:spcAft>
            </a:pPr>
            <a:r>
              <a:rPr lang="zh-CN" altLang="en-US" sz="1200">
                <a:latin typeface="微软雅黑" panose="020B0503020204020204" charset="-122"/>
                <a:ea typeface="微软雅黑" panose="020B0503020204020204" charset="-122"/>
              </a:rPr>
              <a:t>生产工艺及设备始终存在风险，设计建造阶段就需要以风险分析的手段做好本质安全，运行使用过程中应定期实施风险评估与工艺危害分析，不断地改进硬件(工艺设备)及软件(操作规程、培训)以降低风险，实现风险可控。</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stretch>
            <a:fillRect/>
          </a:stretch>
        </p:blipFill>
        <p:spPr>
          <a:xfrm>
            <a:off x="5014595" y="1273175"/>
            <a:ext cx="3883025" cy="3466465"/>
          </a:xfrm>
          <a:prstGeom prst="rect">
            <a:avLst/>
          </a:prstGeom>
          <a:ln>
            <a:solidFill>
              <a:schemeClr val="accent1"/>
            </a:solidFill>
          </a:ln>
        </p:spPr>
      </p:pic>
      <p:sp>
        <p:nvSpPr>
          <p:cNvPr id="2" name="文本框 1"/>
          <p:cNvSpPr txBox="1"/>
          <p:nvPr/>
        </p:nvSpPr>
        <p:spPr>
          <a:xfrm>
            <a:off x="5726430" y="798195"/>
            <a:ext cx="2286000" cy="352425"/>
          </a:xfrm>
          <a:prstGeom prst="rect">
            <a:avLst/>
          </a:prstGeom>
          <a:noFill/>
        </p:spPr>
        <p:txBody>
          <a:bodyPr wrap="square" rtlCol="0">
            <a:spAutoFit/>
          </a:bodyPr>
          <a:lstStyle/>
          <a:p>
            <a:pPr algn="ctr"/>
            <a:r>
              <a:rPr lang="en-US" altLang="zh-CN" sz="1600" b="1">
                <a:latin typeface="微软雅黑" panose="020B0503020204020204" charset="-122"/>
                <a:ea typeface="微软雅黑" panose="020B0503020204020204" charset="-122"/>
              </a:rPr>
              <a:t>HAZOP</a:t>
            </a:r>
            <a:r>
              <a:rPr lang="zh-CN" altLang="en-US" sz="1600" b="1">
                <a:latin typeface="微软雅黑" panose="020B0503020204020204" charset="-122"/>
                <a:ea typeface="微软雅黑" panose="020B0503020204020204" charset="-122"/>
              </a:rPr>
              <a:t>分析方法流程</a:t>
            </a:r>
          </a:p>
        </p:txBody>
      </p:sp>
      <p:pic>
        <p:nvPicPr>
          <p:cNvPr id="3" name="图片 2"/>
          <p:cNvPicPr>
            <a:picLocks noChangeAspect="1"/>
          </p:cNvPicPr>
          <p:nvPr/>
        </p:nvPicPr>
        <p:blipFill>
          <a:blip r:embed="rId4" cstate="print"/>
          <a:stretch>
            <a:fillRect/>
          </a:stretch>
        </p:blipFill>
        <p:spPr>
          <a:xfrm>
            <a:off x="185420" y="798195"/>
            <a:ext cx="4524375" cy="3941445"/>
          </a:xfrm>
          <a:prstGeom prst="rect">
            <a:avLst/>
          </a:prstGeom>
        </p:spPr>
      </p:pic>
      <p:sp>
        <p:nvSpPr>
          <p:cNvPr id="6" name="文本框 5"/>
          <p:cNvSpPr txBox="1"/>
          <p:nvPr/>
        </p:nvSpPr>
        <p:spPr>
          <a:xfrm>
            <a:off x="594360" y="218440"/>
            <a:ext cx="258254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工艺危害分析（</a:t>
            </a:r>
            <a:r>
              <a:rPr lang="en-US" altLang="zh-CN" b="1">
                <a:solidFill>
                  <a:srgbClr val="002060"/>
                </a:solidFill>
                <a:latin typeface="微软雅黑" panose="020B0503020204020204" charset="-122"/>
                <a:ea typeface="微软雅黑" panose="020B0503020204020204" charset="-122"/>
              </a:rPr>
              <a:t>PHA</a:t>
            </a:r>
            <a:r>
              <a:rPr lang="zh-CN" altLang="en-US" b="1">
                <a:solidFill>
                  <a:srgbClr val="002060"/>
                </a:solidFill>
                <a:latin typeface="微软雅黑" panose="020B0503020204020204" charset="-122"/>
                <a:ea typeface="微软雅黑" panose="020B0503020204020204" charset="-122"/>
              </a:rPr>
              <a:t>）</a:t>
            </a:r>
          </a:p>
        </p:txBody>
      </p:sp>
      <p:sp>
        <p:nvSpPr>
          <p:cNvPr id="220" name=" 220"/>
          <p:cNvSpPr/>
          <p:nvPr/>
        </p:nvSpPr>
        <p:spPr>
          <a:xfrm>
            <a:off x="86360" y="249555"/>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8</a:t>
            </a:r>
          </a:p>
        </p:txBody>
      </p:sp>
    </p:spTree>
    <p:custDataLst>
      <p:tags r:id="rId1"/>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6355" y="823595"/>
            <a:ext cx="3747135" cy="2011680"/>
          </a:xfrm>
          <a:prstGeom prst="rect">
            <a:avLst/>
          </a:prstGeom>
          <a:noFill/>
          <a:ln>
            <a:solidFill>
              <a:schemeClr val="accent1"/>
            </a:solidFill>
          </a:ln>
        </p:spPr>
        <p:txBody>
          <a:bodyPr wrap="square" rtlCol="0">
            <a:spAutoFit/>
          </a:bodyPr>
          <a:lstStyle/>
          <a:p>
            <a:pPr>
              <a:lnSpc>
                <a:spcPct val="150000"/>
              </a:lnSpc>
            </a:pPr>
            <a:r>
              <a:rPr lang="zh-CN" altLang="en-US" sz="1400" b="1">
                <a:solidFill>
                  <a:srgbClr val="00B050"/>
                </a:solidFill>
                <a:latin typeface="微软雅黑" panose="020B0503020204020204" charset="-122"/>
                <a:ea typeface="微软雅黑" panose="020B0503020204020204" charset="-122"/>
              </a:rPr>
              <a:t>最佳实践：</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工艺安全管理分委会下设</a:t>
            </a:r>
            <a:r>
              <a:rPr lang="en-US" altLang="zh-CN" sz="1400">
                <a:solidFill>
                  <a:schemeClr val="tx1"/>
                </a:solidFill>
                <a:latin typeface="微软雅黑" panose="020B0503020204020204" charset="-122"/>
                <a:ea typeface="微软雅黑" panose="020B0503020204020204" charset="-122"/>
              </a:rPr>
              <a:t>PHA</a:t>
            </a:r>
            <a:r>
              <a:rPr lang="zh-CN" altLang="en-US" sz="1400">
                <a:solidFill>
                  <a:schemeClr val="tx1"/>
                </a:solidFill>
                <a:latin typeface="微软雅黑" panose="020B0503020204020204" charset="-122"/>
                <a:ea typeface="微软雅黑" panose="020B0503020204020204" charset="-122"/>
              </a:rPr>
              <a:t>工作小组，为</a:t>
            </a:r>
            <a:r>
              <a:rPr lang="en-US" altLang="zh-CN" sz="1400">
                <a:solidFill>
                  <a:schemeClr val="tx1"/>
                </a:solidFill>
                <a:latin typeface="微软雅黑" panose="020B0503020204020204" charset="-122"/>
                <a:ea typeface="微软雅黑" panose="020B0503020204020204" charset="-122"/>
              </a:rPr>
              <a:t>PHA</a:t>
            </a:r>
            <a:r>
              <a:rPr lang="zh-CN" altLang="en-US" sz="1400">
                <a:solidFill>
                  <a:schemeClr val="tx1"/>
                </a:solidFill>
                <a:latin typeface="微软雅黑" panose="020B0503020204020204" charset="-122"/>
                <a:ea typeface="微软雅黑" panose="020B0503020204020204" charset="-122"/>
              </a:rPr>
              <a:t>工作设立组织保障；</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制定《工艺危害分析管理规定》；</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制定工艺危害分析工作计划；</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定期开展</a:t>
            </a:r>
            <a:r>
              <a:rPr lang="en-US" altLang="zh-CN" sz="1400">
                <a:solidFill>
                  <a:schemeClr val="tx1"/>
                </a:solidFill>
                <a:latin typeface="微软雅黑" panose="020B0503020204020204" charset="-122"/>
                <a:ea typeface="微软雅黑" panose="020B0503020204020204" charset="-122"/>
              </a:rPr>
              <a:t>PHA</a:t>
            </a:r>
            <a:r>
              <a:rPr lang="zh-CN" altLang="en-US" sz="1400">
                <a:solidFill>
                  <a:schemeClr val="tx1"/>
                </a:solidFill>
                <a:latin typeface="微软雅黑" panose="020B0503020204020204" charset="-122"/>
                <a:ea typeface="微软雅黑" panose="020B0503020204020204" charset="-122"/>
              </a:rPr>
              <a:t>审核。</a:t>
            </a:r>
          </a:p>
        </p:txBody>
      </p:sp>
      <p:pic>
        <p:nvPicPr>
          <p:cNvPr id="2" name="图片 1"/>
          <p:cNvPicPr>
            <a:picLocks noChangeAspect="1"/>
          </p:cNvPicPr>
          <p:nvPr/>
        </p:nvPicPr>
        <p:blipFill>
          <a:blip r:embed="rId3" cstate="print"/>
          <a:stretch>
            <a:fillRect/>
          </a:stretch>
        </p:blipFill>
        <p:spPr>
          <a:xfrm>
            <a:off x="5772150" y="3268980"/>
            <a:ext cx="3141345" cy="1812925"/>
          </a:xfrm>
          <a:prstGeom prst="rect">
            <a:avLst/>
          </a:prstGeom>
          <a:ln>
            <a:solidFill>
              <a:schemeClr val="accent1"/>
            </a:solidFill>
          </a:ln>
        </p:spPr>
      </p:pic>
      <p:pic>
        <p:nvPicPr>
          <p:cNvPr id="5" name="图片 4"/>
          <p:cNvPicPr>
            <a:picLocks noChangeAspect="1"/>
          </p:cNvPicPr>
          <p:nvPr/>
        </p:nvPicPr>
        <p:blipFill>
          <a:blip r:embed="rId4" cstate="print"/>
          <a:stretch>
            <a:fillRect/>
          </a:stretch>
        </p:blipFill>
        <p:spPr>
          <a:xfrm>
            <a:off x="5422265" y="823595"/>
            <a:ext cx="3491230" cy="2106295"/>
          </a:xfrm>
          <a:prstGeom prst="rect">
            <a:avLst/>
          </a:prstGeom>
          <a:ln>
            <a:solidFill>
              <a:schemeClr val="accent1"/>
            </a:solidFill>
          </a:ln>
        </p:spPr>
      </p:pic>
      <p:pic>
        <p:nvPicPr>
          <p:cNvPr id="6" name="图片 5"/>
          <p:cNvPicPr>
            <a:picLocks noChangeAspect="1"/>
          </p:cNvPicPr>
          <p:nvPr/>
        </p:nvPicPr>
        <p:blipFill>
          <a:blip r:embed="rId5" cstate="print"/>
          <a:stretch>
            <a:fillRect/>
          </a:stretch>
        </p:blipFill>
        <p:spPr>
          <a:xfrm>
            <a:off x="235585" y="3279775"/>
            <a:ext cx="2059305" cy="1844675"/>
          </a:xfrm>
          <a:prstGeom prst="rect">
            <a:avLst/>
          </a:prstGeom>
          <a:ln>
            <a:solidFill>
              <a:schemeClr val="accent1"/>
            </a:solidFill>
          </a:ln>
        </p:spPr>
      </p:pic>
      <p:sp>
        <p:nvSpPr>
          <p:cNvPr id="7" name="右箭头标注 6"/>
          <p:cNvSpPr/>
          <p:nvPr/>
        </p:nvSpPr>
        <p:spPr>
          <a:xfrm>
            <a:off x="3920490" y="823595"/>
            <a:ext cx="1501775" cy="1554480"/>
          </a:xfrm>
          <a:prstGeom prst="rightArrowCallout">
            <a:avLst/>
          </a:prstGeom>
          <a:solidFill>
            <a:srgbClr val="00B0F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400" b="0" i="0" u="none" strike="noStrike" cap="none" normalizeH="0" baseline="0">
                <a:ln>
                  <a:noFill/>
                </a:ln>
                <a:solidFill>
                  <a:schemeClr val="tx1"/>
                </a:solidFill>
                <a:effectLst/>
                <a:latin typeface="微软雅黑" panose="020B0503020204020204" charset="-122"/>
                <a:ea typeface="微软雅黑" panose="020B0503020204020204" charset="-122"/>
              </a:rPr>
              <a:t>累计划分节点</a:t>
            </a:r>
            <a:r>
              <a:rPr kumimoji="0" lang="en-US" altLang="zh-CN" sz="1400" b="1" i="0" u="none" strike="noStrike" cap="none" normalizeH="0" baseline="0">
                <a:ln>
                  <a:noFill/>
                </a:ln>
                <a:solidFill>
                  <a:schemeClr val="tx1"/>
                </a:solidFill>
                <a:effectLst/>
                <a:latin typeface="微软雅黑" panose="020B0503020204020204" charset="-122"/>
                <a:ea typeface="微软雅黑" panose="020B0503020204020204" charset="-122"/>
              </a:rPr>
              <a:t>177</a:t>
            </a:r>
            <a:r>
              <a:rPr kumimoji="0" lang="zh-CN" altLang="en-US" sz="1400" b="1" i="0" u="none" strike="noStrike" cap="none" normalizeH="0" baseline="0">
                <a:ln>
                  <a:noFill/>
                </a:ln>
                <a:solidFill>
                  <a:schemeClr val="tx1"/>
                </a:solidFill>
                <a:effectLst/>
                <a:latin typeface="微软雅黑" panose="020B0503020204020204" charset="-122"/>
                <a:ea typeface="微软雅黑" panose="020B0503020204020204" charset="-122"/>
              </a:rPr>
              <a:t>处</a:t>
            </a:r>
            <a:r>
              <a:rPr kumimoji="0" lang="zh-CN" altLang="en-US" sz="1400" b="0" i="0" u="none" strike="noStrike" cap="none" normalizeH="0" baseline="0">
                <a:ln>
                  <a:noFill/>
                </a:ln>
                <a:solidFill>
                  <a:schemeClr val="tx1"/>
                </a:solidFill>
                <a:effectLst/>
                <a:latin typeface="微软雅黑" panose="020B0503020204020204" charset="-122"/>
                <a:ea typeface="微软雅黑" panose="020B0503020204020204" charset="-122"/>
              </a:rPr>
              <a:t>，每月定期审核分析质量及分析进度</a:t>
            </a:r>
          </a:p>
        </p:txBody>
      </p:sp>
      <p:pic>
        <p:nvPicPr>
          <p:cNvPr id="9" name="图片 8"/>
          <p:cNvPicPr>
            <a:picLocks noChangeAspect="1"/>
          </p:cNvPicPr>
          <p:nvPr/>
        </p:nvPicPr>
        <p:blipFill>
          <a:blip r:embed="rId6" cstate="print"/>
          <a:stretch>
            <a:fillRect/>
          </a:stretch>
        </p:blipFill>
        <p:spPr>
          <a:xfrm>
            <a:off x="2512695" y="3279775"/>
            <a:ext cx="2863850" cy="1791335"/>
          </a:xfrm>
          <a:prstGeom prst="rect">
            <a:avLst/>
          </a:prstGeom>
        </p:spPr>
      </p:pic>
      <p:sp>
        <p:nvSpPr>
          <p:cNvPr id="10" name="文本框 9"/>
          <p:cNvSpPr txBox="1"/>
          <p:nvPr/>
        </p:nvSpPr>
        <p:spPr>
          <a:xfrm>
            <a:off x="236220" y="2929890"/>
            <a:ext cx="1977390" cy="287020"/>
          </a:xfrm>
          <a:prstGeom prst="rect">
            <a:avLst/>
          </a:prstGeom>
          <a:noFill/>
        </p:spPr>
        <p:txBody>
          <a:bodyPr wrap="square" rtlCol="0">
            <a:spAutoFit/>
          </a:bodyPr>
          <a:lstStyle/>
          <a:p>
            <a:pPr algn="ctr"/>
            <a:r>
              <a:rPr lang="zh-CN" altLang="en-US" sz="1200" b="1">
                <a:solidFill>
                  <a:srgbClr val="0070C0"/>
                </a:solidFill>
                <a:latin typeface="微软雅黑" panose="020B0503020204020204" charset="-122"/>
                <a:ea typeface="微软雅黑" panose="020B0503020204020204" charset="-122"/>
                <a:sym typeface="+mn-ea"/>
              </a:rPr>
              <a:t>《工艺危害分析管理规定》</a:t>
            </a:r>
          </a:p>
        </p:txBody>
      </p:sp>
      <p:sp>
        <p:nvSpPr>
          <p:cNvPr id="11" name="文本框 10"/>
          <p:cNvSpPr txBox="1"/>
          <p:nvPr/>
        </p:nvSpPr>
        <p:spPr>
          <a:xfrm>
            <a:off x="2900680" y="2929890"/>
            <a:ext cx="1977390" cy="287020"/>
          </a:xfrm>
          <a:prstGeom prst="rect">
            <a:avLst/>
          </a:prstGeom>
          <a:noFill/>
        </p:spPr>
        <p:txBody>
          <a:bodyPr wrap="square" rtlCol="0">
            <a:spAutoFit/>
          </a:bodyPr>
          <a:lstStyle/>
          <a:p>
            <a:pPr algn="ctr"/>
            <a:r>
              <a:rPr lang="zh-CN" altLang="en-US" sz="1200" b="1">
                <a:solidFill>
                  <a:srgbClr val="0070C0"/>
                </a:solidFill>
                <a:latin typeface="微软雅黑" panose="020B0503020204020204" charset="-122"/>
                <a:ea typeface="微软雅黑" panose="020B0503020204020204" charset="-122"/>
                <a:sym typeface="+mn-ea"/>
              </a:rPr>
              <a:t>节点偏差分析</a:t>
            </a:r>
          </a:p>
        </p:txBody>
      </p:sp>
      <p:sp>
        <p:nvSpPr>
          <p:cNvPr id="12" name="文本框 11"/>
          <p:cNvSpPr txBox="1"/>
          <p:nvPr/>
        </p:nvSpPr>
        <p:spPr>
          <a:xfrm>
            <a:off x="6456680" y="2951480"/>
            <a:ext cx="1977390" cy="287020"/>
          </a:xfrm>
          <a:prstGeom prst="rect">
            <a:avLst/>
          </a:prstGeom>
          <a:noFill/>
        </p:spPr>
        <p:txBody>
          <a:bodyPr wrap="square" rtlCol="0">
            <a:spAutoFit/>
          </a:bodyPr>
          <a:lstStyle/>
          <a:p>
            <a:pPr algn="ctr"/>
            <a:r>
              <a:rPr lang="en-US" altLang="zh-CN" sz="1200" b="1">
                <a:solidFill>
                  <a:srgbClr val="0070C0"/>
                </a:solidFill>
                <a:latin typeface="微软雅黑" panose="020B0503020204020204" charset="-122"/>
                <a:ea typeface="微软雅黑" panose="020B0503020204020204" charset="-122"/>
                <a:sym typeface="+mn-ea"/>
              </a:rPr>
              <a:t>PHA</a:t>
            </a:r>
            <a:r>
              <a:rPr lang="zh-CN" altLang="en-US" sz="1200" b="1">
                <a:solidFill>
                  <a:srgbClr val="0070C0"/>
                </a:solidFill>
                <a:latin typeface="微软雅黑" panose="020B0503020204020204" charset="-122"/>
                <a:ea typeface="微软雅黑" panose="020B0503020204020204" charset="-122"/>
                <a:sym typeface="+mn-ea"/>
              </a:rPr>
              <a:t>分析报告</a:t>
            </a:r>
          </a:p>
        </p:txBody>
      </p:sp>
      <p:sp>
        <p:nvSpPr>
          <p:cNvPr id="4" name="文本框 3"/>
          <p:cNvSpPr txBox="1"/>
          <p:nvPr/>
        </p:nvSpPr>
        <p:spPr>
          <a:xfrm>
            <a:off x="594360" y="218440"/>
            <a:ext cx="258254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工艺危害分析（</a:t>
            </a:r>
            <a:r>
              <a:rPr lang="en-US" altLang="zh-CN" b="1">
                <a:solidFill>
                  <a:srgbClr val="002060"/>
                </a:solidFill>
                <a:latin typeface="微软雅黑" panose="020B0503020204020204" charset="-122"/>
                <a:ea typeface="微软雅黑" panose="020B0503020204020204" charset="-122"/>
              </a:rPr>
              <a:t>PHA</a:t>
            </a:r>
            <a:r>
              <a:rPr lang="zh-CN" altLang="en-US" b="1">
                <a:solidFill>
                  <a:srgbClr val="002060"/>
                </a:solidFill>
                <a:latin typeface="微软雅黑" panose="020B0503020204020204" charset="-122"/>
                <a:ea typeface="微软雅黑" panose="020B0503020204020204" charset="-122"/>
              </a:rPr>
              <a:t>）</a:t>
            </a:r>
          </a:p>
        </p:txBody>
      </p:sp>
      <p:sp>
        <p:nvSpPr>
          <p:cNvPr id="220" name=" 220"/>
          <p:cNvSpPr/>
          <p:nvPr/>
        </p:nvSpPr>
        <p:spPr>
          <a:xfrm>
            <a:off x="86360" y="249555"/>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8</a:t>
            </a:r>
          </a:p>
        </p:txBody>
      </p:sp>
    </p:spTree>
    <p:custDataLst>
      <p:tags r:id="rId1"/>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8590" y="984250"/>
            <a:ext cx="3961765" cy="1198880"/>
          </a:xfrm>
          <a:prstGeom prst="rect">
            <a:avLst/>
          </a:prstGeom>
          <a:noFill/>
          <a:ln>
            <a:solidFill>
              <a:schemeClr val="accent1"/>
            </a:solidFill>
          </a:ln>
        </p:spPr>
        <p:txBody>
          <a:bodyPr wrap="square" rtlCol="0">
            <a:spAutoFit/>
          </a:bodyPr>
          <a:lstStyle/>
          <a:p>
            <a:pPr>
              <a:lnSpc>
                <a:spcPct val="130000"/>
              </a:lnSpc>
              <a:spcBef>
                <a:spcPts val="0"/>
              </a:spcBef>
              <a:spcAft>
                <a:spcPts val="0"/>
              </a:spcAft>
            </a:pPr>
            <a:r>
              <a:rPr lang="zh-CN" altLang="zh-CN" sz="1400" b="1" noProof="0" dirty="0">
                <a:ln>
                  <a:noFill/>
                </a:ln>
                <a:solidFill>
                  <a:schemeClr val="accent1">
                    <a:lumMod val="75000"/>
                  </a:schemeClr>
                </a:solidFill>
                <a:effectLst/>
                <a:uLnTx/>
                <a:uFillTx/>
                <a:latin typeface="微软雅黑" panose="020B0503020204020204" charset="-122"/>
                <a:ea typeface="微软雅黑" panose="020B0503020204020204" charset="-122"/>
              </a:rPr>
              <a:t>定义:</a:t>
            </a:r>
            <a:r>
              <a:rPr lang="zh-CN" altLang="zh-CN" sz="1400" b="1" noProof="0" dirty="0">
                <a:ln>
                  <a:noFill/>
                </a:ln>
                <a:solidFill>
                  <a:schemeClr val="accent1">
                    <a:lumMod val="75000"/>
                  </a:schemeClr>
                </a:solidFill>
                <a:effectLst/>
                <a:uLnTx/>
                <a:uFillTx/>
                <a:latin typeface="微软雅黑" panose="020B0503020204020204" charset="-122"/>
                <a:ea typeface="微软雅黑" panose="020B0503020204020204" charset="-122"/>
                <a:sym typeface="+mn-ea"/>
              </a:rPr>
              <a:t> </a:t>
            </a:r>
            <a:r>
              <a:rPr lang="zh-CN" altLang="en-US" sz="1400">
                <a:solidFill>
                  <a:srgbClr val="000000"/>
                </a:solidFill>
                <a:latin typeface="微软雅黑" panose="020B0503020204020204" charset="-122"/>
                <a:ea typeface="微软雅黑" panose="020B0503020204020204" charset="-122"/>
                <a:cs typeface="仿宋_GB2312" charset="0"/>
                <a:sym typeface="+mn-ea"/>
              </a:rPr>
              <a:t>指涉及工艺技术、工艺参数、设备、设施等超出现有设计范围的改变，变更管理就是为防止在对现有工艺及设备进行改造时引入不可控制的工艺风险而建立的管理程序。</a:t>
            </a:r>
            <a:endParaRPr lang="zh-CN" altLang="en-US"/>
          </a:p>
        </p:txBody>
      </p:sp>
      <p:sp>
        <p:nvSpPr>
          <p:cNvPr id="6" name="文本框 5"/>
          <p:cNvSpPr txBox="1"/>
          <p:nvPr/>
        </p:nvSpPr>
        <p:spPr>
          <a:xfrm>
            <a:off x="593725" y="161925"/>
            <a:ext cx="266890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工艺技术变更（</a:t>
            </a:r>
            <a:r>
              <a:rPr lang="en-US" altLang="zh-CN" b="1">
                <a:solidFill>
                  <a:srgbClr val="002060"/>
                </a:solidFill>
                <a:latin typeface="微软雅黑" panose="020B0503020204020204" charset="-122"/>
                <a:ea typeface="微软雅黑" panose="020B0503020204020204" charset="-122"/>
              </a:rPr>
              <a:t>MOC-T</a:t>
            </a:r>
            <a:r>
              <a:rPr lang="zh-CN" altLang="en-US" b="1">
                <a:solidFill>
                  <a:srgbClr val="002060"/>
                </a:solidFill>
                <a:latin typeface="微软雅黑" panose="020B0503020204020204" charset="-122"/>
                <a:ea typeface="微软雅黑" panose="020B0503020204020204" charset="-122"/>
              </a:rPr>
              <a:t>）</a:t>
            </a:r>
          </a:p>
        </p:txBody>
      </p:sp>
      <p:sp>
        <p:nvSpPr>
          <p:cNvPr id="220" name=" 220"/>
          <p:cNvSpPr/>
          <p:nvPr/>
        </p:nvSpPr>
        <p:spPr>
          <a:xfrm>
            <a:off x="85725" y="193040"/>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9</a:t>
            </a:r>
          </a:p>
        </p:txBody>
      </p:sp>
      <p:sp>
        <p:nvSpPr>
          <p:cNvPr id="5" name="文本框 4"/>
          <p:cNvSpPr txBox="1"/>
          <p:nvPr/>
        </p:nvSpPr>
        <p:spPr>
          <a:xfrm>
            <a:off x="4529455" y="3908425"/>
            <a:ext cx="4411345" cy="1170632"/>
          </a:xfrm>
          <a:prstGeom prst="roundRect">
            <a:avLst/>
          </a:prstGeom>
          <a:solidFill>
            <a:schemeClr val="accent2">
              <a:lumMod val="40000"/>
              <a:lumOff val="60000"/>
            </a:schemeClr>
          </a:solidFill>
        </p:spPr>
        <p:txBody>
          <a:bodyPr wrap="square" rtlCol="0">
            <a:spAutoFit/>
          </a:bodyPr>
          <a:lstStyle/>
          <a:p>
            <a:pPr lvl="0">
              <a:lnSpc>
                <a:spcPct val="150000"/>
              </a:lnSpc>
            </a:pPr>
            <a:r>
              <a:rPr lang="zh-CN" altLang="en-US" sz="1400" b="1" dirty="0">
                <a:latin typeface="微软雅黑" panose="020B0503020204020204" charset="-122"/>
                <a:ea typeface="微软雅黑" panose="020B0503020204020204" charset="-122"/>
                <a:sym typeface="+mn-ea"/>
              </a:rPr>
              <a:t>重大变更：</a:t>
            </a:r>
            <a:r>
              <a:rPr lang="zh-CN" altLang="en-US" sz="1400" dirty="0">
                <a:latin typeface="微软雅黑" panose="020B0503020204020204" charset="-122"/>
                <a:ea typeface="微软雅黑" panose="020B0503020204020204" charset="-122"/>
                <a:sym typeface="+mn-ea"/>
              </a:rPr>
              <a:t>对生产过程的关键控制参数产生影响并超出之前设定的范围，对中间体或成品的质量和收率有较大影响的变更。（</a:t>
            </a:r>
            <a:r>
              <a:rPr lang="en-US" altLang="zh-CN" sz="1400" dirty="0">
                <a:latin typeface="微软雅黑" panose="020B0503020204020204" charset="-122"/>
                <a:ea typeface="微软雅黑" panose="020B0503020204020204" charset="-122"/>
                <a:sym typeface="+mn-ea"/>
              </a:rPr>
              <a:t>I</a:t>
            </a:r>
            <a:r>
              <a:rPr lang="zh-CN" altLang="en-US" sz="1400" dirty="0">
                <a:latin typeface="微软雅黑" panose="020B0503020204020204" charset="-122"/>
                <a:ea typeface="微软雅黑" panose="020B0503020204020204" charset="-122"/>
                <a:sym typeface="+mn-ea"/>
              </a:rPr>
              <a:t>级风险）</a:t>
            </a:r>
            <a:endParaRPr lang="zh-CN" altLang="en-US" sz="1400"/>
          </a:p>
        </p:txBody>
      </p:sp>
      <p:sp>
        <p:nvSpPr>
          <p:cNvPr id="7" name="文本框 6"/>
          <p:cNvSpPr txBox="1"/>
          <p:nvPr/>
        </p:nvSpPr>
        <p:spPr>
          <a:xfrm>
            <a:off x="149225" y="2706370"/>
            <a:ext cx="3960495" cy="2138680"/>
          </a:xfrm>
          <a:prstGeom prst="rect">
            <a:avLst/>
          </a:prstGeom>
          <a:solidFill>
            <a:schemeClr val="accent2">
              <a:lumMod val="40000"/>
              <a:lumOff val="60000"/>
            </a:schemeClr>
          </a:solidFill>
          <a:ln>
            <a:solidFill>
              <a:schemeClr val="accent1"/>
            </a:solidFill>
          </a:ln>
        </p:spPr>
        <p:txBody>
          <a:bodyPr wrap="square" rtlCol="0">
            <a:spAutoFit/>
          </a:bodyPr>
          <a:lstStyle/>
          <a:p>
            <a:pPr lvl="0" indent="0" algn="ctr" fontAlgn="base">
              <a:lnSpc>
                <a:spcPct val="120000"/>
              </a:lnSpc>
              <a:buFont typeface="Arial" panose="020B0604020202020204" pitchFamily="34" charset="0"/>
              <a:buNone/>
            </a:pPr>
            <a:r>
              <a:rPr lang="zh-CN" altLang="en-US" sz="1400" b="1" dirty="0">
                <a:solidFill>
                  <a:schemeClr val="tx1"/>
                </a:solidFill>
                <a:latin typeface="微软雅黑" panose="020B0503020204020204" charset="-122"/>
                <a:ea typeface="微软雅黑" panose="020B0503020204020204" charset="-122"/>
                <a:sym typeface="+mn-ea"/>
              </a:rPr>
              <a:t>职  责</a:t>
            </a:r>
          </a:p>
          <a:p>
            <a:pPr marL="285750" lvl="0" indent="-285750" fontAlgn="base">
              <a:lnSpc>
                <a:spcPct val="120000"/>
              </a:lnSpc>
              <a:buFont typeface="Arial" panose="020B0604020202020204" pitchFamily="34" charset="0"/>
              <a:buChar char="•"/>
            </a:pPr>
            <a:r>
              <a:rPr lang="zh-CN" altLang="en-US" sz="1400" dirty="0">
                <a:solidFill>
                  <a:schemeClr val="tx1"/>
                </a:solidFill>
                <a:latin typeface="微软雅黑" panose="020B0503020204020204" charset="-122"/>
                <a:ea typeface="微软雅黑" panose="020B0503020204020204" charset="-122"/>
                <a:sym typeface="+mn-ea"/>
              </a:rPr>
              <a:t>微小变更</a:t>
            </a:r>
            <a:endParaRPr lang="zh-CN" altLang="en-US" sz="1400" strike="noStrike" noProof="1">
              <a:solidFill>
                <a:schemeClr val="tx1"/>
              </a:solidFill>
              <a:latin typeface="微软雅黑" panose="020B0503020204020204" charset="-122"/>
              <a:ea typeface="微软雅黑" panose="020B0503020204020204" charset="-122"/>
              <a:sym typeface="+mn-ea"/>
            </a:endParaRPr>
          </a:p>
          <a:p>
            <a:pPr lvl="0" fontAlgn="base">
              <a:lnSpc>
                <a:spcPct val="120000"/>
              </a:lnSpc>
            </a:pPr>
            <a:r>
              <a:rPr lang="zh-CN" altLang="en-US" sz="1400" dirty="0">
                <a:solidFill>
                  <a:schemeClr val="tx1"/>
                </a:solidFill>
                <a:latin typeface="微软雅黑" panose="020B0503020204020204" charset="-122"/>
                <a:ea typeface="微软雅黑" panose="020B0503020204020204" charset="-122"/>
                <a:sym typeface="+mn-ea"/>
              </a:rPr>
              <a:t>微小变更由变更提出部门负责人批准实施。</a:t>
            </a:r>
            <a:endParaRPr lang="zh-CN" altLang="en-US" sz="1400" strike="noStrike" noProof="1">
              <a:solidFill>
                <a:schemeClr val="tx1"/>
              </a:solidFill>
              <a:latin typeface="微软雅黑" panose="020B0503020204020204" charset="-122"/>
              <a:ea typeface="微软雅黑" panose="020B0503020204020204" charset="-122"/>
              <a:sym typeface="+mn-ea"/>
            </a:endParaRPr>
          </a:p>
          <a:p>
            <a:pPr marL="285750" lvl="0" indent="-285750" fontAlgn="base">
              <a:lnSpc>
                <a:spcPct val="120000"/>
              </a:lnSpc>
              <a:buFont typeface="Arial" panose="020B0604020202020204" pitchFamily="34" charset="0"/>
              <a:buChar char="•"/>
            </a:pPr>
            <a:r>
              <a:rPr lang="zh-CN" altLang="en-US" sz="1400" dirty="0">
                <a:solidFill>
                  <a:schemeClr val="tx1"/>
                </a:solidFill>
                <a:latin typeface="微软雅黑" panose="020B0503020204020204" charset="-122"/>
                <a:ea typeface="微软雅黑" panose="020B0503020204020204" charset="-122"/>
                <a:sym typeface="+mn-ea"/>
              </a:rPr>
              <a:t>一般变更</a:t>
            </a:r>
            <a:endParaRPr lang="zh-CN" altLang="en-US" sz="1400" strike="noStrike" noProof="1">
              <a:solidFill>
                <a:schemeClr val="tx1"/>
              </a:solidFill>
              <a:latin typeface="微软雅黑" panose="020B0503020204020204" charset="-122"/>
              <a:ea typeface="微软雅黑" panose="020B0503020204020204" charset="-122"/>
              <a:sym typeface="+mn-ea"/>
            </a:endParaRPr>
          </a:p>
          <a:p>
            <a:pPr lvl="0" fontAlgn="base">
              <a:lnSpc>
                <a:spcPct val="120000"/>
              </a:lnSpc>
            </a:pPr>
            <a:r>
              <a:rPr lang="zh-CN" altLang="en-US" sz="1400" dirty="0">
                <a:solidFill>
                  <a:schemeClr val="tx1"/>
                </a:solidFill>
                <a:latin typeface="微软雅黑" panose="020B0503020204020204" charset="-122"/>
                <a:ea typeface="微软雅黑" panose="020B0503020204020204" charset="-122"/>
                <a:sym typeface="+mn-ea"/>
              </a:rPr>
              <a:t>公司分管领导或授权工艺技术管理部门负责人批准实施。</a:t>
            </a:r>
            <a:endParaRPr lang="zh-CN" altLang="en-US" sz="1400" strike="noStrike" noProof="1">
              <a:solidFill>
                <a:schemeClr val="tx1"/>
              </a:solidFill>
              <a:latin typeface="微软雅黑" panose="020B0503020204020204" charset="-122"/>
              <a:ea typeface="微软雅黑" panose="020B0503020204020204" charset="-122"/>
              <a:sym typeface="+mn-ea"/>
            </a:endParaRPr>
          </a:p>
          <a:p>
            <a:pPr marL="285750" lvl="0" indent="-285750" fontAlgn="base">
              <a:lnSpc>
                <a:spcPct val="120000"/>
              </a:lnSpc>
              <a:buFont typeface="Arial" panose="020B0604020202020204" pitchFamily="34" charset="0"/>
              <a:buChar char="•"/>
            </a:pPr>
            <a:r>
              <a:rPr lang="zh-CN" altLang="en-US" sz="1400" dirty="0">
                <a:solidFill>
                  <a:schemeClr val="tx1"/>
                </a:solidFill>
                <a:latin typeface="微软雅黑" panose="020B0503020204020204" charset="-122"/>
                <a:ea typeface="微软雅黑" panose="020B0503020204020204" charset="-122"/>
                <a:sym typeface="+mn-ea"/>
              </a:rPr>
              <a:t>重大变更</a:t>
            </a:r>
            <a:endParaRPr lang="zh-CN" altLang="en-US" sz="1400" strike="noStrike" noProof="1">
              <a:solidFill>
                <a:schemeClr val="tx1"/>
              </a:solidFill>
              <a:latin typeface="微软雅黑" panose="020B0503020204020204" charset="-122"/>
              <a:ea typeface="微软雅黑" panose="020B0503020204020204" charset="-122"/>
              <a:sym typeface="+mn-ea"/>
            </a:endParaRPr>
          </a:p>
          <a:p>
            <a:pPr lvl="0" fontAlgn="base">
              <a:lnSpc>
                <a:spcPct val="120000"/>
              </a:lnSpc>
            </a:pPr>
            <a:r>
              <a:rPr lang="zh-CN" altLang="en-US" sz="1400" dirty="0">
                <a:solidFill>
                  <a:schemeClr val="tx1"/>
                </a:solidFill>
                <a:latin typeface="微软雅黑" panose="020B0503020204020204" charset="-122"/>
                <a:ea typeface="微软雅黑" panose="020B0503020204020204" charset="-122"/>
                <a:sym typeface="+mn-ea"/>
              </a:rPr>
              <a:t>公司分管领导批准实施。</a:t>
            </a:r>
          </a:p>
        </p:txBody>
      </p:sp>
      <p:sp>
        <p:nvSpPr>
          <p:cNvPr id="8" name="文本框 7"/>
          <p:cNvSpPr txBox="1"/>
          <p:nvPr/>
        </p:nvSpPr>
        <p:spPr>
          <a:xfrm>
            <a:off x="4529455" y="2655570"/>
            <a:ext cx="4411345" cy="1169414"/>
          </a:xfrm>
          <a:prstGeom prst="roundRect">
            <a:avLst/>
          </a:prstGeom>
          <a:solidFill>
            <a:schemeClr val="accent2">
              <a:lumMod val="40000"/>
              <a:lumOff val="60000"/>
            </a:schemeClr>
          </a:solidFill>
        </p:spPr>
        <p:txBody>
          <a:bodyPr wrap="square" rtlCol="0">
            <a:spAutoFit/>
          </a:bodyPr>
          <a:lstStyle/>
          <a:p>
            <a:pPr lvl="0">
              <a:lnSpc>
                <a:spcPct val="150000"/>
              </a:lnSpc>
            </a:pPr>
            <a:r>
              <a:rPr lang="en-US" altLang="zh-CN" sz="1400">
                <a:latin typeface="微软雅黑" panose="020B0503020204020204" charset="-122"/>
                <a:ea typeface="微软雅黑" panose="020B0503020204020204" charset="-122"/>
                <a:sym typeface="+mn-ea"/>
              </a:rPr>
              <a:t> </a:t>
            </a:r>
            <a:r>
              <a:rPr lang="zh-CN" altLang="en-US" sz="1400" b="1" dirty="0">
                <a:latin typeface="微软雅黑" panose="020B0503020204020204" charset="-122"/>
                <a:ea typeface="微软雅黑" panose="020B0503020204020204" charset="-122"/>
                <a:sym typeface="+mn-ea"/>
              </a:rPr>
              <a:t>一般变更：</a:t>
            </a:r>
            <a:r>
              <a:rPr lang="zh-CN" altLang="en-US" sz="1400" dirty="0">
                <a:latin typeface="微软雅黑" panose="020B0503020204020204" charset="-122"/>
                <a:ea typeface="微软雅黑" panose="020B0503020204020204" charset="-122"/>
                <a:sym typeface="+mn-ea"/>
              </a:rPr>
              <a:t>指对生产过程的关键控制参数产生一定影响，但是未超出允许的范围，对产品的质量、性能、收率等不产生重大影响的变更。（</a:t>
            </a:r>
            <a:r>
              <a:rPr lang="en-US" altLang="zh-CN" sz="1400" dirty="0">
                <a:latin typeface="微软雅黑" panose="020B0503020204020204" charset="-122"/>
                <a:ea typeface="微软雅黑" panose="020B0503020204020204" charset="-122"/>
                <a:sym typeface="+mn-ea"/>
              </a:rPr>
              <a:t>II</a:t>
            </a:r>
            <a:r>
              <a:rPr lang="zh-CN" altLang="en-US" sz="1400" dirty="0">
                <a:latin typeface="微软雅黑" panose="020B0503020204020204" charset="-122"/>
                <a:ea typeface="微软雅黑" panose="020B0503020204020204" charset="-122"/>
                <a:sym typeface="+mn-ea"/>
              </a:rPr>
              <a:t>级风险）</a:t>
            </a:r>
            <a:endParaRPr lang="zh-CN" altLang="en-US" sz="1400"/>
          </a:p>
        </p:txBody>
      </p:sp>
      <p:sp>
        <p:nvSpPr>
          <p:cNvPr id="9" name="文本框 8"/>
          <p:cNvSpPr txBox="1"/>
          <p:nvPr/>
        </p:nvSpPr>
        <p:spPr>
          <a:xfrm>
            <a:off x="4529455" y="1751330"/>
            <a:ext cx="4411345" cy="814410"/>
          </a:xfrm>
          <a:prstGeom prst="roundRect">
            <a:avLst/>
          </a:prstGeom>
          <a:solidFill>
            <a:schemeClr val="accent2">
              <a:lumMod val="40000"/>
              <a:lumOff val="60000"/>
            </a:schemeClr>
          </a:solidFill>
        </p:spPr>
        <p:txBody>
          <a:bodyPr wrap="square" rtlCol="0">
            <a:spAutoFit/>
          </a:bodyPr>
          <a:lstStyle/>
          <a:p>
            <a:pPr lvl="0">
              <a:lnSpc>
                <a:spcPct val="150000"/>
              </a:lnSpc>
            </a:pPr>
            <a:r>
              <a:rPr lang="zh-CN" altLang="en-US" sz="1400" b="1" dirty="0">
                <a:latin typeface="微软雅黑" panose="020B0503020204020204" charset="-122"/>
                <a:ea typeface="微软雅黑" panose="020B0503020204020204" charset="-122"/>
                <a:sym typeface="宋体" panose="02010600030101010101" pitchFamily="2" charset="-122"/>
              </a:rPr>
              <a:t>微小变更：</a:t>
            </a:r>
            <a:r>
              <a:rPr lang="zh-CN" altLang="en-US" sz="1400" dirty="0">
                <a:latin typeface="微软雅黑" panose="020B0503020204020204" charset="-122"/>
                <a:ea typeface="微软雅黑" panose="020B0503020204020204" charset="-122"/>
                <a:sym typeface="宋体" panose="02010600030101010101" pitchFamily="2" charset="-122"/>
              </a:rPr>
              <a:t>影响较小不造成任何工艺参数、设计参数等的改变，但又不是同类替换的变更。（</a:t>
            </a:r>
            <a:r>
              <a:rPr lang="en-US" altLang="zh-CN" sz="1400" dirty="0">
                <a:latin typeface="微软雅黑" panose="020B0503020204020204" charset="-122"/>
                <a:ea typeface="微软雅黑" panose="020B0503020204020204" charset="-122"/>
                <a:sym typeface="宋体" panose="02010600030101010101" pitchFamily="2" charset="-122"/>
              </a:rPr>
              <a:t>III</a:t>
            </a:r>
            <a:r>
              <a:rPr lang="zh-CN" altLang="en-US" sz="1400" dirty="0">
                <a:latin typeface="微软雅黑" panose="020B0503020204020204" charset="-122"/>
                <a:ea typeface="微软雅黑" panose="020B0503020204020204" charset="-122"/>
                <a:sym typeface="宋体" panose="02010600030101010101" pitchFamily="2" charset="-122"/>
              </a:rPr>
              <a:t>级风险</a:t>
            </a:r>
            <a:r>
              <a:rPr lang="en-US" altLang="zh-CN" sz="1400" dirty="0">
                <a:latin typeface="微软雅黑" panose="020B0503020204020204" charset="-122"/>
                <a:ea typeface="微软雅黑" panose="020B0503020204020204" charset="-122"/>
                <a:sym typeface="宋体" panose="02010600030101010101" pitchFamily="2" charset="-122"/>
              </a:rPr>
              <a:t>)</a:t>
            </a:r>
            <a:endParaRPr lang="zh-CN" altLang="en-US" sz="1400"/>
          </a:p>
        </p:txBody>
      </p:sp>
      <p:sp>
        <p:nvSpPr>
          <p:cNvPr id="10" name="文本框 9"/>
          <p:cNvSpPr txBox="1"/>
          <p:nvPr/>
        </p:nvSpPr>
        <p:spPr>
          <a:xfrm>
            <a:off x="4529455" y="1207770"/>
            <a:ext cx="4411345" cy="461958"/>
          </a:xfrm>
          <a:prstGeom prst="roundRect">
            <a:avLst/>
          </a:prstGeom>
          <a:solidFill>
            <a:schemeClr val="accent2">
              <a:lumMod val="40000"/>
              <a:lumOff val="60000"/>
            </a:schemeClr>
          </a:solidFill>
        </p:spPr>
        <p:txBody>
          <a:bodyPr wrap="square" rtlCol="0">
            <a:spAutoFit/>
          </a:bodyPr>
          <a:lstStyle/>
          <a:p>
            <a:pPr lvl="0">
              <a:lnSpc>
                <a:spcPct val="150000"/>
              </a:lnSpc>
            </a:pPr>
            <a:r>
              <a:rPr lang="zh-CN" altLang="x-none" sz="1400" b="1" dirty="0">
                <a:latin typeface="微软雅黑" panose="020B0503020204020204" charset="-122"/>
                <a:ea typeface="微软雅黑" panose="020B0503020204020204" charset="-122"/>
                <a:sym typeface="+mn-ea"/>
              </a:rPr>
              <a:t>同类替换</a:t>
            </a:r>
            <a:r>
              <a:rPr lang="zh-CN" altLang="en-US" sz="1400" b="1" dirty="0">
                <a:latin typeface="微软雅黑" panose="020B0503020204020204" charset="-122"/>
                <a:ea typeface="微软雅黑" panose="020B0503020204020204" charset="-122"/>
                <a:sym typeface="+mn-ea"/>
              </a:rPr>
              <a:t>：</a:t>
            </a:r>
            <a:r>
              <a:rPr lang="zh-CN" altLang="x-none" sz="1400" dirty="0">
                <a:latin typeface="微软雅黑" panose="020B0503020204020204" charset="-122"/>
                <a:ea typeface="微软雅黑" panose="020B0503020204020204" charset="-122"/>
                <a:sym typeface="+mn-ea"/>
              </a:rPr>
              <a:t>完全符合设计规格。</a:t>
            </a:r>
            <a:endParaRPr lang="zh-CN" altLang="en-US" sz="1400"/>
          </a:p>
        </p:txBody>
      </p:sp>
      <p:sp>
        <p:nvSpPr>
          <p:cNvPr id="11" name="文本框 10"/>
          <p:cNvSpPr txBox="1"/>
          <p:nvPr/>
        </p:nvSpPr>
        <p:spPr>
          <a:xfrm>
            <a:off x="5520690" y="742950"/>
            <a:ext cx="2263140" cy="491566"/>
          </a:xfrm>
          <a:prstGeom prst="downArrowCallout">
            <a:avLst/>
          </a:prstGeom>
          <a:solidFill>
            <a:schemeClr val="accent2">
              <a:lumMod val="40000"/>
              <a:lumOff val="60000"/>
            </a:schemeClr>
          </a:solidFill>
        </p:spPr>
        <p:txBody>
          <a:bodyPr wrap="square" rtlCol="0">
            <a:spAutoFit/>
          </a:bodyPr>
          <a:lstStyle/>
          <a:p>
            <a:pPr algn="ctr"/>
            <a:r>
              <a:rPr lang="zh-CN" altLang="en-US" sz="1400" b="1">
                <a:solidFill>
                  <a:schemeClr val="tx1"/>
                </a:solidFill>
                <a:latin typeface="微软雅黑" panose="020B0503020204020204" charset="-122"/>
                <a:ea typeface="微软雅黑" panose="020B0503020204020204" charset="-122"/>
              </a:rPr>
              <a:t>变更分类</a:t>
            </a:r>
          </a:p>
        </p:txBody>
      </p:sp>
    </p:spTree>
    <p:custDataLst>
      <p:tags r:id="rId1"/>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stretch>
            <a:fillRect/>
          </a:stretch>
        </p:blipFill>
        <p:spPr>
          <a:xfrm>
            <a:off x="397510" y="2592705"/>
            <a:ext cx="1787525" cy="2364105"/>
          </a:xfrm>
          <a:prstGeom prst="rect">
            <a:avLst/>
          </a:prstGeom>
          <a:ln>
            <a:solidFill>
              <a:schemeClr val="accent1"/>
            </a:solidFill>
          </a:ln>
        </p:spPr>
      </p:pic>
      <p:sp>
        <p:nvSpPr>
          <p:cNvPr id="2" name="文本框 1"/>
          <p:cNvSpPr txBox="1"/>
          <p:nvPr/>
        </p:nvSpPr>
        <p:spPr>
          <a:xfrm>
            <a:off x="168275" y="742950"/>
            <a:ext cx="3954145" cy="1371600"/>
          </a:xfrm>
          <a:prstGeom prst="rect">
            <a:avLst/>
          </a:prstGeom>
          <a:noFill/>
          <a:ln>
            <a:solidFill>
              <a:schemeClr val="accent1"/>
            </a:solidFill>
          </a:ln>
        </p:spPr>
        <p:txBody>
          <a:bodyPr wrap="square" rtlCol="0" anchor="t">
            <a:spAutoFit/>
          </a:bodyPr>
          <a:lstStyle/>
          <a:p>
            <a:pPr>
              <a:lnSpc>
                <a:spcPct val="150000"/>
              </a:lnSpc>
            </a:pPr>
            <a:r>
              <a:rPr lang="zh-CN" altLang="en-US" sz="1400" b="1">
                <a:solidFill>
                  <a:srgbClr val="00B050"/>
                </a:solidFill>
                <a:latin typeface="微软雅黑" panose="020B0503020204020204" charset="-122"/>
                <a:ea typeface="微软雅黑" panose="020B0503020204020204" charset="-122"/>
                <a:sym typeface="+mn-ea"/>
              </a:rPr>
              <a:t>最佳实践：</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sym typeface="+mn-ea"/>
              </a:rPr>
              <a:t>制定《工艺技术变更管理规定》；</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sym typeface="+mn-ea"/>
              </a:rPr>
              <a:t>建议了一套从</a:t>
            </a:r>
            <a:r>
              <a:rPr lang="zh-CN" altLang="en-US" sz="1400" b="1">
                <a:solidFill>
                  <a:srgbClr val="0070C0"/>
                </a:solidFill>
                <a:latin typeface="微软雅黑" panose="020B0503020204020204" charset="-122"/>
                <a:ea typeface="微软雅黑" panose="020B0503020204020204" charset="-122"/>
                <a:sym typeface="+mn-ea"/>
              </a:rPr>
              <a:t>变更申请</a:t>
            </a:r>
            <a:r>
              <a:rPr lang="zh-CN" altLang="en-US" sz="1400">
                <a:solidFill>
                  <a:schemeClr val="tx1"/>
                </a:solidFill>
                <a:latin typeface="微软雅黑" panose="020B0503020204020204" charset="-122"/>
                <a:ea typeface="微软雅黑" panose="020B0503020204020204" charset="-122"/>
                <a:sym typeface="+mn-ea"/>
              </a:rPr>
              <a:t>、</a:t>
            </a:r>
            <a:r>
              <a:rPr lang="zh-CN" altLang="en-US" sz="1400" b="1">
                <a:solidFill>
                  <a:srgbClr val="0070C0"/>
                </a:solidFill>
                <a:latin typeface="微软雅黑" panose="020B0503020204020204" charset="-122"/>
                <a:ea typeface="微软雅黑" panose="020B0503020204020204" charset="-122"/>
                <a:sym typeface="+mn-ea"/>
              </a:rPr>
              <a:t>评估</a:t>
            </a:r>
            <a:r>
              <a:rPr lang="zh-CN" altLang="en-US" sz="1400">
                <a:solidFill>
                  <a:schemeClr val="tx1"/>
                </a:solidFill>
                <a:latin typeface="微软雅黑" panose="020B0503020204020204" charset="-122"/>
                <a:ea typeface="微软雅黑" panose="020B0503020204020204" charset="-122"/>
                <a:sym typeface="+mn-ea"/>
              </a:rPr>
              <a:t>、</a:t>
            </a:r>
            <a:r>
              <a:rPr lang="zh-CN" altLang="en-US" sz="1400" b="1">
                <a:solidFill>
                  <a:srgbClr val="0070C0"/>
                </a:solidFill>
                <a:latin typeface="微软雅黑" panose="020B0503020204020204" charset="-122"/>
                <a:ea typeface="微软雅黑" panose="020B0503020204020204" charset="-122"/>
                <a:sym typeface="+mn-ea"/>
              </a:rPr>
              <a:t>审批</a:t>
            </a:r>
            <a:r>
              <a:rPr lang="zh-CN" altLang="en-US" sz="1400">
                <a:solidFill>
                  <a:schemeClr val="tx1"/>
                </a:solidFill>
                <a:latin typeface="微软雅黑" panose="020B0503020204020204" charset="-122"/>
                <a:ea typeface="微软雅黑" panose="020B0503020204020204" charset="-122"/>
                <a:sym typeface="+mn-ea"/>
              </a:rPr>
              <a:t>、</a:t>
            </a:r>
            <a:r>
              <a:rPr lang="zh-CN" altLang="en-US" sz="1400" b="1">
                <a:solidFill>
                  <a:srgbClr val="0070C0"/>
                </a:solidFill>
                <a:latin typeface="微软雅黑" panose="020B0503020204020204" charset="-122"/>
                <a:ea typeface="微软雅黑" panose="020B0503020204020204" charset="-122"/>
                <a:sym typeface="+mn-ea"/>
              </a:rPr>
              <a:t>实施</a:t>
            </a:r>
            <a:r>
              <a:rPr lang="zh-CN" altLang="en-US" sz="1400">
                <a:solidFill>
                  <a:schemeClr val="tx1"/>
                </a:solidFill>
                <a:latin typeface="微软雅黑" panose="020B0503020204020204" charset="-122"/>
                <a:ea typeface="微软雅黑" panose="020B0503020204020204" charset="-122"/>
                <a:sym typeface="+mn-ea"/>
              </a:rPr>
              <a:t>、</a:t>
            </a:r>
            <a:r>
              <a:rPr lang="zh-CN" altLang="en-US" sz="1400" b="1">
                <a:solidFill>
                  <a:srgbClr val="0070C0"/>
                </a:solidFill>
                <a:latin typeface="微软雅黑" panose="020B0503020204020204" charset="-122"/>
                <a:ea typeface="微软雅黑" panose="020B0503020204020204" charset="-122"/>
                <a:sym typeface="+mn-ea"/>
              </a:rPr>
              <a:t>关闭</a:t>
            </a:r>
            <a:r>
              <a:rPr lang="zh-CN" altLang="en-US" sz="1400">
                <a:solidFill>
                  <a:schemeClr val="tx1"/>
                </a:solidFill>
                <a:latin typeface="微软雅黑" panose="020B0503020204020204" charset="-122"/>
                <a:ea typeface="微软雅黑" panose="020B0503020204020204" charset="-122"/>
                <a:sym typeface="+mn-ea"/>
              </a:rPr>
              <a:t>及</a:t>
            </a:r>
            <a:r>
              <a:rPr lang="zh-CN" altLang="en-US" sz="1400" b="1">
                <a:solidFill>
                  <a:srgbClr val="0070C0"/>
                </a:solidFill>
                <a:latin typeface="微软雅黑" panose="020B0503020204020204" charset="-122"/>
                <a:ea typeface="微软雅黑" panose="020B0503020204020204" charset="-122"/>
                <a:sym typeface="+mn-ea"/>
              </a:rPr>
              <a:t>审核</a:t>
            </a:r>
            <a:r>
              <a:rPr lang="zh-CN" altLang="en-US" sz="1400">
                <a:solidFill>
                  <a:schemeClr val="tx1"/>
                </a:solidFill>
                <a:latin typeface="微软雅黑" panose="020B0503020204020204" charset="-122"/>
                <a:ea typeface="微软雅黑" panose="020B0503020204020204" charset="-122"/>
                <a:sym typeface="+mn-ea"/>
              </a:rPr>
              <a:t>的完整工艺技术变更管理流程。</a:t>
            </a:r>
          </a:p>
        </p:txBody>
      </p:sp>
      <p:pic>
        <p:nvPicPr>
          <p:cNvPr id="5" name="图片 4"/>
          <p:cNvPicPr>
            <a:picLocks noChangeAspect="1"/>
          </p:cNvPicPr>
          <p:nvPr/>
        </p:nvPicPr>
        <p:blipFill>
          <a:blip r:embed="rId4" cstate="print"/>
          <a:stretch>
            <a:fillRect/>
          </a:stretch>
        </p:blipFill>
        <p:spPr>
          <a:xfrm>
            <a:off x="2721610" y="2592705"/>
            <a:ext cx="1978660" cy="2363470"/>
          </a:xfrm>
          <a:prstGeom prst="rect">
            <a:avLst/>
          </a:prstGeom>
        </p:spPr>
      </p:pic>
      <p:pic>
        <p:nvPicPr>
          <p:cNvPr id="7" name="图片 6"/>
          <p:cNvPicPr>
            <a:picLocks noChangeAspect="1"/>
          </p:cNvPicPr>
          <p:nvPr/>
        </p:nvPicPr>
        <p:blipFill>
          <a:blip r:embed="rId5" cstate="print"/>
          <a:stretch>
            <a:fillRect/>
          </a:stretch>
        </p:blipFill>
        <p:spPr>
          <a:xfrm>
            <a:off x="5208270" y="1170940"/>
            <a:ext cx="3760470" cy="2660015"/>
          </a:xfrm>
          <a:prstGeom prst="rect">
            <a:avLst/>
          </a:prstGeom>
          <a:ln>
            <a:solidFill>
              <a:schemeClr val="accent1"/>
            </a:solidFill>
          </a:ln>
        </p:spPr>
      </p:pic>
      <p:sp>
        <p:nvSpPr>
          <p:cNvPr id="8" name="圆角矩形 7"/>
          <p:cNvSpPr/>
          <p:nvPr/>
        </p:nvSpPr>
        <p:spPr>
          <a:xfrm>
            <a:off x="5404485" y="4212590"/>
            <a:ext cx="3368040" cy="579755"/>
          </a:xfrm>
          <a:prstGeom prst="roundRect">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400" b="0" i="0" u="none" strike="noStrike" cap="none" normalizeH="0" baseline="0">
                <a:ln>
                  <a:noFill/>
                </a:ln>
                <a:solidFill>
                  <a:schemeClr val="tx1"/>
                </a:solidFill>
                <a:effectLst/>
                <a:latin typeface="微软雅黑" panose="020B0503020204020204" charset="-122"/>
                <a:ea typeface="微软雅黑" panose="020B0503020204020204" charset="-122"/>
              </a:rPr>
              <a:t>变更会带来新的风险，因此所有的变更必须要严格管理，否则会酿成事故。</a:t>
            </a:r>
          </a:p>
        </p:txBody>
      </p:sp>
      <p:sp>
        <p:nvSpPr>
          <p:cNvPr id="11" name="文本框 10"/>
          <p:cNvSpPr txBox="1"/>
          <p:nvPr/>
        </p:nvSpPr>
        <p:spPr>
          <a:xfrm>
            <a:off x="2721610" y="2228850"/>
            <a:ext cx="1977390"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sym typeface="+mn-ea"/>
              </a:rPr>
              <a:t>变更申请审批表</a:t>
            </a:r>
          </a:p>
        </p:txBody>
      </p:sp>
      <p:sp>
        <p:nvSpPr>
          <p:cNvPr id="9" name="文本框 8"/>
          <p:cNvSpPr txBox="1"/>
          <p:nvPr/>
        </p:nvSpPr>
        <p:spPr>
          <a:xfrm>
            <a:off x="290830" y="2228850"/>
            <a:ext cx="1977390"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sym typeface="+mn-ea"/>
              </a:rPr>
              <a:t>工艺技术变更管理规定</a:t>
            </a:r>
          </a:p>
        </p:txBody>
      </p:sp>
      <p:sp>
        <p:nvSpPr>
          <p:cNvPr id="10" name="文本框 9"/>
          <p:cNvSpPr txBox="1"/>
          <p:nvPr/>
        </p:nvSpPr>
        <p:spPr>
          <a:xfrm>
            <a:off x="6099810" y="742950"/>
            <a:ext cx="1977390"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sym typeface="+mn-ea"/>
              </a:rPr>
              <a:t>工艺技术变更流程图</a:t>
            </a:r>
          </a:p>
        </p:txBody>
      </p:sp>
      <p:sp>
        <p:nvSpPr>
          <p:cNvPr id="6" name="文本框 5"/>
          <p:cNvSpPr txBox="1"/>
          <p:nvPr/>
        </p:nvSpPr>
        <p:spPr>
          <a:xfrm>
            <a:off x="593725" y="161925"/>
            <a:ext cx="266890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工艺技术变更（</a:t>
            </a:r>
            <a:r>
              <a:rPr lang="en-US" altLang="zh-CN" b="1">
                <a:solidFill>
                  <a:srgbClr val="002060"/>
                </a:solidFill>
                <a:latin typeface="微软雅黑" panose="020B0503020204020204" charset="-122"/>
                <a:ea typeface="微软雅黑" panose="020B0503020204020204" charset="-122"/>
              </a:rPr>
              <a:t>MOC-T</a:t>
            </a:r>
            <a:r>
              <a:rPr lang="zh-CN" altLang="en-US" b="1">
                <a:solidFill>
                  <a:srgbClr val="002060"/>
                </a:solidFill>
                <a:latin typeface="微软雅黑" panose="020B0503020204020204" charset="-122"/>
                <a:ea typeface="微软雅黑" panose="020B0503020204020204" charset="-122"/>
              </a:rPr>
              <a:t>）</a:t>
            </a:r>
          </a:p>
        </p:txBody>
      </p:sp>
      <p:sp>
        <p:nvSpPr>
          <p:cNvPr id="220" name=" 220"/>
          <p:cNvSpPr/>
          <p:nvPr/>
        </p:nvSpPr>
        <p:spPr>
          <a:xfrm>
            <a:off x="85725" y="182880"/>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9</a:t>
            </a:r>
          </a:p>
        </p:txBody>
      </p:sp>
    </p:spTree>
    <p:custDataLst>
      <p:tags r:id="rId1"/>
    </p:custData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srcRect t="14098"/>
          <a:stretch>
            <a:fillRect/>
          </a:stretch>
        </p:blipFill>
        <p:spPr>
          <a:xfrm>
            <a:off x="2667635" y="2694305"/>
            <a:ext cx="2151380" cy="2360295"/>
          </a:xfrm>
          <a:prstGeom prst="rect">
            <a:avLst/>
          </a:prstGeom>
          <a:ln>
            <a:solidFill>
              <a:schemeClr val="bg1"/>
            </a:solidFill>
          </a:ln>
        </p:spPr>
      </p:pic>
      <p:sp>
        <p:nvSpPr>
          <p:cNvPr id="4" name="文本框 3"/>
          <p:cNvSpPr txBox="1"/>
          <p:nvPr/>
        </p:nvSpPr>
        <p:spPr>
          <a:xfrm>
            <a:off x="64770" y="812165"/>
            <a:ext cx="4664710" cy="1475740"/>
          </a:xfrm>
          <a:prstGeom prst="rect">
            <a:avLst/>
          </a:prstGeom>
          <a:noFill/>
          <a:ln>
            <a:solidFill>
              <a:schemeClr val="accent1"/>
            </a:solidFill>
          </a:ln>
        </p:spPr>
        <p:txBody>
          <a:bodyPr wrap="square" rtlCol="0" anchor="t">
            <a:spAutoFit/>
          </a:bodyPr>
          <a:lstStyle/>
          <a:p>
            <a:pPr>
              <a:lnSpc>
                <a:spcPct val="130000"/>
              </a:lnSpc>
              <a:spcBef>
                <a:spcPts val="0"/>
              </a:spcBef>
              <a:spcAft>
                <a:spcPts val="0"/>
              </a:spcAft>
            </a:pPr>
            <a:r>
              <a:rPr lang="zh-CN" altLang="zh-CN" sz="1400" b="1" noProof="0" dirty="0">
                <a:ln>
                  <a:noFill/>
                </a:ln>
                <a:solidFill>
                  <a:schemeClr val="accent1">
                    <a:lumMod val="75000"/>
                  </a:schemeClr>
                </a:solidFill>
                <a:effectLst/>
                <a:uLnTx/>
                <a:uFillTx/>
                <a:latin typeface="微软雅黑" panose="020B0503020204020204" charset="-122"/>
                <a:ea typeface="微软雅黑" panose="020B0503020204020204" charset="-122"/>
                <a:sym typeface="+mn-ea"/>
              </a:rPr>
              <a:t>定义：</a:t>
            </a:r>
            <a:r>
              <a:rPr lang="zh-CN" altLang="en-US" sz="1400">
                <a:latin typeface="微软雅黑" panose="020B0503020204020204" charset="-122"/>
                <a:ea typeface="微软雅黑" panose="020B0503020204020204" charset="-122"/>
                <a:sym typeface="+mn-ea"/>
              </a:rPr>
              <a:t>操作规程是指生产单位为保证本部门的生产、工作能够安全、稳定、有效运转而制定的，相关人员在操作设备或进行作业时必须遵循的程序或步骤。其中还阐述了违背工艺限制的操作对安全、健康、和环境的影响并说明了用以纠正或避免偏差的步骤。</a:t>
            </a:r>
            <a:endParaRPr lang="en-US" altLang="zh-CN" sz="1400">
              <a:latin typeface="微软雅黑" panose="020B0503020204020204" charset="-122"/>
              <a:ea typeface="微软雅黑" panose="020B0503020204020204" charset="-122"/>
              <a:sym typeface="+mn-ea"/>
            </a:endParaRPr>
          </a:p>
        </p:txBody>
      </p:sp>
      <p:sp>
        <p:nvSpPr>
          <p:cNvPr id="5" name="文本框 4"/>
          <p:cNvSpPr txBox="1"/>
          <p:nvPr/>
        </p:nvSpPr>
        <p:spPr>
          <a:xfrm>
            <a:off x="5160645" y="3893820"/>
            <a:ext cx="3856990" cy="1021686"/>
          </a:xfrm>
          <a:prstGeom prst="roundRect">
            <a:avLst/>
          </a:prstGeom>
          <a:solidFill>
            <a:srgbClr val="0070C0"/>
          </a:solidFill>
          <a:ln w="9525"/>
        </p:spPr>
        <p:style>
          <a:lnRef idx="2">
            <a:schemeClr val="accent1"/>
          </a:lnRef>
          <a:fillRef idx="1">
            <a:schemeClr val="lt1"/>
          </a:fillRef>
          <a:effectRef idx="0">
            <a:schemeClr val="accent1"/>
          </a:effectRef>
          <a:fontRef idx="minor">
            <a:schemeClr val="dk1"/>
          </a:fontRef>
        </p:style>
        <p:txBody>
          <a:bodyPr wrap="square" rtlCol="0" anchor="t">
            <a:spAutoFit/>
          </a:bodyPr>
          <a:lstStyle/>
          <a:p>
            <a:pPr>
              <a:lnSpc>
                <a:spcPct val="130000"/>
              </a:lnSpc>
              <a:spcBef>
                <a:spcPts val="0"/>
              </a:spcBef>
              <a:spcAft>
                <a:spcPts val="0"/>
              </a:spcAft>
            </a:pPr>
            <a:r>
              <a:rPr lang="zh-CN" altLang="en-US" sz="1400" b="1">
                <a:solidFill>
                  <a:schemeClr val="bg1"/>
                </a:solidFill>
                <a:latin typeface="微软雅黑" panose="020B0503020204020204" charset="-122"/>
                <a:ea typeface="微软雅黑" panose="020B0503020204020204" charset="-122"/>
              </a:rPr>
              <a:t>SOP的精髓</a:t>
            </a:r>
            <a:r>
              <a:rPr lang="en-US" altLang="zh-CN" sz="1400" b="1">
                <a:solidFill>
                  <a:schemeClr val="bg1"/>
                </a:solidFill>
                <a:latin typeface="微软雅黑" panose="020B0503020204020204" charset="-122"/>
                <a:ea typeface="微软雅黑" panose="020B0503020204020204" charset="-122"/>
              </a:rPr>
              <a:t>:</a:t>
            </a:r>
            <a:r>
              <a:rPr lang="zh-CN" altLang="en-US" sz="1400">
                <a:solidFill>
                  <a:schemeClr val="bg1"/>
                </a:solidFill>
                <a:latin typeface="微软雅黑" panose="020B0503020204020204" charset="-122"/>
                <a:ea typeface="微软雅黑" panose="020B0503020204020204" charset="-122"/>
              </a:rPr>
              <a:t>把一个岗位应该做的工作进行流程化和精细化，使得任何一个人处于这个岗位上，经过合格培训后都能很快胜任该岗位。</a:t>
            </a:r>
          </a:p>
        </p:txBody>
      </p:sp>
      <p:sp>
        <p:nvSpPr>
          <p:cNvPr id="9" name="文本框 8"/>
          <p:cNvSpPr txBox="1"/>
          <p:nvPr/>
        </p:nvSpPr>
        <p:spPr>
          <a:xfrm>
            <a:off x="572770" y="238760"/>
            <a:ext cx="266890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标准操作规程（</a:t>
            </a:r>
            <a:r>
              <a:rPr lang="en-US" altLang="zh-CN" b="1">
                <a:solidFill>
                  <a:srgbClr val="002060"/>
                </a:solidFill>
                <a:latin typeface="微软雅黑" panose="020B0503020204020204" charset="-122"/>
                <a:ea typeface="微软雅黑" panose="020B0503020204020204" charset="-122"/>
              </a:rPr>
              <a:t>SOP</a:t>
            </a:r>
            <a:r>
              <a:rPr lang="zh-CN" altLang="en-US" b="1">
                <a:solidFill>
                  <a:srgbClr val="002060"/>
                </a:solidFill>
                <a:latin typeface="微软雅黑" panose="020B0503020204020204" charset="-122"/>
                <a:ea typeface="微软雅黑" panose="020B0503020204020204" charset="-122"/>
              </a:rPr>
              <a:t>）</a:t>
            </a:r>
          </a:p>
        </p:txBody>
      </p:sp>
      <p:sp>
        <p:nvSpPr>
          <p:cNvPr id="220" name=" 220"/>
          <p:cNvSpPr/>
          <p:nvPr/>
        </p:nvSpPr>
        <p:spPr>
          <a:xfrm>
            <a:off x="64770" y="269875"/>
            <a:ext cx="55372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10</a:t>
            </a:r>
          </a:p>
        </p:txBody>
      </p:sp>
      <p:sp>
        <p:nvSpPr>
          <p:cNvPr id="2" name="文本框 1"/>
          <p:cNvSpPr txBox="1"/>
          <p:nvPr/>
        </p:nvSpPr>
        <p:spPr>
          <a:xfrm>
            <a:off x="5072380" y="1078865"/>
            <a:ext cx="3945255" cy="1328592"/>
          </a:xfrm>
          <a:prstGeom prst="roundRect">
            <a:avLst/>
          </a:prstGeom>
          <a:solidFill>
            <a:schemeClr val="accent2">
              <a:lumMod val="40000"/>
              <a:lumOff val="60000"/>
            </a:schemeClr>
          </a:solidFill>
          <a:ln>
            <a:solidFill>
              <a:srgbClr val="00B0F0"/>
            </a:solidFill>
          </a:ln>
        </p:spPr>
        <p:txBody>
          <a:bodyPr wrap="square" rtlCol="0" anchor="t">
            <a:spAutoFit/>
          </a:bodyPr>
          <a:lstStyle/>
          <a:p>
            <a:pPr>
              <a:lnSpc>
                <a:spcPct val="130000"/>
              </a:lnSpc>
              <a:spcBef>
                <a:spcPts val="0"/>
              </a:spcBef>
              <a:spcAft>
                <a:spcPts val="0"/>
              </a:spcAft>
            </a:pPr>
            <a:r>
              <a:rPr lang="zh-CN" altLang="en-US" sz="1400">
                <a:latin typeface="微软雅黑" panose="020B0503020204020204" charset="-122"/>
                <a:ea typeface="微软雅黑" panose="020B0503020204020204" charset="-122"/>
              </a:rPr>
              <a:t>肯德基：被中国人认为垃圾食品，世界500 强， 业务分布全球各地；</a:t>
            </a:r>
          </a:p>
          <a:p>
            <a:pPr>
              <a:lnSpc>
                <a:spcPct val="130000"/>
              </a:lnSpc>
              <a:spcBef>
                <a:spcPts val="0"/>
              </a:spcBef>
              <a:spcAft>
                <a:spcPts val="0"/>
              </a:spcAft>
            </a:pPr>
            <a:r>
              <a:rPr lang="zh-CN" altLang="en-US" sz="1400">
                <a:latin typeface="微软雅黑" panose="020B0503020204020204" charset="-122"/>
                <a:ea typeface="微软雅黑" panose="020B0503020204020204" charset="-122"/>
              </a:rPr>
              <a:t>全聚德：中国的百年老店，传统的饮食文化，很难走出国门。</a:t>
            </a:r>
            <a:endParaRPr lang="zh-CN" altLang="en-US" sz="1400">
              <a:solidFill>
                <a:srgbClr val="FF9933"/>
              </a:solidFill>
              <a:latin typeface="微软雅黑" panose="020B0503020204020204" charset="-122"/>
              <a:ea typeface="微软雅黑" panose="020B0503020204020204" charset="-122"/>
            </a:endParaRPr>
          </a:p>
        </p:txBody>
      </p:sp>
      <p:sp>
        <p:nvSpPr>
          <p:cNvPr id="6" name="文本框 5"/>
          <p:cNvSpPr txBox="1"/>
          <p:nvPr/>
        </p:nvSpPr>
        <p:spPr>
          <a:xfrm>
            <a:off x="5852160" y="759460"/>
            <a:ext cx="238569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sym typeface="+mn-ea"/>
              </a:rPr>
              <a:t>全聚德</a:t>
            </a:r>
            <a:r>
              <a:rPr lang="en-US" altLang="zh-CN" sz="1400" b="1">
                <a:solidFill>
                  <a:srgbClr val="0070C0"/>
                </a:solidFill>
                <a:latin typeface="微软雅黑" panose="020B0503020204020204" charset="-122"/>
                <a:ea typeface="微软雅黑" panose="020B0503020204020204" charset="-122"/>
              </a:rPr>
              <a:t>VS</a:t>
            </a:r>
            <a:r>
              <a:rPr lang="zh-CN" altLang="en-US" sz="1400" b="1">
                <a:solidFill>
                  <a:srgbClr val="0070C0"/>
                </a:solidFill>
                <a:latin typeface="微软雅黑" panose="020B0503020204020204" charset="-122"/>
                <a:ea typeface="微软雅黑" panose="020B0503020204020204" charset="-122"/>
                <a:sym typeface="+mn-ea"/>
              </a:rPr>
              <a:t>肯德基</a:t>
            </a:r>
          </a:p>
        </p:txBody>
      </p:sp>
      <p:sp>
        <p:nvSpPr>
          <p:cNvPr id="7" name="圆角矩形 6"/>
          <p:cNvSpPr/>
          <p:nvPr/>
        </p:nvSpPr>
        <p:spPr>
          <a:xfrm>
            <a:off x="5116830" y="2826385"/>
            <a:ext cx="3900805" cy="662940"/>
          </a:xfrm>
          <a:prstGeom prst="roundRect">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400" b="0" i="0" u="none" strike="noStrike" cap="none" normalizeH="0" baseline="0">
                <a:ln>
                  <a:noFill/>
                </a:ln>
                <a:solidFill>
                  <a:schemeClr val="tx1"/>
                </a:solidFill>
                <a:effectLst/>
                <a:latin typeface="微软雅黑" panose="020B0503020204020204" charset="-122"/>
                <a:ea typeface="微软雅黑" panose="020B0503020204020204" charset="-122"/>
              </a:rPr>
              <a:t>二流的技术+一流的标准作业流程管理 &gt; 一流的技术+二流的标准作业流程管理</a:t>
            </a:r>
          </a:p>
        </p:txBody>
      </p:sp>
      <p:sp>
        <p:nvSpPr>
          <p:cNvPr id="8" name="下箭头 7"/>
          <p:cNvSpPr/>
          <p:nvPr/>
        </p:nvSpPr>
        <p:spPr>
          <a:xfrm>
            <a:off x="6777355" y="2468245"/>
            <a:ext cx="623570" cy="31750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下箭头 9"/>
          <p:cNvSpPr/>
          <p:nvPr/>
        </p:nvSpPr>
        <p:spPr>
          <a:xfrm>
            <a:off x="6777355" y="3554730"/>
            <a:ext cx="623570" cy="29845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 name="文本框 10"/>
          <p:cNvSpPr txBox="1"/>
          <p:nvPr/>
        </p:nvSpPr>
        <p:spPr>
          <a:xfrm>
            <a:off x="74930" y="2296160"/>
            <a:ext cx="2508250" cy="1051560"/>
          </a:xfrm>
          <a:prstGeom prst="rect">
            <a:avLst/>
          </a:prstGeom>
          <a:noFill/>
        </p:spPr>
        <p:txBody>
          <a:bodyPr wrap="square" rtlCol="0">
            <a:spAutoFit/>
          </a:bodyPr>
          <a:lstStyle/>
          <a:p>
            <a:pPr>
              <a:lnSpc>
                <a:spcPct val="150000"/>
              </a:lnSpc>
            </a:pPr>
            <a:r>
              <a:rPr lang="zh-CN" altLang="en-US" sz="1400" b="1">
                <a:solidFill>
                  <a:srgbClr val="00B050"/>
                </a:solidFill>
                <a:latin typeface="微软雅黑" panose="020B0503020204020204" charset="-122"/>
                <a:ea typeface="微软雅黑" panose="020B0503020204020204" charset="-122"/>
              </a:rPr>
              <a:t>最佳实践：</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完善的标准操作规程内容</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系统性的描述操作步骤</a:t>
            </a:r>
          </a:p>
        </p:txBody>
      </p:sp>
      <p:pic>
        <p:nvPicPr>
          <p:cNvPr id="12" name="图片 11"/>
          <p:cNvPicPr>
            <a:picLocks noChangeAspect="1"/>
          </p:cNvPicPr>
          <p:nvPr/>
        </p:nvPicPr>
        <p:blipFill>
          <a:blip r:embed="rId4" cstate="print"/>
          <a:stretch>
            <a:fillRect/>
          </a:stretch>
        </p:blipFill>
        <p:spPr>
          <a:xfrm>
            <a:off x="163830" y="3755390"/>
            <a:ext cx="2319655" cy="1298575"/>
          </a:xfrm>
          <a:prstGeom prst="rect">
            <a:avLst/>
          </a:prstGeom>
          <a:ln>
            <a:solidFill>
              <a:schemeClr val="accent1"/>
            </a:solidFill>
          </a:ln>
        </p:spPr>
      </p:pic>
      <p:sp>
        <p:nvSpPr>
          <p:cNvPr id="13" name="文本框 12"/>
          <p:cNvSpPr txBox="1"/>
          <p:nvPr/>
        </p:nvSpPr>
        <p:spPr>
          <a:xfrm>
            <a:off x="571500" y="3435985"/>
            <a:ext cx="150431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换热器投用步骤</a:t>
            </a:r>
          </a:p>
        </p:txBody>
      </p:sp>
      <p:sp>
        <p:nvSpPr>
          <p:cNvPr id="15" name="文本框 14"/>
          <p:cNvSpPr txBox="1"/>
          <p:nvPr/>
        </p:nvSpPr>
        <p:spPr>
          <a:xfrm>
            <a:off x="2836545" y="2407285"/>
            <a:ext cx="1606550"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操作规程章节内容</a:t>
            </a:r>
          </a:p>
        </p:txBody>
      </p:sp>
    </p:spTree>
    <p:custDataLst>
      <p:tags r:id="rId1"/>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4770" y="899160"/>
            <a:ext cx="3792220" cy="1691640"/>
          </a:xfrm>
          <a:prstGeom prst="rect">
            <a:avLst/>
          </a:prstGeom>
          <a:noFill/>
          <a:ln>
            <a:solidFill>
              <a:schemeClr val="accent1"/>
            </a:solidFill>
          </a:ln>
        </p:spPr>
        <p:txBody>
          <a:bodyPr wrap="square" rtlCol="0">
            <a:spAutoFit/>
          </a:bodyPr>
          <a:lstStyle/>
          <a:p>
            <a:pPr>
              <a:lnSpc>
                <a:spcPct val="150000"/>
              </a:lnSpc>
            </a:pPr>
            <a:r>
              <a:rPr lang="zh-CN" altLang="zh-CN" sz="1400" b="1" noProof="0" dirty="0">
                <a:ln>
                  <a:noFill/>
                </a:ln>
                <a:solidFill>
                  <a:schemeClr val="accent1">
                    <a:lumMod val="75000"/>
                  </a:schemeClr>
                </a:solidFill>
                <a:effectLst/>
                <a:uLnTx/>
                <a:uFillTx/>
                <a:latin typeface="微软雅黑" panose="020B0503020204020204" charset="-122"/>
                <a:ea typeface="微软雅黑" panose="020B0503020204020204" charset="-122"/>
              </a:rPr>
              <a:t>定义:</a:t>
            </a:r>
            <a:r>
              <a:rPr lang="zh-CN" altLang="en-US" sz="1400">
                <a:solidFill>
                  <a:schemeClr val="tx1"/>
                </a:solidFill>
                <a:effectLst/>
                <a:latin typeface="微软雅黑" panose="020B0503020204020204" charset="-122"/>
                <a:ea typeface="微软雅黑" panose="020B0503020204020204" charset="-122"/>
              </a:rPr>
              <a:t>在工艺设备启动前对所有相关因素，通过使用清单系统的方法进行检查确认，并将所有必改项整改完成，确保操作、维修等生产活动能够安全的运行，并批准启动的过程，</a:t>
            </a:r>
            <a:r>
              <a:rPr lang="zh-CN" altLang="en-US" sz="1400" dirty="0">
                <a:solidFill>
                  <a:schemeClr val="tx1"/>
                </a:solidFill>
                <a:effectLst/>
                <a:latin typeface="微软雅黑" panose="020B0503020204020204" charset="-122"/>
                <a:ea typeface="微软雅黑" panose="020B0503020204020204" charset="-122"/>
                <a:sym typeface="+mn-ea"/>
              </a:rPr>
              <a:t>简称</a:t>
            </a:r>
            <a:r>
              <a:rPr lang="en-US" altLang="zh-CN" sz="1400" dirty="0">
                <a:solidFill>
                  <a:schemeClr val="tx1"/>
                </a:solidFill>
                <a:effectLst/>
                <a:latin typeface="微软雅黑" panose="020B0503020204020204" charset="-122"/>
                <a:ea typeface="微软雅黑" panose="020B0503020204020204" charset="-122"/>
                <a:sym typeface="+mn-ea"/>
              </a:rPr>
              <a:t>PSSR</a:t>
            </a:r>
            <a:r>
              <a:rPr lang="zh-CN" altLang="en-US" sz="1400" dirty="0">
                <a:solidFill>
                  <a:schemeClr val="tx1"/>
                </a:solidFill>
                <a:effectLst/>
                <a:latin typeface="微软雅黑" panose="020B0503020204020204" charset="-122"/>
                <a:ea typeface="微软雅黑" panose="020B0503020204020204" charset="-122"/>
                <a:sym typeface="+mn-ea"/>
              </a:rPr>
              <a:t>（ </a:t>
            </a:r>
            <a:r>
              <a:rPr lang="en-US" altLang="zh-CN" sz="1400" dirty="0">
                <a:solidFill>
                  <a:schemeClr val="tx1"/>
                </a:solidFill>
                <a:effectLst/>
                <a:latin typeface="微软雅黑" panose="020B0503020204020204" charset="-122"/>
                <a:ea typeface="微软雅黑" panose="020B0503020204020204" charset="-122"/>
                <a:sym typeface="+mn-ea"/>
              </a:rPr>
              <a:t>Pre -Startup Safety Review </a:t>
            </a:r>
            <a:r>
              <a:rPr lang="zh-CN" altLang="en-US" sz="1400" dirty="0">
                <a:solidFill>
                  <a:schemeClr val="tx1"/>
                </a:solidFill>
                <a:effectLst/>
                <a:latin typeface="微软雅黑" panose="020B0503020204020204" charset="-122"/>
                <a:ea typeface="微软雅黑" panose="020B0503020204020204" charset="-122"/>
                <a:sym typeface="+mn-ea"/>
              </a:rPr>
              <a:t>）</a:t>
            </a:r>
            <a:r>
              <a:rPr lang="zh-CN" altLang="en-US" sz="1400">
                <a:solidFill>
                  <a:schemeClr val="tx1"/>
                </a:solidFill>
                <a:effectLst/>
                <a:latin typeface="微软雅黑" panose="020B0503020204020204" charset="-122"/>
                <a:ea typeface="微软雅黑" panose="020B0503020204020204" charset="-122"/>
              </a:rPr>
              <a:t>。</a:t>
            </a:r>
          </a:p>
        </p:txBody>
      </p:sp>
      <p:sp>
        <p:nvSpPr>
          <p:cNvPr id="9" name="文本框 8"/>
          <p:cNvSpPr txBox="1"/>
          <p:nvPr/>
        </p:nvSpPr>
        <p:spPr>
          <a:xfrm>
            <a:off x="572770" y="177800"/>
            <a:ext cx="266890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启动前安全评审（</a:t>
            </a:r>
            <a:r>
              <a:rPr lang="en-US" altLang="zh-CN" b="1">
                <a:solidFill>
                  <a:srgbClr val="002060"/>
                </a:solidFill>
                <a:latin typeface="微软雅黑" panose="020B0503020204020204" charset="-122"/>
                <a:ea typeface="微软雅黑" panose="020B0503020204020204" charset="-122"/>
              </a:rPr>
              <a:t>PSSR</a:t>
            </a:r>
            <a:r>
              <a:rPr lang="zh-CN" altLang="en-US" b="1">
                <a:solidFill>
                  <a:srgbClr val="002060"/>
                </a:solidFill>
                <a:latin typeface="微软雅黑" panose="020B0503020204020204" charset="-122"/>
                <a:ea typeface="微软雅黑" panose="020B0503020204020204" charset="-122"/>
              </a:rPr>
              <a:t>）</a:t>
            </a:r>
          </a:p>
        </p:txBody>
      </p:sp>
      <p:sp>
        <p:nvSpPr>
          <p:cNvPr id="220" name=" 220"/>
          <p:cNvSpPr/>
          <p:nvPr/>
        </p:nvSpPr>
        <p:spPr>
          <a:xfrm>
            <a:off x="64770" y="207645"/>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rPr>
              <a:t>11</a:t>
            </a:r>
          </a:p>
        </p:txBody>
      </p:sp>
      <p:sp>
        <p:nvSpPr>
          <p:cNvPr id="4" name="文本框 3"/>
          <p:cNvSpPr txBox="1"/>
          <p:nvPr/>
        </p:nvSpPr>
        <p:spPr>
          <a:xfrm>
            <a:off x="1280795" y="2938780"/>
            <a:ext cx="2279650" cy="1942536"/>
          </a:xfrm>
          <a:prstGeom prst="roundRect">
            <a:avLst/>
          </a:prstGeom>
          <a:solidFill>
            <a:srgbClr val="00B0F0"/>
          </a:solidFill>
        </p:spPr>
        <p:txBody>
          <a:bodyPr wrap="square" rtlCol="0">
            <a:spAutoFit/>
          </a:bodyPr>
          <a:lstStyle/>
          <a:p>
            <a:pPr marL="490855" lvl="1" indent="-285750" eaLnBrk="1" hangingPunct="1">
              <a:lnSpc>
                <a:spcPct val="130000"/>
              </a:lnSpc>
              <a:spcBef>
                <a:spcPts val="0"/>
              </a:spcBef>
              <a:spcAft>
                <a:spcPts val="0"/>
              </a:spcAft>
              <a:buFont typeface="Wingdings" panose="05000000000000000000" charset="0"/>
              <a:buChar char="ü"/>
            </a:pPr>
            <a:r>
              <a:rPr lang="zh-CN" altLang="en-US" sz="1400" dirty="0">
                <a:latin typeface="微软雅黑" panose="020B0503020204020204" charset="-122"/>
                <a:ea typeface="微软雅黑" panose="020B0503020204020204" charset="-122"/>
                <a:sym typeface="+mn-ea"/>
              </a:rPr>
              <a:t> 新改扩建项目</a:t>
            </a:r>
          </a:p>
          <a:p>
            <a:pPr marL="490855" lvl="1" indent="-285750" eaLnBrk="1" hangingPunct="1">
              <a:lnSpc>
                <a:spcPct val="130000"/>
              </a:lnSpc>
              <a:spcBef>
                <a:spcPts val="0"/>
              </a:spcBef>
              <a:spcAft>
                <a:spcPts val="0"/>
              </a:spcAft>
              <a:buFont typeface="Wingdings" panose="05000000000000000000" charset="0"/>
              <a:buChar char="ü"/>
            </a:pPr>
            <a:r>
              <a:rPr lang="zh-CN" altLang="en-US" sz="1400" dirty="0">
                <a:latin typeface="微软雅黑" panose="020B0503020204020204" charset="-122"/>
                <a:ea typeface="微软雅黑" panose="020B0503020204020204" charset="-122"/>
                <a:sym typeface="+mn-ea"/>
              </a:rPr>
              <a:t> 生产设施变更</a:t>
            </a:r>
          </a:p>
          <a:p>
            <a:pPr marL="490855" lvl="1" indent="-285750" eaLnBrk="1" hangingPunct="1">
              <a:lnSpc>
                <a:spcPct val="130000"/>
              </a:lnSpc>
              <a:spcBef>
                <a:spcPts val="0"/>
              </a:spcBef>
              <a:spcAft>
                <a:spcPts val="0"/>
              </a:spcAft>
              <a:buFont typeface="Wingdings" panose="05000000000000000000" charset="0"/>
              <a:buChar char="ü"/>
            </a:pPr>
            <a:r>
              <a:rPr lang="zh-CN" altLang="en-US" sz="1400" dirty="0">
                <a:latin typeface="微软雅黑" panose="020B0503020204020204" charset="-122"/>
                <a:ea typeface="微软雅黑" panose="020B0503020204020204" charset="-122"/>
                <a:sym typeface="+mn-ea"/>
              </a:rPr>
              <a:t> 临时变更</a:t>
            </a:r>
          </a:p>
          <a:p>
            <a:pPr marL="490855" lvl="1" indent="-285750" eaLnBrk="1" hangingPunct="1">
              <a:lnSpc>
                <a:spcPct val="130000"/>
              </a:lnSpc>
              <a:spcBef>
                <a:spcPts val="0"/>
              </a:spcBef>
              <a:spcAft>
                <a:spcPts val="0"/>
              </a:spcAft>
              <a:buFont typeface="Wingdings" panose="05000000000000000000" charset="0"/>
              <a:buChar char="ü"/>
            </a:pPr>
            <a:r>
              <a:rPr lang="zh-CN" altLang="en-US" sz="1400" dirty="0">
                <a:latin typeface="微软雅黑" panose="020B0503020204020204" charset="-122"/>
                <a:ea typeface="微软雅黑" panose="020B0503020204020204" charset="-122"/>
                <a:sym typeface="+mn-ea"/>
              </a:rPr>
              <a:t> 停工后重新开车</a:t>
            </a:r>
          </a:p>
          <a:p>
            <a:pPr marL="490855" lvl="1" indent="-285750" eaLnBrk="1" hangingPunct="1">
              <a:lnSpc>
                <a:spcPct val="130000"/>
              </a:lnSpc>
              <a:spcBef>
                <a:spcPts val="0"/>
              </a:spcBef>
              <a:spcAft>
                <a:spcPts val="0"/>
              </a:spcAft>
              <a:buFont typeface="Wingdings" panose="05000000000000000000" charset="0"/>
              <a:buChar char="ü"/>
            </a:pPr>
            <a:r>
              <a:rPr lang="zh-CN" altLang="en-US" sz="1400" dirty="0">
                <a:latin typeface="微软雅黑" panose="020B0503020204020204" charset="-122"/>
                <a:ea typeface="微软雅黑" panose="020B0503020204020204" charset="-122"/>
                <a:sym typeface="+mn-ea"/>
              </a:rPr>
              <a:t> 大修后重新开车</a:t>
            </a:r>
          </a:p>
          <a:p>
            <a:pPr marL="490855" lvl="1" indent="-285750" eaLnBrk="1" hangingPunct="1">
              <a:lnSpc>
                <a:spcPct val="130000"/>
              </a:lnSpc>
              <a:spcBef>
                <a:spcPts val="0"/>
              </a:spcBef>
              <a:spcAft>
                <a:spcPts val="0"/>
              </a:spcAft>
              <a:buFont typeface="Wingdings" panose="05000000000000000000" charset="0"/>
              <a:buChar char="ü"/>
            </a:pPr>
            <a:r>
              <a:rPr lang="zh-CN" altLang="en-US" sz="1400" dirty="0">
                <a:latin typeface="微软雅黑" panose="020B0503020204020204" charset="-122"/>
                <a:ea typeface="微软雅黑" panose="020B0503020204020204" charset="-122"/>
                <a:sym typeface="+mn-ea"/>
              </a:rPr>
              <a:t> 设备日常维护</a:t>
            </a:r>
          </a:p>
        </p:txBody>
      </p:sp>
      <p:sp>
        <p:nvSpPr>
          <p:cNvPr id="5" name="文本框 4"/>
          <p:cNvSpPr txBox="1"/>
          <p:nvPr/>
        </p:nvSpPr>
        <p:spPr>
          <a:xfrm>
            <a:off x="208280" y="3479800"/>
            <a:ext cx="929005" cy="652779"/>
          </a:xfrm>
          <a:prstGeom prst="rightArrowCallout">
            <a:avLst/>
          </a:prstGeom>
          <a:solidFill>
            <a:srgbClr val="0070C0"/>
          </a:solidFill>
        </p:spPr>
        <p:txBody>
          <a:bodyPr wrap="square" rtlCol="0">
            <a:spAutoFit/>
          </a:bodyPr>
          <a:lstStyle/>
          <a:p>
            <a:pPr algn="ctr"/>
            <a:r>
              <a:rPr lang="en-US" altLang="zh-CN" sz="1200" b="1">
                <a:solidFill>
                  <a:schemeClr val="bg1"/>
                </a:solidFill>
                <a:latin typeface="微软雅黑" panose="020B0503020204020204" charset="-122"/>
                <a:ea typeface="微软雅黑" panose="020B0503020204020204" charset="-122"/>
              </a:rPr>
              <a:t>PSSR</a:t>
            </a:r>
          </a:p>
          <a:p>
            <a:pPr algn="ctr"/>
            <a:r>
              <a:rPr lang="zh-CN" altLang="en-US" sz="1200" b="1">
                <a:solidFill>
                  <a:schemeClr val="bg1"/>
                </a:solidFill>
                <a:latin typeface="微软雅黑" panose="020B0503020204020204" charset="-122"/>
                <a:ea typeface="微软雅黑" panose="020B0503020204020204" charset="-122"/>
              </a:rPr>
              <a:t>适用</a:t>
            </a:r>
          </a:p>
          <a:p>
            <a:pPr algn="ctr"/>
            <a:r>
              <a:rPr lang="zh-CN" altLang="en-US" sz="1200" b="1">
                <a:solidFill>
                  <a:schemeClr val="bg1"/>
                </a:solidFill>
                <a:latin typeface="微软雅黑" panose="020B0503020204020204" charset="-122"/>
                <a:ea typeface="微软雅黑" panose="020B0503020204020204" charset="-122"/>
              </a:rPr>
              <a:t>范围</a:t>
            </a:r>
          </a:p>
        </p:txBody>
      </p:sp>
      <p:pic>
        <p:nvPicPr>
          <p:cNvPr id="7" name="图片 6"/>
          <p:cNvPicPr>
            <a:picLocks noChangeAspect="1"/>
          </p:cNvPicPr>
          <p:nvPr/>
        </p:nvPicPr>
        <p:blipFill>
          <a:blip r:embed="rId3" cstate="print"/>
          <a:stretch>
            <a:fillRect/>
          </a:stretch>
        </p:blipFill>
        <p:spPr>
          <a:xfrm>
            <a:off x="4465955" y="790575"/>
            <a:ext cx="4099560" cy="2264410"/>
          </a:xfrm>
          <a:prstGeom prst="rect">
            <a:avLst/>
          </a:prstGeom>
        </p:spPr>
      </p:pic>
      <p:sp>
        <p:nvSpPr>
          <p:cNvPr id="6" name="文本框 5"/>
          <p:cNvSpPr txBox="1"/>
          <p:nvPr/>
        </p:nvSpPr>
        <p:spPr>
          <a:xfrm>
            <a:off x="7867015" y="1090295"/>
            <a:ext cx="1056640" cy="803909"/>
          </a:xfrm>
          <a:prstGeom prst="wedgeRectCallout">
            <a:avLst>
              <a:gd name="adj1" fmla="val -117487"/>
              <a:gd name="adj2" fmla="val 19273"/>
            </a:avLst>
          </a:prstGeom>
          <a:solidFill>
            <a:srgbClr val="FFFF00"/>
          </a:solidFill>
          <a:ln>
            <a:solidFill>
              <a:schemeClr val="accent1"/>
            </a:solidFill>
          </a:ln>
        </p:spPr>
        <p:txBody>
          <a:bodyPr wrap="square" rtlCol="0">
            <a:spAutoFit/>
          </a:bodyPr>
          <a:lstStyle/>
          <a:p>
            <a:pPr>
              <a:lnSpc>
                <a:spcPct val="130000"/>
              </a:lnSpc>
              <a:spcBef>
                <a:spcPts val="0"/>
              </a:spcBef>
              <a:spcAft>
                <a:spcPts val="0"/>
              </a:spcAft>
            </a:pPr>
            <a:r>
              <a:rPr lang="en-US" altLang="zh-CN" sz="1200" b="1">
                <a:latin typeface="微软雅黑" panose="020B0503020204020204" charset="-122"/>
                <a:ea typeface="微软雅黑" panose="020B0503020204020204" charset="-122"/>
              </a:rPr>
              <a:t>PSSR</a:t>
            </a:r>
            <a:r>
              <a:rPr lang="zh-CN" altLang="en-US" sz="1200" b="1">
                <a:latin typeface="微软雅黑" panose="020B0503020204020204" charset="-122"/>
                <a:ea typeface="微软雅黑" panose="020B0503020204020204" charset="-122"/>
              </a:rPr>
              <a:t>是投产前最后的安全把关</a:t>
            </a:r>
          </a:p>
        </p:txBody>
      </p:sp>
      <p:sp>
        <p:nvSpPr>
          <p:cNvPr id="10" name="文本框 9"/>
          <p:cNvSpPr txBox="1"/>
          <p:nvPr/>
        </p:nvSpPr>
        <p:spPr>
          <a:xfrm>
            <a:off x="3813175" y="3201670"/>
            <a:ext cx="5250180" cy="1680690"/>
          </a:xfrm>
          <a:prstGeom prst="roundRect">
            <a:avLst/>
          </a:prstGeom>
          <a:solidFill>
            <a:schemeClr val="bg1"/>
          </a:solidFill>
          <a:ln>
            <a:solidFill>
              <a:schemeClr val="accent1"/>
            </a:solidFill>
          </a:ln>
        </p:spPr>
        <p:txBody>
          <a:bodyPr wrap="square" rtlCol="0">
            <a:spAutoFit/>
          </a:bodyPr>
          <a:lstStyle/>
          <a:p>
            <a:pPr algn="ctr">
              <a:lnSpc>
                <a:spcPct val="130000"/>
              </a:lnSpc>
              <a:spcBef>
                <a:spcPts val="0"/>
              </a:spcBef>
              <a:spcAft>
                <a:spcPts val="0"/>
              </a:spcAft>
            </a:pPr>
            <a:r>
              <a:rPr lang="en-US" altLang="zh-CN" sz="1200" b="1">
                <a:solidFill>
                  <a:srgbClr val="002060"/>
                </a:solidFill>
                <a:latin typeface="微软雅黑" panose="020B0503020204020204" charset="-122"/>
                <a:ea typeface="微软雅黑" panose="020B0503020204020204" charset="-122"/>
                <a:sym typeface="+mn-ea"/>
              </a:rPr>
              <a:t>PSSR</a:t>
            </a:r>
            <a:r>
              <a:rPr lang="zh-CN" altLang="en-US" sz="1200" b="1">
                <a:solidFill>
                  <a:srgbClr val="002060"/>
                </a:solidFill>
                <a:latin typeface="微软雅黑" panose="020B0503020204020204" charset="-122"/>
                <a:ea typeface="微软雅黑" panose="020B0503020204020204" charset="-122"/>
                <a:sym typeface="+mn-ea"/>
              </a:rPr>
              <a:t>检查</a:t>
            </a:r>
            <a:r>
              <a:rPr lang="zh-CN" altLang="en-US" sz="1200" b="1">
                <a:solidFill>
                  <a:srgbClr val="002060"/>
                </a:solidFill>
                <a:latin typeface="微软雅黑" panose="020B0503020204020204" charset="-122"/>
                <a:ea typeface="微软雅黑" panose="020B0503020204020204" charset="-122"/>
              </a:rPr>
              <a:t>问题项分类</a:t>
            </a:r>
          </a:p>
          <a:p>
            <a:pPr marL="171450" indent="-171450">
              <a:lnSpc>
                <a:spcPct val="130000"/>
              </a:lnSpc>
              <a:spcBef>
                <a:spcPts val="0"/>
              </a:spcBef>
              <a:spcAft>
                <a:spcPts val="0"/>
              </a:spcAft>
              <a:buFont typeface="Arial" panose="020B0604020202020204" pitchFamily="34" charset="0"/>
              <a:buChar char="•"/>
            </a:pPr>
            <a:r>
              <a:rPr lang="zh-CN" altLang="en-US" sz="1200" b="1">
                <a:solidFill>
                  <a:srgbClr val="002060"/>
                </a:solidFill>
                <a:latin typeface="微软雅黑" panose="020B0503020204020204" charset="-122"/>
                <a:ea typeface="微软雅黑" panose="020B0503020204020204" charset="-122"/>
                <a:sym typeface="+mn-ea"/>
              </a:rPr>
              <a:t>A类必改项：</a:t>
            </a:r>
            <a:r>
              <a:rPr lang="zh-CN" altLang="en-US" sz="1200">
                <a:latin typeface="微软雅黑" panose="020B0503020204020204" charset="-122"/>
                <a:ea typeface="微软雅黑" panose="020B0503020204020204" charset="-122"/>
                <a:sym typeface="+mn-ea"/>
              </a:rPr>
              <a:t>是指进行启动前安全评审(PSSR)时发现的，导致不能投产或启动时可能引发安全、环境事故的，</a:t>
            </a:r>
            <a:r>
              <a:rPr lang="zh-CN" altLang="en-US" sz="1200" b="1">
                <a:solidFill>
                  <a:srgbClr val="FF0000"/>
                </a:solidFill>
                <a:latin typeface="微软雅黑" panose="020B0503020204020204" charset="-122"/>
                <a:ea typeface="微软雅黑" panose="020B0503020204020204" charset="-122"/>
                <a:sym typeface="+mn-ea"/>
              </a:rPr>
              <a:t>必须在启动之前整改的项目</a:t>
            </a:r>
            <a:r>
              <a:rPr lang="zh-CN" altLang="en-US" sz="1200">
                <a:latin typeface="微软雅黑" panose="020B0503020204020204" charset="-122"/>
                <a:ea typeface="微软雅黑" panose="020B0503020204020204" charset="-122"/>
                <a:sym typeface="+mn-ea"/>
              </a:rPr>
              <a:t>。</a:t>
            </a:r>
            <a:endParaRPr lang="zh-CN" altLang="en-US" sz="1200">
              <a:latin typeface="微软雅黑" panose="020B0503020204020204" charset="-122"/>
              <a:ea typeface="微软雅黑" panose="020B0503020204020204" charset="-122"/>
            </a:endParaRPr>
          </a:p>
          <a:p>
            <a:pPr marL="171450" indent="-171450">
              <a:lnSpc>
                <a:spcPct val="130000"/>
              </a:lnSpc>
              <a:spcBef>
                <a:spcPts val="0"/>
              </a:spcBef>
              <a:spcAft>
                <a:spcPts val="0"/>
              </a:spcAft>
              <a:buFont typeface="Arial" panose="020B0604020202020204" pitchFamily="34" charset="0"/>
              <a:buChar char="•"/>
            </a:pPr>
            <a:r>
              <a:rPr lang="zh-CN" altLang="en-US" sz="1200" b="1">
                <a:solidFill>
                  <a:srgbClr val="002060"/>
                </a:solidFill>
                <a:latin typeface="微软雅黑" panose="020B0503020204020204" charset="-122"/>
                <a:ea typeface="微软雅黑" panose="020B0503020204020204" charset="-122"/>
                <a:sym typeface="+mn-ea"/>
              </a:rPr>
              <a:t>B类遗留项：</a:t>
            </a:r>
            <a:r>
              <a:rPr lang="zh-CN" altLang="en-US" sz="1200">
                <a:latin typeface="微软雅黑" panose="020B0503020204020204" charset="-122"/>
                <a:ea typeface="微软雅黑" panose="020B0503020204020204" charset="-122"/>
                <a:sym typeface="+mn-ea"/>
              </a:rPr>
              <a:t>是指进行启动前安全评审(PSSR)时发现的，但在运行过程中不会影响投产效率、产品质量,不会引发安全、环境事故的，</a:t>
            </a:r>
            <a:r>
              <a:rPr lang="zh-CN" altLang="en-US" sz="1200" b="1">
                <a:solidFill>
                  <a:srgbClr val="FF0000"/>
                </a:solidFill>
                <a:latin typeface="微软雅黑" panose="020B0503020204020204" charset="-122"/>
                <a:ea typeface="微软雅黑" panose="020B0503020204020204" charset="-122"/>
                <a:sym typeface="+mn-ea"/>
              </a:rPr>
              <a:t>可在启动后限期整改的项目。</a:t>
            </a:r>
          </a:p>
        </p:txBody>
      </p:sp>
    </p:spTree>
    <p:custDataLst>
      <p:tags r:id="rId1"/>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p:cNvPicPr>
          <p:nvPr/>
        </p:nvPicPr>
        <p:blipFill>
          <a:blip r:embed="rId4" cstate="print"/>
          <a:stretch>
            <a:fillRect/>
          </a:stretch>
        </p:blipFill>
        <p:spPr>
          <a:xfrm>
            <a:off x="4301490" y="759460"/>
            <a:ext cx="4812030" cy="2698750"/>
          </a:xfrm>
          <a:prstGeom prst="rect">
            <a:avLst/>
          </a:prstGeom>
          <a:noFill/>
          <a:ln w="9525">
            <a:solidFill>
              <a:schemeClr val="accent1"/>
            </a:solidFill>
          </a:ln>
        </p:spPr>
      </p:pic>
      <p:sp>
        <p:nvSpPr>
          <p:cNvPr id="434202" name="Rectangle 26"/>
          <p:cNvSpPr>
            <a:spLocks noChangeArrowheads="1"/>
          </p:cNvSpPr>
          <p:nvPr/>
        </p:nvSpPr>
        <p:spPr bwMode="auto">
          <a:xfrm>
            <a:off x="4301490" y="3732530"/>
            <a:ext cx="2973070" cy="628650"/>
          </a:xfrm>
          <a:prstGeom prst="rect">
            <a:avLst/>
          </a:prstGeom>
          <a:solidFill>
            <a:srgbClr val="384478"/>
          </a:solidFill>
          <a:ln>
            <a:noFill/>
          </a:ln>
          <a:effectLst/>
          <a:scene3d>
            <a:camera prst="legacyPerspectiveTopRight"/>
            <a:lightRig rig="legacyFlat3" dir="t"/>
          </a:scene3d>
          <a:sp3d extrusionH="430200" prstMaterial="legacyMatte">
            <a:bevelT w="13500" h="13500" prst="angle"/>
            <a:bevelB w="13500" h="13500" prst="angle"/>
            <a:extrusionClr>
              <a:srgbClr val="B8B39A"/>
            </a:extrusionClr>
          </a:sp3d>
        </p:spPr>
        <p:txBody>
          <a:bodyPr wrap="none" anchor="ctr">
            <a:flatTx/>
          </a:bodyPr>
          <a:lstStyle/>
          <a:p>
            <a:pPr marL="0" marR="0" lvl="0" indent="0" algn="l" defTabSz="914400" rtl="0" eaLnBrk="1" fontAlgn="base" latinLnBrk="0" hangingPunct="1">
              <a:lnSpc>
                <a:spcPct val="100000"/>
              </a:lnSpc>
              <a:spcBef>
                <a:spcPct val="0"/>
              </a:spcBef>
              <a:spcAft>
                <a:spcPct val="0"/>
              </a:spcAft>
              <a:buClr>
                <a:srgbClr val="B8B39A"/>
              </a:buClr>
              <a:buSzPct val="70000"/>
              <a:buFont typeface="ZapfDingbats" pitchFamily="82" charset="2"/>
              <a:buChar char="l"/>
              <a:defRPr/>
            </a:pPr>
            <a:r>
              <a:rPr kumimoji="1" lang="en-US" altLang="zh-CN" sz="1500" b="1" i="0" u="none" strike="noStrike" kern="1200" cap="none" spc="0" normalizeH="0" baseline="0" noProof="0">
                <a:ln>
                  <a:noFill/>
                </a:ln>
                <a:solidFill>
                  <a:srgbClr val="DCDCD2"/>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a:t>
            </a:r>
            <a:r>
              <a:rPr kumimoji="1" lang="zh-CN" altLang="en-US" sz="1500" b="1" i="0" u="none" strike="noStrike" kern="1200" cap="none" spc="0" normalizeH="0" baseline="0" noProof="0">
                <a:ln>
                  <a:noFill/>
                </a:ln>
                <a:solidFill>
                  <a:srgbClr val="DCDCD2"/>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希望达到哪一个阶段？</a:t>
            </a:r>
          </a:p>
          <a:p>
            <a:pPr marL="0" marR="0" lvl="0" indent="0" algn="l" defTabSz="914400" rtl="0" eaLnBrk="1" fontAlgn="base" latinLnBrk="0" hangingPunct="1">
              <a:lnSpc>
                <a:spcPct val="100000"/>
              </a:lnSpc>
              <a:spcBef>
                <a:spcPct val="0"/>
              </a:spcBef>
              <a:spcAft>
                <a:spcPct val="0"/>
              </a:spcAft>
              <a:buClr>
                <a:srgbClr val="B8B39A"/>
              </a:buClr>
              <a:buSzPct val="70000"/>
              <a:buFont typeface="ZapfDingbats" pitchFamily="82" charset="2"/>
              <a:buChar char="l"/>
              <a:defRPr/>
            </a:pPr>
            <a:r>
              <a:rPr kumimoji="1" lang="zh-CN" altLang="en-US" sz="1500" b="1" i="0" u="none" strike="noStrike" kern="1200" cap="none" spc="0" normalizeH="0" baseline="0" noProof="0">
                <a:ln>
                  <a:noFill/>
                </a:ln>
                <a:solidFill>
                  <a:srgbClr val="DCDCD2"/>
                </a:solidFill>
                <a:effectLst>
                  <a:outerShdw blurRad="38100" dist="38100" dir="2700000" algn="tl">
                    <a:srgbClr val="000000"/>
                  </a:outerShdw>
                </a:effectLst>
                <a:uLnTx/>
                <a:uFillTx/>
                <a:latin typeface="微软雅黑" panose="020B0503020204020204" charset="-122"/>
                <a:ea typeface="微软雅黑" panose="020B0503020204020204" charset="-122"/>
                <a:cs typeface="+mn-cs"/>
              </a:rPr>
              <a:t> 希望多久就可以达到此目标？</a:t>
            </a:r>
          </a:p>
        </p:txBody>
      </p:sp>
      <p:sp>
        <p:nvSpPr>
          <p:cNvPr id="16386" name="Rectangle 2"/>
          <p:cNvSpPr>
            <a:spLocks noGrp="1"/>
          </p:cNvSpPr>
          <p:nvPr>
            <p:ph type="title" idx="4294967295"/>
          </p:nvPr>
        </p:nvSpPr>
        <p:spPr>
          <a:xfrm>
            <a:off x="7516813" y="3532188"/>
            <a:ext cx="1627187" cy="1109662"/>
          </a:xfrm>
          <a:prstGeom prst="cloudCallout">
            <a:avLst>
              <a:gd name="adj1" fmla="val -3395"/>
              <a:gd name="adj2" fmla="val -92038"/>
            </a:avLst>
          </a:prstGeom>
          <a:solidFill>
            <a:srgbClr val="0070C0"/>
          </a:solidFill>
        </p:spPr>
        <p:txBody>
          <a:bodyPr vert="horz" wrap="square" lIns="68588" tIns="34294" rIns="68588" bIns="34294" anchor="ctr"/>
          <a:lstStyle/>
          <a:p>
            <a:pPr lvl="0" algn="ctr" eaLnBrk="1" hangingPunct="1"/>
            <a:r>
              <a:rPr lang="zh-CN" altLang="en-US" sz="1200" b="1" dirty="0">
                <a:solidFill>
                  <a:schemeClr val="bg1"/>
                </a:solidFill>
                <a:latin typeface="微软雅黑" panose="020B0503020204020204" charset="-122"/>
                <a:ea typeface="微软雅黑" panose="020B0503020204020204" charset="-122"/>
              </a:rPr>
              <a:t>在安全文化曲线上你达到了哪一阶段？</a:t>
            </a:r>
          </a:p>
        </p:txBody>
      </p:sp>
      <p:sp>
        <p:nvSpPr>
          <p:cNvPr id="2" name="文本框 1"/>
          <p:cNvSpPr txBox="1"/>
          <p:nvPr/>
        </p:nvSpPr>
        <p:spPr>
          <a:xfrm>
            <a:off x="102870" y="226695"/>
            <a:ext cx="3263265" cy="352425"/>
          </a:xfrm>
          <a:prstGeom prst="rect">
            <a:avLst/>
          </a:prstGeom>
          <a:noFill/>
        </p:spPr>
        <p:txBody>
          <a:bodyPr wrap="square" rtlCol="0">
            <a:spAutoFit/>
          </a:bodyPr>
          <a:lstStyle/>
          <a:p>
            <a:r>
              <a:rPr lang="zh-CN" altLang="en-US" sz="1600" b="1">
                <a:solidFill>
                  <a:srgbClr val="002060"/>
                </a:solidFill>
                <a:latin typeface="微软雅黑" panose="020B0503020204020204" charset="-122"/>
                <a:ea typeface="微软雅黑" panose="020B0503020204020204" charset="-122"/>
              </a:rPr>
              <a:t>布拉德利安全文化曲线：</a:t>
            </a:r>
          </a:p>
        </p:txBody>
      </p:sp>
      <p:sp>
        <p:nvSpPr>
          <p:cNvPr id="5" name="文本框 4"/>
          <p:cNvSpPr txBox="1"/>
          <p:nvPr/>
        </p:nvSpPr>
        <p:spPr>
          <a:xfrm>
            <a:off x="102870" y="857250"/>
            <a:ext cx="4140200" cy="3653790"/>
          </a:xfrm>
          <a:prstGeom prst="rect">
            <a:avLst/>
          </a:prstGeom>
          <a:noFill/>
        </p:spPr>
        <p:txBody>
          <a:bodyPr wrap="square" rtlCol="0">
            <a:spAutoFit/>
          </a:bodyPr>
          <a:lstStyle/>
          <a:p>
            <a:pPr marL="171450" indent="-171450">
              <a:lnSpc>
                <a:spcPct val="130000"/>
              </a:lnSpc>
              <a:spcBef>
                <a:spcPts val="0"/>
              </a:spcBef>
              <a:spcAft>
                <a:spcPts val="0"/>
              </a:spcAft>
              <a:buFont typeface="Arial" panose="020B0604020202020204" pitchFamily="34" charset="0"/>
              <a:buChar char="•"/>
            </a:pPr>
            <a:r>
              <a:rPr lang="zh-CN" altLang="en-US" sz="1200" b="1">
                <a:solidFill>
                  <a:srgbClr val="FF0000"/>
                </a:solidFill>
                <a:latin typeface="微软雅黑" panose="020B0503020204020204" charset="-122"/>
                <a:ea typeface="微软雅黑" panose="020B0503020204020204" charset="-122"/>
              </a:rPr>
              <a:t>本能阶段</a:t>
            </a:r>
          </a:p>
          <a:p>
            <a:pPr>
              <a:lnSpc>
                <a:spcPct val="130000"/>
              </a:lnSpc>
              <a:spcBef>
                <a:spcPts val="0"/>
              </a:spcBef>
              <a:spcAft>
                <a:spcPts val="0"/>
              </a:spcAft>
            </a:pPr>
            <a:r>
              <a:rPr lang="zh-CN" altLang="en-US" sz="1200">
                <a:latin typeface="微软雅黑" panose="020B0503020204020204" charset="-122"/>
                <a:ea typeface="微软雅黑" panose="020B0503020204020204" charset="-122"/>
              </a:rPr>
              <a:t>员工不对安全负责。他们认为，安全更多地在于运气而不是管理，况且“事故总会发生”。往后事故就真的发生了。</a:t>
            </a:r>
          </a:p>
          <a:p>
            <a:pPr marL="171450" indent="-171450">
              <a:lnSpc>
                <a:spcPct val="130000"/>
              </a:lnSpc>
              <a:spcBef>
                <a:spcPts val="0"/>
              </a:spcBef>
              <a:spcAft>
                <a:spcPts val="0"/>
              </a:spcAft>
              <a:buFont typeface="Arial" panose="020B0604020202020204" pitchFamily="34" charset="0"/>
              <a:buChar char="•"/>
            </a:pPr>
            <a:r>
              <a:rPr lang="zh-CN" altLang="en-US" sz="1200" b="1">
                <a:solidFill>
                  <a:srgbClr val="FFC000"/>
                </a:solidFill>
                <a:latin typeface="微软雅黑" panose="020B0503020204020204" charset="-122"/>
                <a:ea typeface="微软雅黑" panose="020B0503020204020204" charset="-122"/>
              </a:rPr>
              <a:t>依赖阶段</a:t>
            </a:r>
          </a:p>
          <a:p>
            <a:pPr>
              <a:lnSpc>
                <a:spcPct val="130000"/>
              </a:lnSpc>
              <a:spcBef>
                <a:spcPts val="0"/>
              </a:spcBef>
              <a:spcAft>
                <a:spcPts val="0"/>
              </a:spcAft>
            </a:pPr>
            <a:r>
              <a:rPr lang="zh-CN" altLang="en-US" sz="1200">
                <a:latin typeface="微软雅黑" panose="020B0503020204020204" charset="-122"/>
                <a:ea typeface="微软雅黑" panose="020B0503020204020204" charset="-122"/>
              </a:rPr>
              <a:t>员工认为安全就是遵守他人制定的规则。事故率下降了，管理层相信“只要员工遵守这些规则”，安全便可以进行管理。</a:t>
            </a:r>
          </a:p>
          <a:p>
            <a:pPr marL="171450" indent="-171450">
              <a:lnSpc>
                <a:spcPct val="130000"/>
              </a:lnSpc>
              <a:spcBef>
                <a:spcPts val="0"/>
              </a:spcBef>
              <a:spcAft>
                <a:spcPts val="0"/>
              </a:spcAft>
              <a:buFont typeface="Arial" panose="020B0604020202020204" pitchFamily="34" charset="0"/>
              <a:buChar char="•"/>
            </a:pPr>
            <a:r>
              <a:rPr lang="zh-CN" altLang="en-US" sz="1200" b="1">
                <a:solidFill>
                  <a:srgbClr val="002060"/>
                </a:solidFill>
                <a:latin typeface="微软雅黑" panose="020B0503020204020204" charset="-122"/>
                <a:ea typeface="微软雅黑" panose="020B0503020204020204" charset="-122"/>
              </a:rPr>
              <a:t>独立阶段</a:t>
            </a:r>
          </a:p>
          <a:p>
            <a:pPr>
              <a:lnSpc>
                <a:spcPct val="130000"/>
              </a:lnSpc>
              <a:spcBef>
                <a:spcPts val="0"/>
              </a:spcBef>
              <a:spcAft>
                <a:spcPts val="0"/>
              </a:spcAft>
            </a:pPr>
            <a:r>
              <a:rPr lang="zh-CN" altLang="en-US" sz="1200">
                <a:latin typeface="微软雅黑" panose="020B0503020204020204" charset="-122"/>
                <a:ea typeface="微软雅黑" panose="020B0503020204020204" charset="-122"/>
              </a:rPr>
              <a:t>每个人都对自己负责。员工认为，安全是个人问题，可以通过自己的行动来作出改变。这进一步减少了事故。</a:t>
            </a:r>
          </a:p>
          <a:p>
            <a:pPr marL="171450" indent="-171450">
              <a:lnSpc>
                <a:spcPct val="130000"/>
              </a:lnSpc>
              <a:spcBef>
                <a:spcPts val="0"/>
              </a:spcBef>
              <a:spcAft>
                <a:spcPts val="0"/>
              </a:spcAft>
              <a:buFont typeface="Arial" panose="020B0604020202020204" pitchFamily="34" charset="0"/>
              <a:buChar char="•"/>
            </a:pPr>
            <a:r>
              <a:rPr lang="zh-CN" altLang="en-US" sz="1200" b="1">
                <a:solidFill>
                  <a:srgbClr val="00B050"/>
                </a:solidFill>
                <a:latin typeface="微软雅黑" panose="020B0503020204020204" charset="-122"/>
                <a:ea typeface="微软雅黑" panose="020B0503020204020204" charset="-122"/>
              </a:rPr>
              <a:t> 互助阶段</a:t>
            </a:r>
          </a:p>
          <a:p>
            <a:pPr>
              <a:lnSpc>
                <a:spcPct val="130000"/>
              </a:lnSpc>
              <a:spcBef>
                <a:spcPts val="0"/>
              </a:spcBef>
              <a:spcAft>
                <a:spcPts val="0"/>
              </a:spcAft>
            </a:pPr>
            <a:r>
              <a:rPr lang="zh-CN" altLang="en-US" sz="1200">
                <a:latin typeface="微软雅黑" panose="020B0503020204020204" charset="-122"/>
                <a:ea typeface="微软雅黑" panose="020B0503020204020204" charset="-122"/>
              </a:rPr>
              <a:t>员工团队觉得安全是自己的事情，即对自己负责，也对他人负责。员工不接受低标准和冒险。他们积极地与他人交谈，了解其观点。他们认为只有作为一个整体才能真正实现改进，而且零伤害是一个可以达到的目标。</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additive="base">
                                        <p:cTn id="7" dur="500" fill="hold"/>
                                        <p:tgtEl>
                                          <p:spTgt spid="16386"/>
                                        </p:tgtEl>
                                        <p:attrNameLst>
                                          <p:attrName>ppt_x</p:attrName>
                                        </p:attrNameLst>
                                      </p:cBhvr>
                                      <p:tavLst>
                                        <p:tav tm="0">
                                          <p:val>
                                            <p:strVal val="#ppt_x"/>
                                          </p:val>
                                        </p:tav>
                                        <p:tav tm="100000">
                                          <p:val>
                                            <p:strVal val="#ppt_x"/>
                                          </p:val>
                                        </p:tav>
                                      </p:tavLst>
                                    </p:anim>
                                    <p:anim calcmode="lin" valueType="num">
                                      <p:cBhvr additive="base">
                                        <p:cTn id="8"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图片 1"/>
          <p:cNvPicPr>
            <a:picLocks noChangeAspect="1"/>
          </p:cNvPicPr>
          <p:nvPr/>
        </p:nvPicPr>
        <p:blipFill>
          <a:blip r:embed="rId3" cstate="print"/>
          <a:stretch>
            <a:fillRect/>
          </a:stretch>
        </p:blipFill>
        <p:spPr>
          <a:xfrm>
            <a:off x="2602230" y="3143250"/>
            <a:ext cx="1749425" cy="1938020"/>
          </a:xfrm>
          <a:prstGeom prst="rect">
            <a:avLst/>
          </a:prstGeom>
          <a:noFill/>
          <a:ln w="9525">
            <a:noFill/>
          </a:ln>
        </p:spPr>
      </p:pic>
      <p:pic>
        <p:nvPicPr>
          <p:cNvPr id="60419" name="图片 1"/>
          <p:cNvPicPr>
            <a:picLocks noChangeAspect="1"/>
          </p:cNvPicPr>
          <p:nvPr/>
        </p:nvPicPr>
        <p:blipFill>
          <a:blip r:embed="rId4" cstate="print"/>
          <a:stretch>
            <a:fillRect/>
          </a:stretch>
        </p:blipFill>
        <p:spPr>
          <a:xfrm>
            <a:off x="4724400" y="3143250"/>
            <a:ext cx="1731010" cy="1938020"/>
          </a:xfrm>
          <a:prstGeom prst="rect">
            <a:avLst/>
          </a:prstGeom>
          <a:noFill/>
          <a:ln w="9525">
            <a:noFill/>
          </a:ln>
        </p:spPr>
      </p:pic>
      <p:pic>
        <p:nvPicPr>
          <p:cNvPr id="60420" name="图片 3" descr="P51201-134930"/>
          <p:cNvPicPr>
            <a:picLocks noChangeAspect="1"/>
          </p:cNvPicPr>
          <p:nvPr/>
        </p:nvPicPr>
        <p:blipFill>
          <a:blip r:embed="rId5" cstate="print"/>
          <a:stretch>
            <a:fillRect/>
          </a:stretch>
        </p:blipFill>
        <p:spPr>
          <a:xfrm>
            <a:off x="6900545" y="3143250"/>
            <a:ext cx="1941830" cy="1938655"/>
          </a:xfrm>
          <a:prstGeom prst="rect">
            <a:avLst/>
          </a:prstGeom>
          <a:noFill/>
          <a:ln w="9525" cap="flat" cmpd="sng">
            <a:solidFill>
              <a:schemeClr val="accent1"/>
            </a:solidFill>
            <a:prstDash val="solid"/>
            <a:miter/>
            <a:headEnd type="none" w="med" len="med"/>
            <a:tailEnd type="none" w="med" len="med"/>
          </a:ln>
        </p:spPr>
      </p:pic>
      <p:sp>
        <p:nvSpPr>
          <p:cNvPr id="11" name="文本框 10"/>
          <p:cNvSpPr txBox="1"/>
          <p:nvPr/>
        </p:nvSpPr>
        <p:spPr>
          <a:xfrm>
            <a:off x="64770" y="783590"/>
            <a:ext cx="4074160" cy="1795780"/>
          </a:xfrm>
          <a:prstGeom prst="rect">
            <a:avLst/>
          </a:prstGeom>
          <a:noFill/>
          <a:ln>
            <a:solidFill>
              <a:schemeClr val="accent1"/>
            </a:solidFill>
          </a:ln>
        </p:spPr>
        <p:txBody>
          <a:bodyPr wrap="square" rtlCol="0">
            <a:spAutoFit/>
          </a:bodyPr>
          <a:lstStyle/>
          <a:p>
            <a:pPr>
              <a:lnSpc>
                <a:spcPct val="150000"/>
              </a:lnSpc>
            </a:pPr>
            <a:r>
              <a:rPr lang="zh-CN" altLang="en-US" sz="1400" b="1">
                <a:solidFill>
                  <a:srgbClr val="00B050"/>
                </a:solidFill>
                <a:latin typeface="微软雅黑" panose="020B0503020204020204" charset="-122"/>
                <a:ea typeface="微软雅黑" panose="020B0503020204020204" charset="-122"/>
              </a:rPr>
              <a:t>最佳实践：</a:t>
            </a:r>
          </a:p>
          <a:p>
            <a:pPr marL="285750" indent="-285750">
              <a:lnSpc>
                <a:spcPct val="130000"/>
              </a:lnSpc>
              <a:spcBef>
                <a:spcPts val="0"/>
              </a:spcBef>
              <a:spcAft>
                <a:spcPts val="0"/>
              </a:spcAft>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建立《启动前安全评审（</a:t>
            </a:r>
            <a:r>
              <a:rPr lang="en-US" altLang="zh-CN" sz="1400">
                <a:solidFill>
                  <a:schemeClr val="tx1"/>
                </a:solidFill>
                <a:latin typeface="微软雅黑" panose="020B0503020204020204" charset="-122"/>
                <a:ea typeface="微软雅黑" panose="020B0503020204020204" charset="-122"/>
              </a:rPr>
              <a:t>PSSR</a:t>
            </a:r>
            <a:r>
              <a:rPr lang="zh-CN" altLang="en-US" sz="1400">
                <a:solidFill>
                  <a:schemeClr val="tx1"/>
                </a:solidFill>
                <a:latin typeface="微软雅黑" panose="020B0503020204020204" charset="-122"/>
                <a:ea typeface="微软雅黑" panose="020B0503020204020204" charset="-122"/>
              </a:rPr>
              <a:t>）管理规定》；</a:t>
            </a:r>
          </a:p>
          <a:p>
            <a:pPr marL="285750" indent="-285750">
              <a:lnSpc>
                <a:spcPct val="130000"/>
              </a:lnSpc>
              <a:spcBef>
                <a:spcPts val="0"/>
              </a:spcBef>
              <a:spcAft>
                <a:spcPts val="0"/>
              </a:spcAft>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搭建</a:t>
            </a:r>
            <a:r>
              <a:rPr lang="en-US" altLang="zh-CN" sz="1400">
                <a:solidFill>
                  <a:schemeClr val="tx1"/>
                </a:solidFill>
                <a:latin typeface="微软雅黑" panose="020B0503020204020204" charset="-122"/>
                <a:ea typeface="微软雅黑" panose="020B0503020204020204" charset="-122"/>
              </a:rPr>
              <a:t>PSSR</a:t>
            </a:r>
            <a:r>
              <a:rPr lang="zh-CN" altLang="en-US" sz="1400">
                <a:solidFill>
                  <a:schemeClr val="tx1"/>
                </a:solidFill>
                <a:latin typeface="微软雅黑" panose="020B0503020204020204" charset="-122"/>
                <a:ea typeface="微软雅黑" panose="020B0503020204020204" charset="-122"/>
              </a:rPr>
              <a:t>管理流程，设立公司级、部门级</a:t>
            </a:r>
            <a:r>
              <a:rPr lang="en-US" altLang="zh-CN" sz="1400">
                <a:solidFill>
                  <a:schemeClr val="tx1"/>
                </a:solidFill>
                <a:latin typeface="微软雅黑" panose="020B0503020204020204" charset="-122"/>
                <a:ea typeface="微软雅黑" panose="020B0503020204020204" charset="-122"/>
              </a:rPr>
              <a:t>PSSR</a:t>
            </a:r>
            <a:r>
              <a:rPr lang="zh-CN" altLang="en-US" sz="1400">
                <a:solidFill>
                  <a:schemeClr val="tx1"/>
                </a:solidFill>
                <a:latin typeface="微软雅黑" panose="020B0503020204020204" charset="-122"/>
                <a:ea typeface="微软雅黑" panose="020B0503020204020204" charset="-122"/>
              </a:rPr>
              <a:t>检查小组；</a:t>
            </a:r>
          </a:p>
          <a:p>
            <a:pPr marL="285750" indent="-285750">
              <a:lnSpc>
                <a:spcPct val="130000"/>
              </a:lnSpc>
              <a:spcBef>
                <a:spcPts val="0"/>
              </a:spcBef>
              <a:spcAft>
                <a:spcPts val="0"/>
              </a:spcAft>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编制启动前安全检查清单，并应用于新改扩建项目、大检修等。</a:t>
            </a:r>
          </a:p>
        </p:txBody>
      </p:sp>
      <p:pic>
        <p:nvPicPr>
          <p:cNvPr id="2" name="图片 1"/>
          <p:cNvPicPr>
            <a:picLocks noChangeAspect="1"/>
          </p:cNvPicPr>
          <p:nvPr/>
        </p:nvPicPr>
        <p:blipFill>
          <a:blip r:embed="rId6" cstate="print"/>
          <a:stretch>
            <a:fillRect/>
          </a:stretch>
        </p:blipFill>
        <p:spPr>
          <a:xfrm>
            <a:off x="5415915" y="783590"/>
            <a:ext cx="3656965" cy="2009140"/>
          </a:xfrm>
          <a:prstGeom prst="rect">
            <a:avLst/>
          </a:prstGeom>
          <a:ln>
            <a:solidFill>
              <a:schemeClr val="accent1"/>
            </a:solidFill>
          </a:ln>
        </p:spPr>
      </p:pic>
      <p:pic>
        <p:nvPicPr>
          <p:cNvPr id="3" name="图片 2"/>
          <p:cNvPicPr>
            <a:picLocks noChangeAspect="1"/>
          </p:cNvPicPr>
          <p:nvPr/>
        </p:nvPicPr>
        <p:blipFill>
          <a:blip r:embed="rId7" cstate="print"/>
          <a:stretch>
            <a:fillRect/>
          </a:stretch>
        </p:blipFill>
        <p:spPr>
          <a:xfrm>
            <a:off x="210185" y="3143250"/>
            <a:ext cx="1931035" cy="1938020"/>
          </a:xfrm>
          <a:prstGeom prst="rect">
            <a:avLst/>
          </a:prstGeom>
        </p:spPr>
      </p:pic>
      <p:sp>
        <p:nvSpPr>
          <p:cNvPr id="15" name="文本框 14"/>
          <p:cNvSpPr txBox="1"/>
          <p:nvPr/>
        </p:nvSpPr>
        <p:spPr>
          <a:xfrm>
            <a:off x="390525" y="2799715"/>
            <a:ext cx="1500505" cy="319405"/>
          </a:xfrm>
          <a:prstGeom prst="rect">
            <a:avLst/>
          </a:prstGeom>
          <a:noFill/>
        </p:spPr>
        <p:txBody>
          <a:bodyPr wrap="square" rtlCol="0">
            <a:spAutoFit/>
          </a:bodyPr>
          <a:lstStyle/>
          <a:p>
            <a:pPr algn="ctr"/>
            <a:r>
              <a:rPr lang="en-US" altLang="zh-CN" sz="1400" b="1">
                <a:solidFill>
                  <a:srgbClr val="0070C0"/>
                </a:solidFill>
                <a:latin typeface="微软雅黑" panose="020B0503020204020204" charset="-122"/>
                <a:ea typeface="微软雅黑" panose="020B0503020204020204" charset="-122"/>
              </a:rPr>
              <a:t>PSSR</a:t>
            </a:r>
            <a:r>
              <a:rPr lang="zh-CN" altLang="en-US" sz="1400" b="1">
                <a:solidFill>
                  <a:srgbClr val="0070C0"/>
                </a:solidFill>
                <a:latin typeface="微软雅黑" panose="020B0503020204020204" charset="-122"/>
                <a:ea typeface="微软雅黑" panose="020B0503020204020204" charset="-122"/>
              </a:rPr>
              <a:t>管理流程</a:t>
            </a:r>
          </a:p>
        </p:txBody>
      </p:sp>
      <p:sp>
        <p:nvSpPr>
          <p:cNvPr id="4" name="文本框 3"/>
          <p:cNvSpPr txBox="1"/>
          <p:nvPr/>
        </p:nvSpPr>
        <p:spPr>
          <a:xfrm>
            <a:off x="2726690" y="2799715"/>
            <a:ext cx="1500505" cy="319405"/>
          </a:xfrm>
          <a:prstGeom prst="rect">
            <a:avLst/>
          </a:prstGeom>
          <a:noFill/>
        </p:spPr>
        <p:txBody>
          <a:bodyPr wrap="square" rtlCol="0">
            <a:spAutoFit/>
          </a:bodyPr>
          <a:lstStyle/>
          <a:p>
            <a:pPr algn="ctr"/>
            <a:r>
              <a:rPr lang="en-US" altLang="zh-CN" sz="1400" b="1">
                <a:solidFill>
                  <a:srgbClr val="0070C0"/>
                </a:solidFill>
                <a:latin typeface="微软雅黑" panose="020B0503020204020204" charset="-122"/>
                <a:ea typeface="微软雅黑" panose="020B0503020204020204" charset="-122"/>
              </a:rPr>
              <a:t>PSSR</a:t>
            </a:r>
            <a:r>
              <a:rPr lang="zh-CN" altLang="en-US" sz="1400" b="1">
                <a:solidFill>
                  <a:srgbClr val="0070C0"/>
                </a:solidFill>
                <a:latin typeface="微软雅黑" panose="020B0503020204020204" charset="-122"/>
                <a:ea typeface="微软雅黑" panose="020B0503020204020204" charset="-122"/>
              </a:rPr>
              <a:t>报告</a:t>
            </a:r>
          </a:p>
        </p:txBody>
      </p:sp>
      <p:sp>
        <p:nvSpPr>
          <p:cNvPr id="5" name="文本框 4"/>
          <p:cNvSpPr txBox="1"/>
          <p:nvPr/>
        </p:nvSpPr>
        <p:spPr>
          <a:xfrm>
            <a:off x="4839335" y="2799715"/>
            <a:ext cx="150050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问题整改清单</a:t>
            </a:r>
          </a:p>
        </p:txBody>
      </p:sp>
      <p:sp>
        <p:nvSpPr>
          <p:cNvPr id="6" name="文本框 5"/>
          <p:cNvSpPr txBox="1"/>
          <p:nvPr/>
        </p:nvSpPr>
        <p:spPr>
          <a:xfrm>
            <a:off x="7120890" y="2799715"/>
            <a:ext cx="1500505" cy="319405"/>
          </a:xfrm>
          <a:prstGeom prst="rect">
            <a:avLst/>
          </a:prstGeom>
          <a:noFill/>
        </p:spPr>
        <p:txBody>
          <a:bodyPr wrap="square" rtlCol="0">
            <a:spAutoFit/>
          </a:bodyPr>
          <a:lstStyle/>
          <a:p>
            <a:pPr algn="ctr"/>
            <a:r>
              <a:rPr lang="en-US" altLang="zh-CN" sz="1400" b="1">
                <a:solidFill>
                  <a:srgbClr val="0070C0"/>
                </a:solidFill>
                <a:latin typeface="微软雅黑" panose="020B0503020204020204" charset="-122"/>
                <a:ea typeface="微软雅黑" panose="020B0503020204020204" charset="-122"/>
              </a:rPr>
              <a:t>PSSR</a:t>
            </a:r>
            <a:r>
              <a:rPr lang="zh-CN" altLang="en-US" sz="1400" b="1">
                <a:solidFill>
                  <a:srgbClr val="0070C0"/>
                </a:solidFill>
                <a:latin typeface="微软雅黑" panose="020B0503020204020204" charset="-122"/>
                <a:ea typeface="微软雅黑" panose="020B0503020204020204" charset="-122"/>
              </a:rPr>
              <a:t>小组会议</a:t>
            </a:r>
          </a:p>
        </p:txBody>
      </p:sp>
      <p:sp>
        <p:nvSpPr>
          <p:cNvPr id="7" name="文本框 6"/>
          <p:cNvSpPr txBox="1"/>
          <p:nvPr/>
        </p:nvSpPr>
        <p:spPr>
          <a:xfrm>
            <a:off x="4471035" y="1200785"/>
            <a:ext cx="944880" cy="652779"/>
          </a:xfrm>
          <a:prstGeom prst="rightArrowCallout">
            <a:avLst>
              <a:gd name="adj1" fmla="val 22957"/>
              <a:gd name="adj2" fmla="val 25000"/>
              <a:gd name="adj3" fmla="val 25000"/>
              <a:gd name="adj4" fmla="val 64977"/>
            </a:avLst>
          </a:prstGeom>
          <a:solidFill>
            <a:srgbClr val="00B0F0"/>
          </a:solidFill>
        </p:spPr>
        <p:txBody>
          <a:bodyPr wrap="square" rtlCol="0">
            <a:spAutoFit/>
          </a:bodyPr>
          <a:lstStyle/>
          <a:p>
            <a:pPr algn="ctr"/>
            <a:r>
              <a:rPr lang="en-US" altLang="zh-CN" sz="1200" b="1">
                <a:solidFill>
                  <a:schemeClr val="bg1"/>
                </a:solidFill>
                <a:latin typeface="微软雅黑" panose="020B0503020204020204" charset="-122"/>
                <a:ea typeface="微软雅黑" panose="020B0503020204020204" charset="-122"/>
              </a:rPr>
              <a:t>PSSR</a:t>
            </a:r>
            <a:r>
              <a:rPr lang="zh-CN" altLang="en-US" sz="1200" b="1">
                <a:solidFill>
                  <a:schemeClr val="bg1"/>
                </a:solidFill>
                <a:latin typeface="微软雅黑" panose="020B0503020204020204" charset="-122"/>
                <a:ea typeface="微软雅黑" panose="020B0503020204020204" charset="-122"/>
              </a:rPr>
              <a:t>检查清单</a:t>
            </a:r>
          </a:p>
        </p:txBody>
      </p:sp>
      <p:sp>
        <p:nvSpPr>
          <p:cNvPr id="9" name="文本框 8"/>
          <p:cNvSpPr txBox="1"/>
          <p:nvPr/>
        </p:nvSpPr>
        <p:spPr>
          <a:xfrm>
            <a:off x="572770" y="177800"/>
            <a:ext cx="266890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启动前安全评审（</a:t>
            </a:r>
            <a:r>
              <a:rPr lang="en-US" altLang="zh-CN" b="1">
                <a:solidFill>
                  <a:srgbClr val="002060"/>
                </a:solidFill>
                <a:latin typeface="微软雅黑" panose="020B0503020204020204" charset="-122"/>
                <a:ea typeface="微软雅黑" panose="020B0503020204020204" charset="-122"/>
              </a:rPr>
              <a:t>PSSR</a:t>
            </a:r>
            <a:r>
              <a:rPr lang="zh-CN" altLang="en-US" b="1">
                <a:solidFill>
                  <a:srgbClr val="002060"/>
                </a:solidFill>
                <a:latin typeface="微软雅黑" panose="020B0503020204020204" charset="-122"/>
                <a:ea typeface="微软雅黑" panose="020B0503020204020204" charset="-122"/>
              </a:rPr>
              <a:t>）</a:t>
            </a:r>
          </a:p>
        </p:txBody>
      </p:sp>
      <p:sp>
        <p:nvSpPr>
          <p:cNvPr id="220" name=" 220"/>
          <p:cNvSpPr/>
          <p:nvPr/>
        </p:nvSpPr>
        <p:spPr>
          <a:xfrm>
            <a:off x="64770" y="207645"/>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rPr>
              <a:t>11</a:t>
            </a:r>
          </a:p>
        </p:txBody>
      </p:sp>
    </p:spTree>
    <p:custDataLst>
      <p:tags r:id="rId1"/>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stretch>
            <a:fillRect/>
          </a:stretch>
        </p:blipFill>
        <p:spPr>
          <a:xfrm>
            <a:off x="86995" y="3470275"/>
            <a:ext cx="4154805" cy="1668780"/>
          </a:xfrm>
          <a:prstGeom prst="rect">
            <a:avLst/>
          </a:prstGeom>
        </p:spPr>
      </p:pic>
      <p:sp>
        <p:nvSpPr>
          <p:cNvPr id="2" name="文本框 1"/>
          <p:cNvSpPr txBox="1"/>
          <p:nvPr/>
        </p:nvSpPr>
        <p:spPr>
          <a:xfrm>
            <a:off x="572770" y="187960"/>
            <a:ext cx="3477895" cy="384810"/>
          </a:xfrm>
          <a:prstGeom prst="rect">
            <a:avLst/>
          </a:prstGeom>
          <a:noFill/>
        </p:spPr>
        <p:txBody>
          <a:bodyPr wrap="square" rtlCol="0">
            <a:spAutoFit/>
          </a:bodyPr>
          <a:lstStyle/>
          <a:p>
            <a:r>
              <a:rPr lang="en-US" altLang="zh-CN" b="1">
                <a:solidFill>
                  <a:srgbClr val="002060"/>
                </a:solidFill>
                <a:latin typeface="微软雅黑" panose="020B0503020204020204" charset="-122"/>
                <a:ea typeface="微软雅黑" panose="020B0503020204020204" charset="-122"/>
                <a:sym typeface="+mn-ea"/>
              </a:rPr>
              <a:t>机械完整性和质量保证（MIQA）</a:t>
            </a:r>
            <a:endParaRPr lang="zh-CN" altLang="en-US" b="1">
              <a:solidFill>
                <a:srgbClr val="002060"/>
              </a:solidFill>
              <a:latin typeface="微软雅黑" panose="020B0503020204020204" charset="-122"/>
              <a:ea typeface="微软雅黑" panose="020B0503020204020204" charset="-122"/>
            </a:endParaRPr>
          </a:p>
        </p:txBody>
      </p:sp>
      <p:sp>
        <p:nvSpPr>
          <p:cNvPr id="7" name=" 220"/>
          <p:cNvSpPr/>
          <p:nvPr/>
        </p:nvSpPr>
        <p:spPr>
          <a:xfrm>
            <a:off x="64770" y="219075"/>
            <a:ext cx="568325"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12</a:t>
            </a:r>
          </a:p>
        </p:txBody>
      </p:sp>
      <p:sp>
        <p:nvSpPr>
          <p:cNvPr id="9" name="文本框 8"/>
          <p:cNvSpPr txBox="1"/>
          <p:nvPr/>
        </p:nvSpPr>
        <p:spPr>
          <a:xfrm>
            <a:off x="86995" y="3086735"/>
            <a:ext cx="4155440" cy="529590"/>
          </a:xfrm>
          <a:prstGeom prst="rect">
            <a:avLst/>
          </a:prstGeom>
          <a:noFill/>
        </p:spPr>
        <p:txBody>
          <a:bodyPr wrap="square" rtlCol="0">
            <a:spAutoFit/>
          </a:bodyPr>
          <a:lstStyle/>
          <a:p>
            <a:pPr>
              <a:lnSpc>
                <a:spcPct val="120000"/>
              </a:lnSpc>
              <a:spcBef>
                <a:spcPts val="0"/>
              </a:spcBef>
              <a:spcAft>
                <a:spcPts val="0"/>
              </a:spcAft>
            </a:pPr>
            <a:r>
              <a:rPr lang="zh-CN" altLang="en-US" sz="1200" b="1" dirty="0">
                <a:solidFill>
                  <a:srgbClr val="FF0000"/>
                </a:solidFill>
                <a:latin typeface="微软雅黑" panose="020B0503020204020204" charset="-122"/>
                <a:ea typeface="微软雅黑" panose="020B0503020204020204" charset="-122"/>
                <a:sym typeface="+mn-ea"/>
              </a:rPr>
              <a:t>机械完整性（</a:t>
            </a:r>
            <a:r>
              <a:rPr lang="en-US" altLang="zh-CN" sz="1200" b="1" dirty="0">
                <a:solidFill>
                  <a:srgbClr val="FF0000"/>
                </a:solidFill>
                <a:latin typeface="微软雅黑" panose="020B0503020204020204" charset="-122"/>
                <a:ea typeface="微软雅黑" panose="020B0503020204020204" charset="-122"/>
                <a:sym typeface="+mn-ea"/>
              </a:rPr>
              <a:t>MI</a:t>
            </a:r>
            <a:r>
              <a:rPr lang="zh-CN" altLang="en-US" sz="1200" b="1" dirty="0">
                <a:solidFill>
                  <a:srgbClr val="FF0000"/>
                </a:solidFill>
                <a:latin typeface="微软雅黑" panose="020B0503020204020204" charset="-122"/>
                <a:ea typeface="微软雅黑" panose="020B0503020204020204" charset="-122"/>
                <a:sym typeface="+mn-ea"/>
              </a:rPr>
              <a:t>）和质量保证</a:t>
            </a:r>
            <a:r>
              <a:rPr lang="en-US" altLang="zh-CN" sz="1200" b="1" dirty="0">
                <a:solidFill>
                  <a:srgbClr val="FF0000"/>
                </a:solidFill>
                <a:latin typeface="微软雅黑" panose="020B0503020204020204" charset="-122"/>
                <a:ea typeface="微软雅黑" panose="020B0503020204020204" charset="-122"/>
                <a:sym typeface="+mn-ea"/>
              </a:rPr>
              <a:t>(QA)</a:t>
            </a:r>
            <a:r>
              <a:rPr lang="zh-CN" altLang="en-US" sz="1200" b="1" dirty="0">
                <a:solidFill>
                  <a:srgbClr val="FF0000"/>
                </a:solidFill>
                <a:latin typeface="微软雅黑" panose="020B0503020204020204" charset="-122"/>
                <a:ea typeface="微软雅黑" panose="020B0503020204020204" charset="-122"/>
                <a:sym typeface="+mn-ea"/>
              </a:rPr>
              <a:t>是一个整体，贯穿于设备管理的全生命周期。</a:t>
            </a:r>
          </a:p>
        </p:txBody>
      </p:sp>
      <p:sp>
        <p:nvSpPr>
          <p:cNvPr id="10" name="文本框 9"/>
          <p:cNvSpPr txBox="1"/>
          <p:nvPr/>
        </p:nvSpPr>
        <p:spPr>
          <a:xfrm>
            <a:off x="39370" y="912495"/>
            <a:ext cx="4191635" cy="2029460"/>
          </a:xfrm>
          <a:prstGeom prst="rect">
            <a:avLst/>
          </a:prstGeom>
          <a:noFill/>
          <a:ln>
            <a:solidFill>
              <a:schemeClr val="accent1"/>
            </a:solidFill>
          </a:ln>
        </p:spPr>
        <p:txBody>
          <a:bodyPr wrap="square" rtlCol="0">
            <a:spAutoFit/>
          </a:bodyPr>
          <a:lstStyle/>
          <a:p>
            <a:pPr marL="285750" indent="-285750">
              <a:lnSpc>
                <a:spcPct val="130000"/>
              </a:lnSpc>
              <a:spcBef>
                <a:spcPts val="0"/>
              </a:spcBef>
              <a:spcAft>
                <a:spcPts val="0"/>
              </a:spcAft>
              <a:buFont typeface="Arial" panose="020B0604020202020204" pitchFamily="34" charset="0"/>
              <a:buChar char="•"/>
            </a:pPr>
            <a:r>
              <a:rPr lang="zh-CN" altLang="en-US" sz="1400" b="1" dirty="0">
                <a:solidFill>
                  <a:srgbClr val="0070C0"/>
                </a:solidFill>
                <a:latin typeface="微软雅黑" panose="020B0503020204020204" charset="-122"/>
                <a:ea typeface="微软雅黑" panose="020B0503020204020204" charset="-122"/>
                <a:sym typeface="+mn-ea"/>
              </a:rPr>
              <a:t>机械完整性</a:t>
            </a:r>
            <a:r>
              <a:rPr lang="en-US" altLang="zh-CN" sz="1400" b="1" dirty="0">
                <a:solidFill>
                  <a:srgbClr val="0070C0"/>
                </a:solidFill>
                <a:latin typeface="微软雅黑" panose="020B0503020204020204" charset="-122"/>
                <a:ea typeface="微软雅黑" panose="020B0503020204020204" charset="-122"/>
                <a:sym typeface="+mn-ea"/>
              </a:rPr>
              <a:t>(Mechanical Integrity,</a:t>
            </a:r>
            <a:r>
              <a:rPr lang="zh-CN" altLang="en-US" sz="1400" b="1" dirty="0">
                <a:solidFill>
                  <a:srgbClr val="0070C0"/>
                </a:solidFill>
                <a:latin typeface="微软雅黑" panose="020B0503020204020204" charset="-122"/>
                <a:ea typeface="微软雅黑" panose="020B0503020204020204" charset="-122"/>
                <a:sym typeface="+mn-ea"/>
              </a:rPr>
              <a:t>简称</a:t>
            </a:r>
            <a:r>
              <a:rPr lang="en-US" altLang="zh-CN" sz="1400" b="1" dirty="0">
                <a:solidFill>
                  <a:srgbClr val="0070C0"/>
                </a:solidFill>
                <a:latin typeface="微软雅黑" panose="020B0503020204020204" charset="-122"/>
                <a:ea typeface="微软雅黑" panose="020B0503020204020204" charset="-122"/>
                <a:sym typeface="+mn-ea"/>
              </a:rPr>
              <a:t>MI)</a:t>
            </a:r>
            <a:r>
              <a:rPr lang="zh-CN" altLang="en-US" sz="1400" b="1" dirty="0">
                <a:solidFill>
                  <a:srgbClr val="0070C0"/>
                </a:solidFill>
                <a:latin typeface="微软雅黑" panose="020B0503020204020204" charset="-122"/>
                <a:ea typeface="微软雅黑" panose="020B0503020204020204" charset="-122"/>
                <a:sym typeface="+mn-ea"/>
              </a:rPr>
              <a:t>：</a:t>
            </a:r>
          </a:p>
          <a:p>
            <a:pPr lvl="1">
              <a:lnSpc>
                <a:spcPct val="130000"/>
              </a:lnSpc>
              <a:spcBef>
                <a:spcPts val="0"/>
              </a:spcBef>
              <a:spcAft>
                <a:spcPts val="0"/>
              </a:spcAft>
            </a:pPr>
            <a:r>
              <a:rPr lang="zh-CN" altLang="en-US" sz="1400" dirty="0">
                <a:solidFill>
                  <a:schemeClr val="tx1"/>
                </a:solidFill>
                <a:latin typeface="微软雅黑" panose="020B0503020204020204" charset="-122"/>
                <a:ea typeface="微软雅黑" panose="020B0503020204020204" charset="-122"/>
                <a:sym typeface="+mn-ea"/>
              </a:rPr>
              <a:t>机械完整性是指机械设备、配套设施及相关技术资料齐全完整，设备始终处于满足安全生产平稳要求的状态。</a:t>
            </a:r>
            <a:endParaRPr lang="zh-CN" altLang="en-US" sz="1400" b="1" dirty="0">
              <a:solidFill>
                <a:schemeClr val="tx1"/>
              </a:solidFill>
              <a:latin typeface="微软雅黑" panose="020B0503020204020204" charset="-122"/>
              <a:ea typeface="微软雅黑" panose="020B0503020204020204" charset="-122"/>
              <a:sym typeface="+mn-ea"/>
            </a:endParaRPr>
          </a:p>
          <a:p>
            <a:pPr marL="285750" indent="-285750">
              <a:lnSpc>
                <a:spcPct val="130000"/>
              </a:lnSpc>
              <a:spcBef>
                <a:spcPts val="0"/>
              </a:spcBef>
              <a:spcAft>
                <a:spcPts val="0"/>
              </a:spcAft>
              <a:buFont typeface="Arial" panose="020B0604020202020204" pitchFamily="34" charset="0"/>
              <a:buChar char="•"/>
            </a:pPr>
            <a:r>
              <a:rPr lang="zh-CN" altLang="en-US" sz="1400" b="1" dirty="0">
                <a:solidFill>
                  <a:srgbClr val="0070C0"/>
                </a:solidFill>
                <a:latin typeface="微软雅黑" panose="020B0503020204020204" charset="-122"/>
                <a:ea typeface="微软雅黑" panose="020B0503020204020204" charset="-122"/>
                <a:sym typeface="+mn-ea"/>
              </a:rPr>
              <a:t>质量保证</a:t>
            </a:r>
            <a:r>
              <a:rPr lang="en-US" altLang="zh-CN" sz="1400" b="1" dirty="0">
                <a:solidFill>
                  <a:srgbClr val="0070C0"/>
                </a:solidFill>
                <a:latin typeface="微软雅黑" panose="020B0503020204020204" charset="-122"/>
                <a:ea typeface="微软雅黑" panose="020B0503020204020204" charset="-122"/>
                <a:sym typeface="+mn-ea"/>
              </a:rPr>
              <a:t>(Quality Assurance,</a:t>
            </a:r>
            <a:r>
              <a:rPr lang="zh-CN" altLang="en-US" sz="1400" b="1" dirty="0">
                <a:solidFill>
                  <a:srgbClr val="0070C0"/>
                </a:solidFill>
                <a:latin typeface="微软雅黑" panose="020B0503020204020204" charset="-122"/>
                <a:ea typeface="微软雅黑" panose="020B0503020204020204" charset="-122"/>
                <a:sym typeface="+mn-ea"/>
              </a:rPr>
              <a:t>简称 </a:t>
            </a:r>
            <a:r>
              <a:rPr lang="en-US" altLang="zh-CN" sz="1400" b="1" dirty="0">
                <a:solidFill>
                  <a:srgbClr val="0070C0"/>
                </a:solidFill>
                <a:latin typeface="微软雅黑" panose="020B0503020204020204" charset="-122"/>
                <a:ea typeface="微软雅黑" panose="020B0503020204020204" charset="-122"/>
                <a:sym typeface="+mn-ea"/>
              </a:rPr>
              <a:t>QA)</a:t>
            </a:r>
            <a:r>
              <a:rPr lang="zh-CN" altLang="en-US" sz="1400" b="1" dirty="0">
                <a:solidFill>
                  <a:srgbClr val="0070C0"/>
                </a:solidFill>
                <a:latin typeface="微软雅黑" panose="020B0503020204020204" charset="-122"/>
                <a:ea typeface="微软雅黑" panose="020B0503020204020204" charset="-122"/>
                <a:sym typeface="+mn-ea"/>
              </a:rPr>
              <a:t>：</a:t>
            </a:r>
          </a:p>
          <a:p>
            <a:pPr lvl="1">
              <a:lnSpc>
                <a:spcPct val="130000"/>
              </a:lnSpc>
              <a:spcBef>
                <a:spcPts val="0"/>
              </a:spcBef>
              <a:spcAft>
                <a:spcPts val="0"/>
              </a:spcAft>
            </a:pPr>
            <a:r>
              <a:rPr lang="zh-CN" altLang="en-US" sz="1400" dirty="0">
                <a:solidFill>
                  <a:schemeClr val="tx1"/>
                </a:solidFill>
                <a:latin typeface="微软雅黑" panose="020B0503020204020204" charset="-122"/>
                <a:ea typeface="微软雅黑" panose="020B0503020204020204" charset="-122"/>
                <a:sym typeface="+mn-ea"/>
              </a:rPr>
              <a:t>质量保证是指设备达到设计、制造、测试和安装等标准的要求。</a:t>
            </a:r>
          </a:p>
        </p:txBody>
      </p:sp>
      <p:sp>
        <p:nvSpPr>
          <p:cNvPr id="12" name="文本框 11"/>
          <p:cNvSpPr txBox="1"/>
          <p:nvPr/>
        </p:nvSpPr>
        <p:spPr>
          <a:xfrm>
            <a:off x="5945505" y="3181985"/>
            <a:ext cx="3186430" cy="1932940"/>
          </a:xfrm>
          <a:prstGeom prst="rect">
            <a:avLst/>
          </a:prstGeom>
          <a:noFill/>
          <a:ln>
            <a:solidFill>
              <a:schemeClr val="accent1"/>
            </a:solidFill>
          </a:ln>
        </p:spPr>
        <p:txBody>
          <a:bodyPr wrap="square" rtlCol="0">
            <a:spAutoFit/>
          </a:bodyPr>
          <a:lstStyle/>
          <a:p>
            <a:pPr marL="285750" marR="0" lvl="0" indent="-285750" algn="l" defTabSz="758825" rtl="0" eaLnBrk="1" fontAlgn="base" latinLnBrk="0" hangingPunct="1">
              <a:lnSpc>
                <a:spcPct val="100000"/>
              </a:lnSpc>
              <a:spcBef>
                <a:spcPct val="0"/>
              </a:spcBef>
              <a:spcAft>
                <a:spcPct val="0"/>
              </a:spcAft>
              <a:buClrTx/>
              <a:buSzTx/>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设备规划、设计、选型</a:t>
            </a:r>
            <a:endParaRPr kumimoji="0" lang="zh-CN" altLang="en-US" sz="1000" b="0" i="0" u="none" strike="noStrike" kern="0" cap="none" spc="0" normalizeH="0" baseline="0" dirty="0">
              <a:solidFill>
                <a:srgbClr val="000000"/>
              </a:solidFill>
              <a:latin typeface="微软雅黑" panose="020B0503020204020204" charset="-122"/>
              <a:ea typeface="微软雅黑" panose="020B0503020204020204" charset="-122"/>
              <a:sym typeface="+mn-ea"/>
            </a:endParaRPr>
          </a:p>
          <a:p>
            <a:pPr marL="285750" marR="0" lvl="0" indent="-285750" algn="l" defTabSz="758825" rtl="0" eaLnBrk="1" fontAlgn="base" latinLnBrk="0" hangingPunct="1">
              <a:lnSpc>
                <a:spcPct val="100000"/>
              </a:lnSpc>
              <a:spcBef>
                <a:spcPct val="0"/>
              </a:spcBef>
              <a:spcAft>
                <a:spcPct val="0"/>
              </a:spcAft>
              <a:buClrTx/>
              <a:buSzTx/>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采购物资、设备及材料质量</a:t>
            </a:r>
          </a:p>
          <a:p>
            <a:pPr marL="285750" marR="0" lvl="0" indent="-285750" algn="l" defTabSz="758825" rtl="0" eaLnBrk="1" fontAlgn="base" latinLnBrk="0" hangingPunct="1">
              <a:lnSpc>
                <a:spcPct val="100000"/>
              </a:lnSpc>
              <a:spcBef>
                <a:spcPct val="0"/>
              </a:spcBef>
              <a:spcAft>
                <a:spcPct val="0"/>
              </a:spcAft>
              <a:buClrTx/>
              <a:buSzTx/>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供应制造商的质量管理</a:t>
            </a:r>
            <a:endParaRPr kumimoji="0" lang="zh-CN" altLang="en-US" sz="1000" b="0" i="0" u="none" strike="noStrike" kern="0" cap="none" spc="0" normalizeH="0" baseline="0" dirty="0">
              <a:solidFill>
                <a:srgbClr val="000000"/>
              </a:solidFill>
              <a:latin typeface="微软雅黑" panose="020B0503020204020204" charset="-122"/>
              <a:ea typeface="微软雅黑" panose="020B0503020204020204" charset="-122"/>
              <a:sym typeface="+mn-ea"/>
            </a:endParaRPr>
          </a:p>
          <a:p>
            <a:pPr marL="285750" marR="0" lvl="0" indent="-285750" algn="l" defTabSz="758825" rtl="0" eaLnBrk="1" fontAlgn="base" latinLnBrk="0" hangingPunct="1">
              <a:lnSpc>
                <a:spcPct val="100000"/>
              </a:lnSpc>
              <a:spcBef>
                <a:spcPct val="0"/>
              </a:spcBef>
              <a:spcAft>
                <a:spcPct val="0"/>
              </a:spcAft>
              <a:buClrTx/>
              <a:buSzTx/>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施工过程质量管理</a:t>
            </a:r>
            <a:endParaRPr kumimoji="0" lang="zh-CN" altLang="en-US" sz="1000" b="0" i="0" u="none" strike="noStrike" kern="0" cap="none" spc="0" normalizeH="0" baseline="0" dirty="0">
              <a:solidFill>
                <a:srgbClr val="000000"/>
              </a:solidFill>
              <a:latin typeface="微软雅黑" panose="020B0503020204020204" charset="-122"/>
              <a:ea typeface="微软雅黑" panose="020B0503020204020204" charset="-122"/>
              <a:sym typeface="+mn-ea"/>
            </a:endParaRPr>
          </a:p>
          <a:p>
            <a:pPr marL="285750" marR="0" lvl="0" indent="-285750" algn="l" defTabSz="758825" rtl="0" eaLnBrk="1" fontAlgn="base" latinLnBrk="0" hangingPunct="1">
              <a:lnSpc>
                <a:spcPct val="100000"/>
              </a:lnSpc>
              <a:spcBef>
                <a:spcPct val="0"/>
              </a:spcBef>
              <a:spcAft>
                <a:spcPct val="0"/>
              </a:spcAft>
              <a:buClrTx/>
              <a:buSzTx/>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检测工具、仪器仪表及设备的管控</a:t>
            </a:r>
            <a:endParaRPr kumimoji="0" lang="zh-CN" altLang="en-US" sz="1000" b="0" i="0" u="none" strike="noStrike" kern="0" cap="none" spc="0" normalizeH="0" baseline="0" dirty="0">
              <a:solidFill>
                <a:srgbClr val="000000"/>
              </a:solidFill>
              <a:latin typeface="微软雅黑" panose="020B0503020204020204" charset="-122"/>
              <a:ea typeface="微软雅黑" panose="020B0503020204020204" charset="-122"/>
              <a:sym typeface="+mn-ea"/>
            </a:endParaRPr>
          </a:p>
          <a:p>
            <a:pPr marL="285750" marR="0" lvl="0" indent="-285750" algn="l" defTabSz="758825" rtl="0" eaLnBrk="1" fontAlgn="base" latinLnBrk="0" hangingPunct="1">
              <a:lnSpc>
                <a:spcPct val="100000"/>
              </a:lnSpc>
              <a:spcBef>
                <a:spcPct val="0"/>
              </a:spcBef>
              <a:spcAft>
                <a:spcPct val="0"/>
              </a:spcAft>
              <a:buClrTx/>
              <a:buSzTx/>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检测人员资质管理</a:t>
            </a:r>
            <a:endParaRPr kumimoji="0" lang="zh-CN" altLang="en-US" sz="1000" b="0" i="0" u="none" strike="noStrike" kern="0" cap="none" spc="0" normalizeH="0" baseline="0" dirty="0">
              <a:solidFill>
                <a:srgbClr val="000000"/>
              </a:solidFill>
              <a:latin typeface="微软雅黑" panose="020B0503020204020204" charset="-122"/>
              <a:ea typeface="微软雅黑" panose="020B0503020204020204" charset="-122"/>
              <a:sym typeface="+mn-ea"/>
            </a:endParaRPr>
          </a:p>
          <a:p>
            <a:pPr marL="285750" marR="0" lvl="0" indent="-285750" algn="l" defTabSz="758825" rtl="0" eaLnBrk="1" fontAlgn="base" latinLnBrk="0" hangingPunct="1">
              <a:lnSpc>
                <a:spcPct val="100000"/>
              </a:lnSpc>
              <a:spcBef>
                <a:spcPct val="0"/>
              </a:spcBef>
              <a:spcAft>
                <a:spcPct val="0"/>
              </a:spcAft>
              <a:buClrTx/>
              <a:buSzTx/>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工程验收</a:t>
            </a:r>
            <a:endParaRPr kumimoji="0" lang="zh-CN" altLang="en-US" sz="1000" b="0" i="0" u="none" strike="noStrike" kern="0" cap="none" spc="0" normalizeH="0" baseline="0" dirty="0">
              <a:solidFill>
                <a:srgbClr val="000000"/>
              </a:solidFill>
              <a:latin typeface="微软雅黑" panose="020B0503020204020204" charset="-122"/>
              <a:ea typeface="微软雅黑" panose="020B0503020204020204" charset="-122"/>
              <a:sym typeface="+mn-ea"/>
            </a:endParaRPr>
          </a:p>
          <a:p>
            <a:pPr marL="285750" marR="0" lvl="0" indent="-285750" algn="l" defTabSz="758825" rtl="0" eaLnBrk="1" fontAlgn="base" latinLnBrk="0" hangingPunct="1">
              <a:lnSpc>
                <a:spcPct val="100000"/>
              </a:lnSpc>
              <a:spcBef>
                <a:spcPct val="0"/>
              </a:spcBef>
              <a:spcAft>
                <a:spcPct val="0"/>
              </a:spcAft>
              <a:buClrTx/>
              <a:buSzTx/>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项目建设过程中的相关检验表格</a:t>
            </a:r>
            <a:endParaRPr kumimoji="0" lang="zh-CN" altLang="en-US" sz="1000" b="0" i="0" u="none" strike="noStrike" kern="0" cap="none" spc="0" normalizeH="0" baseline="0" dirty="0">
              <a:solidFill>
                <a:srgbClr val="000000"/>
              </a:solidFill>
              <a:latin typeface="微软雅黑" panose="020B0503020204020204" charset="-122"/>
              <a:ea typeface="微软雅黑" panose="020B0503020204020204" charset="-122"/>
              <a:sym typeface="+mn-ea"/>
            </a:endParaRPr>
          </a:p>
          <a:p>
            <a:pPr marL="285750" marR="0" lvl="0" indent="-285750" algn="l" defTabSz="758825" rtl="0" eaLnBrk="1" fontAlgn="base" latinLnBrk="0" hangingPunct="1">
              <a:lnSpc>
                <a:spcPct val="100000"/>
              </a:lnSpc>
              <a:spcBef>
                <a:spcPct val="0"/>
              </a:spcBef>
              <a:spcAft>
                <a:spcPct val="0"/>
              </a:spcAft>
              <a:buClrTx/>
              <a:buSzTx/>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文件管控</a:t>
            </a:r>
          </a:p>
          <a:p>
            <a:pPr marL="285750" marR="0" lvl="0" indent="-285750" algn="l" defTabSz="758825" rtl="0" eaLnBrk="1" fontAlgn="base" latinLnBrk="0" hangingPunct="1">
              <a:lnSpc>
                <a:spcPct val="100000"/>
              </a:lnSpc>
              <a:spcBef>
                <a:spcPct val="0"/>
              </a:spcBef>
              <a:spcAft>
                <a:spcPct val="0"/>
              </a:spcAft>
              <a:buClrTx/>
              <a:buSzTx/>
              <a:buFont typeface="Arial" panose="020B0604020202020204" pitchFamily="34" charset="0"/>
              <a:buChar char="•"/>
              <a:defRPr/>
            </a:pPr>
            <a:r>
              <a:rPr lang="en-US" altLang="zh-CN" sz="1200" kern="0" dirty="0">
                <a:solidFill>
                  <a:srgbClr val="000000"/>
                </a:solidFill>
                <a:latin typeface="微软雅黑" panose="020B0503020204020204" charset="-122"/>
                <a:ea typeface="微软雅黑" panose="020B0503020204020204" charset="-122"/>
                <a:sym typeface="+mn-ea"/>
              </a:rPr>
              <a:t>……</a:t>
            </a:r>
            <a:r>
              <a:rPr lang="zh-CN" altLang="en-US" sz="1200" kern="0" dirty="0">
                <a:solidFill>
                  <a:srgbClr val="000000"/>
                </a:solidFill>
                <a:latin typeface="微软雅黑" panose="020B0503020204020204" charset="-122"/>
                <a:ea typeface="微软雅黑" panose="020B0503020204020204" charset="-122"/>
                <a:sym typeface="+mn-ea"/>
              </a:rPr>
              <a:t>  </a:t>
            </a:r>
          </a:p>
        </p:txBody>
      </p:sp>
      <p:sp>
        <p:nvSpPr>
          <p:cNvPr id="14" name="文本框 13"/>
          <p:cNvSpPr txBox="1"/>
          <p:nvPr/>
        </p:nvSpPr>
        <p:spPr>
          <a:xfrm>
            <a:off x="5945505" y="895350"/>
            <a:ext cx="2562225" cy="2046605"/>
          </a:xfrm>
          <a:prstGeom prst="rect">
            <a:avLst/>
          </a:prstGeom>
          <a:noFill/>
          <a:ln>
            <a:solidFill>
              <a:schemeClr val="accent1"/>
            </a:solidFill>
          </a:ln>
        </p:spPr>
        <p:txBody>
          <a:bodyPr wrap="square" rtlCol="0">
            <a:spAutoFit/>
          </a:bodyPr>
          <a:lstStyle/>
          <a:p>
            <a:pPr marL="285750" lvl="0" indent="-285750" defTabSz="758190" fontAlgn="base">
              <a:lnSpc>
                <a:spcPct val="105000"/>
              </a:lnSpc>
              <a:spcBef>
                <a:spcPct val="0"/>
              </a:spcBef>
              <a:spcAft>
                <a:spcPct val="0"/>
              </a:spcAft>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关键</a:t>
            </a:r>
            <a:r>
              <a:rPr lang="zh-CN" altLang="zh-TW" sz="1200" kern="0" dirty="0">
                <a:solidFill>
                  <a:srgbClr val="000000"/>
                </a:solidFill>
                <a:latin typeface="微软雅黑" panose="020B0503020204020204" charset="-122"/>
                <a:ea typeface="微软雅黑" panose="020B0503020204020204" charset="-122"/>
                <a:sym typeface="+mn-ea"/>
              </a:rPr>
              <a:t>设备清单</a:t>
            </a:r>
            <a:r>
              <a:rPr lang="zh-CN" altLang="en-US" sz="1200" kern="0" dirty="0">
                <a:solidFill>
                  <a:srgbClr val="000000"/>
                </a:solidFill>
                <a:latin typeface="微软雅黑" panose="020B0503020204020204" charset="-122"/>
                <a:ea typeface="微软雅黑" panose="020B0503020204020204" charset="-122"/>
                <a:sym typeface="+mn-ea"/>
              </a:rPr>
              <a:t>                 </a:t>
            </a:r>
          </a:p>
          <a:p>
            <a:pPr marL="285750" lvl="0" indent="-285750" defTabSz="758190" fontAlgn="base">
              <a:lnSpc>
                <a:spcPct val="105000"/>
              </a:lnSpc>
              <a:spcBef>
                <a:spcPct val="0"/>
              </a:spcBef>
              <a:spcAft>
                <a:spcPct val="0"/>
              </a:spcAft>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维修保养程序（</a:t>
            </a:r>
            <a:r>
              <a:rPr lang="en-US" altLang="zh-CN" sz="1200" kern="0" dirty="0">
                <a:solidFill>
                  <a:srgbClr val="000000"/>
                </a:solidFill>
                <a:latin typeface="微软雅黑" panose="020B0503020204020204" charset="-122"/>
                <a:ea typeface="微软雅黑" panose="020B0503020204020204" charset="-122"/>
                <a:sym typeface="+mn-ea"/>
              </a:rPr>
              <a:t>SMP</a:t>
            </a:r>
            <a:r>
              <a:rPr lang="zh-CN" altLang="en-US" sz="1200" kern="0" dirty="0">
                <a:solidFill>
                  <a:srgbClr val="000000"/>
                </a:solidFill>
                <a:latin typeface="微软雅黑" panose="020B0503020204020204" charset="-122"/>
                <a:ea typeface="微软雅黑" panose="020B0503020204020204" charset="-122"/>
                <a:sym typeface="+mn-ea"/>
              </a:rPr>
              <a:t>）</a:t>
            </a:r>
            <a:r>
              <a:rPr lang="en-US" altLang="zh-CN" sz="1200" kern="0" dirty="0">
                <a:solidFill>
                  <a:srgbClr val="000000"/>
                </a:solidFill>
                <a:latin typeface="微软雅黑" panose="020B0503020204020204" charset="-122"/>
                <a:ea typeface="微软雅黑" panose="020B0503020204020204" charset="-122"/>
                <a:sym typeface="+mn-ea"/>
              </a:rPr>
              <a:t>    </a:t>
            </a:r>
          </a:p>
          <a:p>
            <a:pPr marL="285750" lvl="0" indent="-285750" defTabSz="758190" fontAlgn="base">
              <a:lnSpc>
                <a:spcPct val="105000"/>
              </a:lnSpc>
              <a:spcBef>
                <a:spcPct val="0"/>
              </a:spcBef>
              <a:spcAft>
                <a:spcPct val="0"/>
              </a:spcAft>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人员培训及资格考核      </a:t>
            </a:r>
          </a:p>
          <a:p>
            <a:pPr marL="285750" lvl="0" indent="-285750" defTabSz="758190" fontAlgn="base">
              <a:lnSpc>
                <a:spcPct val="105000"/>
              </a:lnSpc>
              <a:spcBef>
                <a:spcPct val="0"/>
              </a:spcBef>
              <a:spcAft>
                <a:spcPct val="0"/>
              </a:spcAft>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维修工作计划及排程 </a:t>
            </a:r>
            <a:r>
              <a:rPr lang="en-US" altLang="zh-CN" sz="1200" kern="0" dirty="0">
                <a:solidFill>
                  <a:srgbClr val="000000"/>
                </a:solidFill>
                <a:latin typeface="微软雅黑" panose="020B0503020204020204" charset="-122"/>
                <a:ea typeface="微软雅黑" panose="020B0503020204020204" charset="-122"/>
                <a:sym typeface="+mn-ea"/>
              </a:rPr>
              <a:t> </a:t>
            </a:r>
          </a:p>
          <a:p>
            <a:pPr marL="285750" lvl="0" indent="-285750" defTabSz="758190" fontAlgn="base">
              <a:lnSpc>
                <a:spcPct val="105000"/>
              </a:lnSpc>
              <a:spcBef>
                <a:spcPct val="0"/>
              </a:spcBef>
              <a:spcAft>
                <a:spcPct val="0"/>
              </a:spcAft>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异常原因及可靠度分析</a:t>
            </a:r>
          </a:p>
          <a:p>
            <a:pPr marL="285750" lvl="0" indent="-285750" defTabSz="758190" fontAlgn="base">
              <a:lnSpc>
                <a:spcPct val="105000"/>
              </a:lnSpc>
              <a:spcBef>
                <a:spcPct val="0"/>
              </a:spcBef>
              <a:spcAft>
                <a:spcPct val="0"/>
              </a:spcAft>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设备数据文件  </a:t>
            </a:r>
          </a:p>
          <a:p>
            <a:pPr marL="285750" lvl="0" indent="-285750" defTabSz="758190" fontAlgn="base">
              <a:lnSpc>
                <a:spcPct val="105000"/>
              </a:lnSpc>
              <a:spcBef>
                <a:spcPct val="0"/>
              </a:spcBef>
              <a:spcAft>
                <a:spcPct val="0"/>
              </a:spcAft>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设备主要备件清单</a:t>
            </a:r>
          </a:p>
          <a:p>
            <a:pPr marL="285750" lvl="0" indent="-285750" defTabSz="758190" fontAlgn="base">
              <a:lnSpc>
                <a:spcPct val="105000"/>
              </a:lnSpc>
              <a:spcBef>
                <a:spcPct val="0"/>
              </a:spcBef>
              <a:spcAft>
                <a:spcPct val="0"/>
              </a:spcAft>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备品须求计划       </a:t>
            </a:r>
            <a:r>
              <a:rPr lang="en-US" altLang="zh-CN" sz="1200" kern="0" dirty="0">
                <a:solidFill>
                  <a:srgbClr val="000000"/>
                </a:solidFill>
                <a:latin typeface="微软雅黑" panose="020B0503020204020204" charset="-122"/>
                <a:ea typeface="微软雅黑" panose="020B0503020204020204" charset="-122"/>
                <a:sym typeface="+mn-ea"/>
              </a:rPr>
              <a:t>             </a:t>
            </a:r>
          </a:p>
          <a:p>
            <a:pPr marL="285750" lvl="0" indent="-285750" defTabSz="758190" fontAlgn="base">
              <a:lnSpc>
                <a:spcPct val="105000"/>
              </a:lnSpc>
              <a:spcBef>
                <a:spcPct val="0"/>
              </a:spcBef>
              <a:spcAft>
                <a:spcPct val="0"/>
              </a:spcAft>
              <a:buFont typeface="Arial" panose="020B0604020202020204" pitchFamily="34" charset="0"/>
              <a:buChar char="•"/>
              <a:defRPr/>
            </a:pPr>
            <a:r>
              <a:rPr lang="zh-CN" altLang="en-US" sz="1200" kern="0" dirty="0">
                <a:solidFill>
                  <a:srgbClr val="000000"/>
                </a:solidFill>
                <a:latin typeface="微软雅黑" panose="020B0503020204020204" charset="-122"/>
                <a:ea typeface="微软雅黑" panose="020B0503020204020204" charset="-122"/>
                <a:sym typeface="+mn-ea"/>
              </a:rPr>
              <a:t>记录存盘  </a:t>
            </a:r>
          </a:p>
          <a:p>
            <a:pPr marL="285750" lvl="0" indent="-285750" defTabSz="758190" fontAlgn="base">
              <a:lnSpc>
                <a:spcPct val="105000"/>
              </a:lnSpc>
              <a:spcBef>
                <a:spcPct val="0"/>
              </a:spcBef>
              <a:spcAft>
                <a:spcPct val="0"/>
              </a:spcAft>
              <a:buFont typeface="Arial" panose="020B0604020202020204" pitchFamily="34" charset="0"/>
              <a:buChar char="•"/>
              <a:defRPr/>
            </a:pPr>
            <a:r>
              <a:rPr lang="en-US" altLang="zh-CN" sz="1200" kern="0" dirty="0">
                <a:solidFill>
                  <a:srgbClr val="000000"/>
                </a:solidFill>
                <a:latin typeface="微软雅黑" panose="020B0503020204020204" charset="-122"/>
                <a:ea typeface="微软雅黑" panose="020B0503020204020204" charset="-122"/>
                <a:sym typeface="+mn-ea"/>
              </a:rPr>
              <a:t>……</a:t>
            </a:r>
            <a:r>
              <a:rPr lang="zh-CN" altLang="en-US" sz="1200" kern="0" dirty="0">
                <a:solidFill>
                  <a:srgbClr val="000000"/>
                </a:solidFill>
                <a:latin typeface="微软雅黑" panose="020B0503020204020204" charset="-122"/>
                <a:ea typeface="微软雅黑" panose="020B0503020204020204" charset="-122"/>
                <a:sym typeface="+mn-ea"/>
              </a:rPr>
              <a:t>  </a:t>
            </a:r>
            <a:r>
              <a:rPr lang="zh-CN" altLang="en-US" sz="1400" kern="0" dirty="0">
                <a:solidFill>
                  <a:srgbClr val="000000"/>
                </a:solidFill>
                <a:latin typeface="微软雅黑" panose="020B0503020204020204" charset="-122"/>
                <a:ea typeface="微软雅黑" panose="020B0503020204020204" charset="-122"/>
                <a:sym typeface="+mn-ea"/>
              </a:rPr>
              <a:t>      </a:t>
            </a:r>
          </a:p>
        </p:txBody>
      </p:sp>
      <p:sp>
        <p:nvSpPr>
          <p:cNvPr id="15" name="文本框 14"/>
          <p:cNvSpPr txBox="1"/>
          <p:nvPr/>
        </p:nvSpPr>
        <p:spPr>
          <a:xfrm>
            <a:off x="4704715" y="1376680"/>
            <a:ext cx="673735" cy="1083945"/>
          </a:xfrm>
          <a:prstGeom prst="rect">
            <a:avLst/>
          </a:prstGeom>
          <a:noFill/>
          <a:ln>
            <a:solidFill>
              <a:schemeClr val="accent1"/>
            </a:solidFill>
          </a:ln>
        </p:spPr>
        <p:txBody>
          <a:bodyPr wrap="square" rtlCol="0">
            <a:spAutoFit/>
          </a:bodyPr>
          <a:lstStyle/>
          <a:p>
            <a:pPr algn="ctr"/>
            <a:r>
              <a:rPr lang="en-US" altLang="zh-CN" sz="1600" dirty="0">
                <a:latin typeface="微软雅黑" panose="020B0503020204020204" charset="-122"/>
                <a:ea typeface="微软雅黑" panose="020B0503020204020204" charset="-122"/>
                <a:sym typeface="+mn-ea"/>
              </a:rPr>
              <a:t>MI </a:t>
            </a:r>
            <a:r>
              <a:rPr lang="zh-CN" altLang="en-US" sz="1600" dirty="0">
                <a:latin typeface="微软雅黑" panose="020B0503020204020204" charset="-122"/>
                <a:ea typeface="微软雅黑" panose="020B0503020204020204" charset="-122"/>
                <a:sym typeface="+mn-ea"/>
              </a:rPr>
              <a:t>主要工作内容</a:t>
            </a:r>
          </a:p>
        </p:txBody>
      </p:sp>
      <p:sp>
        <p:nvSpPr>
          <p:cNvPr id="16" name="文本框 15"/>
          <p:cNvSpPr txBox="1"/>
          <p:nvPr/>
        </p:nvSpPr>
        <p:spPr>
          <a:xfrm>
            <a:off x="4704715" y="3606165"/>
            <a:ext cx="659765" cy="1083945"/>
          </a:xfrm>
          <a:prstGeom prst="rect">
            <a:avLst/>
          </a:prstGeom>
          <a:noFill/>
          <a:ln>
            <a:solidFill>
              <a:schemeClr val="accent1"/>
            </a:solidFill>
          </a:ln>
        </p:spPr>
        <p:txBody>
          <a:bodyPr wrap="square" rtlCol="0">
            <a:spAutoFit/>
          </a:bodyPr>
          <a:lstStyle/>
          <a:p>
            <a:pPr algn="ctr"/>
            <a:r>
              <a:rPr lang="en-US" altLang="zh-CN" sz="1600" dirty="0">
                <a:latin typeface="微软雅黑" panose="020B0503020204020204" charset="-122"/>
                <a:ea typeface="微软雅黑" panose="020B0503020204020204" charset="-122"/>
                <a:sym typeface="+mn-ea"/>
              </a:rPr>
              <a:t>QA </a:t>
            </a:r>
            <a:r>
              <a:rPr lang="zh-CN" altLang="en-US" sz="1600" dirty="0">
                <a:latin typeface="微软雅黑" panose="020B0503020204020204" charset="-122"/>
                <a:ea typeface="微软雅黑" panose="020B0503020204020204" charset="-122"/>
                <a:sym typeface="+mn-ea"/>
              </a:rPr>
              <a:t>主要工作内容</a:t>
            </a:r>
          </a:p>
        </p:txBody>
      </p:sp>
      <p:sp>
        <p:nvSpPr>
          <p:cNvPr id="17" name="左大括号 16"/>
          <p:cNvSpPr/>
          <p:nvPr/>
        </p:nvSpPr>
        <p:spPr>
          <a:xfrm>
            <a:off x="5377815" y="3182620"/>
            <a:ext cx="455930" cy="1932305"/>
          </a:xfrm>
          <a:prstGeom prst="leftBrace">
            <a:avLst/>
          </a:prstGeom>
          <a:noFill/>
          <a:ln w="22225" cap="flat" cmpd="sng" algn="ctr">
            <a:solidFill>
              <a:srgbClr val="00206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8" name="左大括号 17"/>
          <p:cNvSpPr/>
          <p:nvPr/>
        </p:nvSpPr>
        <p:spPr>
          <a:xfrm>
            <a:off x="5489575" y="895350"/>
            <a:ext cx="455930" cy="2046605"/>
          </a:xfrm>
          <a:prstGeom prst="leftBrace">
            <a:avLst/>
          </a:prstGeom>
          <a:noFill/>
          <a:ln w="22225" cap="flat" cmpd="sng" algn="ctr">
            <a:solidFill>
              <a:srgbClr val="00206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ustDataLst>
      <p:tags r:id="rId1"/>
    </p:custData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8" name="图片 5"/>
          <p:cNvPicPr>
            <a:picLocks noChangeAspect="1"/>
          </p:cNvPicPr>
          <p:nvPr/>
        </p:nvPicPr>
        <p:blipFill>
          <a:blip r:embed="rId3" cstate="print"/>
          <a:srcRect r="52183"/>
          <a:stretch>
            <a:fillRect/>
          </a:stretch>
        </p:blipFill>
        <p:spPr>
          <a:xfrm>
            <a:off x="4888230" y="2173605"/>
            <a:ext cx="1744345" cy="1442720"/>
          </a:xfrm>
          <a:prstGeom prst="rect">
            <a:avLst/>
          </a:prstGeom>
          <a:noFill/>
          <a:ln w="15875" cap="flat" cmpd="sng">
            <a:solidFill>
              <a:schemeClr val="accent1"/>
            </a:solidFill>
            <a:prstDash val="solid"/>
            <a:miter/>
            <a:headEnd type="none" w="med" len="med"/>
            <a:tailEnd type="none" w="med" len="med"/>
          </a:ln>
        </p:spPr>
      </p:pic>
      <p:pic>
        <p:nvPicPr>
          <p:cNvPr id="51208" name="图片 3"/>
          <p:cNvPicPr>
            <a:picLocks noChangeAspect="1"/>
          </p:cNvPicPr>
          <p:nvPr/>
        </p:nvPicPr>
        <p:blipFill>
          <a:blip r:embed="rId4" cstate="print"/>
          <a:stretch>
            <a:fillRect/>
          </a:stretch>
        </p:blipFill>
        <p:spPr>
          <a:xfrm>
            <a:off x="4888865" y="775335"/>
            <a:ext cx="1744980" cy="1336675"/>
          </a:xfrm>
          <a:prstGeom prst="rect">
            <a:avLst/>
          </a:prstGeom>
          <a:noFill/>
          <a:ln w="9525">
            <a:solidFill>
              <a:schemeClr val="tx1"/>
            </a:solidFill>
          </a:ln>
        </p:spPr>
      </p:pic>
      <p:sp>
        <p:nvSpPr>
          <p:cNvPr id="12" name="文本框 11"/>
          <p:cNvSpPr txBox="1"/>
          <p:nvPr/>
        </p:nvSpPr>
        <p:spPr>
          <a:xfrm>
            <a:off x="71755" y="735965"/>
            <a:ext cx="3978910" cy="2880360"/>
          </a:xfrm>
          <a:prstGeom prst="rect">
            <a:avLst/>
          </a:prstGeom>
          <a:noFill/>
          <a:ln>
            <a:solidFill>
              <a:schemeClr val="accent1"/>
            </a:solidFill>
          </a:ln>
        </p:spPr>
        <p:txBody>
          <a:bodyPr wrap="square" rtlCol="0" anchor="t">
            <a:spAutoFit/>
          </a:bodyPr>
          <a:lstStyle/>
          <a:p>
            <a:pPr algn="l">
              <a:lnSpc>
                <a:spcPct val="150000"/>
              </a:lnSpc>
            </a:pPr>
            <a:r>
              <a:rPr lang="zh-CN" altLang="en-US" sz="1400" b="1">
                <a:solidFill>
                  <a:srgbClr val="00B050"/>
                </a:solidFill>
                <a:latin typeface="微软雅黑" panose="020B0503020204020204" charset="-122"/>
                <a:ea typeface="微软雅黑" panose="020B0503020204020204" charset="-122"/>
                <a:sym typeface="+mn-ea"/>
              </a:rPr>
              <a:t>最佳实践：</a:t>
            </a:r>
          </a:p>
          <a:p>
            <a:pPr indent="0" algn="l">
              <a:lnSpc>
                <a:spcPct val="150000"/>
              </a:lnSpc>
              <a:buFont typeface="+mj-lt"/>
              <a:buNone/>
            </a:pPr>
            <a:r>
              <a:rPr lang="en-US" altLang="zh-CN" sz="1200" b="1">
                <a:solidFill>
                  <a:schemeClr val="tx1"/>
                </a:solidFill>
                <a:latin typeface="微软雅黑" panose="020B0503020204020204" charset="-122"/>
                <a:ea typeface="微软雅黑" panose="020B0503020204020204" charset="-122"/>
                <a:sym typeface="+mn-ea"/>
              </a:rPr>
              <a:t>1</a:t>
            </a:r>
            <a:r>
              <a:rPr lang="zh-CN" altLang="en-US" sz="1200" b="1">
                <a:solidFill>
                  <a:schemeClr val="tx1"/>
                </a:solidFill>
                <a:latin typeface="微软雅黑" panose="020B0503020204020204" charset="-122"/>
                <a:ea typeface="微软雅黑" panose="020B0503020204020204" charset="-122"/>
                <a:sym typeface="+mn-ea"/>
              </a:rPr>
              <a:t>、禁止触摸</a:t>
            </a:r>
            <a:r>
              <a:rPr lang="en-US" altLang="zh-CN" sz="1200" b="1">
                <a:solidFill>
                  <a:schemeClr val="tx1"/>
                </a:solidFill>
                <a:latin typeface="微软雅黑" panose="020B0503020204020204" charset="-122"/>
                <a:ea typeface="微软雅黑" panose="020B0503020204020204" charset="-122"/>
                <a:sym typeface="+mn-ea"/>
              </a:rPr>
              <a:t>“DNT”</a:t>
            </a:r>
            <a:r>
              <a:rPr lang="zh-CN" altLang="en-US" sz="1200" b="1">
                <a:solidFill>
                  <a:schemeClr val="tx1"/>
                </a:solidFill>
                <a:latin typeface="微软雅黑" panose="020B0503020204020204" charset="-122"/>
                <a:ea typeface="微软雅黑" panose="020B0503020204020204" charset="-122"/>
                <a:sym typeface="+mn-ea"/>
              </a:rPr>
              <a:t>（</a:t>
            </a:r>
            <a:r>
              <a:rPr lang="en-US" altLang="zh-CN" sz="1200" b="1">
                <a:solidFill>
                  <a:schemeClr val="tx1"/>
                </a:solidFill>
                <a:latin typeface="微软雅黑" panose="020B0503020204020204" charset="-122"/>
                <a:ea typeface="微软雅黑" panose="020B0503020204020204" charset="-122"/>
                <a:sym typeface="+mn-ea"/>
              </a:rPr>
              <a:t>DO NOT TOUCH</a:t>
            </a:r>
            <a:r>
              <a:rPr lang="zh-CN" altLang="en-US" sz="1200" b="1">
                <a:solidFill>
                  <a:schemeClr val="tx1"/>
                </a:solidFill>
                <a:latin typeface="微软雅黑" panose="020B0503020204020204" charset="-122"/>
                <a:ea typeface="微软雅黑" panose="020B0503020204020204" charset="-122"/>
                <a:sym typeface="+mn-ea"/>
              </a:rPr>
              <a:t>）</a:t>
            </a:r>
            <a:r>
              <a:rPr lang="zh-CN" altLang="en-US" sz="1200">
                <a:solidFill>
                  <a:schemeClr val="tx1"/>
                </a:solidFill>
                <a:latin typeface="微软雅黑" panose="020B0503020204020204" charset="-122"/>
                <a:ea typeface="微软雅黑" panose="020B0503020204020204" charset="-122"/>
                <a:sym typeface="+mn-ea"/>
              </a:rPr>
              <a:t>：对机泵、压缩机、空冷等</a:t>
            </a:r>
            <a:r>
              <a:rPr lang="en-US" altLang="zh-CN" sz="1200">
                <a:solidFill>
                  <a:schemeClr val="tx1"/>
                </a:solidFill>
                <a:latin typeface="微软雅黑" panose="020B0503020204020204" charset="-122"/>
                <a:ea typeface="微软雅黑" panose="020B0503020204020204" charset="-122"/>
                <a:sym typeface="+mn-ea"/>
              </a:rPr>
              <a:t>780</a:t>
            </a:r>
            <a:r>
              <a:rPr lang="zh-CN" altLang="en-US" sz="1200">
                <a:solidFill>
                  <a:schemeClr val="tx1"/>
                </a:solidFill>
                <a:latin typeface="微软雅黑" panose="020B0503020204020204" charset="-122"/>
                <a:ea typeface="微软雅黑" panose="020B0503020204020204" charset="-122"/>
                <a:sym typeface="+mn-ea"/>
              </a:rPr>
              <a:t>余台动设备转动部位进行全防护。</a:t>
            </a:r>
          </a:p>
          <a:p>
            <a:pPr indent="0" algn="l">
              <a:lnSpc>
                <a:spcPct val="150000"/>
              </a:lnSpc>
              <a:buFont typeface="+mj-lt"/>
              <a:buNone/>
            </a:pPr>
            <a:r>
              <a:rPr lang="en-US" altLang="zh-CN" sz="1200" b="1">
                <a:solidFill>
                  <a:schemeClr val="tx1"/>
                </a:solidFill>
                <a:latin typeface="微软雅黑" panose="020B0503020204020204" charset="-122"/>
                <a:ea typeface="微软雅黑" panose="020B0503020204020204" charset="-122"/>
                <a:sym typeface="+mn-ea"/>
              </a:rPr>
              <a:t>2</a:t>
            </a:r>
            <a:r>
              <a:rPr lang="zh-CN" altLang="en-US" sz="1200" b="1">
                <a:solidFill>
                  <a:schemeClr val="tx1"/>
                </a:solidFill>
                <a:latin typeface="微软雅黑" panose="020B0503020204020204" charset="-122"/>
                <a:ea typeface="微软雅黑" panose="020B0503020204020204" charset="-122"/>
                <a:sym typeface="+mn-ea"/>
              </a:rPr>
              <a:t>、编制设备维修作业程序（</a:t>
            </a:r>
            <a:r>
              <a:rPr lang="en-US" altLang="zh-CN" sz="1200" b="1">
                <a:solidFill>
                  <a:schemeClr val="tx1"/>
                </a:solidFill>
                <a:latin typeface="微软雅黑" panose="020B0503020204020204" charset="-122"/>
                <a:ea typeface="微软雅黑" panose="020B0503020204020204" charset="-122"/>
                <a:sym typeface="+mn-ea"/>
              </a:rPr>
              <a:t>SMP</a:t>
            </a:r>
            <a:r>
              <a:rPr lang="zh-CN" altLang="en-US" sz="1200" b="1">
                <a:solidFill>
                  <a:schemeClr val="tx1"/>
                </a:solidFill>
                <a:latin typeface="微软雅黑" panose="020B0503020204020204" charset="-122"/>
                <a:ea typeface="微软雅黑" panose="020B0503020204020204" charset="-122"/>
                <a:sym typeface="+mn-ea"/>
              </a:rPr>
              <a:t>）</a:t>
            </a:r>
            <a:r>
              <a:rPr lang="zh-CN" altLang="en-US" sz="1200">
                <a:solidFill>
                  <a:schemeClr val="tx1"/>
                </a:solidFill>
                <a:latin typeface="微软雅黑" panose="020B0503020204020204" charset="-122"/>
                <a:ea typeface="微软雅黑" panose="020B0503020204020204" charset="-122"/>
                <a:sym typeface="+mn-ea"/>
              </a:rPr>
              <a:t>：编制机泵、压缩机、电气仪表等</a:t>
            </a:r>
            <a:r>
              <a:rPr lang="en-US" altLang="zh-CN" sz="1200">
                <a:solidFill>
                  <a:schemeClr val="tx1"/>
                </a:solidFill>
                <a:latin typeface="微软雅黑" panose="020B0503020204020204" charset="-122"/>
                <a:ea typeface="微软雅黑" panose="020B0503020204020204" charset="-122"/>
                <a:sym typeface="+mn-ea"/>
              </a:rPr>
              <a:t>46</a:t>
            </a:r>
            <a:r>
              <a:rPr lang="zh-CN" altLang="en-US" sz="1200">
                <a:solidFill>
                  <a:schemeClr val="tx1"/>
                </a:solidFill>
                <a:latin typeface="微软雅黑" panose="020B0503020204020204" charset="-122"/>
                <a:ea typeface="微软雅黑" panose="020B0503020204020204" charset="-122"/>
                <a:sym typeface="+mn-ea"/>
              </a:rPr>
              <a:t>类设备维修作业程序，规范维修作业。</a:t>
            </a:r>
          </a:p>
          <a:p>
            <a:pPr indent="0" algn="l">
              <a:lnSpc>
                <a:spcPct val="150000"/>
              </a:lnSpc>
              <a:buFont typeface="+mj-lt"/>
              <a:buNone/>
            </a:pPr>
            <a:r>
              <a:rPr lang="en-US" altLang="zh-CN" sz="1200">
                <a:solidFill>
                  <a:schemeClr val="tx1"/>
                </a:solidFill>
                <a:latin typeface="微软雅黑" panose="020B0503020204020204" charset="-122"/>
                <a:ea typeface="微软雅黑" panose="020B0503020204020204" charset="-122"/>
                <a:sym typeface="+mn-ea"/>
              </a:rPr>
              <a:t>3</a:t>
            </a:r>
            <a:r>
              <a:rPr lang="zh-CN" altLang="en-US" sz="1200">
                <a:solidFill>
                  <a:schemeClr val="tx1"/>
                </a:solidFill>
                <a:latin typeface="微软雅黑" panose="020B0503020204020204" charset="-122"/>
                <a:ea typeface="微软雅黑" panose="020B0503020204020204" charset="-122"/>
                <a:sym typeface="+mn-ea"/>
              </a:rPr>
              <a:t>、编制</a:t>
            </a:r>
            <a:r>
              <a:rPr lang="en-US" altLang="zh-CN" sz="1200">
                <a:solidFill>
                  <a:schemeClr val="tx1"/>
                </a:solidFill>
                <a:latin typeface="微软雅黑" panose="020B0503020204020204" charset="-122"/>
                <a:ea typeface="微软雅黑" panose="020B0503020204020204" charset="-122"/>
                <a:sym typeface="+mn-ea"/>
              </a:rPr>
              <a:t>22</a:t>
            </a:r>
            <a:r>
              <a:rPr lang="zh-CN" altLang="en-US" sz="1200">
                <a:solidFill>
                  <a:schemeClr val="tx1"/>
                </a:solidFill>
                <a:latin typeface="微软雅黑" panose="020B0503020204020204" charset="-122"/>
                <a:ea typeface="微软雅黑" panose="020B0503020204020204" charset="-122"/>
                <a:sym typeface="+mn-ea"/>
              </a:rPr>
              <a:t>类设备现场检查标准。</a:t>
            </a:r>
          </a:p>
          <a:p>
            <a:pPr indent="0" algn="l">
              <a:lnSpc>
                <a:spcPct val="150000"/>
              </a:lnSpc>
              <a:buFont typeface="+mj-lt"/>
              <a:buNone/>
            </a:pPr>
            <a:r>
              <a:rPr lang="en-US" altLang="zh-CN" sz="1200" b="1">
                <a:solidFill>
                  <a:schemeClr val="tx1"/>
                </a:solidFill>
                <a:latin typeface="微软雅黑" panose="020B0503020204020204" charset="-122"/>
                <a:ea typeface="微软雅黑" panose="020B0503020204020204" charset="-122"/>
                <a:sym typeface="+mn-ea"/>
              </a:rPr>
              <a:t>4</a:t>
            </a:r>
            <a:r>
              <a:rPr lang="zh-CN" altLang="en-US" sz="1200" b="1">
                <a:solidFill>
                  <a:schemeClr val="tx1"/>
                </a:solidFill>
                <a:latin typeface="微软雅黑" panose="020B0503020204020204" charset="-122"/>
                <a:ea typeface="微软雅黑" panose="020B0503020204020204" charset="-122"/>
                <a:sym typeface="+mn-ea"/>
              </a:rPr>
              <a:t>、提升润滑管理：</a:t>
            </a:r>
            <a:r>
              <a:rPr lang="zh-CN" altLang="en-US" sz="1200">
                <a:solidFill>
                  <a:schemeClr val="tx1"/>
                </a:solidFill>
                <a:latin typeface="微软雅黑" panose="020B0503020204020204" charset="-122"/>
                <a:ea typeface="微软雅黑" panose="020B0503020204020204" charset="-122"/>
                <a:sym typeface="+mn-ea"/>
              </a:rPr>
              <a:t>润滑五定标准上墙，规范三级过滤器具，做到专具专用。</a:t>
            </a:r>
          </a:p>
          <a:p>
            <a:pPr indent="0" algn="l">
              <a:lnSpc>
                <a:spcPct val="150000"/>
              </a:lnSpc>
              <a:buFont typeface="+mj-lt"/>
              <a:buNone/>
            </a:pPr>
            <a:r>
              <a:rPr lang="en-US" altLang="zh-CN" sz="1200" b="1">
                <a:solidFill>
                  <a:schemeClr val="tx1"/>
                </a:solidFill>
                <a:latin typeface="微软雅黑" panose="020B0503020204020204" charset="-122"/>
                <a:ea typeface="微软雅黑" panose="020B0503020204020204" charset="-122"/>
                <a:sym typeface="+mn-ea"/>
              </a:rPr>
              <a:t>5</a:t>
            </a:r>
            <a:r>
              <a:rPr lang="zh-CN" altLang="en-US" sz="1200" b="1">
                <a:solidFill>
                  <a:schemeClr val="tx1"/>
                </a:solidFill>
                <a:latin typeface="微软雅黑" panose="020B0503020204020204" charset="-122"/>
                <a:ea typeface="微软雅黑" panose="020B0503020204020204" charset="-122"/>
                <a:sym typeface="+mn-ea"/>
              </a:rPr>
              <a:t>、开展</a:t>
            </a:r>
            <a:r>
              <a:rPr lang="zh-CN" altLang="en-US" sz="1200" b="1">
                <a:latin typeface="微软雅黑" panose="020B0503020204020204" charset="-122"/>
                <a:ea typeface="微软雅黑" panose="020B0503020204020204" charset="-122"/>
                <a:sym typeface="+mn-ea"/>
              </a:rPr>
              <a:t>关键设备分析：</a:t>
            </a:r>
            <a:r>
              <a:rPr lang="zh-CN" altLang="en-US" sz="1200">
                <a:latin typeface="微软雅黑" panose="020B0503020204020204" charset="-122"/>
                <a:ea typeface="微软雅黑" panose="020B0503020204020204" charset="-122"/>
                <a:sym typeface="+mn-ea"/>
              </a:rPr>
              <a:t>运用八因子法开展关键设备分析，按照</a:t>
            </a:r>
            <a:r>
              <a:rPr lang="en-US" altLang="zh-CN" sz="1200">
                <a:latin typeface="微软雅黑" panose="020B0503020204020204" charset="-122"/>
                <a:ea typeface="微软雅黑" panose="020B0503020204020204" charset="-122"/>
                <a:sym typeface="+mn-ea"/>
              </a:rPr>
              <a:t>“</a:t>
            </a:r>
            <a:r>
              <a:rPr lang="zh-CN" altLang="en-US" sz="1200">
                <a:latin typeface="微软雅黑" panose="020B0503020204020204" charset="-122"/>
                <a:ea typeface="微软雅黑" panose="020B0503020204020204" charset="-122"/>
                <a:sym typeface="+mn-ea"/>
              </a:rPr>
              <a:t>二八原则</a:t>
            </a:r>
            <a:r>
              <a:rPr lang="en-US" altLang="zh-CN" sz="1200">
                <a:latin typeface="微软雅黑" panose="020B0503020204020204" charset="-122"/>
                <a:ea typeface="微软雅黑" panose="020B0503020204020204" charset="-122"/>
                <a:sym typeface="+mn-ea"/>
              </a:rPr>
              <a:t>”</a:t>
            </a:r>
            <a:r>
              <a:rPr lang="zh-CN" altLang="en-US" sz="1200">
                <a:latin typeface="微软雅黑" panose="020B0503020204020204" charset="-122"/>
                <a:ea typeface="微软雅黑" panose="020B0503020204020204" charset="-122"/>
                <a:sym typeface="+mn-ea"/>
              </a:rPr>
              <a:t>判定识别</a:t>
            </a:r>
            <a:r>
              <a:rPr lang="en-US" altLang="zh-CN" sz="1200">
                <a:latin typeface="微软雅黑" panose="020B0503020204020204" charset="-122"/>
                <a:ea typeface="微软雅黑" panose="020B0503020204020204" charset="-122"/>
                <a:sym typeface="+mn-ea"/>
              </a:rPr>
              <a:t>20%</a:t>
            </a:r>
            <a:r>
              <a:rPr lang="zh-CN" altLang="en-US" sz="1200">
                <a:latin typeface="微软雅黑" panose="020B0503020204020204" charset="-122"/>
                <a:ea typeface="微软雅黑" panose="020B0503020204020204" charset="-122"/>
                <a:sym typeface="+mn-ea"/>
              </a:rPr>
              <a:t>的</a:t>
            </a:r>
            <a:r>
              <a:rPr lang="en-US" altLang="zh-CN" sz="1200">
                <a:latin typeface="微软雅黑" panose="020B0503020204020204" charset="-122"/>
                <a:ea typeface="微软雅黑" panose="020B0503020204020204" charset="-122"/>
                <a:sym typeface="+mn-ea"/>
              </a:rPr>
              <a:t>PSM</a:t>
            </a:r>
            <a:r>
              <a:rPr lang="zh-CN" altLang="en-US" sz="1200">
                <a:latin typeface="微软雅黑" panose="020B0503020204020204" charset="-122"/>
                <a:ea typeface="微软雅黑" panose="020B0503020204020204" charset="-122"/>
                <a:sym typeface="+mn-ea"/>
              </a:rPr>
              <a:t>关键设备。</a:t>
            </a:r>
            <a:endParaRPr lang="zh-CN" altLang="en-US" sz="1200">
              <a:solidFill>
                <a:schemeClr val="tx1"/>
              </a:solidFill>
              <a:latin typeface="微软雅黑" panose="020B0503020204020204" charset="-122"/>
              <a:ea typeface="微软雅黑" panose="020B0503020204020204" charset="-122"/>
              <a:sym typeface="+mn-ea"/>
            </a:endParaRPr>
          </a:p>
        </p:txBody>
      </p:sp>
      <p:pic>
        <p:nvPicPr>
          <p:cNvPr id="4" name="图片 3"/>
          <p:cNvPicPr>
            <a:picLocks noChangeAspect="1"/>
          </p:cNvPicPr>
          <p:nvPr/>
        </p:nvPicPr>
        <p:blipFill>
          <a:blip r:embed="rId5" cstate="print"/>
          <a:stretch>
            <a:fillRect/>
          </a:stretch>
        </p:blipFill>
        <p:spPr>
          <a:xfrm>
            <a:off x="6765290" y="775335"/>
            <a:ext cx="1722755" cy="1336675"/>
          </a:xfrm>
          <a:prstGeom prst="rect">
            <a:avLst/>
          </a:prstGeom>
          <a:ln>
            <a:solidFill>
              <a:schemeClr val="accent1"/>
            </a:solidFill>
          </a:ln>
        </p:spPr>
      </p:pic>
      <p:pic>
        <p:nvPicPr>
          <p:cNvPr id="5" name="图片 4"/>
          <p:cNvPicPr>
            <a:picLocks noChangeAspect="1"/>
          </p:cNvPicPr>
          <p:nvPr/>
        </p:nvPicPr>
        <p:blipFill>
          <a:blip r:embed="rId6" cstate="print"/>
          <a:stretch>
            <a:fillRect/>
          </a:stretch>
        </p:blipFill>
        <p:spPr>
          <a:xfrm>
            <a:off x="6764020" y="2173605"/>
            <a:ext cx="1722120" cy="1442720"/>
          </a:xfrm>
          <a:prstGeom prst="rect">
            <a:avLst/>
          </a:prstGeom>
        </p:spPr>
      </p:pic>
      <p:pic>
        <p:nvPicPr>
          <p:cNvPr id="6" name="图片 5"/>
          <p:cNvPicPr>
            <a:picLocks noChangeAspect="1"/>
          </p:cNvPicPr>
          <p:nvPr/>
        </p:nvPicPr>
        <p:blipFill>
          <a:blip r:embed="rId7" cstate="print"/>
          <a:stretch>
            <a:fillRect/>
          </a:stretch>
        </p:blipFill>
        <p:spPr>
          <a:xfrm>
            <a:off x="6764020" y="3719195"/>
            <a:ext cx="1723390" cy="1391920"/>
          </a:xfrm>
          <a:prstGeom prst="rect">
            <a:avLst/>
          </a:prstGeom>
        </p:spPr>
      </p:pic>
      <p:pic>
        <p:nvPicPr>
          <p:cNvPr id="7" name="Picture 9"/>
          <p:cNvPicPr>
            <a:picLocks noChangeAspect="1"/>
          </p:cNvPicPr>
          <p:nvPr/>
        </p:nvPicPr>
        <p:blipFill>
          <a:blip r:embed="rId8" cstate="print"/>
          <a:srcRect t="8152" r="48560"/>
          <a:stretch>
            <a:fillRect/>
          </a:stretch>
        </p:blipFill>
        <p:spPr>
          <a:xfrm>
            <a:off x="4888230" y="3718560"/>
            <a:ext cx="1745615" cy="1389380"/>
          </a:xfrm>
          <a:prstGeom prst="rect">
            <a:avLst/>
          </a:prstGeom>
          <a:noFill/>
          <a:ln w="9525" cap="flat" cmpd="sng">
            <a:solidFill>
              <a:schemeClr val="tx1"/>
            </a:solidFill>
            <a:prstDash val="solid"/>
            <a:round/>
            <a:headEnd type="none" w="med" len="med"/>
            <a:tailEnd type="none" w="med" len="med"/>
          </a:ln>
        </p:spPr>
      </p:pic>
      <p:sp>
        <p:nvSpPr>
          <p:cNvPr id="15" name="文本框 14"/>
          <p:cNvSpPr txBox="1"/>
          <p:nvPr/>
        </p:nvSpPr>
        <p:spPr>
          <a:xfrm>
            <a:off x="4152900" y="1157605"/>
            <a:ext cx="735965" cy="469900"/>
          </a:xfrm>
          <a:prstGeom prst="rect">
            <a:avLst/>
          </a:prstGeom>
          <a:noFill/>
        </p:spPr>
        <p:txBody>
          <a:bodyPr wrap="square" rtlCol="0">
            <a:spAutoFit/>
          </a:bodyPr>
          <a:lstStyle/>
          <a:p>
            <a:pPr algn="ctr"/>
            <a:r>
              <a:rPr lang="en-US" altLang="zh-CN" sz="1200" b="1">
                <a:solidFill>
                  <a:srgbClr val="0070C0"/>
                </a:solidFill>
                <a:latin typeface="微软雅黑" panose="020B0503020204020204" charset="-122"/>
                <a:ea typeface="微软雅黑" panose="020B0503020204020204" charset="-122"/>
              </a:rPr>
              <a:t>DNT</a:t>
            </a:r>
          </a:p>
          <a:p>
            <a:pPr algn="ctr"/>
            <a:r>
              <a:rPr lang="zh-CN" altLang="en-US" sz="1200" b="1">
                <a:solidFill>
                  <a:srgbClr val="0070C0"/>
                </a:solidFill>
                <a:latin typeface="微软雅黑" panose="020B0503020204020204" charset="-122"/>
                <a:ea typeface="微软雅黑" panose="020B0503020204020204" charset="-122"/>
              </a:rPr>
              <a:t>全防护</a:t>
            </a:r>
          </a:p>
        </p:txBody>
      </p:sp>
      <p:sp>
        <p:nvSpPr>
          <p:cNvPr id="8" name="文本框 7"/>
          <p:cNvSpPr txBox="1"/>
          <p:nvPr/>
        </p:nvSpPr>
        <p:spPr>
          <a:xfrm>
            <a:off x="4152900" y="2639695"/>
            <a:ext cx="735965" cy="469900"/>
          </a:xfrm>
          <a:prstGeom prst="rect">
            <a:avLst/>
          </a:prstGeom>
          <a:noFill/>
        </p:spPr>
        <p:txBody>
          <a:bodyPr wrap="square" rtlCol="0">
            <a:spAutoFit/>
          </a:bodyPr>
          <a:lstStyle/>
          <a:p>
            <a:pPr algn="ctr"/>
            <a:r>
              <a:rPr lang="zh-CN" sz="1200" b="1">
                <a:solidFill>
                  <a:srgbClr val="0070C0"/>
                </a:solidFill>
                <a:latin typeface="微软雅黑" panose="020B0503020204020204" charset="-122"/>
                <a:ea typeface="微软雅黑" panose="020B0503020204020204" charset="-122"/>
              </a:rPr>
              <a:t>设备检查标准</a:t>
            </a:r>
          </a:p>
        </p:txBody>
      </p:sp>
      <p:sp>
        <p:nvSpPr>
          <p:cNvPr id="9" name="文本框 8"/>
          <p:cNvSpPr txBox="1"/>
          <p:nvPr/>
        </p:nvSpPr>
        <p:spPr>
          <a:xfrm>
            <a:off x="4112895" y="4088765"/>
            <a:ext cx="815340" cy="652780"/>
          </a:xfrm>
          <a:prstGeom prst="rect">
            <a:avLst/>
          </a:prstGeom>
          <a:noFill/>
        </p:spPr>
        <p:txBody>
          <a:bodyPr wrap="square" rtlCol="0">
            <a:spAutoFit/>
          </a:bodyPr>
          <a:lstStyle/>
          <a:p>
            <a:pPr algn="ctr"/>
            <a:r>
              <a:rPr lang="en-US" altLang="zh-CN" sz="1200" b="1">
                <a:solidFill>
                  <a:srgbClr val="0070C0"/>
                </a:solidFill>
                <a:latin typeface="微软雅黑" panose="020B0503020204020204" charset="-122"/>
                <a:ea typeface="微软雅黑" panose="020B0503020204020204" charset="-122"/>
              </a:rPr>
              <a:t>PSM</a:t>
            </a:r>
            <a:r>
              <a:rPr lang="zh-CN" altLang="en-US" sz="1200" b="1">
                <a:solidFill>
                  <a:srgbClr val="0070C0"/>
                </a:solidFill>
                <a:latin typeface="微软雅黑" panose="020B0503020204020204" charset="-122"/>
                <a:ea typeface="微软雅黑" panose="020B0503020204020204" charset="-122"/>
              </a:rPr>
              <a:t>关键</a:t>
            </a:r>
            <a:r>
              <a:rPr lang="zh-CN" sz="1200" b="1">
                <a:solidFill>
                  <a:srgbClr val="0070C0"/>
                </a:solidFill>
                <a:latin typeface="微软雅黑" panose="020B0503020204020204" charset="-122"/>
                <a:ea typeface="微软雅黑" panose="020B0503020204020204" charset="-122"/>
              </a:rPr>
              <a:t>设备分析判定</a:t>
            </a:r>
          </a:p>
        </p:txBody>
      </p:sp>
      <p:sp>
        <p:nvSpPr>
          <p:cNvPr id="10" name="文本框 9"/>
          <p:cNvSpPr txBox="1"/>
          <p:nvPr/>
        </p:nvSpPr>
        <p:spPr>
          <a:xfrm>
            <a:off x="8488680" y="775335"/>
            <a:ext cx="667385" cy="469900"/>
          </a:xfrm>
          <a:prstGeom prst="rect">
            <a:avLst/>
          </a:prstGeom>
          <a:noFill/>
        </p:spPr>
        <p:txBody>
          <a:bodyPr wrap="square" rtlCol="0">
            <a:spAutoFit/>
          </a:bodyPr>
          <a:lstStyle/>
          <a:p>
            <a:pPr algn="ctr"/>
            <a:r>
              <a:rPr lang="zh-CN" sz="1200" b="1">
                <a:solidFill>
                  <a:srgbClr val="0070C0"/>
                </a:solidFill>
                <a:latin typeface="微软雅黑" panose="020B0503020204020204" charset="-122"/>
                <a:ea typeface="微软雅黑" panose="020B0503020204020204" charset="-122"/>
              </a:rPr>
              <a:t>维修作业程序</a:t>
            </a:r>
          </a:p>
        </p:txBody>
      </p:sp>
      <p:sp>
        <p:nvSpPr>
          <p:cNvPr id="11" name="文本框 10"/>
          <p:cNvSpPr txBox="1"/>
          <p:nvPr/>
        </p:nvSpPr>
        <p:spPr>
          <a:xfrm>
            <a:off x="8542655" y="2522855"/>
            <a:ext cx="559435" cy="469900"/>
          </a:xfrm>
          <a:prstGeom prst="rect">
            <a:avLst/>
          </a:prstGeom>
          <a:noFill/>
        </p:spPr>
        <p:txBody>
          <a:bodyPr wrap="square" rtlCol="0">
            <a:spAutoFit/>
          </a:bodyPr>
          <a:lstStyle/>
          <a:p>
            <a:pPr algn="ctr"/>
            <a:r>
              <a:rPr lang="zh-CN" sz="1200" b="1">
                <a:solidFill>
                  <a:srgbClr val="0070C0"/>
                </a:solidFill>
                <a:latin typeface="微软雅黑" panose="020B0503020204020204" charset="-122"/>
                <a:ea typeface="微软雅黑" panose="020B0503020204020204" charset="-122"/>
              </a:rPr>
              <a:t>三级过滤</a:t>
            </a:r>
          </a:p>
        </p:txBody>
      </p:sp>
      <p:sp>
        <p:nvSpPr>
          <p:cNvPr id="13" name="文本框 12"/>
          <p:cNvSpPr txBox="1"/>
          <p:nvPr/>
        </p:nvSpPr>
        <p:spPr>
          <a:xfrm>
            <a:off x="8489315" y="3974465"/>
            <a:ext cx="612775" cy="652780"/>
          </a:xfrm>
          <a:prstGeom prst="rect">
            <a:avLst/>
          </a:prstGeom>
          <a:noFill/>
        </p:spPr>
        <p:txBody>
          <a:bodyPr wrap="square" rtlCol="0">
            <a:spAutoFit/>
          </a:bodyPr>
          <a:lstStyle/>
          <a:p>
            <a:pPr algn="ctr"/>
            <a:r>
              <a:rPr lang="zh-CN" sz="1200" b="1">
                <a:solidFill>
                  <a:srgbClr val="0070C0"/>
                </a:solidFill>
                <a:latin typeface="微软雅黑" panose="020B0503020204020204" charset="-122"/>
                <a:ea typeface="微软雅黑" panose="020B0503020204020204" charset="-122"/>
              </a:rPr>
              <a:t>润滑五定表</a:t>
            </a:r>
          </a:p>
        </p:txBody>
      </p:sp>
      <p:sp>
        <p:nvSpPr>
          <p:cNvPr id="14" name="圆角矩形 13"/>
          <p:cNvSpPr/>
          <p:nvPr/>
        </p:nvSpPr>
        <p:spPr>
          <a:xfrm>
            <a:off x="126365" y="3717925"/>
            <a:ext cx="3821430" cy="1289685"/>
          </a:xfrm>
          <a:prstGeom prst="roundRect">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400" b="0" i="0" u="none" strike="noStrike" cap="none" normalizeH="0" baseline="0">
                <a:ln>
                  <a:noFill/>
                </a:ln>
                <a:solidFill>
                  <a:schemeClr val="tx1"/>
                </a:solidFill>
                <a:effectLst/>
                <a:latin typeface="微软雅黑" panose="020B0503020204020204" charset="-122"/>
                <a:ea typeface="微软雅黑" panose="020B0503020204020204" charset="-122"/>
              </a:rPr>
              <a:t>PSM关键设备定义：</a:t>
            </a:r>
          </a:p>
          <a:p>
            <a:pPr marL="0" marR="0" indent="0" algn="l" defTabSz="914400" rtl="0" eaLnBrk="0" fontAlgn="base" latinLnBrk="0" hangingPunct="0">
              <a:lnSpc>
                <a:spcPct val="100000"/>
              </a:lnSpc>
              <a:spcBef>
                <a:spcPct val="0"/>
              </a:spcBef>
              <a:spcAft>
                <a:spcPct val="0"/>
              </a:spcAft>
              <a:buClrTx/>
              <a:buSzTx/>
              <a:buFontTx/>
              <a:buNone/>
            </a:pPr>
            <a:r>
              <a:rPr kumimoji="0" lang="zh-CN" altLang="en-US" sz="1400" b="0" i="0" u="none" strike="noStrike" cap="none" normalizeH="0" baseline="0">
                <a:ln>
                  <a:noFill/>
                </a:ln>
                <a:solidFill>
                  <a:schemeClr val="tx1"/>
                </a:solidFill>
                <a:effectLst/>
                <a:latin typeface="微软雅黑" panose="020B0503020204020204" charset="-122"/>
                <a:ea typeface="微软雅黑" panose="020B0503020204020204" charset="-122"/>
              </a:rPr>
              <a:t>某些部件、设备或系统， 它们的失效会造成或促进足够量的危害性物质、能量的释放或暴漏，从而造成死亡、不可恢复的健康影响、大量的财产损失或重大的环境事故。</a:t>
            </a:r>
          </a:p>
        </p:txBody>
      </p:sp>
      <p:sp>
        <p:nvSpPr>
          <p:cNvPr id="2" name="文本框 1"/>
          <p:cNvSpPr txBox="1"/>
          <p:nvPr/>
        </p:nvSpPr>
        <p:spPr>
          <a:xfrm>
            <a:off x="572770" y="187960"/>
            <a:ext cx="3477895" cy="384810"/>
          </a:xfrm>
          <a:prstGeom prst="rect">
            <a:avLst/>
          </a:prstGeom>
          <a:noFill/>
        </p:spPr>
        <p:txBody>
          <a:bodyPr wrap="square" rtlCol="0">
            <a:spAutoFit/>
          </a:bodyPr>
          <a:lstStyle/>
          <a:p>
            <a:r>
              <a:rPr lang="en-US" altLang="zh-CN" b="1">
                <a:solidFill>
                  <a:srgbClr val="002060"/>
                </a:solidFill>
                <a:latin typeface="微软雅黑" panose="020B0503020204020204" charset="-122"/>
                <a:ea typeface="微软雅黑" panose="020B0503020204020204" charset="-122"/>
                <a:sym typeface="+mn-ea"/>
              </a:rPr>
              <a:t>机械完整性和质量保证（MIQA）</a:t>
            </a:r>
            <a:endParaRPr lang="zh-CN" altLang="en-US" b="1">
              <a:solidFill>
                <a:srgbClr val="002060"/>
              </a:solidFill>
              <a:latin typeface="微软雅黑" panose="020B0503020204020204" charset="-122"/>
              <a:ea typeface="微软雅黑" panose="020B0503020204020204" charset="-122"/>
            </a:endParaRPr>
          </a:p>
        </p:txBody>
      </p:sp>
      <p:sp>
        <p:nvSpPr>
          <p:cNvPr id="3" name=" 220"/>
          <p:cNvSpPr/>
          <p:nvPr/>
        </p:nvSpPr>
        <p:spPr>
          <a:xfrm>
            <a:off x="64770" y="219075"/>
            <a:ext cx="568325"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12</a:t>
            </a:r>
          </a:p>
        </p:txBody>
      </p:sp>
    </p:spTree>
    <p:custDataLst>
      <p:tags r:id="rId1"/>
    </p:custData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53340" y="710565"/>
            <a:ext cx="1071880" cy="319405"/>
          </a:xfrm>
          <a:prstGeom prst="rect">
            <a:avLst/>
          </a:prstGeom>
          <a:noFill/>
        </p:spPr>
        <p:txBody>
          <a:bodyPr wrap="none" rtlCol="0" anchor="t">
            <a:spAutoFit/>
          </a:bodyPr>
          <a:lstStyle/>
          <a:p>
            <a:r>
              <a:rPr lang="zh-CN" altLang="en-US" sz="1400" b="1">
                <a:solidFill>
                  <a:srgbClr val="00B050"/>
                </a:solidFill>
                <a:latin typeface="微软雅黑" panose="020B0503020204020204" charset="-122"/>
                <a:ea typeface="微软雅黑" panose="020B0503020204020204" charset="-122"/>
                <a:sym typeface="+mn-ea"/>
              </a:rPr>
              <a:t>最佳实践：</a:t>
            </a:r>
          </a:p>
        </p:txBody>
      </p:sp>
      <p:sp>
        <p:nvSpPr>
          <p:cNvPr id="13" name="文本框 12"/>
          <p:cNvSpPr txBox="1"/>
          <p:nvPr/>
        </p:nvSpPr>
        <p:spPr>
          <a:xfrm>
            <a:off x="53340" y="1029970"/>
            <a:ext cx="3642360" cy="3931920"/>
          </a:xfrm>
          <a:prstGeom prst="rect">
            <a:avLst/>
          </a:prstGeom>
          <a:noFill/>
          <a:ln>
            <a:solidFill>
              <a:schemeClr val="accent1"/>
            </a:solidFill>
          </a:ln>
        </p:spPr>
        <p:txBody>
          <a:bodyPr wrap="square" rtlCol="0">
            <a:spAutoFit/>
          </a:bodyPr>
          <a:lstStyle/>
          <a:p>
            <a:pPr>
              <a:lnSpc>
                <a:spcPct val="150000"/>
              </a:lnSpc>
            </a:pPr>
            <a:r>
              <a:rPr lang="en-US" altLang="zh-CN" sz="1200" b="1">
                <a:latin typeface="微软雅黑" panose="020B0503020204020204" charset="-122"/>
                <a:ea typeface="微软雅黑" panose="020B0503020204020204" charset="-122"/>
              </a:rPr>
              <a:t>6</a:t>
            </a:r>
            <a:r>
              <a:rPr lang="zh-CN" altLang="en-US" sz="1200" b="1">
                <a:latin typeface="微软雅黑" panose="020B0503020204020204" charset="-122"/>
                <a:ea typeface="微软雅黑" panose="020B0503020204020204" charset="-122"/>
              </a:rPr>
              <a:t>、维修协调会：</a:t>
            </a:r>
            <a:r>
              <a:rPr lang="zh-CN" altLang="en-US" sz="1200">
                <a:latin typeface="微软雅黑" panose="020B0503020204020204" charset="-122"/>
                <a:ea typeface="微软雅黑" panose="020B0503020204020204" charset="-122"/>
              </a:rPr>
              <a:t>每日下午组织召开维修协调会，运行及三修部门设备管理人员参加，反馈当天维修工作情况并制定次日维修计划，协调维修资源，提高设备维修作业计划性，优化维修人员分工。</a:t>
            </a:r>
          </a:p>
          <a:p>
            <a:pPr>
              <a:lnSpc>
                <a:spcPct val="150000"/>
              </a:lnSpc>
            </a:pPr>
            <a:r>
              <a:rPr lang="en-US" altLang="zh-CN" sz="1200" b="1">
                <a:latin typeface="微软雅黑" panose="020B0503020204020204" charset="-122"/>
                <a:ea typeface="微软雅黑" panose="020B0503020204020204" charset="-122"/>
              </a:rPr>
              <a:t>7</a:t>
            </a:r>
            <a:r>
              <a:rPr lang="zh-CN" altLang="en-US" sz="1200" b="1">
                <a:latin typeface="微软雅黑" panose="020B0503020204020204" charset="-122"/>
                <a:ea typeface="微软雅黑" panose="020B0503020204020204" charset="-122"/>
              </a:rPr>
              <a:t>、巡点检提升工作：</a:t>
            </a:r>
            <a:r>
              <a:rPr lang="zh-CN" altLang="en-US" sz="1200">
                <a:latin typeface="微软雅黑" panose="020B0503020204020204" charset="-122"/>
                <a:ea typeface="微软雅黑" panose="020B0503020204020204" charset="-122"/>
              </a:rPr>
              <a:t>按照</a:t>
            </a:r>
            <a:r>
              <a:rPr lang="en-US" altLang="zh-CN" sz="1200">
                <a:latin typeface="微软雅黑" panose="020B0503020204020204" charset="-122"/>
                <a:ea typeface="微软雅黑" panose="020B0503020204020204" charset="-122"/>
              </a:rPr>
              <a:t>“</a:t>
            </a:r>
            <a:r>
              <a:rPr lang="zh-CN" altLang="en-US" sz="1200">
                <a:latin typeface="微软雅黑" panose="020B0503020204020204" charset="-122"/>
                <a:ea typeface="微软雅黑" panose="020B0503020204020204" charset="-122"/>
              </a:rPr>
              <a:t>八定一成</a:t>
            </a:r>
            <a:r>
              <a:rPr lang="en-US" altLang="zh-CN" sz="1200">
                <a:latin typeface="微软雅黑" panose="020B0503020204020204" charset="-122"/>
                <a:ea typeface="微软雅黑" panose="020B0503020204020204" charset="-122"/>
              </a:rPr>
              <a:t>”</a:t>
            </a:r>
            <a:r>
              <a:rPr lang="zh-CN" altLang="en-US" sz="1200">
                <a:latin typeface="微软雅黑" panose="020B0503020204020204" charset="-122"/>
                <a:ea typeface="微软雅黑" panose="020B0503020204020204" charset="-122"/>
              </a:rPr>
              <a:t>原则编制巡点检方案，巡检工作成闭环管理。</a:t>
            </a:r>
          </a:p>
          <a:p>
            <a:pPr>
              <a:lnSpc>
                <a:spcPct val="150000"/>
              </a:lnSpc>
            </a:pPr>
            <a:r>
              <a:rPr lang="en-US" altLang="zh-CN" sz="1200" b="1">
                <a:latin typeface="微软雅黑" panose="020B0503020204020204" charset="-122"/>
                <a:ea typeface="微软雅黑" panose="020B0503020204020204" charset="-122"/>
              </a:rPr>
              <a:t>8</a:t>
            </a:r>
            <a:r>
              <a:rPr lang="zh-CN" altLang="en-US" sz="1200" b="1">
                <a:latin typeface="微软雅黑" panose="020B0503020204020204" charset="-122"/>
                <a:ea typeface="微软雅黑" panose="020B0503020204020204" charset="-122"/>
              </a:rPr>
              <a:t>、仪表联锁报警专项提升</a:t>
            </a:r>
            <a:r>
              <a:rPr lang="zh-CN" altLang="en-US" sz="1200">
                <a:latin typeface="微软雅黑" panose="020B0503020204020204" charset="-122"/>
                <a:ea typeface="微软雅黑" panose="020B0503020204020204" charset="-122"/>
              </a:rPr>
              <a:t>：</a:t>
            </a:r>
          </a:p>
          <a:p>
            <a:pPr marL="171450" indent="-171450">
              <a:lnSpc>
                <a:spcPct val="150000"/>
              </a:lnSpc>
              <a:buFont typeface="Arial" panose="020B0604020202020204" pitchFamily="34" charset="0"/>
              <a:buChar char="•"/>
            </a:pPr>
            <a:r>
              <a:rPr lang="zh-CN" altLang="en-US" sz="1200">
                <a:latin typeface="微软雅黑" panose="020B0503020204020204" charset="-122"/>
                <a:ea typeface="微软雅黑" panose="020B0503020204020204" charset="-122"/>
              </a:rPr>
              <a:t>制定报警管理相关制度，每周对装置报警进行统计分析，并制定整改方案，促进工艺安全，报警率由</a:t>
            </a:r>
            <a:r>
              <a:rPr lang="en-US" altLang="zh-CN" sz="1200" b="1">
                <a:solidFill>
                  <a:srgbClr val="FF0000"/>
                </a:solidFill>
                <a:latin typeface="微软雅黑" panose="020B0503020204020204" charset="-122"/>
                <a:ea typeface="微软雅黑" panose="020B0503020204020204" charset="-122"/>
              </a:rPr>
              <a:t>3%</a:t>
            </a:r>
            <a:r>
              <a:rPr lang="zh-CN" altLang="en-US" sz="1200">
                <a:latin typeface="微软雅黑" panose="020B0503020204020204" charset="-122"/>
                <a:ea typeface="微软雅黑" panose="020B0503020204020204" charset="-122"/>
              </a:rPr>
              <a:t>左右下降至</a:t>
            </a:r>
            <a:r>
              <a:rPr lang="en-US" altLang="zh-CN" sz="1200" b="1">
                <a:solidFill>
                  <a:srgbClr val="00B050"/>
                </a:solidFill>
                <a:latin typeface="微软雅黑" panose="020B0503020204020204" charset="-122"/>
                <a:ea typeface="微软雅黑" panose="020B0503020204020204" charset="-122"/>
              </a:rPr>
              <a:t>0.64%</a:t>
            </a:r>
            <a:r>
              <a:rPr lang="zh-CN" altLang="en-US" sz="1200">
                <a:latin typeface="微软雅黑" panose="020B0503020204020204" charset="-122"/>
                <a:ea typeface="微软雅黑" panose="020B0503020204020204" charset="-122"/>
              </a:rPr>
              <a:t>；</a:t>
            </a:r>
          </a:p>
          <a:p>
            <a:pPr marL="171450" indent="-171450">
              <a:lnSpc>
                <a:spcPct val="150000"/>
              </a:lnSpc>
              <a:buFont typeface="Arial" panose="020B0604020202020204" pitchFamily="34" charset="0"/>
              <a:buChar char="•"/>
            </a:pPr>
            <a:r>
              <a:rPr lang="zh-CN" altLang="en-US" sz="1200">
                <a:latin typeface="微软雅黑" panose="020B0503020204020204" charset="-122"/>
                <a:ea typeface="微软雅黑" panose="020B0503020204020204" charset="-122"/>
              </a:rPr>
              <a:t>严格执行联锁摘除流程，联锁投用率由</a:t>
            </a:r>
            <a:r>
              <a:rPr lang="en-US" altLang="zh-CN" sz="1200" b="1">
                <a:solidFill>
                  <a:srgbClr val="FF0000"/>
                </a:solidFill>
                <a:latin typeface="微软雅黑" panose="020B0503020204020204" charset="-122"/>
                <a:ea typeface="微软雅黑" panose="020B0503020204020204" charset="-122"/>
              </a:rPr>
              <a:t>50%</a:t>
            </a:r>
            <a:r>
              <a:rPr lang="zh-CN" altLang="en-US" sz="1200">
                <a:latin typeface="微软雅黑" panose="020B0503020204020204" charset="-122"/>
                <a:ea typeface="微软雅黑" panose="020B0503020204020204" charset="-122"/>
              </a:rPr>
              <a:t>提升至</a:t>
            </a:r>
            <a:r>
              <a:rPr lang="en-US" altLang="zh-CN" sz="1200" b="1">
                <a:solidFill>
                  <a:srgbClr val="00B050"/>
                </a:solidFill>
                <a:latin typeface="微软雅黑" panose="020B0503020204020204" charset="-122"/>
                <a:ea typeface="微软雅黑" panose="020B0503020204020204" charset="-122"/>
              </a:rPr>
              <a:t>97.97%</a:t>
            </a:r>
            <a:r>
              <a:rPr lang="zh-CN" altLang="en-US" sz="1200">
                <a:latin typeface="微软雅黑" panose="020B0503020204020204" charset="-122"/>
                <a:ea typeface="微软雅黑" panose="020B0503020204020204" charset="-122"/>
              </a:rPr>
              <a:t>。</a:t>
            </a:r>
          </a:p>
          <a:p>
            <a:pPr marL="171450" indent="-171450">
              <a:lnSpc>
                <a:spcPct val="150000"/>
              </a:lnSpc>
              <a:buFont typeface="Arial" panose="020B0604020202020204" pitchFamily="34" charset="0"/>
              <a:buChar char="•"/>
            </a:pPr>
            <a:r>
              <a:rPr lang="zh-CN" altLang="en-US" sz="1200">
                <a:latin typeface="微软雅黑" panose="020B0503020204020204" charset="-122"/>
                <a:ea typeface="微软雅黑" panose="020B0503020204020204" charset="-122"/>
              </a:rPr>
              <a:t>提升仪表自控率至</a:t>
            </a:r>
            <a:r>
              <a:rPr lang="en-US" altLang="zh-CN" sz="1200">
                <a:latin typeface="微软雅黑" panose="020B0503020204020204" charset="-122"/>
                <a:ea typeface="微软雅黑" panose="020B0503020204020204" charset="-122"/>
              </a:rPr>
              <a:t>93.66%</a:t>
            </a:r>
            <a:r>
              <a:rPr lang="zh-CN" altLang="en-US" sz="1200">
                <a:latin typeface="微软雅黑" panose="020B0503020204020204" charset="-122"/>
                <a:ea typeface="微软雅黑" panose="020B0503020204020204" charset="-122"/>
              </a:rPr>
              <a:t>，为智能化工厂建设奠定基础。</a:t>
            </a:r>
          </a:p>
        </p:txBody>
      </p:sp>
      <p:pic>
        <p:nvPicPr>
          <p:cNvPr id="15" name="图片 14"/>
          <p:cNvPicPr>
            <a:picLocks noChangeAspect="1"/>
          </p:cNvPicPr>
          <p:nvPr/>
        </p:nvPicPr>
        <p:blipFill>
          <a:blip r:embed="rId3" cstate="print"/>
          <a:stretch>
            <a:fillRect/>
          </a:stretch>
        </p:blipFill>
        <p:spPr>
          <a:xfrm>
            <a:off x="4020185" y="1029970"/>
            <a:ext cx="4951730" cy="1932940"/>
          </a:xfrm>
          <a:prstGeom prst="rect">
            <a:avLst/>
          </a:prstGeom>
        </p:spPr>
      </p:pic>
      <p:pic>
        <p:nvPicPr>
          <p:cNvPr id="2" name="图片 1"/>
          <p:cNvPicPr>
            <a:picLocks noChangeAspect="1"/>
          </p:cNvPicPr>
          <p:nvPr/>
        </p:nvPicPr>
        <p:blipFill>
          <a:blip r:embed="rId4" cstate="print"/>
          <a:stretch>
            <a:fillRect/>
          </a:stretch>
        </p:blipFill>
        <p:spPr>
          <a:xfrm>
            <a:off x="6702425" y="3242310"/>
            <a:ext cx="2262505" cy="1855470"/>
          </a:xfrm>
          <a:prstGeom prst="rect">
            <a:avLst/>
          </a:prstGeom>
        </p:spPr>
      </p:pic>
      <p:pic>
        <p:nvPicPr>
          <p:cNvPr id="4" name="图片 3"/>
          <p:cNvPicPr>
            <a:picLocks noChangeAspect="1"/>
          </p:cNvPicPr>
          <p:nvPr/>
        </p:nvPicPr>
        <p:blipFill>
          <a:blip r:embed="rId5" cstate="print"/>
          <a:srcRect l="14156" t="-301" r="13964" b="301"/>
          <a:stretch>
            <a:fillRect/>
          </a:stretch>
        </p:blipFill>
        <p:spPr>
          <a:xfrm>
            <a:off x="4220210" y="3320415"/>
            <a:ext cx="1963420" cy="1779270"/>
          </a:xfrm>
          <a:prstGeom prst="rect">
            <a:avLst/>
          </a:prstGeom>
        </p:spPr>
      </p:pic>
      <p:sp>
        <p:nvSpPr>
          <p:cNvPr id="5" name="文本框 4"/>
          <p:cNvSpPr txBox="1"/>
          <p:nvPr/>
        </p:nvSpPr>
        <p:spPr>
          <a:xfrm>
            <a:off x="5370195" y="710565"/>
            <a:ext cx="178498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维修计划数据统计</a:t>
            </a:r>
          </a:p>
        </p:txBody>
      </p:sp>
      <p:sp>
        <p:nvSpPr>
          <p:cNvPr id="6" name="文本框 5"/>
          <p:cNvSpPr txBox="1"/>
          <p:nvPr/>
        </p:nvSpPr>
        <p:spPr>
          <a:xfrm>
            <a:off x="4309110" y="2955290"/>
            <a:ext cx="178498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八定一成原则</a:t>
            </a:r>
          </a:p>
        </p:txBody>
      </p:sp>
      <p:sp>
        <p:nvSpPr>
          <p:cNvPr id="7" name="文本框 6"/>
          <p:cNvSpPr txBox="1"/>
          <p:nvPr/>
        </p:nvSpPr>
        <p:spPr>
          <a:xfrm>
            <a:off x="6941185" y="2955290"/>
            <a:ext cx="178498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报警趋势</a:t>
            </a:r>
          </a:p>
        </p:txBody>
      </p:sp>
      <p:sp>
        <p:nvSpPr>
          <p:cNvPr id="3" name="文本框 2"/>
          <p:cNvSpPr txBox="1"/>
          <p:nvPr/>
        </p:nvSpPr>
        <p:spPr>
          <a:xfrm>
            <a:off x="572770" y="187960"/>
            <a:ext cx="3477895" cy="384810"/>
          </a:xfrm>
          <a:prstGeom prst="rect">
            <a:avLst/>
          </a:prstGeom>
          <a:noFill/>
        </p:spPr>
        <p:txBody>
          <a:bodyPr wrap="square" rtlCol="0">
            <a:spAutoFit/>
          </a:bodyPr>
          <a:lstStyle/>
          <a:p>
            <a:r>
              <a:rPr lang="en-US" altLang="zh-CN" b="1">
                <a:solidFill>
                  <a:srgbClr val="002060"/>
                </a:solidFill>
                <a:latin typeface="微软雅黑" panose="020B0503020204020204" charset="-122"/>
                <a:ea typeface="微软雅黑" panose="020B0503020204020204" charset="-122"/>
                <a:sym typeface="+mn-ea"/>
              </a:rPr>
              <a:t>机械完整性和质量保证（MIQA）</a:t>
            </a:r>
            <a:endParaRPr lang="zh-CN" altLang="en-US" b="1">
              <a:solidFill>
                <a:srgbClr val="002060"/>
              </a:solidFill>
              <a:latin typeface="微软雅黑" panose="020B0503020204020204" charset="-122"/>
              <a:ea typeface="微软雅黑" panose="020B0503020204020204" charset="-122"/>
            </a:endParaRPr>
          </a:p>
        </p:txBody>
      </p:sp>
      <p:sp>
        <p:nvSpPr>
          <p:cNvPr id="8" name=" 220"/>
          <p:cNvSpPr/>
          <p:nvPr/>
        </p:nvSpPr>
        <p:spPr>
          <a:xfrm>
            <a:off x="64770" y="219075"/>
            <a:ext cx="568325"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12</a:t>
            </a:r>
          </a:p>
        </p:txBody>
      </p:sp>
    </p:spTree>
    <p:custDataLst>
      <p:tags r:id="rId1"/>
    </p:custData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8750" y="2536825"/>
            <a:ext cx="3272155" cy="2453005"/>
          </a:xfrm>
          <a:prstGeom prst="rect">
            <a:avLst/>
          </a:prstGeom>
          <a:solidFill>
            <a:srgbClr val="FFFF00">
              <a:alpha val="89000"/>
            </a:srgbClr>
          </a:solidFill>
        </p:spPr>
        <p:txBody>
          <a:bodyPr wrap="square" rtlCol="0">
            <a:spAutoFit/>
          </a:bodyPr>
          <a:lstStyle/>
          <a:p>
            <a:pPr indent="0">
              <a:buFont typeface="+mj-lt"/>
              <a:buNone/>
            </a:pPr>
            <a:r>
              <a:rPr lang="en-US" altLang="zh-CN" sz="1400">
                <a:solidFill>
                  <a:srgbClr val="FF0000"/>
                </a:solidFill>
                <a:latin typeface="微软雅黑" panose="020B0503020204020204" charset="-122"/>
                <a:ea typeface="微软雅黑" panose="020B0503020204020204" charset="-122"/>
              </a:rPr>
              <a:t>1</a:t>
            </a:r>
            <a:r>
              <a:rPr lang="zh-CN" altLang="en-US" sz="1400">
                <a:solidFill>
                  <a:srgbClr val="FF0000"/>
                </a:solidFill>
                <a:latin typeface="微软雅黑" panose="020B0503020204020204" charset="-122"/>
                <a:ea typeface="微软雅黑" panose="020B0503020204020204" charset="-122"/>
              </a:rPr>
              <a:t>、事故多发</a:t>
            </a:r>
          </a:p>
          <a:p>
            <a:pPr indent="0">
              <a:buFont typeface="+mj-lt"/>
              <a:buNone/>
            </a:pPr>
            <a:r>
              <a:rPr lang="en-US" altLang="zh-CN" sz="1400">
                <a:solidFill>
                  <a:srgbClr val="FF0000"/>
                </a:solidFill>
                <a:latin typeface="微软雅黑" panose="020B0503020204020204" charset="-122"/>
                <a:ea typeface="微软雅黑" panose="020B0503020204020204" charset="-122"/>
              </a:rPr>
              <a:t>2</a:t>
            </a:r>
            <a:r>
              <a:rPr lang="zh-CN" altLang="en-US" sz="1400">
                <a:solidFill>
                  <a:srgbClr val="FF0000"/>
                </a:solidFill>
                <a:latin typeface="微软雅黑" panose="020B0503020204020204" charset="-122"/>
                <a:ea typeface="微软雅黑" panose="020B0503020204020204" charset="-122"/>
              </a:rPr>
              <a:t>、单位众多 ， 良莠不齐 ， 竞争无序</a:t>
            </a:r>
          </a:p>
          <a:p>
            <a:pPr indent="0">
              <a:buFont typeface="+mj-lt"/>
              <a:buNone/>
            </a:pPr>
            <a:r>
              <a:rPr lang="en-US" altLang="zh-CN" sz="1400">
                <a:solidFill>
                  <a:srgbClr val="FF0000"/>
                </a:solidFill>
                <a:latin typeface="微软雅黑" panose="020B0503020204020204" charset="-122"/>
                <a:ea typeface="微软雅黑" panose="020B0503020204020204" charset="-122"/>
              </a:rPr>
              <a:t>3</a:t>
            </a:r>
            <a:r>
              <a:rPr lang="zh-CN" altLang="en-US" sz="1400">
                <a:solidFill>
                  <a:srgbClr val="FF0000"/>
                </a:solidFill>
                <a:latin typeface="微软雅黑" panose="020B0503020204020204" charset="-122"/>
                <a:ea typeface="微软雅黑" panose="020B0503020204020204" charset="-122"/>
              </a:rPr>
              <a:t>、层层分包 、 以包代管</a:t>
            </a:r>
          </a:p>
          <a:p>
            <a:pPr indent="0">
              <a:buFont typeface="+mj-lt"/>
              <a:buNone/>
            </a:pPr>
            <a:r>
              <a:rPr lang="en-US" altLang="zh-CN" sz="1400">
                <a:solidFill>
                  <a:srgbClr val="FF0000"/>
                </a:solidFill>
                <a:latin typeface="微软雅黑" panose="020B0503020204020204" charset="-122"/>
                <a:ea typeface="微软雅黑" panose="020B0503020204020204" charset="-122"/>
              </a:rPr>
              <a:t>4</a:t>
            </a:r>
            <a:r>
              <a:rPr lang="zh-CN" altLang="en-US" sz="1400">
                <a:solidFill>
                  <a:srgbClr val="FF0000"/>
                </a:solidFill>
                <a:latin typeface="微软雅黑" panose="020B0503020204020204" charset="-122"/>
                <a:ea typeface="微软雅黑" panose="020B0503020204020204" charset="-122"/>
              </a:rPr>
              <a:t>、管理力量薄弱 ， 专业人员不足</a:t>
            </a:r>
          </a:p>
          <a:p>
            <a:pPr indent="0">
              <a:buFont typeface="+mj-lt"/>
              <a:buNone/>
            </a:pPr>
            <a:r>
              <a:rPr lang="en-US" altLang="zh-CN" sz="1400">
                <a:solidFill>
                  <a:srgbClr val="FF0000"/>
                </a:solidFill>
                <a:latin typeface="微软雅黑" panose="020B0503020204020204" charset="-122"/>
                <a:ea typeface="微软雅黑" panose="020B0503020204020204" charset="-122"/>
              </a:rPr>
              <a:t>5</a:t>
            </a:r>
            <a:r>
              <a:rPr lang="zh-CN" altLang="en-US" sz="1400">
                <a:solidFill>
                  <a:srgbClr val="FF0000"/>
                </a:solidFill>
                <a:latin typeface="微软雅黑" panose="020B0503020204020204" charset="-122"/>
                <a:ea typeface="微软雅黑" panose="020B0503020204020204" charset="-122"/>
              </a:rPr>
              <a:t>、资金不足 ， 层层扣减 、 挪作他用</a:t>
            </a:r>
          </a:p>
          <a:p>
            <a:pPr indent="0">
              <a:buFont typeface="+mj-lt"/>
              <a:buNone/>
            </a:pPr>
            <a:r>
              <a:rPr lang="en-US" altLang="zh-CN" sz="1400">
                <a:solidFill>
                  <a:srgbClr val="FF0000"/>
                </a:solidFill>
                <a:latin typeface="微软雅黑" panose="020B0503020204020204" charset="-122"/>
                <a:ea typeface="微软雅黑" panose="020B0503020204020204" charset="-122"/>
              </a:rPr>
              <a:t>6</a:t>
            </a:r>
            <a:r>
              <a:rPr lang="zh-CN" altLang="en-US" sz="1400">
                <a:solidFill>
                  <a:srgbClr val="FF0000"/>
                </a:solidFill>
                <a:latin typeface="微软雅黑" panose="020B0503020204020204" charset="-122"/>
                <a:ea typeface="微软雅黑" panose="020B0503020204020204" charset="-122"/>
              </a:rPr>
              <a:t>、管理主体责任偏弱</a:t>
            </a:r>
          </a:p>
          <a:p>
            <a:pPr indent="0">
              <a:buFont typeface="+mj-lt"/>
              <a:buNone/>
            </a:pPr>
            <a:r>
              <a:rPr lang="en-US" altLang="zh-CN" sz="1400">
                <a:solidFill>
                  <a:srgbClr val="FF0000"/>
                </a:solidFill>
                <a:latin typeface="微软雅黑" panose="020B0503020204020204" charset="-122"/>
                <a:ea typeface="微软雅黑" panose="020B0503020204020204" charset="-122"/>
              </a:rPr>
              <a:t>7</a:t>
            </a:r>
            <a:r>
              <a:rPr lang="zh-CN" altLang="en-US" sz="1400">
                <a:solidFill>
                  <a:srgbClr val="FF0000"/>
                </a:solidFill>
                <a:latin typeface="微软雅黑" panose="020B0503020204020204" charset="-122"/>
                <a:ea typeface="微软雅黑" panose="020B0503020204020204" charset="-122"/>
              </a:rPr>
              <a:t>、抢工期 ， 冒险作业</a:t>
            </a:r>
          </a:p>
          <a:p>
            <a:pPr indent="0">
              <a:buFont typeface="+mj-lt"/>
              <a:buNone/>
            </a:pPr>
            <a:r>
              <a:rPr lang="en-US" altLang="zh-CN" sz="1400">
                <a:solidFill>
                  <a:srgbClr val="FF0000"/>
                </a:solidFill>
                <a:latin typeface="微软雅黑" panose="020B0503020204020204" charset="-122"/>
                <a:ea typeface="微软雅黑" panose="020B0503020204020204" charset="-122"/>
              </a:rPr>
              <a:t>8</a:t>
            </a:r>
            <a:r>
              <a:rPr lang="zh-CN" altLang="en-US" sz="1400">
                <a:solidFill>
                  <a:srgbClr val="FF0000"/>
                </a:solidFill>
                <a:latin typeface="微软雅黑" panose="020B0503020204020204" charset="-122"/>
                <a:ea typeface="微软雅黑" panose="020B0503020204020204" charset="-122"/>
              </a:rPr>
              <a:t>、疏于培训和训练 ， 人员素质不高</a:t>
            </a:r>
          </a:p>
          <a:p>
            <a:pPr indent="0">
              <a:buFont typeface="+mj-lt"/>
              <a:buNone/>
            </a:pPr>
            <a:r>
              <a:rPr lang="en-US" altLang="zh-CN" sz="1400">
                <a:solidFill>
                  <a:srgbClr val="FF0000"/>
                </a:solidFill>
                <a:latin typeface="微软雅黑" panose="020B0503020204020204" charset="-122"/>
                <a:ea typeface="微软雅黑" panose="020B0503020204020204" charset="-122"/>
              </a:rPr>
              <a:t>9</a:t>
            </a:r>
            <a:r>
              <a:rPr lang="zh-CN" altLang="en-US" sz="1400">
                <a:solidFill>
                  <a:srgbClr val="FF0000"/>
                </a:solidFill>
                <a:latin typeface="微软雅黑" panose="020B0503020204020204" charset="-122"/>
                <a:ea typeface="微软雅黑" panose="020B0503020204020204" charset="-122"/>
              </a:rPr>
              <a:t>、缺乏事前计划和风险分析</a:t>
            </a:r>
          </a:p>
          <a:p>
            <a:pPr indent="0">
              <a:buFont typeface="+mj-lt"/>
              <a:buNone/>
            </a:pPr>
            <a:r>
              <a:rPr lang="en-US" altLang="zh-CN" sz="1400">
                <a:solidFill>
                  <a:srgbClr val="FF0000"/>
                </a:solidFill>
                <a:latin typeface="微软雅黑" panose="020B0503020204020204" charset="-122"/>
                <a:ea typeface="微软雅黑" panose="020B0503020204020204" charset="-122"/>
              </a:rPr>
              <a:t>10</a:t>
            </a:r>
            <a:r>
              <a:rPr lang="zh-CN" altLang="en-US" sz="1400">
                <a:solidFill>
                  <a:srgbClr val="FF0000"/>
                </a:solidFill>
                <a:latin typeface="微软雅黑" panose="020B0503020204020204" charset="-122"/>
                <a:ea typeface="微软雅黑" panose="020B0503020204020204" charset="-122"/>
              </a:rPr>
              <a:t>、作业过程缺乏有效控制</a:t>
            </a:r>
          </a:p>
          <a:p>
            <a:pPr indent="0">
              <a:buFont typeface="+mj-lt"/>
              <a:buNone/>
            </a:pPr>
            <a:r>
              <a:rPr lang="en-US" altLang="zh-CN" sz="1400">
                <a:solidFill>
                  <a:srgbClr val="FF0000"/>
                </a:solidFill>
                <a:latin typeface="微软雅黑" panose="020B0503020204020204" charset="-122"/>
                <a:ea typeface="微软雅黑" panose="020B0503020204020204" charset="-122"/>
              </a:rPr>
              <a:t>11</a:t>
            </a:r>
            <a:r>
              <a:rPr lang="zh-CN" altLang="en-US" sz="1400">
                <a:solidFill>
                  <a:srgbClr val="FF0000"/>
                </a:solidFill>
                <a:latin typeface="微软雅黑" panose="020B0503020204020204" charset="-122"/>
                <a:ea typeface="微软雅黑" panose="020B0503020204020204" charset="-122"/>
              </a:rPr>
              <a:t>、施工装备落后 </a:t>
            </a:r>
          </a:p>
        </p:txBody>
      </p:sp>
      <p:pic>
        <p:nvPicPr>
          <p:cNvPr id="4" name="图片 3"/>
          <p:cNvPicPr>
            <a:picLocks noChangeAspect="1"/>
          </p:cNvPicPr>
          <p:nvPr/>
        </p:nvPicPr>
        <p:blipFill>
          <a:blip r:embed="rId3" cstate="print"/>
          <a:stretch>
            <a:fillRect/>
          </a:stretch>
        </p:blipFill>
        <p:spPr>
          <a:xfrm>
            <a:off x="4050665" y="778510"/>
            <a:ext cx="4910455" cy="2667635"/>
          </a:xfrm>
          <a:prstGeom prst="rect">
            <a:avLst/>
          </a:prstGeom>
          <a:ln>
            <a:solidFill>
              <a:schemeClr val="accent1"/>
            </a:solidFill>
          </a:ln>
        </p:spPr>
      </p:pic>
      <p:sp>
        <p:nvSpPr>
          <p:cNvPr id="7" name=" 220"/>
          <p:cNvSpPr/>
          <p:nvPr/>
        </p:nvSpPr>
        <p:spPr>
          <a:xfrm>
            <a:off x="64770" y="223520"/>
            <a:ext cx="5842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13</a:t>
            </a:r>
          </a:p>
        </p:txBody>
      </p:sp>
      <p:sp>
        <p:nvSpPr>
          <p:cNvPr id="5" name="文本框 4"/>
          <p:cNvSpPr txBox="1"/>
          <p:nvPr/>
        </p:nvSpPr>
        <p:spPr>
          <a:xfrm>
            <a:off x="572770" y="192405"/>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承包商管理</a:t>
            </a:r>
          </a:p>
        </p:txBody>
      </p:sp>
      <p:sp>
        <p:nvSpPr>
          <p:cNvPr id="6" name="文本框 5"/>
          <p:cNvSpPr txBox="1"/>
          <p:nvPr/>
        </p:nvSpPr>
        <p:spPr>
          <a:xfrm>
            <a:off x="158750" y="956945"/>
            <a:ext cx="3272790" cy="1475740"/>
          </a:xfrm>
          <a:prstGeom prst="rect">
            <a:avLst/>
          </a:prstGeom>
          <a:noFill/>
          <a:ln>
            <a:solidFill>
              <a:schemeClr val="accent1"/>
            </a:solidFill>
          </a:ln>
        </p:spPr>
        <p:txBody>
          <a:bodyPr wrap="square" rtlCol="0">
            <a:spAutoFit/>
          </a:bodyPr>
          <a:lstStyle/>
          <a:p>
            <a:pPr>
              <a:lnSpc>
                <a:spcPct val="130000"/>
              </a:lnSpc>
              <a:spcBef>
                <a:spcPts val="0"/>
              </a:spcBef>
              <a:spcAft>
                <a:spcPts val="0"/>
              </a:spcAft>
            </a:pPr>
            <a:r>
              <a:rPr lang="zh-CN" altLang="en-US" sz="1400">
                <a:latin typeface="微软雅黑" panose="020B0503020204020204" charset="-122"/>
                <a:ea typeface="微软雅黑" panose="020B0503020204020204" charset="-122"/>
              </a:rPr>
              <a:t>在当今的全球企业中，承包商的管理直接反映了企业经营的优异程度。公司项目建设、装置检修及日常施工内容多数依赖承包商完成。承包商管理普遍存在的问题主要有</a:t>
            </a:r>
            <a:r>
              <a:rPr lang="en-US" altLang="zh-CN" sz="1400">
                <a:latin typeface="微软雅黑" panose="020B0503020204020204" charset="-122"/>
                <a:ea typeface="微软雅黑" panose="020B0503020204020204" charset="-122"/>
              </a:rPr>
              <a:t>11</a:t>
            </a:r>
            <a:r>
              <a:rPr lang="zh-CN" altLang="en-US" sz="1400">
                <a:latin typeface="微软雅黑" panose="020B0503020204020204" charset="-122"/>
                <a:ea typeface="微软雅黑" panose="020B0503020204020204" charset="-122"/>
              </a:rPr>
              <a:t>个方面：</a:t>
            </a:r>
          </a:p>
        </p:txBody>
      </p:sp>
      <p:sp>
        <p:nvSpPr>
          <p:cNvPr id="53252" name="Rectangle 3"/>
          <p:cNvSpPr txBox="1"/>
          <p:nvPr/>
        </p:nvSpPr>
        <p:spPr>
          <a:xfrm>
            <a:off x="4500880" y="3646805"/>
            <a:ext cx="4010660" cy="1343025"/>
          </a:xfrm>
          <a:prstGeom prst="roundRect">
            <a:avLst/>
          </a:prstGeom>
          <a:solidFill>
            <a:schemeClr val="bg1"/>
          </a:solidFill>
          <a:ln w="9525">
            <a:solidFill>
              <a:schemeClr val="accent1"/>
            </a:solidFill>
          </a:ln>
        </p:spPr>
        <p:txBody>
          <a:bodyPr anchor="t"/>
          <a:lstStyle/>
          <a:p>
            <a:pPr marL="228600" lvl="0" indent="-228600" algn="ctr" eaLnBrk="0" hangingPunct="0">
              <a:lnSpc>
                <a:spcPct val="130000"/>
              </a:lnSpc>
              <a:spcBef>
                <a:spcPts val="1000"/>
              </a:spcBef>
              <a:buFont typeface="Wingdings" panose="05000000000000000000" pitchFamily="2" charset="2"/>
              <a:buNone/>
            </a:pPr>
            <a:r>
              <a:rPr lang="zh-CN" altLang="en-US" sz="1400" b="1" dirty="0">
                <a:solidFill>
                  <a:srgbClr val="002060"/>
                </a:solidFill>
                <a:latin typeface="微软雅黑" panose="020B0503020204020204" charset="-122"/>
                <a:ea typeface="微软雅黑" panose="020B0503020204020204" charset="-122"/>
                <a:sym typeface="+mn-ea"/>
              </a:rPr>
              <a:t>承包商管理的基本原则</a:t>
            </a:r>
          </a:p>
          <a:p>
            <a:pPr marL="228600" lvl="0" indent="-228600" algn="ctr" eaLnBrk="0" hangingPunct="0">
              <a:lnSpc>
                <a:spcPct val="130000"/>
              </a:lnSpc>
              <a:spcBef>
                <a:spcPts val="1000"/>
              </a:spcBef>
              <a:buFont typeface="Wingdings" panose="05000000000000000000" pitchFamily="2" charset="2"/>
              <a:buNone/>
            </a:pPr>
            <a:r>
              <a:rPr lang="zh-CN" altLang="en-US" sz="1400" b="1" dirty="0">
                <a:solidFill>
                  <a:srgbClr val="1B05BB"/>
                </a:solidFill>
                <a:latin typeface="微软雅黑" panose="020B0503020204020204" charset="-122"/>
                <a:ea typeface="微软雅黑" panose="020B0503020204020204" charset="-122"/>
              </a:rPr>
              <a:t>统一标准，严格准入； 规范选商，择优使用；</a:t>
            </a:r>
          </a:p>
          <a:p>
            <a:pPr marL="228600" lvl="0" indent="-228600" algn="ctr" eaLnBrk="0" hangingPunct="0">
              <a:lnSpc>
                <a:spcPct val="130000"/>
              </a:lnSpc>
              <a:spcBef>
                <a:spcPts val="1000"/>
              </a:spcBef>
              <a:buFont typeface="Wingdings" panose="05000000000000000000" pitchFamily="2" charset="2"/>
              <a:buNone/>
            </a:pPr>
            <a:r>
              <a:rPr lang="zh-CN" altLang="en-US" sz="1400" b="1" dirty="0">
                <a:solidFill>
                  <a:srgbClr val="1B05BB"/>
                </a:solidFill>
                <a:latin typeface="微软雅黑" panose="020B0503020204020204" charset="-122"/>
                <a:ea typeface="微软雅黑" panose="020B0503020204020204" charset="-122"/>
              </a:rPr>
              <a:t>过程控制，动态管理；   严格监督，落实责任。</a:t>
            </a:r>
          </a:p>
        </p:txBody>
      </p:sp>
    </p:spTree>
    <p:custDataLst>
      <p:tags r:id="rId1"/>
    </p:custData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stretch>
            <a:fillRect/>
          </a:stretch>
        </p:blipFill>
        <p:spPr>
          <a:xfrm>
            <a:off x="299720" y="3506470"/>
            <a:ext cx="2190750" cy="1620520"/>
          </a:xfrm>
          <a:prstGeom prst="rect">
            <a:avLst/>
          </a:prstGeom>
        </p:spPr>
      </p:pic>
      <p:pic>
        <p:nvPicPr>
          <p:cNvPr id="46086" name="图示 11"/>
          <p:cNvPicPr/>
          <p:nvPr/>
        </p:nvPicPr>
        <p:blipFill>
          <a:blip r:embed="rId4" cstate="print"/>
          <a:stretch>
            <a:fillRect/>
          </a:stretch>
        </p:blipFill>
        <p:spPr>
          <a:xfrm>
            <a:off x="3513455" y="758190"/>
            <a:ext cx="2472055" cy="2016760"/>
          </a:xfrm>
          <a:prstGeom prst="rect">
            <a:avLst/>
          </a:prstGeom>
          <a:noFill/>
          <a:ln w="9525">
            <a:noFill/>
          </a:ln>
        </p:spPr>
      </p:pic>
      <p:sp>
        <p:nvSpPr>
          <p:cNvPr id="11" name="文本框 10"/>
          <p:cNvSpPr txBox="1"/>
          <p:nvPr/>
        </p:nvSpPr>
        <p:spPr>
          <a:xfrm>
            <a:off x="38735" y="585470"/>
            <a:ext cx="3211195" cy="2971800"/>
          </a:xfrm>
          <a:prstGeom prst="rect">
            <a:avLst/>
          </a:prstGeom>
          <a:noFill/>
        </p:spPr>
        <p:txBody>
          <a:bodyPr wrap="square" rtlCol="0">
            <a:spAutoFit/>
          </a:bodyPr>
          <a:lstStyle/>
          <a:p>
            <a:pPr>
              <a:lnSpc>
                <a:spcPct val="150000"/>
              </a:lnSpc>
            </a:pPr>
            <a:r>
              <a:rPr lang="zh-CN" altLang="en-US" sz="1400" b="1">
                <a:solidFill>
                  <a:srgbClr val="00B050"/>
                </a:solidFill>
                <a:latin typeface="微软雅黑" panose="020B0503020204020204" charset="-122"/>
                <a:ea typeface="微软雅黑" panose="020B0503020204020204" charset="-122"/>
              </a:rPr>
              <a:t>最佳实践：</a:t>
            </a:r>
          </a:p>
          <a:p>
            <a:pPr indent="0">
              <a:lnSpc>
                <a:spcPct val="150000"/>
              </a:lnSpc>
              <a:buFont typeface="Wingdings" panose="05000000000000000000" charset="0"/>
              <a:buNone/>
            </a:pPr>
            <a:r>
              <a:rPr lang="zh-CN" altLang="en-US" sz="1400">
                <a:solidFill>
                  <a:schemeClr val="tx1"/>
                </a:solidFill>
                <a:latin typeface="微软雅黑" panose="020B0503020204020204" charset="-122"/>
                <a:ea typeface="微软雅黑" panose="020B0503020204020204" charset="-122"/>
              </a:rPr>
              <a:t>引入承包商管理</a:t>
            </a:r>
            <a:r>
              <a:rPr lang="en-US" altLang="zh-CN" sz="1400">
                <a:solidFill>
                  <a:schemeClr val="tx1"/>
                </a:solidFill>
                <a:latin typeface="微软雅黑" panose="020B0503020204020204" charset="-122"/>
                <a:ea typeface="微软雅黑" panose="020B0503020204020204" charset="-122"/>
              </a:rPr>
              <a:t>“</a:t>
            </a:r>
            <a:r>
              <a:rPr lang="zh-CN" altLang="en-US" sz="1400">
                <a:solidFill>
                  <a:schemeClr val="tx1"/>
                </a:solidFill>
                <a:latin typeface="微软雅黑" panose="020B0503020204020204" charset="-122"/>
                <a:ea typeface="微软雅黑" panose="020B0503020204020204" charset="-122"/>
              </a:rPr>
              <a:t>六步法</a:t>
            </a:r>
            <a:r>
              <a:rPr lang="en-US" altLang="zh-CN" sz="1400">
                <a:solidFill>
                  <a:schemeClr val="tx1"/>
                </a:solidFill>
                <a:latin typeface="微软雅黑" panose="020B0503020204020204" charset="-122"/>
                <a:ea typeface="微软雅黑" panose="020B0503020204020204" charset="-122"/>
              </a:rPr>
              <a:t>”</a:t>
            </a:r>
            <a:r>
              <a:rPr lang="zh-CN" altLang="en-US" sz="1400">
                <a:solidFill>
                  <a:schemeClr val="tx1"/>
                </a:solidFill>
                <a:latin typeface="微软雅黑" panose="020B0503020204020204" charset="-122"/>
                <a:ea typeface="微软雅黑" panose="020B0503020204020204" charset="-122"/>
              </a:rPr>
              <a:t>：</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完善承包商管理制度及考核细则</a:t>
            </a:r>
          </a:p>
          <a:p>
            <a:pPr marL="285750" indent="-285750">
              <a:lnSpc>
                <a:spcPct val="150000"/>
              </a:lnSpc>
              <a:buFont typeface="Wingdings" panose="05000000000000000000" charset="0"/>
              <a:buChar char="ü"/>
            </a:pPr>
            <a:r>
              <a:rPr lang="en-US" altLang="zh-CN" sz="1400">
                <a:solidFill>
                  <a:schemeClr val="tx1"/>
                </a:solidFill>
                <a:latin typeface="微软雅黑" panose="020B0503020204020204" charset="-122"/>
                <a:ea typeface="微软雅黑" panose="020B0503020204020204" charset="-122"/>
              </a:rPr>
              <a:t>HSE</a:t>
            </a:r>
            <a:r>
              <a:rPr lang="zh-CN" altLang="en-US" sz="1400">
                <a:solidFill>
                  <a:schemeClr val="tx1"/>
                </a:solidFill>
                <a:latin typeface="微软雅黑" panose="020B0503020204020204" charset="-122"/>
                <a:ea typeface="微软雅黑" panose="020B0503020204020204" charset="-122"/>
              </a:rPr>
              <a:t>合同细化安全管理条款</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建立承包商作业展示中心</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承包商入厂培训严格把关</a:t>
            </a:r>
          </a:p>
          <a:p>
            <a:pPr marL="285750" indent="-285750">
              <a:lnSpc>
                <a:spcPct val="150000"/>
              </a:lnSpc>
              <a:buFont typeface="Wingdings" panose="05000000000000000000" charset="0"/>
              <a:buChar char="ü"/>
            </a:pPr>
            <a:r>
              <a:rPr lang="zh-CN" altLang="en-US" sz="1400">
                <a:latin typeface="微软雅黑" panose="020B0503020204020204" charset="-122"/>
                <a:ea typeface="微软雅黑" panose="020B0503020204020204" charset="-122"/>
                <a:sym typeface="+mn-ea"/>
              </a:rPr>
              <a:t>承包商入厂机具严格把关</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采取</a:t>
            </a:r>
            <a:r>
              <a:rPr lang="en-US" altLang="zh-CN" sz="1400">
                <a:solidFill>
                  <a:schemeClr val="tx1"/>
                </a:solidFill>
                <a:latin typeface="微软雅黑" panose="020B0503020204020204" charset="-122"/>
                <a:ea typeface="微软雅黑" panose="020B0503020204020204" charset="-122"/>
              </a:rPr>
              <a:t>“</a:t>
            </a:r>
            <a:r>
              <a:rPr lang="zh-CN" altLang="en-US" sz="1400">
                <a:solidFill>
                  <a:schemeClr val="tx1"/>
                </a:solidFill>
                <a:latin typeface="微软雅黑" panose="020B0503020204020204" charset="-122"/>
                <a:ea typeface="微软雅黑" panose="020B0503020204020204" charset="-122"/>
              </a:rPr>
              <a:t>承包商季度评价制</a:t>
            </a:r>
            <a:r>
              <a:rPr lang="en-US" altLang="zh-CN" sz="1400">
                <a:solidFill>
                  <a:schemeClr val="tx1"/>
                </a:solidFill>
                <a:latin typeface="微软雅黑" panose="020B0503020204020204" charset="-122"/>
                <a:ea typeface="微软雅黑" panose="020B0503020204020204" charset="-122"/>
              </a:rPr>
              <a:t>”</a:t>
            </a:r>
            <a:endParaRPr lang="zh-CN" altLang="en-US" sz="1400">
              <a:solidFill>
                <a:schemeClr val="tx1"/>
              </a:solidFill>
              <a:latin typeface="微软雅黑" panose="020B0503020204020204" charset="-122"/>
              <a:ea typeface="微软雅黑" panose="020B0503020204020204" charset="-122"/>
            </a:endParaRP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建立承包商</a:t>
            </a:r>
            <a:r>
              <a:rPr lang="en-US" altLang="zh-CN" sz="1400">
                <a:solidFill>
                  <a:schemeClr val="tx1"/>
                </a:solidFill>
                <a:latin typeface="微软雅黑" panose="020B0503020204020204" charset="-122"/>
                <a:ea typeface="微软雅黑" panose="020B0503020204020204" charset="-122"/>
              </a:rPr>
              <a:t>“</a:t>
            </a:r>
            <a:r>
              <a:rPr lang="zh-CN" altLang="en-US" sz="1400">
                <a:solidFill>
                  <a:srgbClr val="FF0000"/>
                </a:solidFill>
                <a:latin typeface="微软雅黑" panose="020B0503020204020204" charset="-122"/>
                <a:ea typeface="微软雅黑" panose="020B0503020204020204" charset="-122"/>
              </a:rPr>
              <a:t>黑名单</a:t>
            </a:r>
            <a:r>
              <a:rPr lang="en-US" altLang="zh-CN" sz="1400">
                <a:solidFill>
                  <a:schemeClr val="tx1"/>
                </a:solidFill>
                <a:latin typeface="微软雅黑" panose="020B0503020204020204" charset="-122"/>
                <a:ea typeface="微软雅黑" panose="020B0503020204020204" charset="-122"/>
              </a:rPr>
              <a:t>”</a:t>
            </a:r>
          </a:p>
        </p:txBody>
      </p:sp>
      <p:sp>
        <p:nvSpPr>
          <p:cNvPr id="4" name="文本框 3"/>
          <p:cNvSpPr txBox="1"/>
          <p:nvPr/>
        </p:nvSpPr>
        <p:spPr>
          <a:xfrm>
            <a:off x="2634615" y="3431540"/>
            <a:ext cx="485140" cy="1750060"/>
          </a:xfrm>
          <a:prstGeom prst="rect">
            <a:avLst/>
          </a:prstGeom>
          <a:noFill/>
        </p:spPr>
        <p:txBody>
          <a:bodyPr wrap="square" rtlCol="0">
            <a:spAutoFit/>
          </a:bodyPr>
          <a:lstStyle/>
          <a:p>
            <a:r>
              <a:rPr lang="zh-CN" altLang="en-US" sz="1200" b="1">
                <a:solidFill>
                  <a:srgbClr val="0070C0"/>
                </a:solidFill>
                <a:latin typeface="微软雅黑" panose="020B0503020204020204" charset="-122"/>
                <a:ea typeface="微软雅黑" panose="020B0503020204020204" charset="-122"/>
              </a:rPr>
              <a:t>承包商作业展示中心</a:t>
            </a:r>
          </a:p>
        </p:txBody>
      </p:sp>
      <p:sp>
        <p:nvSpPr>
          <p:cNvPr id="5" name="圆角矩形 4"/>
          <p:cNvSpPr/>
          <p:nvPr/>
        </p:nvSpPr>
        <p:spPr>
          <a:xfrm>
            <a:off x="6140450" y="941070"/>
            <a:ext cx="2628900" cy="1476375"/>
          </a:xfrm>
          <a:prstGeom prst="roundRect">
            <a:avLst/>
          </a:prstGeom>
          <a:solidFill>
            <a:srgbClr val="FFC000"/>
          </a:solidFill>
          <a:ln w="9525" cap="flat" cmpd="sng" algn="ctr">
            <a:solidFill>
              <a:srgbClr val="0070C0"/>
            </a:solidFill>
            <a:prstDash val="solid"/>
            <a:round/>
            <a:headEnd type="none" w="med" len="med"/>
            <a:tailEnd type="none" w="med" len="med"/>
          </a:ln>
        </p:spPr>
        <p:txBody>
          <a:bodyPr vert="horz" wrap="square" lIns="91440" tIns="45720" rIns="91440" bIns="45720" numCol="1" anchor="t" anchorCtr="0" compatLnSpc="1"/>
          <a:lstStyle/>
          <a:p>
            <a:pPr marL="0" marR="0" indent="0" algn="just" defTabSz="914400" rtl="0" eaLnBrk="0" fontAlgn="base" latinLnBrk="0" hangingPunct="0">
              <a:lnSpc>
                <a:spcPct val="130000"/>
              </a:lnSpc>
              <a:spcBef>
                <a:spcPts val="0"/>
              </a:spcBef>
              <a:spcAft>
                <a:spcPts val="0"/>
              </a:spcAft>
              <a:buClrTx/>
              <a:buSzTx/>
              <a:buFontTx/>
              <a:buNone/>
            </a:pPr>
            <a:r>
              <a:rPr kumimoji="0" lang="zh-CN" altLang="en-US" sz="1200" i="0" u="none" strike="noStrike" cap="none" normalizeH="0" baseline="0">
                <a:ln>
                  <a:noFill/>
                </a:ln>
                <a:solidFill>
                  <a:schemeClr val="tx1"/>
                </a:solidFill>
                <a:effectLst/>
                <a:latin typeface="微软雅黑" panose="020B0503020204020204" charset="-122"/>
                <a:ea typeface="微软雅黑" panose="020B0503020204020204" charset="-122"/>
              </a:rPr>
              <a:t>做好承包商管理，短期的目标是要 100%地履行合同，包括取得期望的安全业绩。从长期考虑，我们要建立一个双赢的合作关系，使双方从各自的投入中获得利益回报。</a:t>
            </a:r>
          </a:p>
        </p:txBody>
      </p:sp>
      <p:pic>
        <p:nvPicPr>
          <p:cNvPr id="53253" name="图表 18"/>
          <p:cNvPicPr/>
          <p:nvPr/>
        </p:nvPicPr>
        <p:blipFill>
          <a:blip r:embed="rId5" cstate="print"/>
          <a:srcRect t="9005"/>
          <a:stretch>
            <a:fillRect/>
          </a:stretch>
        </p:blipFill>
        <p:spPr>
          <a:xfrm>
            <a:off x="3655060" y="3176905"/>
            <a:ext cx="5034915" cy="1899285"/>
          </a:xfrm>
          <a:prstGeom prst="rect">
            <a:avLst/>
          </a:prstGeom>
          <a:solidFill>
            <a:schemeClr val="bg1"/>
          </a:solidFill>
          <a:ln w="9525">
            <a:solidFill>
              <a:schemeClr val="accent1"/>
            </a:solidFill>
          </a:ln>
        </p:spPr>
      </p:pic>
      <p:sp>
        <p:nvSpPr>
          <p:cNvPr id="6" name="文本框 5"/>
          <p:cNvSpPr txBox="1"/>
          <p:nvPr/>
        </p:nvSpPr>
        <p:spPr>
          <a:xfrm>
            <a:off x="4759960" y="2872105"/>
            <a:ext cx="2627630"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承包商季度考核评价表</a:t>
            </a:r>
          </a:p>
        </p:txBody>
      </p:sp>
      <p:sp>
        <p:nvSpPr>
          <p:cNvPr id="7" name="文本框 6"/>
          <p:cNvSpPr txBox="1"/>
          <p:nvPr/>
        </p:nvSpPr>
        <p:spPr>
          <a:xfrm>
            <a:off x="979170" y="697230"/>
            <a:ext cx="309880" cy="365760"/>
          </a:xfrm>
          <a:prstGeom prst="rect">
            <a:avLst/>
          </a:prstGeom>
          <a:noFill/>
        </p:spPr>
        <p:txBody>
          <a:bodyPr wrap="none" rtlCol="0">
            <a:spAutoFit/>
          </a:bodyPr>
          <a:lstStyle/>
          <a:p>
            <a:endParaRPr lang="zh-CN" altLang="en-US"/>
          </a:p>
        </p:txBody>
      </p:sp>
      <p:sp>
        <p:nvSpPr>
          <p:cNvPr id="2" name=" 220"/>
          <p:cNvSpPr/>
          <p:nvPr/>
        </p:nvSpPr>
        <p:spPr>
          <a:xfrm>
            <a:off x="64770" y="223520"/>
            <a:ext cx="5842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13</a:t>
            </a:r>
          </a:p>
        </p:txBody>
      </p:sp>
      <p:sp>
        <p:nvSpPr>
          <p:cNvPr id="8" name="文本框 7"/>
          <p:cNvSpPr txBox="1"/>
          <p:nvPr/>
        </p:nvSpPr>
        <p:spPr>
          <a:xfrm>
            <a:off x="572770" y="192405"/>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承包商管理</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8" name="Text Box 18"/>
          <p:cNvSpPr/>
          <p:nvPr/>
        </p:nvSpPr>
        <p:spPr>
          <a:xfrm>
            <a:off x="1799698" y="1285362"/>
            <a:ext cx="1594443" cy="909088"/>
          </a:xfrm>
          <a:prstGeom prst="ellipse">
            <a:avLst/>
          </a:prstGeom>
          <a:solidFill>
            <a:srgbClr val="00B050"/>
          </a:solidFill>
          <a:ln w="9525" cap="flat" cmpd="sng">
            <a:solidFill>
              <a:srgbClr val="FF0000"/>
            </a:solidFill>
            <a:prstDash val="solid"/>
            <a:miter/>
            <a:headEnd type="none" w="med" len="med"/>
            <a:tailEnd type="none" w="med" len="med"/>
          </a:ln>
        </p:spPr>
        <p:txBody>
          <a:bodyPr wrap="square" anchor="t">
            <a:spAutoFit/>
          </a:bodyPr>
          <a:lstStyle/>
          <a:p>
            <a:pPr lvl="0" indent="0">
              <a:buChar char="•"/>
            </a:pPr>
            <a:r>
              <a:rPr lang="zh-CN" altLang="en-US" sz="900" dirty="0">
                <a:latin typeface="微软雅黑" panose="020B0503020204020204" charset="-122"/>
                <a:ea typeface="微软雅黑" panose="020B0503020204020204" charset="-122"/>
              </a:rPr>
              <a:t>劳保佩戴</a:t>
            </a:r>
          </a:p>
          <a:p>
            <a:pPr lvl="0" indent="0">
              <a:buChar char="•"/>
            </a:pPr>
            <a:r>
              <a:rPr lang="zh-CN" altLang="en-US" sz="900" dirty="0">
                <a:latin typeface="微软雅黑" panose="020B0503020204020204" charset="-122"/>
                <a:ea typeface="微软雅黑" panose="020B0503020204020204" charset="-122"/>
              </a:rPr>
              <a:t> 高危作业培训</a:t>
            </a:r>
            <a:endParaRPr lang="en-US" altLang="zh-CN" sz="900" dirty="0">
              <a:latin typeface="微软雅黑" panose="020B0503020204020204" charset="-122"/>
              <a:ea typeface="微软雅黑" panose="020B0503020204020204" charset="-122"/>
            </a:endParaRPr>
          </a:p>
          <a:p>
            <a:pPr lvl="0" indent="0">
              <a:buChar char="•"/>
            </a:pPr>
            <a:r>
              <a:rPr lang="zh-CN" altLang="en-US" sz="900" dirty="0">
                <a:latin typeface="微软雅黑" panose="020B0503020204020204" charset="-122"/>
                <a:ea typeface="微软雅黑" panose="020B0503020204020204" charset="-122"/>
              </a:rPr>
              <a:t> 入厂许可证</a:t>
            </a:r>
          </a:p>
          <a:p>
            <a:pPr lvl="0" indent="0">
              <a:buChar char="•"/>
            </a:pPr>
            <a:r>
              <a:rPr lang="zh-CN" altLang="en-US" sz="900" dirty="0">
                <a:latin typeface="微软雅黑" panose="020B0503020204020204" charset="-122"/>
                <a:ea typeface="微软雅黑" panose="020B0503020204020204" charset="-122"/>
              </a:rPr>
              <a:t> 特种作业资格</a:t>
            </a:r>
            <a:endParaRPr lang="en-US" altLang="zh-CN" sz="900" dirty="0">
              <a:latin typeface="微软雅黑" panose="020B0503020204020204" charset="-122"/>
              <a:ea typeface="微软雅黑" panose="020B0503020204020204" charset="-122"/>
            </a:endParaRPr>
          </a:p>
        </p:txBody>
      </p:sp>
      <p:sp>
        <p:nvSpPr>
          <p:cNvPr id="256019" name="Text Box 19"/>
          <p:cNvSpPr/>
          <p:nvPr/>
        </p:nvSpPr>
        <p:spPr>
          <a:xfrm>
            <a:off x="1799698" y="2291085"/>
            <a:ext cx="1594443" cy="789397"/>
          </a:xfrm>
          <a:prstGeom prst="ellipse">
            <a:avLst/>
          </a:prstGeom>
          <a:solidFill>
            <a:srgbClr val="92D050"/>
          </a:solidFill>
          <a:ln w="9525" cap="flat" cmpd="sng">
            <a:solidFill>
              <a:srgbClr val="FF0000"/>
            </a:solidFill>
            <a:prstDash val="solid"/>
            <a:miter/>
            <a:headEnd type="none" w="med" len="med"/>
            <a:tailEnd type="none" w="med" len="med"/>
          </a:ln>
        </p:spPr>
        <p:txBody>
          <a:bodyPr wrap="square" tIns="0" bIns="0" anchor="t">
            <a:spAutoFit/>
          </a:bodyPr>
          <a:lstStyle/>
          <a:p>
            <a:pPr lvl="0" indent="0">
              <a:buChar char="•"/>
            </a:pPr>
            <a:r>
              <a:rPr lang="zh-CN" altLang="en-US" sz="900" dirty="0">
                <a:latin typeface="微软雅黑" panose="020B0503020204020204" charset="-122"/>
                <a:ea typeface="微软雅黑" panose="020B0503020204020204" charset="-122"/>
              </a:rPr>
              <a:t>挖掘机</a:t>
            </a:r>
          </a:p>
          <a:p>
            <a:pPr lvl="0" indent="0">
              <a:buChar char="•"/>
            </a:pPr>
            <a:r>
              <a:rPr lang="zh-CN" altLang="en-US" sz="900" dirty="0">
                <a:latin typeface="微软雅黑" panose="020B0503020204020204" charset="-122"/>
                <a:ea typeface="微软雅黑" panose="020B0503020204020204" charset="-122"/>
              </a:rPr>
              <a:t>吊车</a:t>
            </a:r>
          </a:p>
          <a:p>
            <a:pPr lvl="0" indent="0">
              <a:buChar char="•"/>
            </a:pPr>
            <a:r>
              <a:rPr lang="zh-CN" altLang="en-US" sz="900" dirty="0">
                <a:latin typeface="微软雅黑" panose="020B0503020204020204" charset="-122"/>
                <a:ea typeface="微软雅黑" panose="020B0503020204020204" charset="-122"/>
              </a:rPr>
              <a:t>电焊机</a:t>
            </a:r>
          </a:p>
          <a:p>
            <a:pPr lvl="0" indent="0">
              <a:buChar char="•"/>
            </a:pPr>
            <a:r>
              <a:rPr lang="zh-CN" altLang="en-US" sz="900" dirty="0">
                <a:latin typeface="微软雅黑" panose="020B0503020204020204" charset="-122"/>
                <a:ea typeface="微软雅黑" panose="020B0503020204020204" charset="-122"/>
              </a:rPr>
              <a:t>配电箱</a:t>
            </a:r>
          </a:p>
        </p:txBody>
      </p:sp>
      <p:sp>
        <p:nvSpPr>
          <p:cNvPr id="256021" name="Text Box 21"/>
          <p:cNvSpPr/>
          <p:nvPr/>
        </p:nvSpPr>
        <p:spPr>
          <a:xfrm>
            <a:off x="1799698" y="3178182"/>
            <a:ext cx="1595634" cy="914319"/>
          </a:xfrm>
          <a:prstGeom prst="ellipse">
            <a:avLst/>
          </a:prstGeom>
          <a:solidFill>
            <a:srgbClr val="FFC000"/>
          </a:solidFill>
          <a:ln w="9525" cap="flat" cmpd="sng">
            <a:solidFill>
              <a:srgbClr val="FF0000"/>
            </a:solidFill>
            <a:prstDash val="solid"/>
            <a:miter/>
            <a:headEnd type="none" w="med" len="med"/>
            <a:tailEnd type="none" w="med" len="med"/>
          </a:ln>
        </p:spPr>
        <p:txBody>
          <a:bodyPr wrap="square" anchor="ctr">
            <a:spAutoFit/>
          </a:bodyPr>
          <a:lstStyle/>
          <a:p>
            <a:pPr lvl="0" indent="0">
              <a:buChar char="•"/>
            </a:pPr>
            <a:r>
              <a:rPr lang="zh-CN" altLang="en-US" sz="900" dirty="0">
                <a:latin typeface="微软雅黑" panose="020B0503020204020204" charset="-122"/>
                <a:ea typeface="微软雅黑" panose="020B0503020204020204" charset="-122"/>
              </a:rPr>
              <a:t>标准化现场</a:t>
            </a:r>
          </a:p>
          <a:p>
            <a:pPr lvl="0" indent="0">
              <a:buChar char="•"/>
            </a:pPr>
            <a:r>
              <a:rPr lang="zh-CN" altLang="en-US" sz="900" dirty="0">
                <a:latin typeface="微软雅黑" panose="020B0503020204020204" charset="-122"/>
                <a:ea typeface="微软雅黑" panose="020B0503020204020204" charset="-122"/>
              </a:rPr>
              <a:t>定置管理</a:t>
            </a:r>
          </a:p>
          <a:p>
            <a:pPr lvl="0" indent="0">
              <a:buChar char="•"/>
            </a:pPr>
            <a:r>
              <a:rPr lang="zh-CN" altLang="en-US" sz="900" dirty="0">
                <a:latin typeface="微软雅黑" panose="020B0503020204020204" charset="-122"/>
                <a:ea typeface="微软雅黑" panose="020B0503020204020204" charset="-122"/>
              </a:rPr>
              <a:t>隔离与标示</a:t>
            </a:r>
          </a:p>
          <a:p>
            <a:pPr lvl="0" indent="0">
              <a:buChar char="•"/>
            </a:pPr>
            <a:r>
              <a:rPr lang="zh-CN" altLang="en-US" sz="900" dirty="0">
                <a:latin typeface="微软雅黑" panose="020B0503020204020204" charset="-122"/>
                <a:ea typeface="微软雅黑" panose="020B0503020204020204" charset="-122"/>
              </a:rPr>
              <a:t>文明施工</a:t>
            </a:r>
          </a:p>
        </p:txBody>
      </p:sp>
      <p:pic>
        <p:nvPicPr>
          <p:cNvPr id="26628" name="Picture 5" descr="特种作业-最新"/>
          <p:cNvPicPr>
            <a:picLocks noChangeAspect="1"/>
          </p:cNvPicPr>
          <p:nvPr/>
        </p:nvPicPr>
        <p:blipFill>
          <a:blip r:embed="rId3" cstate="print"/>
          <a:stretch>
            <a:fillRect/>
          </a:stretch>
        </p:blipFill>
        <p:spPr>
          <a:xfrm>
            <a:off x="6836201" y="813817"/>
            <a:ext cx="2170778" cy="1256265"/>
          </a:xfrm>
          <a:prstGeom prst="rect">
            <a:avLst/>
          </a:prstGeom>
          <a:noFill/>
          <a:ln w="9525">
            <a:noFill/>
          </a:ln>
        </p:spPr>
      </p:pic>
      <p:sp>
        <p:nvSpPr>
          <p:cNvPr id="26629" name="TextBox 10"/>
          <p:cNvSpPr txBox="1"/>
          <p:nvPr/>
        </p:nvSpPr>
        <p:spPr>
          <a:xfrm>
            <a:off x="234950" y="813435"/>
            <a:ext cx="2115185" cy="335915"/>
          </a:xfrm>
          <a:prstGeom prst="rect">
            <a:avLst/>
          </a:prstGeom>
          <a:solidFill>
            <a:srgbClr val="0070C0"/>
          </a:solidFill>
          <a:ln w="9525">
            <a:noFill/>
          </a:ln>
        </p:spPr>
        <p:txBody>
          <a:bodyPr wrap="square" anchor="t">
            <a:spAutoFit/>
          </a:bodyPr>
          <a:lstStyle/>
          <a:p>
            <a:pPr lvl="0" indent="0">
              <a:spcBef>
                <a:spcPct val="50000"/>
              </a:spcBef>
              <a:buFont typeface="Wingdings" panose="05000000000000000000" charset="0"/>
              <a:buNone/>
            </a:pPr>
            <a:r>
              <a:rPr lang="zh-CN" altLang="en-US" sz="1500" b="1" dirty="0">
                <a:solidFill>
                  <a:schemeClr val="bg1"/>
                </a:solidFill>
                <a:latin typeface="微软雅黑" panose="020B0503020204020204" charset="-122"/>
                <a:ea typeface="微软雅黑" panose="020B0503020204020204" charset="-122"/>
              </a:rPr>
              <a:t>承包商安全管理要求：</a:t>
            </a:r>
          </a:p>
        </p:txBody>
      </p:sp>
      <p:sp>
        <p:nvSpPr>
          <p:cNvPr id="3" name="Text Box 21"/>
          <p:cNvSpPr/>
          <p:nvPr/>
        </p:nvSpPr>
        <p:spPr>
          <a:xfrm>
            <a:off x="1799698" y="4157658"/>
            <a:ext cx="1594443" cy="910135"/>
          </a:xfrm>
          <a:prstGeom prst="ellipse">
            <a:avLst/>
          </a:prstGeom>
          <a:solidFill>
            <a:srgbClr val="FFC000"/>
          </a:solidFill>
          <a:ln w="9525" cap="flat" cmpd="sng">
            <a:solidFill>
              <a:srgbClr val="FF0000"/>
            </a:solidFill>
            <a:prstDash val="solid"/>
            <a:miter/>
            <a:headEnd type="none" w="med" len="med"/>
            <a:tailEnd type="none" w="med" len="med"/>
          </a:ln>
        </p:spPr>
        <p:txBody>
          <a:bodyPr wrap="square" anchor="ctr">
            <a:spAutoFit/>
          </a:bodyPr>
          <a:lstStyle/>
          <a:p>
            <a:pPr lvl="0" indent="0">
              <a:buChar char="•"/>
            </a:pPr>
            <a:r>
              <a:rPr lang="zh-CN" altLang="en-US" sz="900" dirty="0">
                <a:latin typeface="微软雅黑" panose="020B0503020204020204" charset="-122"/>
                <a:ea typeface="微软雅黑" panose="020B0503020204020204" charset="-122"/>
              </a:rPr>
              <a:t>动火作业</a:t>
            </a:r>
          </a:p>
          <a:p>
            <a:pPr lvl="0" indent="0">
              <a:buChar char="•"/>
            </a:pPr>
            <a:r>
              <a:rPr lang="zh-CN" altLang="en-US" sz="900" dirty="0">
                <a:latin typeface="微软雅黑" panose="020B0503020204020204" charset="-122"/>
                <a:ea typeface="微软雅黑" panose="020B0503020204020204" charset="-122"/>
              </a:rPr>
              <a:t>吊装作业</a:t>
            </a:r>
          </a:p>
          <a:p>
            <a:pPr lvl="0" indent="0">
              <a:buChar char="•"/>
            </a:pPr>
            <a:r>
              <a:rPr lang="zh-CN" altLang="en-US" sz="900" dirty="0">
                <a:latin typeface="微软雅黑" panose="020B0503020204020204" charset="-122"/>
                <a:ea typeface="微软雅黑" panose="020B0503020204020204" charset="-122"/>
              </a:rPr>
              <a:t>高处作业</a:t>
            </a:r>
          </a:p>
          <a:p>
            <a:pPr lvl="0" indent="0">
              <a:buChar char="•"/>
            </a:pPr>
            <a:r>
              <a:rPr lang="zh-CN" altLang="en-US" sz="900" dirty="0">
                <a:latin typeface="微软雅黑" panose="020B0503020204020204" charset="-122"/>
                <a:ea typeface="微软雅黑" panose="020B0503020204020204" charset="-122"/>
              </a:rPr>
              <a:t>受限空间作业</a:t>
            </a:r>
          </a:p>
        </p:txBody>
      </p:sp>
      <p:sp>
        <p:nvSpPr>
          <p:cNvPr id="26631" name="文本框 3"/>
          <p:cNvSpPr/>
          <p:nvPr/>
        </p:nvSpPr>
        <p:spPr>
          <a:xfrm>
            <a:off x="140952" y="1430636"/>
            <a:ext cx="416770" cy="704813"/>
          </a:xfrm>
          <a:prstGeom prst="ellipse">
            <a:avLst/>
          </a:prstGeom>
          <a:solidFill>
            <a:srgbClr val="0070C0"/>
          </a:solidFill>
          <a:ln w="9525">
            <a:noFill/>
          </a:ln>
        </p:spPr>
        <p:txBody>
          <a:bodyPr wrap="square" anchor="t">
            <a:spAutoFit/>
          </a:bodyPr>
          <a:lstStyle/>
          <a:p>
            <a:pPr lvl="0" indent="0" algn="ctr"/>
            <a:r>
              <a:rPr lang="zh-CN" altLang="en-US" sz="1350" b="1">
                <a:solidFill>
                  <a:schemeClr val="bg1"/>
                </a:solidFill>
                <a:latin typeface="微软雅黑" panose="020B0503020204020204" charset="-122"/>
                <a:ea typeface="微软雅黑" panose="020B0503020204020204" charset="-122"/>
              </a:rPr>
              <a:t>人员</a:t>
            </a:r>
          </a:p>
        </p:txBody>
      </p:sp>
      <p:sp>
        <p:nvSpPr>
          <p:cNvPr id="26632" name="文本框 4"/>
          <p:cNvSpPr/>
          <p:nvPr/>
        </p:nvSpPr>
        <p:spPr>
          <a:xfrm>
            <a:off x="150478" y="2332998"/>
            <a:ext cx="434632" cy="704813"/>
          </a:xfrm>
          <a:prstGeom prst="ellipse">
            <a:avLst/>
          </a:prstGeom>
          <a:solidFill>
            <a:srgbClr val="0070C0"/>
          </a:solidFill>
          <a:ln w="9525">
            <a:noFill/>
          </a:ln>
        </p:spPr>
        <p:txBody>
          <a:bodyPr wrap="square" anchor="t">
            <a:spAutoFit/>
          </a:bodyPr>
          <a:lstStyle/>
          <a:p>
            <a:pPr lvl="0" indent="0" algn="ctr"/>
            <a:r>
              <a:rPr lang="zh-CN" altLang="en-US" sz="1350" b="1">
                <a:solidFill>
                  <a:schemeClr val="bg1"/>
                </a:solidFill>
                <a:latin typeface="微软雅黑" panose="020B0503020204020204" charset="-122"/>
                <a:ea typeface="微软雅黑" panose="020B0503020204020204" charset="-122"/>
              </a:rPr>
              <a:t>设备</a:t>
            </a:r>
          </a:p>
        </p:txBody>
      </p:sp>
      <p:sp>
        <p:nvSpPr>
          <p:cNvPr id="26633" name="文本框 5"/>
          <p:cNvSpPr/>
          <p:nvPr/>
        </p:nvSpPr>
        <p:spPr>
          <a:xfrm>
            <a:off x="145715" y="3390647"/>
            <a:ext cx="444158" cy="1271844"/>
          </a:xfrm>
          <a:prstGeom prst="ellipse">
            <a:avLst/>
          </a:prstGeom>
          <a:solidFill>
            <a:srgbClr val="0070C0"/>
          </a:solidFill>
          <a:ln w="9525">
            <a:noFill/>
          </a:ln>
        </p:spPr>
        <p:txBody>
          <a:bodyPr wrap="square" anchor="t">
            <a:spAutoFit/>
          </a:bodyPr>
          <a:lstStyle/>
          <a:p>
            <a:pPr lvl="0" indent="0" algn="ctr"/>
            <a:r>
              <a:rPr lang="zh-CN" altLang="en-US" sz="1350" b="1">
                <a:solidFill>
                  <a:schemeClr val="bg1"/>
                </a:solidFill>
                <a:latin typeface="微软雅黑" panose="020B0503020204020204" charset="-122"/>
                <a:ea typeface="微软雅黑" panose="020B0503020204020204" charset="-122"/>
              </a:rPr>
              <a:t>现场作业</a:t>
            </a:r>
          </a:p>
        </p:txBody>
      </p:sp>
      <p:cxnSp>
        <p:nvCxnSpPr>
          <p:cNvPr id="7" name="直接箭头连接符 6"/>
          <p:cNvCxnSpPr/>
          <p:nvPr/>
        </p:nvCxnSpPr>
        <p:spPr>
          <a:xfrm>
            <a:off x="616070" y="1728329"/>
            <a:ext cx="1138378"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615674" y="2686336"/>
            <a:ext cx="1138378"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657747" y="3578789"/>
            <a:ext cx="1141951" cy="43225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657747" y="4145597"/>
            <a:ext cx="1109799" cy="43225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6638" name="图片 10"/>
          <p:cNvPicPr>
            <a:picLocks noChangeAspect="1"/>
          </p:cNvPicPr>
          <p:nvPr/>
        </p:nvPicPr>
        <p:blipFill>
          <a:blip r:embed="rId4" cstate="print"/>
          <a:stretch>
            <a:fillRect/>
          </a:stretch>
        </p:blipFill>
        <p:spPr>
          <a:xfrm>
            <a:off x="4051935" y="2218055"/>
            <a:ext cx="1449705" cy="1289685"/>
          </a:xfrm>
          <a:prstGeom prst="rect">
            <a:avLst/>
          </a:prstGeom>
          <a:noFill/>
          <a:ln w="9525">
            <a:noFill/>
          </a:ln>
        </p:spPr>
      </p:pic>
      <p:pic>
        <p:nvPicPr>
          <p:cNvPr id="26639" name="图片 11"/>
          <p:cNvPicPr>
            <a:picLocks noChangeAspect="1"/>
          </p:cNvPicPr>
          <p:nvPr/>
        </p:nvPicPr>
        <p:blipFill>
          <a:blip r:embed="rId5" cstate="print"/>
          <a:stretch>
            <a:fillRect/>
          </a:stretch>
        </p:blipFill>
        <p:spPr>
          <a:xfrm>
            <a:off x="4051300" y="3740150"/>
            <a:ext cx="1450340" cy="1381125"/>
          </a:xfrm>
          <a:prstGeom prst="rect">
            <a:avLst/>
          </a:prstGeom>
          <a:noFill/>
          <a:ln w="9525">
            <a:noFill/>
          </a:ln>
        </p:spPr>
      </p:pic>
      <p:pic>
        <p:nvPicPr>
          <p:cNvPr id="4" name="图片 6"/>
          <p:cNvPicPr>
            <a:picLocks noChangeAspect="1"/>
          </p:cNvPicPr>
          <p:nvPr/>
        </p:nvPicPr>
        <p:blipFill>
          <a:blip r:embed="rId6" cstate="print"/>
          <a:stretch>
            <a:fillRect/>
          </a:stretch>
        </p:blipFill>
        <p:spPr>
          <a:xfrm>
            <a:off x="4049395" y="840105"/>
            <a:ext cx="1452245" cy="1203325"/>
          </a:xfrm>
          <a:prstGeom prst="rect">
            <a:avLst/>
          </a:prstGeom>
          <a:noFill/>
          <a:ln w="9525">
            <a:noFill/>
          </a:ln>
        </p:spPr>
      </p:pic>
      <p:pic>
        <p:nvPicPr>
          <p:cNvPr id="5" name="图片 4"/>
          <p:cNvPicPr>
            <a:picLocks noChangeAspect="1"/>
          </p:cNvPicPr>
          <p:nvPr/>
        </p:nvPicPr>
        <p:blipFill>
          <a:blip r:embed="rId7" cstate="print"/>
          <a:stretch>
            <a:fillRect/>
          </a:stretch>
        </p:blipFill>
        <p:spPr>
          <a:xfrm>
            <a:off x="7002145" y="2123440"/>
            <a:ext cx="1718945" cy="1528445"/>
          </a:xfrm>
          <a:prstGeom prst="rect">
            <a:avLst/>
          </a:prstGeom>
        </p:spPr>
      </p:pic>
      <p:pic>
        <p:nvPicPr>
          <p:cNvPr id="34826" name="图片 1"/>
          <p:cNvPicPr>
            <a:picLocks noChangeAspect="1"/>
          </p:cNvPicPr>
          <p:nvPr/>
        </p:nvPicPr>
        <p:blipFill>
          <a:blip r:embed="rId8" cstate="print"/>
          <a:stretch>
            <a:fillRect/>
          </a:stretch>
        </p:blipFill>
        <p:spPr>
          <a:xfrm>
            <a:off x="7002145" y="3730625"/>
            <a:ext cx="1892300" cy="1380490"/>
          </a:xfrm>
          <a:prstGeom prst="rect">
            <a:avLst/>
          </a:prstGeom>
          <a:noFill/>
          <a:ln w="19050" cap="flat" cmpd="sng">
            <a:solidFill>
              <a:schemeClr val="tx1"/>
            </a:solidFill>
            <a:prstDash val="solid"/>
            <a:round/>
            <a:headEnd type="none" w="med" len="med"/>
            <a:tailEnd type="none" w="med" len="med"/>
          </a:ln>
        </p:spPr>
      </p:pic>
      <p:sp>
        <p:nvSpPr>
          <p:cNvPr id="6" name="右箭头 5"/>
          <p:cNvSpPr/>
          <p:nvPr/>
        </p:nvSpPr>
        <p:spPr>
          <a:xfrm>
            <a:off x="5679440" y="1503680"/>
            <a:ext cx="1209040" cy="224790"/>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 name="右箭头 10"/>
          <p:cNvSpPr/>
          <p:nvPr/>
        </p:nvSpPr>
        <p:spPr>
          <a:xfrm>
            <a:off x="5679440" y="2908935"/>
            <a:ext cx="1209040" cy="224790"/>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5679440" y="1041400"/>
            <a:ext cx="1156970" cy="469900"/>
          </a:xfrm>
          <a:prstGeom prst="rect">
            <a:avLst/>
          </a:prstGeom>
          <a:noFill/>
        </p:spPr>
        <p:txBody>
          <a:bodyPr wrap="square" rtlCol="0">
            <a:spAutoFit/>
          </a:bodyPr>
          <a:lstStyle/>
          <a:p>
            <a:r>
              <a:rPr lang="zh-CN" altLang="en-US" sz="1200" b="1">
                <a:solidFill>
                  <a:srgbClr val="0070C0"/>
                </a:solidFill>
                <a:latin typeface="微软雅黑" panose="020B0503020204020204" charset="-122"/>
                <a:ea typeface="微软雅黑" panose="020B0503020204020204" charset="-122"/>
              </a:rPr>
              <a:t>特种作业人员目视化标识</a:t>
            </a:r>
          </a:p>
        </p:txBody>
      </p:sp>
      <p:sp>
        <p:nvSpPr>
          <p:cNvPr id="13" name="文本框 12"/>
          <p:cNvSpPr txBox="1"/>
          <p:nvPr/>
        </p:nvSpPr>
        <p:spPr>
          <a:xfrm>
            <a:off x="3677285" y="1023620"/>
            <a:ext cx="296545" cy="835660"/>
          </a:xfrm>
          <a:prstGeom prst="rect">
            <a:avLst/>
          </a:prstGeom>
          <a:noFill/>
        </p:spPr>
        <p:txBody>
          <a:bodyPr wrap="square" rtlCol="0">
            <a:spAutoFit/>
          </a:bodyPr>
          <a:lstStyle/>
          <a:p>
            <a:r>
              <a:rPr lang="zh-CN" altLang="en-US" sz="1200" b="1">
                <a:solidFill>
                  <a:srgbClr val="0070C0"/>
                </a:solidFill>
                <a:latin typeface="微软雅黑" panose="020B0503020204020204" charset="-122"/>
                <a:ea typeface="微软雅黑" panose="020B0503020204020204" charset="-122"/>
              </a:rPr>
              <a:t>培训会议</a:t>
            </a:r>
          </a:p>
        </p:txBody>
      </p:sp>
      <p:sp>
        <p:nvSpPr>
          <p:cNvPr id="15" name="文本框 14"/>
          <p:cNvSpPr txBox="1"/>
          <p:nvPr/>
        </p:nvSpPr>
        <p:spPr>
          <a:xfrm>
            <a:off x="3677285" y="2444750"/>
            <a:ext cx="296545" cy="835660"/>
          </a:xfrm>
          <a:prstGeom prst="rect">
            <a:avLst/>
          </a:prstGeom>
          <a:noFill/>
        </p:spPr>
        <p:txBody>
          <a:bodyPr wrap="square" rtlCol="0">
            <a:spAutoFit/>
          </a:bodyPr>
          <a:lstStyle/>
          <a:p>
            <a:r>
              <a:rPr lang="zh-CN" altLang="en-US" sz="1200" b="1">
                <a:solidFill>
                  <a:srgbClr val="0070C0"/>
                </a:solidFill>
                <a:latin typeface="微软雅黑" panose="020B0503020204020204" charset="-122"/>
                <a:ea typeface="微软雅黑" panose="020B0503020204020204" charset="-122"/>
              </a:rPr>
              <a:t>施工机具</a:t>
            </a:r>
          </a:p>
        </p:txBody>
      </p:sp>
      <p:sp>
        <p:nvSpPr>
          <p:cNvPr id="16" name="文本框 15"/>
          <p:cNvSpPr txBox="1"/>
          <p:nvPr/>
        </p:nvSpPr>
        <p:spPr>
          <a:xfrm>
            <a:off x="5679440" y="2378075"/>
            <a:ext cx="1156335" cy="469900"/>
          </a:xfrm>
          <a:prstGeom prst="rect">
            <a:avLst/>
          </a:prstGeom>
          <a:noFill/>
        </p:spPr>
        <p:txBody>
          <a:bodyPr wrap="square" rtlCol="0">
            <a:spAutoFit/>
          </a:bodyPr>
          <a:lstStyle/>
          <a:p>
            <a:r>
              <a:rPr lang="zh-CN" altLang="en-US" sz="1200" b="1">
                <a:solidFill>
                  <a:srgbClr val="0070C0"/>
                </a:solidFill>
                <a:latin typeface="微软雅黑" panose="020B0503020204020204" charset="-122"/>
                <a:ea typeface="微软雅黑" panose="020B0503020204020204" charset="-122"/>
              </a:rPr>
              <a:t>季度检查并粘贴合格标签</a:t>
            </a:r>
          </a:p>
        </p:txBody>
      </p:sp>
      <p:sp>
        <p:nvSpPr>
          <p:cNvPr id="17" name="左右箭头 16"/>
          <p:cNvSpPr/>
          <p:nvPr/>
        </p:nvSpPr>
        <p:spPr>
          <a:xfrm>
            <a:off x="5655945" y="4309110"/>
            <a:ext cx="1179830" cy="224155"/>
          </a:xfrm>
          <a:prstGeom prst="lef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8" name="文本框 17"/>
          <p:cNvSpPr txBox="1"/>
          <p:nvPr/>
        </p:nvSpPr>
        <p:spPr>
          <a:xfrm>
            <a:off x="5705475" y="3982085"/>
            <a:ext cx="1156335" cy="287020"/>
          </a:xfrm>
          <a:prstGeom prst="rect">
            <a:avLst/>
          </a:prstGeom>
          <a:noFill/>
        </p:spPr>
        <p:txBody>
          <a:bodyPr wrap="square" rtlCol="0">
            <a:spAutoFit/>
          </a:bodyPr>
          <a:lstStyle/>
          <a:p>
            <a:pPr algn="ctr"/>
            <a:r>
              <a:rPr lang="zh-CN" altLang="en-US" sz="1200" b="1">
                <a:solidFill>
                  <a:srgbClr val="0070C0"/>
                </a:solidFill>
                <a:latin typeface="微软雅黑" panose="020B0503020204020204" charset="-122"/>
                <a:ea typeface="微软雅黑" panose="020B0503020204020204" charset="-122"/>
              </a:rPr>
              <a:t>规范作业</a:t>
            </a:r>
          </a:p>
        </p:txBody>
      </p:sp>
      <p:sp>
        <p:nvSpPr>
          <p:cNvPr id="2" name=" 220"/>
          <p:cNvSpPr/>
          <p:nvPr/>
        </p:nvSpPr>
        <p:spPr>
          <a:xfrm>
            <a:off x="64770" y="223520"/>
            <a:ext cx="5842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13</a:t>
            </a:r>
          </a:p>
        </p:txBody>
      </p:sp>
      <p:sp>
        <p:nvSpPr>
          <p:cNvPr id="14" name="文本框 13"/>
          <p:cNvSpPr txBox="1"/>
          <p:nvPr/>
        </p:nvSpPr>
        <p:spPr>
          <a:xfrm>
            <a:off x="572770" y="192405"/>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承包商管理</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18"/>
                                        </p:tgtEl>
                                        <p:attrNameLst>
                                          <p:attrName>style.visibility</p:attrName>
                                        </p:attrNameLst>
                                      </p:cBhvr>
                                      <p:to>
                                        <p:strVal val="visible"/>
                                      </p:to>
                                    </p:set>
                                    <p:anim calcmode="lin" valueType="num">
                                      <p:cBhvr>
                                        <p:cTn id="7" dur="500" fill="hold"/>
                                        <p:tgtEl>
                                          <p:spTgt spid="256018"/>
                                        </p:tgtEl>
                                        <p:attrNameLst>
                                          <p:attrName>ppt_x</p:attrName>
                                        </p:attrNameLst>
                                      </p:cBhvr>
                                      <p:tavLst>
                                        <p:tav tm="0">
                                          <p:val>
                                            <p:strVal val="#ppt_x"/>
                                          </p:val>
                                        </p:tav>
                                        <p:tav tm="100000">
                                          <p:val>
                                            <p:strVal val="#ppt_x"/>
                                          </p:val>
                                        </p:tav>
                                      </p:tavLst>
                                    </p:anim>
                                    <p:anim calcmode="lin" valueType="num">
                                      <p:cBhvr>
                                        <p:cTn id="8" dur="500" fill="hold"/>
                                        <p:tgtEl>
                                          <p:spTgt spid="2560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19"/>
                                        </p:tgtEl>
                                        <p:attrNameLst>
                                          <p:attrName>style.visibility</p:attrName>
                                        </p:attrNameLst>
                                      </p:cBhvr>
                                      <p:to>
                                        <p:strVal val="visible"/>
                                      </p:to>
                                    </p:set>
                                    <p:anim calcmode="lin" valueType="num">
                                      <p:cBhvr>
                                        <p:cTn id="13" dur="500" fill="hold"/>
                                        <p:tgtEl>
                                          <p:spTgt spid="256019"/>
                                        </p:tgtEl>
                                        <p:attrNameLst>
                                          <p:attrName>ppt_x</p:attrName>
                                        </p:attrNameLst>
                                      </p:cBhvr>
                                      <p:tavLst>
                                        <p:tav tm="0">
                                          <p:val>
                                            <p:strVal val="#ppt_x"/>
                                          </p:val>
                                        </p:tav>
                                        <p:tav tm="100000">
                                          <p:val>
                                            <p:strVal val="#ppt_x"/>
                                          </p:val>
                                        </p:tav>
                                      </p:tavLst>
                                    </p:anim>
                                    <p:anim calcmode="lin" valueType="num">
                                      <p:cBhvr>
                                        <p:cTn id="14" dur="500" fill="hold"/>
                                        <p:tgtEl>
                                          <p:spTgt spid="2560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6021"/>
                                        </p:tgtEl>
                                        <p:attrNameLst>
                                          <p:attrName>style.visibility</p:attrName>
                                        </p:attrNameLst>
                                      </p:cBhvr>
                                      <p:to>
                                        <p:strVal val="visible"/>
                                      </p:to>
                                    </p:set>
                                    <p:anim calcmode="lin" valueType="num">
                                      <p:cBhvr>
                                        <p:cTn id="19" dur="500" fill="hold"/>
                                        <p:tgtEl>
                                          <p:spTgt spid="256021"/>
                                        </p:tgtEl>
                                        <p:attrNameLst>
                                          <p:attrName>ppt_x</p:attrName>
                                        </p:attrNameLst>
                                      </p:cBhvr>
                                      <p:tavLst>
                                        <p:tav tm="0">
                                          <p:val>
                                            <p:strVal val="#ppt_x"/>
                                          </p:val>
                                        </p:tav>
                                        <p:tav tm="100000">
                                          <p:val>
                                            <p:strVal val="#ppt_x"/>
                                          </p:val>
                                        </p:tav>
                                      </p:tavLst>
                                    </p:anim>
                                    <p:anim calcmode="lin" valueType="num">
                                      <p:cBhvr>
                                        <p:cTn id="20" dur="500" fill="hold"/>
                                        <p:tgtEl>
                                          <p:spTgt spid="2560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ppt_x</p:attrName>
                                        </p:attrNameLst>
                                      </p:cBhvr>
                                      <p:tavLst>
                                        <p:tav tm="0">
                                          <p:val>
                                            <p:strVal val="#ppt_x"/>
                                          </p:val>
                                        </p:tav>
                                        <p:tav tm="100000">
                                          <p:val>
                                            <p:strVal val="#ppt_x"/>
                                          </p:val>
                                        </p:tav>
                                      </p:tavLst>
                                    </p:anim>
                                    <p:anim calcmode="lin" valueType="num">
                                      <p:cBhvr>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8" grpId="0" bldLvl="0" animBg="1"/>
      <p:bldP spid="256019" grpId="0" bldLvl="0" animBg="1"/>
      <p:bldP spid="256021" grpId="0" bldLvl="0" animBg="1"/>
      <p:bldP spid="3"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72770" y="218440"/>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高危作业管理</a:t>
            </a:r>
          </a:p>
        </p:txBody>
      </p:sp>
      <p:sp>
        <p:nvSpPr>
          <p:cNvPr id="9" name=" 220"/>
          <p:cNvSpPr/>
          <p:nvPr/>
        </p:nvSpPr>
        <p:spPr>
          <a:xfrm>
            <a:off x="64770" y="250190"/>
            <a:ext cx="57658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14</a:t>
            </a:r>
          </a:p>
        </p:txBody>
      </p:sp>
      <p:sp>
        <p:nvSpPr>
          <p:cNvPr id="13" name="文本框 12"/>
          <p:cNvSpPr txBox="1"/>
          <p:nvPr/>
        </p:nvSpPr>
        <p:spPr>
          <a:xfrm>
            <a:off x="130175" y="786765"/>
            <a:ext cx="4582795" cy="725170"/>
          </a:xfrm>
          <a:prstGeom prst="rect">
            <a:avLst/>
          </a:prstGeom>
          <a:noFill/>
        </p:spPr>
        <p:txBody>
          <a:bodyPr wrap="square" rtlCol="0">
            <a:spAutoFit/>
          </a:bodyPr>
          <a:lstStyle/>
          <a:p>
            <a:pPr fontAlgn="auto">
              <a:lnSpc>
                <a:spcPct val="130000"/>
              </a:lnSpc>
            </a:pPr>
            <a:r>
              <a:rPr lang="zh-CN" altLang="en-US" sz="1600" dirty="0">
                <a:solidFill>
                  <a:srgbClr val="000000"/>
                </a:solidFill>
                <a:latin typeface="微软雅黑" panose="020B0503020204020204" charset="-122"/>
                <a:ea typeface="微软雅黑" panose="020B0503020204020204" charset="-122"/>
                <a:sym typeface="+mn-ea"/>
              </a:rPr>
              <a:t>高危作业是导致严重事故的</a:t>
            </a:r>
            <a:r>
              <a:rPr lang="zh-CN" altLang="en-US" sz="1600" b="1" dirty="0">
                <a:solidFill>
                  <a:srgbClr val="FF0000"/>
                </a:solidFill>
                <a:latin typeface="微软雅黑" panose="020B0503020204020204" charset="-122"/>
                <a:ea typeface="微软雅黑" panose="020B0503020204020204" charset="-122"/>
                <a:sym typeface="+mn-ea"/>
              </a:rPr>
              <a:t>“直通车”</a:t>
            </a:r>
            <a:r>
              <a:rPr lang="zh-CN" altLang="en-US" sz="1600" dirty="0">
                <a:solidFill>
                  <a:schemeClr val="tx1"/>
                </a:solidFill>
                <a:latin typeface="微软雅黑" panose="020B0503020204020204" charset="-122"/>
                <a:ea typeface="微软雅黑" panose="020B0503020204020204" charset="-122"/>
                <a:sym typeface="+mn-ea"/>
              </a:rPr>
              <a:t>！ </a:t>
            </a:r>
          </a:p>
          <a:p>
            <a:pPr fontAlgn="auto">
              <a:lnSpc>
                <a:spcPct val="130000"/>
              </a:lnSpc>
            </a:pPr>
            <a:r>
              <a:rPr lang="zh-CN" altLang="en-US" sz="1600" dirty="0">
                <a:solidFill>
                  <a:srgbClr val="000000"/>
                </a:solidFill>
                <a:latin typeface="微软雅黑" panose="020B0503020204020204" charset="-122"/>
                <a:ea typeface="微软雅黑" panose="020B0503020204020204" charset="-122"/>
                <a:sym typeface="+mn-ea"/>
              </a:rPr>
              <a:t>管控高危作业是事故</a:t>
            </a:r>
            <a:r>
              <a:rPr lang="en-US" altLang="zh-CN" sz="1600" dirty="0">
                <a:solidFill>
                  <a:srgbClr val="000000"/>
                </a:solidFill>
                <a:latin typeface="微软雅黑" panose="020B0503020204020204" charset="-122"/>
                <a:ea typeface="微软雅黑" panose="020B0503020204020204" charset="-122"/>
                <a:sym typeface="+mn-ea"/>
              </a:rPr>
              <a:t>/</a:t>
            </a:r>
            <a:r>
              <a:rPr lang="zh-CN" altLang="en-US" sz="1600" dirty="0">
                <a:solidFill>
                  <a:srgbClr val="000000"/>
                </a:solidFill>
                <a:latin typeface="微软雅黑" panose="020B0503020204020204" charset="-122"/>
                <a:ea typeface="微软雅黑" panose="020B0503020204020204" charset="-122"/>
                <a:sym typeface="+mn-ea"/>
              </a:rPr>
              <a:t>风险管理中最高效的手段！</a:t>
            </a:r>
          </a:p>
        </p:txBody>
      </p:sp>
      <p:pic>
        <p:nvPicPr>
          <p:cNvPr id="2" name="图片 1"/>
          <p:cNvPicPr>
            <a:picLocks noChangeAspect="1"/>
          </p:cNvPicPr>
          <p:nvPr/>
        </p:nvPicPr>
        <p:blipFill>
          <a:blip r:embed="rId3" cstate="print"/>
          <a:stretch>
            <a:fillRect/>
          </a:stretch>
        </p:blipFill>
        <p:spPr>
          <a:xfrm>
            <a:off x="4530090" y="1295400"/>
            <a:ext cx="4391660" cy="3693795"/>
          </a:xfrm>
          <a:prstGeom prst="rect">
            <a:avLst/>
          </a:prstGeom>
        </p:spPr>
      </p:pic>
      <p:sp>
        <p:nvSpPr>
          <p:cNvPr id="4" name="文本框 3"/>
          <p:cNvSpPr txBox="1"/>
          <p:nvPr/>
        </p:nvSpPr>
        <p:spPr>
          <a:xfrm>
            <a:off x="906145" y="1983740"/>
            <a:ext cx="1701800" cy="1979075"/>
          </a:xfrm>
          <a:prstGeom prst="roundRect">
            <a:avLst/>
          </a:prstGeom>
          <a:solidFill>
            <a:schemeClr val="accent1"/>
          </a:solidFill>
        </p:spPr>
        <p:txBody>
          <a:bodyPr wrap="square" rtlCol="0">
            <a:spAutoFit/>
          </a:bodyPr>
          <a:lstStyle/>
          <a:p>
            <a:r>
              <a:rPr lang="zh-CN" altLang="en-US" sz="1400">
                <a:solidFill>
                  <a:schemeClr val="bg1"/>
                </a:solidFill>
                <a:latin typeface="微软雅黑" panose="020B0503020204020204" charset="-122"/>
                <a:ea typeface="微软雅黑" panose="020B0503020204020204" charset="-122"/>
              </a:rPr>
              <a:t>1、动火作业</a:t>
            </a:r>
          </a:p>
          <a:p>
            <a:r>
              <a:rPr lang="zh-CN" altLang="en-US" sz="1400">
                <a:solidFill>
                  <a:schemeClr val="bg1"/>
                </a:solidFill>
                <a:latin typeface="微软雅黑" panose="020B0503020204020204" charset="-122"/>
                <a:ea typeface="微软雅黑" panose="020B0503020204020204" charset="-122"/>
              </a:rPr>
              <a:t>2、受限空间作业</a:t>
            </a:r>
          </a:p>
          <a:p>
            <a:r>
              <a:rPr lang="zh-CN" altLang="en-US" sz="1400">
                <a:solidFill>
                  <a:schemeClr val="bg1"/>
                </a:solidFill>
                <a:latin typeface="微软雅黑" panose="020B0503020204020204" charset="-122"/>
                <a:ea typeface="微软雅黑" panose="020B0503020204020204" charset="-122"/>
              </a:rPr>
              <a:t>3、动土作业</a:t>
            </a:r>
          </a:p>
          <a:p>
            <a:r>
              <a:rPr lang="zh-CN" altLang="en-US" sz="1400">
                <a:solidFill>
                  <a:schemeClr val="bg1"/>
                </a:solidFill>
                <a:latin typeface="微软雅黑" panose="020B0503020204020204" charset="-122"/>
                <a:ea typeface="微软雅黑" panose="020B0503020204020204" charset="-122"/>
              </a:rPr>
              <a:t>4、吊装作业</a:t>
            </a:r>
          </a:p>
          <a:p>
            <a:r>
              <a:rPr lang="zh-CN" altLang="en-US" sz="1400">
                <a:solidFill>
                  <a:schemeClr val="bg1"/>
                </a:solidFill>
                <a:latin typeface="微软雅黑" panose="020B0503020204020204" charset="-122"/>
                <a:ea typeface="微软雅黑" panose="020B0503020204020204" charset="-122"/>
              </a:rPr>
              <a:t>5、高处作业</a:t>
            </a:r>
          </a:p>
          <a:p>
            <a:r>
              <a:rPr lang="zh-CN" altLang="en-US" sz="1400">
                <a:solidFill>
                  <a:schemeClr val="bg1"/>
                </a:solidFill>
                <a:latin typeface="微软雅黑" panose="020B0503020204020204" charset="-122"/>
                <a:ea typeface="微软雅黑" panose="020B0503020204020204" charset="-122"/>
              </a:rPr>
              <a:t>6、临时用电作业</a:t>
            </a:r>
          </a:p>
          <a:p>
            <a:r>
              <a:rPr lang="zh-CN" altLang="en-US" sz="1400">
                <a:solidFill>
                  <a:schemeClr val="bg1"/>
                </a:solidFill>
                <a:latin typeface="微软雅黑" panose="020B0503020204020204" charset="-122"/>
                <a:ea typeface="微软雅黑" panose="020B0503020204020204" charset="-122"/>
              </a:rPr>
              <a:t>7、盲板抽堵作业</a:t>
            </a:r>
          </a:p>
          <a:p>
            <a:r>
              <a:rPr lang="zh-CN" altLang="en-US" sz="1400">
                <a:solidFill>
                  <a:schemeClr val="bg1"/>
                </a:solidFill>
                <a:latin typeface="微软雅黑" panose="020B0503020204020204" charset="-122"/>
                <a:ea typeface="微软雅黑" panose="020B0503020204020204" charset="-122"/>
              </a:rPr>
              <a:t>8、断路作业</a:t>
            </a:r>
          </a:p>
        </p:txBody>
      </p:sp>
      <p:sp>
        <p:nvSpPr>
          <p:cNvPr id="5" name="文本框 4"/>
          <p:cNvSpPr txBox="1"/>
          <p:nvPr/>
        </p:nvSpPr>
        <p:spPr>
          <a:xfrm>
            <a:off x="561975" y="1664335"/>
            <a:ext cx="187515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高危作业分类</a:t>
            </a:r>
          </a:p>
        </p:txBody>
      </p:sp>
      <p:sp>
        <p:nvSpPr>
          <p:cNvPr id="10" name="文本框 9"/>
          <p:cNvSpPr txBox="1"/>
          <p:nvPr/>
        </p:nvSpPr>
        <p:spPr>
          <a:xfrm>
            <a:off x="130175" y="2280285"/>
            <a:ext cx="431800" cy="1386205"/>
          </a:xfrm>
          <a:prstGeom prst="rect">
            <a:avLst/>
          </a:prstGeom>
          <a:noFill/>
        </p:spPr>
        <p:txBody>
          <a:bodyPr wrap="square" rtlCol="0">
            <a:spAutoFit/>
          </a:bodyPr>
          <a:lstStyle/>
          <a:p>
            <a:r>
              <a:rPr lang="zh-CN" altLang="en-US" sz="1400">
                <a:latin typeface="微软雅黑" panose="020B0503020204020204" charset="-122"/>
                <a:ea typeface="微软雅黑" panose="020B0503020204020204" charset="-122"/>
              </a:rPr>
              <a:t>八大高危作业</a:t>
            </a:r>
          </a:p>
        </p:txBody>
      </p:sp>
      <p:sp>
        <p:nvSpPr>
          <p:cNvPr id="11" name="左大括号 10"/>
          <p:cNvSpPr/>
          <p:nvPr/>
        </p:nvSpPr>
        <p:spPr>
          <a:xfrm>
            <a:off x="455295" y="2146935"/>
            <a:ext cx="427355" cy="1687195"/>
          </a:xfrm>
          <a:prstGeom prst="leftBrace">
            <a:avLst/>
          </a:prstGeom>
          <a:noFill/>
          <a:ln w="15875" cap="flat" cmpd="sng" algn="ctr">
            <a:solidFill>
              <a:srgbClr val="00206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12" name="图片 11"/>
          <p:cNvPicPr>
            <a:picLocks noChangeAspect="1"/>
          </p:cNvPicPr>
          <p:nvPr/>
        </p:nvPicPr>
        <p:blipFill>
          <a:blip r:embed="rId4" cstate="print"/>
          <a:stretch>
            <a:fillRect/>
          </a:stretch>
        </p:blipFill>
        <p:spPr>
          <a:xfrm>
            <a:off x="7884795" y="786765"/>
            <a:ext cx="1113790" cy="1193165"/>
          </a:xfrm>
          <a:prstGeom prst="rect">
            <a:avLst/>
          </a:prstGeom>
        </p:spPr>
      </p:pic>
      <p:sp>
        <p:nvSpPr>
          <p:cNvPr id="160" name=" 160"/>
          <p:cNvSpPr/>
          <p:nvPr/>
        </p:nvSpPr>
        <p:spPr>
          <a:xfrm rot="18780000" flipV="1">
            <a:off x="6732270" y="1177290"/>
            <a:ext cx="1071245" cy="687705"/>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4" name="椭圆 13"/>
          <p:cNvSpPr/>
          <p:nvPr/>
        </p:nvSpPr>
        <p:spPr>
          <a:xfrm>
            <a:off x="3386455" y="2072640"/>
            <a:ext cx="770890" cy="796290"/>
          </a:xfrm>
          <a:prstGeom prst="ellips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a:ln>
                  <a:noFill/>
                </a:ln>
                <a:solidFill>
                  <a:schemeClr val="bg1"/>
                </a:solidFill>
                <a:effectLst/>
                <a:latin typeface="微软雅黑" panose="020B0503020204020204" charset="-122"/>
                <a:ea typeface="微软雅黑" panose="020B0503020204020204" charset="-122"/>
              </a:rPr>
              <a:t>管线打开</a:t>
            </a:r>
          </a:p>
        </p:txBody>
      </p:sp>
      <p:sp>
        <p:nvSpPr>
          <p:cNvPr id="15" name="椭圆 14"/>
          <p:cNvSpPr/>
          <p:nvPr/>
        </p:nvSpPr>
        <p:spPr>
          <a:xfrm>
            <a:off x="3386455" y="3037840"/>
            <a:ext cx="770890" cy="796290"/>
          </a:xfrm>
          <a:prstGeom prst="ellips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a:ln>
                  <a:noFill/>
                </a:ln>
                <a:solidFill>
                  <a:schemeClr val="bg1"/>
                </a:solidFill>
                <a:effectLst/>
                <a:latin typeface="微软雅黑" panose="020B0503020204020204" charset="-122"/>
                <a:ea typeface="微软雅黑" panose="020B0503020204020204" charset="-122"/>
              </a:rPr>
              <a:t>上锁挂签</a:t>
            </a:r>
          </a:p>
        </p:txBody>
      </p:sp>
      <p:sp>
        <p:nvSpPr>
          <p:cNvPr id="252" name=" 252"/>
          <p:cNvSpPr/>
          <p:nvPr/>
        </p:nvSpPr>
        <p:spPr>
          <a:xfrm>
            <a:off x="2727960" y="2570480"/>
            <a:ext cx="658495" cy="666115"/>
          </a:xfrm>
          <a:prstGeom prst="mathPlus">
            <a:avLst>
              <a:gd name="adj1" fmla="val 9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7" name="文本框 16"/>
          <p:cNvSpPr txBox="1"/>
          <p:nvPr/>
        </p:nvSpPr>
        <p:spPr>
          <a:xfrm>
            <a:off x="2837815" y="1664335"/>
            <a:ext cx="187515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补充项</a:t>
            </a:r>
          </a:p>
        </p:txBody>
      </p:sp>
      <p:sp>
        <p:nvSpPr>
          <p:cNvPr id="18" name="左大括号 17"/>
          <p:cNvSpPr/>
          <p:nvPr/>
        </p:nvSpPr>
        <p:spPr>
          <a:xfrm rot="16200000">
            <a:off x="2254250" y="2653030"/>
            <a:ext cx="493395" cy="3112770"/>
          </a:xfrm>
          <a:prstGeom prst="leftBrace">
            <a:avLst>
              <a:gd name="adj1" fmla="val 8333"/>
              <a:gd name="adj2" fmla="val 49427"/>
            </a:avLst>
          </a:prstGeom>
          <a:noFill/>
          <a:ln w="15875"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9" name="文本框 18"/>
          <p:cNvSpPr txBox="1"/>
          <p:nvPr/>
        </p:nvSpPr>
        <p:spPr>
          <a:xfrm>
            <a:off x="906145" y="4456430"/>
            <a:ext cx="3235960" cy="532765"/>
          </a:xfrm>
          <a:prstGeom prst="rect">
            <a:avLst/>
          </a:prstGeom>
          <a:solidFill>
            <a:srgbClr val="FFFF00"/>
          </a:solidFill>
        </p:spPr>
        <p:txBody>
          <a:bodyPr wrap="square" rtlCol="0">
            <a:spAutoFit/>
          </a:bodyPr>
          <a:lstStyle/>
          <a:p>
            <a:r>
              <a:rPr lang="zh-CN" altLang="en-US" sz="1400">
                <a:latin typeface="微软雅黑" panose="020B0503020204020204" charset="-122"/>
                <a:ea typeface="微软雅黑" panose="020B0503020204020204" charset="-122"/>
              </a:rPr>
              <a:t>工作安全分析（</a:t>
            </a:r>
            <a:r>
              <a:rPr lang="en-US" altLang="zh-CN" sz="1400">
                <a:latin typeface="微软雅黑" panose="020B0503020204020204" charset="-122"/>
                <a:ea typeface="微软雅黑" panose="020B0503020204020204" charset="-122"/>
              </a:rPr>
              <a:t>JSA</a:t>
            </a:r>
            <a:r>
              <a:rPr lang="zh-CN" altLang="en-US" sz="1400">
                <a:latin typeface="微软雅黑" panose="020B0503020204020204" charset="-122"/>
                <a:ea typeface="微软雅黑" panose="020B0503020204020204" charset="-122"/>
              </a:rPr>
              <a:t>）、作业许可、</a:t>
            </a:r>
          </a:p>
          <a:p>
            <a:r>
              <a:rPr lang="zh-CN" altLang="en-US" sz="1400">
                <a:latin typeface="微软雅黑" panose="020B0503020204020204" charset="-122"/>
                <a:ea typeface="微软雅黑" panose="020B0503020204020204" charset="-122"/>
              </a:rPr>
              <a:t>高危作业审核标准</a:t>
            </a:r>
          </a:p>
        </p:txBody>
      </p:sp>
      <p:sp>
        <p:nvSpPr>
          <p:cNvPr id="20" name="燕尾形 19"/>
          <p:cNvSpPr/>
          <p:nvPr/>
        </p:nvSpPr>
        <p:spPr>
          <a:xfrm>
            <a:off x="130175" y="4404360"/>
            <a:ext cx="775970" cy="636905"/>
          </a:xfrm>
          <a:prstGeom prst="chevron">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zh-CN" altLang="en-US" sz="1400" b="0" i="0" u="none" strike="noStrike" cap="none" normalizeH="0" baseline="0">
                <a:ln>
                  <a:noFill/>
                </a:ln>
                <a:solidFill>
                  <a:schemeClr val="bg1"/>
                </a:solidFill>
                <a:effectLst/>
                <a:latin typeface="微软雅黑" panose="020B0503020204020204" charset="-122"/>
                <a:ea typeface="微软雅黑" panose="020B0503020204020204" charset="-122"/>
              </a:rPr>
              <a:t>手段</a:t>
            </a:r>
          </a:p>
        </p:txBody>
      </p:sp>
    </p:spTree>
    <p:custDataLst>
      <p:tags r:id="rId1"/>
    </p:custData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4290" y="691515"/>
            <a:ext cx="4689475" cy="2583180"/>
          </a:xfrm>
          <a:prstGeom prst="rect">
            <a:avLst/>
          </a:prstGeom>
          <a:noFill/>
          <a:ln>
            <a:solidFill>
              <a:schemeClr val="accent1"/>
            </a:solidFill>
          </a:ln>
        </p:spPr>
        <p:txBody>
          <a:bodyPr wrap="square" rtlCol="0">
            <a:spAutoFit/>
          </a:bodyPr>
          <a:lstStyle/>
          <a:p>
            <a:pPr>
              <a:lnSpc>
                <a:spcPct val="130000"/>
              </a:lnSpc>
              <a:spcBef>
                <a:spcPts val="0"/>
              </a:spcBef>
              <a:spcAft>
                <a:spcPts val="0"/>
              </a:spcAft>
            </a:pPr>
            <a:r>
              <a:rPr lang="zh-CN" altLang="en-US" sz="1400" b="1">
                <a:solidFill>
                  <a:srgbClr val="00B050"/>
                </a:solidFill>
                <a:latin typeface="微软雅黑" panose="020B0503020204020204" charset="-122"/>
                <a:ea typeface="微软雅黑" panose="020B0503020204020204" charset="-122"/>
              </a:rPr>
              <a:t>最佳实践：</a:t>
            </a:r>
          </a:p>
          <a:p>
            <a:pPr marL="285750" indent="-285750">
              <a:lnSpc>
                <a:spcPct val="130000"/>
              </a:lnSpc>
              <a:spcBef>
                <a:spcPts val="0"/>
              </a:spcBef>
              <a:spcAft>
                <a:spcPts val="0"/>
              </a:spcAft>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编制高危作业现场审核标准及审核清单；</a:t>
            </a:r>
          </a:p>
          <a:p>
            <a:pPr marL="285750" indent="-285750">
              <a:lnSpc>
                <a:spcPct val="130000"/>
              </a:lnSpc>
              <a:spcBef>
                <a:spcPts val="0"/>
              </a:spcBef>
              <a:spcAft>
                <a:spcPts val="0"/>
              </a:spcAft>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实施工作许可、工作前安全分析（</a:t>
            </a:r>
            <a:r>
              <a:rPr lang="en-US" altLang="zh-CN" sz="1400">
                <a:solidFill>
                  <a:schemeClr val="tx1"/>
                </a:solidFill>
                <a:latin typeface="微软雅黑" panose="020B0503020204020204" charset="-122"/>
                <a:ea typeface="微软雅黑" panose="020B0503020204020204" charset="-122"/>
              </a:rPr>
              <a:t>JSA</a:t>
            </a:r>
            <a:r>
              <a:rPr lang="zh-CN" altLang="en-US" sz="1400">
                <a:solidFill>
                  <a:schemeClr val="tx1"/>
                </a:solidFill>
                <a:latin typeface="微软雅黑" panose="020B0503020204020204" charset="-122"/>
                <a:ea typeface="微软雅黑" panose="020B0503020204020204" charset="-122"/>
              </a:rPr>
              <a:t>）；</a:t>
            </a:r>
          </a:p>
          <a:p>
            <a:pPr marL="285750" indent="-285750">
              <a:lnSpc>
                <a:spcPct val="130000"/>
              </a:lnSpc>
              <a:spcBef>
                <a:spcPts val="0"/>
              </a:spcBef>
              <a:spcAft>
                <a:spcPts val="0"/>
              </a:spcAft>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设立固定动火区，规避装置内动火作业风险；</a:t>
            </a:r>
          </a:p>
          <a:p>
            <a:pPr marL="285750" indent="-285750">
              <a:lnSpc>
                <a:spcPct val="130000"/>
              </a:lnSpc>
              <a:spcBef>
                <a:spcPts val="0"/>
              </a:spcBef>
              <a:spcAft>
                <a:spcPts val="0"/>
              </a:spcAft>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设立票证管理看板和警示标识牌；</a:t>
            </a:r>
          </a:p>
          <a:p>
            <a:pPr marL="285750" indent="-285750">
              <a:lnSpc>
                <a:spcPct val="130000"/>
              </a:lnSpc>
              <a:spcBef>
                <a:spcPts val="0"/>
              </a:spcBef>
              <a:spcAft>
                <a:spcPts val="0"/>
              </a:spcAft>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成立高危作业审核小组，实行高危作业</a:t>
            </a:r>
            <a:r>
              <a:rPr lang="en-US" altLang="zh-CN" sz="1400">
                <a:solidFill>
                  <a:schemeClr val="tx1"/>
                </a:solidFill>
                <a:latin typeface="微软雅黑" panose="020B0503020204020204" charset="-122"/>
                <a:ea typeface="微软雅黑" panose="020B0503020204020204" charset="-122"/>
              </a:rPr>
              <a:t>“</a:t>
            </a:r>
            <a:r>
              <a:rPr lang="zh-CN" altLang="en-US" sz="1400">
                <a:solidFill>
                  <a:schemeClr val="tx1"/>
                </a:solidFill>
                <a:latin typeface="微软雅黑" panose="020B0503020204020204" charset="-122"/>
                <a:ea typeface="微软雅黑" panose="020B0503020204020204" charset="-122"/>
              </a:rPr>
              <a:t>周审核制</a:t>
            </a:r>
            <a:r>
              <a:rPr lang="en-US" altLang="zh-CN" sz="1400">
                <a:solidFill>
                  <a:schemeClr val="tx1"/>
                </a:solidFill>
                <a:latin typeface="微软雅黑" panose="020B0503020204020204" charset="-122"/>
                <a:ea typeface="微软雅黑" panose="020B0503020204020204" charset="-122"/>
              </a:rPr>
              <a:t>”</a:t>
            </a:r>
            <a:r>
              <a:rPr lang="zh-CN" altLang="en-US" sz="1400">
                <a:solidFill>
                  <a:schemeClr val="tx1"/>
                </a:solidFill>
                <a:latin typeface="微软雅黑" panose="020B0503020204020204" charset="-122"/>
                <a:ea typeface="微软雅黑" panose="020B0503020204020204" charset="-122"/>
              </a:rPr>
              <a:t>；</a:t>
            </a:r>
          </a:p>
          <a:p>
            <a:pPr marL="285750" indent="-285750">
              <a:lnSpc>
                <a:spcPct val="130000"/>
              </a:lnSpc>
              <a:spcBef>
                <a:spcPts val="0"/>
              </a:spcBef>
              <a:spcAft>
                <a:spcPts val="0"/>
              </a:spcAft>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实行</a:t>
            </a:r>
            <a:r>
              <a:rPr lang="en-US" altLang="zh-CN" sz="1400">
                <a:solidFill>
                  <a:schemeClr val="tx1"/>
                </a:solidFill>
                <a:latin typeface="微软雅黑" panose="020B0503020204020204" charset="-122"/>
                <a:ea typeface="微软雅黑" panose="020B0503020204020204" charset="-122"/>
              </a:rPr>
              <a:t>“1+1+1”</a:t>
            </a:r>
            <a:r>
              <a:rPr lang="zh-CN" altLang="en-US" sz="1400">
                <a:solidFill>
                  <a:schemeClr val="tx1"/>
                </a:solidFill>
                <a:latin typeface="微软雅黑" panose="020B0503020204020204" charset="-122"/>
                <a:ea typeface="微软雅黑" panose="020B0503020204020204" charset="-122"/>
              </a:rPr>
              <a:t>零星工程滚动计划，控制非计划作业，提高作业计划执行率；</a:t>
            </a:r>
          </a:p>
          <a:p>
            <a:pPr marL="285750" indent="-285750">
              <a:lnSpc>
                <a:spcPct val="130000"/>
              </a:lnSpc>
              <a:spcBef>
                <a:spcPts val="0"/>
              </a:spcBef>
              <a:spcAft>
                <a:spcPts val="0"/>
              </a:spcAft>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制定高危作业运行看板，高危作业目视化管理。</a:t>
            </a:r>
          </a:p>
        </p:txBody>
      </p:sp>
      <p:pic>
        <p:nvPicPr>
          <p:cNvPr id="65540" name="图片 5"/>
          <p:cNvPicPr>
            <a:picLocks noChangeAspect="1"/>
          </p:cNvPicPr>
          <p:nvPr/>
        </p:nvPicPr>
        <p:blipFill>
          <a:blip r:embed="rId3" cstate="print"/>
          <a:srcRect r="53600"/>
          <a:stretch>
            <a:fillRect/>
          </a:stretch>
        </p:blipFill>
        <p:spPr>
          <a:xfrm>
            <a:off x="195580" y="3620135"/>
            <a:ext cx="1160780" cy="1453515"/>
          </a:xfrm>
          <a:prstGeom prst="rect">
            <a:avLst/>
          </a:prstGeom>
          <a:noFill/>
          <a:ln w="9525">
            <a:noFill/>
          </a:ln>
        </p:spPr>
      </p:pic>
      <p:pic>
        <p:nvPicPr>
          <p:cNvPr id="63492" name="图片 4"/>
          <p:cNvPicPr>
            <a:picLocks noChangeAspect="1"/>
          </p:cNvPicPr>
          <p:nvPr/>
        </p:nvPicPr>
        <p:blipFill>
          <a:blip r:embed="rId4" cstate="print"/>
          <a:stretch>
            <a:fillRect/>
          </a:stretch>
        </p:blipFill>
        <p:spPr>
          <a:xfrm>
            <a:off x="1790700" y="3606165"/>
            <a:ext cx="1176020" cy="1453515"/>
          </a:xfrm>
          <a:prstGeom prst="rect">
            <a:avLst/>
          </a:prstGeom>
          <a:noFill/>
          <a:ln w="9525">
            <a:noFill/>
          </a:ln>
        </p:spPr>
      </p:pic>
      <p:pic>
        <p:nvPicPr>
          <p:cNvPr id="4" name="图片 3"/>
          <p:cNvPicPr>
            <a:picLocks noChangeAspect="1"/>
          </p:cNvPicPr>
          <p:nvPr/>
        </p:nvPicPr>
        <p:blipFill>
          <a:blip r:embed="rId5" cstate="print"/>
          <a:stretch>
            <a:fillRect/>
          </a:stretch>
        </p:blipFill>
        <p:spPr>
          <a:xfrm>
            <a:off x="3406775" y="3592195"/>
            <a:ext cx="1149985" cy="1452880"/>
          </a:xfrm>
          <a:prstGeom prst="rect">
            <a:avLst/>
          </a:prstGeom>
          <a:ln>
            <a:noFill/>
          </a:ln>
          <a:effectLst>
            <a:outerShdw blurRad="292100" dist="139700" dir="2700000" algn="tl" rotWithShape="0">
              <a:srgbClr val="333333">
                <a:alpha val="65000"/>
              </a:srgbClr>
            </a:outerShdw>
          </a:effectLst>
        </p:spPr>
      </p:pic>
      <p:pic>
        <p:nvPicPr>
          <p:cNvPr id="62470" name="图片 2"/>
          <p:cNvPicPr>
            <a:picLocks noChangeAspect="1"/>
          </p:cNvPicPr>
          <p:nvPr/>
        </p:nvPicPr>
        <p:blipFill>
          <a:blip r:embed="rId6" cstate="print"/>
          <a:stretch>
            <a:fillRect/>
          </a:stretch>
        </p:blipFill>
        <p:spPr>
          <a:xfrm>
            <a:off x="4965065" y="3592195"/>
            <a:ext cx="1701800" cy="1473835"/>
          </a:xfrm>
          <a:prstGeom prst="rect">
            <a:avLst/>
          </a:prstGeom>
          <a:noFill/>
          <a:ln w="9525">
            <a:solidFill>
              <a:schemeClr val="accent1"/>
            </a:solidFill>
          </a:ln>
        </p:spPr>
      </p:pic>
      <p:pic>
        <p:nvPicPr>
          <p:cNvPr id="36866" name="图片 1"/>
          <p:cNvPicPr>
            <a:picLocks noChangeAspect="1"/>
          </p:cNvPicPr>
          <p:nvPr/>
        </p:nvPicPr>
        <p:blipFill>
          <a:blip r:embed="rId7" cstate="print"/>
          <a:stretch>
            <a:fillRect/>
          </a:stretch>
        </p:blipFill>
        <p:spPr>
          <a:xfrm>
            <a:off x="5671820" y="757555"/>
            <a:ext cx="3430905" cy="1116965"/>
          </a:xfrm>
          <a:prstGeom prst="rect">
            <a:avLst/>
          </a:prstGeom>
          <a:noFill/>
          <a:ln w="9525" cap="flat" cmpd="sng">
            <a:solidFill>
              <a:schemeClr val="tx1"/>
            </a:solidFill>
            <a:prstDash val="solid"/>
            <a:round/>
            <a:headEnd type="none" w="med" len="med"/>
            <a:tailEnd type="none" w="med" len="med"/>
          </a:ln>
        </p:spPr>
      </p:pic>
      <p:pic>
        <p:nvPicPr>
          <p:cNvPr id="5" name="图片 4"/>
          <p:cNvPicPr>
            <a:picLocks noChangeAspect="1"/>
          </p:cNvPicPr>
          <p:nvPr/>
        </p:nvPicPr>
        <p:blipFill>
          <a:blip r:embed="rId8" cstate="print"/>
          <a:stretch>
            <a:fillRect/>
          </a:stretch>
        </p:blipFill>
        <p:spPr>
          <a:xfrm>
            <a:off x="5671820" y="1984375"/>
            <a:ext cx="3430905" cy="1233805"/>
          </a:xfrm>
          <a:prstGeom prst="rect">
            <a:avLst/>
          </a:prstGeom>
          <a:ln>
            <a:solidFill>
              <a:schemeClr val="tx1"/>
            </a:solidFill>
          </a:ln>
        </p:spPr>
      </p:pic>
      <p:sp>
        <p:nvSpPr>
          <p:cNvPr id="17" name="文本框 16"/>
          <p:cNvSpPr txBox="1"/>
          <p:nvPr/>
        </p:nvSpPr>
        <p:spPr>
          <a:xfrm>
            <a:off x="323215" y="3251835"/>
            <a:ext cx="904875" cy="319405"/>
          </a:xfrm>
          <a:prstGeom prst="rect">
            <a:avLst/>
          </a:prstGeom>
          <a:noFill/>
        </p:spPr>
        <p:txBody>
          <a:bodyPr wrap="square" rtlCol="0">
            <a:spAutoFit/>
          </a:bodyPr>
          <a:lstStyle/>
          <a:p>
            <a:pPr algn="ctr"/>
            <a:r>
              <a:rPr lang="zh-CN" sz="1400" b="1">
                <a:solidFill>
                  <a:srgbClr val="0070C0"/>
                </a:solidFill>
                <a:latin typeface="微软雅黑" panose="020B0503020204020204" charset="-122"/>
                <a:ea typeface="微软雅黑" panose="020B0503020204020204" charset="-122"/>
              </a:rPr>
              <a:t>审核标准</a:t>
            </a:r>
          </a:p>
        </p:txBody>
      </p:sp>
      <p:sp>
        <p:nvSpPr>
          <p:cNvPr id="6" name="文本框 5"/>
          <p:cNvSpPr txBox="1"/>
          <p:nvPr/>
        </p:nvSpPr>
        <p:spPr>
          <a:xfrm>
            <a:off x="1925955" y="3251835"/>
            <a:ext cx="904875" cy="319405"/>
          </a:xfrm>
          <a:prstGeom prst="rect">
            <a:avLst/>
          </a:prstGeom>
          <a:noFill/>
        </p:spPr>
        <p:txBody>
          <a:bodyPr wrap="square" rtlCol="0">
            <a:spAutoFit/>
          </a:bodyPr>
          <a:lstStyle/>
          <a:p>
            <a:pPr algn="ctr"/>
            <a:r>
              <a:rPr lang="zh-CN" sz="1400" b="1">
                <a:solidFill>
                  <a:srgbClr val="0070C0"/>
                </a:solidFill>
                <a:latin typeface="微软雅黑" panose="020B0503020204020204" charset="-122"/>
                <a:ea typeface="微软雅黑" panose="020B0503020204020204" charset="-122"/>
              </a:rPr>
              <a:t>警示标识</a:t>
            </a:r>
          </a:p>
        </p:txBody>
      </p:sp>
      <p:sp>
        <p:nvSpPr>
          <p:cNvPr id="7" name="文本框 6"/>
          <p:cNvSpPr txBox="1"/>
          <p:nvPr/>
        </p:nvSpPr>
        <p:spPr>
          <a:xfrm>
            <a:off x="3529330" y="3241675"/>
            <a:ext cx="904875" cy="319405"/>
          </a:xfrm>
          <a:prstGeom prst="rect">
            <a:avLst/>
          </a:prstGeom>
          <a:noFill/>
        </p:spPr>
        <p:txBody>
          <a:bodyPr wrap="square" rtlCol="0">
            <a:spAutoFit/>
          </a:bodyPr>
          <a:lstStyle/>
          <a:p>
            <a:pPr algn="ctr"/>
            <a:r>
              <a:rPr lang="zh-CN" sz="1400" b="1">
                <a:solidFill>
                  <a:srgbClr val="0070C0"/>
                </a:solidFill>
                <a:latin typeface="微软雅黑" panose="020B0503020204020204" charset="-122"/>
                <a:ea typeface="微软雅黑" panose="020B0503020204020204" charset="-122"/>
              </a:rPr>
              <a:t>票证管理</a:t>
            </a:r>
          </a:p>
        </p:txBody>
      </p:sp>
      <p:sp>
        <p:nvSpPr>
          <p:cNvPr id="8" name="文本框 7"/>
          <p:cNvSpPr txBox="1"/>
          <p:nvPr/>
        </p:nvSpPr>
        <p:spPr>
          <a:xfrm>
            <a:off x="5247005" y="3254375"/>
            <a:ext cx="1137285" cy="319405"/>
          </a:xfrm>
          <a:prstGeom prst="rect">
            <a:avLst/>
          </a:prstGeom>
          <a:noFill/>
        </p:spPr>
        <p:txBody>
          <a:bodyPr wrap="square" rtlCol="0">
            <a:spAutoFit/>
          </a:bodyPr>
          <a:lstStyle/>
          <a:p>
            <a:pPr algn="ctr"/>
            <a:r>
              <a:rPr lang="zh-CN" sz="1400" b="1">
                <a:solidFill>
                  <a:srgbClr val="0070C0"/>
                </a:solidFill>
                <a:latin typeface="微软雅黑" panose="020B0503020204020204" charset="-122"/>
                <a:ea typeface="微软雅黑" panose="020B0503020204020204" charset="-122"/>
              </a:rPr>
              <a:t>固定动火区</a:t>
            </a:r>
          </a:p>
        </p:txBody>
      </p:sp>
      <p:sp>
        <p:nvSpPr>
          <p:cNvPr id="10" name="文本框 9"/>
          <p:cNvSpPr txBox="1"/>
          <p:nvPr/>
        </p:nvSpPr>
        <p:spPr>
          <a:xfrm>
            <a:off x="7091680" y="3254375"/>
            <a:ext cx="1946275" cy="319405"/>
          </a:xfrm>
          <a:prstGeom prst="rect">
            <a:avLst/>
          </a:prstGeom>
          <a:noFill/>
        </p:spPr>
        <p:txBody>
          <a:bodyPr wrap="square" rtlCol="0">
            <a:spAutoFit/>
          </a:bodyPr>
          <a:lstStyle/>
          <a:p>
            <a:pPr algn="ctr"/>
            <a:r>
              <a:rPr lang="en-US" altLang="zh-CN" sz="1400" b="1">
                <a:solidFill>
                  <a:srgbClr val="0070C0"/>
                </a:solidFill>
                <a:latin typeface="微软雅黑" panose="020B0503020204020204" charset="-122"/>
                <a:ea typeface="微软雅黑" panose="020B0503020204020204" charset="-122"/>
              </a:rPr>
              <a:t>“1+1+1”</a:t>
            </a:r>
            <a:r>
              <a:rPr lang="zh-CN" altLang="en-US" sz="1400" b="1">
                <a:solidFill>
                  <a:srgbClr val="0070C0"/>
                </a:solidFill>
                <a:latin typeface="微软雅黑" panose="020B0503020204020204" charset="-122"/>
                <a:ea typeface="微软雅黑" panose="020B0503020204020204" charset="-122"/>
              </a:rPr>
              <a:t>滚动计划</a:t>
            </a:r>
          </a:p>
        </p:txBody>
      </p:sp>
      <p:sp>
        <p:nvSpPr>
          <p:cNvPr id="12" name="文本框 11"/>
          <p:cNvSpPr txBox="1"/>
          <p:nvPr/>
        </p:nvSpPr>
        <p:spPr>
          <a:xfrm>
            <a:off x="4918075" y="836295"/>
            <a:ext cx="753745" cy="959485"/>
          </a:xfrm>
          <a:prstGeom prst="rect">
            <a:avLst/>
          </a:prstGeom>
          <a:noFill/>
        </p:spPr>
        <p:txBody>
          <a:bodyPr wrap="square" rtlCol="0">
            <a:spAutoFit/>
          </a:bodyPr>
          <a:lstStyle/>
          <a:p>
            <a:pPr algn="ctr"/>
            <a:r>
              <a:rPr lang="zh-CN" sz="1400" b="1">
                <a:solidFill>
                  <a:srgbClr val="0070C0"/>
                </a:solidFill>
                <a:latin typeface="微软雅黑" panose="020B0503020204020204" charset="-122"/>
                <a:ea typeface="微软雅黑" panose="020B0503020204020204" charset="-122"/>
              </a:rPr>
              <a:t>高危作业不符合率趋势图</a:t>
            </a:r>
          </a:p>
        </p:txBody>
      </p:sp>
      <p:sp>
        <p:nvSpPr>
          <p:cNvPr id="13" name="文本框 12"/>
          <p:cNvSpPr txBox="1"/>
          <p:nvPr/>
        </p:nvSpPr>
        <p:spPr>
          <a:xfrm>
            <a:off x="4918075" y="2199005"/>
            <a:ext cx="753745" cy="746125"/>
          </a:xfrm>
          <a:prstGeom prst="rect">
            <a:avLst/>
          </a:prstGeom>
          <a:noFill/>
        </p:spPr>
        <p:txBody>
          <a:bodyPr wrap="square" rtlCol="0">
            <a:spAutoFit/>
          </a:bodyPr>
          <a:lstStyle/>
          <a:p>
            <a:pPr algn="ctr"/>
            <a:r>
              <a:rPr lang="zh-CN" sz="1400" b="1">
                <a:solidFill>
                  <a:srgbClr val="0070C0"/>
                </a:solidFill>
                <a:latin typeface="微软雅黑" panose="020B0503020204020204" charset="-122"/>
                <a:ea typeface="微软雅黑" panose="020B0503020204020204" charset="-122"/>
              </a:rPr>
              <a:t>高危作业运行看板</a:t>
            </a:r>
          </a:p>
        </p:txBody>
      </p:sp>
      <p:pic>
        <p:nvPicPr>
          <p:cNvPr id="14" name="图片 13"/>
          <p:cNvPicPr>
            <a:picLocks noChangeAspect="1"/>
          </p:cNvPicPr>
          <p:nvPr/>
        </p:nvPicPr>
        <p:blipFill>
          <a:blip r:embed="rId9" cstate="print"/>
          <a:stretch>
            <a:fillRect/>
          </a:stretch>
        </p:blipFill>
        <p:spPr>
          <a:xfrm>
            <a:off x="7149465" y="3573145"/>
            <a:ext cx="1831340" cy="1487170"/>
          </a:xfrm>
          <a:prstGeom prst="rect">
            <a:avLst/>
          </a:prstGeom>
          <a:ln>
            <a:solidFill>
              <a:schemeClr val="accent1"/>
            </a:solidFill>
          </a:ln>
        </p:spPr>
      </p:pic>
      <p:sp>
        <p:nvSpPr>
          <p:cNvPr id="2" name="文本框 1"/>
          <p:cNvSpPr txBox="1"/>
          <p:nvPr/>
        </p:nvSpPr>
        <p:spPr>
          <a:xfrm>
            <a:off x="572770" y="218440"/>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高危作业管理</a:t>
            </a:r>
          </a:p>
        </p:txBody>
      </p:sp>
      <p:sp>
        <p:nvSpPr>
          <p:cNvPr id="9" name=" 220"/>
          <p:cNvSpPr/>
          <p:nvPr/>
        </p:nvSpPr>
        <p:spPr>
          <a:xfrm>
            <a:off x="64770" y="250190"/>
            <a:ext cx="57658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14</a:t>
            </a:r>
          </a:p>
        </p:txBody>
      </p:sp>
    </p:spTree>
    <p:custDataLst>
      <p:tags r:id="rId1"/>
    </p:custData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文本框 1"/>
          <p:cNvSpPr txBox="1"/>
          <p:nvPr/>
        </p:nvSpPr>
        <p:spPr>
          <a:xfrm>
            <a:off x="166053" y="717074"/>
            <a:ext cx="6786563" cy="319405"/>
          </a:xfrm>
          <a:prstGeom prst="rect">
            <a:avLst/>
          </a:prstGeom>
          <a:noFill/>
          <a:ln w="9525">
            <a:noFill/>
          </a:ln>
        </p:spPr>
        <p:txBody>
          <a:bodyPr wrap="square" anchor="t">
            <a:spAutoFit/>
          </a:bodyPr>
          <a:lstStyle/>
          <a:p>
            <a:pPr lvl="0" indent="0"/>
            <a:r>
              <a:rPr lang="en-US" altLang="zh-CN" sz="1400" b="1" dirty="0">
                <a:solidFill>
                  <a:srgbClr val="0070C0"/>
                </a:solidFill>
                <a:latin typeface="微软雅黑" panose="020B0503020204020204" charset="-122"/>
                <a:ea typeface="微软雅黑" panose="020B0503020204020204" charset="-122"/>
              </a:rPr>
              <a:t> JSA</a:t>
            </a:r>
            <a:r>
              <a:rPr lang="zh-CN" altLang="en-US" sz="1400" b="1" dirty="0">
                <a:solidFill>
                  <a:srgbClr val="0070C0"/>
                </a:solidFill>
                <a:latin typeface="微软雅黑" panose="020B0503020204020204" charset="-122"/>
                <a:ea typeface="微软雅黑" panose="020B0503020204020204" charset="-122"/>
              </a:rPr>
              <a:t>、作业许可管控作业活动、降低作业风险（</a:t>
            </a:r>
            <a:r>
              <a:rPr lang="en-US" altLang="zh-CN" sz="1400" b="1" dirty="0">
                <a:solidFill>
                  <a:srgbClr val="00B050"/>
                </a:solidFill>
                <a:latin typeface="微软雅黑" panose="020B0503020204020204" charset="-122"/>
                <a:ea typeface="微软雅黑" panose="020B0503020204020204" charset="-122"/>
              </a:rPr>
              <a:t>“</a:t>
            </a:r>
            <a:r>
              <a:rPr lang="zh-CN" altLang="en-US" sz="1400" b="1" dirty="0">
                <a:solidFill>
                  <a:srgbClr val="00B050"/>
                </a:solidFill>
                <a:latin typeface="微软雅黑" panose="020B0503020204020204" charset="-122"/>
                <a:ea typeface="微软雅黑" panose="020B0503020204020204" charset="-122"/>
              </a:rPr>
              <a:t>大票套小票</a:t>
            </a:r>
            <a:r>
              <a:rPr lang="en-US" altLang="zh-CN" sz="1400" b="1" dirty="0">
                <a:solidFill>
                  <a:srgbClr val="00B050"/>
                </a:solidFill>
                <a:latin typeface="微软雅黑" panose="020B0503020204020204" charset="-122"/>
                <a:ea typeface="微软雅黑" panose="020B0503020204020204" charset="-122"/>
              </a:rPr>
              <a:t>”</a:t>
            </a:r>
            <a:r>
              <a:rPr lang="zh-CN" altLang="en-US" sz="1400" b="1" dirty="0">
                <a:solidFill>
                  <a:srgbClr val="0070C0"/>
                </a:solidFill>
                <a:latin typeface="微软雅黑" panose="020B0503020204020204" charset="-122"/>
                <a:ea typeface="微软雅黑" panose="020B0503020204020204" charset="-122"/>
              </a:rPr>
              <a:t>）</a:t>
            </a:r>
          </a:p>
        </p:txBody>
      </p:sp>
      <p:sp>
        <p:nvSpPr>
          <p:cNvPr id="57347" name="文本框 1"/>
          <p:cNvSpPr txBox="1"/>
          <p:nvPr/>
        </p:nvSpPr>
        <p:spPr>
          <a:xfrm>
            <a:off x="166370" y="1016000"/>
            <a:ext cx="3665855" cy="2331720"/>
          </a:xfrm>
          <a:prstGeom prst="rect">
            <a:avLst/>
          </a:prstGeom>
          <a:solidFill>
            <a:schemeClr val="accent2">
              <a:lumMod val="40000"/>
              <a:lumOff val="60000"/>
            </a:schemeClr>
          </a:solidFill>
          <a:ln w="9525">
            <a:noFill/>
          </a:ln>
        </p:spPr>
        <p:txBody>
          <a:bodyPr wrap="square" anchor="t">
            <a:spAutoFit/>
          </a:bodyPr>
          <a:lstStyle/>
          <a:p>
            <a:pPr marL="285750" lvl="0" indent="-285750" algn="just">
              <a:lnSpc>
                <a:spcPct val="150000"/>
              </a:lnSpc>
              <a:buFont typeface="Arial" panose="020B0604020202020204" pitchFamily="34" charset="0"/>
              <a:buChar char="•"/>
            </a:pPr>
            <a:r>
              <a:rPr lang="zh-CN" sz="1400" b="1" dirty="0">
                <a:latin typeface="微软雅黑" panose="020B0503020204020204" charset="-122"/>
                <a:ea typeface="微软雅黑" panose="020B0503020204020204" charset="-122"/>
                <a:sym typeface="+mn-ea"/>
              </a:rPr>
              <a:t>作业许可</a:t>
            </a:r>
            <a:r>
              <a:rPr lang="zh-CN" altLang="en-US" sz="1400" b="1" dirty="0">
                <a:latin typeface="微软雅黑" panose="020B0503020204020204" charset="-122"/>
                <a:ea typeface="微软雅黑" panose="020B0503020204020204" charset="-122"/>
                <a:sym typeface="+mn-ea"/>
              </a:rPr>
              <a:t>：</a:t>
            </a:r>
            <a:r>
              <a:rPr lang="zh-CN" altLang="en-US" sz="1400" dirty="0">
                <a:latin typeface="微软雅黑" panose="020B0503020204020204" charset="-122"/>
                <a:ea typeface="微软雅黑" panose="020B0503020204020204" charset="-122"/>
                <a:sym typeface="+mn-ea"/>
              </a:rPr>
              <a:t>提供一种识别、评价和控制工作任务风险的系统管控方法确保在健康、安全和环保的情况进行作业。</a:t>
            </a:r>
          </a:p>
          <a:p>
            <a:pPr marL="285750" lvl="1" indent="-285750" algn="just">
              <a:lnSpc>
                <a:spcPct val="150000"/>
              </a:lnSpc>
              <a:buFont typeface="Arial" panose="020B0604020202020204" pitchFamily="34" charset="0"/>
              <a:buChar char="•"/>
            </a:pPr>
            <a:r>
              <a:rPr lang="zh-CN" altLang="en-US" sz="1400" b="1" dirty="0">
                <a:latin typeface="微软雅黑" panose="020B0503020204020204" charset="-122"/>
                <a:ea typeface="微软雅黑" panose="020B0503020204020204" charset="-122"/>
                <a:sym typeface="+mn-ea"/>
              </a:rPr>
              <a:t>工作安全分析（</a:t>
            </a:r>
            <a:r>
              <a:rPr lang="en-US" altLang="zh-CN" sz="1400" b="1" dirty="0">
                <a:latin typeface="微软雅黑" panose="020B0503020204020204" charset="-122"/>
                <a:ea typeface="微软雅黑" panose="020B0503020204020204" charset="-122"/>
                <a:sym typeface="+mn-ea"/>
              </a:rPr>
              <a:t>JSA</a:t>
            </a:r>
            <a:r>
              <a:rPr lang="zh-CN" altLang="en-US" sz="1400" b="1" dirty="0">
                <a:latin typeface="微软雅黑" panose="020B0503020204020204" charset="-122"/>
                <a:ea typeface="微软雅黑" panose="020B0503020204020204" charset="-122"/>
                <a:sym typeface="+mn-ea"/>
              </a:rPr>
              <a:t>）：</a:t>
            </a:r>
            <a:r>
              <a:rPr lang="zh-CN" altLang="en-US" sz="1400" dirty="0">
                <a:latin typeface="微软雅黑" panose="020B0503020204020204" charset="-122"/>
                <a:ea typeface="微软雅黑" panose="020B0503020204020204" charset="-122"/>
                <a:sym typeface="+mn-ea"/>
              </a:rPr>
              <a:t>是一种事故预防工具。通过事先或定期对某项工作进行分析，发现潜在的危害因素，采取措施予以消除或最大限度的减少潜在的风险。</a:t>
            </a:r>
            <a:endParaRPr lang="zh-CN" altLang="en-US" sz="1350"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3" cstate="print"/>
          <a:srcRect l="11362" r="9736"/>
          <a:stretch>
            <a:fillRect/>
          </a:stretch>
        </p:blipFill>
        <p:spPr>
          <a:xfrm>
            <a:off x="4042410" y="1210945"/>
            <a:ext cx="2465070" cy="2123440"/>
          </a:xfrm>
          <a:prstGeom prst="rect">
            <a:avLst/>
          </a:prstGeom>
        </p:spPr>
      </p:pic>
      <p:sp>
        <p:nvSpPr>
          <p:cNvPr id="4" name="文本框 3"/>
          <p:cNvSpPr txBox="1"/>
          <p:nvPr/>
        </p:nvSpPr>
        <p:spPr>
          <a:xfrm>
            <a:off x="217805" y="3558540"/>
            <a:ext cx="3665855" cy="1485900"/>
          </a:xfrm>
          <a:prstGeom prst="rect">
            <a:avLst/>
          </a:prstGeom>
          <a:solidFill>
            <a:srgbClr val="FFFF00"/>
          </a:solidFill>
        </p:spPr>
        <p:txBody>
          <a:bodyPr wrap="square" rtlCol="0">
            <a:spAutoFit/>
          </a:bodyPr>
          <a:lstStyle/>
          <a:p>
            <a:pPr marR="0" lvl="0" indent="0" algn="l" defTabSz="914400" rtl="0" eaLnBrk="1" fontAlgn="base" latinLnBrk="0" hangingPunct="1">
              <a:lnSpc>
                <a:spcPct val="130000"/>
              </a:lnSpc>
              <a:spcBef>
                <a:spcPts val="20"/>
              </a:spcBef>
              <a:spcAft>
                <a:spcPts val="0"/>
              </a:spcAft>
              <a:buClrTx/>
              <a:buSzTx/>
              <a:buFont typeface="+mj-lt"/>
              <a:buNone/>
              <a:defRPr/>
            </a:pPr>
            <a:r>
              <a:rPr lang="en-US" altLang="zh-CN" sz="1400" kern="0" noProof="0" dirty="0">
                <a:ln>
                  <a:noFill/>
                </a:ln>
                <a:solidFill>
                  <a:schemeClr val="tx1"/>
                </a:solidFill>
                <a:effectLst/>
                <a:uLnTx/>
                <a:uFillTx/>
                <a:latin typeface="微软雅黑" panose="020B0503020204020204" charset="-122"/>
                <a:ea typeface="微软雅黑" panose="020B0503020204020204" charset="-122"/>
                <a:sym typeface="+mn-ea"/>
              </a:rPr>
              <a:t>1</a:t>
            </a:r>
            <a:r>
              <a:rPr lang="zh-CN" altLang="en-US" sz="1400" kern="0" noProof="0" dirty="0">
                <a:ln>
                  <a:noFill/>
                </a:ln>
                <a:solidFill>
                  <a:schemeClr val="tx1"/>
                </a:solidFill>
                <a:effectLst/>
                <a:uLnTx/>
                <a:uFillTx/>
                <a:latin typeface="微软雅黑" panose="020B0503020204020204" charset="-122"/>
                <a:ea typeface="微软雅黑" panose="020B0503020204020204" charset="-122"/>
                <a:sym typeface="+mn-ea"/>
              </a:rPr>
              <a:t>、选择要进行分析的工作</a:t>
            </a:r>
            <a:endParaRPr kumimoji="0" lang="zh-CN" altLang="en-US" sz="14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a:p>
            <a:pPr marR="0" lvl="0" indent="0" algn="l" defTabSz="914400" rtl="0" eaLnBrk="1" fontAlgn="base" latinLnBrk="0" hangingPunct="1">
              <a:lnSpc>
                <a:spcPct val="130000"/>
              </a:lnSpc>
              <a:spcBef>
                <a:spcPts val="20"/>
              </a:spcBef>
              <a:spcAft>
                <a:spcPts val="0"/>
              </a:spcAft>
              <a:buClrTx/>
              <a:buSzTx/>
              <a:buFont typeface="+mj-lt"/>
              <a:buNone/>
              <a:defRPr/>
            </a:pPr>
            <a:r>
              <a:rPr lang="en-US" altLang="zh-CN" sz="1400" kern="0" noProof="0" dirty="0">
                <a:ln>
                  <a:noFill/>
                </a:ln>
                <a:solidFill>
                  <a:schemeClr val="tx1"/>
                </a:solidFill>
                <a:effectLst/>
                <a:uLnTx/>
                <a:uFillTx/>
                <a:latin typeface="微软雅黑" panose="020B0503020204020204" charset="-122"/>
                <a:ea typeface="微软雅黑" panose="020B0503020204020204" charset="-122"/>
                <a:sym typeface="+mn-ea"/>
              </a:rPr>
              <a:t>2</a:t>
            </a:r>
            <a:r>
              <a:rPr lang="zh-CN" altLang="en-US" sz="1400" kern="0" noProof="0" dirty="0">
                <a:ln>
                  <a:noFill/>
                </a:ln>
                <a:solidFill>
                  <a:schemeClr val="tx1"/>
                </a:solidFill>
                <a:effectLst/>
                <a:uLnTx/>
                <a:uFillTx/>
                <a:latin typeface="微软雅黑" panose="020B0503020204020204" charset="-122"/>
                <a:ea typeface="微软雅黑" panose="020B0503020204020204" charset="-122"/>
                <a:sym typeface="+mn-ea"/>
              </a:rPr>
              <a:t>、把工作分解成具体工作步骤</a:t>
            </a:r>
            <a:endParaRPr kumimoji="0" lang="zh-CN" altLang="en-US" sz="14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a:p>
            <a:pPr marR="0" lvl="0" indent="0" algn="l" defTabSz="914400" rtl="0" eaLnBrk="1" fontAlgn="base" latinLnBrk="0" hangingPunct="1">
              <a:lnSpc>
                <a:spcPct val="130000"/>
              </a:lnSpc>
              <a:spcBef>
                <a:spcPts val="20"/>
              </a:spcBef>
              <a:spcAft>
                <a:spcPts val="0"/>
              </a:spcAft>
              <a:buClrTx/>
              <a:buSzTx/>
              <a:buFont typeface="+mj-lt"/>
              <a:buNone/>
              <a:defRPr/>
            </a:pPr>
            <a:r>
              <a:rPr lang="en-US" altLang="zh-CN" sz="1400" kern="0" noProof="0" dirty="0">
                <a:ln>
                  <a:noFill/>
                </a:ln>
                <a:solidFill>
                  <a:schemeClr val="tx1"/>
                </a:solidFill>
                <a:effectLst/>
                <a:uLnTx/>
                <a:uFillTx/>
                <a:latin typeface="微软雅黑" panose="020B0503020204020204" charset="-122"/>
                <a:ea typeface="微软雅黑" panose="020B0503020204020204" charset="-122"/>
                <a:sym typeface="+mn-ea"/>
              </a:rPr>
              <a:t>3</a:t>
            </a:r>
            <a:r>
              <a:rPr lang="zh-CN" altLang="en-US" sz="1400" kern="0" noProof="0" dirty="0">
                <a:ln>
                  <a:noFill/>
                </a:ln>
                <a:solidFill>
                  <a:schemeClr val="tx1"/>
                </a:solidFill>
                <a:effectLst/>
                <a:uLnTx/>
                <a:uFillTx/>
                <a:latin typeface="微软雅黑" panose="020B0503020204020204" charset="-122"/>
                <a:ea typeface="微软雅黑" panose="020B0503020204020204" charset="-122"/>
                <a:sym typeface="+mn-ea"/>
              </a:rPr>
              <a:t>、观察工作流程</a:t>
            </a:r>
            <a:r>
              <a:rPr lang="en-US" altLang="zh-CN" sz="1400" kern="0" noProof="0" dirty="0">
                <a:ln>
                  <a:noFill/>
                </a:ln>
                <a:solidFill>
                  <a:schemeClr val="tx1"/>
                </a:solidFill>
                <a:effectLst/>
                <a:uLnTx/>
                <a:uFillTx/>
                <a:latin typeface="微软雅黑" panose="020B0503020204020204" charset="-122"/>
                <a:ea typeface="微软雅黑" panose="020B0503020204020204" charset="-122"/>
                <a:sym typeface="+mn-ea"/>
              </a:rPr>
              <a:t>, </a:t>
            </a:r>
            <a:r>
              <a:rPr lang="zh-CN" altLang="en-US" sz="1400" kern="0" noProof="0" dirty="0">
                <a:ln>
                  <a:noFill/>
                </a:ln>
                <a:solidFill>
                  <a:schemeClr val="tx1"/>
                </a:solidFill>
                <a:effectLst/>
                <a:uLnTx/>
                <a:uFillTx/>
                <a:latin typeface="微软雅黑" panose="020B0503020204020204" charset="-122"/>
                <a:ea typeface="微软雅黑" panose="020B0503020204020204" charset="-122"/>
                <a:sym typeface="+mn-ea"/>
              </a:rPr>
              <a:t>识别每一步骤相关的危害</a:t>
            </a:r>
            <a:endParaRPr kumimoji="0" lang="zh-CN" altLang="en-US" sz="1400"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a:p>
            <a:pPr marR="0" lvl="0" indent="0" algn="l" defTabSz="914400" rtl="0" eaLnBrk="1" fontAlgn="base" latinLnBrk="0" hangingPunct="1">
              <a:lnSpc>
                <a:spcPct val="130000"/>
              </a:lnSpc>
              <a:spcBef>
                <a:spcPts val="20"/>
              </a:spcBef>
              <a:spcAft>
                <a:spcPts val="0"/>
              </a:spcAft>
              <a:buClrTx/>
              <a:buSzTx/>
              <a:buFont typeface="+mj-lt"/>
              <a:buNone/>
              <a:defRPr/>
            </a:pPr>
            <a:r>
              <a:rPr lang="en-US" altLang="zh-CN" sz="1400" kern="0" noProof="0" dirty="0">
                <a:ln>
                  <a:noFill/>
                </a:ln>
                <a:solidFill>
                  <a:schemeClr val="tx1"/>
                </a:solidFill>
                <a:effectLst/>
                <a:uLnTx/>
                <a:uFillTx/>
                <a:latin typeface="微软雅黑" panose="020B0503020204020204" charset="-122"/>
                <a:ea typeface="微软雅黑" panose="020B0503020204020204" charset="-122"/>
                <a:sym typeface="+mn-ea"/>
              </a:rPr>
              <a:t>4</a:t>
            </a:r>
            <a:r>
              <a:rPr lang="zh-CN" altLang="en-US" sz="1400" kern="0" noProof="0" dirty="0">
                <a:ln>
                  <a:noFill/>
                </a:ln>
                <a:solidFill>
                  <a:schemeClr val="tx1"/>
                </a:solidFill>
                <a:effectLst/>
                <a:uLnTx/>
                <a:uFillTx/>
                <a:latin typeface="微软雅黑" panose="020B0503020204020204" charset="-122"/>
                <a:ea typeface="微软雅黑" panose="020B0503020204020204" charset="-122"/>
                <a:sym typeface="+mn-ea"/>
              </a:rPr>
              <a:t>、确定预防事故的控制措施</a:t>
            </a:r>
          </a:p>
          <a:p>
            <a:pPr marR="0" lvl="0" indent="0" algn="l" defTabSz="914400" rtl="0" eaLnBrk="1" fontAlgn="base" latinLnBrk="0" hangingPunct="1">
              <a:lnSpc>
                <a:spcPct val="130000"/>
              </a:lnSpc>
              <a:spcBef>
                <a:spcPts val="20"/>
              </a:spcBef>
              <a:spcAft>
                <a:spcPts val="0"/>
              </a:spcAft>
              <a:buClrTx/>
              <a:buSzTx/>
              <a:buFont typeface="+mj-lt"/>
              <a:buNone/>
              <a:defRPr/>
            </a:pPr>
            <a:r>
              <a:rPr lang="en-US" altLang="zh-CN" sz="1400" kern="0" noProof="0" dirty="0">
                <a:ln>
                  <a:noFill/>
                </a:ln>
                <a:solidFill>
                  <a:schemeClr val="tx1"/>
                </a:solidFill>
                <a:effectLst/>
                <a:uLnTx/>
                <a:uFillTx/>
                <a:latin typeface="微软雅黑" panose="020B0503020204020204" charset="-122"/>
                <a:ea typeface="微软雅黑" panose="020B0503020204020204" charset="-122"/>
                <a:sym typeface="+mn-ea"/>
              </a:rPr>
              <a:t>5</a:t>
            </a:r>
            <a:r>
              <a:rPr lang="zh-CN" altLang="en-US" sz="1400" kern="0" noProof="0" dirty="0">
                <a:ln>
                  <a:noFill/>
                </a:ln>
                <a:solidFill>
                  <a:schemeClr val="tx1"/>
                </a:solidFill>
                <a:effectLst/>
                <a:uLnTx/>
                <a:uFillTx/>
                <a:latin typeface="微软雅黑" panose="020B0503020204020204" charset="-122"/>
                <a:ea typeface="微软雅黑" panose="020B0503020204020204" charset="-122"/>
                <a:sym typeface="+mn-ea"/>
              </a:rPr>
              <a:t>、确立新的安全工作程序</a:t>
            </a:r>
          </a:p>
        </p:txBody>
      </p:sp>
      <p:pic>
        <p:nvPicPr>
          <p:cNvPr id="5" name="图片 4"/>
          <p:cNvPicPr>
            <a:picLocks noChangeAspect="1"/>
          </p:cNvPicPr>
          <p:nvPr/>
        </p:nvPicPr>
        <p:blipFill>
          <a:blip r:embed="rId4" cstate="print"/>
          <a:srcRect b="12694"/>
          <a:stretch>
            <a:fillRect/>
          </a:stretch>
        </p:blipFill>
        <p:spPr>
          <a:xfrm>
            <a:off x="6507480" y="3192780"/>
            <a:ext cx="2595245" cy="1891030"/>
          </a:xfrm>
          <a:prstGeom prst="rect">
            <a:avLst/>
          </a:prstGeom>
        </p:spPr>
      </p:pic>
      <p:pic>
        <p:nvPicPr>
          <p:cNvPr id="6" name="图片 5"/>
          <p:cNvPicPr>
            <a:picLocks noChangeAspect="1"/>
          </p:cNvPicPr>
          <p:nvPr/>
        </p:nvPicPr>
        <p:blipFill>
          <a:blip r:embed="rId5" cstate="print"/>
          <a:stretch>
            <a:fillRect/>
          </a:stretch>
        </p:blipFill>
        <p:spPr>
          <a:xfrm>
            <a:off x="6815455" y="861060"/>
            <a:ext cx="2185670" cy="1934210"/>
          </a:xfrm>
          <a:prstGeom prst="rect">
            <a:avLst/>
          </a:prstGeom>
        </p:spPr>
      </p:pic>
      <p:sp>
        <p:nvSpPr>
          <p:cNvPr id="8" name="圆角矩形 7"/>
          <p:cNvSpPr/>
          <p:nvPr/>
        </p:nvSpPr>
        <p:spPr>
          <a:xfrm>
            <a:off x="4124325" y="3664585"/>
            <a:ext cx="1975485" cy="1209675"/>
          </a:xfrm>
          <a:prstGeom prst="roundRect">
            <a:avLst/>
          </a:prstGeom>
          <a:solidFill>
            <a:srgbClr val="FF00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200" b="1" i="0" u="none" strike="noStrike" cap="none" normalizeH="0" baseline="0">
                <a:ln>
                  <a:noFill/>
                </a:ln>
                <a:solidFill>
                  <a:schemeClr val="bg1"/>
                </a:solidFill>
                <a:effectLst/>
                <a:latin typeface="微软雅黑" panose="020B0503020204020204" charset="-122"/>
                <a:ea typeface="微软雅黑" panose="020B0503020204020204" charset="-122"/>
              </a:rPr>
              <a:t>特别注意：JSA是一种工具，工具重在适用。</a:t>
            </a:r>
          </a:p>
          <a:p>
            <a:pPr marL="0" marR="0" indent="0" algn="l" defTabSz="914400" rtl="0" eaLnBrk="0" fontAlgn="base" latinLnBrk="0" hangingPunct="0">
              <a:lnSpc>
                <a:spcPct val="100000"/>
              </a:lnSpc>
              <a:spcBef>
                <a:spcPct val="0"/>
              </a:spcBef>
              <a:spcAft>
                <a:spcPct val="0"/>
              </a:spcAft>
              <a:buClrTx/>
              <a:buSzTx/>
              <a:buFontTx/>
              <a:buNone/>
            </a:pPr>
            <a:r>
              <a:rPr kumimoji="0" lang="zh-CN" altLang="en-US" sz="1200" b="1" i="0" u="none" strike="noStrike" cap="none" normalizeH="0" baseline="0">
                <a:ln>
                  <a:noFill/>
                </a:ln>
                <a:solidFill>
                  <a:schemeClr val="bg1"/>
                </a:solidFill>
                <a:effectLst/>
                <a:latin typeface="微软雅黑" panose="020B0503020204020204" charset="-122"/>
                <a:ea typeface="微软雅黑" panose="020B0503020204020204" charset="-122"/>
              </a:rPr>
              <a:t>比如：除草作业，JSA比作锄头，若只有一棵小草，用手拔掉即可。</a:t>
            </a:r>
          </a:p>
        </p:txBody>
      </p:sp>
      <p:sp>
        <p:nvSpPr>
          <p:cNvPr id="17" name="文本框 16"/>
          <p:cNvSpPr txBox="1"/>
          <p:nvPr/>
        </p:nvSpPr>
        <p:spPr>
          <a:xfrm>
            <a:off x="6867525" y="2873375"/>
            <a:ext cx="187515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工作安全分析（</a:t>
            </a:r>
            <a:r>
              <a:rPr lang="en-US" altLang="zh-CN" sz="1400" b="1">
                <a:solidFill>
                  <a:srgbClr val="0070C0"/>
                </a:solidFill>
                <a:latin typeface="微软雅黑" panose="020B0503020204020204" charset="-122"/>
                <a:ea typeface="微软雅黑" panose="020B0503020204020204" charset="-122"/>
              </a:rPr>
              <a:t>JSA</a:t>
            </a:r>
            <a:r>
              <a:rPr lang="zh-CN" altLang="en-US" sz="1400" b="1">
                <a:solidFill>
                  <a:srgbClr val="0070C0"/>
                </a:solidFill>
                <a:latin typeface="微软雅黑" panose="020B0503020204020204" charset="-122"/>
                <a:ea typeface="微软雅黑" panose="020B0503020204020204" charset="-122"/>
              </a:rPr>
              <a:t>）</a:t>
            </a:r>
          </a:p>
        </p:txBody>
      </p:sp>
      <p:sp>
        <p:nvSpPr>
          <p:cNvPr id="10" name="文本框 9"/>
          <p:cNvSpPr txBox="1"/>
          <p:nvPr/>
        </p:nvSpPr>
        <p:spPr>
          <a:xfrm>
            <a:off x="7016115" y="541655"/>
            <a:ext cx="1875155" cy="287020"/>
          </a:xfrm>
          <a:prstGeom prst="rect">
            <a:avLst/>
          </a:prstGeom>
          <a:noFill/>
        </p:spPr>
        <p:txBody>
          <a:bodyPr wrap="square" rtlCol="0">
            <a:spAutoFit/>
          </a:bodyPr>
          <a:lstStyle/>
          <a:p>
            <a:pPr algn="ctr"/>
            <a:r>
              <a:rPr lang="zh-CN" altLang="en-US" sz="1200" b="1">
                <a:solidFill>
                  <a:srgbClr val="0070C0"/>
                </a:solidFill>
              </a:rPr>
              <a:t>工作许可</a:t>
            </a:r>
          </a:p>
        </p:txBody>
      </p:sp>
      <p:sp>
        <p:nvSpPr>
          <p:cNvPr id="11" name="文本框 10"/>
          <p:cNvSpPr txBox="1"/>
          <p:nvPr/>
        </p:nvSpPr>
        <p:spPr>
          <a:xfrm>
            <a:off x="977265" y="3334385"/>
            <a:ext cx="187515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工作安全分析步骤</a:t>
            </a:r>
          </a:p>
        </p:txBody>
      </p:sp>
      <p:sp>
        <p:nvSpPr>
          <p:cNvPr id="3" name="文本框 2"/>
          <p:cNvSpPr txBox="1"/>
          <p:nvPr/>
        </p:nvSpPr>
        <p:spPr>
          <a:xfrm>
            <a:off x="572770" y="218440"/>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高危作业管理</a:t>
            </a:r>
          </a:p>
        </p:txBody>
      </p:sp>
      <p:sp>
        <p:nvSpPr>
          <p:cNvPr id="9" name=" 220"/>
          <p:cNvSpPr/>
          <p:nvPr/>
        </p:nvSpPr>
        <p:spPr>
          <a:xfrm>
            <a:off x="64770" y="250190"/>
            <a:ext cx="57658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14</a:t>
            </a:r>
          </a:p>
        </p:txBody>
      </p:sp>
    </p:spTree>
    <p:custDataLst>
      <p:tags r:id="rId1"/>
    </p:custDataLst>
  </p:cSld>
  <p:clrMapOvr>
    <a:masterClrMapping/>
  </p:clrMapOvr>
  <p:transition advClick="0">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5735" y="986155"/>
            <a:ext cx="3872230" cy="1317336"/>
          </a:xfrm>
          <a:prstGeom prst="roundRect">
            <a:avLst/>
          </a:prstGeom>
          <a:solidFill>
            <a:schemeClr val="accent2">
              <a:lumMod val="20000"/>
              <a:lumOff val="80000"/>
            </a:schemeClr>
          </a:solidFill>
        </p:spPr>
        <p:txBody>
          <a:bodyPr wrap="square" rtlCol="0">
            <a:spAutoFit/>
          </a:bodyPr>
          <a:lstStyle/>
          <a:p>
            <a:pPr marL="171450" lvl="0" indent="-171450">
              <a:lnSpc>
                <a:spcPct val="150000"/>
              </a:lnSpc>
              <a:buFont typeface="Wingdings" panose="05000000000000000000" charset="0"/>
              <a:buChar char="Ø"/>
            </a:pPr>
            <a:r>
              <a:rPr lang="zh-CN" altLang="en-US" sz="1200" b="1" dirty="0">
                <a:solidFill>
                  <a:srgbClr val="002060"/>
                </a:solidFill>
                <a:latin typeface="微软雅黑" panose="020B0503020204020204" charset="-122"/>
                <a:ea typeface="微软雅黑" panose="020B0503020204020204" charset="-122"/>
                <a:sym typeface="+mn-ea"/>
              </a:rPr>
              <a:t>引入</a:t>
            </a:r>
            <a:r>
              <a:rPr lang="en-US" altLang="zh-CN" sz="1200" b="1" dirty="0">
                <a:solidFill>
                  <a:srgbClr val="002060"/>
                </a:solidFill>
                <a:latin typeface="微软雅黑" panose="020B0503020204020204" charset="-122"/>
                <a:ea typeface="微软雅黑" panose="020B0503020204020204" charset="-122"/>
                <a:sym typeface="+mn-ea"/>
              </a:rPr>
              <a:t>XX</a:t>
            </a:r>
            <a:r>
              <a:rPr lang="zh-CN" altLang="en-US" sz="1200" b="1" dirty="0">
                <a:solidFill>
                  <a:srgbClr val="002060"/>
                </a:solidFill>
                <a:latin typeface="微软雅黑" panose="020B0503020204020204" charset="-122"/>
                <a:ea typeface="微软雅黑" panose="020B0503020204020204" charset="-122"/>
                <a:sym typeface="+mn-ea"/>
              </a:rPr>
              <a:t>安全管理</a:t>
            </a:r>
            <a:r>
              <a:rPr lang="en-US" altLang="zh-CN" sz="1200" b="1" dirty="0">
                <a:solidFill>
                  <a:srgbClr val="002060"/>
                </a:solidFill>
                <a:latin typeface="微软雅黑" panose="020B0503020204020204" charset="-122"/>
                <a:ea typeface="微软雅黑" panose="020B0503020204020204" charset="-122"/>
                <a:sym typeface="+mn-ea"/>
              </a:rPr>
              <a:t>22</a:t>
            </a:r>
            <a:r>
              <a:rPr lang="zh-CN" altLang="en-US" sz="1200" b="1" dirty="0">
                <a:solidFill>
                  <a:srgbClr val="002060"/>
                </a:solidFill>
                <a:latin typeface="微软雅黑" panose="020B0503020204020204" charset="-122"/>
                <a:ea typeface="微软雅黑" panose="020B0503020204020204" charset="-122"/>
                <a:sym typeface="+mn-ea"/>
              </a:rPr>
              <a:t>要素；</a:t>
            </a:r>
          </a:p>
          <a:p>
            <a:pPr marL="171450" lvl="0" indent="-171450">
              <a:lnSpc>
                <a:spcPct val="150000"/>
              </a:lnSpc>
              <a:buFont typeface="Wingdings" panose="05000000000000000000" charset="0"/>
              <a:buChar char="Ø"/>
            </a:pPr>
            <a:r>
              <a:rPr lang="zh-CN" altLang="en-US" sz="1200" b="1" dirty="0">
                <a:solidFill>
                  <a:srgbClr val="002060"/>
                </a:solidFill>
                <a:latin typeface="微软雅黑" panose="020B0503020204020204" charset="-122"/>
                <a:ea typeface="微软雅黑" panose="020B0503020204020204" charset="-122"/>
                <a:sym typeface="+mn-ea"/>
              </a:rPr>
              <a:t>以有感领导为核心驱动力；</a:t>
            </a:r>
          </a:p>
          <a:p>
            <a:pPr marL="171450" lvl="0" indent="-171450">
              <a:lnSpc>
                <a:spcPct val="150000"/>
              </a:lnSpc>
              <a:buFont typeface="Wingdings" panose="05000000000000000000" charset="0"/>
              <a:buChar char="Ø"/>
            </a:pPr>
            <a:r>
              <a:rPr lang="zh-CN" altLang="en-US" sz="1200" b="1" dirty="0">
                <a:solidFill>
                  <a:srgbClr val="002060"/>
                </a:solidFill>
                <a:latin typeface="微软雅黑" panose="020B0503020204020204" charset="-122"/>
                <a:ea typeface="微软雅黑" panose="020B0503020204020204" charset="-122"/>
                <a:sym typeface="+mn-ea"/>
              </a:rPr>
              <a:t>以规范工艺安全管理，提升风险管控能力为手段；</a:t>
            </a:r>
          </a:p>
          <a:p>
            <a:pPr marL="171450" lvl="0" indent="-171450">
              <a:lnSpc>
                <a:spcPct val="150000"/>
              </a:lnSpc>
              <a:buFont typeface="Wingdings" panose="05000000000000000000" charset="0"/>
              <a:buChar char="Ø"/>
            </a:pPr>
            <a:r>
              <a:rPr lang="zh-CN" altLang="en-US" sz="1200" b="1" dirty="0">
                <a:solidFill>
                  <a:srgbClr val="002060"/>
                </a:solidFill>
                <a:latin typeface="微软雅黑" panose="020B0503020204020204" charset="-122"/>
                <a:ea typeface="微软雅黑" panose="020B0503020204020204" charset="-122"/>
                <a:sym typeface="+mn-ea"/>
              </a:rPr>
              <a:t>以建立自主管理安全文化为主线。</a:t>
            </a:r>
          </a:p>
        </p:txBody>
      </p:sp>
      <p:sp>
        <p:nvSpPr>
          <p:cNvPr id="4" name="文本框 3"/>
          <p:cNvSpPr txBox="1"/>
          <p:nvPr/>
        </p:nvSpPr>
        <p:spPr>
          <a:xfrm>
            <a:off x="165735" y="274955"/>
            <a:ext cx="2398395" cy="319405"/>
          </a:xfrm>
          <a:prstGeom prst="rect">
            <a:avLst/>
          </a:prstGeom>
          <a:noFill/>
        </p:spPr>
        <p:txBody>
          <a:bodyPr wrap="square" rtlCol="0">
            <a:spAutoFit/>
          </a:bodyPr>
          <a:lstStyle/>
          <a:p>
            <a:r>
              <a:rPr lang="zh-CN" altLang="en-US" sz="1400" b="1">
                <a:solidFill>
                  <a:srgbClr val="002060"/>
                </a:solidFill>
                <a:latin typeface="微软雅黑" panose="020B0503020204020204" charset="-122"/>
                <a:ea typeface="微软雅黑" panose="020B0503020204020204" charset="-122"/>
              </a:rPr>
              <a:t>安全管理工作整体提升计划：</a:t>
            </a:r>
          </a:p>
        </p:txBody>
      </p:sp>
      <p:pic>
        <p:nvPicPr>
          <p:cNvPr id="8" name="图片 7"/>
          <p:cNvPicPr>
            <a:picLocks noChangeAspect="1"/>
          </p:cNvPicPr>
          <p:nvPr/>
        </p:nvPicPr>
        <p:blipFill>
          <a:blip r:embed="rId3" cstate="print"/>
          <a:stretch>
            <a:fillRect/>
          </a:stretch>
        </p:blipFill>
        <p:spPr>
          <a:xfrm>
            <a:off x="165735" y="3200400"/>
            <a:ext cx="8595360" cy="1914525"/>
          </a:xfrm>
          <a:prstGeom prst="rect">
            <a:avLst/>
          </a:prstGeom>
        </p:spPr>
      </p:pic>
      <p:pic>
        <p:nvPicPr>
          <p:cNvPr id="32770" name="Picture 2"/>
          <p:cNvPicPr>
            <a:picLocks noChangeAspect="1"/>
          </p:cNvPicPr>
          <p:nvPr/>
        </p:nvPicPr>
        <p:blipFill>
          <a:blip r:embed="rId4" cstate="print"/>
          <a:stretch>
            <a:fillRect/>
          </a:stretch>
        </p:blipFill>
        <p:spPr>
          <a:xfrm>
            <a:off x="5295265" y="889000"/>
            <a:ext cx="3249930" cy="2550795"/>
          </a:xfrm>
          <a:prstGeom prst="rect">
            <a:avLst/>
          </a:prstGeom>
          <a:noFill/>
          <a:ln w="9525">
            <a:noFill/>
          </a:ln>
        </p:spPr>
      </p:pic>
      <p:pic>
        <p:nvPicPr>
          <p:cNvPr id="32769" name="文本框 19"/>
          <p:cNvPicPr/>
          <p:nvPr/>
        </p:nvPicPr>
        <p:blipFill>
          <a:blip r:embed="rId5" cstate="print"/>
          <a:stretch>
            <a:fillRect/>
          </a:stretch>
        </p:blipFill>
        <p:spPr>
          <a:xfrm>
            <a:off x="5204460" y="661035"/>
            <a:ext cx="3229610" cy="325120"/>
          </a:xfrm>
          <a:prstGeom prst="rect">
            <a:avLst/>
          </a:prstGeom>
          <a:noFill/>
          <a:ln w="9525">
            <a:noFill/>
          </a:ln>
        </p:spPr>
      </p:pic>
      <p:sp>
        <p:nvSpPr>
          <p:cNvPr id="9" name="五边形 8"/>
          <p:cNvSpPr/>
          <p:nvPr/>
        </p:nvSpPr>
        <p:spPr>
          <a:xfrm>
            <a:off x="231775" y="2857500"/>
            <a:ext cx="2853690" cy="342900"/>
          </a:xfrm>
          <a:prstGeom prst="homePlate">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400" b="0" i="0" u="none" strike="noStrike" cap="none" normalizeH="0" baseline="0">
                <a:ln>
                  <a:noFill/>
                </a:ln>
                <a:solidFill>
                  <a:schemeClr val="bg1"/>
                </a:solidFill>
                <a:effectLst/>
                <a:latin typeface="微软雅黑" panose="020B0503020204020204" charset="-122"/>
                <a:ea typeface="微软雅黑" panose="020B0503020204020204" charset="-122"/>
              </a:rPr>
              <a:t>打造独特的安全管理长效机制：</a:t>
            </a:r>
          </a:p>
        </p:txBody>
      </p:sp>
    </p:spTree>
    <p:custDataLst>
      <p:tags r:id="rId1"/>
    </p:custData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166370" y="3414395"/>
            <a:ext cx="2910840" cy="1704975"/>
          </a:xfrm>
          <a:prstGeom prst="rect">
            <a:avLst/>
          </a:prstGeom>
        </p:spPr>
      </p:pic>
      <p:pic>
        <p:nvPicPr>
          <p:cNvPr id="4" name="图片 3"/>
          <p:cNvPicPr>
            <a:picLocks noChangeAspect="1"/>
          </p:cNvPicPr>
          <p:nvPr/>
        </p:nvPicPr>
        <p:blipFill>
          <a:blip r:embed="rId4" cstate="print"/>
          <a:stretch>
            <a:fillRect/>
          </a:stretch>
        </p:blipFill>
        <p:spPr>
          <a:xfrm>
            <a:off x="6082030" y="744855"/>
            <a:ext cx="2891790" cy="2567305"/>
          </a:xfrm>
          <a:prstGeom prst="rect">
            <a:avLst/>
          </a:prstGeom>
          <a:solidFill>
            <a:schemeClr val="bg1"/>
          </a:solidFill>
          <a:ln>
            <a:solidFill>
              <a:schemeClr val="accent1"/>
            </a:solidFill>
          </a:ln>
        </p:spPr>
      </p:pic>
      <p:sp>
        <p:nvSpPr>
          <p:cNvPr id="6" name="文本框 5"/>
          <p:cNvSpPr txBox="1"/>
          <p:nvPr/>
        </p:nvSpPr>
        <p:spPr>
          <a:xfrm>
            <a:off x="166370" y="744855"/>
            <a:ext cx="5682615" cy="2583180"/>
          </a:xfrm>
          <a:prstGeom prst="rect">
            <a:avLst/>
          </a:prstGeom>
          <a:solidFill>
            <a:schemeClr val="accent2">
              <a:lumMod val="40000"/>
              <a:lumOff val="60000"/>
            </a:schemeClr>
          </a:solidFill>
        </p:spPr>
        <p:txBody>
          <a:bodyPr wrap="square" rtlCol="0">
            <a:spAutoFit/>
          </a:bodyPr>
          <a:lstStyle/>
          <a:p>
            <a:pPr marL="285750" indent="-285750">
              <a:lnSpc>
                <a:spcPct val="130000"/>
              </a:lnSpc>
              <a:spcBef>
                <a:spcPts val="0"/>
              </a:spcBef>
              <a:spcAft>
                <a:spcPts val="0"/>
              </a:spcAft>
              <a:buFont typeface="Arial" panose="020B0604020202020204" pitchFamily="34" charset="0"/>
              <a:buChar char="•"/>
            </a:pPr>
            <a:r>
              <a:rPr lang="zh-CN" altLang="en-US" sz="1400" b="1" kern="0" noProof="0" dirty="0">
                <a:ln>
                  <a:noFill/>
                </a:ln>
                <a:effectLst/>
                <a:uLnTx/>
                <a:uFillTx/>
                <a:latin typeface="微软雅黑" panose="020B0503020204020204" charset="-122"/>
                <a:ea typeface="微软雅黑" panose="020B0503020204020204" charset="-122"/>
                <a:sym typeface="+mn-ea"/>
              </a:rPr>
              <a:t>上锁挂签：</a:t>
            </a:r>
            <a:r>
              <a:rPr lang="zh-CN" altLang="en-US" sz="1400" kern="0" noProof="0" dirty="0">
                <a:ln>
                  <a:noFill/>
                </a:ln>
                <a:effectLst/>
                <a:uLnTx/>
                <a:uFillTx/>
                <a:latin typeface="微软雅黑" panose="020B0503020204020204" charset="-122"/>
                <a:ea typeface="微软雅黑" panose="020B0503020204020204" charset="-122"/>
                <a:sym typeface="+mn-ea"/>
              </a:rPr>
              <a:t>在设备上工作时，选择关键点将危险能量或物料进行隔离，并采取上锁、挂签、清理、测试等措施，以防止误操作造成事故发生。</a:t>
            </a:r>
          </a:p>
          <a:p>
            <a:pPr marL="285750" indent="-285750">
              <a:lnSpc>
                <a:spcPct val="130000"/>
              </a:lnSpc>
              <a:spcBef>
                <a:spcPts val="0"/>
              </a:spcBef>
              <a:spcAft>
                <a:spcPts val="0"/>
              </a:spcAft>
              <a:buFont typeface="Arial" panose="020B0604020202020204" pitchFamily="34" charset="0"/>
              <a:buChar char="•"/>
            </a:pPr>
            <a:r>
              <a:rPr lang="zh-CN" altLang="zh-CN" sz="1400" b="1" noProof="0" dirty="0">
                <a:ln>
                  <a:noFill/>
                </a:ln>
                <a:effectLst/>
                <a:uLnTx/>
                <a:uFillTx/>
                <a:latin typeface="微软雅黑" panose="020B0503020204020204" charset="-122"/>
                <a:ea typeface="微软雅黑" panose="020B0503020204020204" charset="-122"/>
                <a:sym typeface="+mn-ea"/>
              </a:rPr>
              <a:t>管线打开</a:t>
            </a:r>
            <a:r>
              <a:rPr lang="zh-CN" altLang="en-US" sz="1400" b="1" noProof="0" dirty="0">
                <a:ln>
                  <a:noFill/>
                </a:ln>
                <a:effectLst/>
                <a:uLnTx/>
                <a:uFillTx/>
                <a:latin typeface="微软雅黑" panose="020B0503020204020204" charset="-122"/>
                <a:ea typeface="微软雅黑" panose="020B0503020204020204" charset="-122"/>
                <a:sym typeface="+mn-ea"/>
              </a:rPr>
              <a:t>：</a:t>
            </a:r>
            <a:r>
              <a:rPr lang="zh-CN" altLang="zh-CN" sz="1400" noProof="0" dirty="0">
                <a:ln>
                  <a:noFill/>
                </a:ln>
                <a:effectLst/>
                <a:uLnTx/>
                <a:uFillTx/>
                <a:latin typeface="微软雅黑" panose="020B0503020204020204" charset="-122"/>
                <a:ea typeface="微软雅黑" panose="020B0503020204020204" charset="-122"/>
                <a:sym typeface="+mn-ea"/>
              </a:rPr>
              <a:t>是指改变管线或设备及其附件的完整性的作业</a:t>
            </a:r>
            <a:r>
              <a:rPr lang="zh-CN" altLang="en-US" sz="1400" noProof="0" dirty="0">
                <a:ln>
                  <a:noFill/>
                </a:ln>
                <a:effectLst/>
                <a:uLnTx/>
                <a:uFillTx/>
                <a:latin typeface="微软雅黑" panose="020B0503020204020204" charset="-122"/>
                <a:ea typeface="微软雅黑" panose="020B0503020204020204" charset="-122"/>
                <a:sym typeface="+mn-ea"/>
              </a:rPr>
              <a:t>。例如</a:t>
            </a:r>
            <a:r>
              <a:rPr lang="zh-CN" altLang="zh-CN" sz="1400" noProof="0" dirty="0">
                <a:ln>
                  <a:noFill/>
                </a:ln>
                <a:effectLst/>
                <a:uLnTx/>
                <a:uFillTx/>
                <a:latin typeface="微软雅黑" panose="020B0503020204020204" charset="-122"/>
                <a:ea typeface="微软雅黑" panose="020B0503020204020204" charset="-122"/>
                <a:sym typeface="+mn-ea"/>
              </a:rPr>
              <a:t>打开法兰或从法兰上去掉一个或多个螺栓、打开阀盖、拆除阀门或更换阀门填料、打开管线连接件、抽堵盲板，拆装盲法兰、堵头和管帽；断开仪表、润滑、控制系统管线（如导压管、润滑油管）或断开加料和卸料临时管线（包括任何连接方式的软管）；用机械方法或其他方法穿透管线、开启检查孔等。</a:t>
            </a:r>
          </a:p>
        </p:txBody>
      </p:sp>
      <p:pic>
        <p:nvPicPr>
          <p:cNvPr id="51204" name="图片 2" descr="IMG_2192.JPG"/>
          <p:cNvPicPr>
            <a:picLocks noChangeAspect="1"/>
          </p:cNvPicPr>
          <p:nvPr/>
        </p:nvPicPr>
        <p:blipFill>
          <a:blip r:embed="rId5" cstate="print"/>
          <a:stretch>
            <a:fillRect/>
          </a:stretch>
        </p:blipFill>
        <p:spPr>
          <a:xfrm>
            <a:off x="7429500" y="3683000"/>
            <a:ext cx="1544320" cy="1316990"/>
          </a:xfrm>
          <a:prstGeom prst="rect">
            <a:avLst/>
          </a:prstGeom>
          <a:noFill/>
          <a:ln w="9525">
            <a:noFill/>
          </a:ln>
        </p:spPr>
      </p:pic>
      <p:sp>
        <p:nvSpPr>
          <p:cNvPr id="7" name="文本框 6"/>
          <p:cNvSpPr txBox="1"/>
          <p:nvPr/>
        </p:nvSpPr>
        <p:spPr>
          <a:xfrm>
            <a:off x="5950585" y="3395980"/>
            <a:ext cx="1179830"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上锁挂签</a:t>
            </a:r>
          </a:p>
        </p:txBody>
      </p:sp>
      <p:sp>
        <p:nvSpPr>
          <p:cNvPr id="9" name="TextBox 5"/>
          <p:cNvSpPr txBox="1">
            <a:spLocks noChangeArrowheads="1"/>
          </p:cNvSpPr>
          <p:nvPr/>
        </p:nvSpPr>
        <p:spPr bwMode="auto">
          <a:xfrm>
            <a:off x="3221355" y="3727450"/>
            <a:ext cx="1995805" cy="1097280"/>
          </a:xfrm>
          <a:prstGeom prst="rect">
            <a:avLst/>
          </a:prstGeom>
          <a:solidFill>
            <a:srgbClr val="FFFF00"/>
          </a:solidFill>
          <a:ln w="9525">
            <a:solidFill>
              <a:schemeClr val="accent1"/>
            </a:solidFill>
            <a:miter lim="800000"/>
          </a:ln>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342900" marR="0" lvl="0" indent="-342900" algn="ctr" defTabSz="914400" rtl="0" eaLnBrk="1" fontAlgn="base" latinLnBrk="0" hangingPunct="1">
              <a:lnSpc>
                <a:spcPct val="150000"/>
              </a:lnSpc>
              <a:spcBef>
                <a:spcPct val="0"/>
              </a:spcBef>
              <a:spcAft>
                <a:spcPct val="0"/>
              </a:spcAft>
              <a:buClr>
                <a:srgbClr val="C00000"/>
              </a:buClr>
              <a:buSzTx/>
              <a:buFont typeface="Wingdings" panose="05000000000000000000" pitchFamily="2" charset="2"/>
              <a:buNone/>
              <a:defRPr/>
            </a:pPr>
            <a:r>
              <a:rPr kumimoji="0" lang="zh-CN" altLang="en-US" sz="16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上锁挂签原则</a:t>
            </a:r>
          </a:p>
          <a:p>
            <a:pPr marR="0" lvl="0" algn="l" defTabSz="914400" rtl="0" eaLnBrk="1" fontAlgn="base" latinLnBrk="0" hangingPunct="1">
              <a:lnSpc>
                <a:spcPct val="150000"/>
              </a:lnSpc>
              <a:spcBef>
                <a:spcPct val="0"/>
              </a:spcBef>
              <a:spcAft>
                <a:spcPct val="0"/>
              </a:spcAft>
              <a:buClr>
                <a:srgbClr val="C00000"/>
              </a:buClr>
              <a:buSzTx/>
              <a:buFont typeface="Wingdings" panose="05000000000000000000" charset="0"/>
              <a:buChar char="u"/>
              <a:defRPr/>
            </a:pPr>
            <a:r>
              <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有人在设备上工作</a:t>
            </a:r>
          </a:p>
          <a:p>
            <a:pPr marR="0" lvl="0" algn="l" defTabSz="914400" rtl="0" eaLnBrk="1" fontAlgn="base" latinLnBrk="0" hangingPunct="1">
              <a:lnSpc>
                <a:spcPct val="150000"/>
              </a:lnSpc>
              <a:spcBef>
                <a:spcPct val="0"/>
              </a:spcBef>
              <a:spcAft>
                <a:spcPct val="0"/>
              </a:spcAft>
              <a:buClr>
                <a:srgbClr val="C00000"/>
              </a:buClr>
              <a:buSzTx/>
              <a:buFont typeface="Wingdings" panose="05000000000000000000" charset="0"/>
              <a:buChar char="u"/>
              <a:defRPr/>
            </a:pPr>
            <a:r>
              <a:rPr kumimoji="0" lang="zh-CN" altLang="en-US" sz="14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有危险能量存在</a:t>
            </a:r>
          </a:p>
        </p:txBody>
      </p:sp>
      <p:pic>
        <p:nvPicPr>
          <p:cNvPr id="15364" name="图片 3"/>
          <p:cNvPicPr>
            <a:picLocks noChangeAspect="1"/>
          </p:cNvPicPr>
          <p:nvPr/>
        </p:nvPicPr>
        <p:blipFill>
          <a:blip r:embed="rId6" cstate="print"/>
          <a:stretch>
            <a:fillRect/>
          </a:stretch>
        </p:blipFill>
        <p:spPr>
          <a:xfrm>
            <a:off x="5668010" y="3683000"/>
            <a:ext cx="1600200" cy="1316355"/>
          </a:xfrm>
          <a:prstGeom prst="rect">
            <a:avLst/>
          </a:prstGeom>
          <a:noFill/>
          <a:ln w="9525">
            <a:noFill/>
          </a:ln>
        </p:spPr>
      </p:pic>
      <p:sp>
        <p:nvSpPr>
          <p:cNvPr id="11" name="文本框 10"/>
          <p:cNvSpPr txBox="1"/>
          <p:nvPr/>
        </p:nvSpPr>
        <p:spPr>
          <a:xfrm>
            <a:off x="7611745" y="3395980"/>
            <a:ext cx="1179830"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上锁挂签</a:t>
            </a:r>
          </a:p>
        </p:txBody>
      </p:sp>
      <p:sp>
        <p:nvSpPr>
          <p:cNvPr id="3" name="文本框 2"/>
          <p:cNvSpPr txBox="1"/>
          <p:nvPr/>
        </p:nvSpPr>
        <p:spPr>
          <a:xfrm>
            <a:off x="572770" y="218440"/>
            <a:ext cx="3477895" cy="365760"/>
          </a:xfrm>
          <a:prstGeom prst="rect">
            <a:avLst/>
          </a:prstGeom>
          <a:noFill/>
        </p:spPr>
        <p:txBody>
          <a:bodyPr wrap="square" rtlCol="0">
            <a:spAutoFit/>
          </a:bodyPr>
          <a:lstStyle/>
          <a:p>
            <a:r>
              <a:rPr lang="zh-CN" altLang="en-US" b="1">
                <a:solidFill>
                  <a:srgbClr val="002060"/>
                </a:solidFill>
                <a:latin typeface="黑体" panose="02010609060101010101" pitchFamily="49" charset="-122"/>
                <a:ea typeface="黑体" panose="02010609060101010101" pitchFamily="49" charset="-122"/>
              </a:rPr>
              <a:t>高危作业管理</a:t>
            </a:r>
          </a:p>
        </p:txBody>
      </p:sp>
      <p:sp>
        <p:nvSpPr>
          <p:cNvPr id="2" name=" 220"/>
          <p:cNvSpPr/>
          <p:nvPr/>
        </p:nvSpPr>
        <p:spPr>
          <a:xfrm>
            <a:off x="64770" y="250190"/>
            <a:ext cx="57658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14</a:t>
            </a:r>
          </a:p>
        </p:txBody>
      </p:sp>
    </p:spTree>
    <p:custDataLst>
      <p:tags r:id="rId1"/>
    </p:custData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065" y="1229360"/>
            <a:ext cx="4248150" cy="342519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572770" y="203200"/>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应急管理</a:t>
            </a:r>
          </a:p>
        </p:txBody>
      </p:sp>
      <p:sp>
        <p:nvSpPr>
          <p:cNvPr id="7" name=" 220"/>
          <p:cNvSpPr/>
          <p:nvPr/>
        </p:nvSpPr>
        <p:spPr>
          <a:xfrm>
            <a:off x="64770" y="226695"/>
            <a:ext cx="568325"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15</a:t>
            </a:r>
          </a:p>
        </p:txBody>
      </p:sp>
      <p:sp>
        <p:nvSpPr>
          <p:cNvPr id="3" name="文本框 2"/>
          <p:cNvSpPr txBox="1"/>
          <p:nvPr/>
        </p:nvSpPr>
        <p:spPr>
          <a:xfrm>
            <a:off x="154940" y="944880"/>
            <a:ext cx="3895725" cy="1198880"/>
          </a:xfrm>
          <a:prstGeom prst="rect">
            <a:avLst/>
          </a:prstGeom>
          <a:noFill/>
        </p:spPr>
        <p:txBody>
          <a:bodyPr wrap="square" rtlCol="0">
            <a:spAutoFit/>
          </a:bodyPr>
          <a:lstStyle/>
          <a:p>
            <a:pPr>
              <a:lnSpc>
                <a:spcPct val="130000"/>
              </a:lnSpc>
              <a:spcBef>
                <a:spcPts val="0"/>
              </a:spcBef>
              <a:spcAft>
                <a:spcPts val="0"/>
              </a:spcAft>
            </a:pP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事故的紧急处置是防止事故扩大、造成灾难性后果的重要手段。科学的应急预案能降低事故造成的伤害，将损失减少到最小程度，它是对常态安全管理的必要补充。</a:t>
            </a:r>
          </a:p>
        </p:txBody>
      </p:sp>
      <p:sp>
        <p:nvSpPr>
          <p:cNvPr id="26625" name="Rectangle 2"/>
          <p:cNvSpPr>
            <a:spLocks noGrp="1"/>
          </p:cNvSpPr>
          <p:nvPr/>
        </p:nvSpPr>
        <p:spPr>
          <a:xfrm>
            <a:off x="154940" y="2231390"/>
            <a:ext cx="4573270" cy="2352675"/>
          </a:xfrm>
          <a:prstGeom prst="rect">
            <a:avLst/>
          </a:prstGeom>
          <a:noFill/>
          <a:ln w="9525">
            <a:noFill/>
          </a:ln>
        </p:spPr>
        <p:txBody>
          <a:bodyPr wrap="square" lIns="91397" tIns="45698" rIns="91397" bIns="45698" anchor="t"/>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257175" lvl="0" indent="-257175" algn="just" eaLnBrk="1" hangingPunct="1">
              <a:lnSpc>
                <a:spcPct val="150000"/>
              </a:lnSpc>
              <a:buFont typeface="Wingdings" panose="05000000000000000000" pitchFamily="2" charset="2"/>
              <a:buNone/>
            </a:pPr>
            <a:r>
              <a:rPr lang="zh-CN" altLang="en-US" sz="1400" dirty="0">
                <a:solidFill>
                  <a:schemeClr val="tx1"/>
                </a:solidFill>
                <a:latin typeface="微软雅黑" panose="020B0503020204020204" charset="-122"/>
                <a:ea typeface="微软雅黑" panose="020B0503020204020204" charset="-122"/>
              </a:rPr>
              <a:t>事故发生过程：</a:t>
            </a:r>
          </a:p>
          <a:p>
            <a:pPr marL="257175" lvl="0" indent="-257175" algn="just" eaLnBrk="1" hangingPunct="1">
              <a:lnSpc>
                <a:spcPct val="150000"/>
              </a:lnSpc>
              <a:buFont typeface="Wingdings" panose="05000000000000000000" pitchFamily="2" charset="2"/>
              <a:buNone/>
            </a:pPr>
            <a:r>
              <a:rPr lang="zh-CN" altLang="en-US" sz="1400" b="1" dirty="0">
                <a:solidFill>
                  <a:srgbClr val="0070C0"/>
                </a:solidFill>
                <a:latin typeface="微软雅黑" panose="020B0503020204020204" charset="-122"/>
                <a:ea typeface="微软雅黑" panose="020B0503020204020204" charset="-122"/>
              </a:rPr>
              <a:t>事故隐患－危险征兆－ 事故临界 －事故过程－事故处理</a:t>
            </a:r>
          </a:p>
          <a:p>
            <a:pPr marL="257175" lvl="0" indent="-257175" algn="just" eaLnBrk="1" hangingPunct="1">
              <a:lnSpc>
                <a:spcPct val="150000"/>
              </a:lnSpc>
              <a:buFont typeface="Wingdings" panose="05000000000000000000" pitchFamily="2" charset="2"/>
              <a:buNone/>
            </a:pPr>
            <a:r>
              <a:rPr lang="zh-CN" altLang="en-US" sz="1400" dirty="0">
                <a:solidFill>
                  <a:schemeClr val="tx1"/>
                </a:solidFill>
                <a:latin typeface="微软雅黑" panose="020B0503020204020204" charset="-122"/>
                <a:ea typeface="微软雅黑" panose="020B0503020204020204" charset="-122"/>
              </a:rPr>
              <a:t>事故安全管理：</a:t>
            </a:r>
          </a:p>
          <a:p>
            <a:pPr marL="257175" lvl="0" indent="-257175" algn="just" eaLnBrk="1" hangingPunct="1">
              <a:lnSpc>
                <a:spcPct val="150000"/>
              </a:lnSpc>
              <a:buFont typeface="Wingdings" panose="05000000000000000000" pitchFamily="2" charset="2"/>
              <a:buNone/>
            </a:pPr>
            <a:r>
              <a:rPr lang="zh-CN" altLang="en-US" sz="1400" dirty="0">
                <a:solidFill>
                  <a:schemeClr val="tx1"/>
                </a:solidFill>
                <a:latin typeface="微软雅黑" panose="020B0503020204020204" charset="-122"/>
                <a:ea typeface="微软雅黑" panose="020B0503020204020204" charset="-122"/>
              </a:rPr>
              <a:t>        </a:t>
            </a:r>
            <a:r>
              <a:rPr lang="zh-CN" altLang="en-US" sz="1400" b="1" dirty="0">
                <a:solidFill>
                  <a:srgbClr val="0070C0"/>
                </a:solidFill>
                <a:latin typeface="微软雅黑" panose="020B0503020204020204" charset="-122"/>
                <a:ea typeface="微软雅黑" panose="020B0503020204020204" charset="-122"/>
              </a:rPr>
              <a:t>  应急前置管理</a:t>
            </a:r>
            <a:r>
              <a:rPr lang="en-US" altLang="zh-CN" sz="1400" dirty="0">
                <a:solidFill>
                  <a:schemeClr val="tx1"/>
                </a:solidFill>
                <a:latin typeface="微软雅黑" panose="020B0503020204020204" charset="-122"/>
                <a:ea typeface="微软雅黑" panose="020B0503020204020204" charset="-122"/>
              </a:rPr>
              <a:t>—</a:t>
            </a:r>
            <a:r>
              <a:rPr lang="zh-CN" altLang="en-US" sz="1400" dirty="0">
                <a:solidFill>
                  <a:schemeClr val="tx1"/>
                </a:solidFill>
                <a:latin typeface="微软雅黑" panose="020B0503020204020204" charset="-122"/>
                <a:ea typeface="微软雅黑" panose="020B0503020204020204" charset="-122"/>
              </a:rPr>
              <a:t>预防事故发生</a:t>
            </a:r>
          </a:p>
          <a:p>
            <a:pPr marL="257175" lvl="0" indent="-257175" algn="just" eaLnBrk="1" hangingPunct="1">
              <a:lnSpc>
                <a:spcPct val="150000"/>
              </a:lnSpc>
              <a:buFont typeface="Wingdings" panose="05000000000000000000" pitchFamily="2" charset="2"/>
              <a:buNone/>
            </a:pPr>
            <a:r>
              <a:rPr lang="zh-CN" altLang="en-US" sz="1400" dirty="0">
                <a:solidFill>
                  <a:schemeClr val="tx1"/>
                </a:solidFill>
                <a:latin typeface="微软雅黑" panose="020B0503020204020204" charset="-122"/>
                <a:ea typeface="微软雅黑" panose="020B0503020204020204" charset="-122"/>
              </a:rPr>
              <a:t>          </a:t>
            </a:r>
            <a:r>
              <a:rPr lang="zh-CN" altLang="en-US" sz="1400" b="1" dirty="0">
                <a:solidFill>
                  <a:srgbClr val="0070C0"/>
                </a:solidFill>
                <a:latin typeface="微软雅黑" panose="020B0503020204020204" charset="-122"/>
                <a:ea typeface="微软雅黑" panose="020B0503020204020204" charset="-122"/>
              </a:rPr>
              <a:t>应急反应管理</a:t>
            </a:r>
            <a:r>
              <a:rPr lang="en-US" altLang="zh-CN" sz="1400" dirty="0">
                <a:solidFill>
                  <a:schemeClr val="tx1"/>
                </a:solidFill>
                <a:latin typeface="微软雅黑" panose="020B0503020204020204" charset="-122"/>
                <a:ea typeface="微软雅黑" panose="020B0503020204020204" charset="-122"/>
              </a:rPr>
              <a:t>—</a:t>
            </a:r>
            <a:r>
              <a:rPr lang="zh-CN" altLang="en-US" sz="1400" dirty="0">
                <a:solidFill>
                  <a:schemeClr val="tx1"/>
                </a:solidFill>
                <a:latin typeface="微软雅黑" panose="020B0503020204020204" charset="-122"/>
                <a:ea typeface="微软雅黑" panose="020B0503020204020204" charset="-122"/>
              </a:rPr>
              <a:t>降低事故损失</a:t>
            </a:r>
          </a:p>
          <a:p>
            <a:pPr marL="257175" lvl="0" indent="-257175" algn="just" eaLnBrk="1" hangingPunct="1">
              <a:lnSpc>
                <a:spcPct val="150000"/>
              </a:lnSpc>
              <a:buFont typeface="Wingdings" panose="05000000000000000000" pitchFamily="2" charset="2"/>
              <a:buNone/>
            </a:pPr>
            <a:r>
              <a:rPr lang="zh-CN" altLang="en-US" sz="1400" dirty="0">
                <a:solidFill>
                  <a:schemeClr val="tx1"/>
                </a:solidFill>
                <a:latin typeface="微软雅黑" panose="020B0503020204020204" charset="-122"/>
                <a:ea typeface="微软雅黑" panose="020B0503020204020204" charset="-122"/>
              </a:rPr>
              <a:t>          </a:t>
            </a:r>
            <a:r>
              <a:rPr lang="zh-CN" altLang="en-US" sz="1400" b="1" dirty="0">
                <a:solidFill>
                  <a:srgbClr val="0070C0"/>
                </a:solidFill>
                <a:latin typeface="微软雅黑" panose="020B0503020204020204" charset="-122"/>
                <a:ea typeface="微软雅黑" panose="020B0503020204020204" charset="-122"/>
              </a:rPr>
              <a:t>事故管理</a:t>
            </a:r>
            <a:r>
              <a:rPr lang="en-US" altLang="zh-CN" sz="1400" dirty="0">
                <a:solidFill>
                  <a:schemeClr val="tx1"/>
                </a:solidFill>
                <a:latin typeface="微软雅黑" panose="020B0503020204020204" charset="-122"/>
                <a:ea typeface="微软雅黑" panose="020B0503020204020204" charset="-122"/>
              </a:rPr>
              <a:t>—</a:t>
            </a:r>
            <a:r>
              <a:rPr lang="zh-CN" altLang="en-US" sz="1400" dirty="0">
                <a:solidFill>
                  <a:schemeClr val="tx1"/>
                </a:solidFill>
                <a:latin typeface="微软雅黑" panose="020B0503020204020204" charset="-122"/>
                <a:ea typeface="微软雅黑" panose="020B0503020204020204" charset="-122"/>
              </a:rPr>
              <a:t>事故调查与沟通</a:t>
            </a:r>
            <a:r>
              <a:rPr lang="en-US" altLang="zh-CN" sz="1400" dirty="0">
                <a:solidFill>
                  <a:schemeClr val="tx1"/>
                </a:solidFill>
                <a:latin typeface="微软雅黑" panose="020B0503020204020204" charset="-122"/>
                <a:ea typeface="微软雅黑" panose="020B0503020204020204" charset="-122"/>
              </a:rPr>
              <a:t>/</a:t>
            </a:r>
            <a:r>
              <a:rPr lang="zh-CN" altLang="en-US" sz="1400" dirty="0">
                <a:solidFill>
                  <a:schemeClr val="tx1"/>
                </a:solidFill>
                <a:latin typeface="微软雅黑" panose="020B0503020204020204" charset="-122"/>
                <a:ea typeface="微软雅黑" panose="020B0503020204020204" charset="-122"/>
              </a:rPr>
              <a:t>改善</a:t>
            </a:r>
          </a:p>
        </p:txBody>
      </p:sp>
      <p:sp>
        <p:nvSpPr>
          <p:cNvPr id="4" name="文本框 3"/>
          <p:cNvSpPr txBox="1"/>
          <p:nvPr/>
        </p:nvSpPr>
        <p:spPr>
          <a:xfrm>
            <a:off x="5929630" y="769620"/>
            <a:ext cx="2065020"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安全防护层</a:t>
            </a:r>
          </a:p>
        </p:txBody>
      </p:sp>
    </p:spTree>
    <p:custDataLst>
      <p:tags r:id="rId1"/>
    </p:custData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图片 1"/>
          <p:cNvPicPr>
            <a:picLocks noChangeAspect="1"/>
          </p:cNvPicPr>
          <p:nvPr/>
        </p:nvPicPr>
        <p:blipFill>
          <a:blip r:embed="rId3" cstate="print"/>
          <a:stretch>
            <a:fillRect/>
          </a:stretch>
        </p:blipFill>
        <p:spPr>
          <a:xfrm>
            <a:off x="7019925" y="1139190"/>
            <a:ext cx="1513840" cy="1275080"/>
          </a:xfrm>
          <a:prstGeom prst="rect">
            <a:avLst/>
          </a:prstGeom>
          <a:noFill/>
          <a:ln w="9525" cap="flat" cmpd="sng">
            <a:solidFill>
              <a:schemeClr val="tx1"/>
            </a:solidFill>
            <a:prstDash val="solid"/>
            <a:round/>
            <a:headEnd type="none" w="med" len="med"/>
            <a:tailEnd type="none" w="med" len="med"/>
          </a:ln>
        </p:spPr>
      </p:pic>
      <p:pic>
        <p:nvPicPr>
          <p:cNvPr id="9" name="Picture 4"/>
          <p:cNvPicPr>
            <a:picLocks noChangeAspect="1"/>
          </p:cNvPicPr>
          <p:nvPr/>
        </p:nvPicPr>
        <p:blipFill>
          <a:blip r:embed="rId4" cstate="print"/>
          <a:stretch>
            <a:fillRect/>
          </a:stretch>
        </p:blipFill>
        <p:spPr>
          <a:xfrm>
            <a:off x="5017135" y="1139190"/>
            <a:ext cx="1570990" cy="1249680"/>
          </a:xfrm>
          <a:prstGeom prst="rect">
            <a:avLst/>
          </a:prstGeom>
          <a:noFill/>
          <a:ln w="9525" cap="flat" cmpd="sng">
            <a:solidFill>
              <a:schemeClr val="tx1"/>
            </a:solidFill>
            <a:prstDash val="solid"/>
            <a:round/>
            <a:headEnd type="none" w="med" len="med"/>
            <a:tailEnd type="none" w="med" len="med"/>
          </a:ln>
        </p:spPr>
      </p:pic>
      <p:pic>
        <p:nvPicPr>
          <p:cNvPr id="64519" name="图片 5" descr="QQ截图20160626153500"/>
          <p:cNvPicPr>
            <a:picLocks noChangeAspect="1"/>
          </p:cNvPicPr>
          <p:nvPr/>
        </p:nvPicPr>
        <p:blipFill>
          <a:blip r:embed="rId5" cstate="print"/>
          <a:stretch>
            <a:fillRect/>
          </a:stretch>
        </p:blipFill>
        <p:spPr>
          <a:xfrm>
            <a:off x="6381115" y="3281045"/>
            <a:ext cx="2585720" cy="1652905"/>
          </a:xfrm>
          <a:prstGeom prst="rect">
            <a:avLst/>
          </a:prstGeom>
          <a:noFill/>
          <a:ln w="9525" cap="flat" cmpd="sng">
            <a:solidFill>
              <a:srgbClr val="595959"/>
            </a:solidFill>
            <a:prstDash val="solid"/>
            <a:round/>
            <a:headEnd type="none" w="med" len="med"/>
            <a:tailEnd type="none" w="med" len="med"/>
          </a:ln>
        </p:spPr>
      </p:pic>
      <p:sp>
        <p:nvSpPr>
          <p:cNvPr id="11" name="文本框 10"/>
          <p:cNvSpPr txBox="1"/>
          <p:nvPr/>
        </p:nvSpPr>
        <p:spPr>
          <a:xfrm>
            <a:off x="62865" y="758190"/>
            <a:ext cx="4497705" cy="2011680"/>
          </a:xfrm>
          <a:prstGeom prst="rect">
            <a:avLst/>
          </a:prstGeom>
          <a:noFill/>
          <a:ln>
            <a:solidFill>
              <a:schemeClr val="accent1"/>
            </a:solidFill>
          </a:ln>
        </p:spPr>
        <p:txBody>
          <a:bodyPr wrap="square" rtlCol="0">
            <a:spAutoFit/>
          </a:bodyPr>
          <a:lstStyle/>
          <a:p>
            <a:pPr>
              <a:lnSpc>
                <a:spcPct val="150000"/>
              </a:lnSpc>
            </a:pPr>
            <a:r>
              <a:rPr lang="zh-CN" altLang="en-US" sz="1400" b="1">
                <a:solidFill>
                  <a:srgbClr val="00B050"/>
                </a:solidFill>
                <a:latin typeface="微软雅黑" panose="020B0503020204020204" charset="-122"/>
                <a:ea typeface="微软雅黑" panose="020B0503020204020204" charset="-122"/>
              </a:rPr>
              <a:t>最佳实践：</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增加硬件投入，完善应急设施</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定期进行应急设施检查和维护保养（每月</a:t>
            </a:r>
            <a:r>
              <a:rPr lang="en-US" altLang="zh-CN" sz="1400">
                <a:solidFill>
                  <a:schemeClr val="tx1"/>
                </a:solidFill>
                <a:latin typeface="微软雅黑" panose="020B0503020204020204" charset="-122"/>
                <a:ea typeface="微软雅黑" panose="020B0503020204020204" charset="-122"/>
              </a:rPr>
              <a:t>2</a:t>
            </a:r>
            <a:r>
              <a:rPr lang="zh-CN" altLang="en-US" sz="1400">
                <a:solidFill>
                  <a:schemeClr val="tx1"/>
                </a:solidFill>
                <a:latin typeface="微软雅黑" panose="020B0503020204020204" charset="-122"/>
                <a:ea typeface="微软雅黑" panose="020B0503020204020204" charset="-122"/>
              </a:rPr>
              <a:t>次）</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完善应急预案，编制</a:t>
            </a:r>
            <a:r>
              <a:rPr lang="zh-CN" altLang="zh-CN" sz="1400" b="1" noProof="0" dirty="0">
                <a:ln>
                  <a:noFill/>
                </a:ln>
                <a:solidFill>
                  <a:schemeClr val="accent1">
                    <a:lumMod val="75000"/>
                  </a:schemeClr>
                </a:solidFill>
                <a:effectLst/>
                <a:uLnTx/>
                <a:uFillTx/>
                <a:latin typeface="微软雅黑" panose="020B0503020204020204" charset="-122"/>
                <a:ea typeface="微软雅黑" panose="020B0503020204020204" charset="-122"/>
              </a:rPr>
              <a:t>应急</a:t>
            </a:r>
            <a:r>
              <a:rPr lang="zh-CN" altLang="en-US" sz="1400">
                <a:solidFill>
                  <a:schemeClr val="tx1"/>
                </a:solidFill>
                <a:latin typeface="微软雅黑" panose="020B0503020204020204" charset="-122"/>
                <a:ea typeface="微软雅黑" panose="020B0503020204020204" charset="-122"/>
              </a:rPr>
              <a:t>前置预案、应急演练脚本</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强化应急能力，定期开展桌面演练、现场演练</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明确紧急集合点，定期开展应急逃生演练</a:t>
            </a:r>
          </a:p>
        </p:txBody>
      </p:sp>
      <p:pic>
        <p:nvPicPr>
          <p:cNvPr id="4" name="图片 3"/>
          <p:cNvPicPr>
            <a:picLocks noChangeAspect="1"/>
          </p:cNvPicPr>
          <p:nvPr/>
        </p:nvPicPr>
        <p:blipFill>
          <a:blip r:embed="rId6" cstate="print"/>
          <a:stretch>
            <a:fillRect/>
          </a:stretch>
        </p:blipFill>
        <p:spPr>
          <a:xfrm>
            <a:off x="142875" y="3176905"/>
            <a:ext cx="3251835" cy="1774825"/>
          </a:xfrm>
          <a:prstGeom prst="rect">
            <a:avLst/>
          </a:prstGeom>
        </p:spPr>
      </p:pic>
      <p:sp>
        <p:nvSpPr>
          <p:cNvPr id="5" name="文本框 4"/>
          <p:cNvSpPr txBox="1"/>
          <p:nvPr/>
        </p:nvSpPr>
        <p:spPr>
          <a:xfrm>
            <a:off x="6534785" y="2838450"/>
            <a:ext cx="2278380"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应急演练脚本</a:t>
            </a:r>
          </a:p>
        </p:txBody>
      </p:sp>
      <p:sp>
        <p:nvSpPr>
          <p:cNvPr id="6" name="文本框 5"/>
          <p:cNvSpPr txBox="1"/>
          <p:nvPr/>
        </p:nvSpPr>
        <p:spPr>
          <a:xfrm>
            <a:off x="5069205" y="758190"/>
            <a:ext cx="146748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部门级应急演练</a:t>
            </a:r>
          </a:p>
        </p:txBody>
      </p:sp>
      <p:sp>
        <p:nvSpPr>
          <p:cNvPr id="8" name="文本框 7"/>
          <p:cNvSpPr txBox="1"/>
          <p:nvPr/>
        </p:nvSpPr>
        <p:spPr>
          <a:xfrm>
            <a:off x="7057390" y="758190"/>
            <a:ext cx="1438910"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公司级应急演练</a:t>
            </a:r>
          </a:p>
        </p:txBody>
      </p:sp>
      <p:sp>
        <p:nvSpPr>
          <p:cNvPr id="10" name="文本框 9"/>
          <p:cNvSpPr txBox="1"/>
          <p:nvPr/>
        </p:nvSpPr>
        <p:spPr>
          <a:xfrm>
            <a:off x="629285" y="2875280"/>
            <a:ext cx="2278380"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应急设施</a:t>
            </a:r>
          </a:p>
        </p:txBody>
      </p:sp>
      <p:pic>
        <p:nvPicPr>
          <p:cNvPr id="12" name="图片 11"/>
          <p:cNvPicPr>
            <a:picLocks noChangeAspect="1"/>
          </p:cNvPicPr>
          <p:nvPr/>
        </p:nvPicPr>
        <p:blipFill>
          <a:blip r:embed="rId7" cstate="print"/>
          <a:srcRect l="15942" t="10900" r="16759"/>
          <a:stretch>
            <a:fillRect/>
          </a:stretch>
        </p:blipFill>
        <p:spPr>
          <a:xfrm>
            <a:off x="3787140" y="3194685"/>
            <a:ext cx="2229485" cy="1739265"/>
          </a:xfrm>
          <a:prstGeom prst="rect">
            <a:avLst/>
          </a:prstGeom>
        </p:spPr>
      </p:pic>
      <p:sp>
        <p:nvSpPr>
          <p:cNvPr id="13" name="文本框 12"/>
          <p:cNvSpPr txBox="1"/>
          <p:nvPr/>
        </p:nvSpPr>
        <p:spPr>
          <a:xfrm>
            <a:off x="3763010" y="2838450"/>
            <a:ext cx="2278380"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紧急集合点</a:t>
            </a:r>
          </a:p>
        </p:txBody>
      </p:sp>
      <p:sp>
        <p:nvSpPr>
          <p:cNvPr id="2" name="文本框 1"/>
          <p:cNvSpPr txBox="1"/>
          <p:nvPr/>
        </p:nvSpPr>
        <p:spPr>
          <a:xfrm>
            <a:off x="572770" y="203200"/>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rPr>
              <a:t>应急管理</a:t>
            </a:r>
          </a:p>
        </p:txBody>
      </p:sp>
      <p:sp>
        <p:nvSpPr>
          <p:cNvPr id="7" name=" 220"/>
          <p:cNvSpPr/>
          <p:nvPr/>
        </p:nvSpPr>
        <p:spPr>
          <a:xfrm>
            <a:off x="64770" y="226695"/>
            <a:ext cx="568325"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15</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65150" y="208915"/>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sym typeface="+mn-ea"/>
              </a:rPr>
              <a:t>事故管理</a:t>
            </a:r>
          </a:p>
        </p:txBody>
      </p:sp>
      <p:sp>
        <p:nvSpPr>
          <p:cNvPr id="7" name=" 220"/>
          <p:cNvSpPr/>
          <p:nvPr/>
        </p:nvSpPr>
        <p:spPr>
          <a:xfrm>
            <a:off x="64770" y="239395"/>
            <a:ext cx="59182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16</a:t>
            </a:r>
          </a:p>
        </p:txBody>
      </p:sp>
      <p:sp>
        <p:nvSpPr>
          <p:cNvPr id="4" name="文本框 3"/>
          <p:cNvSpPr txBox="1"/>
          <p:nvPr/>
        </p:nvSpPr>
        <p:spPr>
          <a:xfrm>
            <a:off x="140970" y="842645"/>
            <a:ext cx="4996815" cy="3690620"/>
          </a:xfrm>
          <a:prstGeom prst="rect">
            <a:avLst/>
          </a:prstGeom>
          <a:noFill/>
          <a:ln>
            <a:solidFill>
              <a:schemeClr val="accent1"/>
            </a:solidFill>
          </a:ln>
        </p:spPr>
        <p:txBody>
          <a:bodyPr wrap="square" rtlCol="0">
            <a:spAutoFit/>
          </a:bodyPr>
          <a:lstStyle/>
          <a:p>
            <a:pPr>
              <a:lnSpc>
                <a:spcPct val="130000"/>
              </a:lnSpc>
              <a:spcBef>
                <a:spcPts val="0"/>
              </a:spcBef>
              <a:spcAft>
                <a:spcPts val="0"/>
              </a:spcAft>
            </a:pP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为持续提高安全表现，最终达到零事故目标，管理层必须倡导、鼓励、组织对所有的或潜在的事故（包括未遂事件 Near-Miss）做深入的调查，因为</a:t>
            </a:r>
            <a:r>
              <a:rPr lang="zh-CN" altLang="en-US" sz="1400" b="1">
                <a:solidFill>
                  <a:srgbClr val="FF0000"/>
                </a:solidFill>
                <a:latin typeface="微软雅黑" panose="020B0503020204020204" charset="-122"/>
                <a:ea typeface="微软雅黑" panose="020B0503020204020204" charset="-122"/>
              </a:rPr>
              <a:t>潜在原因未被发现并纠正的话，事故或险情将重复发生</a:t>
            </a:r>
            <a:r>
              <a:rPr lang="zh-CN" altLang="en-US" sz="1400">
                <a:latin typeface="微软雅黑" panose="020B0503020204020204" charset="-122"/>
                <a:ea typeface="微软雅黑" panose="020B0503020204020204" charset="-122"/>
              </a:rPr>
              <a:t>。</a:t>
            </a:r>
          </a:p>
          <a:p>
            <a:pPr>
              <a:lnSpc>
                <a:spcPct val="130000"/>
              </a:lnSpc>
              <a:spcBef>
                <a:spcPts val="0"/>
              </a:spcBef>
              <a:spcAft>
                <a:spcPts val="0"/>
              </a:spcAft>
            </a:pPr>
            <a:r>
              <a:rPr lang="zh-CN" altLang="en-US" sz="1400" b="1" dirty="0">
                <a:solidFill>
                  <a:srgbClr val="0070C0"/>
                </a:solidFill>
                <a:latin typeface="微软雅黑" panose="020B0503020204020204" charset="-122"/>
                <a:ea typeface="微软雅黑" panose="020B0503020204020204" charset="-122"/>
                <a:sym typeface="+mn-ea"/>
              </a:rPr>
              <a:t>      未遂事故（</a:t>
            </a:r>
            <a:r>
              <a:rPr lang="en-US" altLang="zh-CN" sz="1400" b="1" dirty="0">
                <a:solidFill>
                  <a:srgbClr val="0070C0"/>
                </a:solidFill>
                <a:latin typeface="微软雅黑" panose="020B0503020204020204" charset="-122"/>
                <a:ea typeface="微软雅黑" panose="020B0503020204020204" charset="-122"/>
                <a:sym typeface="+mn-ea"/>
              </a:rPr>
              <a:t>Near miss</a:t>
            </a:r>
            <a:r>
              <a:rPr lang="zh-CN" altLang="en-US" sz="1400" b="1" dirty="0">
                <a:solidFill>
                  <a:srgbClr val="0070C0"/>
                </a:solidFill>
                <a:latin typeface="微软雅黑" panose="020B0503020204020204" charset="-122"/>
                <a:ea typeface="微软雅黑" panose="020B0503020204020204" charset="-122"/>
                <a:sym typeface="+mn-ea"/>
              </a:rPr>
              <a:t>）：</a:t>
            </a:r>
            <a:r>
              <a:rPr lang="zh-CN" altLang="en-US" sz="1400" dirty="0">
                <a:latin typeface="微软雅黑" panose="020B0503020204020204" charset="-122"/>
                <a:ea typeface="微软雅黑" panose="020B0503020204020204" charset="-122"/>
                <a:sym typeface="+mn-ea"/>
              </a:rPr>
              <a:t>具有明确的可能性会产生不希望发生的后果（如对人员、财产、环境或业务有不良影响）的一个事故，即使实际并未产生不希望发生的后果。例如：</a:t>
            </a:r>
          </a:p>
          <a:p>
            <a:pPr marL="285750" indent="-285750" eaLnBrk="1" hangingPunct="1">
              <a:lnSpc>
                <a:spcPct val="130000"/>
              </a:lnSpc>
              <a:spcBef>
                <a:spcPts val="0"/>
              </a:spcBef>
              <a:spcAft>
                <a:spcPts val="0"/>
              </a:spcAft>
              <a:buFont typeface="Arial" panose="020B0604020202020204" pitchFamily="34" charset="0"/>
              <a:buChar char="•"/>
            </a:pPr>
            <a:r>
              <a:rPr lang="zh-CN" altLang="en-US" sz="1400" dirty="0">
                <a:latin typeface="微软雅黑" panose="020B0503020204020204" charset="-122"/>
                <a:ea typeface="微软雅黑" panose="020B0503020204020204" charset="-122"/>
                <a:sym typeface="+mn-ea"/>
              </a:rPr>
              <a:t>易燃物封闭系统缺失，但未发生点燃。</a:t>
            </a:r>
          </a:p>
          <a:p>
            <a:pPr marL="285750" indent="-285750" eaLnBrk="1" hangingPunct="1">
              <a:lnSpc>
                <a:spcPct val="130000"/>
              </a:lnSpc>
              <a:spcBef>
                <a:spcPts val="0"/>
              </a:spcBef>
              <a:spcAft>
                <a:spcPts val="0"/>
              </a:spcAft>
              <a:buFont typeface="Arial" panose="020B0604020202020204" pitchFamily="34" charset="0"/>
              <a:buChar char="•"/>
            </a:pPr>
            <a:r>
              <a:rPr lang="zh-CN" altLang="en-US" sz="1400" dirty="0">
                <a:latin typeface="微软雅黑" panose="020B0503020204020204" charset="-122"/>
                <a:ea typeface="微软雅黑" panose="020B0503020204020204" charset="-122"/>
                <a:sym typeface="+mn-ea"/>
              </a:rPr>
              <a:t> 激活危害控制系统和安全防护装置。 </a:t>
            </a:r>
          </a:p>
          <a:p>
            <a:pPr marL="285750" indent="-285750" eaLnBrk="1" hangingPunct="1">
              <a:lnSpc>
                <a:spcPct val="130000"/>
              </a:lnSpc>
              <a:spcBef>
                <a:spcPts val="0"/>
              </a:spcBef>
              <a:spcAft>
                <a:spcPts val="0"/>
              </a:spcAft>
              <a:buFont typeface="Arial" panose="020B0604020202020204" pitchFamily="34" charset="0"/>
              <a:buChar char="•"/>
            </a:pPr>
            <a:r>
              <a:rPr lang="zh-CN" altLang="en-US" sz="1400" dirty="0">
                <a:latin typeface="微软雅黑" panose="020B0503020204020204" charset="-122"/>
                <a:ea typeface="微软雅黑" panose="020B0503020204020204" charset="-122"/>
                <a:sym typeface="+mn-ea"/>
              </a:rPr>
              <a:t>工艺参数的变动范围超过预先确定的关键控制点或其它预示需紧急停车或工艺中断的工艺参数。 </a:t>
            </a:r>
          </a:p>
          <a:p>
            <a:pPr marL="285750" indent="-285750" eaLnBrk="1" hangingPunct="1">
              <a:lnSpc>
                <a:spcPct val="130000"/>
              </a:lnSpc>
              <a:spcBef>
                <a:spcPts val="0"/>
              </a:spcBef>
              <a:spcAft>
                <a:spcPts val="0"/>
              </a:spcAft>
              <a:buFont typeface="Arial" panose="020B0604020202020204" pitchFamily="34" charset="0"/>
              <a:buChar char="•"/>
            </a:pPr>
            <a:r>
              <a:rPr lang="en-US" altLang="zh-CN" sz="1400" dirty="0">
                <a:latin typeface="微软雅黑" panose="020B0503020204020204" charset="-122"/>
                <a:ea typeface="微软雅黑" panose="020B0503020204020204" charset="-122"/>
                <a:sym typeface="+mn-ea"/>
              </a:rPr>
              <a:t>PSM</a:t>
            </a:r>
            <a:r>
              <a:rPr lang="zh-CN" altLang="en-US" sz="1400" dirty="0">
                <a:latin typeface="微软雅黑" panose="020B0503020204020204" charset="-122"/>
                <a:ea typeface="微软雅黑" panose="020B0503020204020204" charset="-122"/>
                <a:sym typeface="+mn-ea"/>
              </a:rPr>
              <a:t>关键装置的功能故障。 </a:t>
            </a:r>
          </a:p>
          <a:p>
            <a:pPr marL="285750" indent="-285750" eaLnBrk="1" hangingPunct="1">
              <a:lnSpc>
                <a:spcPct val="130000"/>
              </a:lnSpc>
              <a:spcBef>
                <a:spcPts val="0"/>
              </a:spcBef>
              <a:spcAft>
                <a:spcPts val="0"/>
              </a:spcAft>
              <a:buFont typeface="Arial" panose="020B0604020202020204" pitchFamily="34" charset="0"/>
              <a:buChar char="•"/>
            </a:pPr>
            <a:r>
              <a:rPr lang="zh-CN" altLang="en-US" sz="1400" dirty="0">
                <a:latin typeface="微软雅黑" panose="020B0503020204020204" charset="-122"/>
                <a:ea typeface="微软雅黑" panose="020B0503020204020204" charset="-122"/>
                <a:sym typeface="+mn-ea"/>
              </a:rPr>
              <a:t>人的疏忽失误。 </a:t>
            </a:r>
            <a:endParaRPr lang="zh-CN" altLang="en-US" sz="1400">
              <a:latin typeface="微软雅黑" panose="020B0503020204020204" charset="-122"/>
              <a:ea typeface="微软雅黑" panose="020B0503020204020204" charset="-122"/>
            </a:endParaRPr>
          </a:p>
        </p:txBody>
      </p:sp>
      <p:sp>
        <p:nvSpPr>
          <p:cNvPr id="5" name="圆角矩形 4"/>
          <p:cNvSpPr/>
          <p:nvPr/>
        </p:nvSpPr>
        <p:spPr>
          <a:xfrm>
            <a:off x="140970" y="4677410"/>
            <a:ext cx="4996815" cy="354330"/>
          </a:xfrm>
          <a:prstGeom prst="roundRect">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zh-CN" altLang="en-US" sz="1400" b="0" i="0" u="none" strike="noStrike" cap="none" normalizeH="0" baseline="0">
                <a:ln>
                  <a:noFill/>
                </a:ln>
                <a:solidFill>
                  <a:schemeClr val="tx1"/>
                </a:solidFill>
                <a:effectLst/>
                <a:latin typeface="微软雅黑" panose="020B0503020204020204" charset="-122"/>
                <a:ea typeface="微软雅黑" panose="020B0503020204020204" charset="-122"/>
              </a:rPr>
              <a:t>所有事故必须找到根本原因并予以纠正</a:t>
            </a:r>
          </a:p>
        </p:txBody>
      </p:sp>
      <p:pic>
        <p:nvPicPr>
          <p:cNvPr id="6" name="图片 5"/>
          <p:cNvPicPr>
            <a:picLocks noChangeAspect="1"/>
          </p:cNvPicPr>
          <p:nvPr/>
        </p:nvPicPr>
        <p:blipFill>
          <a:blip r:embed="rId3" cstate="print"/>
          <a:stretch>
            <a:fillRect/>
          </a:stretch>
        </p:blipFill>
        <p:spPr>
          <a:xfrm>
            <a:off x="5240020" y="1848485"/>
            <a:ext cx="3850005" cy="3088640"/>
          </a:xfrm>
          <a:prstGeom prst="rect">
            <a:avLst/>
          </a:prstGeom>
        </p:spPr>
      </p:pic>
      <p:sp>
        <p:nvSpPr>
          <p:cNvPr id="8" name="文本框 16"/>
          <p:cNvSpPr txBox="1"/>
          <p:nvPr/>
        </p:nvSpPr>
        <p:spPr>
          <a:xfrm>
            <a:off x="5791835" y="706755"/>
            <a:ext cx="3062605" cy="802776"/>
          </a:xfrm>
          <a:prstGeom prst="irregularSeal1">
            <a:avLst/>
          </a:prstGeom>
          <a:solidFill>
            <a:srgbClr val="FF0000"/>
          </a:solidFill>
          <a:ln w="9525">
            <a:noFill/>
          </a:ln>
        </p:spPr>
        <p:txBody>
          <a:bodyPr wrap="square" anchor="t">
            <a:spAutoFit/>
          </a:bodyPr>
          <a:lstStyle/>
          <a:p>
            <a:pPr lvl="0" indent="0" algn="ctr"/>
            <a:r>
              <a:rPr lang="zh-CN" sz="1400" b="1">
                <a:solidFill>
                  <a:schemeClr val="bg1"/>
                </a:solidFill>
                <a:latin typeface="微软雅黑" panose="020B0503020204020204" charset="-122"/>
                <a:ea typeface="微软雅黑" panose="020B0503020204020204" charset="-122"/>
              </a:rPr>
              <a:t>事故的成本</a:t>
            </a:r>
            <a:endParaRPr lang="zh-CN" altLang="zh-CN" sz="1400" b="1">
              <a:solidFill>
                <a:schemeClr val="bg1"/>
              </a:solidFill>
              <a:latin typeface="微软雅黑" panose="020B0503020204020204" charset="-122"/>
              <a:ea typeface="微软雅黑" panose="020B0503020204020204" charset="-122"/>
            </a:endParaRPr>
          </a:p>
        </p:txBody>
      </p:sp>
      <p:sp>
        <p:nvSpPr>
          <p:cNvPr id="9" name="文本框 8"/>
          <p:cNvSpPr txBox="1"/>
          <p:nvPr/>
        </p:nvSpPr>
        <p:spPr>
          <a:xfrm>
            <a:off x="5821680" y="1509395"/>
            <a:ext cx="3002280" cy="319405"/>
          </a:xfrm>
          <a:prstGeom prst="rect">
            <a:avLst/>
          </a:prstGeom>
          <a:noFill/>
        </p:spPr>
        <p:txBody>
          <a:bodyPr wrap="square" rtlCol="0">
            <a:spAutoFit/>
          </a:bodyPr>
          <a:lstStyle/>
          <a:p>
            <a:pPr algn="ctr"/>
            <a:r>
              <a:rPr lang="zh-CN" altLang="en-US" sz="1400" b="1">
                <a:solidFill>
                  <a:srgbClr val="002060"/>
                </a:solidFill>
              </a:rPr>
              <a:t>冰山理论</a:t>
            </a:r>
          </a:p>
        </p:txBody>
      </p:sp>
    </p:spTree>
    <p:custDataLst>
      <p:tags r:id="rId1"/>
    </p:custDataLst>
  </p:cSld>
  <p:clrMapOvr>
    <a:masterClrMapping/>
  </p:clrMapOvr>
  <p:transition advClick="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stretch>
            <a:fillRect/>
          </a:stretch>
        </p:blipFill>
        <p:spPr>
          <a:xfrm>
            <a:off x="4320198" y="1168449"/>
            <a:ext cx="4693920" cy="3103880"/>
          </a:xfrm>
          <a:prstGeom prst="rect">
            <a:avLst/>
          </a:prstGeom>
          <a:ln>
            <a:solidFill>
              <a:schemeClr val="accent1"/>
            </a:solidFill>
          </a:ln>
        </p:spPr>
      </p:pic>
      <p:sp>
        <p:nvSpPr>
          <p:cNvPr id="5" name="文本框 4"/>
          <p:cNvSpPr txBox="1"/>
          <p:nvPr/>
        </p:nvSpPr>
        <p:spPr>
          <a:xfrm>
            <a:off x="5428615" y="810895"/>
            <a:ext cx="2453640" cy="352425"/>
          </a:xfrm>
          <a:prstGeom prst="rect">
            <a:avLst/>
          </a:prstGeom>
          <a:noFill/>
        </p:spPr>
        <p:txBody>
          <a:bodyPr wrap="square" rtlCol="0">
            <a:spAutoFit/>
          </a:bodyPr>
          <a:lstStyle/>
          <a:p>
            <a:pPr algn="ctr"/>
            <a:r>
              <a:rPr lang="zh-CN" altLang="en-US" sz="1600" b="1">
                <a:solidFill>
                  <a:srgbClr val="0070C0"/>
                </a:solidFill>
                <a:latin typeface="微软雅黑" panose="020B0503020204020204" charset="-122"/>
                <a:ea typeface="微软雅黑" panose="020B0503020204020204" charset="-122"/>
              </a:rPr>
              <a:t>事故调查</a:t>
            </a:r>
            <a:r>
              <a:rPr lang="en-US" altLang="zh-CN" sz="1600" b="1">
                <a:solidFill>
                  <a:srgbClr val="0070C0"/>
                </a:solidFill>
                <a:latin typeface="微软雅黑" panose="020B0503020204020204" charset="-122"/>
                <a:ea typeface="微软雅黑" panose="020B0503020204020204" charset="-122"/>
              </a:rPr>
              <a:t>“</a:t>
            </a:r>
            <a:r>
              <a:rPr lang="zh-CN" altLang="en-US" sz="1600" b="1">
                <a:solidFill>
                  <a:srgbClr val="0070C0"/>
                </a:solidFill>
                <a:latin typeface="微软雅黑" panose="020B0503020204020204" charset="-122"/>
                <a:ea typeface="微软雅黑" panose="020B0503020204020204" charset="-122"/>
              </a:rPr>
              <a:t>十一步</a:t>
            </a:r>
            <a:r>
              <a:rPr lang="en-US" altLang="zh-CN" sz="1600" b="1">
                <a:solidFill>
                  <a:srgbClr val="0070C0"/>
                </a:solidFill>
                <a:latin typeface="微软雅黑" panose="020B0503020204020204" charset="-122"/>
                <a:ea typeface="微软雅黑" panose="020B0503020204020204" charset="-122"/>
              </a:rPr>
              <a:t>”</a:t>
            </a:r>
          </a:p>
        </p:txBody>
      </p:sp>
      <p:sp>
        <p:nvSpPr>
          <p:cNvPr id="250883" name="Rectangle 3"/>
          <p:cNvSpPr>
            <a:spLocks noGrp="1"/>
          </p:cNvSpPr>
          <p:nvPr/>
        </p:nvSpPr>
        <p:spPr>
          <a:xfrm>
            <a:off x="222885" y="1191895"/>
            <a:ext cx="3967480" cy="3103880"/>
          </a:xfrm>
          <a:prstGeom prst="rect">
            <a:avLst/>
          </a:prstGeom>
          <a:noFill/>
          <a:ln w="9525">
            <a:solidFill>
              <a:schemeClr val="accent1"/>
            </a:solidFill>
          </a:ln>
        </p:spPr>
        <p:txBody>
          <a:bodyPr vert="horz" wrap="square" lIns="91429" tIns="45714" rIns="91429" bIns="45714" anchor="t"/>
          <a:lstStyle>
            <a:lvl1pPr algn="l" rtl="0" fontAlgn="base">
              <a:spcBef>
                <a:spcPct val="25000"/>
              </a:spcBef>
              <a:spcAft>
                <a:spcPct val="20000"/>
              </a:spcAft>
              <a:defRPr sz="2400" b="1" kern="1200">
                <a:solidFill>
                  <a:schemeClr val="tx2"/>
                </a:solidFill>
                <a:latin typeface="+mn-lt"/>
                <a:ea typeface="+mn-ea"/>
                <a:cs typeface="+mn-cs"/>
              </a:defRPr>
            </a:lvl1pPr>
            <a:lvl2pPr marL="409575" indent="-205105" algn="l" rtl="0" fontAlgn="base">
              <a:spcBef>
                <a:spcPct val="25000"/>
              </a:spcBef>
              <a:spcAft>
                <a:spcPct val="20000"/>
              </a:spcAft>
              <a:buClr>
                <a:schemeClr val="hlink"/>
              </a:buClr>
              <a:buChar char="•"/>
              <a:defRPr sz="2000" b="1" kern="1200">
                <a:solidFill>
                  <a:schemeClr val="tx2"/>
                </a:solidFill>
                <a:latin typeface="+mn-lt"/>
                <a:ea typeface="+mn-ea"/>
                <a:cs typeface="+mn-cs"/>
              </a:defRPr>
            </a:lvl2pPr>
            <a:lvl3pPr marL="741680" indent="-228600" algn="l" rtl="0" fontAlgn="base">
              <a:spcBef>
                <a:spcPct val="20000"/>
              </a:spcBef>
              <a:spcAft>
                <a:spcPct val="20000"/>
              </a:spcAft>
              <a:buClr>
                <a:schemeClr val="hlink"/>
              </a:buClr>
              <a:buChar char="•"/>
              <a:defRPr sz="2000" b="1" kern="1200">
                <a:solidFill>
                  <a:schemeClr val="tx2"/>
                </a:solidFill>
                <a:latin typeface="+mn-lt"/>
                <a:ea typeface="+mn-ea"/>
                <a:cs typeface="+mn-cs"/>
              </a:defRPr>
            </a:lvl3pPr>
            <a:lvl4pPr marL="1071880" indent="-228600" algn="l" rtl="0" fontAlgn="base">
              <a:spcBef>
                <a:spcPct val="20000"/>
              </a:spcBef>
              <a:spcAft>
                <a:spcPct val="20000"/>
              </a:spcAft>
              <a:buClr>
                <a:schemeClr val="hlink"/>
              </a:buClr>
              <a:buChar char="•"/>
              <a:defRPr sz="2000" b="1" kern="1200">
                <a:solidFill>
                  <a:schemeClr val="tx2"/>
                </a:solidFill>
                <a:latin typeface="+mn-lt"/>
                <a:ea typeface="+mn-ea"/>
                <a:cs typeface="+mn-cs"/>
              </a:defRPr>
            </a:lvl4pPr>
            <a:lvl5pPr marL="1402080" indent="-228600" algn="l" rtl="0" fontAlgn="base">
              <a:spcBef>
                <a:spcPct val="20000"/>
              </a:spcBef>
              <a:spcAft>
                <a:spcPct val="20000"/>
              </a:spcAft>
              <a:buClr>
                <a:schemeClr val="hlink"/>
              </a:buClr>
              <a:buChar char="•"/>
              <a:defRPr sz="2000" b="1"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eaLnBrk="1" hangingPunct="1">
              <a:lnSpc>
                <a:spcPct val="150000"/>
              </a:lnSpc>
              <a:spcBef>
                <a:spcPct val="0"/>
              </a:spcBef>
              <a:spcAft>
                <a:spcPct val="0"/>
              </a:spcAft>
              <a:buFont typeface="Arial" panose="020B0604020202020204" pitchFamily="34" charset="0"/>
              <a:buChar char="•"/>
            </a:pPr>
            <a:r>
              <a:rPr lang="zh-CN" altLang="en-US" sz="1400" b="0" dirty="0">
                <a:solidFill>
                  <a:schemeClr val="tx1"/>
                </a:solidFill>
                <a:latin typeface="微软雅黑" panose="020B0503020204020204" charset="-122"/>
                <a:ea typeface="微软雅黑" panose="020B0503020204020204" charset="-122"/>
              </a:rPr>
              <a:t>通过了解和处理事故，查找根本原因，来防止同类事故再发生。</a:t>
            </a:r>
          </a:p>
          <a:p>
            <a:pPr marL="285750" indent="-285750" eaLnBrk="1" hangingPunct="1">
              <a:lnSpc>
                <a:spcPct val="150000"/>
              </a:lnSpc>
              <a:spcBef>
                <a:spcPct val="0"/>
              </a:spcBef>
              <a:spcAft>
                <a:spcPct val="0"/>
              </a:spcAft>
              <a:buFont typeface="Arial" panose="020B0604020202020204" pitchFamily="34" charset="0"/>
              <a:buChar char="•"/>
            </a:pPr>
            <a:r>
              <a:rPr lang="zh-CN" altLang="en-US" sz="1400" b="0" dirty="0">
                <a:solidFill>
                  <a:schemeClr val="tx1"/>
                </a:solidFill>
                <a:latin typeface="微软雅黑" panose="020B0503020204020204" charset="-122"/>
                <a:ea typeface="微软雅黑" panose="020B0503020204020204" charset="-122"/>
              </a:rPr>
              <a:t>识别和实施防止事故再发生的行动。 </a:t>
            </a:r>
          </a:p>
          <a:p>
            <a:pPr marL="285750" indent="-285750" eaLnBrk="1" hangingPunct="1">
              <a:lnSpc>
                <a:spcPct val="150000"/>
              </a:lnSpc>
              <a:spcBef>
                <a:spcPct val="0"/>
              </a:spcBef>
              <a:spcAft>
                <a:spcPct val="0"/>
              </a:spcAft>
              <a:buFont typeface="Arial" panose="020B0604020202020204" pitchFamily="34" charset="0"/>
              <a:buChar char="•"/>
            </a:pPr>
            <a:r>
              <a:rPr lang="zh-CN" altLang="en-US" sz="1400" b="0" dirty="0">
                <a:solidFill>
                  <a:schemeClr val="tx1"/>
                </a:solidFill>
                <a:latin typeface="微软雅黑" panose="020B0503020204020204" charset="-122"/>
                <a:ea typeface="微软雅黑" panose="020B0503020204020204" charset="-122"/>
              </a:rPr>
              <a:t>对于制定和改进安全方针、程序、指南和标准提供意见。</a:t>
            </a:r>
          </a:p>
          <a:p>
            <a:pPr marL="285750" indent="-285750" eaLnBrk="1" hangingPunct="1">
              <a:lnSpc>
                <a:spcPct val="150000"/>
              </a:lnSpc>
              <a:spcBef>
                <a:spcPct val="0"/>
              </a:spcBef>
              <a:spcAft>
                <a:spcPct val="0"/>
              </a:spcAft>
              <a:buFont typeface="Arial" panose="020B0604020202020204" pitchFamily="34" charset="0"/>
              <a:buChar char="•"/>
            </a:pPr>
            <a:r>
              <a:rPr lang="zh-CN" altLang="en-US" sz="1400" b="0" dirty="0">
                <a:solidFill>
                  <a:schemeClr val="tx1"/>
                </a:solidFill>
                <a:latin typeface="微软雅黑" panose="020B0503020204020204" charset="-122"/>
                <a:ea typeface="微软雅黑" panose="020B0503020204020204" charset="-122"/>
                <a:sym typeface="+mn-ea"/>
              </a:rPr>
              <a:t>辨识有可能会造成将来事故发生的条件，并提供机会广泛分享这一信息。 </a:t>
            </a:r>
          </a:p>
          <a:p>
            <a:pPr marL="285750" indent="-285750" eaLnBrk="1" hangingPunct="1">
              <a:lnSpc>
                <a:spcPct val="150000"/>
              </a:lnSpc>
              <a:spcBef>
                <a:spcPct val="0"/>
              </a:spcBef>
              <a:spcAft>
                <a:spcPct val="0"/>
              </a:spcAft>
              <a:buFont typeface="Arial" panose="020B0604020202020204" pitchFamily="34" charset="0"/>
              <a:buChar char="•"/>
            </a:pPr>
            <a:r>
              <a:rPr lang="zh-CN" altLang="en-US" sz="1400" b="0" dirty="0">
                <a:solidFill>
                  <a:schemeClr val="tx1"/>
                </a:solidFill>
                <a:latin typeface="微软雅黑" panose="020B0503020204020204" charset="-122"/>
                <a:ea typeface="微软雅黑" panose="020B0503020204020204" charset="-122"/>
                <a:sym typeface="+mn-ea"/>
              </a:rPr>
              <a:t>通过对于有关事故的沟通和了解促进形成一个开放的氛围。</a:t>
            </a:r>
            <a:endParaRPr lang="zh-CN" altLang="en-US" sz="1400" dirty="0">
              <a:solidFill>
                <a:schemeClr val="tx1"/>
              </a:solidFill>
              <a:latin typeface="微软雅黑" panose="020B0503020204020204" charset="-122"/>
              <a:ea typeface="微软雅黑" panose="020B0503020204020204" charset="-122"/>
            </a:endParaRPr>
          </a:p>
        </p:txBody>
      </p:sp>
      <p:sp>
        <p:nvSpPr>
          <p:cNvPr id="6" name="文本框 5"/>
          <p:cNvSpPr txBox="1"/>
          <p:nvPr/>
        </p:nvSpPr>
        <p:spPr>
          <a:xfrm>
            <a:off x="651510" y="810895"/>
            <a:ext cx="2796540" cy="352425"/>
          </a:xfrm>
          <a:prstGeom prst="rect">
            <a:avLst/>
          </a:prstGeom>
          <a:noFill/>
        </p:spPr>
        <p:txBody>
          <a:bodyPr wrap="square" rtlCol="0">
            <a:spAutoFit/>
          </a:bodyPr>
          <a:lstStyle/>
          <a:p>
            <a:pPr algn="ctr"/>
            <a:r>
              <a:rPr lang="zh-CN" altLang="en-US" sz="1600" b="1">
                <a:solidFill>
                  <a:srgbClr val="0070C0"/>
                </a:solidFill>
                <a:latin typeface="微软雅黑" panose="020B0503020204020204" charset="-122"/>
                <a:ea typeface="微软雅黑" panose="020B0503020204020204" charset="-122"/>
                <a:sym typeface="+mn-ea"/>
              </a:rPr>
              <a:t>事故调查的目的</a:t>
            </a:r>
            <a:endParaRPr lang="zh-CN" altLang="en-US" sz="1600" b="1">
              <a:solidFill>
                <a:srgbClr val="0070C0"/>
              </a:solidFill>
              <a:latin typeface="微软雅黑" panose="020B0503020204020204" charset="-122"/>
              <a:ea typeface="微软雅黑" panose="020B0503020204020204" charset="-122"/>
            </a:endParaRPr>
          </a:p>
        </p:txBody>
      </p:sp>
      <p:sp>
        <p:nvSpPr>
          <p:cNvPr id="2" name="文本框 1"/>
          <p:cNvSpPr txBox="1"/>
          <p:nvPr/>
        </p:nvSpPr>
        <p:spPr>
          <a:xfrm>
            <a:off x="565150" y="208915"/>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sym typeface="+mn-ea"/>
              </a:rPr>
              <a:t>事故管理</a:t>
            </a:r>
          </a:p>
        </p:txBody>
      </p:sp>
      <p:sp>
        <p:nvSpPr>
          <p:cNvPr id="7" name=" 220"/>
          <p:cNvSpPr/>
          <p:nvPr/>
        </p:nvSpPr>
        <p:spPr>
          <a:xfrm>
            <a:off x="64770" y="239395"/>
            <a:ext cx="59182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16</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883">
                                            <p:txEl>
                                              <p:charRg st="9" end="3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883">
                                            <p:txEl>
                                              <p:char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883">
                                            <p:txEl>
                                              <p:char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0883">
                                            <p:txEl>
                                              <p:char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0883">
                                            <p:txEl>
                                              <p:char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40970" y="2747645"/>
            <a:ext cx="4792345" cy="590407"/>
          </a:xfrm>
          <a:prstGeom prst="roundRect">
            <a:avLst/>
          </a:prstGeom>
          <a:solidFill>
            <a:srgbClr val="FFFF00"/>
          </a:solidFill>
        </p:spPr>
        <p:txBody>
          <a:bodyPr wrap="square" rtlCol="0">
            <a:spAutoFit/>
          </a:bodyPr>
          <a:lstStyle/>
          <a:p>
            <a:r>
              <a:rPr lang="zh-CN" altLang="en-US" sz="1400">
                <a:latin typeface="微软雅黑" panose="020B0503020204020204" charset="-122"/>
                <a:ea typeface="微软雅黑" panose="020B0503020204020204" charset="-122"/>
              </a:rPr>
              <a:t>海科集团</a:t>
            </a:r>
            <a:r>
              <a:rPr lang="zh-CN" altLang="en-US" sz="1400">
                <a:latin typeface="微软雅黑" panose="020B0503020204020204" charset="-122"/>
                <a:ea typeface="微软雅黑" panose="020B0503020204020204" charset="-122"/>
                <a:sym typeface="+mn-ea"/>
              </a:rPr>
              <a:t>安全事故</a:t>
            </a:r>
            <a:r>
              <a:rPr lang="zh-CN" altLang="en-US" sz="1400">
                <a:latin typeface="微软雅黑" panose="020B0503020204020204" charset="-122"/>
                <a:ea typeface="微软雅黑" panose="020B0503020204020204" charset="-122"/>
              </a:rPr>
              <a:t>分级：</a:t>
            </a:r>
            <a:r>
              <a:rPr lang="zh-CN" altLang="en-US" sz="1400" b="1">
                <a:latin typeface="微软雅黑" panose="020B0503020204020204" charset="-122"/>
                <a:ea typeface="微软雅黑" panose="020B0503020204020204" charset="-122"/>
              </a:rPr>
              <a:t>集团级（A级）</a:t>
            </a:r>
            <a:r>
              <a:rPr lang="zh-CN" altLang="en-US" sz="1400">
                <a:latin typeface="微软雅黑" panose="020B0503020204020204" charset="-122"/>
                <a:ea typeface="微软雅黑" panose="020B0503020204020204" charset="-122"/>
              </a:rPr>
              <a:t>、</a:t>
            </a:r>
            <a:r>
              <a:rPr lang="zh-CN" altLang="en-US" sz="1400" b="1">
                <a:latin typeface="微软雅黑" panose="020B0503020204020204" charset="-122"/>
                <a:ea typeface="微软雅黑" panose="020B0503020204020204" charset="-122"/>
              </a:rPr>
              <a:t>公司级（B级）</a:t>
            </a:r>
            <a:r>
              <a:rPr lang="zh-CN" altLang="en-US" sz="1400">
                <a:latin typeface="微软雅黑" panose="020B0503020204020204" charset="-122"/>
                <a:ea typeface="微软雅黑" panose="020B0503020204020204" charset="-122"/>
              </a:rPr>
              <a:t>、</a:t>
            </a:r>
            <a:r>
              <a:rPr lang="zh-CN" altLang="en-US" sz="1400" b="1">
                <a:latin typeface="微软雅黑" panose="020B0503020204020204" charset="-122"/>
                <a:ea typeface="微软雅黑" panose="020B0503020204020204" charset="-122"/>
              </a:rPr>
              <a:t>部门级（C级）</a:t>
            </a:r>
            <a:r>
              <a:rPr lang="zh-CN" altLang="en-US" sz="1400">
                <a:latin typeface="微软雅黑" panose="020B0503020204020204" charset="-122"/>
                <a:ea typeface="微软雅黑" panose="020B0503020204020204" charset="-122"/>
              </a:rPr>
              <a:t>以及</a:t>
            </a:r>
            <a:r>
              <a:rPr lang="zh-CN" altLang="en-US" sz="1400" b="1">
                <a:latin typeface="微软雅黑" panose="020B0503020204020204" charset="-122"/>
                <a:ea typeface="微软雅黑" panose="020B0503020204020204" charset="-122"/>
              </a:rPr>
              <a:t>未遂事故</a:t>
            </a:r>
            <a:r>
              <a:rPr lang="zh-CN" altLang="en-US" sz="1400">
                <a:latin typeface="微软雅黑" panose="020B0503020204020204" charset="-122"/>
                <a:ea typeface="微软雅黑" panose="020B0503020204020204" charset="-122"/>
              </a:rPr>
              <a:t>。</a:t>
            </a:r>
          </a:p>
        </p:txBody>
      </p:sp>
      <p:sp>
        <p:nvSpPr>
          <p:cNvPr id="11" name="文本框 10"/>
          <p:cNvSpPr txBox="1"/>
          <p:nvPr/>
        </p:nvSpPr>
        <p:spPr>
          <a:xfrm>
            <a:off x="64770" y="654050"/>
            <a:ext cx="3211195" cy="411480"/>
          </a:xfrm>
          <a:prstGeom prst="rect">
            <a:avLst/>
          </a:prstGeom>
          <a:noFill/>
        </p:spPr>
        <p:txBody>
          <a:bodyPr wrap="square" rtlCol="0">
            <a:spAutoFit/>
          </a:bodyPr>
          <a:lstStyle/>
          <a:p>
            <a:pPr>
              <a:lnSpc>
                <a:spcPct val="150000"/>
              </a:lnSpc>
            </a:pPr>
            <a:r>
              <a:rPr lang="zh-CN" altLang="en-US" sz="1400" b="1">
                <a:solidFill>
                  <a:srgbClr val="00B050"/>
                </a:solidFill>
                <a:latin typeface="微软雅黑" panose="020B0503020204020204" charset="-122"/>
                <a:ea typeface="微软雅黑" panose="020B0503020204020204" charset="-122"/>
              </a:rPr>
              <a:t>最佳实践：</a:t>
            </a:r>
            <a:endParaRPr lang="en-US" altLang="zh-CN" sz="1400">
              <a:solidFill>
                <a:schemeClr val="tx1"/>
              </a:solidFill>
              <a:latin typeface="微软雅黑" panose="020B0503020204020204" charset="-122"/>
              <a:ea typeface="微软雅黑" panose="020B0503020204020204" charset="-122"/>
            </a:endParaRPr>
          </a:p>
        </p:txBody>
      </p:sp>
      <p:sp>
        <p:nvSpPr>
          <p:cNvPr id="5" name="文本框 4"/>
          <p:cNvSpPr txBox="1"/>
          <p:nvPr/>
        </p:nvSpPr>
        <p:spPr>
          <a:xfrm>
            <a:off x="132715" y="1065530"/>
            <a:ext cx="4671060" cy="1475740"/>
          </a:xfrm>
          <a:prstGeom prst="rect">
            <a:avLst/>
          </a:prstGeom>
          <a:noFill/>
          <a:ln>
            <a:solidFill>
              <a:schemeClr val="accent1"/>
            </a:solidFill>
          </a:ln>
        </p:spPr>
        <p:txBody>
          <a:bodyPr wrap="square" rtlCol="0">
            <a:spAutoFit/>
          </a:bodyPr>
          <a:lstStyle/>
          <a:p>
            <a:pPr marL="285750" indent="-285750">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rPr>
              <a:t>制定切合公司实际的事故管理制度：《生产安全事故管理规定》、《生产安全事故责任追究管理规定》，明确事故等级评级标准，规范事故调查流程；</a:t>
            </a:r>
          </a:p>
          <a:p>
            <a:pPr marL="285750" indent="-285750">
              <a:lnSpc>
                <a:spcPct val="130000"/>
              </a:lnSpc>
              <a:spcBef>
                <a:spcPts val="0"/>
              </a:spcBef>
              <a:spcAft>
                <a:spcPts val="0"/>
              </a:spcAft>
              <a:buFont typeface="Wingdings" panose="05000000000000000000" charset="0"/>
              <a:buChar char="ü"/>
            </a:pPr>
            <a:r>
              <a:rPr lang="zh-CN" altLang="en-US" sz="1400" dirty="0">
                <a:latin typeface="微软雅黑" panose="020B0503020204020204" charset="-122"/>
                <a:ea typeface="微软雅黑" panose="020B0503020204020204" charset="-122"/>
                <a:sym typeface="+mn-ea"/>
              </a:rPr>
              <a:t>建立未遂事故上报机制，在公司内部进行事故分享；</a:t>
            </a:r>
          </a:p>
          <a:p>
            <a:pPr marL="285750" indent="-285750">
              <a:lnSpc>
                <a:spcPct val="130000"/>
              </a:lnSpc>
              <a:spcBef>
                <a:spcPts val="0"/>
              </a:spcBef>
              <a:spcAft>
                <a:spcPts val="0"/>
              </a:spcAft>
              <a:buFont typeface="Wingdings" panose="05000000000000000000" charset="0"/>
              <a:buChar char="ü"/>
            </a:pPr>
            <a:r>
              <a:rPr lang="zh-CN" altLang="en-US" sz="1400">
                <a:latin typeface="微软雅黑" panose="020B0503020204020204" charset="-122"/>
                <a:ea typeface="微软雅黑" panose="020B0503020204020204" charset="-122"/>
                <a:sym typeface="+mn-ea"/>
              </a:rPr>
              <a:t>运用</a:t>
            </a:r>
            <a:r>
              <a:rPr lang="en-US" altLang="zh-CN" sz="1400">
                <a:latin typeface="微软雅黑" panose="020B0503020204020204" charset="-122"/>
                <a:ea typeface="微软雅黑" panose="020B0503020204020204" charset="-122"/>
                <a:sym typeface="+mn-ea"/>
              </a:rPr>
              <a:t>“</a:t>
            </a:r>
            <a:r>
              <a:rPr lang="zh-CN" altLang="en-US" sz="1400">
                <a:latin typeface="微软雅黑" panose="020B0503020204020204" charset="-122"/>
                <a:ea typeface="微软雅黑" panose="020B0503020204020204" charset="-122"/>
                <a:sym typeface="+mn-ea"/>
              </a:rPr>
              <a:t>事故树分析法</a:t>
            </a:r>
            <a:r>
              <a:rPr lang="en-US" altLang="zh-CN" sz="1400">
                <a:latin typeface="微软雅黑" panose="020B0503020204020204" charset="-122"/>
                <a:ea typeface="微软雅黑" panose="020B0503020204020204" charset="-122"/>
                <a:sym typeface="+mn-ea"/>
              </a:rPr>
              <a:t>”</a:t>
            </a:r>
            <a:r>
              <a:rPr lang="zh-CN" altLang="en-US" sz="1400">
                <a:latin typeface="微软雅黑" panose="020B0503020204020204" charset="-122"/>
                <a:ea typeface="微软雅黑" panose="020B0503020204020204" charset="-122"/>
                <a:sym typeface="+mn-ea"/>
              </a:rPr>
              <a:t>开展根本原因分析。</a:t>
            </a:r>
            <a:endParaRPr lang="zh-CN" altLang="en-US" sz="1400">
              <a:latin typeface="微软雅黑" panose="020B0503020204020204" charset="-122"/>
              <a:ea typeface="微软雅黑" panose="020B0503020204020204" charset="-122"/>
            </a:endParaRPr>
          </a:p>
        </p:txBody>
      </p:sp>
      <p:sp>
        <p:nvSpPr>
          <p:cNvPr id="8" name="文本框 7"/>
          <p:cNvSpPr txBox="1"/>
          <p:nvPr/>
        </p:nvSpPr>
        <p:spPr>
          <a:xfrm>
            <a:off x="132715" y="3458210"/>
            <a:ext cx="4792980" cy="590407"/>
          </a:xfrm>
          <a:prstGeom prst="roundRect">
            <a:avLst/>
          </a:prstGeom>
          <a:solidFill>
            <a:srgbClr val="FFFF00"/>
          </a:solidFill>
        </p:spPr>
        <p:txBody>
          <a:bodyPr wrap="square" rtlCol="0">
            <a:spAutoFit/>
          </a:bodyPr>
          <a:lstStyle/>
          <a:p>
            <a:r>
              <a:rPr lang="zh-CN" altLang="en-US" sz="1400">
                <a:latin typeface="微软雅黑" panose="020B0503020204020204" charset="-122"/>
                <a:ea typeface="微软雅黑" panose="020B0503020204020204" charset="-122"/>
              </a:rPr>
              <a:t>海科集团安全事故分类：</a:t>
            </a:r>
            <a:r>
              <a:rPr lang="zh-CN" altLang="en-US" sz="1400" b="1">
                <a:latin typeface="微软雅黑" panose="020B0503020204020204" charset="-122"/>
                <a:ea typeface="微软雅黑" panose="020B0503020204020204" charset="-122"/>
              </a:rPr>
              <a:t>人身伤害事故</a:t>
            </a:r>
            <a:r>
              <a:rPr lang="zh-CN" altLang="en-US" sz="1400">
                <a:latin typeface="微软雅黑" panose="020B0503020204020204" charset="-122"/>
                <a:ea typeface="微软雅黑" panose="020B0503020204020204" charset="-122"/>
              </a:rPr>
              <a:t>、</a:t>
            </a:r>
            <a:r>
              <a:rPr lang="zh-CN" altLang="en-US" sz="1400" b="1">
                <a:latin typeface="微软雅黑" panose="020B0503020204020204" charset="-122"/>
                <a:ea typeface="微软雅黑" panose="020B0503020204020204" charset="-122"/>
              </a:rPr>
              <a:t>工艺安全事故</a:t>
            </a:r>
            <a:r>
              <a:rPr lang="zh-CN" altLang="en-US" sz="1400">
                <a:latin typeface="微软雅黑" panose="020B0503020204020204" charset="-122"/>
                <a:ea typeface="微软雅黑" panose="020B0503020204020204" charset="-122"/>
              </a:rPr>
              <a:t>、</a:t>
            </a:r>
            <a:r>
              <a:rPr lang="zh-CN" altLang="en-US" sz="1400" b="1">
                <a:latin typeface="微软雅黑" panose="020B0503020204020204" charset="-122"/>
                <a:ea typeface="微软雅黑" panose="020B0503020204020204" charset="-122"/>
              </a:rPr>
              <a:t>火灾爆炸事故</a:t>
            </a:r>
            <a:r>
              <a:rPr lang="zh-CN" altLang="en-US" sz="1400">
                <a:latin typeface="微软雅黑" panose="020B0503020204020204" charset="-122"/>
                <a:ea typeface="微软雅黑" panose="020B0503020204020204" charset="-122"/>
              </a:rPr>
              <a:t>、</a:t>
            </a:r>
            <a:r>
              <a:rPr lang="zh-CN" altLang="en-US" sz="1400" b="1">
                <a:latin typeface="微软雅黑" panose="020B0503020204020204" charset="-122"/>
                <a:ea typeface="微软雅黑" panose="020B0503020204020204" charset="-122"/>
              </a:rPr>
              <a:t>环境污染事故</a:t>
            </a:r>
            <a:r>
              <a:rPr lang="zh-CN" altLang="en-US" sz="1400">
                <a:latin typeface="微软雅黑" panose="020B0503020204020204" charset="-122"/>
                <a:ea typeface="微软雅黑" panose="020B0503020204020204" charset="-122"/>
              </a:rPr>
              <a:t>、</a:t>
            </a:r>
            <a:r>
              <a:rPr lang="zh-CN" altLang="en-US" sz="1400" b="1">
                <a:latin typeface="微软雅黑" panose="020B0503020204020204" charset="-122"/>
                <a:ea typeface="微软雅黑" panose="020B0503020204020204" charset="-122"/>
              </a:rPr>
              <a:t>交通运输事故</a:t>
            </a:r>
            <a:r>
              <a:rPr lang="zh-CN" altLang="en-US" sz="1400">
                <a:latin typeface="微软雅黑" panose="020B0503020204020204" charset="-122"/>
                <a:ea typeface="微软雅黑" panose="020B0503020204020204" charset="-122"/>
              </a:rPr>
              <a:t>及其它事故。</a:t>
            </a:r>
          </a:p>
        </p:txBody>
      </p:sp>
      <p:sp>
        <p:nvSpPr>
          <p:cNvPr id="9" name="文本框 8"/>
          <p:cNvSpPr txBox="1"/>
          <p:nvPr/>
        </p:nvSpPr>
        <p:spPr>
          <a:xfrm>
            <a:off x="140970" y="4216400"/>
            <a:ext cx="4792345" cy="826851"/>
          </a:xfrm>
          <a:prstGeom prst="roundRect">
            <a:avLst/>
          </a:prstGeom>
          <a:solidFill>
            <a:srgbClr val="FFFF00"/>
          </a:solidFill>
        </p:spPr>
        <p:txBody>
          <a:bodyPr wrap="square" rtlCol="0">
            <a:spAutoFit/>
          </a:bodyPr>
          <a:lstStyle/>
          <a:p>
            <a:r>
              <a:rPr lang="zh-CN" altLang="en-US" sz="1400">
                <a:solidFill>
                  <a:schemeClr val="tx1"/>
                </a:solidFill>
                <a:latin typeface="微软雅黑" panose="020B0503020204020204" charset="-122"/>
                <a:ea typeface="微软雅黑" panose="020B0503020204020204" charset="-122"/>
              </a:rPr>
              <a:t>人身伤害事故分级中，集团级（A级）事故包括</a:t>
            </a:r>
            <a:r>
              <a:rPr lang="zh-CN" altLang="en-US" sz="1400" b="1">
                <a:solidFill>
                  <a:schemeClr val="tx1"/>
                </a:solidFill>
                <a:latin typeface="微软雅黑" panose="020B0503020204020204" charset="-122"/>
                <a:ea typeface="微软雅黑" panose="020B0503020204020204" charset="-122"/>
              </a:rPr>
              <a:t>死亡事故</a:t>
            </a:r>
            <a:r>
              <a:rPr lang="zh-CN" altLang="en-US" sz="1400">
                <a:solidFill>
                  <a:schemeClr val="tx1"/>
                </a:solidFill>
                <a:latin typeface="微软雅黑" panose="020B0503020204020204" charset="-122"/>
                <a:ea typeface="微软雅黑" panose="020B0503020204020204" charset="-122"/>
              </a:rPr>
              <a:t>与</a:t>
            </a:r>
            <a:r>
              <a:rPr lang="zh-CN" altLang="en-US" sz="1400" b="1">
                <a:solidFill>
                  <a:schemeClr val="tx1"/>
                </a:solidFill>
                <a:latin typeface="微软雅黑" panose="020B0503020204020204" charset="-122"/>
                <a:ea typeface="微软雅黑" panose="020B0503020204020204" charset="-122"/>
              </a:rPr>
              <a:t>失能事故</a:t>
            </a:r>
            <a:r>
              <a:rPr lang="zh-CN" altLang="en-US" sz="1400">
                <a:solidFill>
                  <a:schemeClr val="tx1"/>
                </a:solidFill>
                <a:latin typeface="微软雅黑" panose="020B0503020204020204" charset="-122"/>
                <a:ea typeface="微软雅黑" panose="020B0503020204020204" charset="-122"/>
              </a:rPr>
              <a:t>；公司级（B级）事故包括</a:t>
            </a:r>
            <a:r>
              <a:rPr lang="zh-CN" altLang="en-US" sz="1400" b="1">
                <a:solidFill>
                  <a:schemeClr val="tx1"/>
                </a:solidFill>
                <a:latin typeface="微软雅黑" panose="020B0503020204020204" charset="-122"/>
                <a:ea typeface="微软雅黑" panose="020B0503020204020204" charset="-122"/>
              </a:rPr>
              <a:t>损工事故、限工事故</a:t>
            </a:r>
            <a:r>
              <a:rPr lang="zh-CN" altLang="en-US" sz="1400">
                <a:solidFill>
                  <a:schemeClr val="tx1"/>
                </a:solidFill>
                <a:latin typeface="微软雅黑" panose="020B0503020204020204" charset="-122"/>
                <a:ea typeface="微软雅黑" panose="020B0503020204020204" charset="-122"/>
              </a:rPr>
              <a:t>；部门级（C级）事故包括</a:t>
            </a:r>
            <a:r>
              <a:rPr lang="zh-CN" altLang="en-US" sz="1400" b="1">
                <a:solidFill>
                  <a:schemeClr val="tx1"/>
                </a:solidFill>
                <a:latin typeface="微软雅黑" panose="020B0503020204020204" charset="-122"/>
                <a:ea typeface="微软雅黑" panose="020B0503020204020204" charset="-122"/>
              </a:rPr>
              <a:t>医疗处理事故、急救事故</a:t>
            </a:r>
            <a:r>
              <a:rPr lang="zh-CN" altLang="en-US" sz="1400">
                <a:solidFill>
                  <a:schemeClr val="tx1"/>
                </a:solidFill>
                <a:latin typeface="微软雅黑" panose="020B0503020204020204" charset="-122"/>
                <a:ea typeface="微软雅黑" panose="020B0503020204020204" charset="-122"/>
              </a:rPr>
              <a:t>。</a:t>
            </a:r>
          </a:p>
        </p:txBody>
      </p:sp>
      <p:sp>
        <p:nvSpPr>
          <p:cNvPr id="10" name="文本框 9"/>
          <p:cNvSpPr txBox="1"/>
          <p:nvPr/>
        </p:nvSpPr>
        <p:spPr>
          <a:xfrm>
            <a:off x="5039995" y="1068705"/>
            <a:ext cx="4077335" cy="2834640"/>
          </a:xfrm>
          <a:prstGeom prst="rect">
            <a:avLst/>
          </a:prstGeom>
          <a:noFill/>
          <a:ln>
            <a:solidFill>
              <a:schemeClr val="accent1"/>
            </a:solidFill>
          </a:ln>
        </p:spPr>
        <p:txBody>
          <a:bodyPr wrap="square" rtlCol="0">
            <a:spAutoFit/>
          </a:bodyPr>
          <a:lstStyle/>
          <a:p>
            <a:pPr>
              <a:lnSpc>
                <a:spcPct val="150000"/>
              </a:lnSpc>
            </a:pPr>
            <a:r>
              <a:rPr lang="zh-CN" altLang="en-US" sz="1200" b="1">
                <a:latin typeface="微软雅黑" panose="020B0503020204020204" charset="-122"/>
                <a:ea typeface="微软雅黑" panose="020B0503020204020204" charset="-122"/>
              </a:rPr>
              <a:t>部门级事故：</a:t>
            </a:r>
            <a:r>
              <a:rPr lang="zh-CN" altLang="en-US" sz="1200">
                <a:latin typeface="微软雅黑" panose="020B0503020204020204" charset="-122"/>
                <a:ea typeface="微软雅黑" panose="020B0503020204020204" charset="-122"/>
              </a:rPr>
              <a:t>事故发生后立即汇报至属地部门负责人，24小时之内报本公司安全管理部门、安全总监、公司总经理。</a:t>
            </a:r>
          </a:p>
          <a:p>
            <a:pPr>
              <a:lnSpc>
                <a:spcPct val="150000"/>
              </a:lnSpc>
            </a:pPr>
            <a:r>
              <a:rPr lang="zh-CN" altLang="en-US" sz="1200" b="1">
                <a:latin typeface="微软雅黑" panose="020B0503020204020204" charset="-122"/>
                <a:ea typeface="微软雅黑" panose="020B0503020204020204" charset="-122"/>
              </a:rPr>
              <a:t>公司级事故：</a:t>
            </a:r>
            <a:r>
              <a:rPr lang="zh-CN" altLang="en-US" sz="1200">
                <a:latin typeface="微软雅黑" panose="020B0503020204020204" charset="-122"/>
                <a:ea typeface="微软雅黑" panose="020B0503020204020204" charset="-122"/>
              </a:rPr>
              <a:t>事故发生后经初步判定为公司级事故，应立即汇报至本公司安全管理部门、安全总监、公司总经理、所属事业部总经理，8小时内报集团质量安全环保委员会办公室、集团安全总监、集团总裁。</a:t>
            </a:r>
          </a:p>
          <a:p>
            <a:pPr>
              <a:lnSpc>
                <a:spcPct val="150000"/>
              </a:lnSpc>
            </a:pPr>
            <a:r>
              <a:rPr lang="zh-CN" altLang="en-US" sz="1200" b="1">
                <a:latin typeface="微软雅黑" panose="020B0503020204020204" charset="-122"/>
                <a:ea typeface="微软雅黑" panose="020B0503020204020204" charset="-122"/>
              </a:rPr>
              <a:t>集团级事故：</a:t>
            </a:r>
            <a:r>
              <a:rPr lang="zh-CN" altLang="en-US" sz="1200">
                <a:latin typeface="微软雅黑" panose="020B0503020204020204" charset="-122"/>
                <a:ea typeface="微软雅黑" panose="020B0503020204020204" charset="-122"/>
              </a:rPr>
              <a:t>事故发生后经初步判定为集团级事故，应立即报送至公司安全管理部门、公司安全总监、总经理、事业部总经理，1小时内报集团质量安全环保委员会办公室、集团安全总监、集团总裁、董事局主席。</a:t>
            </a:r>
          </a:p>
        </p:txBody>
      </p:sp>
      <p:sp>
        <p:nvSpPr>
          <p:cNvPr id="12" name="圆角矩形 11"/>
          <p:cNvSpPr/>
          <p:nvPr/>
        </p:nvSpPr>
        <p:spPr>
          <a:xfrm>
            <a:off x="5166360" y="3954145"/>
            <a:ext cx="3825240" cy="1142365"/>
          </a:xfrm>
          <a:prstGeom prst="roundRect">
            <a:avLst/>
          </a:prstGeom>
          <a:solidFill>
            <a:srgbClr val="FF00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50000"/>
              </a:lnSpc>
              <a:spcBef>
                <a:spcPct val="0"/>
              </a:spcBef>
              <a:spcAft>
                <a:spcPct val="0"/>
              </a:spcAft>
              <a:buClrTx/>
              <a:buSzTx/>
              <a:buFontTx/>
              <a:buNone/>
            </a:pPr>
            <a:r>
              <a:rPr kumimoji="0" lang="zh-CN" altLang="en-US" sz="1400" b="0" i="0" u="none" strike="noStrike" cap="none" normalizeH="0" baseline="0">
                <a:ln>
                  <a:noFill/>
                </a:ln>
                <a:solidFill>
                  <a:schemeClr val="bg1"/>
                </a:solidFill>
                <a:effectLst/>
                <a:latin typeface="微软雅黑" panose="020B0503020204020204" charset="-122"/>
                <a:ea typeface="微软雅黑" panose="020B0503020204020204" charset="-122"/>
              </a:rPr>
              <a:t>事故发生后</a:t>
            </a:r>
            <a:r>
              <a:rPr kumimoji="0" lang="en-US" altLang="zh-CN" sz="1400" b="0" i="0" u="none" strike="noStrike" cap="none" normalizeH="0" baseline="0">
                <a:ln>
                  <a:noFill/>
                </a:ln>
                <a:solidFill>
                  <a:schemeClr val="bg1"/>
                </a:solidFill>
                <a:effectLst/>
                <a:latin typeface="微软雅黑" panose="020B0503020204020204" charset="-122"/>
                <a:ea typeface="微软雅黑" panose="020B0503020204020204" charset="-122"/>
              </a:rPr>
              <a:t>24</a:t>
            </a:r>
            <a:r>
              <a:rPr kumimoji="0" lang="zh-CN" altLang="en-US" sz="1400" b="0" i="0" u="none" strike="noStrike" cap="none" normalizeH="0" baseline="0">
                <a:ln>
                  <a:noFill/>
                </a:ln>
                <a:solidFill>
                  <a:schemeClr val="bg1"/>
                </a:solidFill>
                <a:effectLst/>
                <a:latin typeface="微软雅黑" panose="020B0503020204020204" charset="-122"/>
                <a:ea typeface="微软雅黑" panose="020B0503020204020204" charset="-122"/>
              </a:rPr>
              <a:t>小时内通过安全信息平台提交事故初始报告。</a:t>
            </a:r>
          </a:p>
          <a:p>
            <a:pPr marL="0" marR="0" indent="0" algn="l" defTabSz="914400" rtl="0" eaLnBrk="0" fontAlgn="base" latinLnBrk="0" hangingPunct="0">
              <a:lnSpc>
                <a:spcPct val="150000"/>
              </a:lnSpc>
              <a:spcBef>
                <a:spcPct val="0"/>
              </a:spcBef>
              <a:spcAft>
                <a:spcPct val="0"/>
              </a:spcAft>
              <a:buClrTx/>
              <a:buSzTx/>
              <a:buFontTx/>
              <a:buNone/>
            </a:pPr>
            <a:r>
              <a:rPr kumimoji="0" lang="zh-CN" altLang="en-US" sz="1400" b="0" i="0" u="none" strike="noStrike" cap="none" normalizeH="0" baseline="0">
                <a:ln>
                  <a:noFill/>
                </a:ln>
                <a:solidFill>
                  <a:schemeClr val="bg1"/>
                </a:solidFill>
                <a:effectLst/>
                <a:latin typeface="微软雅黑" panose="020B0503020204020204" charset="-122"/>
                <a:ea typeface="微软雅黑" panose="020B0503020204020204" charset="-122"/>
              </a:rPr>
              <a:t>任何事故不得瞒报、漏报、迟报、错报！</a:t>
            </a:r>
          </a:p>
        </p:txBody>
      </p:sp>
      <p:sp>
        <p:nvSpPr>
          <p:cNvPr id="13" name="文本框 12"/>
          <p:cNvSpPr txBox="1"/>
          <p:nvPr/>
        </p:nvSpPr>
        <p:spPr>
          <a:xfrm>
            <a:off x="6122035" y="750570"/>
            <a:ext cx="1912620"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事故汇报流程</a:t>
            </a:r>
          </a:p>
        </p:txBody>
      </p:sp>
      <p:sp>
        <p:nvSpPr>
          <p:cNvPr id="2" name="文本框 1"/>
          <p:cNvSpPr txBox="1"/>
          <p:nvPr/>
        </p:nvSpPr>
        <p:spPr>
          <a:xfrm>
            <a:off x="565150" y="208915"/>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sym typeface="+mn-ea"/>
              </a:rPr>
              <a:t>事故管理</a:t>
            </a:r>
          </a:p>
        </p:txBody>
      </p:sp>
      <p:sp>
        <p:nvSpPr>
          <p:cNvPr id="3" name=" 220"/>
          <p:cNvSpPr/>
          <p:nvPr/>
        </p:nvSpPr>
        <p:spPr>
          <a:xfrm>
            <a:off x="64770" y="239395"/>
            <a:ext cx="59182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16</a:t>
            </a:r>
          </a:p>
        </p:txBody>
      </p:sp>
    </p:spTree>
    <p:custDataLst>
      <p:tags r:id="rId1"/>
    </p:custData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p:nvPr/>
        </p:nvSpPr>
        <p:spPr>
          <a:xfrm>
            <a:off x="6424936" y="547433"/>
            <a:ext cx="2531581" cy="4401093"/>
          </a:xfrm>
          <a:prstGeom prst="rect">
            <a:avLst/>
          </a:prstGeom>
          <a:noFill/>
          <a:ln w="9525">
            <a:noFill/>
          </a:ln>
        </p:spPr>
        <p:txBody>
          <a:bodyPr lIns="68580" tIns="34289" rIns="68580" bIns="34289" anchor="ctr"/>
          <a:lstStyle/>
          <a:p>
            <a:pPr lvl="0" indent="0" algn="ctr">
              <a:lnSpc>
                <a:spcPct val="120000"/>
              </a:lnSpc>
            </a:pPr>
            <a:r>
              <a:rPr lang="zh-CN" altLang="en-US" sz="900" b="1" i="0" dirty="0">
                <a:latin typeface="微软雅黑" panose="020B0503020204020204" charset="-122"/>
                <a:ea typeface="微软雅黑" panose="020B0503020204020204" charset="-122"/>
              </a:rPr>
              <a:t>事故树</a:t>
            </a:r>
            <a:r>
              <a:rPr lang="en-US" altLang="zh-CN" sz="900" b="1" i="0" dirty="0">
                <a:latin typeface="微软雅黑" panose="020B0503020204020204" charset="-122"/>
                <a:ea typeface="微软雅黑" panose="020B0503020204020204" charset="-122"/>
              </a:rPr>
              <a:t> </a:t>
            </a:r>
            <a:r>
              <a:rPr lang="zh-CN" altLang="en-US" sz="900" b="1" i="0" dirty="0">
                <a:latin typeface="微软雅黑" panose="020B0503020204020204" charset="-122"/>
                <a:ea typeface="微软雅黑" panose="020B0503020204020204" charset="-122"/>
              </a:rPr>
              <a:t>使用的符号</a:t>
            </a:r>
          </a:p>
          <a:p>
            <a:pPr lvl="0" indent="0">
              <a:lnSpc>
                <a:spcPct val="120000"/>
              </a:lnSpc>
            </a:pPr>
            <a:r>
              <a:rPr lang="zh-CN" altLang="en-US" sz="900" b="1" i="0" dirty="0">
                <a:latin typeface="微软雅黑" panose="020B0503020204020204" charset="-122"/>
                <a:ea typeface="微软雅黑" panose="020B0503020204020204" charset="-122"/>
              </a:rPr>
              <a:t>逻辑门符号</a:t>
            </a:r>
          </a:p>
          <a:p>
            <a:pPr lvl="0" indent="0" eaLnBrk="0" hangingPunct="0">
              <a:lnSpc>
                <a:spcPct val="120000"/>
              </a:lnSpc>
            </a:pPr>
            <a:r>
              <a:rPr lang="zh-CN" altLang="en-US" sz="900" i="0" dirty="0">
                <a:latin typeface="微软雅黑" panose="020B0503020204020204" charset="-122"/>
                <a:ea typeface="微软雅黑" panose="020B0503020204020204" charset="-122"/>
              </a:rPr>
              <a:t>与门符号</a:t>
            </a:r>
            <a:r>
              <a:rPr lang="en-US" altLang="zh-CN" sz="900" i="0" dirty="0">
                <a:latin typeface="微软雅黑" panose="020B0503020204020204" charset="-122"/>
                <a:ea typeface="微软雅黑" panose="020B0503020204020204" charset="-122"/>
              </a:rPr>
              <a:t>(AND)</a:t>
            </a:r>
            <a:r>
              <a:rPr lang="zh-CN" altLang="en-US" sz="900" i="0" dirty="0">
                <a:latin typeface="微软雅黑" panose="020B0503020204020204" charset="-122"/>
                <a:ea typeface="微软雅黑" panose="020B0503020204020204" charset="-122"/>
              </a:rPr>
              <a:t>，上面事件发生时，下面直接的同时两个或所有原因必须是真。</a:t>
            </a:r>
          </a:p>
          <a:p>
            <a:pPr lvl="0" indent="0" eaLnBrk="0" hangingPunct="0">
              <a:lnSpc>
                <a:spcPct val="120000"/>
              </a:lnSpc>
            </a:pPr>
            <a:endParaRPr lang="zh-CN" altLang="en-US" sz="900" i="0" dirty="0">
              <a:latin typeface="微软雅黑" panose="020B0503020204020204" charset="-122"/>
              <a:ea typeface="微软雅黑" panose="020B0503020204020204" charset="-122"/>
            </a:endParaRPr>
          </a:p>
          <a:p>
            <a:pPr lvl="0" indent="0" eaLnBrk="0" hangingPunct="0">
              <a:lnSpc>
                <a:spcPct val="120000"/>
              </a:lnSpc>
            </a:pPr>
            <a:r>
              <a:rPr lang="zh-CN" altLang="en-US" sz="900" i="0" dirty="0">
                <a:latin typeface="微软雅黑" panose="020B0503020204020204" charset="-122"/>
                <a:ea typeface="微软雅黑" panose="020B0503020204020204" charset="-122"/>
              </a:rPr>
              <a:t>或门符号</a:t>
            </a:r>
            <a:r>
              <a:rPr lang="en-US" altLang="zh-CN" sz="900" i="0" dirty="0">
                <a:latin typeface="微软雅黑" panose="020B0503020204020204" charset="-122"/>
                <a:ea typeface="微软雅黑" panose="020B0503020204020204" charset="-122"/>
              </a:rPr>
              <a:t>(OR)</a:t>
            </a:r>
            <a:r>
              <a:rPr lang="zh-CN" altLang="en-US" sz="900" i="0" dirty="0">
                <a:latin typeface="微软雅黑" panose="020B0503020204020204" charset="-122"/>
                <a:ea typeface="微软雅黑" panose="020B0503020204020204" charset="-122"/>
              </a:rPr>
              <a:t>，上面的事件发生时，下面直接其中有一个原因是必须是真。</a:t>
            </a:r>
          </a:p>
          <a:p>
            <a:pPr lvl="0" indent="0" eaLnBrk="0" hangingPunct="0">
              <a:lnSpc>
                <a:spcPct val="120000"/>
              </a:lnSpc>
            </a:pPr>
            <a:endParaRPr lang="zh-CN" altLang="en-US" sz="900" i="0" dirty="0">
              <a:latin typeface="微软雅黑" panose="020B0503020204020204" charset="-122"/>
              <a:ea typeface="微软雅黑" panose="020B0503020204020204" charset="-122"/>
            </a:endParaRPr>
          </a:p>
          <a:p>
            <a:pPr lvl="0" indent="0">
              <a:lnSpc>
                <a:spcPct val="120000"/>
              </a:lnSpc>
            </a:pPr>
            <a:r>
              <a:rPr lang="zh-CN" altLang="en-US" sz="900" b="1" i="0" dirty="0">
                <a:latin typeface="微软雅黑" panose="020B0503020204020204" charset="-122"/>
                <a:ea typeface="微软雅黑" panose="020B0503020204020204" charset="-122"/>
              </a:rPr>
              <a:t>事象符号</a:t>
            </a:r>
          </a:p>
          <a:p>
            <a:pPr lvl="0" indent="0" eaLnBrk="0" hangingPunct="0">
              <a:lnSpc>
                <a:spcPct val="120000"/>
              </a:lnSpc>
            </a:pPr>
            <a:r>
              <a:rPr lang="zh-CN" altLang="en-US" sz="900" i="0" dirty="0">
                <a:latin typeface="微软雅黑" panose="020B0503020204020204" charset="-122"/>
                <a:ea typeface="微软雅黑" panose="020B0503020204020204" charset="-122"/>
              </a:rPr>
              <a:t>故障，观察到的现象和中间原因。</a:t>
            </a:r>
          </a:p>
          <a:p>
            <a:pPr lvl="0" indent="0" eaLnBrk="0" hangingPunct="0">
              <a:lnSpc>
                <a:spcPct val="120000"/>
              </a:lnSpc>
            </a:pPr>
            <a:endParaRPr lang="zh-CN" altLang="en-US" sz="900" i="0" dirty="0">
              <a:latin typeface="微软雅黑" panose="020B0503020204020204" charset="-122"/>
              <a:ea typeface="微软雅黑" panose="020B0503020204020204" charset="-122"/>
            </a:endParaRPr>
          </a:p>
          <a:p>
            <a:pPr lvl="0" indent="0" eaLnBrk="0" hangingPunct="0">
              <a:lnSpc>
                <a:spcPct val="120000"/>
              </a:lnSpc>
            </a:pPr>
            <a:r>
              <a:rPr lang="zh-CN" altLang="en-US" sz="900" i="0" dirty="0">
                <a:latin typeface="微软雅黑" panose="020B0503020204020204" charset="-122"/>
                <a:ea typeface="微软雅黑" panose="020B0503020204020204" charset="-122"/>
              </a:rPr>
              <a:t>假设，没有得到解释和核实的原因，核实或解释后改成实线长方形。</a:t>
            </a:r>
          </a:p>
          <a:p>
            <a:pPr lvl="0" indent="0" eaLnBrk="0" hangingPunct="0">
              <a:lnSpc>
                <a:spcPct val="120000"/>
              </a:lnSpc>
            </a:pPr>
            <a:endParaRPr lang="zh-CN" altLang="en-US" sz="900" i="0" dirty="0">
              <a:latin typeface="微软雅黑" panose="020B0503020204020204" charset="-122"/>
              <a:ea typeface="微软雅黑" panose="020B0503020204020204" charset="-122"/>
            </a:endParaRPr>
          </a:p>
          <a:p>
            <a:pPr lvl="0" indent="0" eaLnBrk="0" hangingPunct="0">
              <a:lnSpc>
                <a:spcPct val="120000"/>
              </a:lnSpc>
            </a:pPr>
            <a:r>
              <a:rPr lang="zh-CN" altLang="en-US" sz="900" i="0" dirty="0">
                <a:latin typeface="微软雅黑" panose="020B0503020204020204" charset="-122"/>
                <a:ea typeface="微软雅黑" panose="020B0503020204020204" charset="-122"/>
              </a:rPr>
              <a:t>确认不真实的假设，改成实线长方形后用交叉线标识。</a:t>
            </a:r>
          </a:p>
          <a:p>
            <a:pPr lvl="0" indent="0" eaLnBrk="0" hangingPunct="0">
              <a:lnSpc>
                <a:spcPct val="120000"/>
              </a:lnSpc>
            </a:pPr>
            <a:endParaRPr lang="zh-CN" altLang="en-US" sz="900" i="0" dirty="0">
              <a:latin typeface="微软雅黑" panose="020B0503020204020204" charset="-122"/>
              <a:ea typeface="微软雅黑" panose="020B0503020204020204" charset="-122"/>
            </a:endParaRPr>
          </a:p>
          <a:p>
            <a:pPr lvl="0" indent="0" eaLnBrk="0" hangingPunct="0">
              <a:lnSpc>
                <a:spcPct val="120000"/>
              </a:lnSpc>
            </a:pPr>
            <a:r>
              <a:rPr lang="zh-CN" altLang="en-US" sz="900" i="0" dirty="0">
                <a:latin typeface="微软雅黑" panose="020B0503020204020204" charset="-122"/>
                <a:ea typeface="微软雅黑" panose="020B0503020204020204" charset="-122"/>
              </a:rPr>
              <a:t>根本原因，物、人和系统的原因。</a:t>
            </a:r>
          </a:p>
          <a:p>
            <a:pPr lvl="0" indent="0">
              <a:lnSpc>
                <a:spcPct val="120000"/>
              </a:lnSpc>
            </a:pPr>
            <a:endParaRPr lang="zh-CN" altLang="en-US" sz="900" i="0" dirty="0">
              <a:latin typeface="微软雅黑" panose="020B0503020204020204" charset="-122"/>
              <a:ea typeface="微软雅黑" panose="020B0503020204020204" charset="-122"/>
            </a:endParaRPr>
          </a:p>
          <a:p>
            <a:pPr lvl="0" indent="0">
              <a:lnSpc>
                <a:spcPct val="120000"/>
              </a:lnSpc>
            </a:pPr>
            <a:r>
              <a:rPr lang="zh-CN" altLang="en-US" sz="900" b="1" i="0" dirty="0">
                <a:latin typeface="微软雅黑" panose="020B0503020204020204" charset="-122"/>
                <a:ea typeface="微软雅黑" panose="020B0503020204020204" charset="-122"/>
              </a:rPr>
              <a:t>连接符号</a:t>
            </a:r>
          </a:p>
          <a:p>
            <a:pPr lvl="0" indent="0" eaLnBrk="0" hangingPunct="0">
              <a:lnSpc>
                <a:spcPct val="120000"/>
              </a:lnSpc>
            </a:pPr>
            <a:r>
              <a:rPr lang="zh-CN" altLang="en-US" sz="900" i="0" dirty="0">
                <a:latin typeface="微软雅黑" panose="020B0503020204020204" charset="-122"/>
                <a:ea typeface="微软雅黑" panose="020B0503020204020204" charset="-122"/>
              </a:rPr>
              <a:t>导入符号，为了连接不同的枝。</a:t>
            </a:r>
          </a:p>
          <a:p>
            <a:pPr lvl="0" indent="0" eaLnBrk="0" hangingPunct="0">
              <a:lnSpc>
                <a:spcPct val="120000"/>
              </a:lnSpc>
            </a:pPr>
            <a:endParaRPr lang="zh-CN" altLang="en-US" sz="900" i="0" dirty="0">
              <a:latin typeface="微软雅黑" panose="020B0503020204020204" charset="-122"/>
              <a:ea typeface="微软雅黑" panose="020B0503020204020204" charset="-122"/>
            </a:endParaRPr>
          </a:p>
          <a:p>
            <a:pPr lvl="0" indent="0" eaLnBrk="0" hangingPunct="0">
              <a:lnSpc>
                <a:spcPct val="120000"/>
              </a:lnSpc>
            </a:pPr>
            <a:r>
              <a:rPr lang="zh-CN" altLang="en-US" sz="900" i="0" dirty="0">
                <a:latin typeface="微软雅黑" panose="020B0503020204020204" charset="-122"/>
                <a:ea typeface="微软雅黑" panose="020B0503020204020204" charset="-122"/>
              </a:rPr>
              <a:t>导出符号，为了连接不同的枝。</a:t>
            </a:r>
          </a:p>
        </p:txBody>
      </p:sp>
      <p:grpSp>
        <p:nvGrpSpPr>
          <p:cNvPr id="32770" name="Group 3"/>
          <p:cNvGrpSpPr/>
          <p:nvPr/>
        </p:nvGrpSpPr>
        <p:grpSpPr>
          <a:xfrm>
            <a:off x="5886471" y="1046372"/>
            <a:ext cx="253635" cy="263160"/>
            <a:chOff x="169" y="838"/>
            <a:chExt cx="255" cy="320"/>
          </a:xfrm>
        </p:grpSpPr>
        <p:sp>
          <p:nvSpPr>
            <p:cNvPr id="32771" name="Line 4"/>
            <p:cNvSpPr/>
            <p:nvPr/>
          </p:nvSpPr>
          <p:spPr>
            <a:xfrm>
              <a:off x="169" y="1156"/>
              <a:ext cx="255" cy="0"/>
            </a:xfrm>
            <a:prstGeom prst="line">
              <a:avLst/>
            </a:prstGeom>
            <a:ln w="12700" cap="flat" cmpd="sng">
              <a:solidFill>
                <a:schemeClr val="tx1"/>
              </a:solidFill>
              <a:prstDash val="solid"/>
              <a:round/>
              <a:headEnd type="none" w="med" len="med"/>
              <a:tailEnd type="none" w="med" len="med"/>
            </a:ln>
          </p:spPr>
          <p:txBody>
            <a:bodyPr anchor="t"/>
            <a:lstStyle/>
            <a:p>
              <a:pPr lvl="0" indent="0" eaLnBrk="0" hangingPunct="0"/>
              <a:endParaRPr lang="zh-CN" altLang="en-US" sz="1350">
                <a:latin typeface="Arial" panose="020B0604020202020204" pitchFamily="34" charset="0"/>
                <a:ea typeface="宋体" panose="02010600030101010101" pitchFamily="2" charset="-122"/>
              </a:endParaRPr>
            </a:p>
          </p:txBody>
        </p:sp>
        <p:sp>
          <p:nvSpPr>
            <p:cNvPr id="32772" name="Arc 5"/>
            <p:cNvSpPr/>
            <p:nvPr/>
          </p:nvSpPr>
          <p:spPr>
            <a:xfrm>
              <a:off x="170" y="838"/>
              <a:ext cx="128" cy="320"/>
            </a:xfrm>
            <a:custGeom>
              <a:avLst/>
              <a:gdLst/>
              <a:ahLst/>
              <a:cxnLst>
                <a:cxn ang="0">
                  <a:pos x="0" y="0"/>
                </a:cxn>
                <a:cxn ang="0">
                  <a:pos x="0" y="0"/>
                </a:cxn>
                <a:cxn ang="0">
                  <a:pos x="0" y="0"/>
                </a:cxn>
              </a:cxnLst>
              <a:rect l="0" t="0" r="0" b="0"/>
              <a:pathLst>
                <a:path w="21600" h="21599" fill="none">
                  <a:moveTo>
                    <a:pt x="0" y="21532"/>
                  </a:moveTo>
                  <a:cubicBezTo>
                    <a:pt x="36" y="9694"/>
                    <a:pt x="9594" y="92"/>
                    <a:pt x="21430" y="-1"/>
                  </a:cubicBezTo>
                </a:path>
                <a:path w="21600" h="21599" stroke="0">
                  <a:moveTo>
                    <a:pt x="0" y="21532"/>
                  </a:moveTo>
                  <a:cubicBezTo>
                    <a:pt x="36" y="9694"/>
                    <a:pt x="9594" y="92"/>
                    <a:pt x="21430" y="-1"/>
                  </a:cubicBezTo>
                  <a:lnTo>
                    <a:pt x="21600" y="21599"/>
                  </a:lnTo>
                  <a:lnTo>
                    <a:pt x="0" y="21532"/>
                  </a:lnTo>
                  <a:close/>
                </a:path>
              </a:pathLst>
            </a:custGeom>
            <a:solidFill>
              <a:srgbClr val="FF9900"/>
            </a:solidFill>
            <a:ln w="12700" cap="rnd" cmpd="sng">
              <a:solidFill>
                <a:schemeClr val="tx1"/>
              </a:solidFill>
              <a:prstDash val="solid"/>
              <a:round/>
              <a:headEnd type="none" w="med" len="med"/>
              <a:tailEnd type="none" w="med" len="med"/>
            </a:ln>
          </p:spPr>
          <p:txBody>
            <a:bodyPr/>
            <a:lstStyle/>
            <a:p>
              <a:endParaRPr lang="zh-CN" altLang="en-US" sz="1350"/>
            </a:p>
          </p:txBody>
        </p:sp>
        <p:sp>
          <p:nvSpPr>
            <p:cNvPr id="32773" name="Arc 6"/>
            <p:cNvSpPr/>
            <p:nvPr/>
          </p:nvSpPr>
          <p:spPr>
            <a:xfrm>
              <a:off x="295" y="838"/>
              <a:ext cx="129" cy="320"/>
            </a:xfrm>
            <a:custGeom>
              <a:avLst/>
              <a:gdLst/>
              <a:ahLst/>
              <a:cxnLst>
                <a:cxn ang="0">
                  <a:pos x="0" y="0"/>
                </a:cxn>
                <a:cxn ang="0">
                  <a:pos x="0" y="0"/>
                </a:cxn>
                <a:cxn ang="0">
                  <a:pos x="0" y="0"/>
                </a:cxn>
              </a:cxnLst>
              <a:rect l="0" t="0" r="0" b="0"/>
              <a:pathLst>
                <a:path w="21769" h="21600" fill="none">
                  <a:moveTo>
                    <a:pt x="-1" y="0"/>
                  </a:moveTo>
                  <a:cubicBezTo>
                    <a:pt x="56" y="0"/>
                    <a:pt x="112" y="0"/>
                    <a:pt x="169" y="0"/>
                  </a:cubicBezTo>
                  <a:cubicBezTo>
                    <a:pt x="12098" y="0"/>
                    <a:pt x="21769" y="9670"/>
                    <a:pt x="21769" y="21600"/>
                  </a:cubicBezTo>
                </a:path>
                <a:path w="21769" h="21600" stroke="0">
                  <a:moveTo>
                    <a:pt x="-1" y="0"/>
                  </a:moveTo>
                  <a:cubicBezTo>
                    <a:pt x="56" y="0"/>
                    <a:pt x="112" y="0"/>
                    <a:pt x="169" y="0"/>
                  </a:cubicBezTo>
                  <a:cubicBezTo>
                    <a:pt x="12098" y="0"/>
                    <a:pt x="21769" y="9670"/>
                    <a:pt x="21769" y="21600"/>
                  </a:cubicBezTo>
                  <a:lnTo>
                    <a:pt x="169" y="21600"/>
                  </a:lnTo>
                  <a:lnTo>
                    <a:pt x="-1" y="0"/>
                  </a:lnTo>
                  <a:close/>
                </a:path>
              </a:pathLst>
            </a:custGeom>
            <a:solidFill>
              <a:srgbClr val="FF9900"/>
            </a:solidFill>
            <a:ln w="12700" cap="rnd" cmpd="sng">
              <a:solidFill>
                <a:schemeClr val="tx1"/>
              </a:solidFill>
              <a:prstDash val="solid"/>
              <a:round/>
              <a:headEnd type="none" w="med" len="med"/>
              <a:tailEnd type="none" w="med" len="med"/>
            </a:ln>
          </p:spPr>
          <p:txBody>
            <a:bodyPr/>
            <a:lstStyle/>
            <a:p>
              <a:endParaRPr lang="zh-CN" altLang="en-US" sz="1350"/>
            </a:p>
          </p:txBody>
        </p:sp>
      </p:grpSp>
      <p:sp>
        <p:nvSpPr>
          <p:cNvPr id="32774" name="Rectangle 20"/>
          <p:cNvSpPr/>
          <p:nvPr/>
        </p:nvSpPr>
        <p:spPr>
          <a:xfrm>
            <a:off x="5787637" y="2166888"/>
            <a:ext cx="556090" cy="236964"/>
          </a:xfrm>
          <a:prstGeom prst="rect">
            <a:avLst/>
          </a:prstGeom>
          <a:solidFill>
            <a:srgbClr val="0066FF"/>
          </a:solidFill>
          <a:ln w="19050" cap="flat" cmpd="sng">
            <a:solidFill>
              <a:schemeClr val="tx1"/>
            </a:solidFill>
            <a:prstDash val="solid"/>
            <a:miter/>
            <a:headEnd type="none" w="med" len="med"/>
            <a:tailEnd type="none" w="med" len="med"/>
          </a:ln>
        </p:spPr>
        <p:txBody>
          <a:bodyPr wrap="none" anchor="ctr"/>
          <a:lstStyle/>
          <a:p>
            <a:pPr lvl="0" indent="0"/>
            <a:endParaRPr lang="zh-CN" altLang="en-US" sz="1500" i="0" dirty="0">
              <a:latin typeface="Arial" panose="020B0604020202020204" pitchFamily="34" charset="0"/>
              <a:ea typeface="Gulim" panose="020B0600000101010101" pitchFamily="34" charset="-127"/>
            </a:endParaRPr>
          </a:p>
        </p:txBody>
      </p:sp>
      <p:sp>
        <p:nvSpPr>
          <p:cNvPr id="32775" name="Oval 21"/>
          <p:cNvSpPr/>
          <p:nvPr/>
        </p:nvSpPr>
        <p:spPr>
          <a:xfrm>
            <a:off x="5916241" y="3558901"/>
            <a:ext cx="313173" cy="322699"/>
          </a:xfrm>
          <a:prstGeom prst="ellipse">
            <a:avLst/>
          </a:prstGeom>
          <a:solidFill>
            <a:srgbClr val="0066FF"/>
          </a:solidFill>
          <a:ln w="19050" cap="flat" cmpd="sng">
            <a:solidFill>
              <a:schemeClr val="tx1"/>
            </a:solidFill>
            <a:prstDash val="solid"/>
            <a:round/>
            <a:headEnd type="none" w="med" len="med"/>
            <a:tailEnd type="none" w="med" len="med"/>
          </a:ln>
        </p:spPr>
        <p:txBody>
          <a:bodyPr wrap="none" anchor="ctr"/>
          <a:lstStyle/>
          <a:p>
            <a:pPr lvl="0" indent="0"/>
            <a:endParaRPr lang="zh-CN" altLang="en-US" sz="1500" i="0" dirty="0">
              <a:latin typeface="Arial" panose="020B0604020202020204" pitchFamily="34" charset="0"/>
              <a:ea typeface="Gulim" panose="020B0600000101010101" pitchFamily="34" charset="-127"/>
            </a:endParaRPr>
          </a:p>
        </p:txBody>
      </p:sp>
      <p:sp>
        <p:nvSpPr>
          <p:cNvPr id="32776" name="Rectangle 22"/>
          <p:cNvSpPr/>
          <p:nvPr/>
        </p:nvSpPr>
        <p:spPr>
          <a:xfrm>
            <a:off x="5786446" y="2681302"/>
            <a:ext cx="557281" cy="236964"/>
          </a:xfrm>
          <a:prstGeom prst="rect">
            <a:avLst/>
          </a:prstGeom>
          <a:solidFill>
            <a:srgbClr val="0066FF"/>
          </a:solidFill>
          <a:ln w="19050" cap="flat" cmpd="sng">
            <a:solidFill>
              <a:schemeClr val="tx1"/>
            </a:solidFill>
            <a:prstDash val="dash"/>
            <a:miter/>
            <a:headEnd type="none" w="med" len="med"/>
            <a:tailEnd type="none" w="med" len="med"/>
          </a:ln>
        </p:spPr>
        <p:txBody>
          <a:bodyPr wrap="none" anchor="ctr"/>
          <a:lstStyle/>
          <a:p>
            <a:pPr lvl="0" indent="0"/>
            <a:endParaRPr lang="zh-CN" altLang="en-US" sz="1500" i="0" dirty="0">
              <a:latin typeface="Arial" panose="020B0604020202020204" pitchFamily="34" charset="0"/>
              <a:ea typeface="Gulim" panose="020B0600000101010101" pitchFamily="34" charset="-127"/>
            </a:endParaRPr>
          </a:p>
        </p:txBody>
      </p:sp>
      <p:grpSp>
        <p:nvGrpSpPr>
          <p:cNvPr id="32777" name="Group 23"/>
          <p:cNvGrpSpPr/>
          <p:nvPr/>
        </p:nvGrpSpPr>
        <p:grpSpPr>
          <a:xfrm>
            <a:off x="5784065" y="3181426"/>
            <a:ext cx="559663" cy="242917"/>
            <a:chOff x="432" y="2832"/>
            <a:chExt cx="1008" cy="442"/>
          </a:xfrm>
        </p:grpSpPr>
        <p:sp>
          <p:nvSpPr>
            <p:cNvPr id="32778" name="Rectangle 24"/>
            <p:cNvSpPr/>
            <p:nvPr/>
          </p:nvSpPr>
          <p:spPr>
            <a:xfrm>
              <a:off x="432" y="2842"/>
              <a:ext cx="1002" cy="432"/>
            </a:xfrm>
            <a:prstGeom prst="rect">
              <a:avLst/>
            </a:prstGeom>
            <a:solidFill>
              <a:srgbClr val="0066FF"/>
            </a:solidFill>
            <a:ln w="19050" cap="flat" cmpd="sng">
              <a:solidFill>
                <a:schemeClr val="tx1"/>
              </a:solidFill>
              <a:prstDash val="solid"/>
              <a:miter/>
              <a:headEnd type="none" w="med" len="med"/>
              <a:tailEnd type="none" w="med" len="med"/>
            </a:ln>
          </p:spPr>
          <p:txBody>
            <a:bodyPr wrap="none" anchor="ctr"/>
            <a:lstStyle/>
            <a:p>
              <a:pPr lvl="0" indent="0"/>
              <a:endParaRPr lang="zh-CN" altLang="en-US" sz="1500" i="0" dirty="0">
                <a:latin typeface="Arial" panose="020B0604020202020204" pitchFamily="34" charset="0"/>
                <a:ea typeface="Gulim" panose="020B0600000101010101" pitchFamily="34" charset="-127"/>
              </a:endParaRPr>
            </a:p>
          </p:txBody>
        </p:sp>
        <p:sp>
          <p:nvSpPr>
            <p:cNvPr id="32779" name="Line 25"/>
            <p:cNvSpPr/>
            <p:nvPr/>
          </p:nvSpPr>
          <p:spPr>
            <a:xfrm>
              <a:off x="432" y="2832"/>
              <a:ext cx="1008" cy="432"/>
            </a:xfrm>
            <a:prstGeom prst="line">
              <a:avLst/>
            </a:prstGeom>
            <a:ln w="19050" cap="flat" cmpd="sng">
              <a:solidFill>
                <a:schemeClr val="tx1"/>
              </a:solidFill>
              <a:prstDash val="solid"/>
              <a:round/>
              <a:headEnd type="none" w="med" len="med"/>
              <a:tailEnd type="none" w="med" len="med"/>
            </a:ln>
          </p:spPr>
          <p:txBody>
            <a:bodyPr anchor="t"/>
            <a:lstStyle/>
            <a:p>
              <a:pPr lvl="0" indent="0" eaLnBrk="0" hangingPunct="0"/>
              <a:endParaRPr lang="zh-CN" altLang="en-US" sz="1350">
                <a:latin typeface="Arial" panose="020B0604020202020204" pitchFamily="34" charset="0"/>
                <a:ea typeface="宋体" panose="02010600030101010101" pitchFamily="2" charset="-122"/>
              </a:endParaRPr>
            </a:p>
          </p:txBody>
        </p:sp>
        <p:sp>
          <p:nvSpPr>
            <p:cNvPr id="32780" name="Line 26"/>
            <p:cNvSpPr/>
            <p:nvPr/>
          </p:nvSpPr>
          <p:spPr>
            <a:xfrm flipV="1">
              <a:off x="432" y="2832"/>
              <a:ext cx="1008" cy="432"/>
            </a:xfrm>
            <a:prstGeom prst="line">
              <a:avLst/>
            </a:prstGeom>
            <a:ln w="19050" cap="flat" cmpd="sng">
              <a:solidFill>
                <a:schemeClr val="tx1"/>
              </a:solidFill>
              <a:prstDash val="solid"/>
              <a:round/>
              <a:headEnd type="none" w="med" len="med"/>
              <a:tailEnd type="none" w="med" len="med"/>
            </a:ln>
          </p:spPr>
          <p:txBody>
            <a:bodyPr anchor="t"/>
            <a:lstStyle/>
            <a:p>
              <a:pPr lvl="0" indent="0" eaLnBrk="0" hangingPunct="0"/>
              <a:endParaRPr lang="zh-CN" altLang="en-US" sz="1350">
                <a:latin typeface="Arial" panose="020B0604020202020204" pitchFamily="34" charset="0"/>
                <a:ea typeface="宋体" panose="02010600030101010101" pitchFamily="2" charset="-122"/>
              </a:endParaRPr>
            </a:p>
          </p:txBody>
        </p:sp>
      </p:grpSp>
      <p:sp>
        <p:nvSpPr>
          <p:cNvPr id="32781" name="AutoShape 27"/>
          <p:cNvSpPr/>
          <p:nvPr/>
        </p:nvSpPr>
        <p:spPr>
          <a:xfrm>
            <a:off x="5971399" y="4039104"/>
            <a:ext cx="369139" cy="314364"/>
          </a:xfrm>
          <a:prstGeom prst="triangle">
            <a:avLst>
              <a:gd name="adj" fmla="val 49986"/>
            </a:avLst>
          </a:prstGeom>
          <a:solidFill>
            <a:srgbClr val="009900"/>
          </a:solidFill>
          <a:ln w="19050" cap="flat" cmpd="sng">
            <a:solidFill>
              <a:schemeClr val="tx1"/>
            </a:solidFill>
            <a:prstDash val="solid"/>
            <a:miter/>
            <a:headEnd type="none" w="med" len="med"/>
            <a:tailEnd type="none" w="med" len="med"/>
          </a:ln>
        </p:spPr>
        <p:txBody>
          <a:bodyPr wrap="none" anchor="ctr"/>
          <a:lstStyle/>
          <a:p>
            <a:pPr lvl="0" indent="0" algn="ctr"/>
            <a:r>
              <a:rPr lang="en-US" altLang="zh-CN" sz="1500" b="1" i="0" dirty="0">
                <a:latin typeface="Times New Roman" panose="02020603050405020304" pitchFamily="18" charset="0"/>
                <a:ea typeface="宋体" panose="02010600030101010101" pitchFamily="2" charset="-122"/>
              </a:rPr>
              <a:t>1</a:t>
            </a:r>
          </a:p>
        </p:txBody>
      </p:sp>
      <p:sp>
        <p:nvSpPr>
          <p:cNvPr id="32782" name="AutoShape 28"/>
          <p:cNvSpPr/>
          <p:nvPr/>
        </p:nvSpPr>
        <p:spPr>
          <a:xfrm>
            <a:off x="5971399" y="4548427"/>
            <a:ext cx="369139" cy="342942"/>
          </a:xfrm>
          <a:prstGeom prst="flowChartMerge">
            <a:avLst/>
          </a:prstGeom>
          <a:solidFill>
            <a:srgbClr val="009900"/>
          </a:solidFill>
          <a:ln w="19050" cap="sq" cmpd="sng">
            <a:solidFill>
              <a:schemeClr val="tx1"/>
            </a:solidFill>
            <a:prstDash val="solid"/>
            <a:miter/>
            <a:headEnd type="none" w="sm" len="sm"/>
            <a:tailEnd type="none" w="sm" len="sm"/>
          </a:ln>
        </p:spPr>
        <p:txBody>
          <a:bodyPr wrap="none" anchor="ctr"/>
          <a:lstStyle/>
          <a:p>
            <a:pPr lvl="0" indent="0" algn="ctr"/>
            <a:r>
              <a:rPr lang="en-US" altLang="zh-CN" sz="1500" b="1" i="0" dirty="0">
                <a:latin typeface="Times New Roman" panose="02020603050405020304" pitchFamily="18" charset="0"/>
                <a:ea typeface="宋体" panose="02010600030101010101" pitchFamily="2" charset="-122"/>
              </a:rPr>
              <a:t>1</a:t>
            </a:r>
          </a:p>
        </p:txBody>
      </p:sp>
      <p:sp>
        <p:nvSpPr>
          <p:cNvPr id="32783" name="AutoShape 62"/>
          <p:cNvSpPr/>
          <p:nvPr/>
        </p:nvSpPr>
        <p:spPr>
          <a:xfrm rot="5400000" flipV="1">
            <a:off x="5849558" y="1675100"/>
            <a:ext cx="323890" cy="270305"/>
          </a:xfrm>
          <a:prstGeom prst="moon">
            <a:avLst>
              <a:gd name="adj" fmla="val 83819"/>
            </a:avLst>
          </a:prstGeom>
          <a:solidFill>
            <a:srgbClr val="FF9900"/>
          </a:solidFill>
          <a:ln w="9525" cap="flat" cmpd="sng">
            <a:solidFill>
              <a:schemeClr val="tx1"/>
            </a:solidFill>
            <a:prstDash val="solid"/>
            <a:miter/>
            <a:headEnd type="none" w="med" len="med"/>
            <a:tailEnd type="none" w="med" len="med"/>
          </a:ln>
        </p:spPr>
        <p:txBody>
          <a:bodyPr wrap="none" anchor="ctr"/>
          <a:lstStyle/>
          <a:p>
            <a:pPr lvl="0" indent="0"/>
            <a:endParaRPr lang="zh-CN" altLang="en-US" sz="1500" i="0" dirty="0">
              <a:latin typeface="Arial" panose="020B0604020202020204" pitchFamily="34" charset="0"/>
              <a:ea typeface="Gulim" panose="020B0600000101010101" pitchFamily="34" charset="-127"/>
            </a:endParaRPr>
          </a:p>
        </p:txBody>
      </p:sp>
      <p:pic>
        <p:nvPicPr>
          <p:cNvPr id="32784" name="图片 2"/>
          <p:cNvPicPr>
            <a:picLocks noChangeAspect="1"/>
          </p:cNvPicPr>
          <p:nvPr/>
        </p:nvPicPr>
        <p:blipFill>
          <a:blip r:embed="rId3" cstate="print"/>
          <a:stretch>
            <a:fillRect/>
          </a:stretch>
        </p:blipFill>
        <p:spPr>
          <a:xfrm>
            <a:off x="2207019" y="967282"/>
            <a:ext cx="3138875" cy="4002184"/>
          </a:xfrm>
          <a:prstGeom prst="rect">
            <a:avLst/>
          </a:prstGeom>
          <a:noFill/>
          <a:ln w="9525">
            <a:noFill/>
          </a:ln>
        </p:spPr>
      </p:pic>
      <p:sp>
        <p:nvSpPr>
          <p:cNvPr id="32785" name="文本框 3"/>
          <p:cNvSpPr txBox="1"/>
          <p:nvPr/>
        </p:nvSpPr>
        <p:spPr>
          <a:xfrm>
            <a:off x="2099849" y="726987"/>
            <a:ext cx="1427480" cy="319405"/>
          </a:xfrm>
          <a:prstGeom prst="rect">
            <a:avLst/>
          </a:prstGeom>
          <a:noFill/>
          <a:ln w="9525">
            <a:noFill/>
          </a:ln>
        </p:spPr>
        <p:txBody>
          <a:bodyPr wrap="none" anchor="t">
            <a:spAutoFit/>
          </a:bodyPr>
          <a:lstStyle/>
          <a:p>
            <a:pPr lvl="0" indent="0"/>
            <a:r>
              <a:rPr lang="zh-CN" altLang="en-US" sz="1400" b="1" i="0" dirty="0">
                <a:latin typeface="微软雅黑" panose="020B0503020204020204" charset="-122"/>
                <a:ea typeface="微软雅黑" panose="020B0503020204020204" charset="-122"/>
                <a:sym typeface="宋体" panose="02010600030101010101" pitchFamily="2" charset="-122"/>
              </a:rPr>
              <a:t>典型的事故树：</a:t>
            </a:r>
          </a:p>
        </p:txBody>
      </p:sp>
      <p:sp>
        <p:nvSpPr>
          <p:cNvPr id="32786" name="圆角矩形标注 2"/>
          <p:cNvSpPr/>
          <p:nvPr/>
        </p:nvSpPr>
        <p:spPr>
          <a:xfrm flipH="1">
            <a:off x="4650250" y="879632"/>
            <a:ext cx="881171" cy="336988"/>
          </a:xfrm>
          <a:prstGeom prst="wedgeRoundRectCallout">
            <a:avLst>
              <a:gd name="adj1" fmla="val 108681"/>
              <a:gd name="adj2" fmla="val 49292"/>
              <a:gd name="adj3" fmla="val 16667"/>
            </a:avLst>
          </a:prstGeom>
          <a:solidFill>
            <a:srgbClr val="00B050"/>
          </a:solidFill>
          <a:ln w="9525" cap="flat" cmpd="sng">
            <a:solidFill>
              <a:schemeClr val="bg1"/>
            </a:solidFill>
            <a:prstDash val="solid"/>
            <a:round/>
            <a:headEnd type="none" w="med" len="med"/>
            <a:tailEnd type="none" w="med" len="med"/>
          </a:ln>
        </p:spPr>
        <p:txBody>
          <a:bodyPr wrap="none" lIns="68588" tIns="34294" rIns="68588" bIns="34294" anchor="t"/>
          <a:lstStyle/>
          <a:p>
            <a:pPr lvl="0" indent="0" defTabSz="914400" eaLnBrk="0" hangingPunct="0"/>
            <a:r>
              <a:rPr lang="zh-CN" altLang="en-US" sz="1350">
                <a:latin typeface="微软雅黑" panose="020B0503020204020204" charset="-122"/>
                <a:ea typeface="微软雅黑" panose="020B0503020204020204" charset="-122"/>
              </a:rPr>
              <a:t>顶上事件</a:t>
            </a:r>
          </a:p>
        </p:txBody>
      </p:sp>
      <p:sp>
        <p:nvSpPr>
          <p:cNvPr id="32787" name="圆角矩形标注 3"/>
          <p:cNvSpPr/>
          <p:nvPr/>
        </p:nvSpPr>
        <p:spPr>
          <a:xfrm>
            <a:off x="2036740" y="3518708"/>
            <a:ext cx="1020491" cy="336988"/>
          </a:xfrm>
          <a:prstGeom prst="wedgeRoundRectCallout">
            <a:avLst>
              <a:gd name="adj1" fmla="val 19940"/>
              <a:gd name="adj2" fmla="val -151412"/>
              <a:gd name="adj3" fmla="val 16667"/>
            </a:avLst>
          </a:prstGeom>
          <a:solidFill>
            <a:srgbClr val="00B050"/>
          </a:solidFill>
          <a:ln w="9525" cap="flat" cmpd="sng">
            <a:solidFill>
              <a:schemeClr val="bg1"/>
            </a:solidFill>
            <a:prstDash val="solid"/>
            <a:round/>
            <a:headEnd type="none" w="med" len="med"/>
            <a:tailEnd type="none" w="med" len="med"/>
          </a:ln>
        </p:spPr>
        <p:txBody>
          <a:bodyPr wrap="none" lIns="68588" tIns="34294" rIns="68588" bIns="34294" anchor="t"/>
          <a:lstStyle/>
          <a:p>
            <a:pPr lvl="0" indent="0" defTabSz="914400" eaLnBrk="0" hangingPunct="0"/>
            <a:r>
              <a:rPr lang="zh-CN" altLang="en-US" sz="1350" b="1" i="0">
                <a:latin typeface="微软雅黑" panose="020B0503020204020204" charset="-122"/>
                <a:ea typeface="微软雅黑" panose="020B0503020204020204" charset="-122"/>
              </a:rPr>
              <a:t>中间事件</a:t>
            </a:r>
          </a:p>
        </p:txBody>
      </p:sp>
      <p:sp>
        <p:nvSpPr>
          <p:cNvPr id="32788" name="圆角矩形标注 4"/>
          <p:cNvSpPr/>
          <p:nvPr/>
        </p:nvSpPr>
        <p:spPr>
          <a:xfrm>
            <a:off x="4158515" y="4818653"/>
            <a:ext cx="1187199" cy="336989"/>
          </a:xfrm>
          <a:prstGeom prst="wedgeRoundRectCallout">
            <a:avLst>
              <a:gd name="adj1" fmla="val -69781"/>
              <a:gd name="adj2" fmla="val -47254"/>
              <a:gd name="adj3" fmla="val 16667"/>
            </a:avLst>
          </a:prstGeom>
          <a:solidFill>
            <a:srgbClr val="00B050"/>
          </a:solidFill>
          <a:ln w="9525" cap="flat" cmpd="sng">
            <a:solidFill>
              <a:schemeClr val="bg1"/>
            </a:solidFill>
            <a:prstDash val="solid"/>
            <a:round/>
            <a:headEnd type="none" w="med" len="med"/>
            <a:tailEnd type="none" w="med" len="med"/>
          </a:ln>
        </p:spPr>
        <p:txBody>
          <a:bodyPr wrap="none" lIns="68588" tIns="34294" rIns="68588" bIns="34294" anchor="t"/>
          <a:lstStyle/>
          <a:p>
            <a:pPr lvl="0" indent="0" defTabSz="914400" eaLnBrk="0" hangingPunct="0"/>
            <a:r>
              <a:rPr lang="zh-CN" altLang="en-US" sz="1350" b="1" i="0">
                <a:latin typeface="微软雅黑" panose="020B0503020204020204" charset="-122"/>
                <a:ea typeface="微软雅黑" panose="020B0503020204020204" charset="-122"/>
              </a:rPr>
              <a:t>基本原因事件</a:t>
            </a:r>
          </a:p>
        </p:txBody>
      </p:sp>
      <p:sp>
        <p:nvSpPr>
          <p:cNvPr id="4" name="文本框 3"/>
          <p:cNvSpPr txBox="1"/>
          <p:nvPr/>
        </p:nvSpPr>
        <p:spPr>
          <a:xfrm>
            <a:off x="140970" y="879475"/>
            <a:ext cx="1752600" cy="1287351"/>
          </a:xfrm>
          <a:prstGeom prst="roundRect">
            <a:avLst/>
          </a:prstGeom>
          <a:solidFill>
            <a:schemeClr val="accent2">
              <a:lumMod val="20000"/>
              <a:lumOff val="80000"/>
            </a:schemeClr>
          </a:solidFill>
        </p:spPr>
        <p:txBody>
          <a:bodyPr wrap="square" rtlCol="0">
            <a:spAutoFit/>
          </a:bodyPr>
          <a:lstStyle/>
          <a:p>
            <a:r>
              <a:rPr lang="zh-CN" altLang="en-US" sz="1400" dirty="0">
                <a:latin typeface="微软雅黑" panose="020B0503020204020204" charset="-122"/>
                <a:ea typeface="微软雅黑" panose="020B0503020204020204" charset="-122"/>
                <a:sym typeface="+mn-ea"/>
              </a:rPr>
              <a:t>事故树（</a:t>
            </a:r>
            <a:r>
              <a:rPr lang="en-US" altLang="zh-CN" sz="1400" dirty="0">
                <a:latin typeface="微软雅黑" panose="020B0503020204020204" charset="-122"/>
                <a:ea typeface="微软雅黑" panose="020B0503020204020204" charset="-122"/>
                <a:sym typeface="+mn-ea"/>
              </a:rPr>
              <a:t>whytree</a:t>
            </a:r>
            <a:r>
              <a:rPr lang="zh-CN" altLang="en-US" sz="1400" dirty="0">
                <a:latin typeface="微软雅黑" panose="020B0503020204020204" charset="-122"/>
                <a:ea typeface="微软雅黑" panose="020B0503020204020204" charset="-122"/>
                <a:sym typeface="+mn-ea"/>
              </a:rPr>
              <a:t>）是一种系统的方法，通过图解原因和信息来揭示故障的根本原因。</a:t>
            </a:r>
          </a:p>
        </p:txBody>
      </p:sp>
      <p:grpSp>
        <p:nvGrpSpPr>
          <p:cNvPr id="39939" name="Group 4"/>
          <p:cNvGrpSpPr/>
          <p:nvPr/>
        </p:nvGrpSpPr>
        <p:grpSpPr>
          <a:xfrm>
            <a:off x="141605" y="2618740"/>
            <a:ext cx="1600200" cy="2240915"/>
            <a:chOff x="1075" y="1394"/>
            <a:chExt cx="3314" cy="2226"/>
          </a:xfrm>
        </p:grpSpPr>
        <p:grpSp>
          <p:nvGrpSpPr>
            <p:cNvPr id="39940" name="Group 5"/>
            <p:cNvGrpSpPr/>
            <p:nvPr/>
          </p:nvGrpSpPr>
          <p:grpSpPr>
            <a:xfrm>
              <a:off x="1399" y="1394"/>
              <a:ext cx="2954" cy="1590"/>
              <a:chOff x="1049" y="2111"/>
              <a:chExt cx="2216" cy="2119"/>
            </a:xfrm>
          </p:grpSpPr>
          <p:grpSp>
            <p:nvGrpSpPr>
              <p:cNvPr id="39941" name="Group 6"/>
              <p:cNvGrpSpPr/>
              <p:nvPr/>
            </p:nvGrpSpPr>
            <p:grpSpPr>
              <a:xfrm>
                <a:off x="1067" y="2111"/>
                <a:ext cx="2198" cy="2114"/>
                <a:chOff x="1067" y="2111"/>
                <a:chExt cx="2198" cy="2114"/>
              </a:xfrm>
            </p:grpSpPr>
            <p:sp>
              <p:nvSpPr>
                <p:cNvPr id="39942" name="Freeform 7"/>
                <p:cNvSpPr/>
                <p:nvPr/>
              </p:nvSpPr>
              <p:spPr>
                <a:xfrm>
                  <a:off x="1067" y="2111"/>
                  <a:ext cx="2198" cy="2114"/>
                </a:xfrm>
                <a:custGeom>
                  <a:avLst/>
                  <a:gdLst/>
                  <a:ahLst/>
                  <a:cxnLst>
                    <a:cxn ang="0">
                      <a:pos x="907" y="1723"/>
                    </a:cxn>
                    <a:cxn ang="0">
                      <a:pos x="853" y="1176"/>
                    </a:cxn>
                    <a:cxn ang="0">
                      <a:pos x="330" y="1074"/>
                    </a:cxn>
                    <a:cxn ang="0">
                      <a:pos x="234" y="949"/>
                    </a:cxn>
                    <a:cxn ang="0">
                      <a:pos x="330" y="1039"/>
                    </a:cxn>
                    <a:cxn ang="0">
                      <a:pos x="414" y="889"/>
                    </a:cxn>
                    <a:cxn ang="0">
                      <a:pos x="865" y="1068"/>
                    </a:cxn>
                    <a:cxn ang="0">
                      <a:pos x="509" y="913"/>
                    </a:cxn>
                    <a:cxn ang="0">
                      <a:pos x="494" y="897"/>
                    </a:cxn>
                    <a:cxn ang="0">
                      <a:pos x="637" y="901"/>
                    </a:cxn>
                    <a:cxn ang="0">
                      <a:pos x="390" y="625"/>
                    </a:cxn>
                    <a:cxn ang="0">
                      <a:pos x="547" y="670"/>
                    </a:cxn>
                    <a:cxn ang="0">
                      <a:pos x="619" y="559"/>
                    </a:cxn>
                    <a:cxn ang="0">
                      <a:pos x="757" y="162"/>
                    </a:cxn>
                    <a:cxn ang="0">
                      <a:pos x="733" y="901"/>
                    </a:cxn>
                    <a:cxn ang="0">
                      <a:pos x="790" y="796"/>
                    </a:cxn>
                    <a:cxn ang="0">
                      <a:pos x="763" y="480"/>
                    </a:cxn>
                    <a:cxn ang="0">
                      <a:pos x="919" y="132"/>
                    </a:cxn>
                    <a:cxn ang="0">
                      <a:pos x="841" y="790"/>
                    </a:cxn>
                    <a:cxn ang="0">
                      <a:pos x="931" y="721"/>
                    </a:cxn>
                    <a:cxn ang="0">
                      <a:pos x="913" y="631"/>
                    </a:cxn>
                    <a:cxn ang="0">
                      <a:pos x="985" y="159"/>
                    </a:cxn>
                    <a:cxn ang="0">
                      <a:pos x="1006" y="330"/>
                    </a:cxn>
                    <a:cxn ang="0">
                      <a:pos x="1072" y="165"/>
                    </a:cxn>
                    <a:cxn ang="0">
                      <a:pos x="991" y="931"/>
                    </a:cxn>
                    <a:cxn ang="0">
                      <a:pos x="1104" y="576"/>
                    </a:cxn>
                    <a:cxn ang="0">
                      <a:pos x="1188" y="276"/>
                    </a:cxn>
                    <a:cxn ang="0">
                      <a:pos x="1242" y="456"/>
                    </a:cxn>
                    <a:cxn ang="0">
                      <a:pos x="1137" y="870"/>
                    </a:cxn>
                    <a:cxn ang="0">
                      <a:pos x="1281" y="618"/>
                    </a:cxn>
                    <a:cxn ang="0">
                      <a:pos x="1506" y="384"/>
                    </a:cxn>
                    <a:cxn ang="0">
                      <a:pos x="1756" y="368"/>
                    </a:cxn>
                    <a:cxn ang="0">
                      <a:pos x="1419" y="582"/>
                    </a:cxn>
                    <a:cxn ang="0">
                      <a:pos x="1708" y="518"/>
                    </a:cxn>
                    <a:cxn ang="0">
                      <a:pos x="1678" y="555"/>
                    </a:cxn>
                    <a:cxn ang="0">
                      <a:pos x="1326" y="733"/>
                    </a:cxn>
                    <a:cxn ang="0">
                      <a:pos x="1221" y="994"/>
                    </a:cxn>
                    <a:cxn ang="0">
                      <a:pos x="1332" y="789"/>
                    </a:cxn>
                    <a:cxn ang="0">
                      <a:pos x="1428" y="928"/>
                    </a:cxn>
                    <a:cxn ang="0">
                      <a:pos x="1747" y="811"/>
                    </a:cxn>
                    <a:cxn ang="0">
                      <a:pos x="1852" y="780"/>
                    </a:cxn>
                    <a:cxn ang="0">
                      <a:pos x="1858" y="813"/>
                    </a:cxn>
                    <a:cxn ang="0">
                      <a:pos x="1783" y="864"/>
                    </a:cxn>
                    <a:cxn ang="0">
                      <a:pos x="1377" y="987"/>
                    </a:cxn>
                    <a:cxn ang="0">
                      <a:pos x="1605" y="1086"/>
                    </a:cxn>
                    <a:cxn ang="0">
                      <a:pos x="2026" y="889"/>
                    </a:cxn>
                    <a:cxn ang="0">
                      <a:pos x="2092" y="987"/>
                    </a:cxn>
                    <a:cxn ang="0">
                      <a:pos x="1990" y="1053"/>
                    </a:cxn>
                    <a:cxn ang="0">
                      <a:pos x="2011" y="1070"/>
                    </a:cxn>
                    <a:cxn ang="0">
                      <a:pos x="2014" y="1121"/>
                    </a:cxn>
                    <a:cxn ang="0">
                      <a:pos x="1569" y="1184"/>
                    </a:cxn>
                    <a:cxn ang="0">
                      <a:pos x="1473" y="1379"/>
                    </a:cxn>
                    <a:cxn ang="0">
                      <a:pos x="1476" y="1178"/>
                    </a:cxn>
                    <a:cxn ang="0">
                      <a:pos x="1194" y="1296"/>
                    </a:cxn>
                    <a:cxn ang="0">
                      <a:pos x="1206" y="1855"/>
                    </a:cxn>
                    <a:cxn ang="0">
                      <a:pos x="1242" y="2065"/>
                    </a:cxn>
                    <a:cxn ang="0">
                      <a:pos x="961" y="2101"/>
                    </a:cxn>
                    <a:cxn ang="0">
                      <a:pos x="715" y="2095"/>
                    </a:cxn>
                  </a:cxnLst>
                  <a:rect l="0" t="0" r="0" b="0"/>
                  <a:pathLst>
                    <a:path w="2198" h="2114">
                      <a:moveTo>
                        <a:pt x="715" y="2095"/>
                      </a:moveTo>
                      <a:lnTo>
                        <a:pt x="811" y="2035"/>
                      </a:lnTo>
                      <a:lnTo>
                        <a:pt x="853" y="1981"/>
                      </a:lnTo>
                      <a:lnTo>
                        <a:pt x="877" y="1927"/>
                      </a:lnTo>
                      <a:lnTo>
                        <a:pt x="889" y="1861"/>
                      </a:lnTo>
                      <a:lnTo>
                        <a:pt x="901" y="1795"/>
                      </a:lnTo>
                      <a:lnTo>
                        <a:pt x="907" y="1723"/>
                      </a:lnTo>
                      <a:lnTo>
                        <a:pt x="913" y="1645"/>
                      </a:lnTo>
                      <a:lnTo>
                        <a:pt x="925" y="1500"/>
                      </a:lnTo>
                      <a:lnTo>
                        <a:pt x="931" y="1380"/>
                      </a:lnTo>
                      <a:lnTo>
                        <a:pt x="931" y="1296"/>
                      </a:lnTo>
                      <a:lnTo>
                        <a:pt x="925" y="1242"/>
                      </a:lnTo>
                      <a:lnTo>
                        <a:pt x="889" y="1188"/>
                      </a:lnTo>
                      <a:lnTo>
                        <a:pt x="853" y="1176"/>
                      </a:lnTo>
                      <a:lnTo>
                        <a:pt x="799" y="1152"/>
                      </a:lnTo>
                      <a:lnTo>
                        <a:pt x="727" y="1152"/>
                      </a:lnTo>
                      <a:lnTo>
                        <a:pt x="619" y="1128"/>
                      </a:lnTo>
                      <a:lnTo>
                        <a:pt x="607" y="1128"/>
                      </a:lnTo>
                      <a:lnTo>
                        <a:pt x="541" y="1104"/>
                      </a:lnTo>
                      <a:lnTo>
                        <a:pt x="420" y="1086"/>
                      </a:lnTo>
                      <a:lnTo>
                        <a:pt x="330" y="1074"/>
                      </a:lnTo>
                      <a:lnTo>
                        <a:pt x="234" y="1045"/>
                      </a:lnTo>
                      <a:lnTo>
                        <a:pt x="126" y="1045"/>
                      </a:lnTo>
                      <a:lnTo>
                        <a:pt x="0" y="1057"/>
                      </a:lnTo>
                      <a:lnTo>
                        <a:pt x="180" y="1036"/>
                      </a:lnTo>
                      <a:lnTo>
                        <a:pt x="210" y="1021"/>
                      </a:lnTo>
                      <a:lnTo>
                        <a:pt x="225" y="1000"/>
                      </a:lnTo>
                      <a:lnTo>
                        <a:pt x="234" y="949"/>
                      </a:lnTo>
                      <a:lnTo>
                        <a:pt x="210" y="841"/>
                      </a:lnTo>
                      <a:lnTo>
                        <a:pt x="204" y="763"/>
                      </a:lnTo>
                      <a:lnTo>
                        <a:pt x="246" y="943"/>
                      </a:lnTo>
                      <a:lnTo>
                        <a:pt x="252" y="991"/>
                      </a:lnTo>
                      <a:lnTo>
                        <a:pt x="273" y="1012"/>
                      </a:lnTo>
                      <a:lnTo>
                        <a:pt x="300" y="1027"/>
                      </a:lnTo>
                      <a:lnTo>
                        <a:pt x="330" y="1039"/>
                      </a:lnTo>
                      <a:lnTo>
                        <a:pt x="426" y="1051"/>
                      </a:lnTo>
                      <a:lnTo>
                        <a:pt x="510" y="1051"/>
                      </a:lnTo>
                      <a:lnTo>
                        <a:pt x="468" y="1012"/>
                      </a:lnTo>
                      <a:lnTo>
                        <a:pt x="420" y="943"/>
                      </a:lnTo>
                      <a:lnTo>
                        <a:pt x="384" y="871"/>
                      </a:lnTo>
                      <a:lnTo>
                        <a:pt x="330" y="745"/>
                      </a:lnTo>
                      <a:lnTo>
                        <a:pt x="414" y="889"/>
                      </a:lnTo>
                      <a:lnTo>
                        <a:pt x="459" y="949"/>
                      </a:lnTo>
                      <a:lnTo>
                        <a:pt x="504" y="994"/>
                      </a:lnTo>
                      <a:lnTo>
                        <a:pt x="553" y="1033"/>
                      </a:lnTo>
                      <a:lnTo>
                        <a:pt x="631" y="1068"/>
                      </a:lnTo>
                      <a:lnTo>
                        <a:pt x="703" y="1074"/>
                      </a:lnTo>
                      <a:lnTo>
                        <a:pt x="781" y="1080"/>
                      </a:lnTo>
                      <a:lnTo>
                        <a:pt x="865" y="1068"/>
                      </a:lnTo>
                      <a:lnTo>
                        <a:pt x="794" y="1051"/>
                      </a:lnTo>
                      <a:lnTo>
                        <a:pt x="762" y="1036"/>
                      </a:lnTo>
                      <a:lnTo>
                        <a:pt x="727" y="1010"/>
                      </a:lnTo>
                      <a:lnTo>
                        <a:pt x="693" y="975"/>
                      </a:lnTo>
                      <a:lnTo>
                        <a:pt x="609" y="952"/>
                      </a:lnTo>
                      <a:lnTo>
                        <a:pt x="551" y="930"/>
                      </a:lnTo>
                      <a:lnTo>
                        <a:pt x="509" y="913"/>
                      </a:lnTo>
                      <a:lnTo>
                        <a:pt x="481" y="900"/>
                      </a:lnTo>
                      <a:lnTo>
                        <a:pt x="461" y="888"/>
                      </a:lnTo>
                      <a:lnTo>
                        <a:pt x="443" y="874"/>
                      </a:lnTo>
                      <a:lnTo>
                        <a:pt x="430" y="861"/>
                      </a:lnTo>
                      <a:lnTo>
                        <a:pt x="452" y="876"/>
                      </a:lnTo>
                      <a:lnTo>
                        <a:pt x="472" y="888"/>
                      </a:lnTo>
                      <a:lnTo>
                        <a:pt x="494" y="897"/>
                      </a:lnTo>
                      <a:lnTo>
                        <a:pt x="529" y="907"/>
                      </a:lnTo>
                      <a:lnTo>
                        <a:pt x="563" y="918"/>
                      </a:lnTo>
                      <a:lnTo>
                        <a:pt x="600" y="927"/>
                      </a:lnTo>
                      <a:lnTo>
                        <a:pt x="629" y="933"/>
                      </a:lnTo>
                      <a:lnTo>
                        <a:pt x="648" y="934"/>
                      </a:lnTo>
                      <a:lnTo>
                        <a:pt x="663" y="936"/>
                      </a:lnTo>
                      <a:lnTo>
                        <a:pt x="637" y="901"/>
                      </a:lnTo>
                      <a:lnTo>
                        <a:pt x="618" y="870"/>
                      </a:lnTo>
                      <a:lnTo>
                        <a:pt x="588" y="820"/>
                      </a:lnTo>
                      <a:lnTo>
                        <a:pt x="565" y="778"/>
                      </a:lnTo>
                      <a:lnTo>
                        <a:pt x="547" y="733"/>
                      </a:lnTo>
                      <a:lnTo>
                        <a:pt x="522" y="703"/>
                      </a:lnTo>
                      <a:lnTo>
                        <a:pt x="450" y="655"/>
                      </a:lnTo>
                      <a:lnTo>
                        <a:pt x="390" y="625"/>
                      </a:lnTo>
                      <a:lnTo>
                        <a:pt x="510" y="667"/>
                      </a:lnTo>
                      <a:lnTo>
                        <a:pt x="474" y="562"/>
                      </a:lnTo>
                      <a:lnTo>
                        <a:pt x="426" y="450"/>
                      </a:lnTo>
                      <a:lnTo>
                        <a:pt x="486" y="565"/>
                      </a:lnTo>
                      <a:lnTo>
                        <a:pt x="501" y="601"/>
                      </a:lnTo>
                      <a:lnTo>
                        <a:pt x="516" y="625"/>
                      </a:lnTo>
                      <a:lnTo>
                        <a:pt x="547" y="670"/>
                      </a:lnTo>
                      <a:lnTo>
                        <a:pt x="589" y="733"/>
                      </a:lnTo>
                      <a:lnTo>
                        <a:pt x="621" y="791"/>
                      </a:lnTo>
                      <a:lnTo>
                        <a:pt x="639" y="823"/>
                      </a:lnTo>
                      <a:lnTo>
                        <a:pt x="697" y="901"/>
                      </a:lnTo>
                      <a:lnTo>
                        <a:pt x="673" y="697"/>
                      </a:lnTo>
                      <a:lnTo>
                        <a:pt x="649" y="619"/>
                      </a:lnTo>
                      <a:lnTo>
                        <a:pt x="619" y="559"/>
                      </a:lnTo>
                      <a:lnTo>
                        <a:pt x="577" y="486"/>
                      </a:lnTo>
                      <a:lnTo>
                        <a:pt x="631" y="547"/>
                      </a:lnTo>
                      <a:lnTo>
                        <a:pt x="607" y="264"/>
                      </a:lnTo>
                      <a:lnTo>
                        <a:pt x="619" y="180"/>
                      </a:lnTo>
                      <a:lnTo>
                        <a:pt x="625" y="300"/>
                      </a:lnTo>
                      <a:lnTo>
                        <a:pt x="661" y="237"/>
                      </a:lnTo>
                      <a:lnTo>
                        <a:pt x="757" y="162"/>
                      </a:lnTo>
                      <a:lnTo>
                        <a:pt x="667" y="249"/>
                      </a:lnTo>
                      <a:lnTo>
                        <a:pt x="631" y="318"/>
                      </a:lnTo>
                      <a:lnTo>
                        <a:pt x="649" y="486"/>
                      </a:lnTo>
                      <a:lnTo>
                        <a:pt x="667" y="577"/>
                      </a:lnTo>
                      <a:lnTo>
                        <a:pt x="697" y="673"/>
                      </a:lnTo>
                      <a:lnTo>
                        <a:pt x="721" y="817"/>
                      </a:lnTo>
                      <a:lnTo>
                        <a:pt x="733" y="901"/>
                      </a:lnTo>
                      <a:lnTo>
                        <a:pt x="751" y="937"/>
                      </a:lnTo>
                      <a:lnTo>
                        <a:pt x="779" y="961"/>
                      </a:lnTo>
                      <a:lnTo>
                        <a:pt x="810" y="977"/>
                      </a:lnTo>
                      <a:lnTo>
                        <a:pt x="839" y="984"/>
                      </a:lnTo>
                      <a:lnTo>
                        <a:pt x="871" y="979"/>
                      </a:lnTo>
                      <a:lnTo>
                        <a:pt x="823" y="859"/>
                      </a:lnTo>
                      <a:lnTo>
                        <a:pt x="790" y="796"/>
                      </a:lnTo>
                      <a:lnTo>
                        <a:pt x="778" y="751"/>
                      </a:lnTo>
                      <a:lnTo>
                        <a:pt x="772" y="712"/>
                      </a:lnTo>
                      <a:lnTo>
                        <a:pt x="769" y="667"/>
                      </a:lnTo>
                      <a:lnTo>
                        <a:pt x="739" y="595"/>
                      </a:lnTo>
                      <a:lnTo>
                        <a:pt x="790" y="667"/>
                      </a:lnTo>
                      <a:lnTo>
                        <a:pt x="793" y="637"/>
                      </a:lnTo>
                      <a:lnTo>
                        <a:pt x="763" y="480"/>
                      </a:lnTo>
                      <a:lnTo>
                        <a:pt x="760" y="429"/>
                      </a:lnTo>
                      <a:lnTo>
                        <a:pt x="763" y="387"/>
                      </a:lnTo>
                      <a:lnTo>
                        <a:pt x="778" y="324"/>
                      </a:lnTo>
                      <a:lnTo>
                        <a:pt x="814" y="225"/>
                      </a:lnTo>
                      <a:lnTo>
                        <a:pt x="853" y="126"/>
                      </a:lnTo>
                      <a:lnTo>
                        <a:pt x="787" y="342"/>
                      </a:lnTo>
                      <a:lnTo>
                        <a:pt x="919" y="132"/>
                      </a:lnTo>
                      <a:lnTo>
                        <a:pt x="820" y="315"/>
                      </a:lnTo>
                      <a:lnTo>
                        <a:pt x="796" y="387"/>
                      </a:lnTo>
                      <a:lnTo>
                        <a:pt x="790" y="435"/>
                      </a:lnTo>
                      <a:lnTo>
                        <a:pt x="817" y="589"/>
                      </a:lnTo>
                      <a:lnTo>
                        <a:pt x="820" y="679"/>
                      </a:lnTo>
                      <a:lnTo>
                        <a:pt x="823" y="733"/>
                      </a:lnTo>
                      <a:lnTo>
                        <a:pt x="841" y="790"/>
                      </a:lnTo>
                      <a:lnTo>
                        <a:pt x="865" y="835"/>
                      </a:lnTo>
                      <a:lnTo>
                        <a:pt x="892" y="889"/>
                      </a:lnTo>
                      <a:lnTo>
                        <a:pt x="910" y="934"/>
                      </a:lnTo>
                      <a:lnTo>
                        <a:pt x="939" y="994"/>
                      </a:lnTo>
                      <a:lnTo>
                        <a:pt x="932" y="958"/>
                      </a:lnTo>
                      <a:lnTo>
                        <a:pt x="926" y="918"/>
                      </a:lnTo>
                      <a:lnTo>
                        <a:pt x="931" y="721"/>
                      </a:lnTo>
                      <a:lnTo>
                        <a:pt x="913" y="694"/>
                      </a:lnTo>
                      <a:lnTo>
                        <a:pt x="904" y="667"/>
                      </a:lnTo>
                      <a:lnTo>
                        <a:pt x="892" y="625"/>
                      </a:lnTo>
                      <a:lnTo>
                        <a:pt x="874" y="556"/>
                      </a:lnTo>
                      <a:lnTo>
                        <a:pt x="847" y="483"/>
                      </a:lnTo>
                      <a:lnTo>
                        <a:pt x="898" y="586"/>
                      </a:lnTo>
                      <a:lnTo>
                        <a:pt x="913" y="631"/>
                      </a:lnTo>
                      <a:lnTo>
                        <a:pt x="934" y="661"/>
                      </a:lnTo>
                      <a:lnTo>
                        <a:pt x="934" y="459"/>
                      </a:lnTo>
                      <a:lnTo>
                        <a:pt x="931" y="330"/>
                      </a:lnTo>
                      <a:lnTo>
                        <a:pt x="916" y="216"/>
                      </a:lnTo>
                      <a:lnTo>
                        <a:pt x="940" y="294"/>
                      </a:lnTo>
                      <a:lnTo>
                        <a:pt x="967" y="210"/>
                      </a:lnTo>
                      <a:lnTo>
                        <a:pt x="985" y="159"/>
                      </a:lnTo>
                      <a:lnTo>
                        <a:pt x="1048" y="21"/>
                      </a:lnTo>
                      <a:lnTo>
                        <a:pt x="1009" y="129"/>
                      </a:lnTo>
                      <a:lnTo>
                        <a:pt x="985" y="198"/>
                      </a:lnTo>
                      <a:lnTo>
                        <a:pt x="970" y="255"/>
                      </a:lnTo>
                      <a:lnTo>
                        <a:pt x="958" y="303"/>
                      </a:lnTo>
                      <a:lnTo>
                        <a:pt x="961" y="414"/>
                      </a:lnTo>
                      <a:lnTo>
                        <a:pt x="1006" y="330"/>
                      </a:lnTo>
                      <a:lnTo>
                        <a:pt x="1024" y="279"/>
                      </a:lnTo>
                      <a:lnTo>
                        <a:pt x="1042" y="219"/>
                      </a:lnTo>
                      <a:lnTo>
                        <a:pt x="1060" y="159"/>
                      </a:lnTo>
                      <a:lnTo>
                        <a:pt x="1072" y="99"/>
                      </a:lnTo>
                      <a:lnTo>
                        <a:pt x="1093" y="0"/>
                      </a:lnTo>
                      <a:lnTo>
                        <a:pt x="1078" y="120"/>
                      </a:lnTo>
                      <a:lnTo>
                        <a:pt x="1072" y="165"/>
                      </a:lnTo>
                      <a:lnTo>
                        <a:pt x="1054" y="231"/>
                      </a:lnTo>
                      <a:lnTo>
                        <a:pt x="1033" y="303"/>
                      </a:lnTo>
                      <a:lnTo>
                        <a:pt x="1012" y="363"/>
                      </a:lnTo>
                      <a:lnTo>
                        <a:pt x="985" y="426"/>
                      </a:lnTo>
                      <a:lnTo>
                        <a:pt x="979" y="559"/>
                      </a:lnTo>
                      <a:lnTo>
                        <a:pt x="991" y="715"/>
                      </a:lnTo>
                      <a:lnTo>
                        <a:pt x="991" y="931"/>
                      </a:lnTo>
                      <a:lnTo>
                        <a:pt x="1015" y="1033"/>
                      </a:lnTo>
                      <a:lnTo>
                        <a:pt x="1027" y="927"/>
                      </a:lnTo>
                      <a:lnTo>
                        <a:pt x="1036" y="855"/>
                      </a:lnTo>
                      <a:lnTo>
                        <a:pt x="1045" y="796"/>
                      </a:lnTo>
                      <a:lnTo>
                        <a:pt x="1060" y="711"/>
                      </a:lnTo>
                      <a:lnTo>
                        <a:pt x="1078" y="649"/>
                      </a:lnTo>
                      <a:lnTo>
                        <a:pt x="1104" y="576"/>
                      </a:lnTo>
                      <a:lnTo>
                        <a:pt x="1057" y="428"/>
                      </a:lnTo>
                      <a:lnTo>
                        <a:pt x="1081" y="473"/>
                      </a:lnTo>
                      <a:lnTo>
                        <a:pt x="1098" y="515"/>
                      </a:lnTo>
                      <a:lnTo>
                        <a:pt x="1116" y="549"/>
                      </a:lnTo>
                      <a:lnTo>
                        <a:pt x="1176" y="453"/>
                      </a:lnTo>
                      <a:lnTo>
                        <a:pt x="1197" y="404"/>
                      </a:lnTo>
                      <a:lnTo>
                        <a:pt x="1188" y="276"/>
                      </a:lnTo>
                      <a:lnTo>
                        <a:pt x="1218" y="396"/>
                      </a:lnTo>
                      <a:lnTo>
                        <a:pt x="1374" y="150"/>
                      </a:lnTo>
                      <a:lnTo>
                        <a:pt x="1422" y="60"/>
                      </a:lnTo>
                      <a:lnTo>
                        <a:pt x="1368" y="204"/>
                      </a:lnTo>
                      <a:lnTo>
                        <a:pt x="1242" y="432"/>
                      </a:lnTo>
                      <a:lnTo>
                        <a:pt x="1539" y="237"/>
                      </a:lnTo>
                      <a:lnTo>
                        <a:pt x="1242" y="456"/>
                      </a:lnTo>
                      <a:lnTo>
                        <a:pt x="1188" y="553"/>
                      </a:lnTo>
                      <a:lnTo>
                        <a:pt x="1146" y="631"/>
                      </a:lnTo>
                      <a:lnTo>
                        <a:pt x="1122" y="733"/>
                      </a:lnTo>
                      <a:lnTo>
                        <a:pt x="1098" y="883"/>
                      </a:lnTo>
                      <a:lnTo>
                        <a:pt x="1084" y="1021"/>
                      </a:lnTo>
                      <a:lnTo>
                        <a:pt x="1113" y="915"/>
                      </a:lnTo>
                      <a:lnTo>
                        <a:pt x="1137" y="870"/>
                      </a:lnTo>
                      <a:lnTo>
                        <a:pt x="1170" y="823"/>
                      </a:lnTo>
                      <a:lnTo>
                        <a:pt x="1215" y="768"/>
                      </a:lnTo>
                      <a:lnTo>
                        <a:pt x="1242" y="735"/>
                      </a:lnTo>
                      <a:lnTo>
                        <a:pt x="1266" y="700"/>
                      </a:lnTo>
                      <a:lnTo>
                        <a:pt x="1269" y="657"/>
                      </a:lnTo>
                      <a:lnTo>
                        <a:pt x="1272" y="522"/>
                      </a:lnTo>
                      <a:lnTo>
                        <a:pt x="1281" y="618"/>
                      </a:lnTo>
                      <a:lnTo>
                        <a:pt x="1290" y="654"/>
                      </a:lnTo>
                      <a:lnTo>
                        <a:pt x="1308" y="667"/>
                      </a:lnTo>
                      <a:lnTo>
                        <a:pt x="1347" y="600"/>
                      </a:lnTo>
                      <a:lnTo>
                        <a:pt x="1383" y="543"/>
                      </a:lnTo>
                      <a:lnTo>
                        <a:pt x="1410" y="498"/>
                      </a:lnTo>
                      <a:lnTo>
                        <a:pt x="1446" y="446"/>
                      </a:lnTo>
                      <a:lnTo>
                        <a:pt x="1506" y="384"/>
                      </a:lnTo>
                      <a:lnTo>
                        <a:pt x="1569" y="330"/>
                      </a:lnTo>
                      <a:lnTo>
                        <a:pt x="1566" y="152"/>
                      </a:lnTo>
                      <a:lnTo>
                        <a:pt x="1584" y="317"/>
                      </a:lnTo>
                      <a:lnTo>
                        <a:pt x="1696" y="264"/>
                      </a:lnTo>
                      <a:lnTo>
                        <a:pt x="1810" y="213"/>
                      </a:lnTo>
                      <a:lnTo>
                        <a:pt x="1657" y="305"/>
                      </a:lnTo>
                      <a:lnTo>
                        <a:pt x="1756" y="368"/>
                      </a:lnTo>
                      <a:lnTo>
                        <a:pt x="1638" y="314"/>
                      </a:lnTo>
                      <a:lnTo>
                        <a:pt x="1596" y="344"/>
                      </a:lnTo>
                      <a:lnTo>
                        <a:pt x="1548" y="393"/>
                      </a:lnTo>
                      <a:lnTo>
                        <a:pt x="1503" y="441"/>
                      </a:lnTo>
                      <a:lnTo>
                        <a:pt x="1470" y="485"/>
                      </a:lnTo>
                      <a:lnTo>
                        <a:pt x="1443" y="528"/>
                      </a:lnTo>
                      <a:lnTo>
                        <a:pt x="1419" y="582"/>
                      </a:lnTo>
                      <a:lnTo>
                        <a:pt x="1407" y="622"/>
                      </a:lnTo>
                      <a:lnTo>
                        <a:pt x="1449" y="615"/>
                      </a:lnTo>
                      <a:lnTo>
                        <a:pt x="1497" y="600"/>
                      </a:lnTo>
                      <a:lnTo>
                        <a:pt x="1551" y="583"/>
                      </a:lnTo>
                      <a:lnTo>
                        <a:pt x="1614" y="555"/>
                      </a:lnTo>
                      <a:lnTo>
                        <a:pt x="1669" y="535"/>
                      </a:lnTo>
                      <a:lnTo>
                        <a:pt x="1708" y="518"/>
                      </a:lnTo>
                      <a:lnTo>
                        <a:pt x="1750" y="494"/>
                      </a:lnTo>
                      <a:lnTo>
                        <a:pt x="1774" y="464"/>
                      </a:lnTo>
                      <a:lnTo>
                        <a:pt x="1792" y="431"/>
                      </a:lnTo>
                      <a:lnTo>
                        <a:pt x="1786" y="464"/>
                      </a:lnTo>
                      <a:lnTo>
                        <a:pt x="1771" y="492"/>
                      </a:lnTo>
                      <a:lnTo>
                        <a:pt x="1744" y="515"/>
                      </a:lnTo>
                      <a:lnTo>
                        <a:pt x="1678" y="555"/>
                      </a:lnTo>
                      <a:lnTo>
                        <a:pt x="1617" y="588"/>
                      </a:lnTo>
                      <a:lnTo>
                        <a:pt x="1560" y="613"/>
                      </a:lnTo>
                      <a:lnTo>
                        <a:pt x="1518" y="630"/>
                      </a:lnTo>
                      <a:lnTo>
                        <a:pt x="1473" y="649"/>
                      </a:lnTo>
                      <a:lnTo>
                        <a:pt x="1416" y="667"/>
                      </a:lnTo>
                      <a:lnTo>
                        <a:pt x="1368" y="697"/>
                      </a:lnTo>
                      <a:lnTo>
                        <a:pt x="1326" y="733"/>
                      </a:lnTo>
                      <a:lnTo>
                        <a:pt x="1278" y="793"/>
                      </a:lnTo>
                      <a:lnTo>
                        <a:pt x="1221" y="867"/>
                      </a:lnTo>
                      <a:lnTo>
                        <a:pt x="1194" y="916"/>
                      </a:lnTo>
                      <a:lnTo>
                        <a:pt x="1176" y="948"/>
                      </a:lnTo>
                      <a:lnTo>
                        <a:pt x="1164" y="987"/>
                      </a:lnTo>
                      <a:lnTo>
                        <a:pt x="1155" y="1042"/>
                      </a:lnTo>
                      <a:lnTo>
                        <a:pt x="1221" y="994"/>
                      </a:lnTo>
                      <a:lnTo>
                        <a:pt x="1254" y="969"/>
                      </a:lnTo>
                      <a:lnTo>
                        <a:pt x="1272" y="948"/>
                      </a:lnTo>
                      <a:lnTo>
                        <a:pt x="1287" y="915"/>
                      </a:lnTo>
                      <a:lnTo>
                        <a:pt x="1305" y="855"/>
                      </a:lnTo>
                      <a:lnTo>
                        <a:pt x="1320" y="792"/>
                      </a:lnTo>
                      <a:lnTo>
                        <a:pt x="1347" y="750"/>
                      </a:lnTo>
                      <a:lnTo>
                        <a:pt x="1332" y="789"/>
                      </a:lnTo>
                      <a:lnTo>
                        <a:pt x="1320" y="834"/>
                      </a:lnTo>
                      <a:lnTo>
                        <a:pt x="1314" y="876"/>
                      </a:lnTo>
                      <a:lnTo>
                        <a:pt x="1308" y="918"/>
                      </a:lnTo>
                      <a:lnTo>
                        <a:pt x="1308" y="936"/>
                      </a:lnTo>
                      <a:lnTo>
                        <a:pt x="1314" y="954"/>
                      </a:lnTo>
                      <a:lnTo>
                        <a:pt x="1350" y="958"/>
                      </a:lnTo>
                      <a:lnTo>
                        <a:pt x="1428" y="928"/>
                      </a:lnTo>
                      <a:lnTo>
                        <a:pt x="1512" y="898"/>
                      </a:lnTo>
                      <a:lnTo>
                        <a:pt x="1644" y="853"/>
                      </a:lnTo>
                      <a:lnTo>
                        <a:pt x="1678" y="837"/>
                      </a:lnTo>
                      <a:lnTo>
                        <a:pt x="1714" y="816"/>
                      </a:lnTo>
                      <a:lnTo>
                        <a:pt x="1735" y="769"/>
                      </a:lnTo>
                      <a:lnTo>
                        <a:pt x="1768" y="616"/>
                      </a:lnTo>
                      <a:lnTo>
                        <a:pt x="1747" y="811"/>
                      </a:lnTo>
                      <a:lnTo>
                        <a:pt x="1762" y="816"/>
                      </a:lnTo>
                      <a:lnTo>
                        <a:pt x="1783" y="804"/>
                      </a:lnTo>
                      <a:lnTo>
                        <a:pt x="1828" y="702"/>
                      </a:lnTo>
                      <a:lnTo>
                        <a:pt x="1816" y="756"/>
                      </a:lnTo>
                      <a:lnTo>
                        <a:pt x="1807" y="786"/>
                      </a:lnTo>
                      <a:lnTo>
                        <a:pt x="1825" y="792"/>
                      </a:lnTo>
                      <a:lnTo>
                        <a:pt x="1852" y="780"/>
                      </a:lnTo>
                      <a:lnTo>
                        <a:pt x="1873" y="750"/>
                      </a:lnTo>
                      <a:lnTo>
                        <a:pt x="1939" y="688"/>
                      </a:lnTo>
                      <a:lnTo>
                        <a:pt x="1891" y="741"/>
                      </a:lnTo>
                      <a:lnTo>
                        <a:pt x="1876" y="771"/>
                      </a:lnTo>
                      <a:lnTo>
                        <a:pt x="1870" y="798"/>
                      </a:lnTo>
                      <a:lnTo>
                        <a:pt x="1903" y="825"/>
                      </a:lnTo>
                      <a:lnTo>
                        <a:pt x="1858" y="813"/>
                      </a:lnTo>
                      <a:lnTo>
                        <a:pt x="1831" y="820"/>
                      </a:lnTo>
                      <a:lnTo>
                        <a:pt x="1783" y="834"/>
                      </a:lnTo>
                      <a:lnTo>
                        <a:pt x="1798" y="849"/>
                      </a:lnTo>
                      <a:lnTo>
                        <a:pt x="1819" y="882"/>
                      </a:lnTo>
                      <a:lnTo>
                        <a:pt x="1846" y="960"/>
                      </a:lnTo>
                      <a:lnTo>
                        <a:pt x="1804" y="888"/>
                      </a:lnTo>
                      <a:lnTo>
                        <a:pt x="1783" y="864"/>
                      </a:lnTo>
                      <a:lnTo>
                        <a:pt x="1762" y="852"/>
                      </a:lnTo>
                      <a:lnTo>
                        <a:pt x="1735" y="853"/>
                      </a:lnTo>
                      <a:lnTo>
                        <a:pt x="1647" y="883"/>
                      </a:lnTo>
                      <a:lnTo>
                        <a:pt x="1566" y="913"/>
                      </a:lnTo>
                      <a:lnTo>
                        <a:pt x="1491" y="936"/>
                      </a:lnTo>
                      <a:lnTo>
                        <a:pt x="1428" y="961"/>
                      </a:lnTo>
                      <a:lnTo>
                        <a:pt x="1377" y="987"/>
                      </a:lnTo>
                      <a:lnTo>
                        <a:pt x="1320" y="1018"/>
                      </a:lnTo>
                      <a:lnTo>
                        <a:pt x="1266" y="1053"/>
                      </a:lnTo>
                      <a:lnTo>
                        <a:pt x="1233" y="1080"/>
                      </a:lnTo>
                      <a:lnTo>
                        <a:pt x="1203" y="1110"/>
                      </a:lnTo>
                      <a:lnTo>
                        <a:pt x="1332" y="1116"/>
                      </a:lnTo>
                      <a:lnTo>
                        <a:pt x="1443" y="1107"/>
                      </a:lnTo>
                      <a:lnTo>
                        <a:pt x="1605" y="1086"/>
                      </a:lnTo>
                      <a:lnTo>
                        <a:pt x="1726" y="1068"/>
                      </a:lnTo>
                      <a:lnTo>
                        <a:pt x="1786" y="1058"/>
                      </a:lnTo>
                      <a:lnTo>
                        <a:pt x="1819" y="1047"/>
                      </a:lnTo>
                      <a:lnTo>
                        <a:pt x="1855" y="1033"/>
                      </a:lnTo>
                      <a:lnTo>
                        <a:pt x="1891" y="1014"/>
                      </a:lnTo>
                      <a:lnTo>
                        <a:pt x="1951" y="966"/>
                      </a:lnTo>
                      <a:lnTo>
                        <a:pt x="2026" y="889"/>
                      </a:lnTo>
                      <a:lnTo>
                        <a:pt x="1957" y="975"/>
                      </a:lnTo>
                      <a:lnTo>
                        <a:pt x="1915" y="1014"/>
                      </a:lnTo>
                      <a:lnTo>
                        <a:pt x="1876" y="1045"/>
                      </a:lnTo>
                      <a:lnTo>
                        <a:pt x="1954" y="1041"/>
                      </a:lnTo>
                      <a:lnTo>
                        <a:pt x="2008" y="1026"/>
                      </a:lnTo>
                      <a:lnTo>
                        <a:pt x="2050" y="1005"/>
                      </a:lnTo>
                      <a:lnTo>
                        <a:pt x="2092" y="987"/>
                      </a:lnTo>
                      <a:lnTo>
                        <a:pt x="2146" y="963"/>
                      </a:lnTo>
                      <a:lnTo>
                        <a:pt x="2197" y="951"/>
                      </a:lnTo>
                      <a:lnTo>
                        <a:pt x="2146" y="975"/>
                      </a:lnTo>
                      <a:lnTo>
                        <a:pt x="2104" y="999"/>
                      </a:lnTo>
                      <a:lnTo>
                        <a:pt x="2062" y="1020"/>
                      </a:lnTo>
                      <a:lnTo>
                        <a:pt x="2029" y="1038"/>
                      </a:lnTo>
                      <a:lnTo>
                        <a:pt x="1990" y="1053"/>
                      </a:lnTo>
                      <a:lnTo>
                        <a:pt x="2047" y="1058"/>
                      </a:lnTo>
                      <a:lnTo>
                        <a:pt x="2083" y="1053"/>
                      </a:lnTo>
                      <a:lnTo>
                        <a:pt x="2125" y="1044"/>
                      </a:lnTo>
                      <a:lnTo>
                        <a:pt x="2167" y="1032"/>
                      </a:lnTo>
                      <a:lnTo>
                        <a:pt x="2119" y="1062"/>
                      </a:lnTo>
                      <a:lnTo>
                        <a:pt x="2068" y="1070"/>
                      </a:lnTo>
                      <a:lnTo>
                        <a:pt x="2011" y="1070"/>
                      </a:lnTo>
                      <a:lnTo>
                        <a:pt x="1915" y="1077"/>
                      </a:lnTo>
                      <a:lnTo>
                        <a:pt x="1885" y="1082"/>
                      </a:lnTo>
                      <a:lnTo>
                        <a:pt x="1921" y="1097"/>
                      </a:lnTo>
                      <a:lnTo>
                        <a:pt x="1978" y="1106"/>
                      </a:lnTo>
                      <a:lnTo>
                        <a:pt x="2026" y="1109"/>
                      </a:lnTo>
                      <a:lnTo>
                        <a:pt x="2128" y="1113"/>
                      </a:lnTo>
                      <a:lnTo>
                        <a:pt x="2014" y="1121"/>
                      </a:lnTo>
                      <a:lnTo>
                        <a:pt x="1963" y="1121"/>
                      </a:lnTo>
                      <a:lnTo>
                        <a:pt x="1918" y="1115"/>
                      </a:lnTo>
                      <a:lnTo>
                        <a:pt x="1885" y="1106"/>
                      </a:lnTo>
                      <a:lnTo>
                        <a:pt x="1837" y="1092"/>
                      </a:lnTo>
                      <a:lnTo>
                        <a:pt x="1720" y="1116"/>
                      </a:lnTo>
                      <a:lnTo>
                        <a:pt x="1542" y="1152"/>
                      </a:lnTo>
                      <a:lnTo>
                        <a:pt x="1569" y="1184"/>
                      </a:lnTo>
                      <a:lnTo>
                        <a:pt x="1620" y="1254"/>
                      </a:lnTo>
                      <a:lnTo>
                        <a:pt x="1515" y="1161"/>
                      </a:lnTo>
                      <a:lnTo>
                        <a:pt x="1524" y="1205"/>
                      </a:lnTo>
                      <a:lnTo>
                        <a:pt x="1518" y="1247"/>
                      </a:lnTo>
                      <a:lnTo>
                        <a:pt x="1512" y="1277"/>
                      </a:lnTo>
                      <a:lnTo>
                        <a:pt x="1500" y="1319"/>
                      </a:lnTo>
                      <a:lnTo>
                        <a:pt x="1473" y="1379"/>
                      </a:lnTo>
                      <a:lnTo>
                        <a:pt x="1404" y="1488"/>
                      </a:lnTo>
                      <a:lnTo>
                        <a:pt x="1449" y="1394"/>
                      </a:lnTo>
                      <a:lnTo>
                        <a:pt x="1473" y="1334"/>
                      </a:lnTo>
                      <a:lnTo>
                        <a:pt x="1491" y="1277"/>
                      </a:lnTo>
                      <a:lnTo>
                        <a:pt x="1488" y="1247"/>
                      </a:lnTo>
                      <a:lnTo>
                        <a:pt x="1485" y="1199"/>
                      </a:lnTo>
                      <a:lnTo>
                        <a:pt x="1476" y="1178"/>
                      </a:lnTo>
                      <a:lnTo>
                        <a:pt x="1461" y="1164"/>
                      </a:lnTo>
                      <a:lnTo>
                        <a:pt x="1380" y="1170"/>
                      </a:lnTo>
                      <a:lnTo>
                        <a:pt x="1305" y="1190"/>
                      </a:lnTo>
                      <a:lnTo>
                        <a:pt x="1263" y="1212"/>
                      </a:lnTo>
                      <a:lnTo>
                        <a:pt x="1233" y="1232"/>
                      </a:lnTo>
                      <a:lnTo>
                        <a:pt x="1212" y="1257"/>
                      </a:lnTo>
                      <a:lnTo>
                        <a:pt x="1194" y="1296"/>
                      </a:lnTo>
                      <a:lnTo>
                        <a:pt x="1194" y="1362"/>
                      </a:lnTo>
                      <a:lnTo>
                        <a:pt x="1194" y="1458"/>
                      </a:lnTo>
                      <a:lnTo>
                        <a:pt x="1188" y="1542"/>
                      </a:lnTo>
                      <a:lnTo>
                        <a:pt x="1188" y="1621"/>
                      </a:lnTo>
                      <a:lnTo>
                        <a:pt x="1188" y="1711"/>
                      </a:lnTo>
                      <a:lnTo>
                        <a:pt x="1188" y="1783"/>
                      </a:lnTo>
                      <a:lnTo>
                        <a:pt x="1206" y="1855"/>
                      </a:lnTo>
                      <a:lnTo>
                        <a:pt x="1230" y="1921"/>
                      </a:lnTo>
                      <a:lnTo>
                        <a:pt x="1272" y="2005"/>
                      </a:lnTo>
                      <a:lnTo>
                        <a:pt x="1314" y="2053"/>
                      </a:lnTo>
                      <a:lnTo>
                        <a:pt x="1356" y="2077"/>
                      </a:lnTo>
                      <a:lnTo>
                        <a:pt x="1428" y="2107"/>
                      </a:lnTo>
                      <a:lnTo>
                        <a:pt x="1332" y="2095"/>
                      </a:lnTo>
                      <a:lnTo>
                        <a:pt x="1242" y="2065"/>
                      </a:lnTo>
                      <a:lnTo>
                        <a:pt x="1188" y="2053"/>
                      </a:lnTo>
                      <a:lnTo>
                        <a:pt x="1146" y="2053"/>
                      </a:lnTo>
                      <a:lnTo>
                        <a:pt x="1116" y="2083"/>
                      </a:lnTo>
                      <a:lnTo>
                        <a:pt x="1093" y="2071"/>
                      </a:lnTo>
                      <a:lnTo>
                        <a:pt x="1045" y="2065"/>
                      </a:lnTo>
                      <a:lnTo>
                        <a:pt x="1003" y="2077"/>
                      </a:lnTo>
                      <a:lnTo>
                        <a:pt x="961" y="2101"/>
                      </a:lnTo>
                      <a:lnTo>
                        <a:pt x="931" y="2113"/>
                      </a:lnTo>
                      <a:lnTo>
                        <a:pt x="931" y="2083"/>
                      </a:lnTo>
                      <a:lnTo>
                        <a:pt x="913" y="2071"/>
                      </a:lnTo>
                      <a:lnTo>
                        <a:pt x="871" y="2071"/>
                      </a:lnTo>
                      <a:lnTo>
                        <a:pt x="835" y="2083"/>
                      </a:lnTo>
                      <a:lnTo>
                        <a:pt x="823" y="2083"/>
                      </a:lnTo>
                      <a:lnTo>
                        <a:pt x="715" y="2095"/>
                      </a:lnTo>
                    </a:path>
                  </a:pathLst>
                </a:custGeom>
                <a:solidFill>
                  <a:srgbClr val="7F5F3F"/>
                </a:solidFill>
                <a:ln w="12700" cap="rnd" cmpd="sng">
                  <a:solidFill>
                    <a:srgbClr val="000000"/>
                  </a:solidFill>
                  <a:prstDash val="solid"/>
                  <a:round/>
                  <a:headEnd type="none" w="med" len="med"/>
                  <a:tailEnd type="none" w="med" len="med"/>
                </a:ln>
              </p:spPr>
              <p:txBody>
                <a:bodyPr/>
                <a:lstStyle/>
                <a:p>
                  <a:endParaRPr lang="zh-CN" altLang="en-US"/>
                </a:p>
              </p:txBody>
            </p:sp>
            <p:sp>
              <p:nvSpPr>
                <p:cNvPr id="39943" name="Freeform 8"/>
                <p:cNvSpPr/>
                <p:nvPr/>
              </p:nvSpPr>
              <p:spPr>
                <a:xfrm>
                  <a:off x="1926" y="3079"/>
                  <a:ext cx="412" cy="1085"/>
                </a:xfrm>
                <a:custGeom>
                  <a:avLst/>
                  <a:gdLst/>
                  <a:ahLst/>
                  <a:cxnLst>
                    <a:cxn ang="0">
                      <a:pos x="41" y="166"/>
                    </a:cxn>
                    <a:cxn ang="0">
                      <a:pos x="88" y="261"/>
                    </a:cxn>
                    <a:cxn ang="0">
                      <a:pos x="100" y="565"/>
                    </a:cxn>
                    <a:cxn ang="0">
                      <a:pos x="100" y="822"/>
                    </a:cxn>
                    <a:cxn ang="0">
                      <a:pos x="59" y="995"/>
                    </a:cxn>
                    <a:cxn ang="0">
                      <a:pos x="71" y="989"/>
                    </a:cxn>
                    <a:cxn ang="0">
                      <a:pos x="118" y="893"/>
                    </a:cxn>
                    <a:cxn ang="0">
                      <a:pos x="100" y="1066"/>
                    </a:cxn>
                    <a:cxn ang="0">
                      <a:pos x="129" y="917"/>
                    </a:cxn>
                    <a:cxn ang="0">
                      <a:pos x="129" y="798"/>
                    </a:cxn>
                    <a:cxn ang="0">
                      <a:pos x="147" y="619"/>
                    </a:cxn>
                    <a:cxn ang="0">
                      <a:pos x="135" y="464"/>
                    </a:cxn>
                    <a:cxn ang="0">
                      <a:pos x="124" y="309"/>
                    </a:cxn>
                    <a:cxn ang="0">
                      <a:pos x="159" y="344"/>
                    </a:cxn>
                    <a:cxn ang="0">
                      <a:pos x="165" y="481"/>
                    </a:cxn>
                    <a:cxn ang="0">
                      <a:pos x="177" y="607"/>
                    </a:cxn>
                    <a:cxn ang="0">
                      <a:pos x="177" y="792"/>
                    </a:cxn>
                    <a:cxn ang="0">
                      <a:pos x="159" y="941"/>
                    </a:cxn>
                    <a:cxn ang="0">
                      <a:pos x="165" y="1048"/>
                    </a:cxn>
                    <a:cxn ang="0">
                      <a:pos x="182" y="1024"/>
                    </a:cxn>
                    <a:cxn ang="0">
                      <a:pos x="230" y="1084"/>
                    </a:cxn>
                    <a:cxn ang="0">
                      <a:pos x="212" y="935"/>
                    </a:cxn>
                    <a:cxn ang="0">
                      <a:pos x="194" y="703"/>
                    </a:cxn>
                    <a:cxn ang="0">
                      <a:pos x="188" y="547"/>
                    </a:cxn>
                    <a:cxn ang="0">
                      <a:pos x="188" y="386"/>
                    </a:cxn>
                    <a:cxn ang="0">
                      <a:pos x="287" y="148"/>
                    </a:cxn>
                    <a:cxn ang="0">
                      <a:pos x="234" y="303"/>
                    </a:cxn>
                    <a:cxn ang="0">
                      <a:pos x="224" y="392"/>
                    </a:cxn>
                    <a:cxn ang="0">
                      <a:pos x="224" y="487"/>
                    </a:cxn>
                    <a:cxn ang="0">
                      <a:pos x="224" y="595"/>
                    </a:cxn>
                    <a:cxn ang="0">
                      <a:pos x="234" y="750"/>
                    </a:cxn>
                    <a:cxn ang="0">
                      <a:pos x="252" y="881"/>
                    </a:cxn>
                    <a:cxn ang="0">
                      <a:pos x="282" y="983"/>
                    </a:cxn>
                    <a:cxn ang="0">
                      <a:pos x="352" y="1042"/>
                    </a:cxn>
                    <a:cxn ang="0">
                      <a:pos x="334" y="1007"/>
                    </a:cxn>
                    <a:cxn ang="0">
                      <a:pos x="276" y="893"/>
                    </a:cxn>
                    <a:cxn ang="0">
                      <a:pos x="258" y="733"/>
                    </a:cxn>
                    <a:cxn ang="0">
                      <a:pos x="246" y="553"/>
                    </a:cxn>
                    <a:cxn ang="0">
                      <a:pos x="258" y="398"/>
                    </a:cxn>
                    <a:cxn ang="0">
                      <a:pos x="299" y="273"/>
                    </a:cxn>
                    <a:cxn ang="0">
                      <a:pos x="370" y="172"/>
                    </a:cxn>
                    <a:cxn ang="0">
                      <a:pos x="334" y="94"/>
                    </a:cxn>
                    <a:cxn ang="0">
                      <a:pos x="230" y="190"/>
                    </a:cxn>
                    <a:cxn ang="0">
                      <a:pos x="188" y="285"/>
                    </a:cxn>
                    <a:cxn ang="0">
                      <a:pos x="200" y="112"/>
                    </a:cxn>
                    <a:cxn ang="0">
                      <a:pos x="200" y="0"/>
                    </a:cxn>
                    <a:cxn ang="0">
                      <a:pos x="165" y="178"/>
                    </a:cxn>
                    <a:cxn ang="0">
                      <a:pos x="118" y="231"/>
                    </a:cxn>
                    <a:cxn ang="0">
                      <a:pos x="6" y="142"/>
                    </a:cxn>
                  </a:cxnLst>
                  <a:rect l="0" t="0" r="0" b="0"/>
                  <a:pathLst>
                    <a:path w="412" h="1085">
                      <a:moveTo>
                        <a:pt x="6" y="142"/>
                      </a:moveTo>
                      <a:lnTo>
                        <a:pt x="41" y="166"/>
                      </a:lnTo>
                      <a:lnTo>
                        <a:pt x="71" y="202"/>
                      </a:lnTo>
                      <a:lnTo>
                        <a:pt x="88" y="261"/>
                      </a:lnTo>
                      <a:lnTo>
                        <a:pt x="106" y="398"/>
                      </a:lnTo>
                      <a:lnTo>
                        <a:pt x="100" y="565"/>
                      </a:lnTo>
                      <a:lnTo>
                        <a:pt x="100" y="721"/>
                      </a:lnTo>
                      <a:lnTo>
                        <a:pt x="100" y="822"/>
                      </a:lnTo>
                      <a:lnTo>
                        <a:pt x="88" y="905"/>
                      </a:lnTo>
                      <a:lnTo>
                        <a:pt x="59" y="995"/>
                      </a:lnTo>
                      <a:lnTo>
                        <a:pt x="0" y="1072"/>
                      </a:lnTo>
                      <a:lnTo>
                        <a:pt x="71" y="989"/>
                      </a:lnTo>
                      <a:lnTo>
                        <a:pt x="106" y="905"/>
                      </a:lnTo>
                      <a:lnTo>
                        <a:pt x="118" y="893"/>
                      </a:lnTo>
                      <a:lnTo>
                        <a:pt x="112" y="989"/>
                      </a:lnTo>
                      <a:lnTo>
                        <a:pt x="100" y="1066"/>
                      </a:lnTo>
                      <a:lnTo>
                        <a:pt x="112" y="1024"/>
                      </a:lnTo>
                      <a:lnTo>
                        <a:pt x="129" y="917"/>
                      </a:lnTo>
                      <a:lnTo>
                        <a:pt x="129" y="840"/>
                      </a:lnTo>
                      <a:lnTo>
                        <a:pt x="129" y="798"/>
                      </a:lnTo>
                      <a:lnTo>
                        <a:pt x="147" y="703"/>
                      </a:lnTo>
                      <a:lnTo>
                        <a:pt x="147" y="619"/>
                      </a:lnTo>
                      <a:lnTo>
                        <a:pt x="141" y="553"/>
                      </a:lnTo>
                      <a:lnTo>
                        <a:pt x="135" y="464"/>
                      </a:lnTo>
                      <a:lnTo>
                        <a:pt x="124" y="380"/>
                      </a:lnTo>
                      <a:lnTo>
                        <a:pt x="124" y="309"/>
                      </a:lnTo>
                      <a:lnTo>
                        <a:pt x="153" y="219"/>
                      </a:lnTo>
                      <a:lnTo>
                        <a:pt x="159" y="344"/>
                      </a:lnTo>
                      <a:lnTo>
                        <a:pt x="159" y="398"/>
                      </a:lnTo>
                      <a:lnTo>
                        <a:pt x="165" y="481"/>
                      </a:lnTo>
                      <a:lnTo>
                        <a:pt x="171" y="523"/>
                      </a:lnTo>
                      <a:lnTo>
                        <a:pt x="177" y="607"/>
                      </a:lnTo>
                      <a:lnTo>
                        <a:pt x="177" y="703"/>
                      </a:lnTo>
                      <a:lnTo>
                        <a:pt x="177" y="792"/>
                      </a:lnTo>
                      <a:lnTo>
                        <a:pt x="171" y="864"/>
                      </a:lnTo>
                      <a:lnTo>
                        <a:pt x="159" y="941"/>
                      </a:lnTo>
                      <a:lnTo>
                        <a:pt x="159" y="1001"/>
                      </a:lnTo>
                      <a:lnTo>
                        <a:pt x="165" y="1048"/>
                      </a:lnTo>
                      <a:lnTo>
                        <a:pt x="177" y="977"/>
                      </a:lnTo>
                      <a:lnTo>
                        <a:pt x="182" y="1024"/>
                      </a:lnTo>
                      <a:lnTo>
                        <a:pt x="206" y="1066"/>
                      </a:lnTo>
                      <a:lnTo>
                        <a:pt x="230" y="1084"/>
                      </a:lnTo>
                      <a:lnTo>
                        <a:pt x="224" y="1030"/>
                      </a:lnTo>
                      <a:lnTo>
                        <a:pt x="212" y="935"/>
                      </a:lnTo>
                      <a:lnTo>
                        <a:pt x="206" y="804"/>
                      </a:lnTo>
                      <a:lnTo>
                        <a:pt x="194" y="703"/>
                      </a:lnTo>
                      <a:lnTo>
                        <a:pt x="194" y="631"/>
                      </a:lnTo>
                      <a:lnTo>
                        <a:pt x="188" y="547"/>
                      </a:lnTo>
                      <a:lnTo>
                        <a:pt x="188" y="458"/>
                      </a:lnTo>
                      <a:lnTo>
                        <a:pt x="188" y="386"/>
                      </a:lnTo>
                      <a:lnTo>
                        <a:pt x="206" y="309"/>
                      </a:lnTo>
                      <a:lnTo>
                        <a:pt x="287" y="148"/>
                      </a:lnTo>
                      <a:lnTo>
                        <a:pt x="258" y="249"/>
                      </a:lnTo>
                      <a:lnTo>
                        <a:pt x="234" y="303"/>
                      </a:lnTo>
                      <a:lnTo>
                        <a:pt x="224" y="356"/>
                      </a:lnTo>
                      <a:lnTo>
                        <a:pt x="224" y="392"/>
                      </a:lnTo>
                      <a:lnTo>
                        <a:pt x="224" y="434"/>
                      </a:lnTo>
                      <a:lnTo>
                        <a:pt x="224" y="487"/>
                      </a:lnTo>
                      <a:lnTo>
                        <a:pt x="224" y="529"/>
                      </a:lnTo>
                      <a:lnTo>
                        <a:pt x="224" y="595"/>
                      </a:lnTo>
                      <a:lnTo>
                        <a:pt x="230" y="685"/>
                      </a:lnTo>
                      <a:lnTo>
                        <a:pt x="234" y="750"/>
                      </a:lnTo>
                      <a:lnTo>
                        <a:pt x="246" y="816"/>
                      </a:lnTo>
                      <a:lnTo>
                        <a:pt x="252" y="881"/>
                      </a:lnTo>
                      <a:lnTo>
                        <a:pt x="258" y="941"/>
                      </a:lnTo>
                      <a:lnTo>
                        <a:pt x="282" y="983"/>
                      </a:lnTo>
                      <a:lnTo>
                        <a:pt x="311" y="1018"/>
                      </a:lnTo>
                      <a:lnTo>
                        <a:pt x="352" y="1042"/>
                      </a:lnTo>
                      <a:lnTo>
                        <a:pt x="411" y="1060"/>
                      </a:lnTo>
                      <a:lnTo>
                        <a:pt x="334" y="1007"/>
                      </a:lnTo>
                      <a:lnTo>
                        <a:pt x="299" y="947"/>
                      </a:lnTo>
                      <a:lnTo>
                        <a:pt x="276" y="893"/>
                      </a:lnTo>
                      <a:lnTo>
                        <a:pt x="270" y="828"/>
                      </a:lnTo>
                      <a:lnTo>
                        <a:pt x="258" y="733"/>
                      </a:lnTo>
                      <a:lnTo>
                        <a:pt x="252" y="643"/>
                      </a:lnTo>
                      <a:lnTo>
                        <a:pt x="246" y="553"/>
                      </a:lnTo>
                      <a:lnTo>
                        <a:pt x="258" y="464"/>
                      </a:lnTo>
                      <a:lnTo>
                        <a:pt x="258" y="398"/>
                      </a:lnTo>
                      <a:lnTo>
                        <a:pt x="276" y="339"/>
                      </a:lnTo>
                      <a:lnTo>
                        <a:pt x="299" y="273"/>
                      </a:lnTo>
                      <a:lnTo>
                        <a:pt x="317" y="213"/>
                      </a:lnTo>
                      <a:lnTo>
                        <a:pt x="370" y="172"/>
                      </a:lnTo>
                      <a:lnTo>
                        <a:pt x="293" y="207"/>
                      </a:lnTo>
                      <a:lnTo>
                        <a:pt x="334" y="94"/>
                      </a:lnTo>
                      <a:lnTo>
                        <a:pt x="270" y="142"/>
                      </a:lnTo>
                      <a:lnTo>
                        <a:pt x="230" y="190"/>
                      </a:lnTo>
                      <a:lnTo>
                        <a:pt x="206" y="255"/>
                      </a:lnTo>
                      <a:lnTo>
                        <a:pt x="188" y="285"/>
                      </a:lnTo>
                      <a:lnTo>
                        <a:pt x="177" y="207"/>
                      </a:lnTo>
                      <a:lnTo>
                        <a:pt x="200" y="112"/>
                      </a:lnTo>
                      <a:lnTo>
                        <a:pt x="200" y="54"/>
                      </a:lnTo>
                      <a:lnTo>
                        <a:pt x="200" y="0"/>
                      </a:lnTo>
                      <a:lnTo>
                        <a:pt x="177" y="124"/>
                      </a:lnTo>
                      <a:lnTo>
                        <a:pt x="165" y="178"/>
                      </a:lnTo>
                      <a:lnTo>
                        <a:pt x="147" y="207"/>
                      </a:lnTo>
                      <a:lnTo>
                        <a:pt x="118" y="231"/>
                      </a:lnTo>
                      <a:lnTo>
                        <a:pt x="100" y="190"/>
                      </a:lnTo>
                      <a:lnTo>
                        <a:pt x="6" y="142"/>
                      </a:lnTo>
                    </a:path>
                  </a:pathLst>
                </a:custGeom>
                <a:solidFill>
                  <a:srgbClr val="5F3F1F"/>
                </a:solidFill>
                <a:ln w="12700">
                  <a:noFill/>
                </a:ln>
              </p:spPr>
              <p:txBody>
                <a:bodyPr/>
                <a:lstStyle/>
                <a:p>
                  <a:endParaRPr lang="zh-CN" altLang="en-US"/>
                </a:p>
              </p:txBody>
            </p:sp>
          </p:grpSp>
          <p:sp>
            <p:nvSpPr>
              <p:cNvPr id="39944" name="Freeform 9"/>
              <p:cNvSpPr/>
              <p:nvPr/>
            </p:nvSpPr>
            <p:spPr>
              <a:xfrm>
                <a:off x="1049" y="4020"/>
                <a:ext cx="2208" cy="210"/>
              </a:xfrm>
              <a:custGeom>
                <a:avLst/>
                <a:gdLst/>
                <a:ahLst/>
                <a:cxnLst>
                  <a:cxn ang="0">
                    <a:pos x="120" y="173"/>
                  </a:cxn>
                  <a:cxn ang="0">
                    <a:pos x="227" y="156"/>
                  </a:cxn>
                  <a:cxn ang="0">
                    <a:pos x="323" y="156"/>
                  </a:cxn>
                  <a:cxn ang="0">
                    <a:pos x="430" y="156"/>
                  </a:cxn>
                  <a:cxn ang="0">
                    <a:pos x="514" y="133"/>
                  </a:cxn>
                  <a:cxn ang="0">
                    <a:pos x="569" y="127"/>
                  </a:cxn>
                  <a:cxn ang="0">
                    <a:pos x="635" y="116"/>
                  </a:cxn>
                  <a:cxn ang="0">
                    <a:pos x="683" y="87"/>
                  </a:cxn>
                  <a:cxn ang="0">
                    <a:pos x="748" y="87"/>
                  </a:cxn>
                  <a:cxn ang="0">
                    <a:pos x="792" y="84"/>
                  </a:cxn>
                  <a:cxn ang="0">
                    <a:pos x="826" y="75"/>
                  </a:cxn>
                  <a:cxn ang="0">
                    <a:pos x="845" y="74"/>
                  </a:cxn>
                  <a:cxn ang="0">
                    <a:pos x="866" y="68"/>
                  </a:cxn>
                  <a:cxn ang="0">
                    <a:pos x="887" y="61"/>
                  </a:cxn>
                  <a:cxn ang="0">
                    <a:pos x="901" y="50"/>
                  </a:cxn>
                  <a:cxn ang="0">
                    <a:pos x="928" y="23"/>
                  </a:cxn>
                  <a:cxn ang="0">
                    <a:pos x="926" y="55"/>
                  </a:cxn>
                  <a:cxn ang="0">
                    <a:pos x="934" y="75"/>
                  </a:cxn>
                  <a:cxn ang="0">
                    <a:pos x="950" y="80"/>
                  </a:cxn>
                  <a:cxn ang="0">
                    <a:pos x="962" y="66"/>
                  </a:cxn>
                  <a:cxn ang="0">
                    <a:pos x="975" y="52"/>
                  </a:cxn>
                  <a:cxn ang="0">
                    <a:pos x="995" y="68"/>
                  </a:cxn>
                  <a:cxn ang="0">
                    <a:pos x="1017" y="69"/>
                  </a:cxn>
                  <a:cxn ang="0">
                    <a:pos x="1034" y="64"/>
                  </a:cxn>
                  <a:cxn ang="0">
                    <a:pos x="1053" y="46"/>
                  </a:cxn>
                  <a:cxn ang="0">
                    <a:pos x="1061" y="26"/>
                  </a:cxn>
                  <a:cxn ang="0">
                    <a:pos x="1059" y="0"/>
                  </a:cxn>
                  <a:cxn ang="0">
                    <a:pos x="1101" y="29"/>
                  </a:cxn>
                  <a:cxn ang="0">
                    <a:pos x="1117" y="51"/>
                  </a:cxn>
                  <a:cxn ang="0">
                    <a:pos x="1134" y="64"/>
                  </a:cxn>
                  <a:cxn ang="0">
                    <a:pos x="1154" y="75"/>
                  </a:cxn>
                  <a:cxn ang="0">
                    <a:pos x="1180" y="84"/>
                  </a:cxn>
                  <a:cxn ang="0">
                    <a:pos x="1202" y="87"/>
                  </a:cxn>
                  <a:cxn ang="0">
                    <a:pos x="1207" y="72"/>
                  </a:cxn>
                  <a:cxn ang="0">
                    <a:pos x="1210" y="54"/>
                  </a:cxn>
                  <a:cxn ang="0">
                    <a:pos x="1209" y="32"/>
                  </a:cxn>
                  <a:cxn ang="0">
                    <a:pos x="1240" y="58"/>
                  </a:cxn>
                  <a:cxn ang="0">
                    <a:pos x="1245" y="43"/>
                  </a:cxn>
                  <a:cxn ang="0">
                    <a:pos x="1242" y="9"/>
                  </a:cxn>
                  <a:cxn ang="0">
                    <a:pos x="1269" y="37"/>
                  </a:cxn>
                  <a:cxn ang="0">
                    <a:pos x="1287" y="54"/>
                  </a:cxn>
                  <a:cxn ang="0">
                    <a:pos x="1305" y="65"/>
                  </a:cxn>
                  <a:cxn ang="0">
                    <a:pos x="1342" y="78"/>
                  </a:cxn>
                  <a:cxn ang="0">
                    <a:pos x="1441" y="104"/>
                  </a:cxn>
                  <a:cxn ang="0">
                    <a:pos x="1524" y="110"/>
                  </a:cxn>
                  <a:cxn ang="0">
                    <a:pos x="1620" y="127"/>
                  </a:cxn>
                  <a:cxn ang="0">
                    <a:pos x="1723" y="139"/>
                  </a:cxn>
                  <a:cxn ang="0">
                    <a:pos x="1806" y="144"/>
                  </a:cxn>
                  <a:cxn ang="0">
                    <a:pos x="1878" y="144"/>
                  </a:cxn>
                  <a:cxn ang="0">
                    <a:pos x="1992" y="156"/>
                  </a:cxn>
                  <a:cxn ang="0">
                    <a:pos x="2075" y="179"/>
                  </a:cxn>
                  <a:cxn ang="0">
                    <a:pos x="2153" y="185"/>
                  </a:cxn>
                  <a:cxn ang="0">
                    <a:pos x="2207" y="209"/>
                  </a:cxn>
                  <a:cxn ang="0">
                    <a:pos x="0" y="209"/>
                  </a:cxn>
                  <a:cxn ang="0">
                    <a:pos x="120" y="173"/>
                  </a:cxn>
                </a:cxnLst>
                <a:rect l="0" t="0" r="0" b="0"/>
                <a:pathLst>
                  <a:path w="2208" h="210">
                    <a:moveTo>
                      <a:pt x="120" y="173"/>
                    </a:moveTo>
                    <a:lnTo>
                      <a:pt x="227" y="156"/>
                    </a:lnTo>
                    <a:lnTo>
                      <a:pt x="323" y="156"/>
                    </a:lnTo>
                    <a:lnTo>
                      <a:pt x="430" y="156"/>
                    </a:lnTo>
                    <a:lnTo>
                      <a:pt x="514" y="133"/>
                    </a:lnTo>
                    <a:lnTo>
                      <a:pt x="569" y="127"/>
                    </a:lnTo>
                    <a:lnTo>
                      <a:pt x="635" y="116"/>
                    </a:lnTo>
                    <a:lnTo>
                      <a:pt x="683" y="87"/>
                    </a:lnTo>
                    <a:lnTo>
                      <a:pt x="748" y="87"/>
                    </a:lnTo>
                    <a:lnTo>
                      <a:pt x="792" y="84"/>
                    </a:lnTo>
                    <a:lnTo>
                      <a:pt x="826" y="75"/>
                    </a:lnTo>
                    <a:lnTo>
                      <a:pt x="845" y="74"/>
                    </a:lnTo>
                    <a:lnTo>
                      <a:pt x="866" y="68"/>
                    </a:lnTo>
                    <a:lnTo>
                      <a:pt x="887" y="61"/>
                    </a:lnTo>
                    <a:lnTo>
                      <a:pt x="901" y="50"/>
                    </a:lnTo>
                    <a:lnTo>
                      <a:pt x="928" y="23"/>
                    </a:lnTo>
                    <a:lnTo>
                      <a:pt x="926" y="55"/>
                    </a:lnTo>
                    <a:lnTo>
                      <a:pt x="934" y="75"/>
                    </a:lnTo>
                    <a:lnTo>
                      <a:pt x="950" y="80"/>
                    </a:lnTo>
                    <a:lnTo>
                      <a:pt x="962" y="66"/>
                    </a:lnTo>
                    <a:lnTo>
                      <a:pt x="975" y="52"/>
                    </a:lnTo>
                    <a:lnTo>
                      <a:pt x="995" y="68"/>
                    </a:lnTo>
                    <a:lnTo>
                      <a:pt x="1017" y="69"/>
                    </a:lnTo>
                    <a:lnTo>
                      <a:pt x="1034" y="64"/>
                    </a:lnTo>
                    <a:lnTo>
                      <a:pt x="1053" y="46"/>
                    </a:lnTo>
                    <a:lnTo>
                      <a:pt x="1061" y="26"/>
                    </a:lnTo>
                    <a:lnTo>
                      <a:pt x="1059" y="0"/>
                    </a:lnTo>
                    <a:lnTo>
                      <a:pt x="1101" y="29"/>
                    </a:lnTo>
                    <a:lnTo>
                      <a:pt x="1117" y="51"/>
                    </a:lnTo>
                    <a:lnTo>
                      <a:pt x="1134" y="64"/>
                    </a:lnTo>
                    <a:lnTo>
                      <a:pt x="1154" y="75"/>
                    </a:lnTo>
                    <a:lnTo>
                      <a:pt x="1180" y="84"/>
                    </a:lnTo>
                    <a:lnTo>
                      <a:pt x="1202" y="87"/>
                    </a:lnTo>
                    <a:lnTo>
                      <a:pt x="1207" y="72"/>
                    </a:lnTo>
                    <a:lnTo>
                      <a:pt x="1210" y="54"/>
                    </a:lnTo>
                    <a:lnTo>
                      <a:pt x="1209" y="32"/>
                    </a:lnTo>
                    <a:lnTo>
                      <a:pt x="1240" y="58"/>
                    </a:lnTo>
                    <a:lnTo>
                      <a:pt x="1245" y="43"/>
                    </a:lnTo>
                    <a:lnTo>
                      <a:pt x="1242" y="9"/>
                    </a:lnTo>
                    <a:lnTo>
                      <a:pt x="1269" y="37"/>
                    </a:lnTo>
                    <a:lnTo>
                      <a:pt x="1287" y="54"/>
                    </a:lnTo>
                    <a:lnTo>
                      <a:pt x="1305" y="65"/>
                    </a:lnTo>
                    <a:lnTo>
                      <a:pt x="1342" y="78"/>
                    </a:lnTo>
                    <a:lnTo>
                      <a:pt x="1441" y="104"/>
                    </a:lnTo>
                    <a:lnTo>
                      <a:pt x="1524" y="110"/>
                    </a:lnTo>
                    <a:lnTo>
                      <a:pt x="1620" y="127"/>
                    </a:lnTo>
                    <a:lnTo>
                      <a:pt x="1723" y="139"/>
                    </a:lnTo>
                    <a:lnTo>
                      <a:pt x="1806" y="144"/>
                    </a:lnTo>
                    <a:lnTo>
                      <a:pt x="1878" y="144"/>
                    </a:lnTo>
                    <a:lnTo>
                      <a:pt x="1992" y="156"/>
                    </a:lnTo>
                    <a:lnTo>
                      <a:pt x="2075" y="179"/>
                    </a:lnTo>
                    <a:lnTo>
                      <a:pt x="2153" y="185"/>
                    </a:lnTo>
                    <a:lnTo>
                      <a:pt x="2207" y="209"/>
                    </a:lnTo>
                    <a:lnTo>
                      <a:pt x="0" y="209"/>
                    </a:lnTo>
                    <a:lnTo>
                      <a:pt x="120" y="173"/>
                    </a:lnTo>
                  </a:path>
                </a:pathLst>
              </a:custGeom>
              <a:solidFill>
                <a:srgbClr val="003E00"/>
              </a:solidFill>
              <a:ln w="12700">
                <a:noFill/>
              </a:ln>
            </p:spPr>
            <p:txBody>
              <a:bodyPr/>
              <a:lstStyle/>
              <a:p>
                <a:endParaRPr lang="zh-CN" altLang="en-US"/>
              </a:p>
            </p:txBody>
          </p:sp>
        </p:grpSp>
        <p:sp>
          <p:nvSpPr>
            <p:cNvPr id="39945" name="Freeform 10"/>
            <p:cNvSpPr/>
            <p:nvPr/>
          </p:nvSpPr>
          <p:spPr>
            <a:xfrm>
              <a:off x="2553" y="1449"/>
              <a:ext cx="211" cy="127"/>
            </a:xfrm>
            <a:custGeom>
              <a:avLst/>
              <a:gdLst/>
              <a:ahLst/>
              <a:cxnLst>
                <a:cxn ang="0">
                  <a:pos x="271" y="2"/>
                </a:cxn>
                <a:cxn ang="0">
                  <a:pos x="553" y="2"/>
                </a:cxn>
                <a:cxn ang="0">
                  <a:pos x="967" y="2"/>
                </a:cxn>
                <a:cxn ang="0">
                  <a:pos x="1022" y="2"/>
                </a:cxn>
                <a:cxn ang="0">
                  <a:pos x="879" y="2"/>
                </a:cxn>
                <a:cxn ang="0">
                  <a:pos x="1122" y="2"/>
                </a:cxn>
                <a:cxn ang="0">
                  <a:pos x="1485" y="2"/>
                </a:cxn>
                <a:cxn ang="0">
                  <a:pos x="1498" y="3"/>
                </a:cxn>
                <a:cxn ang="0">
                  <a:pos x="1291" y="3"/>
                </a:cxn>
                <a:cxn ang="0">
                  <a:pos x="1557" y="3"/>
                </a:cxn>
                <a:cxn ang="0">
                  <a:pos x="2000" y="3"/>
                </a:cxn>
                <a:cxn ang="0">
                  <a:pos x="2047" y="3"/>
                </a:cxn>
                <a:cxn ang="0">
                  <a:pos x="2165" y="3"/>
                </a:cxn>
                <a:cxn ang="0">
                  <a:pos x="2238" y="4"/>
                </a:cxn>
                <a:cxn ang="0">
                  <a:pos x="2238" y="4"/>
                </a:cxn>
                <a:cxn ang="0">
                  <a:pos x="2079" y="4"/>
                </a:cxn>
                <a:cxn ang="0">
                  <a:pos x="1760" y="5"/>
                </a:cxn>
                <a:cxn ang="0">
                  <a:pos x="1876" y="5"/>
                </a:cxn>
                <a:cxn ang="0">
                  <a:pos x="2366" y="5"/>
                </a:cxn>
                <a:cxn ang="0">
                  <a:pos x="2505" y="6"/>
                </a:cxn>
                <a:cxn ang="0">
                  <a:pos x="2827" y="6"/>
                </a:cxn>
                <a:cxn ang="0">
                  <a:pos x="2465" y="6"/>
                </a:cxn>
                <a:cxn ang="0">
                  <a:pos x="2238" y="6"/>
                </a:cxn>
                <a:cxn ang="0">
                  <a:pos x="2143" y="6"/>
                </a:cxn>
                <a:cxn ang="0">
                  <a:pos x="2414" y="8"/>
                </a:cxn>
                <a:cxn ang="0">
                  <a:pos x="2583" y="8"/>
                </a:cxn>
                <a:cxn ang="0">
                  <a:pos x="2465" y="8"/>
                </a:cxn>
                <a:cxn ang="0">
                  <a:pos x="2532" y="8"/>
                </a:cxn>
                <a:cxn ang="0">
                  <a:pos x="2620" y="10"/>
                </a:cxn>
                <a:cxn ang="0">
                  <a:pos x="2366" y="9"/>
                </a:cxn>
                <a:cxn ang="0">
                  <a:pos x="2165" y="8"/>
                </a:cxn>
                <a:cxn ang="0">
                  <a:pos x="2000" y="8"/>
                </a:cxn>
                <a:cxn ang="0">
                  <a:pos x="1823" y="9"/>
                </a:cxn>
                <a:cxn ang="0">
                  <a:pos x="1657" y="8"/>
                </a:cxn>
                <a:cxn ang="0">
                  <a:pos x="1536" y="8"/>
                </a:cxn>
                <a:cxn ang="0">
                  <a:pos x="1453" y="8"/>
                </a:cxn>
                <a:cxn ang="0">
                  <a:pos x="1365" y="9"/>
                </a:cxn>
                <a:cxn ang="0">
                  <a:pos x="1198" y="8"/>
                </a:cxn>
                <a:cxn ang="0">
                  <a:pos x="1122" y="8"/>
                </a:cxn>
                <a:cxn ang="0">
                  <a:pos x="1136" y="6"/>
                </a:cxn>
                <a:cxn ang="0">
                  <a:pos x="964" y="6"/>
                </a:cxn>
                <a:cxn ang="0">
                  <a:pos x="815" y="8"/>
                </a:cxn>
                <a:cxn ang="0">
                  <a:pos x="608" y="8"/>
                </a:cxn>
                <a:cxn ang="0">
                  <a:pos x="739" y="6"/>
                </a:cxn>
                <a:cxn ang="0">
                  <a:pos x="693" y="5"/>
                </a:cxn>
                <a:cxn ang="0">
                  <a:pos x="521" y="5"/>
                </a:cxn>
                <a:cxn ang="0">
                  <a:pos x="321" y="6"/>
                </a:cxn>
                <a:cxn ang="0">
                  <a:pos x="49" y="6"/>
                </a:cxn>
                <a:cxn ang="0">
                  <a:pos x="49" y="5"/>
                </a:cxn>
                <a:cxn ang="0">
                  <a:pos x="339" y="5"/>
                </a:cxn>
                <a:cxn ang="0">
                  <a:pos x="310" y="4"/>
                </a:cxn>
                <a:cxn ang="0">
                  <a:pos x="174" y="4"/>
                </a:cxn>
                <a:cxn ang="0">
                  <a:pos x="49" y="4"/>
                </a:cxn>
                <a:cxn ang="0">
                  <a:pos x="254" y="3"/>
                </a:cxn>
                <a:cxn ang="0">
                  <a:pos x="232" y="2"/>
                </a:cxn>
                <a:cxn ang="0">
                  <a:pos x="65" y="0"/>
                </a:cxn>
              </a:cxnLst>
              <a:rect l="0" t="0" r="0" b="0"/>
              <a:pathLst>
                <a:path w="158" h="169">
                  <a:moveTo>
                    <a:pt x="4" y="0"/>
                  </a:moveTo>
                  <a:lnTo>
                    <a:pt x="9" y="11"/>
                  </a:lnTo>
                  <a:lnTo>
                    <a:pt x="15" y="15"/>
                  </a:lnTo>
                  <a:lnTo>
                    <a:pt x="20" y="24"/>
                  </a:lnTo>
                  <a:lnTo>
                    <a:pt x="26" y="23"/>
                  </a:lnTo>
                  <a:lnTo>
                    <a:pt x="31" y="21"/>
                  </a:lnTo>
                  <a:lnTo>
                    <a:pt x="38" y="21"/>
                  </a:lnTo>
                  <a:lnTo>
                    <a:pt x="46" y="19"/>
                  </a:lnTo>
                  <a:lnTo>
                    <a:pt x="54" y="14"/>
                  </a:lnTo>
                  <a:lnTo>
                    <a:pt x="54" y="18"/>
                  </a:lnTo>
                  <a:lnTo>
                    <a:pt x="65" y="17"/>
                  </a:lnTo>
                  <a:lnTo>
                    <a:pt x="57" y="23"/>
                  </a:lnTo>
                  <a:lnTo>
                    <a:pt x="58" y="27"/>
                  </a:lnTo>
                  <a:lnTo>
                    <a:pt x="53" y="26"/>
                  </a:lnTo>
                  <a:lnTo>
                    <a:pt x="49" y="28"/>
                  </a:lnTo>
                  <a:lnTo>
                    <a:pt x="49" y="30"/>
                  </a:lnTo>
                  <a:lnTo>
                    <a:pt x="51" y="32"/>
                  </a:lnTo>
                  <a:lnTo>
                    <a:pt x="62" y="29"/>
                  </a:lnTo>
                  <a:lnTo>
                    <a:pt x="77" y="23"/>
                  </a:lnTo>
                  <a:lnTo>
                    <a:pt x="75" y="28"/>
                  </a:lnTo>
                  <a:lnTo>
                    <a:pt x="82" y="29"/>
                  </a:lnTo>
                  <a:lnTo>
                    <a:pt x="94" y="28"/>
                  </a:lnTo>
                  <a:lnTo>
                    <a:pt x="80" y="36"/>
                  </a:lnTo>
                  <a:lnTo>
                    <a:pt x="83" y="40"/>
                  </a:lnTo>
                  <a:lnTo>
                    <a:pt x="75" y="41"/>
                  </a:lnTo>
                  <a:lnTo>
                    <a:pt x="72" y="42"/>
                  </a:lnTo>
                  <a:lnTo>
                    <a:pt x="72" y="44"/>
                  </a:lnTo>
                  <a:lnTo>
                    <a:pt x="74" y="47"/>
                  </a:lnTo>
                  <a:lnTo>
                    <a:pt x="78" y="48"/>
                  </a:lnTo>
                  <a:lnTo>
                    <a:pt x="86" y="47"/>
                  </a:lnTo>
                  <a:lnTo>
                    <a:pt x="93" y="45"/>
                  </a:lnTo>
                  <a:lnTo>
                    <a:pt x="104" y="42"/>
                  </a:lnTo>
                  <a:lnTo>
                    <a:pt x="111" y="38"/>
                  </a:lnTo>
                  <a:lnTo>
                    <a:pt x="118" y="36"/>
                  </a:lnTo>
                  <a:lnTo>
                    <a:pt x="112" y="42"/>
                  </a:lnTo>
                  <a:lnTo>
                    <a:pt x="113" y="44"/>
                  </a:lnTo>
                  <a:lnTo>
                    <a:pt x="115" y="46"/>
                  </a:lnTo>
                  <a:lnTo>
                    <a:pt x="118" y="46"/>
                  </a:lnTo>
                  <a:lnTo>
                    <a:pt x="120" y="45"/>
                  </a:lnTo>
                  <a:lnTo>
                    <a:pt x="128" y="42"/>
                  </a:lnTo>
                  <a:lnTo>
                    <a:pt x="125" y="46"/>
                  </a:lnTo>
                  <a:lnTo>
                    <a:pt x="124" y="50"/>
                  </a:lnTo>
                  <a:lnTo>
                    <a:pt x="144" y="53"/>
                  </a:lnTo>
                  <a:lnTo>
                    <a:pt x="125" y="57"/>
                  </a:lnTo>
                  <a:lnTo>
                    <a:pt x="124" y="61"/>
                  </a:lnTo>
                  <a:lnTo>
                    <a:pt x="128" y="67"/>
                  </a:lnTo>
                  <a:lnTo>
                    <a:pt x="119" y="63"/>
                  </a:lnTo>
                  <a:lnTo>
                    <a:pt x="115" y="62"/>
                  </a:lnTo>
                  <a:lnTo>
                    <a:pt x="108" y="62"/>
                  </a:lnTo>
                  <a:lnTo>
                    <a:pt x="101" y="64"/>
                  </a:lnTo>
                  <a:lnTo>
                    <a:pt x="97" y="66"/>
                  </a:lnTo>
                  <a:lnTo>
                    <a:pt x="97" y="69"/>
                  </a:lnTo>
                  <a:lnTo>
                    <a:pt x="101" y="72"/>
                  </a:lnTo>
                  <a:lnTo>
                    <a:pt x="104" y="75"/>
                  </a:lnTo>
                  <a:lnTo>
                    <a:pt x="112" y="78"/>
                  </a:lnTo>
                  <a:lnTo>
                    <a:pt x="120" y="80"/>
                  </a:lnTo>
                  <a:lnTo>
                    <a:pt x="131" y="81"/>
                  </a:lnTo>
                  <a:lnTo>
                    <a:pt x="139" y="79"/>
                  </a:lnTo>
                  <a:lnTo>
                    <a:pt x="136" y="84"/>
                  </a:lnTo>
                  <a:lnTo>
                    <a:pt x="139" y="88"/>
                  </a:lnTo>
                  <a:lnTo>
                    <a:pt x="143" y="90"/>
                  </a:lnTo>
                  <a:lnTo>
                    <a:pt x="147" y="93"/>
                  </a:lnTo>
                  <a:lnTo>
                    <a:pt x="157" y="96"/>
                  </a:lnTo>
                  <a:lnTo>
                    <a:pt x="139" y="100"/>
                  </a:lnTo>
                  <a:lnTo>
                    <a:pt x="136" y="103"/>
                  </a:lnTo>
                  <a:lnTo>
                    <a:pt x="136" y="107"/>
                  </a:lnTo>
                  <a:lnTo>
                    <a:pt x="132" y="104"/>
                  </a:lnTo>
                  <a:lnTo>
                    <a:pt x="129" y="103"/>
                  </a:lnTo>
                  <a:lnTo>
                    <a:pt x="124" y="103"/>
                  </a:lnTo>
                  <a:lnTo>
                    <a:pt x="120" y="104"/>
                  </a:lnTo>
                  <a:lnTo>
                    <a:pt x="118" y="107"/>
                  </a:lnTo>
                  <a:lnTo>
                    <a:pt x="119" y="110"/>
                  </a:lnTo>
                  <a:lnTo>
                    <a:pt x="123" y="113"/>
                  </a:lnTo>
                  <a:lnTo>
                    <a:pt x="128" y="115"/>
                  </a:lnTo>
                  <a:lnTo>
                    <a:pt x="133" y="117"/>
                  </a:lnTo>
                  <a:lnTo>
                    <a:pt x="140" y="119"/>
                  </a:lnTo>
                  <a:lnTo>
                    <a:pt x="146" y="121"/>
                  </a:lnTo>
                  <a:lnTo>
                    <a:pt x="143" y="123"/>
                  </a:lnTo>
                  <a:lnTo>
                    <a:pt x="157" y="129"/>
                  </a:lnTo>
                  <a:lnTo>
                    <a:pt x="139" y="129"/>
                  </a:lnTo>
                  <a:lnTo>
                    <a:pt x="136" y="130"/>
                  </a:lnTo>
                  <a:lnTo>
                    <a:pt x="135" y="132"/>
                  </a:lnTo>
                  <a:lnTo>
                    <a:pt x="146" y="144"/>
                  </a:lnTo>
                  <a:lnTo>
                    <a:pt x="140" y="143"/>
                  </a:lnTo>
                  <a:lnTo>
                    <a:pt x="140" y="148"/>
                  </a:lnTo>
                  <a:lnTo>
                    <a:pt x="142" y="154"/>
                  </a:lnTo>
                  <a:lnTo>
                    <a:pt x="145" y="160"/>
                  </a:lnTo>
                  <a:lnTo>
                    <a:pt x="141" y="156"/>
                  </a:lnTo>
                  <a:lnTo>
                    <a:pt x="135" y="154"/>
                  </a:lnTo>
                  <a:lnTo>
                    <a:pt x="131" y="154"/>
                  </a:lnTo>
                  <a:lnTo>
                    <a:pt x="130" y="159"/>
                  </a:lnTo>
                  <a:lnTo>
                    <a:pt x="122" y="152"/>
                  </a:lnTo>
                  <a:lnTo>
                    <a:pt x="120" y="149"/>
                  </a:lnTo>
                  <a:lnTo>
                    <a:pt x="117" y="147"/>
                  </a:lnTo>
                  <a:lnTo>
                    <a:pt x="113" y="148"/>
                  </a:lnTo>
                  <a:lnTo>
                    <a:pt x="111" y="151"/>
                  </a:lnTo>
                  <a:lnTo>
                    <a:pt x="111" y="154"/>
                  </a:lnTo>
                  <a:lnTo>
                    <a:pt x="111" y="165"/>
                  </a:lnTo>
                  <a:lnTo>
                    <a:pt x="101" y="152"/>
                  </a:lnTo>
                  <a:lnTo>
                    <a:pt x="99" y="156"/>
                  </a:lnTo>
                  <a:lnTo>
                    <a:pt x="95" y="140"/>
                  </a:lnTo>
                  <a:lnTo>
                    <a:pt x="92" y="134"/>
                  </a:lnTo>
                  <a:lnTo>
                    <a:pt x="89" y="132"/>
                  </a:lnTo>
                  <a:lnTo>
                    <a:pt x="87" y="131"/>
                  </a:lnTo>
                  <a:lnTo>
                    <a:pt x="85" y="132"/>
                  </a:lnTo>
                  <a:lnTo>
                    <a:pt x="83" y="133"/>
                  </a:lnTo>
                  <a:lnTo>
                    <a:pt x="81" y="137"/>
                  </a:lnTo>
                  <a:lnTo>
                    <a:pt x="81" y="143"/>
                  </a:lnTo>
                  <a:lnTo>
                    <a:pt x="83" y="151"/>
                  </a:lnTo>
                  <a:lnTo>
                    <a:pt x="78" y="151"/>
                  </a:lnTo>
                  <a:lnTo>
                    <a:pt x="76" y="154"/>
                  </a:lnTo>
                  <a:lnTo>
                    <a:pt x="70" y="168"/>
                  </a:lnTo>
                  <a:lnTo>
                    <a:pt x="68" y="154"/>
                  </a:lnTo>
                  <a:lnTo>
                    <a:pt x="66" y="150"/>
                  </a:lnTo>
                  <a:lnTo>
                    <a:pt x="64" y="148"/>
                  </a:lnTo>
                  <a:lnTo>
                    <a:pt x="59" y="150"/>
                  </a:lnTo>
                  <a:lnTo>
                    <a:pt x="62" y="137"/>
                  </a:lnTo>
                  <a:lnTo>
                    <a:pt x="64" y="127"/>
                  </a:lnTo>
                  <a:lnTo>
                    <a:pt x="64" y="119"/>
                  </a:lnTo>
                  <a:lnTo>
                    <a:pt x="63" y="113"/>
                  </a:lnTo>
                  <a:lnTo>
                    <a:pt x="60" y="109"/>
                  </a:lnTo>
                  <a:lnTo>
                    <a:pt x="57" y="108"/>
                  </a:lnTo>
                  <a:lnTo>
                    <a:pt x="53" y="111"/>
                  </a:lnTo>
                  <a:lnTo>
                    <a:pt x="52" y="116"/>
                  </a:lnTo>
                  <a:lnTo>
                    <a:pt x="50" y="125"/>
                  </a:lnTo>
                  <a:lnTo>
                    <a:pt x="46" y="121"/>
                  </a:lnTo>
                  <a:lnTo>
                    <a:pt x="37" y="133"/>
                  </a:lnTo>
                  <a:lnTo>
                    <a:pt x="39" y="116"/>
                  </a:lnTo>
                  <a:lnTo>
                    <a:pt x="34" y="118"/>
                  </a:lnTo>
                  <a:lnTo>
                    <a:pt x="38" y="108"/>
                  </a:lnTo>
                  <a:lnTo>
                    <a:pt x="39" y="100"/>
                  </a:lnTo>
                  <a:lnTo>
                    <a:pt x="41" y="95"/>
                  </a:lnTo>
                  <a:lnTo>
                    <a:pt x="42" y="88"/>
                  </a:lnTo>
                  <a:lnTo>
                    <a:pt x="41" y="83"/>
                  </a:lnTo>
                  <a:lnTo>
                    <a:pt x="38" y="81"/>
                  </a:lnTo>
                  <a:lnTo>
                    <a:pt x="35" y="80"/>
                  </a:lnTo>
                  <a:lnTo>
                    <a:pt x="32" y="81"/>
                  </a:lnTo>
                  <a:lnTo>
                    <a:pt x="29" y="84"/>
                  </a:lnTo>
                  <a:lnTo>
                    <a:pt x="26" y="88"/>
                  </a:lnTo>
                  <a:lnTo>
                    <a:pt x="22" y="93"/>
                  </a:lnTo>
                  <a:lnTo>
                    <a:pt x="18" y="99"/>
                  </a:lnTo>
                  <a:lnTo>
                    <a:pt x="16" y="96"/>
                  </a:lnTo>
                  <a:lnTo>
                    <a:pt x="13" y="96"/>
                  </a:lnTo>
                  <a:lnTo>
                    <a:pt x="3" y="103"/>
                  </a:lnTo>
                  <a:lnTo>
                    <a:pt x="9" y="90"/>
                  </a:lnTo>
                  <a:lnTo>
                    <a:pt x="7" y="87"/>
                  </a:lnTo>
                  <a:lnTo>
                    <a:pt x="3" y="86"/>
                  </a:lnTo>
                  <a:lnTo>
                    <a:pt x="13" y="78"/>
                  </a:lnTo>
                  <a:lnTo>
                    <a:pt x="16" y="75"/>
                  </a:lnTo>
                  <a:lnTo>
                    <a:pt x="19" y="70"/>
                  </a:lnTo>
                  <a:lnTo>
                    <a:pt x="21" y="66"/>
                  </a:lnTo>
                  <a:lnTo>
                    <a:pt x="20" y="63"/>
                  </a:lnTo>
                  <a:lnTo>
                    <a:pt x="17" y="61"/>
                  </a:lnTo>
                  <a:lnTo>
                    <a:pt x="14" y="63"/>
                  </a:lnTo>
                  <a:lnTo>
                    <a:pt x="12" y="69"/>
                  </a:lnTo>
                  <a:lnTo>
                    <a:pt x="10" y="64"/>
                  </a:lnTo>
                  <a:lnTo>
                    <a:pt x="0" y="68"/>
                  </a:lnTo>
                  <a:lnTo>
                    <a:pt x="7" y="58"/>
                  </a:lnTo>
                  <a:lnTo>
                    <a:pt x="3" y="55"/>
                  </a:lnTo>
                  <a:lnTo>
                    <a:pt x="9" y="52"/>
                  </a:lnTo>
                  <a:lnTo>
                    <a:pt x="13" y="48"/>
                  </a:lnTo>
                  <a:lnTo>
                    <a:pt x="14" y="42"/>
                  </a:lnTo>
                  <a:lnTo>
                    <a:pt x="15" y="34"/>
                  </a:lnTo>
                  <a:lnTo>
                    <a:pt x="18" y="28"/>
                  </a:lnTo>
                  <a:lnTo>
                    <a:pt x="13" y="18"/>
                  </a:lnTo>
                  <a:lnTo>
                    <a:pt x="4" y="13"/>
                  </a:lnTo>
                  <a:lnTo>
                    <a:pt x="0" y="1"/>
                  </a:lnTo>
                  <a:lnTo>
                    <a:pt x="4" y="0"/>
                  </a:lnTo>
                </a:path>
              </a:pathLst>
            </a:custGeom>
            <a:solidFill>
              <a:srgbClr val="FF0000"/>
            </a:solidFill>
            <a:ln w="12700">
              <a:noFill/>
            </a:ln>
          </p:spPr>
          <p:txBody>
            <a:bodyPr/>
            <a:lstStyle/>
            <a:p>
              <a:endParaRPr lang="zh-CN" altLang="en-US"/>
            </a:p>
          </p:txBody>
        </p:sp>
        <p:sp>
          <p:nvSpPr>
            <p:cNvPr id="39946" name="Freeform 11"/>
            <p:cNvSpPr/>
            <p:nvPr/>
          </p:nvSpPr>
          <p:spPr>
            <a:xfrm>
              <a:off x="3397" y="1809"/>
              <a:ext cx="211" cy="127"/>
            </a:xfrm>
            <a:custGeom>
              <a:avLst/>
              <a:gdLst/>
              <a:ahLst/>
              <a:cxnLst>
                <a:cxn ang="0">
                  <a:pos x="2569" y="2"/>
                </a:cxn>
                <a:cxn ang="0">
                  <a:pos x="2265" y="2"/>
                </a:cxn>
                <a:cxn ang="0">
                  <a:pos x="1866" y="2"/>
                </a:cxn>
                <a:cxn ang="0">
                  <a:pos x="1810" y="2"/>
                </a:cxn>
                <a:cxn ang="0">
                  <a:pos x="1940" y="2"/>
                </a:cxn>
                <a:cxn ang="0">
                  <a:pos x="1719" y="2"/>
                </a:cxn>
                <a:cxn ang="0">
                  <a:pos x="1355" y="2"/>
                </a:cxn>
                <a:cxn ang="0">
                  <a:pos x="1334" y="3"/>
                </a:cxn>
                <a:cxn ang="0">
                  <a:pos x="1536" y="3"/>
                </a:cxn>
                <a:cxn ang="0">
                  <a:pos x="1287" y="3"/>
                </a:cxn>
                <a:cxn ang="0">
                  <a:pos x="815" y="3"/>
                </a:cxn>
                <a:cxn ang="0">
                  <a:pos x="808" y="3"/>
                </a:cxn>
                <a:cxn ang="0">
                  <a:pos x="658" y="3"/>
                </a:cxn>
                <a:cxn ang="0">
                  <a:pos x="605" y="4"/>
                </a:cxn>
                <a:cxn ang="0">
                  <a:pos x="605" y="4"/>
                </a:cxn>
                <a:cxn ang="0">
                  <a:pos x="760" y="4"/>
                </a:cxn>
                <a:cxn ang="0">
                  <a:pos x="1084" y="5"/>
                </a:cxn>
                <a:cxn ang="0">
                  <a:pos x="964" y="5"/>
                </a:cxn>
                <a:cxn ang="0">
                  <a:pos x="477" y="5"/>
                </a:cxn>
                <a:cxn ang="0">
                  <a:pos x="321" y="6"/>
                </a:cxn>
                <a:cxn ang="0">
                  <a:pos x="0" y="6"/>
                </a:cxn>
                <a:cxn ang="0">
                  <a:pos x="369" y="6"/>
                </a:cxn>
                <a:cxn ang="0">
                  <a:pos x="605" y="6"/>
                </a:cxn>
                <a:cxn ang="0">
                  <a:pos x="693" y="6"/>
                </a:cxn>
                <a:cxn ang="0">
                  <a:pos x="429" y="8"/>
                </a:cxn>
                <a:cxn ang="0">
                  <a:pos x="254" y="8"/>
                </a:cxn>
                <a:cxn ang="0">
                  <a:pos x="369" y="8"/>
                </a:cxn>
                <a:cxn ang="0">
                  <a:pos x="310" y="8"/>
                </a:cxn>
                <a:cxn ang="0">
                  <a:pos x="207" y="10"/>
                </a:cxn>
                <a:cxn ang="0">
                  <a:pos x="477" y="9"/>
                </a:cxn>
                <a:cxn ang="0">
                  <a:pos x="658" y="8"/>
                </a:cxn>
                <a:cxn ang="0">
                  <a:pos x="815" y="8"/>
                </a:cxn>
                <a:cxn ang="0">
                  <a:pos x="1015" y="9"/>
                </a:cxn>
                <a:cxn ang="0">
                  <a:pos x="1174" y="8"/>
                </a:cxn>
                <a:cxn ang="0">
                  <a:pos x="1318" y="8"/>
                </a:cxn>
                <a:cxn ang="0">
                  <a:pos x="1365" y="8"/>
                </a:cxn>
                <a:cxn ang="0">
                  <a:pos x="1453" y="9"/>
                </a:cxn>
                <a:cxn ang="0">
                  <a:pos x="1649" y="8"/>
                </a:cxn>
                <a:cxn ang="0">
                  <a:pos x="1719" y="8"/>
                </a:cxn>
                <a:cxn ang="0">
                  <a:pos x="1696" y="6"/>
                </a:cxn>
                <a:cxn ang="0">
                  <a:pos x="1876" y="6"/>
                </a:cxn>
                <a:cxn ang="0">
                  <a:pos x="2000" y="8"/>
                </a:cxn>
                <a:cxn ang="0">
                  <a:pos x="2213" y="8"/>
                </a:cxn>
                <a:cxn ang="0">
                  <a:pos x="2094" y="6"/>
                </a:cxn>
                <a:cxn ang="0">
                  <a:pos x="2143" y="5"/>
                </a:cxn>
                <a:cxn ang="0">
                  <a:pos x="2302" y="5"/>
                </a:cxn>
                <a:cxn ang="0">
                  <a:pos x="2505" y="6"/>
                </a:cxn>
                <a:cxn ang="0">
                  <a:pos x="2776" y="6"/>
                </a:cxn>
                <a:cxn ang="0">
                  <a:pos x="2776" y="5"/>
                </a:cxn>
                <a:cxn ang="0">
                  <a:pos x="2492" y="5"/>
                </a:cxn>
                <a:cxn ang="0">
                  <a:pos x="2532" y="4"/>
                </a:cxn>
                <a:cxn ang="0">
                  <a:pos x="2648" y="4"/>
                </a:cxn>
                <a:cxn ang="0">
                  <a:pos x="2776" y="4"/>
                </a:cxn>
                <a:cxn ang="0">
                  <a:pos x="2583" y="3"/>
                </a:cxn>
                <a:cxn ang="0">
                  <a:pos x="2591" y="2"/>
                </a:cxn>
                <a:cxn ang="0">
                  <a:pos x="2750" y="0"/>
                </a:cxn>
              </a:cxnLst>
              <a:rect l="0" t="0" r="0" b="0"/>
              <a:pathLst>
                <a:path w="158" h="169">
                  <a:moveTo>
                    <a:pt x="153" y="0"/>
                  </a:moveTo>
                  <a:lnTo>
                    <a:pt x="148" y="11"/>
                  </a:lnTo>
                  <a:lnTo>
                    <a:pt x="142" y="15"/>
                  </a:lnTo>
                  <a:lnTo>
                    <a:pt x="137" y="24"/>
                  </a:lnTo>
                  <a:lnTo>
                    <a:pt x="131" y="23"/>
                  </a:lnTo>
                  <a:lnTo>
                    <a:pt x="126" y="21"/>
                  </a:lnTo>
                  <a:lnTo>
                    <a:pt x="119" y="21"/>
                  </a:lnTo>
                  <a:lnTo>
                    <a:pt x="111" y="19"/>
                  </a:lnTo>
                  <a:lnTo>
                    <a:pt x="103" y="14"/>
                  </a:lnTo>
                  <a:lnTo>
                    <a:pt x="103" y="18"/>
                  </a:lnTo>
                  <a:lnTo>
                    <a:pt x="92" y="17"/>
                  </a:lnTo>
                  <a:lnTo>
                    <a:pt x="100" y="23"/>
                  </a:lnTo>
                  <a:lnTo>
                    <a:pt x="99" y="27"/>
                  </a:lnTo>
                  <a:lnTo>
                    <a:pt x="104" y="26"/>
                  </a:lnTo>
                  <a:lnTo>
                    <a:pt x="108" y="28"/>
                  </a:lnTo>
                  <a:lnTo>
                    <a:pt x="108" y="30"/>
                  </a:lnTo>
                  <a:lnTo>
                    <a:pt x="106" y="32"/>
                  </a:lnTo>
                  <a:lnTo>
                    <a:pt x="95" y="29"/>
                  </a:lnTo>
                  <a:lnTo>
                    <a:pt x="80" y="23"/>
                  </a:lnTo>
                  <a:lnTo>
                    <a:pt x="82" y="28"/>
                  </a:lnTo>
                  <a:lnTo>
                    <a:pt x="75" y="29"/>
                  </a:lnTo>
                  <a:lnTo>
                    <a:pt x="63" y="28"/>
                  </a:lnTo>
                  <a:lnTo>
                    <a:pt x="77" y="36"/>
                  </a:lnTo>
                  <a:lnTo>
                    <a:pt x="74" y="40"/>
                  </a:lnTo>
                  <a:lnTo>
                    <a:pt x="82" y="41"/>
                  </a:lnTo>
                  <a:lnTo>
                    <a:pt x="85" y="42"/>
                  </a:lnTo>
                  <a:lnTo>
                    <a:pt x="85" y="44"/>
                  </a:lnTo>
                  <a:lnTo>
                    <a:pt x="83" y="47"/>
                  </a:lnTo>
                  <a:lnTo>
                    <a:pt x="79" y="48"/>
                  </a:lnTo>
                  <a:lnTo>
                    <a:pt x="71" y="47"/>
                  </a:lnTo>
                  <a:lnTo>
                    <a:pt x="64" y="45"/>
                  </a:lnTo>
                  <a:lnTo>
                    <a:pt x="53" y="42"/>
                  </a:lnTo>
                  <a:lnTo>
                    <a:pt x="46" y="38"/>
                  </a:lnTo>
                  <a:lnTo>
                    <a:pt x="39" y="36"/>
                  </a:lnTo>
                  <a:lnTo>
                    <a:pt x="45" y="42"/>
                  </a:lnTo>
                  <a:lnTo>
                    <a:pt x="44" y="44"/>
                  </a:lnTo>
                  <a:lnTo>
                    <a:pt x="42" y="46"/>
                  </a:lnTo>
                  <a:lnTo>
                    <a:pt x="39" y="46"/>
                  </a:lnTo>
                  <a:lnTo>
                    <a:pt x="37" y="45"/>
                  </a:lnTo>
                  <a:lnTo>
                    <a:pt x="30" y="42"/>
                  </a:lnTo>
                  <a:lnTo>
                    <a:pt x="32" y="46"/>
                  </a:lnTo>
                  <a:lnTo>
                    <a:pt x="33" y="50"/>
                  </a:lnTo>
                  <a:lnTo>
                    <a:pt x="13" y="53"/>
                  </a:lnTo>
                  <a:lnTo>
                    <a:pt x="32" y="57"/>
                  </a:lnTo>
                  <a:lnTo>
                    <a:pt x="33" y="61"/>
                  </a:lnTo>
                  <a:lnTo>
                    <a:pt x="30" y="67"/>
                  </a:lnTo>
                  <a:lnTo>
                    <a:pt x="38" y="63"/>
                  </a:lnTo>
                  <a:lnTo>
                    <a:pt x="42" y="62"/>
                  </a:lnTo>
                  <a:lnTo>
                    <a:pt x="49" y="62"/>
                  </a:lnTo>
                  <a:lnTo>
                    <a:pt x="56" y="64"/>
                  </a:lnTo>
                  <a:lnTo>
                    <a:pt x="60" y="66"/>
                  </a:lnTo>
                  <a:lnTo>
                    <a:pt x="60" y="69"/>
                  </a:lnTo>
                  <a:lnTo>
                    <a:pt x="56" y="72"/>
                  </a:lnTo>
                  <a:lnTo>
                    <a:pt x="53" y="75"/>
                  </a:lnTo>
                  <a:lnTo>
                    <a:pt x="45" y="78"/>
                  </a:lnTo>
                  <a:lnTo>
                    <a:pt x="37" y="80"/>
                  </a:lnTo>
                  <a:lnTo>
                    <a:pt x="26" y="81"/>
                  </a:lnTo>
                  <a:lnTo>
                    <a:pt x="18" y="79"/>
                  </a:lnTo>
                  <a:lnTo>
                    <a:pt x="21" y="84"/>
                  </a:lnTo>
                  <a:lnTo>
                    <a:pt x="18" y="88"/>
                  </a:lnTo>
                  <a:lnTo>
                    <a:pt x="14" y="90"/>
                  </a:lnTo>
                  <a:lnTo>
                    <a:pt x="10" y="93"/>
                  </a:lnTo>
                  <a:lnTo>
                    <a:pt x="0" y="96"/>
                  </a:lnTo>
                  <a:lnTo>
                    <a:pt x="18" y="100"/>
                  </a:lnTo>
                  <a:lnTo>
                    <a:pt x="21" y="103"/>
                  </a:lnTo>
                  <a:lnTo>
                    <a:pt x="21" y="107"/>
                  </a:lnTo>
                  <a:lnTo>
                    <a:pt x="25" y="104"/>
                  </a:lnTo>
                  <a:lnTo>
                    <a:pt x="28" y="103"/>
                  </a:lnTo>
                  <a:lnTo>
                    <a:pt x="33" y="103"/>
                  </a:lnTo>
                  <a:lnTo>
                    <a:pt x="37" y="104"/>
                  </a:lnTo>
                  <a:lnTo>
                    <a:pt x="39" y="107"/>
                  </a:lnTo>
                  <a:lnTo>
                    <a:pt x="38" y="110"/>
                  </a:lnTo>
                  <a:lnTo>
                    <a:pt x="34" y="113"/>
                  </a:lnTo>
                  <a:lnTo>
                    <a:pt x="29" y="115"/>
                  </a:lnTo>
                  <a:lnTo>
                    <a:pt x="24" y="117"/>
                  </a:lnTo>
                  <a:lnTo>
                    <a:pt x="17" y="119"/>
                  </a:lnTo>
                  <a:lnTo>
                    <a:pt x="11" y="121"/>
                  </a:lnTo>
                  <a:lnTo>
                    <a:pt x="14" y="123"/>
                  </a:lnTo>
                  <a:lnTo>
                    <a:pt x="1" y="129"/>
                  </a:lnTo>
                  <a:lnTo>
                    <a:pt x="18" y="129"/>
                  </a:lnTo>
                  <a:lnTo>
                    <a:pt x="21" y="130"/>
                  </a:lnTo>
                  <a:lnTo>
                    <a:pt x="22" y="132"/>
                  </a:lnTo>
                  <a:lnTo>
                    <a:pt x="11" y="144"/>
                  </a:lnTo>
                  <a:lnTo>
                    <a:pt x="17" y="143"/>
                  </a:lnTo>
                  <a:lnTo>
                    <a:pt x="17" y="148"/>
                  </a:lnTo>
                  <a:lnTo>
                    <a:pt x="15" y="154"/>
                  </a:lnTo>
                  <a:lnTo>
                    <a:pt x="12" y="160"/>
                  </a:lnTo>
                  <a:lnTo>
                    <a:pt x="16" y="156"/>
                  </a:lnTo>
                  <a:lnTo>
                    <a:pt x="22" y="154"/>
                  </a:lnTo>
                  <a:lnTo>
                    <a:pt x="26" y="154"/>
                  </a:lnTo>
                  <a:lnTo>
                    <a:pt x="27" y="159"/>
                  </a:lnTo>
                  <a:lnTo>
                    <a:pt x="35" y="152"/>
                  </a:lnTo>
                  <a:lnTo>
                    <a:pt x="37" y="149"/>
                  </a:lnTo>
                  <a:lnTo>
                    <a:pt x="40" y="147"/>
                  </a:lnTo>
                  <a:lnTo>
                    <a:pt x="44" y="148"/>
                  </a:lnTo>
                  <a:lnTo>
                    <a:pt x="46" y="151"/>
                  </a:lnTo>
                  <a:lnTo>
                    <a:pt x="46" y="154"/>
                  </a:lnTo>
                  <a:lnTo>
                    <a:pt x="46" y="165"/>
                  </a:lnTo>
                  <a:lnTo>
                    <a:pt x="56" y="152"/>
                  </a:lnTo>
                  <a:lnTo>
                    <a:pt x="58" y="156"/>
                  </a:lnTo>
                  <a:lnTo>
                    <a:pt x="62" y="140"/>
                  </a:lnTo>
                  <a:lnTo>
                    <a:pt x="65" y="134"/>
                  </a:lnTo>
                  <a:lnTo>
                    <a:pt x="68" y="132"/>
                  </a:lnTo>
                  <a:lnTo>
                    <a:pt x="70" y="131"/>
                  </a:lnTo>
                  <a:lnTo>
                    <a:pt x="73" y="132"/>
                  </a:lnTo>
                  <a:lnTo>
                    <a:pt x="74" y="133"/>
                  </a:lnTo>
                  <a:lnTo>
                    <a:pt x="76" y="137"/>
                  </a:lnTo>
                  <a:lnTo>
                    <a:pt x="76" y="143"/>
                  </a:lnTo>
                  <a:lnTo>
                    <a:pt x="74" y="151"/>
                  </a:lnTo>
                  <a:lnTo>
                    <a:pt x="79" y="151"/>
                  </a:lnTo>
                  <a:lnTo>
                    <a:pt x="81" y="154"/>
                  </a:lnTo>
                  <a:lnTo>
                    <a:pt x="87" y="168"/>
                  </a:lnTo>
                  <a:lnTo>
                    <a:pt x="89" y="154"/>
                  </a:lnTo>
                  <a:lnTo>
                    <a:pt x="91" y="150"/>
                  </a:lnTo>
                  <a:lnTo>
                    <a:pt x="93" y="148"/>
                  </a:lnTo>
                  <a:lnTo>
                    <a:pt x="98" y="150"/>
                  </a:lnTo>
                  <a:lnTo>
                    <a:pt x="95" y="137"/>
                  </a:lnTo>
                  <a:lnTo>
                    <a:pt x="93" y="127"/>
                  </a:lnTo>
                  <a:lnTo>
                    <a:pt x="93" y="119"/>
                  </a:lnTo>
                  <a:lnTo>
                    <a:pt x="94" y="113"/>
                  </a:lnTo>
                  <a:lnTo>
                    <a:pt x="97" y="109"/>
                  </a:lnTo>
                  <a:lnTo>
                    <a:pt x="100" y="108"/>
                  </a:lnTo>
                  <a:lnTo>
                    <a:pt x="104" y="111"/>
                  </a:lnTo>
                  <a:lnTo>
                    <a:pt x="105" y="116"/>
                  </a:lnTo>
                  <a:lnTo>
                    <a:pt x="107" y="125"/>
                  </a:lnTo>
                  <a:lnTo>
                    <a:pt x="111" y="121"/>
                  </a:lnTo>
                  <a:lnTo>
                    <a:pt x="120" y="133"/>
                  </a:lnTo>
                  <a:lnTo>
                    <a:pt x="118" y="116"/>
                  </a:lnTo>
                  <a:lnTo>
                    <a:pt x="123" y="118"/>
                  </a:lnTo>
                  <a:lnTo>
                    <a:pt x="119" y="108"/>
                  </a:lnTo>
                  <a:lnTo>
                    <a:pt x="118" y="100"/>
                  </a:lnTo>
                  <a:lnTo>
                    <a:pt x="116" y="95"/>
                  </a:lnTo>
                  <a:lnTo>
                    <a:pt x="115" y="88"/>
                  </a:lnTo>
                  <a:lnTo>
                    <a:pt x="117" y="83"/>
                  </a:lnTo>
                  <a:lnTo>
                    <a:pt x="119" y="81"/>
                  </a:lnTo>
                  <a:lnTo>
                    <a:pt x="122" y="80"/>
                  </a:lnTo>
                  <a:lnTo>
                    <a:pt x="125" y="81"/>
                  </a:lnTo>
                  <a:lnTo>
                    <a:pt x="128" y="84"/>
                  </a:lnTo>
                  <a:lnTo>
                    <a:pt x="131" y="88"/>
                  </a:lnTo>
                  <a:lnTo>
                    <a:pt x="135" y="93"/>
                  </a:lnTo>
                  <a:lnTo>
                    <a:pt x="139" y="99"/>
                  </a:lnTo>
                  <a:lnTo>
                    <a:pt x="141" y="96"/>
                  </a:lnTo>
                  <a:lnTo>
                    <a:pt x="144" y="96"/>
                  </a:lnTo>
                  <a:lnTo>
                    <a:pt x="154" y="103"/>
                  </a:lnTo>
                  <a:lnTo>
                    <a:pt x="148" y="90"/>
                  </a:lnTo>
                  <a:lnTo>
                    <a:pt x="150" y="87"/>
                  </a:lnTo>
                  <a:lnTo>
                    <a:pt x="154" y="86"/>
                  </a:lnTo>
                  <a:lnTo>
                    <a:pt x="144" y="78"/>
                  </a:lnTo>
                  <a:lnTo>
                    <a:pt x="141" y="75"/>
                  </a:lnTo>
                  <a:lnTo>
                    <a:pt x="138" y="70"/>
                  </a:lnTo>
                  <a:lnTo>
                    <a:pt x="136" y="66"/>
                  </a:lnTo>
                  <a:lnTo>
                    <a:pt x="137" y="63"/>
                  </a:lnTo>
                  <a:lnTo>
                    <a:pt x="140" y="61"/>
                  </a:lnTo>
                  <a:lnTo>
                    <a:pt x="143" y="63"/>
                  </a:lnTo>
                  <a:lnTo>
                    <a:pt x="145" y="69"/>
                  </a:lnTo>
                  <a:lnTo>
                    <a:pt x="147" y="64"/>
                  </a:lnTo>
                  <a:lnTo>
                    <a:pt x="157" y="68"/>
                  </a:lnTo>
                  <a:lnTo>
                    <a:pt x="150" y="58"/>
                  </a:lnTo>
                  <a:lnTo>
                    <a:pt x="154" y="55"/>
                  </a:lnTo>
                  <a:lnTo>
                    <a:pt x="148" y="52"/>
                  </a:lnTo>
                  <a:lnTo>
                    <a:pt x="144" y="48"/>
                  </a:lnTo>
                  <a:lnTo>
                    <a:pt x="143" y="42"/>
                  </a:lnTo>
                  <a:lnTo>
                    <a:pt x="142" y="34"/>
                  </a:lnTo>
                  <a:lnTo>
                    <a:pt x="139" y="28"/>
                  </a:lnTo>
                  <a:lnTo>
                    <a:pt x="144" y="18"/>
                  </a:lnTo>
                  <a:lnTo>
                    <a:pt x="153" y="13"/>
                  </a:lnTo>
                  <a:lnTo>
                    <a:pt x="157" y="1"/>
                  </a:lnTo>
                  <a:lnTo>
                    <a:pt x="153" y="0"/>
                  </a:lnTo>
                </a:path>
              </a:pathLst>
            </a:custGeom>
            <a:solidFill>
              <a:srgbClr val="E07000"/>
            </a:solidFill>
            <a:ln w="12700">
              <a:noFill/>
            </a:ln>
          </p:spPr>
          <p:txBody>
            <a:bodyPr/>
            <a:lstStyle/>
            <a:p>
              <a:endParaRPr lang="zh-CN" altLang="en-US"/>
            </a:p>
          </p:txBody>
        </p:sp>
        <p:sp>
          <p:nvSpPr>
            <p:cNvPr id="39947" name="Freeform 12"/>
            <p:cNvSpPr/>
            <p:nvPr/>
          </p:nvSpPr>
          <p:spPr>
            <a:xfrm>
              <a:off x="3211" y="2374"/>
              <a:ext cx="210" cy="127"/>
            </a:xfrm>
            <a:custGeom>
              <a:avLst/>
              <a:gdLst/>
              <a:ahLst/>
              <a:cxnLst>
                <a:cxn ang="0">
                  <a:pos x="2447" y="2"/>
                </a:cxn>
                <a:cxn ang="0">
                  <a:pos x="2161" y="2"/>
                </a:cxn>
                <a:cxn ang="0">
                  <a:pos x="1778" y="2"/>
                </a:cxn>
                <a:cxn ang="0">
                  <a:pos x="1724" y="2"/>
                </a:cxn>
                <a:cxn ang="0">
                  <a:pos x="1862" y="2"/>
                </a:cxn>
                <a:cxn ang="0">
                  <a:pos x="1626" y="2"/>
                </a:cxn>
                <a:cxn ang="0">
                  <a:pos x="1297" y="2"/>
                </a:cxn>
                <a:cxn ang="0">
                  <a:pos x="1297" y="3"/>
                </a:cxn>
                <a:cxn ang="0">
                  <a:pos x="1477" y="3"/>
                </a:cxn>
                <a:cxn ang="0">
                  <a:pos x="1244" y="3"/>
                </a:cxn>
                <a:cxn ang="0">
                  <a:pos x="793" y="3"/>
                </a:cxn>
                <a:cxn ang="0">
                  <a:pos x="751" y="3"/>
                </a:cxn>
                <a:cxn ang="0">
                  <a:pos x="629" y="3"/>
                </a:cxn>
                <a:cxn ang="0">
                  <a:pos x="565" y="4"/>
                </a:cxn>
                <a:cxn ang="0">
                  <a:pos x="565" y="4"/>
                </a:cxn>
                <a:cxn ang="0">
                  <a:pos x="719" y="4"/>
                </a:cxn>
                <a:cxn ang="0">
                  <a:pos x="1034" y="5"/>
                </a:cxn>
                <a:cxn ang="0">
                  <a:pos x="908" y="5"/>
                </a:cxn>
                <a:cxn ang="0">
                  <a:pos x="455" y="5"/>
                </a:cxn>
                <a:cxn ang="0">
                  <a:pos x="320" y="6"/>
                </a:cxn>
                <a:cxn ang="0">
                  <a:pos x="0" y="6"/>
                </a:cxn>
                <a:cxn ang="0">
                  <a:pos x="356" y="6"/>
                </a:cxn>
                <a:cxn ang="0">
                  <a:pos x="585" y="6"/>
                </a:cxn>
                <a:cxn ang="0">
                  <a:pos x="657" y="6"/>
                </a:cxn>
                <a:cxn ang="0">
                  <a:pos x="419" y="8"/>
                </a:cxn>
                <a:cxn ang="0">
                  <a:pos x="264" y="8"/>
                </a:cxn>
                <a:cxn ang="0">
                  <a:pos x="356" y="8"/>
                </a:cxn>
                <a:cxn ang="0">
                  <a:pos x="300" y="8"/>
                </a:cxn>
                <a:cxn ang="0">
                  <a:pos x="202" y="10"/>
                </a:cxn>
                <a:cxn ang="0">
                  <a:pos x="467" y="9"/>
                </a:cxn>
                <a:cxn ang="0">
                  <a:pos x="629" y="8"/>
                </a:cxn>
                <a:cxn ang="0">
                  <a:pos x="793" y="8"/>
                </a:cxn>
                <a:cxn ang="0">
                  <a:pos x="956" y="9"/>
                </a:cxn>
                <a:cxn ang="0">
                  <a:pos x="1111" y="8"/>
                </a:cxn>
                <a:cxn ang="0">
                  <a:pos x="1251" y="8"/>
                </a:cxn>
                <a:cxn ang="0">
                  <a:pos x="1308" y="8"/>
                </a:cxn>
                <a:cxn ang="0">
                  <a:pos x="1421" y="9"/>
                </a:cxn>
                <a:cxn ang="0">
                  <a:pos x="1563" y="8"/>
                </a:cxn>
                <a:cxn ang="0">
                  <a:pos x="1626" y="8"/>
                </a:cxn>
                <a:cxn ang="0">
                  <a:pos x="1622" y="6"/>
                </a:cxn>
                <a:cxn ang="0">
                  <a:pos x="1778" y="6"/>
                </a:cxn>
                <a:cxn ang="0">
                  <a:pos x="1927" y="8"/>
                </a:cxn>
                <a:cxn ang="0">
                  <a:pos x="2132" y="8"/>
                </a:cxn>
                <a:cxn ang="0">
                  <a:pos x="2018" y="6"/>
                </a:cxn>
                <a:cxn ang="0">
                  <a:pos x="2046" y="5"/>
                </a:cxn>
                <a:cxn ang="0">
                  <a:pos x="2197" y="5"/>
                </a:cxn>
                <a:cxn ang="0">
                  <a:pos x="2398" y="6"/>
                </a:cxn>
                <a:cxn ang="0">
                  <a:pos x="2668" y="6"/>
                </a:cxn>
                <a:cxn ang="0">
                  <a:pos x="2648" y="5"/>
                </a:cxn>
                <a:cxn ang="0">
                  <a:pos x="2363" y="5"/>
                </a:cxn>
                <a:cxn ang="0">
                  <a:pos x="2403" y="4"/>
                </a:cxn>
                <a:cxn ang="0">
                  <a:pos x="2549" y="4"/>
                </a:cxn>
                <a:cxn ang="0">
                  <a:pos x="2648" y="4"/>
                </a:cxn>
                <a:cxn ang="0">
                  <a:pos x="2463" y="3"/>
                </a:cxn>
                <a:cxn ang="0">
                  <a:pos x="2475" y="2"/>
                </a:cxn>
                <a:cxn ang="0">
                  <a:pos x="2630" y="0"/>
                </a:cxn>
              </a:cxnLst>
              <a:rect l="0" t="0" r="0" b="0"/>
              <a:pathLst>
                <a:path w="158" h="169">
                  <a:moveTo>
                    <a:pt x="153" y="0"/>
                  </a:moveTo>
                  <a:lnTo>
                    <a:pt x="149" y="11"/>
                  </a:lnTo>
                  <a:lnTo>
                    <a:pt x="142" y="15"/>
                  </a:lnTo>
                  <a:lnTo>
                    <a:pt x="137" y="24"/>
                  </a:lnTo>
                  <a:lnTo>
                    <a:pt x="132" y="22"/>
                  </a:lnTo>
                  <a:lnTo>
                    <a:pt x="126" y="21"/>
                  </a:lnTo>
                  <a:lnTo>
                    <a:pt x="119" y="21"/>
                  </a:lnTo>
                  <a:lnTo>
                    <a:pt x="112" y="19"/>
                  </a:lnTo>
                  <a:lnTo>
                    <a:pt x="104" y="14"/>
                  </a:lnTo>
                  <a:lnTo>
                    <a:pt x="104" y="18"/>
                  </a:lnTo>
                  <a:lnTo>
                    <a:pt x="92" y="17"/>
                  </a:lnTo>
                  <a:lnTo>
                    <a:pt x="100" y="23"/>
                  </a:lnTo>
                  <a:lnTo>
                    <a:pt x="99" y="27"/>
                  </a:lnTo>
                  <a:lnTo>
                    <a:pt x="105" y="26"/>
                  </a:lnTo>
                  <a:lnTo>
                    <a:pt x="108" y="28"/>
                  </a:lnTo>
                  <a:lnTo>
                    <a:pt x="109" y="30"/>
                  </a:lnTo>
                  <a:lnTo>
                    <a:pt x="106" y="32"/>
                  </a:lnTo>
                  <a:lnTo>
                    <a:pt x="95" y="29"/>
                  </a:lnTo>
                  <a:lnTo>
                    <a:pt x="80" y="23"/>
                  </a:lnTo>
                  <a:lnTo>
                    <a:pt x="82" y="28"/>
                  </a:lnTo>
                  <a:lnTo>
                    <a:pt x="75" y="29"/>
                  </a:lnTo>
                  <a:lnTo>
                    <a:pt x="63" y="28"/>
                  </a:lnTo>
                  <a:lnTo>
                    <a:pt x="78" y="35"/>
                  </a:lnTo>
                  <a:lnTo>
                    <a:pt x="75" y="40"/>
                  </a:lnTo>
                  <a:lnTo>
                    <a:pt x="82" y="41"/>
                  </a:lnTo>
                  <a:lnTo>
                    <a:pt x="85" y="42"/>
                  </a:lnTo>
                  <a:lnTo>
                    <a:pt x="86" y="44"/>
                  </a:lnTo>
                  <a:lnTo>
                    <a:pt x="84" y="47"/>
                  </a:lnTo>
                  <a:lnTo>
                    <a:pt x="79" y="48"/>
                  </a:lnTo>
                  <a:lnTo>
                    <a:pt x="72" y="47"/>
                  </a:lnTo>
                  <a:lnTo>
                    <a:pt x="65" y="45"/>
                  </a:lnTo>
                  <a:lnTo>
                    <a:pt x="53" y="42"/>
                  </a:lnTo>
                  <a:lnTo>
                    <a:pt x="46" y="38"/>
                  </a:lnTo>
                  <a:lnTo>
                    <a:pt x="40" y="36"/>
                  </a:lnTo>
                  <a:lnTo>
                    <a:pt x="45" y="42"/>
                  </a:lnTo>
                  <a:lnTo>
                    <a:pt x="44" y="44"/>
                  </a:lnTo>
                  <a:lnTo>
                    <a:pt x="42" y="46"/>
                  </a:lnTo>
                  <a:lnTo>
                    <a:pt x="40" y="46"/>
                  </a:lnTo>
                  <a:lnTo>
                    <a:pt x="37" y="45"/>
                  </a:lnTo>
                  <a:lnTo>
                    <a:pt x="30" y="42"/>
                  </a:lnTo>
                  <a:lnTo>
                    <a:pt x="33" y="46"/>
                  </a:lnTo>
                  <a:lnTo>
                    <a:pt x="33" y="50"/>
                  </a:lnTo>
                  <a:lnTo>
                    <a:pt x="14" y="53"/>
                  </a:lnTo>
                  <a:lnTo>
                    <a:pt x="32" y="57"/>
                  </a:lnTo>
                  <a:lnTo>
                    <a:pt x="33" y="61"/>
                  </a:lnTo>
                  <a:lnTo>
                    <a:pt x="30" y="67"/>
                  </a:lnTo>
                  <a:lnTo>
                    <a:pt x="38" y="63"/>
                  </a:lnTo>
                  <a:lnTo>
                    <a:pt x="42" y="62"/>
                  </a:lnTo>
                  <a:lnTo>
                    <a:pt x="49" y="62"/>
                  </a:lnTo>
                  <a:lnTo>
                    <a:pt x="56" y="63"/>
                  </a:lnTo>
                  <a:lnTo>
                    <a:pt x="60" y="66"/>
                  </a:lnTo>
                  <a:lnTo>
                    <a:pt x="60" y="69"/>
                  </a:lnTo>
                  <a:lnTo>
                    <a:pt x="56" y="72"/>
                  </a:lnTo>
                  <a:lnTo>
                    <a:pt x="53" y="75"/>
                  </a:lnTo>
                  <a:lnTo>
                    <a:pt x="45" y="78"/>
                  </a:lnTo>
                  <a:lnTo>
                    <a:pt x="37" y="80"/>
                  </a:lnTo>
                  <a:lnTo>
                    <a:pt x="26" y="81"/>
                  </a:lnTo>
                  <a:lnTo>
                    <a:pt x="19" y="79"/>
                  </a:lnTo>
                  <a:lnTo>
                    <a:pt x="21" y="84"/>
                  </a:lnTo>
                  <a:lnTo>
                    <a:pt x="19" y="88"/>
                  </a:lnTo>
                  <a:lnTo>
                    <a:pt x="15" y="90"/>
                  </a:lnTo>
                  <a:lnTo>
                    <a:pt x="10" y="93"/>
                  </a:lnTo>
                  <a:lnTo>
                    <a:pt x="0" y="96"/>
                  </a:lnTo>
                  <a:lnTo>
                    <a:pt x="19" y="100"/>
                  </a:lnTo>
                  <a:lnTo>
                    <a:pt x="21" y="103"/>
                  </a:lnTo>
                  <a:lnTo>
                    <a:pt x="21" y="107"/>
                  </a:lnTo>
                  <a:lnTo>
                    <a:pt x="25" y="103"/>
                  </a:lnTo>
                  <a:lnTo>
                    <a:pt x="29" y="102"/>
                  </a:lnTo>
                  <a:lnTo>
                    <a:pt x="34" y="103"/>
                  </a:lnTo>
                  <a:lnTo>
                    <a:pt x="38" y="104"/>
                  </a:lnTo>
                  <a:lnTo>
                    <a:pt x="39" y="107"/>
                  </a:lnTo>
                  <a:lnTo>
                    <a:pt x="38" y="110"/>
                  </a:lnTo>
                  <a:lnTo>
                    <a:pt x="35" y="113"/>
                  </a:lnTo>
                  <a:lnTo>
                    <a:pt x="30" y="115"/>
                  </a:lnTo>
                  <a:lnTo>
                    <a:pt x="24" y="117"/>
                  </a:lnTo>
                  <a:lnTo>
                    <a:pt x="18" y="119"/>
                  </a:lnTo>
                  <a:lnTo>
                    <a:pt x="11" y="121"/>
                  </a:lnTo>
                  <a:lnTo>
                    <a:pt x="15" y="123"/>
                  </a:lnTo>
                  <a:lnTo>
                    <a:pt x="1" y="129"/>
                  </a:lnTo>
                  <a:lnTo>
                    <a:pt x="18" y="129"/>
                  </a:lnTo>
                  <a:lnTo>
                    <a:pt x="21" y="130"/>
                  </a:lnTo>
                  <a:lnTo>
                    <a:pt x="22" y="132"/>
                  </a:lnTo>
                  <a:lnTo>
                    <a:pt x="11" y="144"/>
                  </a:lnTo>
                  <a:lnTo>
                    <a:pt x="17" y="143"/>
                  </a:lnTo>
                  <a:lnTo>
                    <a:pt x="17" y="148"/>
                  </a:lnTo>
                  <a:lnTo>
                    <a:pt x="15" y="154"/>
                  </a:lnTo>
                  <a:lnTo>
                    <a:pt x="12" y="160"/>
                  </a:lnTo>
                  <a:lnTo>
                    <a:pt x="17" y="156"/>
                  </a:lnTo>
                  <a:lnTo>
                    <a:pt x="23" y="154"/>
                  </a:lnTo>
                  <a:lnTo>
                    <a:pt x="27" y="154"/>
                  </a:lnTo>
                  <a:lnTo>
                    <a:pt x="28" y="159"/>
                  </a:lnTo>
                  <a:lnTo>
                    <a:pt x="35" y="152"/>
                  </a:lnTo>
                  <a:lnTo>
                    <a:pt x="37" y="149"/>
                  </a:lnTo>
                  <a:lnTo>
                    <a:pt x="40" y="147"/>
                  </a:lnTo>
                  <a:lnTo>
                    <a:pt x="44" y="148"/>
                  </a:lnTo>
                  <a:lnTo>
                    <a:pt x="46" y="151"/>
                  </a:lnTo>
                  <a:lnTo>
                    <a:pt x="46" y="154"/>
                  </a:lnTo>
                  <a:lnTo>
                    <a:pt x="46" y="165"/>
                  </a:lnTo>
                  <a:lnTo>
                    <a:pt x="56" y="152"/>
                  </a:lnTo>
                  <a:lnTo>
                    <a:pt x="58" y="156"/>
                  </a:lnTo>
                  <a:lnTo>
                    <a:pt x="62" y="140"/>
                  </a:lnTo>
                  <a:lnTo>
                    <a:pt x="65" y="134"/>
                  </a:lnTo>
                  <a:lnTo>
                    <a:pt x="68" y="132"/>
                  </a:lnTo>
                  <a:lnTo>
                    <a:pt x="71" y="131"/>
                  </a:lnTo>
                  <a:lnTo>
                    <a:pt x="73" y="132"/>
                  </a:lnTo>
                  <a:lnTo>
                    <a:pt x="75" y="133"/>
                  </a:lnTo>
                  <a:lnTo>
                    <a:pt x="76" y="137"/>
                  </a:lnTo>
                  <a:lnTo>
                    <a:pt x="76" y="143"/>
                  </a:lnTo>
                  <a:lnTo>
                    <a:pt x="74" y="151"/>
                  </a:lnTo>
                  <a:lnTo>
                    <a:pt x="79" y="151"/>
                  </a:lnTo>
                  <a:lnTo>
                    <a:pt x="82" y="154"/>
                  </a:lnTo>
                  <a:lnTo>
                    <a:pt x="87" y="168"/>
                  </a:lnTo>
                  <a:lnTo>
                    <a:pt x="89" y="154"/>
                  </a:lnTo>
                  <a:lnTo>
                    <a:pt x="91" y="150"/>
                  </a:lnTo>
                  <a:lnTo>
                    <a:pt x="93" y="147"/>
                  </a:lnTo>
                  <a:lnTo>
                    <a:pt x="98" y="150"/>
                  </a:lnTo>
                  <a:lnTo>
                    <a:pt x="95" y="137"/>
                  </a:lnTo>
                  <a:lnTo>
                    <a:pt x="93" y="127"/>
                  </a:lnTo>
                  <a:lnTo>
                    <a:pt x="93" y="118"/>
                  </a:lnTo>
                  <a:lnTo>
                    <a:pt x="94" y="113"/>
                  </a:lnTo>
                  <a:lnTo>
                    <a:pt x="97" y="109"/>
                  </a:lnTo>
                  <a:lnTo>
                    <a:pt x="101" y="108"/>
                  </a:lnTo>
                  <a:lnTo>
                    <a:pt x="104" y="111"/>
                  </a:lnTo>
                  <a:lnTo>
                    <a:pt x="106" y="116"/>
                  </a:lnTo>
                  <a:lnTo>
                    <a:pt x="107" y="125"/>
                  </a:lnTo>
                  <a:lnTo>
                    <a:pt x="112" y="121"/>
                  </a:lnTo>
                  <a:lnTo>
                    <a:pt x="121" y="133"/>
                  </a:lnTo>
                  <a:lnTo>
                    <a:pt x="118" y="116"/>
                  </a:lnTo>
                  <a:lnTo>
                    <a:pt x="124" y="117"/>
                  </a:lnTo>
                  <a:lnTo>
                    <a:pt x="120" y="108"/>
                  </a:lnTo>
                  <a:lnTo>
                    <a:pt x="118" y="100"/>
                  </a:lnTo>
                  <a:lnTo>
                    <a:pt x="117" y="95"/>
                  </a:lnTo>
                  <a:lnTo>
                    <a:pt x="116" y="88"/>
                  </a:lnTo>
                  <a:lnTo>
                    <a:pt x="117" y="83"/>
                  </a:lnTo>
                  <a:lnTo>
                    <a:pt x="119" y="81"/>
                  </a:lnTo>
                  <a:lnTo>
                    <a:pt x="122" y="80"/>
                  </a:lnTo>
                  <a:lnTo>
                    <a:pt x="126" y="81"/>
                  </a:lnTo>
                  <a:lnTo>
                    <a:pt x="128" y="84"/>
                  </a:lnTo>
                  <a:lnTo>
                    <a:pt x="131" y="88"/>
                  </a:lnTo>
                  <a:lnTo>
                    <a:pt x="135" y="93"/>
                  </a:lnTo>
                  <a:lnTo>
                    <a:pt x="139" y="99"/>
                  </a:lnTo>
                  <a:lnTo>
                    <a:pt x="141" y="96"/>
                  </a:lnTo>
                  <a:lnTo>
                    <a:pt x="144" y="96"/>
                  </a:lnTo>
                  <a:lnTo>
                    <a:pt x="155" y="102"/>
                  </a:lnTo>
                  <a:lnTo>
                    <a:pt x="149" y="90"/>
                  </a:lnTo>
                  <a:lnTo>
                    <a:pt x="150" y="87"/>
                  </a:lnTo>
                  <a:lnTo>
                    <a:pt x="154" y="86"/>
                  </a:lnTo>
                  <a:lnTo>
                    <a:pt x="144" y="77"/>
                  </a:lnTo>
                  <a:lnTo>
                    <a:pt x="141" y="75"/>
                  </a:lnTo>
                  <a:lnTo>
                    <a:pt x="138" y="70"/>
                  </a:lnTo>
                  <a:lnTo>
                    <a:pt x="136" y="66"/>
                  </a:lnTo>
                  <a:lnTo>
                    <a:pt x="137" y="62"/>
                  </a:lnTo>
                  <a:lnTo>
                    <a:pt x="140" y="61"/>
                  </a:lnTo>
                  <a:lnTo>
                    <a:pt x="143" y="63"/>
                  </a:lnTo>
                  <a:lnTo>
                    <a:pt x="146" y="69"/>
                  </a:lnTo>
                  <a:lnTo>
                    <a:pt x="148" y="64"/>
                  </a:lnTo>
                  <a:lnTo>
                    <a:pt x="157" y="68"/>
                  </a:lnTo>
                  <a:lnTo>
                    <a:pt x="150" y="58"/>
                  </a:lnTo>
                  <a:lnTo>
                    <a:pt x="154" y="55"/>
                  </a:lnTo>
                  <a:lnTo>
                    <a:pt x="148" y="52"/>
                  </a:lnTo>
                  <a:lnTo>
                    <a:pt x="144" y="48"/>
                  </a:lnTo>
                  <a:lnTo>
                    <a:pt x="143" y="42"/>
                  </a:lnTo>
                  <a:lnTo>
                    <a:pt x="142" y="34"/>
                  </a:lnTo>
                  <a:lnTo>
                    <a:pt x="139" y="28"/>
                  </a:lnTo>
                  <a:lnTo>
                    <a:pt x="144" y="18"/>
                  </a:lnTo>
                  <a:lnTo>
                    <a:pt x="153" y="13"/>
                  </a:lnTo>
                  <a:lnTo>
                    <a:pt x="157" y="1"/>
                  </a:lnTo>
                  <a:lnTo>
                    <a:pt x="153" y="0"/>
                  </a:lnTo>
                </a:path>
              </a:pathLst>
            </a:custGeom>
            <a:solidFill>
              <a:srgbClr val="E07000"/>
            </a:solidFill>
            <a:ln w="12700">
              <a:noFill/>
            </a:ln>
          </p:spPr>
          <p:txBody>
            <a:bodyPr/>
            <a:lstStyle/>
            <a:p>
              <a:endParaRPr lang="zh-CN" altLang="en-US"/>
            </a:p>
          </p:txBody>
        </p:sp>
        <p:sp>
          <p:nvSpPr>
            <p:cNvPr id="39948" name="Freeform 13"/>
            <p:cNvSpPr/>
            <p:nvPr/>
          </p:nvSpPr>
          <p:spPr>
            <a:xfrm>
              <a:off x="2796" y="1657"/>
              <a:ext cx="212" cy="127"/>
            </a:xfrm>
            <a:custGeom>
              <a:avLst/>
              <a:gdLst/>
              <a:ahLst/>
              <a:cxnLst>
                <a:cxn ang="0">
                  <a:pos x="276" y="9"/>
                </a:cxn>
                <a:cxn ang="0">
                  <a:pos x="569" y="8"/>
                </a:cxn>
                <a:cxn ang="0">
                  <a:pos x="960" y="9"/>
                </a:cxn>
                <a:cxn ang="0">
                  <a:pos x="1025" y="8"/>
                </a:cxn>
                <a:cxn ang="0">
                  <a:pos x="873" y="8"/>
                </a:cxn>
                <a:cxn ang="0">
                  <a:pos x="1116" y="8"/>
                </a:cxn>
                <a:cxn ang="0">
                  <a:pos x="1479" y="8"/>
                </a:cxn>
                <a:cxn ang="0">
                  <a:pos x="1479" y="8"/>
                </a:cxn>
                <a:cxn ang="0">
                  <a:pos x="1280" y="8"/>
                </a:cxn>
                <a:cxn ang="0">
                  <a:pos x="1529" y="8"/>
                </a:cxn>
                <a:cxn ang="0">
                  <a:pos x="1984" y="8"/>
                </a:cxn>
                <a:cxn ang="0">
                  <a:pos x="2027" y="8"/>
                </a:cxn>
                <a:cxn ang="0">
                  <a:pos x="2153" y="8"/>
                </a:cxn>
                <a:cxn ang="0">
                  <a:pos x="2225" y="8"/>
                </a:cxn>
                <a:cxn ang="0">
                  <a:pos x="2225" y="6"/>
                </a:cxn>
                <a:cxn ang="0">
                  <a:pos x="2069" y="6"/>
                </a:cxn>
                <a:cxn ang="0">
                  <a:pos x="1748" y="6"/>
                </a:cxn>
                <a:cxn ang="0">
                  <a:pos x="1868" y="6"/>
                </a:cxn>
                <a:cxn ang="0">
                  <a:pos x="2331" y="5"/>
                </a:cxn>
                <a:cxn ang="0">
                  <a:pos x="2465" y="5"/>
                </a:cxn>
                <a:cxn ang="0">
                  <a:pos x="2809" y="5"/>
                </a:cxn>
                <a:cxn ang="0">
                  <a:pos x="2405" y="4"/>
                </a:cxn>
                <a:cxn ang="0">
                  <a:pos x="2197" y="4"/>
                </a:cxn>
                <a:cxn ang="0">
                  <a:pos x="2127" y="4"/>
                </a:cxn>
                <a:cxn ang="0">
                  <a:pos x="2361" y="4"/>
                </a:cxn>
                <a:cxn ang="0">
                  <a:pos x="2544" y="3"/>
                </a:cxn>
                <a:cxn ang="0">
                  <a:pos x="2405" y="3"/>
                </a:cxn>
                <a:cxn ang="0">
                  <a:pos x="2512" y="2"/>
                </a:cxn>
                <a:cxn ang="0">
                  <a:pos x="2567" y="2"/>
                </a:cxn>
                <a:cxn ang="0">
                  <a:pos x="2331" y="2"/>
                </a:cxn>
                <a:cxn ang="0">
                  <a:pos x="2153" y="2"/>
                </a:cxn>
                <a:cxn ang="0">
                  <a:pos x="1984" y="2"/>
                </a:cxn>
                <a:cxn ang="0">
                  <a:pos x="1804" y="2"/>
                </a:cxn>
                <a:cxn ang="0">
                  <a:pos x="1641" y="2"/>
                </a:cxn>
                <a:cxn ang="0">
                  <a:pos x="1505" y="2"/>
                </a:cxn>
                <a:cxn ang="0">
                  <a:pos x="1444" y="2"/>
                </a:cxn>
                <a:cxn ang="0">
                  <a:pos x="1349" y="2"/>
                </a:cxn>
                <a:cxn ang="0">
                  <a:pos x="1193" y="2"/>
                </a:cxn>
                <a:cxn ang="0">
                  <a:pos x="1116" y="2"/>
                </a:cxn>
                <a:cxn ang="0">
                  <a:pos x="1116" y="4"/>
                </a:cxn>
                <a:cxn ang="0">
                  <a:pos x="960" y="4"/>
                </a:cxn>
                <a:cxn ang="0">
                  <a:pos x="809" y="3"/>
                </a:cxn>
                <a:cxn ang="0">
                  <a:pos x="604" y="4"/>
                </a:cxn>
                <a:cxn ang="0">
                  <a:pos x="724" y="5"/>
                </a:cxn>
                <a:cxn ang="0">
                  <a:pos x="692" y="5"/>
                </a:cxn>
                <a:cxn ang="0">
                  <a:pos x="533" y="5"/>
                </a:cxn>
                <a:cxn ang="0">
                  <a:pos x="320" y="5"/>
                </a:cxn>
                <a:cxn ang="0">
                  <a:pos x="49" y="4"/>
                </a:cxn>
                <a:cxn ang="0">
                  <a:pos x="49" y="5"/>
                </a:cxn>
                <a:cxn ang="0">
                  <a:pos x="332" y="6"/>
                </a:cxn>
                <a:cxn ang="0">
                  <a:pos x="305" y="6"/>
                </a:cxn>
                <a:cxn ang="0">
                  <a:pos x="172" y="6"/>
                </a:cxn>
                <a:cxn ang="0">
                  <a:pos x="49" y="6"/>
                </a:cxn>
                <a:cxn ang="0">
                  <a:pos x="249" y="8"/>
                </a:cxn>
                <a:cxn ang="0">
                  <a:pos x="229" y="8"/>
                </a:cxn>
                <a:cxn ang="0">
                  <a:pos x="65" y="10"/>
                </a:cxn>
              </a:cxnLst>
              <a:rect l="0" t="0" r="0" b="0"/>
              <a:pathLst>
                <a:path w="159" h="169">
                  <a:moveTo>
                    <a:pt x="4" y="168"/>
                  </a:moveTo>
                  <a:lnTo>
                    <a:pt x="9" y="157"/>
                  </a:lnTo>
                  <a:lnTo>
                    <a:pt x="16" y="152"/>
                  </a:lnTo>
                  <a:lnTo>
                    <a:pt x="20" y="144"/>
                  </a:lnTo>
                  <a:lnTo>
                    <a:pt x="26" y="145"/>
                  </a:lnTo>
                  <a:lnTo>
                    <a:pt x="32" y="147"/>
                  </a:lnTo>
                  <a:lnTo>
                    <a:pt x="39" y="147"/>
                  </a:lnTo>
                  <a:lnTo>
                    <a:pt x="46" y="149"/>
                  </a:lnTo>
                  <a:lnTo>
                    <a:pt x="54" y="154"/>
                  </a:lnTo>
                  <a:lnTo>
                    <a:pt x="54" y="149"/>
                  </a:lnTo>
                  <a:lnTo>
                    <a:pt x="66" y="151"/>
                  </a:lnTo>
                  <a:lnTo>
                    <a:pt x="58" y="145"/>
                  </a:lnTo>
                  <a:lnTo>
                    <a:pt x="59" y="140"/>
                  </a:lnTo>
                  <a:lnTo>
                    <a:pt x="53" y="142"/>
                  </a:lnTo>
                  <a:lnTo>
                    <a:pt x="49" y="140"/>
                  </a:lnTo>
                  <a:lnTo>
                    <a:pt x="49" y="137"/>
                  </a:lnTo>
                  <a:lnTo>
                    <a:pt x="52" y="136"/>
                  </a:lnTo>
                  <a:lnTo>
                    <a:pt x="63" y="138"/>
                  </a:lnTo>
                  <a:lnTo>
                    <a:pt x="78" y="145"/>
                  </a:lnTo>
                  <a:lnTo>
                    <a:pt x="76" y="139"/>
                  </a:lnTo>
                  <a:lnTo>
                    <a:pt x="83" y="139"/>
                  </a:lnTo>
                  <a:lnTo>
                    <a:pt x="95" y="139"/>
                  </a:lnTo>
                  <a:lnTo>
                    <a:pt x="80" y="132"/>
                  </a:lnTo>
                  <a:lnTo>
                    <a:pt x="83" y="128"/>
                  </a:lnTo>
                  <a:lnTo>
                    <a:pt x="76" y="127"/>
                  </a:lnTo>
                  <a:lnTo>
                    <a:pt x="73" y="126"/>
                  </a:lnTo>
                  <a:lnTo>
                    <a:pt x="72" y="124"/>
                  </a:lnTo>
                  <a:lnTo>
                    <a:pt x="74" y="121"/>
                  </a:lnTo>
                  <a:lnTo>
                    <a:pt x="79" y="120"/>
                  </a:lnTo>
                  <a:lnTo>
                    <a:pt x="86" y="121"/>
                  </a:lnTo>
                  <a:lnTo>
                    <a:pt x="93" y="123"/>
                  </a:lnTo>
                  <a:lnTo>
                    <a:pt x="104" y="126"/>
                  </a:lnTo>
                  <a:lnTo>
                    <a:pt x="112" y="130"/>
                  </a:lnTo>
                  <a:lnTo>
                    <a:pt x="118" y="132"/>
                  </a:lnTo>
                  <a:lnTo>
                    <a:pt x="113" y="126"/>
                  </a:lnTo>
                  <a:lnTo>
                    <a:pt x="114" y="124"/>
                  </a:lnTo>
                  <a:lnTo>
                    <a:pt x="116" y="122"/>
                  </a:lnTo>
                  <a:lnTo>
                    <a:pt x="118" y="122"/>
                  </a:lnTo>
                  <a:lnTo>
                    <a:pt x="121" y="123"/>
                  </a:lnTo>
                  <a:lnTo>
                    <a:pt x="128" y="126"/>
                  </a:lnTo>
                  <a:lnTo>
                    <a:pt x="125" y="122"/>
                  </a:lnTo>
                  <a:lnTo>
                    <a:pt x="125" y="118"/>
                  </a:lnTo>
                  <a:lnTo>
                    <a:pt x="144" y="114"/>
                  </a:lnTo>
                  <a:lnTo>
                    <a:pt x="126" y="111"/>
                  </a:lnTo>
                  <a:lnTo>
                    <a:pt x="125" y="107"/>
                  </a:lnTo>
                  <a:lnTo>
                    <a:pt x="128" y="101"/>
                  </a:lnTo>
                  <a:lnTo>
                    <a:pt x="120" y="105"/>
                  </a:lnTo>
                  <a:lnTo>
                    <a:pt x="116" y="106"/>
                  </a:lnTo>
                  <a:lnTo>
                    <a:pt x="109" y="106"/>
                  </a:lnTo>
                  <a:lnTo>
                    <a:pt x="101" y="104"/>
                  </a:lnTo>
                  <a:lnTo>
                    <a:pt x="98" y="102"/>
                  </a:lnTo>
                  <a:lnTo>
                    <a:pt x="98" y="98"/>
                  </a:lnTo>
                  <a:lnTo>
                    <a:pt x="101" y="95"/>
                  </a:lnTo>
                  <a:lnTo>
                    <a:pt x="105" y="93"/>
                  </a:lnTo>
                  <a:lnTo>
                    <a:pt x="113" y="90"/>
                  </a:lnTo>
                  <a:lnTo>
                    <a:pt x="121" y="88"/>
                  </a:lnTo>
                  <a:lnTo>
                    <a:pt x="131" y="87"/>
                  </a:lnTo>
                  <a:lnTo>
                    <a:pt x="139" y="89"/>
                  </a:lnTo>
                  <a:lnTo>
                    <a:pt x="136" y="84"/>
                  </a:lnTo>
                  <a:lnTo>
                    <a:pt x="139" y="80"/>
                  </a:lnTo>
                  <a:lnTo>
                    <a:pt x="143" y="78"/>
                  </a:lnTo>
                  <a:lnTo>
                    <a:pt x="147" y="75"/>
                  </a:lnTo>
                  <a:lnTo>
                    <a:pt x="158" y="71"/>
                  </a:lnTo>
                  <a:lnTo>
                    <a:pt x="139" y="68"/>
                  </a:lnTo>
                  <a:lnTo>
                    <a:pt x="136" y="65"/>
                  </a:lnTo>
                  <a:lnTo>
                    <a:pt x="136" y="61"/>
                  </a:lnTo>
                  <a:lnTo>
                    <a:pt x="132" y="64"/>
                  </a:lnTo>
                  <a:lnTo>
                    <a:pt x="129" y="65"/>
                  </a:lnTo>
                  <a:lnTo>
                    <a:pt x="124" y="65"/>
                  </a:lnTo>
                  <a:lnTo>
                    <a:pt x="120" y="64"/>
                  </a:lnTo>
                  <a:lnTo>
                    <a:pt x="119" y="61"/>
                  </a:lnTo>
                  <a:lnTo>
                    <a:pt x="120" y="57"/>
                  </a:lnTo>
                  <a:lnTo>
                    <a:pt x="123" y="55"/>
                  </a:lnTo>
                  <a:lnTo>
                    <a:pt x="128" y="53"/>
                  </a:lnTo>
                  <a:lnTo>
                    <a:pt x="133" y="51"/>
                  </a:lnTo>
                  <a:lnTo>
                    <a:pt x="140" y="49"/>
                  </a:lnTo>
                  <a:lnTo>
                    <a:pt x="147" y="47"/>
                  </a:lnTo>
                  <a:lnTo>
                    <a:pt x="143" y="45"/>
                  </a:lnTo>
                  <a:lnTo>
                    <a:pt x="157" y="39"/>
                  </a:lnTo>
                  <a:lnTo>
                    <a:pt x="140" y="39"/>
                  </a:lnTo>
                  <a:lnTo>
                    <a:pt x="136" y="38"/>
                  </a:lnTo>
                  <a:lnTo>
                    <a:pt x="135" y="36"/>
                  </a:lnTo>
                  <a:lnTo>
                    <a:pt x="146" y="24"/>
                  </a:lnTo>
                  <a:lnTo>
                    <a:pt x="141" y="24"/>
                  </a:lnTo>
                  <a:lnTo>
                    <a:pt x="141" y="20"/>
                  </a:lnTo>
                  <a:lnTo>
                    <a:pt x="143" y="14"/>
                  </a:lnTo>
                  <a:lnTo>
                    <a:pt x="145" y="8"/>
                  </a:lnTo>
                  <a:lnTo>
                    <a:pt x="141" y="11"/>
                  </a:lnTo>
                  <a:lnTo>
                    <a:pt x="135" y="14"/>
                  </a:lnTo>
                  <a:lnTo>
                    <a:pt x="131" y="14"/>
                  </a:lnTo>
                  <a:lnTo>
                    <a:pt x="130" y="9"/>
                  </a:lnTo>
                  <a:lnTo>
                    <a:pt x="123" y="16"/>
                  </a:lnTo>
                  <a:lnTo>
                    <a:pt x="121" y="19"/>
                  </a:lnTo>
                  <a:lnTo>
                    <a:pt x="118" y="21"/>
                  </a:lnTo>
                  <a:lnTo>
                    <a:pt x="114" y="20"/>
                  </a:lnTo>
                  <a:lnTo>
                    <a:pt x="112" y="16"/>
                  </a:lnTo>
                  <a:lnTo>
                    <a:pt x="112" y="14"/>
                  </a:lnTo>
                  <a:lnTo>
                    <a:pt x="112" y="3"/>
                  </a:lnTo>
                  <a:lnTo>
                    <a:pt x="102" y="15"/>
                  </a:lnTo>
                  <a:lnTo>
                    <a:pt x="100" y="12"/>
                  </a:lnTo>
                  <a:lnTo>
                    <a:pt x="96" y="28"/>
                  </a:lnTo>
                  <a:lnTo>
                    <a:pt x="92" y="34"/>
                  </a:lnTo>
                  <a:lnTo>
                    <a:pt x="89" y="36"/>
                  </a:lnTo>
                  <a:lnTo>
                    <a:pt x="87" y="37"/>
                  </a:lnTo>
                  <a:lnTo>
                    <a:pt x="85" y="36"/>
                  </a:lnTo>
                  <a:lnTo>
                    <a:pt x="83" y="35"/>
                  </a:lnTo>
                  <a:lnTo>
                    <a:pt x="82" y="31"/>
                  </a:lnTo>
                  <a:lnTo>
                    <a:pt x="82" y="25"/>
                  </a:lnTo>
                  <a:lnTo>
                    <a:pt x="84" y="16"/>
                  </a:lnTo>
                  <a:lnTo>
                    <a:pt x="79" y="16"/>
                  </a:lnTo>
                  <a:lnTo>
                    <a:pt x="76" y="14"/>
                  </a:lnTo>
                  <a:lnTo>
                    <a:pt x="71" y="0"/>
                  </a:lnTo>
                  <a:lnTo>
                    <a:pt x="69" y="14"/>
                  </a:lnTo>
                  <a:lnTo>
                    <a:pt x="67" y="17"/>
                  </a:lnTo>
                  <a:lnTo>
                    <a:pt x="64" y="20"/>
                  </a:lnTo>
                  <a:lnTo>
                    <a:pt x="59" y="17"/>
                  </a:lnTo>
                  <a:lnTo>
                    <a:pt x="63" y="30"/>
                  </a:lnTo>
                  <a:lnTo>
                    <a:pt x="65" y="41"/>
                  </a:lnTo>
                  <a:lnTo>
                    <a:pt x="64" y="49"/>
                  </a:lnTo>
                  <a:lnTo>
                    <a:pt x="63" y="55"/>
                  </a:lnTo>
                  <a:lnTo>
                    <a:pt x="61" y="58"/>
                  </a:lnTo>
                  <a:lnTo>
                    <a:pt x="57" y="59"/>
                  </a:lnTo>
                  <a:lnTo>
                    <a:pt x="54" y="56"/>
                  </a:lnTo>
                  <a:lnTo>
                    <a:pt x="52" y="51"/>
                  </a:lnTo>
                  <a:lnTo>
                    <a:pt x="51" y="43"/>
                  </a:lnTo>
                  <a:lnTo>
                    <a:pt x="46" y="47"/>
                  </a:lnTo>
                  <a:lnTo>
                    <a:pt x="37" y="35"/>
                  </a:lnTo>
                  <a:lnTo>
                    <a:pt x="40" y="51"/>
                  </a:lnTo>
                  <a:lnTo>
                    <a:pt x="34" y="50"/>
                  </a:lnTo>
                  <a:lnTo>
                    <a:pt x="38" y="60"/>
                  </a:lnTo>
                  <a:lnTo>
                    <a:pt x="40" y="67"/>
                  </a:lnTo>
                  <a:lnTo>
                    <a:pt x="41" y="72"/>
                  </a:lnTo>
                  <a:lnTo>
                    <a:pt x="42" y="80"/>
                  </a:lnTo>
                  <a:lnTo>
                    <a:pt x="41" y="85"/>
                  </a:lnTo>
                  <a:lnTo>
                    <a:pt x="39" y="87"/>
                  </a:lnTo>
                  <a:lnTo>
                    <a:pt x="36" y="88"/>
                  </a:lnTo>
                  <a:lnTo>
                    <a:pt x="32" y="87"/>
                  </a:lnTo>
                  <a:lnTo>
                    <a:pt x="30" y="84"/>
                  </a:lnTo>
                  <a:lnTo>
                    <a:pt x="27" y="80"/>
                  </a:lnTo>
                  <a:lnTo>
                    <a:pt x="23" y="75"/>
                  </a:lnTo>
                  <a:lnTo>
                    <a:pt x="18" y="69"/>
                  </a:lnTo>
                  <a:lnTo>
                    <a:pt x="16" y="72"/>
                  </a:lnTo>
                  <a:lnTo>
                    <a:pt x="13" y="72"/>
                  </a:lnTo>
                  <a:lnTo>
                    <a:pt x="3" y="65"/>
                  </a:lnTo>
                  <a:lnTo>
                    <a:pt x="9" y="78"/>
                  </a:lnTo>
                  <a:lnTo>
                    <a:pt x="8" y="81"/>
                  </a:lnTo>
                  <a:lnTo>
                    <a:pt x="3" y="82"/>
                  </a:lnTo>
                  <a:lnTo>
                    <a:pt x="13" y="90"/>
                  </a:lnTo>
                  <a:lnTo>
                    <a:pt x="16" y="93"/>
                  </a:lnTo>
                  <a:lnTo>
                    <a:pt x="19" y="97"/>
                  </a:lnTo>
                  <a:lnTo>
                    <a:pt x="22" y="102"/>
                  </a:lnTo>
                  <a:lnTo>
                    <a:pt x="21" y="105"/>
                  </a:lnTo>
                  <a:lnTo>
                    <a:pt x="17" y="107"/>
                  </a:lnTo>
                  <a:lnTo>
                    <a:pt x="15" y="105"/>
                  </a:lnTo>
                  <a:lnTo>
                    <a:pt x="12" y="99"/>
                  </a:lnTo>
                  <a:lnTo>
                    <a:pt x="10" y="104"/>
                  </a:lnTo>
                  <a:lnTo>
                    <a:pt x="0" y="99"/>
                  </a:lnTo>
                  <a:lnTo>
                    <a:pt x="8" y="110"/>
                  </a:lnTo>
                  <a:lnTo>
                    <a:pt x="3" y="113"/>
                  </a:lnTo>
                  <a:lnTo>
                    <a:pt x="10" y="116"/>
                  </a:lnTo>
                  <a:lnTo>
                    <a:pt x="13" y="120"/>
                  </a:lnTo>
                  <a:lnTo>
                    <a:pt x="14" y="126"/>
                  </a:lnTo>
                  <a:lnTo>
                    <a:pt x="16" y="134"/>
                  </a:lnTo>
                  <a:lnTo>
                    <a:pt x="18" y="139"/>
                  </a:lnTo>
                  <a:lnTo>
                    <a:pt x="13" y="149"/>
                  </a:lnTo>
                  <a:lnTo>
                    <a:pt x="5" y="155"/>
                  </a:lnTo>
                  <a:lnTo>
                    <a:pt x="1" y="167"/>
                  </a:lnTo>
                  <a:lnTo>
                    <a:pt x="4" y="168"/>
                  </a:lnTo>
                </a:path>
              </a:pathLst>
            </a:custGeom>
            <a:solidFill>
              <a:srgbClr val="804000"/>
            </a:solidFill>
            <a:ln w="12700">
              <a:noFill/>
            </a:ln>
          </p:spPr>
          <p:txBody>
            <a:bodyPr/>
            <a:lstStyle/>
            <a:p>
              <a:endParaRPr lang="zh-CN" altLang="en-US"/>
            </a:p>
          </p:txBody>
        </p:sp>
        <p:sp>
          <p:nvSpPr>
            <p:cNvPr id="39949" name="Freeform 14"/>
            <p:cNvSpPr/>
            <p:nvPr/>
          </p:nvSpPr>
          <p:spPr>
            <a:xfrm>
              <a:off x="2048" y="2194"/>
              <a:ext cx="211" cy="127"/>
            </a:xfrm>
            <a:custGeom>
              <a:avLst/>
              <a:gdLst/>
              <a:ahLst/>
              <a:cxnLst>
                <a:cxn ang="0">
                  <a:pos x="2569" y="9"/>
                </a:cxn>
                <a:cxn ang="0">
                  <a:pos x="2265" y="8"/>
                </a:cxn>
                <a:cxn ang="0">
                  <a:pos x="1866" y="9"/>
                </a:cxn>
                <a:cxn ang="0">
                  <a:pos x="1810" y="8"/>
                </a:cxn>
                <a:cxn ang="0">
                  <a:pos x="1940" y="8"/>
                </a:cxn>
                <a:cxn ang="0">
                  <a:pos x="1719" y="8"/>
                </a:cxn>
                <a:cxn ang="0">
                  <a:pos x="1355" y="8"/>
                </a:cxn>
                <a:cxn ang="0">
                  <a:pos x="1334" y="8"/>
                </a:cxn>
                <a:cxn ang="0">
                  <a:pos x="1557" y="8"/>
                </a:cxn>
                <a:cxn ang="0">
                  <a:pos x="1291" y="8"/>
                </a:cxn>
                <a:cxn ang="0">
                  <a:pos x="815" y="8"/>
                </a:cxn>
                <a:cxn ang="0">
                  <a:pos x="808" y="8"/>
                </a:cxn>
                <a:cxn ang="0">
                  <a:pos x="658" y="8"/>
                </a:cxn>
                <a:cxn ang="0">
                  <a:pos x="605" y="8"/>
                </a:cxn>
                <a:cxn ang="0">
                  <a:pos x="605" y="6"/>
                </a:cxn>
                <a:cxn ang="0">
                  <a:pos x="760" y="6"/>
                </a:cxn>
                <a:cxn ang="0">
                  <a:pos x="1084" y="6"/>
                </a:cxn>
                <a:cxn ang="0">
                  <a:pos x="964" y="6"/>
                </a:cxn>
                <a:cxn ang="0">
                  <a:pos x="477" y="5"/>
                </a:cxn>
                <a:cxn ang="0">
                  <a:pos x="321" y="5"/>
                </a:cxn>
                <a:cxn ang="0">
                  <a:pos x="0" y="5"/>
                </a:cxn>
                <a:cxn ang="0">
                  <a:pos x="369" y="4"/>
                </a:cxn>
                <a:cxn ang="0">
                  <a:pos x="605" y="4"/>
                </a:cxn>
                <a:cxn ang="0">
                  <a:pos x="693" y="4"/>
                </a:cxn>
                <a:cxn ang="0">
                  <a:pos x="429" y="4"/>
                </a:cxn>
                <a:cxn ang="0">
                  <a:pos x="254" y="3"/>
                </a:cxn>
                <a:cxn ang="0">
                  <a:pos x="369" y="3"/>
                </a:cxn>
                <a:cxn ang="0">
                  <a:pos x="310" y="2"/>
                </a:cxn>
                <a:cxn ang="0">
                  <a:pos x="207" y="2"/>
                </a:cxn>
                <a:cxn ang="0">
                  <a:pos x="483" y="2"/>
                </a:cxn>
                <a:cxn ang="0">
                  <a:pos x="658" y="2"/>
                </a:cxn>
                <a:cxn ang="0">
                  <a:pos x="815" y="2"/>
                </a:cxn>
                <a:cxn ang="0">
                  <a:pos x="1015" y="2"/>
                </a:cxn>
                <a:cxn ang="0">
                  <a:pos x="1174" y="2"/>
                </a:cxn>
                <a:cxn ang="0">
                  <a:pos x="1318" y="2"/>
                </a:cxn>
                <a:cxn ang="0">
                  <a:pos x="1365" y="2"/>
                </a:cxn>
                <a:cxn ang="0">
                  <a:pos x="1485" y="2"/>
                </a:cxn>
                <a:cxn ang="0">
                  <a:pos x="1649" y="2"/>
                </a:cxn>
                <a:cxn ang="0">
                  <a:pos x="1719" y="2"/>
                </a:cxn>
                <a:cxn ang="0">
                  <a:pos x="1696" y="4"/>
                </a:cxn>
                <a:cxn ang="0">
                  <a:pos x="1876" y="4"/>
                </a:cxn>
                <a:cxn ang="0">
                  <a:pos x="2026" y="3"/>
                </a:cxn>
                <a:cxn ang="0">
                  <a:pos x="2238" y="4"/>
                </a:cxn>
                <a:cxn ang="0">
                  <a:pos x="2094" y="5"/>
                </a:cxn>
                <a:cxn ang="0">
                  <a:pos x="2143" y="5"/>
                </a:cxn>
                <a:cxn ang="0">
                  <a:pos x="2302" y="5"/>
                </a:cxn>
                <a:cxn ang="0">
                  <a:pos x="2505" y="5"/>
                </a:cxn>
                <a:cxn ang="0">
                  <a:pos x="2796" y="5"/>
                </a:cxn>
                <a:cxn ang="0">
                  <a:pos x="2776" y="5"/>
                </a:cxn>
                <a:cxn ang="0">
                  <a:pos x="2492" y="6"/>
                </a:cxn>
                <a:cxn ang="0">
                  <a:pos x="2532" y="6"/>
                </a:cxn>
                <a:cxn ang="0">
                  <a:pos x="2648" y="6"/>
                </a:cxn>
                <a:cxn ang="0">
                  <a:pos x="2776" y="6"/>
                </a:cxn>
                <a:cxn ang="0">
                  <a:pos x="2583" y="8"/>
                </a:cxn>
                <a:cxn ang="0">
                  <a:pos x="2591" y="8"/>
                </a:cxn>
                <a:cxn ang="0">
                  <a:pos x="2750" y="10"/>
                </a:cxn>
              </a:cxnLst>
              <a:rect l="0" t="0" r="0" b="0"/>
              <a:pathLst>
                <a:path w="158" h="169">
                  <a:moveTo>
                    <a:pt x="153" y="168"/>
                  </a:moveTo>
                  <a:lnTo>
                    <a:pt x="148" y="157"/>
                  </a:lnTo>
                  <a:lnTo>
                    <a:pt x="142" y="153"/>
                  </a:lnTo>
                  <a:lnTo>
                    <a:pt x="137" y="144"/>
                  </a:lnTo>
                  <a:lnTo>
                    <a:pt x="131" y="145"/>
                  </a:lnTo>
                  <a:lnTo>
                    <a:pt x="126" y="147"/>
                  </a:lnTo>
                  <a:lnTo>
                    <a:pt x="119" y="147"/>
                  </a:lnTo>
                  <a:lnTo>
                    <a:pt x="112" y="149"/>
                  </a:lnTo>
                  <a:lnTo>
                    <a:pt x="103" y="154"/>
                  </a:lnTo>
                  <a:lnTo>
                    <a:pt x="103" y="150"/>
                  </a:lnTo>
                  <a:lnTo>
                    <a:pt x="92" y="151"/>
                  </a:lnTo>
                  <a:lnTo>
                    <a:pt x="100" y="145"/>
                  </a:lnTo>
                  <a:lnTo>
                    <a:pt x="99" y="141"/>
                  </a:lnTo>
                  <a:lnTo>
                    <a:pt x="104" y="142"/>
                  </a:lnTo>
                  <a:lnTo>
                    <a:pt x="108" y="140"/>
                  </a:lnTo>
                  <a:lnTo>
                    <a:pt x="109" y="138"/>
                  </a:lnTo>
                  <a:lnTo>
                    <a:pt x="106" y="136"/>
                  </a:lnTo>
                  <a:lnTo>
                    <a:pt x="95" y="139"/>
                  </a:lnTo>
                  <a:lnTo>
                    <a:pt x="80" y="145"/>
                  </a:lnTo>
                  <a:lnTo>
                    <a:pt x="82" y="140"/>
                  </a:lnTo>
                  <a:lnTo>
                    <a:pt x="75" y="139"/>
                  </a:lnTo>
                  <a:lnTo>
                    <a:pt x="63" y="140"/>
                  </a:lnTo>
                  <a:lnTo>
                    <a:pt x="77" y="132"/>
                  </a:lnTo>
                  <a:lnTo>
                    <a:pt x="74" y="128"/>
                  </a:lnTo>
                  <a:lnTo>
                    <a:pt x="82" y="127"/>
                  </a:lnTo>
                  <a:lnTo>
                    <a:pt x="85" y="126"/>
                  </a:lnTo>
                  <a:lnTo>
                    <a:pt x="86" y="124"/>
                  </a:lnTo>
                  <a:lnTo>
                    <a:pt x="84" y="121"/>
                  </a:lnTo>
                  <a:lnTo>
                    <a:pt x="79" y="120"/>
                  </a:lnTo>
                  <a:lnTo>
                    <a:pt x="72" y="121"/>
                  </a:lnTo>
                  <a:lnTo>
                    <a:pt x="64" y="123"/>
                  </a:lnTo>
                  <a:lnTo>
                    <a:pt x="53" y="126"/>
                  </a:lnTo>
                  <a:lnTo>
                    <a:pt x="46" y="130"/>
                  </a:lnTo>
                  <a:lnTo>
                    <a:pt x="40" y="132"/>
                  </a:lnTo>
                  <a:lnTo>
                    <a:pt x="45" y="126"/>
                  </a:lnTo>
                  <a:lnTo>
                    <a:pt x="44" y="124"/>
                  </a:lnTo>
                  <a:lnTo>
                    <a:pt x="42" y="122"/>
                  </a:lnTo>
                  <a:lnTo>
                    <a:pt x="40" y="122"/>
                  </a:lnTo>
                  <a:lnTo>
                    <a:pt x="37" y="123"/>
                  </a:lnTo>
                  <a:lnTo>
                    <a:pt x="30" y="126"/>
                  </a:lnTo>
                  <a:lnTo>
                    <a:pt x="32" y="122"/>
                  </a:lnTo>
                  <a:lnTo>
                    <a:pt x="33" y="118"/>
                  </a:lnTo>
                  <a:lnTo>
                    <a:pt x="13" y="115"/>
                  </a:lnTo>
                  <a:lnTo>
                    <a:pt x="32" y="111"/>
                  </a:lnTo>
                  <a:lnTo>
                    <a:pt x="33" y="107"/>
                  </a:lnTo>
                  <a:lnTo>
                    <a:pt x="30" y="101"/>
                  </a:lnTo>
                  <a:lnTo>
                    <a:pt x="38" y="105"/>
                  </a:lnTo>
                  <a:lnTo>
                    <a:pt x="42" y="106"/>
                  </a:lnTo>
                  <a:lnTo>
                    <a:pt x="49" y="106"/>
                  </a:lnTo>
                  <a:lnTo>
                    <a:pt x="56" y="104"/>
                  </a:lnTo>
                  <a:lnTo>
                    <a:pt x="60" y="102"/>
                  </a:lnTo>
                  <a:lnTo>
                    <a:pt x="60" y="99"/>
                  </a:lnTo>
                  <a:lnTo>
                    <a:pt x="56" y="96"/>
                  </a:lnTo>
                  <a:lnTo>
                    <a:pt x="53" y="93"/>
                  </a:lnTo>
                  <a:lnTo>
                    <a:pt x="45" y="90"/>
                  </a:lnTo>
                  <a:lnTo>
                    <a:pt x="37" y="88"/>
                  </a:lnTo>
                  <a:lnTo>
                    <a:pt x="26" y="87"/>
                  </a:lnTo>
                  <a:lnTo>
                    <a:pt x="18" y="89"/>
                  </a:lnTo>
                  <a:lnTo>
                    <a:pt x="21" y="84"/>
                  </a:lnTo>
                  <a:lnTo>
                    <a:pt x="18" y="80"/>
                  </a:lnTo>
                  <a:lnTo>
                    <a:pt x="14" y="78"/>
                  </a:lnTo>
                  <a:lnTo>
                    <a:pt x="10" y="75"/>
                  </a:lnTo>
                  <a:lnTo>
                    <a:pt x="0" y="72"/>
                  </a:lnTo>
                  <a:lnTo>
                    <a:pt x="18" y="68"/>
                  </a:lnTo>
                  <a:lnTo>
                    <a:pt x="21" y="65"/>
                  </a:lnTo>
                  <a:lnTo>
                    <a:pt x="21" y="61"/>
                  </a:lnTo>
                  <a:lnTo>
                    <a:pt x="25" y="64"/>
                  </a:lnTo>
                  <a:lnTo>
                    <a:pt x="28" y="66"/>
                  </a:lnTo>
                  <a:lnTo>
                    <a:pt x="33" y="65"/>
                  </a:lnTo>
                  <a:lnTo>
                    <a:pt x="38" y="64"/>
                  </a:lnTo>
                  <a:lnTo>
                    <a:pt x="39" y="61"/>
                  </a:lnTo>
                  <a:lnTo>
                    <a:pt x="38" y="58"/>
                  </a:lnTo>
                  <a:lnTo>
                    <a:pt x="34" y="55"/>
                  </a:lnTo>
                  <a:lnTo>
                    <a:pt x="29" y="53"/>
                  </a:lnTo>
                  <a:lnTo>
                    <a:pt x="24" y="51"/>
                  </a:lnTo>
                  <a:lnTo>
                    <a:pt x="17" y="49"/>
                  </a:lnTo>
                  <a:lnTo>
                    <a:pt x="11" y="47"/>
                  </a:lnTo>
                  <a:lnTo>
                    <a:pt x="14" y="45"/>
                  </a:lnTo>
                  <a:lnTo>
                    <a:pt x="1" y="39"/>
                  </a:lnTo>
                  <a:lnTo>
                    <a:pt x="18" y="39"/>
                  </a:lnTo>
                  <a:lnTo>
                    <a:pt x="21" y="38"/>
                  </a:lnTo>
                  <a:lnTo>
                    <a:pt x="22" y="36"/>
                  </a:lnTo>
                  <a:lnTo>
                    <a:pt x="11" y="24"/>
                  </a:lnTo>
                  <a:lnTo>
                    <a:pt x="17" y="25"/>
                  </a:lnTo>
                  <a:lnTo>
                    <a:pt x="17" y="20"/>
                  </a:lnTo>
                  <a:lnTo>
                    <a:pt x="15" y="14"/>
                  </a:lnTo>
                  <a:lnTo>
                    <a:pt x="12" y="8"/>
                  </a:lnTo>
                  <a:lnTo>
                    <a:pt x="16" y="12"/>
                  </a:lnTo>
                  <a:lnTo>
                    <a:pt x="23" y="14"/>
                  </a:lnTo>
                  <a:lnTo>
                    <a:pt x="27" y="14"/>
                  </a:lnTo>
                  <a:lnTo>
                    <a:pt x="28" y="9"/>
                  </a:lnTo>
                  <a:lnTo>
                    <a:pt x="35" y="16"/>
                  </a:lnTo>
                  <a:lnTo>
                    <a:pt x="37" y="19"/>
                  </a:lnTo>
                  <a:lnTo>
                    <a:pt x="40" y="21"/>
                  </a:lnTo>
                  <a:lnTo>
                    <a:pt x="44" y="20"/>
                  </a:lnTo>
                  <a:lnTo>
                    <a:pt x="46" y="17"/>
                  </a:lnTo>
                  <a:lnTo>
                    <a:pt x="46" y="14"/>
                  </a:lnTo>
                  <a:lnTo>
                    <a:pt x="46" y="3"/>
                  </a:lnTo>
                  <a:lnTo>
                    <a:pt x="56" y="16"/>
                  </a:lnTo>
                  <a:lnTo>
                    <a:pt x="58" y="12"/>
                  </a:lnTo>
                  <a:lnTo>
                    <a:pt x="62" y="28"/>
                  </a:lnTo>
                  <a:lnTo>
                    <a:pt x="65" y="34"/>
                  </a:lnTo>
                  <a:lnTo>
                    <a:pt x="68" y="36"/>
                  </a:lnTo>
                  <a:lnTo>
                    <a:pt x="71" y="37"/>
                  </a:lnTo>
                  <a:lnTo>
                    <a:pt x="73" y="36"/>
                  </a:lnTo>
                  <a:lnTo>
                    <a:pt x="74" y="35"/>
                  </a:lnTo>
                  <a:lnTo>
                    <a:pt x="76" y="31"/>
                  </a:lnTo>
                  <a:lnTo>
                    <a:pt x="76" y="25"/>
                  </a:lnTo>
                  <a:lnTo>
                    <a:pt x="74" y="17"/>
                  </a:lnTo>
                  <a:lnTo>
                    <a:pt x="79" y="17"/>
                  </a:lnTo>
                  <a:lnTo>
                    <a:pt x="82" y="14"/>
                  </a:lnTo>
                  <a:lnTo>
                    <a:pt x="87" y="0"/>
                  </a:lnTo>
                  <a:lnTo>
                    <a:pt x="89" y="14"/>
                  </a:lnTo>
                  <a:lnTo>
                    <a:pt x="91" y="18"/>
                  </a:lnTo>
                  <a:lnTo>
                    <a:pt x="93" y="20"/>
                  </a:lnTo>
                  <a:lnTo>
                    <a:pt x="98" y="18"/>
                  </a:lnTo>
                  <a:lnTo>
                    <a:pt x="95" y="31"/>
                  </a:lnTo>
                  <a:lnTo>
                    <a:pt x="93" y="41"/>
                  </a:lnTo>
                  <a:lnTo>
                    <a:pt x="93" y="49"/>
                  </a:lnTo>
                  <a:lnTo>
                    <a:pt x="94" y="55"/>
                  </a:lnTo>
                  <a:lnTo>
                    <a:pt x="97" y="59"/>
                  </a:lnTo>
                  <a:lnTo>
                    <a:pt x="100" y="60"/>
                  </a:lnTo>
                  <a:lnTo>
                    <a:pt x="104" y="57"/>
                  </a:lnTo>
                  <a:lnTo>
                    <a:pt x="105" y="52"/>
                  </a:lnTo>
                  <a:lnTo>
                    <a:pt x="107" y="43"/>
                  </a:lnTo>
                  <a:lnTo>
                    <a:pt x="112" y="47"/>
                  </a:lnTo>
                  <a:lnTo>
                    <a:pt x="120" y="35"/>
                  </a:lnTo>
                  <a:lnTo>
                    <a:pt x="118" y="52"/>
                  </a:lnTo>
                  <a:lnTo>
                    <a:pt x="124" y="50"/>
                  </a:lnTo>
                  <a:lnTo>
                    <a:pt x="119" y="60"/>
                  </a:lnTo>
                  <a:lnTo>
                    <a:pt x="118" y="68"/>
                  </a:lnTo>
                  <a:lnTo>
                    <a:pt x="116" y="73"/>
                  </a:lnTo>
                  <a:lnTo>
                    <a:pt x="116" y="80"/>
                  </a:lnTo>
                  <a:lnTo>
                    <a:pt x="117" y="85"/>
                  </a:lnTo>
                  <a:lnTo>
                    <a:pt x="119" y="87"/>
                  </a:lnTo>
                  <a:lnTo>
                    <a:pt x="122" y="88"/>
                  </a:lnTo>
                  <a:lnTo>
                    <a:pt x="126" y="87"/>
                  </a:lnTo>
                  <a:lnTo>
                    <a:pt x="128" y="84"/>
                  </a:lnTo>
                  <a:lnTo>
                    <a:pt x="131" y="80"/>
                  </a:lnTo>
                  <a:lnTo>
                    <a:pt x="135" y="75"/>
                  </a:lnTo>
                  <a:lnTo>
                    <a:pt x="139" y="69"/>
                  </a:lnTo>
                  <a:lnTo>
                    <a:pt x="141" y="72"/>
                  </a:lnTo>
                  <a:lnTo>
                    <a:pt x="144" y="72"/>
                  </a:lnTo>
                  <a:lnTo>
                    <a:pt x="155" y="66"/>
                  </a:lnTo>
                  <a:lnTo>
                    <a:pt x="148" y="78"/>
                  </a:lnTo>
                  <a:lnTo>
                    <a:pt x="150" y="81"/>
                  </a:lnTo>
                  <a:lnTo>
                    <a:pt x="154" y="82"/>
                  </a:lnTo>
                  <a:lnTo>
                    <a:pt x="144" y="90"/>
                  </a:lnTo>
                  <a:lnTo>
                    <a:pt x="141" y="93"/>
                  </a:lnTo>
                  <a:lnTo>
                    <a:pt x="138" y="98"/>
                  </a:lnTo>
                  <a:lnTo>
                    <a:pt x="136" y="102"/>
                  </a:lnTo>
                  <a:lnTo>
                    <a:pt x="137" y="105"/>
                  </a:lnTo>
                  <a:lnTo>
                    <a:pt x="140" y="107"/>
                  </a:lnTo>
                  <a:lnTo>
                    <a:pt x="143" y="105"/>
                  </a:lnTo>
                  <a:lnTo>
                    <a:pt x="145" y="99"/>
                  </a:lnTo>
                  <a:lnTo>
                    <a:pt x="147" y="104"/>
                  </a:lnTo>
                  <a:lnTo>
                    <a:pt x="157" y="100"/>
                  </a:lnTo>
                  <a:lnTo>
                    <a:pt x="150" y="110"/>
                  </a:lnTo>
                  <a:lnTo>
                    <a:pt x="154" y="113"/>
                  </a:lnTo>
                  <a:lnTo>
                    <a:pt x="148" y="116"/>
                  </a:lnTo>
                  <a:lnTo>
                    <a:pt x="144" y="120"/>
                  </a:lnTo>
                  <a:lnTo>
                    <a:pt x="143" y="126"/>
                  </a:lnTo>
                  <a:lnTo>
                    <a:pt x="142" y="134"/>
                  </a:lnTo>
                  <a:lnTo>
                    <a:pt x="139" y="140"/>
                  </a:lnTo>
                  <a:lnTo>
                    <a:pt x="144" y="150"/>
                  </a:lnTo>
                  <a:lnTo>
                    <a:pt x="153" y="155"/>
                  </a:lnTo>
                  <a:lnTo>
                    <a:pt x="157" y="167"/>
                  </a:lnTo>
                  <a:lnTo>
                    <a:pt x="153" y="168"/>
                  </a:lnTo>
                </a:path>
              </a:pathLst>
            </a:custGeom>
            <a:solidFill>
              <a:srgbClr val="606000"/>
            </a:solidFill>
            <a:ln w="12700">
              <a:noFill/>
            </a:ln>
          </p:spPr>
          <p:txBody>
            <a:bodyPr/>
            <a:lstStyle/>
            <a:p>
              <a:endParaRPr lang="zh-CN" altLang="en-US"/>
            </a:p>
          </p:txBody>
        </p:sp>
        <p:sp>
          <p:nvSpPr>
            <p:cNvPr id="39950" name="Freeform 15"/>
            <p:cNvSpPr/>
            <p:nvPr/>
          </p:nvSpPr>
          <p:spPr>
            <a:xfrm>
              <a:off x="1881" y="1737"/>
              <a:ext cx="212" cy="127"/>
            </a:xfrm>
            <a:custGeom>
              <a:avLst/>
              <a:gdLst/>
              <a:ahLst/>
              <a:cxnLst>
                <a:cxn ang="0">
                  <a:pos x="2516" y="9"/>
                </a:cxn>
                <a:cxn ang="0">
                  <a:pos x="2240" y="8"/>
                </a:cxn>
                <a:cxn ang="0">
                  <a:pos x="1849" y="9"/>
                </a:cxn>
                <a:cxn ang="0">
                  <a:pos x="1771" y="8"/>
                </a:cxn>
                <a:cxn ang="0">
                  <a:pos x="1925" y="8"/>
                </a:cxn>
                <a:cxn ang="0">
                  <a:pos x="1685" y="8"/>
                </a:cxn>
                <a:cxn ang="0">
                  <a:pos x="1328" y="8"/>
                </a:cxn>
                <a:cxn ang="0">
                  <a:pos x="1328" y="8"/>
                </a:cxn>
                <a:cxn ang="0">
                  <a:pos x="1529" y="8"/>
                </a:cxn>
                <a:cxn ang="0">
                  <a:pos x="1280" y="8"/>
                </a:cxn>
                <a:cxn ang="0">
                  <a:pos x="809" y="8"/>
                </a:cxn>
                <a:cxn ang="0">
                  <a:pos x="788" y="8"/>
                </a:cxn>
                <a:cxn ang="0">
                  <a:pos x="655" y="8"/>
                </a:cxn>
                <a:cxn ang="0">
                  <a:pos x="591" y="8"/>
                </a:cxn>
                <a:cxn ang="0">
                  <a:pos x="591" y="6"/>
                </a:cxn>
                <a:cxn ang="0">
                  <a:pos x="747" y="6"/>
                </a:cxn>
                <a:cxn ang="0">
                  <a:pos x="1073" y="6"/>
                </a:cxn>
                <a:cxn ang="0">
                  <a:pos x="948" y="6"/>
                </a:cxn>
                <a:cxn ang="0">
                  <a:pos x="476" y="5"/>
                </a:cxn>
                <a:cxn ang="0">
                  <a:pos x="332" y="5"/>
                </a:cxn>
                <a:cxn ang="0">
                  <a:pos x="0" y="5"/>
                </a:cxn>
                <a:cxn ang="0">
                  <a:pos x="389" y="4"/>
                </a:cxn>
                <a:cxn ang="0">
                  <a:pos x="604" y="4"/>
                </a:cxn>
                <a:cxn ang="0">
                  <a:pos x="681" y="4"/>
                </a:cxn>
                <a:cxn ang="0">
                  <a:pos x="443" y="4"/>
                </a:cxn>
                <a:cxn ang="0">
                  <a:pos x="268" y="3"/>
                </a:cxn>
                <a:cxn ang="0">
                  <a:pos x="389" y="3"/>
                </a:cxn>
                <a:cxn ang="0">
                  <a:pos x="305" y="2"/>
                </a:cxn>
                <a:cxn ang="0">
                  <a:pos x="229" y="2"/>
                </a:cxn>
                <a:cxn ang="0">
                  <a:pos x="476" y="2"/>
                </a:cxn>
                <a:cxn ang="0">
                  <a:pos x="655" y="2"/>
                </a:cxn>
                <a:cxn ang="0">
                  <a:pos x="809" y="2"/>
                </a:cxn>
                <a:cxn ang="0">
                  <a:pos x="996" y="2"/>
                </a:cxn>
                <a:cxn ang="0">
                  <a:pos x="1167" y="2"/>
                </a:cxn>
                <a:cxn ang="0">
                  <a:pos x="1287" y="2"/>
                </a:cxn>
                <a:cxn ang="0">
                  <a:pos x="1349" y="2"/>
                </a:cxn>
                <a:cxn ang="0">
                  <a:pos x="1444" y="2"/>
                </a:cxn>
                <a:cxn ang="0">
                  <a:pos x="1615" y="2"/>
                </a:cxn>
                <a:cxn ang="0">
                  <a:pos x="1685" y="2"/>
                </a:cxn>
                <a:cxn ang="0">
                  <a:pos x="1685" y="4"/>
                </a:cxn>
                <a:cxn ang="0">
                  <a:pos x="1849" y="4"/>
                </a:cxn>
                <a:cxn ang="0">
                  <a:pos x="1984" y="3"/>
                </a:cxn>
                <a:cxn ang="0">
                  <a:pos x="2197" y="4"/>
                </a:cxn>
                <a:cxn ang="0">
                  <a:pos x="2075" y="5"/>
                </a:cxn>
                <a:cxn ang="0">
                  <a:pos x="2121" y="5"/>
                </a:cxn>
                <a:cxn ang="0">
                  <a:pos x="2276" y="5"/>
                </a:cxn>
                <a:cxn ang="0">
                  <a:pos x="2491" y="5"/>
                </a:cxn>
                <a:cxn ang="0">
                  <a:pos x="2759" y="5"/>
                </a:cxn>
                <a:cxn ang="0">
                  <a:pos x="2759" y="5"/>
                </a:cxn>
                <a:cxn ang="0">
                  <a:pos x="2465" y="6"/>
                </a:cxn>
                <a:cxn ang="0">
                  <a:pos x="2512" y="6"/>
                </a:cxn>
                <a:cxn ang="0">
                  <a:pos x="2629" y="6"/>
                </a:cxn>
                <a:cxn ang="0">
                  <a:pos x="2759" y="6"/>
                </a:cxn>
                <a:cxn ang="0">
                  <a:pos x="2559" y="8"/>
                </a:cxn>
                <a:cxn ang="0">
                  <a:pos x="2567" y="8"/>
                </a:cxn>
                <a:cxn ang="0">
                  <a:pos x="2729" y="10"/>
                </a:cxn>
              </a:cxnLst>
              <a:rect l="0" t="0" r="0" b="0"/>
              <a:pathLst>
                <a:path w="159" h="169">
                  <a:moveTo>
                    <a:pt x="154" y="168"/>
                  </a:moveTo>
                  <a:lnTo>
                    <a:pt x="149" y="157"/>
                  </a:lnTo>
                  <a:lnTo>
                    <a:pt x="142" y="153"/>
                  </a:lnTo>
                  <a:lnTo>
                    <a:pt x="138" y="144"/>
                  </a:lnTo>
                  <a:lnTo>
                    <a:pt x="132" y="146"/>
                  </a:lnTo>
                  <a:lnTo>
                    <a:pt x="126" y="147"/>
                  </a:lnTo>
                  <a:lnTo>
                    <a:pt x="119" y="147"/>
                  </a:lnTo>
                  <a:lnTo>
                    <a:pt x="112" y="149"/>
                  </a:lnTo>
                  <a:lnTo>
                    <a:pt x="104" y="154"/>
                  </a:lnTo>
                  <a:lnTo>
                    <a:pt x="104" y="150"/>
                  </a:lnTo>
                  <a:lnTo>
                    <a:pt x="93" y="151"/>
                  </a:lnTo>
                  <a:lnTo>
                    <a:pt x="100" y="145"/>
                  </a:lnTo>
                  <a:lnTo>
                    <a:pt x="99" y="141"/>
                  </a:lnTo>
                  <a:lnTo>
                    <a:pt x="105" y="142"/>
                  </a:lnTo>
                  <a:lnTo>
                    <a:pt x="109" y="140"/>
                  </a:lnTo>
                  <a:lnTo>
                    <a:pt x="109" y="138"/>
                  </a:lnTo>
                  <a:lnTo>
                    <a:pt x="106" y="136"/>
                  </a:lnTo>
                  <a:lnTo>
                    <a:pt x="95" y="139"/>
                  </a:lnTo>
                  <a:lnTo>
                    <a:pt x="80" y="145"/>
                  </a:lnTo>
                  <a:lnTo>
                    <a:pt x="82" y="140"/>
                  </a:lnTo>
                  <a:lnTo>
                    <a:pt x="75" y="139"/>
                  </a:lnTo>
                  <a:lnTo>
                    <a:pt x="63" y="140"/>
                  </a:lnTo>
                  <a:lnTo>
                    <a:pt x="78" y="133"/>
                  </a:lnTo>
                  <a:lnTo>
                    <a:pt x="75" y="128"/>
                  </a:lnTo>
                  <a:lnTo>
                    <a:pt x="82" y="127"/>
                  </a:lnTo>
                  <a:lnTo>
                    <a:pt x="85" y="126"/>
                  </a:lnTo>
                  <a:lnTo>
                    <a:pt x="86" y="124"/>
                  </a:lnTo>
                  <a:lnTo>
                    <a:pt x="84" y="121"/>
                  </a:lnTo>
                  <a:lnTo>
                    <a:pt x="79" y="120"/>
                  </a:lnTo>
                  <a:lnTo>
                    <a:pt x="72" y="121"/>
                  </a:lnTo>
                  <a:lnTo>
                    <a:pt x="65" y="123"/>
                  </a:lnTo>
                  <a:lnTo>
                    <a:pt x="54" y="126"/>
                  </a:lnTo>
                  <a:lnTo>
                    <a:pt x="46" y="130"/>
                  </a:lnTo>
                  <a:lnTo>
                    <a:pt x="40" y="132"/>
                  </a:lnTo>
                  <a:lnTo>
                    <a:pt x="45" y="126"/>
                  </a:lnTo>
                  <a:lnTo>
                    <a:pt x="44" y="124"/>
                  </a:lnTo>
                  <a:lnTo>
                    <a:pt x="42" y="122"/>
                  </a:lnTo>
                  <a:lnTo>
                    <a:pt x="40" y="122"/>
                  </a:lnTo>
                  <a:lnTo>
                    <a:pt x="37" y="123"/>
                  </a:lnTo>
                  <a:lnTo>
                    <a:pt x="30" y="126"/>
                  </a:lnTo>
                  <a:lnTo>
                    <a:pt x="33" y="122"/>
                  </a:lnTo>
                  <a:lnTo>
                    <a:pt x="33" y="118"/>
                  </a:lnTo>
                  <a:lnTo>
                    <a:pt x="14" y="115"/>
                  </a:lnTo>
                  <a:lnTo>
                    <a:pt x="32" y="111"/>
                  </a:lnTo>
                  <a:lnTo>
                    <a:pt x="33" y="107"/>
                  </a:lnTo>
                  <a:lnTo>
                    <a:pt x="30" y="101"/>
                  </a:lnTo>
                  <a:lnTo>
                    <a:pt x="38" y="105"/>
                  </a:lnTo>
                  <a:lnTo>
                    <a:pt x="42" y="106"/>
                  </a:lnTo>
                  <a:lnTo>
                    <a:pt x="50" y="106"/>
                  </a:lnTo>
                  <a:lnTo>
                    <a:pt x="57" y="105"/>
                  </a:lnTo>
                  <a:lnTo>
                    <a:pt x="60" y="102"/>
                  </a:lnTo>
                  <a:lnTo>
                    <a:pt x="60" y="99"/>
                  </a:lnTo>
                  <a:lnTo>
                    <a:pt x="57" y="96"/>
                  </a:lnTo>
                  <a:lnTo>
                    <a:pt x="53" y="93"/>
                  </a:lnTo>
                  <a:lnTo>
                    <a:pt x="45" y="90"/>
                  </a:lnTo>
                  <a:lnTo>
                    <a:pt x="37" y="88"/>
                  </a:lnTo>
                  <a:lnTo>
                    <a:pt x="27" y="87"/>
                  </a:lnTo>
                  <a:lnTo>
                    <a:pt x="19" y="89"/>
                  </a:lnTo>
                  <a:lnTo>
                    <a:pt x="22" y="84"/>
                  </a:lnTo>
                  <a:lnTo>
                    <a:pt x="19" y="80"/>
                  </a:lnTo>
                  <a:lnTo>
                    <a:pt x="15" y="78"/>
                  </a:lnTo>
                  <a:lnTo>
                    <a:pt x="11" y="75"/>
                  </a:lnTo>
                  <a:lnTo>
                    <a:pt x="0" y="72"/>
                  </a:lnTo>
                  <a:lnTo>
                    <a:pt x="19" y="68"/>
                  </a:lnTo>
                  <a:lnTo>
                    <a:pt x="22" y="65"/>
                  </a:lnTo>
                  <a:lnTo>
                    <a:pt x="22" y="61"/>
                  </a:lnTo>
                  <a:lnTo>
                    <a:pt x="26" y="65"/>
                  </a:lnTo>
                  <a:lnTo>
                    <a:pt x="29" y="66"/>
                  </a:lnTo>
                  <a:lnTo>
                    <a:pt x="34" y="65"/>
                  </a:lnTo>
                  <a:lnTo>
                    <a:pt x="38" y="64"/>
                  </a:lnTo>
                  <a:lnTo>
                    <a:pt x="40" y="61"/>
                  </a:lnTo>
                  <a:lnTo>
                    <a:pt x="38" y="58"/>
                  </a:lnTo>
                  <a:lnTo>
                    <a:pt x="35" y="55"/>
                  </a:lnTo>
                  <a:lnTo>
                    <a:pt x="30" y="53"/>
                  </a:lnTo>
                  <a:lnTo>
                    <a:pt x="25" y="51"/>
                  </a:lnTo>
                  <a:lnTo>
                    <a:pt x="18" y="49"/>
                  </a:lnTo>
                  <a:lnTo>
                    <a:pt x="11" y="47"/>
                  </a:lnTo>
                  <a:lnTo>
                    <a:pt x="15" y="45"/>
                  </a:lnTo>
                  <a:lnTo>
                    <a:pt x="1" y="39"/>
                  </a:lnTo>
                  <a:lnTo>
                    <a:pt x="18" y="39"/>
                  </a:lnTo>
                  <a:lnTo>
                    <a:pt x="22" y="38"/>
                  </a:lnTo>
                  <a:lnTo>
                    <a:pt x="23" y="36"/>
                  </a:lnTo>
                  <a:lnTo>
                    <a:pt x="12" y="24"/>
                  </a:lnTo>
                  <a:lnTo>
                    <a:pt x="17" y="25"/>
                  </a:lnTo>
                  <a:lnTo>
                    <a:pt x="17" y="20"/>
                  </a:lnTo>
                  <a:lnTo>
                    <a:pt x="15" y="14"/>
                  </a:lnTo>
                  <a:lnTo>
                    <a:pt x="13" y="8"/>
                  </a:lnTo>
                  <a:lnTo>
                    <a:pt x="17" y="12"/>
                  </a:lnTo>
                  <a:lnTo>
                    <a:pt x="23" y="14"/>
                  </a:lnTo>
                  <a:lnTo>
                    <a:pt x="27" y="14"/>
                  </a:lnTo>
                  <a:lnTo>
                    <a:pt x="28" y="9"/>
                  </a:lnTo>
                  <a:lnTo>
                    <a:pt x="35" y="16"/>
                  </a:lnTo>
                  <a:lnTo>
                    <a:pt x="37" y="19"/>
                  </a:lnTo>
                  <a:lnTo>
                    <a:pt x="40" y="21"/>
                  </a:lnTo>
                  <a:lnTo>
                    <a:pt x="44" y="20"/>
                  </a:lnTo>
                  <a:lnTo>
                    <a:pt x="46" y="17"/>
                  </a:lnTo>
                  <a:lnTo>
                    <a:pt x="46" y="14"/>
                  </a:lnTo>
                  <a:lnTo>
                    <a:pt x="46" y="3"/>
                  </a:lnTo>
                  <a:lnTo>
                    <a:pt x="56" y="16"/>
                  </a:lnTo>
                  <a:lnTo>
                    <a:pt x="58" y="12"/>
                  </a:lnTo>
                  <a:lnTo>
                    <a:pt x="62" y="28"/>
                  </a:lnTo>
                  <a:lnTo>
                    <a:pt x="66" y="34"/>
                  </a:lnTo>
                  <a:lnTo>
                    <a:pt x="69" y="36"/>
                  </a:lnTo>
                  <a:lnTo>
                    <a:pt x="71" y="37"/>
                  </a:lnTo>
                  <a:lnTo>
                    <a:pt x="73" y="36"/>
                  </a:lnTo>
                  <a:lnTo>
                    <a:pt x="75" y="35"/>
                  </a:lnTo>
                  <a:lnTo>
                    <a:pt x="76" y="31"/>
                  </a:lnTo>
                  <a:lnTo>
                    <a:pt x="76" y="25"/>
                  </a:lnTo>
                  <a:lnTo>
                    <a:pt x="74" y="17"/>
                  </a:lnTo>
                  <a:lnTo>
                    <a:pt x="79" y="17"/>
                  </a:lnTo>
                  <a:lnTo>
                    <a:pt x="82" y="14"/>
                  </a:lnTo>
                  <a:lnTo>
                    <a:pt x="87" y="0"/>
                  </a:lnTo>
                  <a:lnTo>
                    <a:pt x="89" y="14"/>
                  </a:lnTo>
                  <a:lnTo>
                    <a:pt x="91" y="18"/>
                  </a:lnTo>
                  <a:lnTo>
                    <a:pt x="94" y="21"/>
                  </a:lnTo>
                  <a:lnTo>
                    <a:pt x="99" y="18"/>
                  </a:lnTo>
                  <a:lnTo>
                    <a:pt x="95" y="31"/>
                  </a:lnTo>
                  <a:lnTo>
                    <a:pt x="93" y="41"/>
                  </a:lnTo>
                  <a:lnTo>
                    <a:pt x="94" y="50"/>
                  </a:lnTo>
                  <a:lnTo>
                    <a:pt x="95" y="55"/>
                  </a:lnTo>
                  <a:lnTo>
                    <a:pt x="97" y="59"/>
                  </a:lnTo>
                  <a:lnTo>
                    <a:pt x="101" y="60"/>
                  </a:lnTo>
                  <a:lnTo>
                    <a:pt x="104" y="57"/>
                  </a:lnTo>
                  <a:lnTo>
                    <a:pt x="106" y="52"/>
                  </a:lnTo>
                  <a:lnTo>
                    <a:pt x="108" y="43"/>
                  </a:lnTo>
                  <a:lnTo>
                    <a:pt x="112" y="47"/>
                  </a:lnTo>
                  <a:lnTo>
                    <a:pt x="121" y="35"/>
                  </a:lnTo>
                  <a:lnTo>
                    <a:pt x="119" y="52"/>
                  </a:lnTo>
                  <a:lnTo>
                    <a:pt x="124" y="51"/>
                  </a:lnTo>
                  <a:lnTo>
                    <a:pt x="120" y="60"/>
                  </a:lnTo>
                  <a:lnTo>
                    <a:pt x="118" y="68"/>
                  </a:lnTo>
                  <a:lnTo>
                    <a:pt x="117" y="73"/>
                  </a:lnTo>
                  <a:lnTo>
                    <a:pt x="116" y="80"/>
                  </a:lnTo>
                  <a:lnTo>
                    <a:pt x="117" y="85"/>
                  </a:lnTo>
                  <a:lnTo>
                    <a:pt x="119" y="87"/>
                  </a:lnTo>
                  <a:lnTo>
                    <a:pt x="122" y="88"/>
                  </a:lnTo>
                  <a:lnTo>
                    <a:pt x="126" y="87"/>
                  </a:lnTo>
                  <a:lnTo>
                    <a:pt x="128" y="84"/>
                  </a:lnTo>
                  <a:lnTo>
                    <a:pt x="131" y="80"/>
                  </a:lnTo>
                  <a:lnTo>
                    <a:pt x="135" y="75"/>
                  </a:lnTo>
                  <a:lnTo>
                    <a:pt x="140" y="69"/>
                  </a:lnTo>
                  <a:lnTo>
                    <a:pt x="142" y="72"/>
                  </a:lnTo>
                  <a:lnTo>
                    <a:pt x="145" y="72"/>
                  </a:lnTo>
                  <a:lnTo>
                    <a:pt x="155" y="66"/>
                  </a:lnTo>
                  <a:lnTo>
                    <a:pt x="149" y="78"/>
                  </a:lnTo>
                  <a:lnTo>
                    <a:pt x="151" y="81"/>
                  </a:lnTo>
                  <a:lnTo>
                    <a:pt x="155" y="82"/>
                  </a:lnTo>
                  <a:lnTo>
                    <a:pt x="145" y="91"/>
                  </a:lnTo>
                  <a:lnTo>
                    <a:pt x="142" y="93"/>
                  </a:lnTo>
                  <a:lnTo>
                    <a:pt x="139" y="98"/>
                  </a:lnTo>
                  <a:lnTo>
                    <a:pt x="137" y="102"/>
                  </a:lnTo>
                  <a:lnTo>
                    <a:pt x="137" y="106"/>
                  </a:lnTo>
                  <a:lnTo>
                    <a:pt x="141" y="107"/>
                  </a:lnTo>
                  <a:lnTo>
                    <a:pt x="143" y="105"/>
                  </a:lnTo>
                  <a:lnTo>
                    <a:pt x="146" y="99"/>
                  </a:lnTo>
                  <a:lnTo>
                    <a:pt x="148" y="104"/>
                  </a:lnTo>
                  <a:lnTo>
                    <a:pt x="158" y="100"/>
                  </a:lnTo>
                  <a:lnTo>
                    <a:pt x="151" y="110"/>
                  </a:lnTo>
                  <a:lnTo>
                    <a:pt x="155" y="113"/>
                  </a:lnTo>
                  <a:lnTo>
                    <a:pt x="148" y="116"/>
                  </a:lnTo>
                  <a:lnTo>
                    <a:pt x="145" y="120"/>
                  </a:lnTo>
                  <a:lnTo>
                    <a:pt x="144" y="126"/>
                  </a:lnTo>
                  <a:lnTo>
                    <a:pt x="142" y="134"/>
                  </a:lnTo>
                  <a:lnTo>
                    <a:pt x="140" y="140"/>
                  </a:lnTo>
                  <a:lnTo>
                    <a:pt x="145" y="150"/>
                  </a:lnTo>
                  <a:lnTo>
                    <a:pt x="153" y="155"/>
                  </a:lnTo>
                  <a:lnTo>
                    <a:pt x="157" y="167"/>
                  </a:lnTo>
                  <a:lnTo>
                    <a:pt x="154" y="168"/>
                  </a:lnTo>
                </a:path>
              </a:pathLst>
            </a:custGeom>
            <a:solidFill>
              <a:srgbClr val="804000"/>
            </a:solidFill>
            <a:ln w="12700">
              <a:noFill/>
            </a:ln>
          </p:spPr>
          <p:txBody>
            <a:bodyPr/>
            <a:lstStyle/>
            <a:p>
              <a:endParaRPr lang="zh-CN" altLang="en-US"/>
            </a:p>
          </p:txBody>
        </p:sp>
        <p:sp>
          <p:nvSpPr>
            <p:cNvPr id="39951" name="Freeform 16"/>
            <p:cNvSpPr/>
            <p:nvPr/>
          </p:nvSpPr>
          <p:spPr>
            <a:xfrm>
              <a:off x="4005" y="2194"/>
              <a:ext cx="211" cy="127"/>
            </a:xfrm>
            <a:custGeom>
              <a:avLst/>
              <a:gdLst/>
              <a:ahLst/>
              <a:cxnLst>
                <a:cxn ang="0">
                  <a:pos x="271" y="2"/>
                </a:cxn>
                <a:cxn ang="0">
                  <a:pos x="553" y="2"/>
                </a:cxn>
                <a:cxn ang="0">
                  <a:pos x="967" y="2"/>
                </a:cxn>
                <a:cxn ang="0">
                  <a:pos x="1022" y="2"/>
                </a:cxn>
                <a:cxn ang="0">
                  <a:pos x="879" y="2"/>
                </a:cxn>
                <a:cxn ang="0">
                  <a:pos x="1136" y="2"/>
                </a:cxn>
                <a:cxn ang="0">
                  <a:pos x="1498" y="2"/>
                </a:cxn>
                <a:cxn ang="0">
                  <a:pos x="1498" y="3"/>
                </a:cxn>
                <a:cxn ang="0">
                  <a:pos x="1291" y="3"/>
                </a:cxn>
                <a:cxn ang="0">
                  <a:pos x="1557" y="3"/>
                </a:cxn>
                <a:cxn ang="0">
                  <a:pos x="2026" y="3"/>
                </a:cxn>
                <a:cxn ang="0">
                  <a:pos x="2047" y="3"/>
                </a:cxn>
                <a:cxn ang="0">
                  <a:pos x="2181" y="3"/>
                </a:cxn>
                <a:cxn ang="0">
                  <a:pos x="2258" y="4"/>
                </a:cxn>
                <a:cxn ang="0">
                  <a:pos x="2258" y="4"/>
                </a:cxn>
                <a:cxn ang="0">
                  <a:pos x="2079" y="4"/>
                </a:cxn>
                <a:cxn ang="0">
                  <a:pos x="1760" y="5"/>
                </a:cxn>
                <a:cxn ang="0">
                  <a:pos x="1896" y="5"/>
                </a:cxn>
                <a:cxn ang="0">
                  <a:pos x="2366" y="5"/>
                </a:cxn>
                <a:cxn ang="0">
                  <a:pos x="2505" y="6"/>
                </a:cxn>
                <a:cxn ang="0">
                  <a:pos x="2827" y="6"/>
                </a:cxn>
                <a:cxn ang="0">
                  <a:pos x="2465" y="6"/>
                </a:cxn>
                <a:cxn ang="0">
                  <a:pos x="2238" y="6"/>
                </a:cxn>
                <a:cxn ang="0">
                  <a:pos x="2165" y="6"/>
                </a:cxn>
                <a:cxn ang="0">
                  <a:pos x="2414" y="8"/>
                </a:cxn>
                <a:cxn ang="0">
                  <a:pos x="2583" y="8"/>
                </a:cxn>
                <a:cxn ang="0">
                  <a:pos x="2465" y="8"/>
                </a:cxn>
                <a:cxn ang="0">
                  <a:pos x="2532" y="8"/>
                </a:cxn>
                <a:cxn ang="0">
                  <a:pos x="2620" y="10"/>
                </a:cxn>
                <a:cxn ang="0">
                  <a:pos x="2366" y="9"/>
                </a:cxn>
                <a:cxn ang="0">
                  <a:pos x="2181" y="8"/>
                </a:cxn>
                <a:cxn ang="0">
                  <a:pos x="2000" y="8"/>
                </a:cxn>
                <a:cxn ang="0">
                  <a:pos x="1823" y="9"/>
                </a:cxn>
                <a:cxn ang="0">
                  <a:pos x="1657" y="8"/>
                </a:cxn>
                <a:cxn ang="0">
                  <a:pos x="1536" y="8"/>
                </a:cxn>
                <a:cxn ang="0">
                  <a:pos x="1485" y="8"/>
                </a:cxn>
                <a:cxn ang="0">
                  <a:pos x="1365" y="9"/>
                </a:cxn>
                <a:cxn ang="0">
                  <a:pos x="1202" y="8"/>
                </a:cxn>
                <a:cxn ang="0">
                  <a:pos x="1136" y="8"/>
                </a:cxn>
                <a:cxn ang="0">
                  <a:pos x="1136" y="6"/>
                </a:cxn>
                <a:cxn ang="0">
                  <a:pos x="964" y="6"/>
                </a:cxn>
                <a:cxn ang="0">
                  <a:pos x="815" y="8"/>
                </a:cxn>
                <a:cxn ang="0">
                  <a:pos x="608" y="8"/>
                </a:cxn>
                <a:cxn ang="0">
                  <a:pos x="739" y="6"/>
                </a:cxn>
                <a:cxn ang="0">
                  <a:pos x="696" y="5"/>
                </a:cxn>
                <a:cxn ang="0">
                  <a:pos x="521" y="5"/>
                </a:cxn>
                <a:cxn ang="0">
                  <a:pos x="321" y="6"/>
                </a:cxn>
                <a:cxn ang="0">
                  <a:pos x="49" y="6"/>
                </a:cxn>
                <a:cxn ang="0">
                  <a:pos x="49" y="5"/>
                </a:cxn>
                <a:cxn ang="0">
                  <a:pos x="339" y="5"/>
                </a:cxn>
                <a:cxn ang="0">
                  <a:pos x="310" y="4"/>
                </a:cxn>
                <a:cxn ang="0">
                  <a:pos x="174" y="4"/>
                </a:cxn>
                <a:cxn ang="0">
                  <a:pos x="49" y="4"/>
                </a:cxn>
                <a:cxn ang="0">
                  <a:pos x="254" y="3"/>
                </a:cxn>
                <a:cxn ang="0">
                  <a:pos x="232" y="2"/>
                </a:cxn>
                <a:cxn ang="0">
                  <a:pos x="65" y="0"/>
                </a:cxn>
              </a:cxnLst>
              <a:rect l="0" t="0" r="0" b="0"/>
              <a:pathLst>
                <a:path w="158" h="169">
                  <a:moveTo>
                    <a:pt x="4" y="0"/>
                  </a:moveTo>
                  <a:lnTo>
                    <a:pt x="9" y="11"/>
                  </a:lnTo>
                  <a:lnTo>
                    <a:pt x="15" y="15"/>
                  </a:lnTo>
                  <a:lnTo>
                    <a:pt x="20" y="24"/>
                  </a:lnTo>
                  <a:lnTo>
                    <a:pt x="26" y="22"/>
                  </a:lnTo>
                  <a:lnTo>
                    <a:pt x="31" y="21"/>
                  </a:lnTo>
                  <a:lnTo>
                    <a:pt x="39" y="21"/>
                  </a:lnTo>
                  <a:lnTo>
                    <a:pt x="46" y="19"/>
                  </a:lnTo>
                  <a:lnTo>
                    <a:pt x="54" y="14"/>
                  </a:lnTo>
                  <a:lnTo>
                    <a:pt x="54" y="18"/>
                  </a:lnTo>
                  <a:lnTo>
                    <a:pt x="65" y="17"/>
                  </a:lnTo>
                  <a:lnTo>
                    <a:pt x="57" y="23"/>
                  </a:lnTo>
                  <a:lnTo>
                    <a:pt x="58" y="27"/>
                  </a:lnTo>
                  <a:lnTo>
                    <a:pt x="53" y="26"/>
                  </a:lnTo>
                  <a:lnTo>
                    <a:pt x="49" y="28"/>
                  </a:lnTo>
                  <a:lnTo>
                    <a:pt x="49" y="30"/>
                  </a:lnTo>
                  <a:lnTo>
                    <a:pt x="51" y="32"/>
                  </a:lnTo>
                  <a:lnTo>
                    <a:pt x="63" y="29"/>
                  </a:lnTo>
                  <a:lnTo>
                    <a:pt x="78" y="23"/>
                  </a:lnTo>
                  <a:lnTo>
                    <a:pt x="76" y="28"/>
                  </a:lnTo>
                  <a:lnTo>
                    <a:pt x="83" y="29"/>
                  </a:lnTo>
                  <a:lnTo>
                    <a:pt x="94" y="28"/>
                  </a:lnTo>
                  <a:lnTo>
                    <a:pt x="80" y="35"/>
                  </a:lnTo>
                  <a:lnTo>
                    <a:pt x="83" y="40"/>
                  </a:lnTo>
                  <a:lnTo>
                    <a:pt x="76" y="41"/>
                  </a:lnTo>
                  <a:lnTo>
                    <a:pt x="72" y="42"/>
                  </a:lnTo>
                  <a:lnTo>
                    <a:pt x="72" y="44"/>
                  </a:lnTo>
                  <a:lnTo>
                    <a:pt x="74" y="47"/>
                  </a:lnTo>
                  <a:lnTo>
                    <a:pt x="79" y="48"/>
                  </a:lnTo>
                  <a:lnTo>
                    <a:pt x="86" y="47"/>
                  </a:lnTo>
                  <a:lnTo>
                    <a:pt x="93" y="45"/>
                  </a:lnTo>
                  <a:lnTo>
                    <a:pt x="104" y="42"/>
                  </a:lnTo>
                  <a:lnTo>
                    <a:pt x="112" y="38"/>
                  </a:lnTo>
                  <a:lnTo>
                    <a:pt x="118" y="36"/>
                  </a:lnTo>
                  <a:lnTo>
                    <a:pt x="113" y="42"/>
                  </a:lnTo>
                  <a:lnTo>
                    <a:pt x="113" y="44"/>
                  </a:lnTo>
                  <a:lnTo>
                    <a:pt x="115" y="46"/>
                  </a:lnTo>
                  <a:lnTo>
                    <a:pt x="118" y="46"/>
                  </a:lnTo>
                  <a:lnTo>
                    <a:pt x="121" y="45"/>
                  </a:lnTo>
                  <a:lnTo>
                    <a:pt x="128" y="42"/>
                  </a:lnTo>
                  <a:lnTo>
                    <a:pt x="125" y="46"/>
                  </a:lnTo>
                  <a:lnTo>
                    <a:pt x="125" y="50"/>
                  </a:lnTo>
                  <a:lnTo>
                    <a:pt x="144" y="53"/>
                  </a:lnTo>
                  <a:lnTo>
                    <a:pt x="126" y="57"/>
                  </a:lnTo>
                  <a:lnTo>
                    <a:pt x="125" y="61"/>
                  </a:lnTo>
                  <a:lnTo>
                    <a:pt x="128" y="67"/>
                  </a:lnTo>
                  <a:lnTo>
                    <a:pt x="120" y="63"/>
                  </a:lnTo>
                  <a:lnTo>
                    <a:pt x="115" y="62"/>
                  </a:lnTo>
                  <a:lnTo>
                    <a:pt x="108" y="62"/>
                  </a:lnTo>
                  <a:lnTo>
                    <a:pt x="101" y="63"/>
                  </a:lnTo>
                  <a:lnTo>
                    <a:pt x="97" y="66"/>
                  </a:lnTo>
                  <a:lnTo>
                    <a:pt x="97" y="69"/>
                  </a:lnTo>
                  <a:lnTo>
                    <a:pt x="101" y="72"/>
                  </a:lnTo>
                  <a:lnTo>
                    <a:pt x="105" y="75"/>
                  </a:lnTo>
                  <a:lnTo>
                    <a:pt x="112" y="78"/>
                  </a:lnTo>
                  <a:lnTo>
                    <a:pt x="121" y="80"/>
                  </a:lnTo>
                  <a:lnTo>
                    <a:pt x="131" y="81"/>
                  </a:lnTo>
                  <a:lnTo>
                    <a:pt x="139" y="79"/>
                  </a:lnTo>
                  <a:lnTo>
                    <a:pt x="136" y="84"/>
                  </a:lnTo>
                  <a:lnTo>
                    <a:pt x="139" y="88"/>
                  </a:lnTo>
                  <a:lnTo>
                    <a:pt x="143" y="90"/>
                  </a:lnTo>
                  <a:lnTo>
                    <a:pt x="147" y="93"/>
                  </a:lnTo>
                  <a:lnTo>
                    <a:pt x="157" y="96"/>
                  </a:lnTo>
                  <a:lnTo>
                    <a:pt x="139" y="100"/>
                  </a:lnTo>
                  <a:lnTo>
                    <a:pt x="136" y="103"/>
                  </a:lnTo>
                  <a:lnTo>
                    <a:pt x="136" y="107"/>
                  </a:lnTo>
                  <a:lnTo>
                    <a:pt x="132" y="103"/>
                  </a:lnTo>
                  <a:lnTo>
                    <a:pt x="129" y="102"/>
                  </a:lnTo>
                  <a:lnTo>
                    <a:pt x="124" y="103"/>
                  </a:lnTo>
                  <a:lnTo>
                    <a:pt x="120" y="104"/>
                  </a:lnTo>
                  <a:lnTo>
                    <a:pt x="118" y="107"/>
                  </a:lnTo>
                  <a:lnTo>
                    <a:pt x="120" y="110"/>
                  </a:lnTo>
                  <a:lnTo>
                    <a:pt x="123" y="113"/>
                  </a:lnTo>
                  <a:lnTo>
                    <a:pt x="128" y="115"/>
                  </a:lnTo>
                  <a:lnTo>
                    <a:pt x="133" y="117"/>
                  </a:lnTo>
                  <a:lnTo>
                    <a:pt x="140" y="119"/>
                  </a:lnTo>
                  <a:lnTo>
                    <a:pt x="146" y="121"/>
                  </a:lnTo>
                  <a:lnTo>
                    <a:pt x="143" y="123"/>
                  </a:lnTo>
                  <a:lnTo>
                    <a:pt x="157" y="129"/>
                  </a:lnTo>
                  <a:lnTo>
                    <a:pt x="139" y="129"/>
                  </a:lnTo>
                  <a:lnTo>
                    <a:pt x="136" y="130"/>
                  </a:lnTo>
                  <a:lnTo>
                    <a:pt x="135" y="132"/>
                  </a:lnTo>
                  <a:lnTo>
                    <a:pt x="146" y="144"/>
                  </a:lnTo>
                  <a:lnTo>
                    <a:pt x="140" y="143"/>
                  </a:lnTo>
                  <a:lnTo>
                    <a:pt x="140" y="148"/>
                  </a:lnTo>
                  <a:lnTo>
                    <a:pt x="142" y="154"/>
                  </a:lnTo>
                  <a:lnTo>
                    <a:pt x="145" y="160"/>
                  </a:lnTo>
                  <a:lnTo>
                    <a:pt x="141" y="156"/>
                  </a:lnTo>
                  <a:lnTo>
                    <a:pt x="135" y="154"/>
                  </a:lnTo>
                  <a:lnTo>
                    <a:pt x="131" y="154"/>
                  </a:lnTo>
                  <a:lnTo>
                    <a:pt x="130" y="159"/>
                  </a:lnTo>
                  <a:lnTo>
                    <a:pt x="123" y="152"/>
                  </a:lnTo>
                  <a:lnTo>
                    <a:pt x="121" y="149"/>
                  </a:lnTo>
                  <a:lnTo>
                    <a:pt x="117" y="147"/>
                  </a:lnTo>
                  <a:lnTo>
                    <a:pt x="113" y="148"/>
                  </a:lnTo>
                  <a:lnTo>
                    <a:pt x="111" y="151"/>
                  </a:lnTo>
                  <a:lnTo>
                    <a:pt x="111" y="154"/>
                  </a:lnTo>
                  <a:lnTo>
                    <a:pt x="111" y="165"/>
                  </a:lnTo>
                  <a:lnTo>
                    <a:pt x="101" y="152"/>
                  </a:lnTo>
                  <a:lnTo>
                    <a:pt x="99" y="156"/>
                  </a:lnTo>
                  <a:lnTo>
                    <a:pt x="95" y="140"/>
                  </a:lnTo>
                  <a:lnTo>
                    <a:pt x="92" y="134"/>
                  </a:lnTo>
                  <a:lnTo>
                    <a:pt x="89" y="132"/>
                  </a:lnTo>
                  <a:lnTo>
                    <a:pt x="87" y="131"/>
                  </a:lnTo>
                  <a:lnTo>
                    <a:pt x="85" y="132"/>
                  </a:lnTo>
                  <a:lnTo>
                    <a:pt x="83" y="133"/>
                  </a:lnTo>
                  <a:lnTo>
                    <a:pt x="82" y="137"/>
                  </a:lnTo>
                  <a:lnTo>
                    <a:pt x="82" y="143"/>
                  </a:lnTo>
                  <a:lnTo>
                    <a:pt x="84" y="151"/>
                  </a:lnTo>
                  <a:lnTo>
                    <a:pt x="79" y="151"/>
                  </a:lnTo>
                  <a:lnTo>
                    <a:pt x="76" y="154"/>
                  </a:lnTo>
                  <a:lnTo>
                    <a:pt x="70" y="168"/>
                  </a:lnTo>
                  <a:lnTo>
                    <a:pt x="68" y="154"/>
                  </a:lnTo>
                  <a:lnTo>
                    <a:pt x="67" y="150"/>
                  </a:lnTo>
                  <a:lnTo>
                    <a:pt x="64" y="147"/>
                  </a:lnTo>
                  <a:lnTo>
                    <a:pt x="59" y="150"/>
                  </a:lnTo>
                  <a:lnTo>
                    <a:pt x="63" y="137"/>
                  </a:lnTo>
                  <a:lnTo>
                    <a:pt x="65" y="127"/>
                  </a:lnTo>
                  <a:lnTo>
                    <a:pt x="64" y="118"/>
                  </a:lnTo>
                  <a:lnTo>
                    <a:pt x="63" y="113"/>
                  </a:lnTo>
                  <a:lnTo>
                    <a:pt x="60" y="109"/>
                  </a:lnTo>
                  <a:lnTo>
                    <a:pt x="57" y="108"/>
                  </a:lnTo>
                  <a:lnTo>
                    <a:pt x="53" y="111"/>
                  </a:lnTo>
                  <a:lnTo>
                    <a:pt x="52" y="116"/>
                  </a:lnTo>
                  <a:lnTo>
                    <a:pt x="50" y="125"/>
                  </a:lnTo>
                  <a:lnTo>
                    <a:pt x="46" y="121"/>
                  </a:lnTo>
                  <a:lnTo>
                    <a:pt x="37" y="133"/>
                  </a:lnTo>
                  <a:lnTo>
                    <a:pt x="39" y="116"/>
                  </a:lnTo>
                  <a:lnTo>
                    <a:pt x="34" y="117"/>
                  </a:lnTo>
                  <a:lnTo>
                    <a:pt x="38" y="108"/>
                  </a:lnTo>
                  <a:lnTo>
                    <a:pt x="40" y="100"/>
                  </a:lnTo>
                  <a:lnTo>
                    <a:pt x="41" y="95"/>
                  </a:lnTo>
                  <a:lnTo>
                    <a:pt x="42" y="88"/>
                  </a:lnTo>
                  <a:lnTo>
                    <a:pt x="41" y="83"/>
                  </a:lnTo>
                  <a:lnTo>
                    <a:pt x="39" y="81"/>
                  </a:lnTo>
                  <a:lnTo>
                    <a:pt x="36" y="80"/>
                  </a:lnTo>
                  <a:lnTo>
                    <a:pt x="32" y="81"/>
                  </a:lnTo>
                  <a:lnTo>
                    <a:pt x="29" y="84"/>
                  </a:lnTo>
                  <a:lnTo>
                    <a:pt x="26" y="88"/>
                  </a:lnTo>
                  <a:lnTo>
                    <a:pt x="22" y="93"/>
                  </a:lnTo>
                  <a:lnTo>
                    <a:pt x="18" y="99"/>
                  </a:lnTo>
                  <a:lnTo>
                    <a:pt x="16" y="96"/>
                  </a:lnTo>
                  <a:lnTo>
                    <a:pt x="13" y="96"/>
                  </a:lnTo>
                  <a:lnTo>
                    <a:pt x="3" y="102"/>
                  </a:lnTo>
                  <a:lnTo>
                    <a:pt x="9" y="90"/>
                  </a:lnTo>
                  <a:lnTo>
                    <a:pt x="7" y="87"/>
                  </a:lnTo>
                  <a:lnTo>
                    <a:pt x="3" y="86"/>
                  </a:lnTo>
                  <a:lnTo>
                    <a:pt x="13" y="77"/>
                  </a:lnTo>
                  <a:lnTo>
                    <a:pt x="16" y="75"/>
                  </a:lnTo>
                  <a:lnTo>
                    <a:pt x="19" y="70"/>
                  </a:lnTo>
                  <a:lnTo>
                    <a:pt x="21" y="66"/>
                  </a:lnTo>
                  <a:lnTo>
                    <a:pt x="21" y="62"/>
                  </a:lnTo>
                  <a:lnTo>
                    <a:pt x="17" y="61"/>
                  </a:lnTo>
                  <a:lnTo>
                    <a:pt x="14" y="63"/>
                  </a:lnTo>
                  <a:lnTo>
                    <a:pt x="12" y="69"/>
                  </a:lnTo>
                  <a:lnTo>
                    <a:pt x="10" y="64"/>
                  </a:lnTo>
                  <a:lnTo>
                    <a:pt x="0" y="68"/>
                  </a:lnTo>
                  <a:lnTo>
                    <a:pt x="7" y="58"/>
                  </a:lnTo>
                  <a:lnTo>
                    <a:pt x="3" y="55"/>
                  </a:lnTo>
                  <a:lnTo>
                    <a:pt x="9" y="52"/>
                  </a:lnTo>
                  <a:lnTo>
                    <a:pt x="13" y="48"/>
                  </a:lnTo>
                  <a:lnTo>
                    <a:pt x="14" y="42"/>
                  </a:lnTo>
                  <a:lnTo>
                    <a:pt x="15" y="34"/>
                  </a:lnTo>
                  <a:lnTo>
                    <a:pt x="18" y="28"/>
                  </a:lnTo>
                  <a:lnTo>
                    <a:pt x="13" y="18"/>
                  </a:lnTo>
                  <a:lnTo>
                    <a:pt x="5" y="13"/>
                  </a:lnTo>
                  <a:lnTo>
                    <a:pt x="0" y="1"/>
                  </a:lnTo>
                  <a:lnTo>
                    <a:pt x="4" y="0"/>
                  </a:lnTo>
                </a:path>
              </a:pathLst>
            </a:custGeom>
            <a:solidFill>
              <a:srgbClr val="C0C000"/>
            </a:solidFill>
            <a:ln w="12700">
              <a:noFill/>
            </a:ln>
          </p:spPr>
          <p:txBody>
            <a:bodyPr/>
            <a:lstStyle/>
            <a:p>
              <a:endParaRPr lang="zh-CN" altLang="en-US"/>
            </a:p>
          </p:txBody>
        </p:sp>
        <p:sp>
          <p:nvSpPr>
            <p:cNvPr id="39952" name="Freeform 17"/>
            <p:cNvSpPr/>
            <p:nvPr/>
          </p:nvSpPr>
          <p:spPr>
            <a:xfrm>
              <a:off x="3645" y="1527"/>
              <a:ext cx="212" cy="127"/>
            </a:xfrm>
            <a:custGeom>
              <a:avLst/>
              <a:gdLst/>
              <a:ahLst/>
              <a:cxnLst>
                <a:cxn ang="0">
                  <a:pos x="276" y="2"/>
                </a:cxn>
                <a:cxn ang="0">
                  <a:pos x="569" y="2"/>
                </a:cxn>
                <a:cxn ang="0">
                  <a:pos x="960" y="2"/>
                </a:cxn>
                <a:cxn ang="0">
                  <a:pos x="1025" y="2"/>
                </a:cxn>
                <a:cxn ang="0">
                  <a:pos x="895" y="2"/>
                </a:cxn>
                <a:cxn ang="0">
                  <a:pos x="1116" y="2"/>
                </a:cxn>
                <a:cxn ang="0">
                  <a:pos x="1479" y="2"/>
                </a:cxn>
                <a:cxn ang="0">
                  <a:pos x="1479" y="3"/>
                </a:cxn>
                <a:cxn ang="0">
                  <a:pos x="1280" y="3"/>
                </a:cxn>
                <a:cxn ang="0">
                  <a:pos x="1529" y="3"/>
                </a:cxn>
                <a:cxn ang="0">
                  <a:pos x="1984" y="3"/>
                </a:cxn>
                <a:cxn ang="0">
                  <a:pos x="2027" y="3"/>
                </a:cxn>
                <a:cxn ang="0">
                  <a:pos x="2153" y="3"/>
                </a:cxn>
                <a:cxn ang="0">
                  <a:pos x="2225" y="4"/>
                </a:cxn>
                <a:cxn ang="0">
                  <a:pos x="2225" y="4"/>
                </a:cxn>
                <a:cxn ang="0">
                  <a:pos x="2069" y="4"/>
                </a:cxn>
                <a:cxn ang="0">
                  <a:pos x="1748" y="5"/>
                </a:cxn>
                <a:cxn ang="0">
                  <a:pos x="1868" y="5"/>
                </a:cxn>
                <a:cxn ang="0">
                  <a:pos x="2331" y="5"/>
                </a:cxn>
                <a:cxn ang="0">
                  <a:pos x="2465" y="6"/>
                </a:cxn>
                <a:cxn ang="0">
                  <a:pos x="2809" y="6"/>
                </a:cxn>
                <a:cxn ang="0">
                  <a:pos x="2431" y="6"/>
                </a:cxn>
                <a:cxn ang="0">
                  <a:pos x="2197" y="6"/>
                </a:cxn>
                <a:cxn ang="0">
                  <a:pos x="2127" y="6"/>
                </a:cxn>
                <a:cxn ang="0">
                  <a:pos x="2361" y="8"/>
                </a:cxn>
                <a:cxn ang="0">
                  <a:pos x="2544" y="8"/>
                </a:cxn>
                <a:cxn ang="0">
                  <a:pos x="2431" y="8"/>
                </a:cxn>
                <a:cxn ang="0">
                  <a:pos x="2512" y="8"/>
                </a:cxn>
                <a:cxn ang="0">
                  <a:pos x="2567" y="10"/>
                </a:cxn>
                <a:cxn ang="0">
                  <a:pos x="2331" y="9"/>
                </a:cxn>
                <a:cxn ang="0">
                  <a:pos x="2153" y="8"/>
                </a:cxn>
                <a:cxn ang="0">
                  <a:pos x="1984" y="8"/>
                </a:cxn>
                <a:cxn ang="0">
                  <a:pos x="1804" y="9"/>
                </a:cxn>
                <a:cxn ang="0">
                  <a:pos x="1641" y="8"/>
                </a:cxn>
                <a:cxn ang="0">
                  <a:pos x="1505" y="8"/>
                </a:cxn>
                <a:cxn ang="0">
                  <a:pos x="1444" y="8"/>
                </a:cxn>
                <a:cxn ang="0">
                  <a:pos x="1349" y="9"/>
                </a:cxn>
                <a:cxn ang="0">
                  <a:pos x="1193" y="8"/>
                </a:cxn>
                <a:cxn ang="0">
                  <a:pos x="1116" y="8"/>
                </a:cxn>
                <a:cxn ang="0">
                  <a:pos x="1116" y="6"/>
                </a:cxn>
                <a:cxn ang="0">
                  <a:pos x="960" y="6"/>
                </a:cxn>
                <a:cxn ang="0">
                  <a:pos x="809" y="8"/>
                </a:cxn>
                <a:cxn ang="0">
                  <a:pos x="604" y="8"/>
                </a:cxn>
                <a:cxn ang="0">
                  <a:pos x="724" y="6"/>
                </a:cxn>
                <a:cxn ang="0">
                  <a:pos x="692" y="5"/>
                </a:cxn>
                <a:cxn ang="0">
                  <a:pos x="533" y="5"/>
                </a:cxn>
                <a:cxn ang="0">
                  <a:pos x="320" y="6"/>
                </a:cxn>
                <a:cxn ang="0">
                  <a:pos x="49" y="6"/>
                </a:cxn>
                <a:cxn ang="0">
                  <a:pos x="49" y="5"/>
                </a:cxn>
                <a:cxn ang="0">
                  <a:pos x="332" y="5"/>
                </a:cxn>
                <a:cxn ang="0">
                  <a:pos x="305" y="4"/>
                </a:cxn>
                <a:cxn ang="0">
                  <a:pos x="172" y="4"/>
                </a:cxn>
                <a:cxn ang="0">
                  <a:pos x="49" y="4"/>
                </a:cxn>
                <a:cxn ang="0">
                  <a:pos x="249" y="3"/>
                </a:cxn>
                <a:cxn ang="0">
                  <a:pos x="229" y="2"/>
                </a:cxn>
                <a:cxn ang="0">
                  <a:pos x="65" y="0"/>
                </a:cxn>
              </a:cxnLst>
              <a:rect l="0" t="0" r="0" b="0"/>
              <a:pathLst>
                <a:path w="159" h="169">
                  <a:moveTo>
                    <a:pt x="4" y="0"/>
                  </a:moveTo>
                  <a:lnTo>
                    <a:pt x="9" y="11"/>
                  </a:lnTo>
                  <a:lnTo>
                    <a:pt x="16" y="15"/>
                  </a:lnTo>
                  <a:lnTo>
                    <a:pt x="21" y="24"/>
                  </a:lnTo>
                  <a:lnTo>
                    <a:pt x="26" y="23"/>
                  </a:lnTo>
                  <a:lnTo>
                    <a:pt x="32" y="21"/>
                  </a:lnTo>
                  <a:lnTo>
                    <a:pt x="39" y="21"/>
                  </a:lnTo>
                  <a:lnTo>
                    <a:pt x="46" y="19"/>
                  </a:lnTo>
                  <a:lnTo>
                    <a:pt x="54" y="14"/>
                  </a:lnTo>
                  <a:lnTo>
                    <a:pt x="54" y="19"/>
                  </a:lnTo>
                  <a:lnTo>
                    <a:pt x="66" y="17"/>
                  </a:lnTo>
                  <a:lnTo>
                    <a:pt x="58" y="23"/>
                  </a:lnTo>
                  <a:lnTo>
                    <a:pt x="59" y="27"/>
                  </a:lnTo>
                  <a:lnTo>
                    <a:pt x="53" y="26"/>
                  </a:lnTo>
                  <a:lnTo>
                    <a:pt x="50" y="28"/>
                  </a:lnTo>
                  <a:lnTo>
                    <a:pt x="49" y="31"/>
                  </a:lnTo>
                  <a:lnTo>
                    <a:pt x="52" y="32"/>
                  </a:lnTo>
                  <a:lnTo>
                    <a:pt x="63" y="29"/>
                  </a:lnTo>
                  <a:lnTo>
                    <a:pt x="78" y="23"/>
                  </a:lnTo>
                  <a:lnTo>
                    <a:pt x="76" y="28"/>
                  </a:lnTo>
                  <a:lnTo>
                    <a:pt x="83" y="29"/>
                  </a:lnTo>
                  <a:lnTo>
                    <a:pt x="95" y="28"/>
                  </a:lnTo>
                  <a:lnTo>
                    <a:pt x="80" y="36"/>
                  </a:lnTo>
                  <a:lnTo>
                    <a:pt x="83" y="40"/>
                  </a:lnTo>
                  <a:lnTo>
                    <a:pt x="76" y="41"/>
                  </a:lnTo>
                  <a:lnTo>
                    <a:pt x="73" y="42"/>
                  </a:lnTo>
                  <a:lnTo>
                    <a:pt x="72" y="44"/>
                  </a:lnTo>
                  <a:lnTo>
                    <a:pt x="74" y="47"/>
                  </a:lnTo>
                  <a:lnTo>
                    <a:pt x="79" y="48"/>
                  </a:lnTo>
                  <a:lnTo>
                    <a:pt x="86" y="47"/>
                  </a:lnTo>
                  <a:lnTo>
                    <a:pt x="93" y="45"/>
                  </a:lnTo>
                  <a:lnTo>
                    <a:pt x="104" y="42"/>
                  </a:lnTo>
                  <a:lnTo>
                    <a:pt x="112" y="38"/>
                  </a:lnTo>
                  <a:lnTo>
                    <a:pt x="118" y="36"/>
                  </a:lnTo>
                  <a:lnTo>
                    <a:pt x="113" y="42"/>
                  </a:lnTo>
                  <a:lnTo>
                    <a:pt x="114" y="44"/>
                  </a:lnTo>
                  <a:lnTo>
                    <a:pt x="116" y="46"/>
                  </a:lnTo>
                  <a:lnTo>
                    <a:pt x="118" y="46"/>
                  </a:lnTo>
                  <a:lnTo>
                    <a:pt x="121" y="45"/>
                  </a:lnTo>
                  <a:lnTo>
                    <a:pt x="128" y="42"/>
                  </a:lnTo>
                  <a:lnTo>
                    <a:pt x="125" y="46"/>
                  </a:lnTo>
                  <a:lnTo>
                    <a:pt x="125" y="50"/>
                  </a:lnTo>
                  <a:lnTo>
                    <a:pt x="144" y="53"/>
                  </a:lnTo>
                  <a:lnTo>
                    <a:pt x="126" y="57"/>
                  </a:lnTo>
                  <a:lnTo>
                    <a:pt x="125" y="61"/>
                  </a:lnTo>
                  <a:lnTo>
                    <a:pt x="128" y="67"/>
                  </a:lnTo>
                  <a:lnTo>
                    <a:pt x="120" y="63"/>
                  </a:lnTo>
                  <a:lnTo>
                    <a:pt x="116" y="62"/>
                  </a:lnTo>
                  <a:lnTo>
                    <a:pt x="109" y="62"/>
                  </a:lnTo>
                  <a:lnTo>
                    <a:pt x="101" y="64"/>
                  </a:lnTo>
                  <a:lnTo>
                    <a:pt x="98" y="66"/>
                  </a:lnTo>
                  <a:lnTo>
                    <a:pt x="98" y="69"/>
                  </a:lnTo>
                  <a:lnTo>
                    <a:pt x="101" y="73"/>
                  </a:lnTo>
                  <a:lnTo>
                    <a:pt x="105" y="75"/>
                  </a:lnTo>
                  <a:lnTo>
                    <a:pt x="113" y="78"/>
                  </a:lnTo>
                  <a:lnTo>
                    <a:pt x="121" y="80"/>
                  </a:lnTo>
                  <a:lnTo>
                    <a:pt x="131" y="81"/>
                  </a:lnTo>
                  <a:lnTo>
                    <a:pt x="139" y="79"/>
                  </a:lnTo>
                  <a:lnTo>
                    <a:pt x="137" y="84"/>
                  </a:lnTo>
                  <a:lnTo>
                    <a:pt x="139" y="88"/>
                  </a:lnTo>
                  <a:lnTo>
                    <a:pt x="143" y="90"/>
                  </a:lnTo>
                  <a:lnTo>
                    <a:pt x="147" y="93"/>
                  </a:lnTo>
                  <a:lnTo>
                    <a:pt x="158" y="96"/>
                  </a:lnTo>
                  <a:lnTo>
                    <a:pt x="139" y="100"/>
                  </a:lnTo>
                  <a:lnTo>
                    <a:pt x="137" y="103"/>
                  </a:lnTo>
                  <a:lnTo>
                    <a:pt x="137" y="107"/>
                  </a:lnTo>
                  <a:lnTo>
                    <a:pt x="132" y="104"/>
                  </a:lnTo>
                  <a:lnTo>
                    <a:pt x="129" y="103"/>
                  </a:lnTo>
                  <a:lnTo>
                    <a:pt x="124" y="103"/>
                  </a:lnTo>
                  <a:lnTo>
                    <a:pt x="120" y="104"/>
                  </a:lnTo>
                  <a:lnTo>
                    <a:pt x="119" y="107"/>
                  </a:lnTo>
                  <a:lnTo>
                    <a:pt x="120" y="110"/>
                  </a:lnTo>
                  <a:lnTo>
                    <a:pt x="123" y="113"/>
                  </a:lnTo>
                  <a:lnTo>
                    <a:pt x="128" y="115"/>
                  </a:lnTo>
                  <a:lnTo>
                    <a:pt x="133" y="117"/>
                  </a:lnTo>
                  <a:lnTo>
                    <a:pt x="140" y="119"/>
                  </a:lnTo>
                  <a:lnTo>
                    <a:pt x="147" y="121"/>
                  </a:lnTo>
                  <a:lnTo>
                    <a:pt x="143" y="123"/>
                  </a:lnTo>
                  <a:lnTo>
                    <a:pt x="157" y="129"/>
                  </a:lnTo>
                  <a:lnTo>
                    <a:pt x="140" y="129"/>
                  </a:lnTo>
                  <a:lnTo>
                    <a:pt x="137" y="130"/>
                  </a:lnTo>
                  <a:lnTo>
                    <a:pt x="135" y="132"/>
                  </a:lnTo>
                  <a:lnTo>
                    <a:pt x="146" y="144"/>
                  </a:lnTo>
                  <a:lnTo>
                    <a:pt x="141" y="144"/>
                  </a:lnTo>
                  <a:lnTo>
                    <a:pt x="141" y="148"/>
                  </a:lnTo>
                  <a:lnTo>
                    <a:pt x="143" y="154"/>
                  </a:lnTo>
                  <a:lnTo>
                    <a:pt x="145" y="160"/>
                  </a:lnTo>
                  <a:lnTo>
                    <a:pt x="141" y="157"/>
                  </a:lnTo>
                  <a:lnTo>
                    <a:pt x="135" y="154"/>
                  </a:lnTo>
                  <a:lnTo>
                    <a:pt x="131" y="154"/>
                  </a:lnTo>
                  <a:lnTo>
                    <a:pt x="130" y="159"/>
                  </a:lnTo>
                  <a:lnTo>
                    <a:pt x="123" y="152"/>
                  </a:lnTo>
                  <a:lnTo>
                    <a:pt x="121" y="149"/>
                  </a:lnTo>
                  <a:lnTo>
                    <a:pt x="118" y="147"/>
                  </a:lnTo>
                  <a:lnTo>
                    <a:pt x="114" y="148"/>
                  </a:lnTo>
                  <a:lnTo>
                    <a:pt x="112" y="151"/>
                  </a:lnTo>
                  <a:lnTo>
                    <a:pt x="112" y="154"/>
                  </a:lnTo>
                  <a:lnTo>
                    <a:pt x="112" y="165"/>
                  </a:lnTo>
                  <a:lnTo>
                    <a:pt x="102" y="152"/>
                  </a:lnTo>
                  <a:lnTo>
                    <a:pt x="100" y="156"/>
                  </a:lnTo>
                  <a:lnTo>
                    <a:pt x="96" y="140"/>
                  </a:lnTo>
                  <a:lnTo>
                    <a:pt x="92" y="134"/>
                  </a:lnTo>
                  <a:lnTo>
                    <a:pt x="89" y="132"/>
                  </a:lnTo>
                  <a:lnTo>
                    <a:pt x="87" y="131"/>
                  </a:lnTo>
                  <a:lnTo>
                    <a:pt x="85" y="132"/>
                  </a:lnTo>
                  <a:lnTo>
                    <a:pt x="83" y="133"/>
                  </a:lnTo>
                  <a:lnTo>
                    <a:pt x="82" y="137"/>
                  </a:lnTo>
                  <a:lnTo>
                    <a:pt x="82" y="143"/>
                  </a:lnTo>
                  <a:lnTo>
                    <a:pt x="84" y="151"/>
                  </a:lnTo>
                  <a:lnTo>
                    <a:pt x="79" y="151"/>
                  </a:lnTo>
                  <a:lnTo>
                    <a:pt x="76" y="154"/>
                  </a:lnTo>
                  <a:lnTo>
                    <a:pt x="71" y="168"/>
                  </a:lnTo>
                  <a:lnTo>
                    <a:pt x="69" y="154"/>
                  </a:lnTo>
                  <a:lnTo>
                    <a:pt x="67" y="150"/>
                  </a:lnTo>
                  <a:lnTo>
                    <a:pt x="65" y="148"/>
                  </a:lnTo>
                  <a:lnTo>
                    <a:pt x="59" y="150"/>
                  </a:lnTo>
                  <a:lnTo>
                    <a:pt x="63" y="137"/>
                  </a:lnTo>
                  <a:lnTo>
                    <a:pt x="65" y="127"/>
                  </a:lnTo>
                  <a:lnTo>
                    <a:pt x="65" y="119"/>
                  </a:lnTo>
                  <a:lnTo>
                    <a:pt x="63" y="113"/>
                  </a:lnTo>
                  <a:lnTo>
                    <a:pt x="61" y="109"/>
                  </a:lnTo>
                  <a:lnTo>
                    <a:pt x="57" y="108"/>
                  </a:lnTo>
                  <a:lnTo>
                    <a:pt x="54" y="111"/>
                  </a:lnTo>
                  <a:lnTo>
                    <a:pt x="52" y="117"/>
                  </a:lnTo>
                  <a:lnTo>
                    <a:pt x="51" y="125"/>
                  </a:lnTo>
                  <a:lnTo>
                    <a:pt x="46" y="121"/>
                  </a:lnTo>
                  <a:lnTo>
                    <a:pt x="37" y="133"/>
                  </a:lnTo>
                  <a:lnTo>
                    <a:pt x="40" y="117"/>
                  </a:lnTo>
                  <a:lnTo>
                    <a:pt x="34" y="118"/>
                  </a:lnTo>
                  <a:lnTo>
                    <a:pt x="38" y="108"/>
                  </a:lnTo>
                  <a:lnTo>
                    <a:pt x="40" y="101"/>
                  </a:lnTo>
                  <a:lnTo>
                    <a:pt x="41" y="95"/>
                  </a:lnTo>
                  <a:lnTo>
                    <a:pt x="42" y="88"/>
                  </a:lnTo>
                  <a:lnTo>
                    <a:pt x="41" y="83"/>
                  </a:lnTo>
                  <a:lnTo>
                    <a:pt x="39" y="81"/>
                  </a:lnTo>
                  <a:lnTo>
                    <a:pt x="36" y="80"/>
                  </a:lnTo>
                  <a:lnTo>
                    <a:pt x="32" y="81"/>
                  </a:lnTo>
                  <a:lnTo>
                    <a:pt x="30" y="84"/>
                  </a:lnTo>
                  <a:lnTo>
                    <a:pt x="27" y="88"/>
                  </a:lnTo>
                  <a:lnTo>
                    <a:pt x="23" y="93"/>
                  </a:lnTo>
                  <a:lnTo>
                    <a:pt x="18" y="99"/>
                  </a:lnTo>
                  <a:lnTo>
                    <a:pt x="16" y="96"/>
                  </a:lnTo>
                  <a:lnTo>
                    <a:pt x="13" y="96"/>
                  </a:lnTo>
                  <a:lnTo>
                    <a:pt x="3" y="103"/>
                  </a:lnTo>
                  <a:lnTo>
                    <a:pt x="9" y="90"/>
                  </a:lnTo>
                  <a:lnTo>
                    <a:pt x="8" y="87"/>
                  </a:lnTo>
                  <a:lnTo>
                    <a:pt x="3" y="86"/>
                  </a:lnTo>
                  <a:lnTo>
                    <a:pt x="13" y="78"/>
                  </a:lnTo>
                  <a:lnTo>
                    <a:pt x="16" y="75"/>
                  </a:lnTo>
                  <a:lnTo>
                    <a:pt x="19" y="71"/>
                  </a:lnTo>
                  <a:lnTo>
                    <a:pt x="22" y="66"/>
                  </a:lnTo>
                  <a:lnTo>
                    <a:pt x="21" y="63"/>
                  </a:lnTo>
                  <a:lnTo>
                    <a:pt x="17" y="61"/>
                  </a:lnTo>
                  <a:lnTo>
                    <a:pt x="15" y="63"/>
                  </a:lnTo>
                  <a:lnTo>
                    <a:pt x="12" y="69"/>
                  </a:lnTo>
                  <a:lnTo>
                    <a:pt x="10" y="64"/>
                  </a:lnTo>
                  <a:lnTo>
                    <a:pt x="0" y="68"/>
                  </a:lnTo>
                  <a:lnTo>
                    <a:pt x="8" y="58"/>
                  </a:lnTo>
                  <a:lnTo>
                    <a:pt x="3" y="55"/>
                  </a:lnTo>
                  <a:lnTo>
                    <a:pt x="10" y="52"/>
                  </a:lnTo>
                  <a:lnTo>
                    <a:pt x="13" y="48"/>
                  </a:lnTo>
                  <a:lnTo>
                    <a:pt x="14" y="42"/>
                  </a:lnTo>
                  <a:lnTo>
                    <a:pt x="16" y="34"/>
                  </a:lnTo>
                  <a:lnTo>
                    <a:pt x="18" y="28"/>
                  </a:lnTo>
                  <a:lnTo>
                    <a:pt x="13" y="19"/>
                  </a:lnTo>
                  <a:lnTo>
                    <a:pt x="5" y="13"/>
                  </a:lnTo>
                  <a:lnTo>
                    <a:pt x="1" y="1"/>
                  </a:lnTo>
                  <a:lnTo>
                    <a:pt x="4" y="0"/>
                  </a:lnTo>
                </a:path>
              </a:pathLst>
            </a:custGeom>
            <a:solidFill>
              <a:srgbClr val="FF0000"/>
            </a:solidFill>
            <a:ln w="12700">
              <a:noFill/>
            </a:ln>
          </p:spPr>
          <p:txBody>
            <a:bodyPr/>
            <a:lstStyle/>
            <a:p>
              <a:endParaRPr lang="zh-CN" altLang="en-US"/>
            </a:p>
          </p:txBody>
        </p:sp>
        <p:sp>
          <p:nvSpPr>
            <p:cNvPr id="39953" name="Freeform 18"/>
            <p:cNvSpPr/>
            <p:nvPr/>
          </p:nvSpPr>
          <p:spPr>
            <a:xfrm>
              <a:off x="3148" y="1678"/>
              <a:ext cx="211" cy="127"/>
            </a:xfrm>
            <a:custGeom>
              <a:avLst/>
              <a:gdLst/>
              <a:ahLst/>
              <a:cxnLst>
                <a:cxn ang="0">
                  <a:pos x="271" y="9"/>
                </a:cxn>
                <a:cxn ang="0">
                  <a:pos x="553" y="8"/>
                </a:cxn>
                <a:cxn ang="0">
                  <a:pos x="967" y="9"/>
                </a:cxn>
                <a:cxn ang="0">
                  <a:pos x="1022" y="8"/>
                </a:cxn>
                <a:cxn ang="0">
                  <a:pos x="879" y="8"/>
                </a:cxn>
                <a:cxn ang="0">
                  <a:pos x="1122" y="8"/>
                </a:cxn>
                <a:cxn ang="0">
                  <a:pos x="1485" y="8"/>
                </a:cxn>
                <a:cxn ang="0">
                  <a:pos x="1498" y="8"/>
                </a:cxn>
                <a:cxn ang="0">
                  <a:pos x="1287" y="8"/>
                </a:cxn>
                <a:cxn ang="0">
                  <a:pos x="1536" y="8"/>
                </a:cxn>
                <a:cxn ang="0">
                  <a:pos x="2000" y="8"/>
                </a:cxn>
                <a:cxn ang="0">
                  <a:pos x="2047" y="8"/>
                </a:cxn>
                <a:cxn ang="0">
                  <a:pos x="2165" y="8"/>
                </a:cxn>
                <a:cxn ang="0">
                  <a:pos x="2238" y="8"/>
                </a:cxn>
                <a:cxn ang="0">
                  <a:pos x="2238" y="6"/>
                </a:cxn>
                <a:cxn ang="0">
                  <a:pos x="2079" y="6"/>
                </a:cxn>
                <a:cxn ang="0">
                  <a:pos x="1760" y="6"/>
                </a:cxn>
                <a:cxn ang="0">
                  <a:pos x="1876" y="6"/>
                </a:cxn>
                <a:cxn ang="0">
                  <a:pos x="2366" y="6"/>
                </a:cxn>
                <a:cxn ang="0">
                  <a:pos x="2505" y="5"/>
                </a:cxn>
                <a:cxn ang="0">
                  <a:pos x="2827" y="5"/>
                </a:cxn>
                <a:cxn ang="0">
                  <a:pos x="2465" y="4"/>
                </a:cxn>
                <a:cxn ang="0">
                  <a:pos x="2238" y="4"/>
                </a:cxn>
                <a:cxn ang="0">
                  <a:pos x="2143" y="4"/>
                </a:cxn>
                <a:cxn ang="0">
                  <a:pos x="2414" y="4"/>
                </a:cxn>
                <a:cxn ang="0">
                  <a:pos x="2583" y="3"/>
                </a:cxn>
                <a:cxn ang="0">
                  <a:pos x="2465" y="3"/>
                </a:cxn>
                <a:cxn ang="0">
                  <a:pos x="2532" y="2"/>
                </a:cxn>
                <a:cxn ang="0">
                  <a:pos x="2620" y="2"/>
                </a:cxn>
                <a:cxn ang="0">
                  <a:pos x="2350" y="2"/>
                </a:cxn>
                <a:cxn ang="0">
                  <a:pos x="2165" y="2"/>
                </a:cxn>
                <a:cxn ang="0">
                  <a:pos x="2000" y="2"/>
                </a:cxn>
                <a:cxn ang="0">
                  <a:pos x="1823" y="2"/>
                </a:cxn>
                <a:cxn ang="0">
                  <a:pos x="1657" y="2"/>
                </a:cxn>
                <a:cxn ang="0">
                  <a:pos x="1517" y="2"/>
                </a:cxn>
                <a:cxn ang="0">
                  <a:pos x="1453" y="2"/>
                </a:cxn>
                <a:cxn ang="0">
                  <a:pos x="1365" y="2"/>
                </a:cxn>
                <a:cxn ang="0">
                  <a:pos x="1198" y="2"/>
                </a:cxn>
                <a:cxn ang="0">
                  <a:pos x="1122" y="2"/>
                </a:cxn>
                <a:cxn ang="0">
                  <a:pos x="1136" y="4"/>
                </a:cxn>
                <a:cxn ang="0">
                  <a:pos x="964" y="4"/>
                </a:cxn>
                <a:cxn ang="0">
                  <a:pos x="815" y="3"/>
                </a:cxn>
                <a:cxn ang="0">
                  <a:pos x="608" y="4"/>
                </a:cxn>
                <a:cxn ang="0">
                  <a:pos x="739" y="5"/>
                </a:cxn>
                <a:cxn ang="0">
                  <a:pos x="693" y="6"/>
                </a:cxn>
                <a:cxn ang="0">
                  <a:pos x="521" y="5"/>
                </a:cxn>
                <a:cxn ang="0">
                  <a:pos x="321" y="5"/>
                </a:cxn>
                <a:cxn ang="0">
                  <a:pos x="49" y="5"/>
                </a:cxn>
                <a:cxn ang="0">
                  <a:pos x="49" y="5"/>
                </a:cxn>
                <a:cxn ang="0">
                  <a:pos x="339" y="6"/>
                </a:cxn>
                <a:cxn ang="0">
                  <a:pos x="310" y="6"/>
                </a:cxn>
                <a:cxn ang="0">
                  <a:pos x="174" y="6"/>
                </a:cxn>
                <a:cxn ang="0">
                  <a:pos x="49" y="6"/>
                </a:cxn>
                <a:cxn ang="0">
                  <a:pos x="254" y="8"/>
                </a:cxn>
                <a:cxn ang="0">
                  <a:pos x="232" y="8"/>
                </a:cxn>
                <a:cxn ang="0">
                  <a:pos x="65" y="10"/>
                </a:cxn>
              </a:cxnLst>
              <a:rect l="0" t="0" r="0" b="0"/>
              <a:pathLst>
                <a:path w="158" h="169">
                  <a:moveTo>
                    <a:pt x="4" y="168"/>
                  </a:moveTo>
                  <a:lnTo>
                    <a:pt x="9" y="157"/>
                  </a:lnTo>
                  <a:lnTo>
                    <a:pt x="15" y="153"/>
                  </a:lnTo>
                  <a:lnTo>
                    <a:pt x="20" y="144"/>
                  </a:lnTo>
                  <a:lnTo>
                    <a:pt x="26" y="146"/>
                  </a:lnTo>
                  <a:lnTo>
                    <a:pt x="31" y="147"/>
                  </a:lnTo>
                  <a:lnTo>
                    <a:pt x="38" y="147"/>
                  </a:lnTo>
                  <a:lnTo>
                    <a:pt x="46" y="149"/>
                  </a:lnTo>
                  <a:lnTo>
                    <a:pt x="54" y="154"/>
                  </a:lnTo>
                  <a:lnTo>
                    <a:pt x="54" y="150"/>
                  </a:lnTo>
                  <a:lnTo>
                    <a:pt x="65" y="151"/>
                  </a:lnTo>
                  <a:lnTo>
                    <a:pt x="57" y="145"/>
                  </a:lnTo>
                  <a:lnTo>
                    <a:pt x="58" y="141"/>
                  </a:lnTo>
                  <a:lnTo>
                    <a:pt x="53" y="143"/>
                  </a:lnTo>
                  <a:lnTo>
                    <a:pt x="49" y="141"/>
                  </a:lnTo>
                  <a:lnTo>
                    <a:pt x="49" y="138"/>
                  </a:lnTo>
                  <a:lnTo>
                    <a:pt x="51" y="136"/>
                  </a:lnTo>
                  <a:lnTo>
                    <a:pt x="62" y="139"/>
                  </a:lnTo>
                  <a:lnTo>
                    <a:pt x="77" y="145"/>
                  </a:lnTo>
                  <a:lnTo>
                    <a:pt x="75" y="140"/>
                  </a:lnTo>
                  <a:lnTo>
                    <a:pt x="82" y="140"/>
                  </a:lnTo>
                  <a:lnTo>
                    <a:pt x="94" y="140"/>
                  </a:lnTo>
                  <a:lnTo>
                    <a:pt x="80" y="133"/>
                  </a:lnTo>
                  <a:lnTo>
                    <a:pt x="83" y="129"/>
                  </a:lnTo>
                  <a:lnTo>
                    <a:pt x="75" y="128"/>
                  </a:lnTo>
                  <a:lnTo>
                    <a:pt x="72" y="126"/>
                  </a:lnTo>
                  <a:lnTo>
                    <a:pt x="71" y="124"/>
                  </a:lnTo>
                  <a:lnTo>
                    <a:pt x="74" y="121"/>
                  </a:lnTo>
                  <a:lnTo>
                    <a:pt x="78" y="120"/>
                  </a:lnTo>
                  <a:lnTo>
                    <a:pt x="85" y="121"/>
                  </a:lnTo>
                  <a:lnTo>
                    <a:pt x="93" y="123"/>
                  </a:lnTo>
                  <a:lnTo>
                    <a:pt x="104" y="126"/>
                  </a:lnTo>
                  <a:lnTo>
                    <a:pt x="111" y="130"/>
                  </a:lnTo>
                  <a:lnTo>
                    <a:pt x="118" y="132"/>
                  </a:lnTo>
                  <a:lnTo>
                    <a:pt x="112" y="127"/>
                  </a:lnTo>
                  <a:lnTo>
                    <a:pt x="113" y="124"/>
                  </a:lnTo>
                  <a:lnTo>
                    <a:pt x="115" y="122"/>
                  </a:lnTo>
                  <a:lnTo>
                    <a:pt x="118" y="122"/>
                  </a:lnTo>
                  <a:lnTo>
                    <a:pt x="120" y="123"/>
                  </a:lnTo>
                  <a:lnTo>
                    <a:pt x="127" y="127"/>
                  </a:lnTo>
                  <a:lnTo>
                    <a:pt x="125" y="122"/>
                  </a:lnTo>
                  <a:lnTo>
                    <a:pt x="124" y="118"/>
                  </a:lnTo>
                  <a:lnTo>
                    <a:pt x="144" y="115"/>
                  </a:lnTo>
                  <a:lnTo>
                    <a:pt x="125" y="111"/>
                  </a:lnTo>
                  <a:lnTo>
                    <a:pt x="124" y="107"/>
                  </a:lnTo>
                  <a:lnTo>
                    <a:pt x="127" y="102"/>
                  </a:lnTo>
                  <a:lnTo>
                    <a:pt x="119" y="105"/>
                  </a:lnTo>
                  <a:lnTo>
                    <a:pt x="115" y="106"/>
                  </a:lnTo>
                  <a:lnTo>
                    <a:pt x="108" y="106"/>
                  </a:lnTo>
                  <a:lnTo>
                    <a:pt x="101" y="105"/>
                  </a:lnTo>
                  <a:lnTo>
                    <a:pt x="97" y="102"/>
                  </a:lnTo>
                  <a:lnTo>
                    <a:pt x="97" y="99"/>
                  </a:lnTo>
                  <a:lnTo>
                    <a:pt x="101" y="96"/>
                  </a:lnTo>
                  <a:lnTo>
                    <a:pt x="104" y="93"/>
                  </a:lnTo>
                  <a:lnTo>
                    <a:pt x="112" y="90"/>
                  </a:lnTo>
                  <a:lnTo>
                    <a:pt x="120" y="89"/>
                  </a:lnTo>
                  <a:lnTo>
                    <a:pt x="131" y="88"/>
                  </a:lnTo>
                  <a:lnTo>
                    <a:pt x="139" y="89"/>
                  </a:lnTo>
                  <a:lnTo>
                    <a:pt x="136" y="84"/>
                  </a:lnTo>
                  <a:lnTo>
                    <a:pt x="139" y="80"/>
                  </a:lnTo>
                  <a:lnTo>
                    <a:pt x="143" y="78"/>
                  </a:lnTo>
                  <a:lnTo>
                    <a:pt x="147" y="75"/>
                  </a:lnTo>
                  <a:lnTo>
                    <a:pt x="157" y="72"/>
                  </a:lnTo>
                  <a:lnTo>
                    <a:pt x="139" y="68"/>
                  </a:lnTo>
                  <a:lnTo>
                    <a:pt x="136" y="65"/>
                  </a:lnTo>
                  <a:lnTo>
                    <a:pt x="136" y="61"/>
                  </a:lnTo>
                  <a:lnTo>
                    <a:pt x="132" y="65"/>
                  </a:lnTo>
                  <a:lnTo>
                    <a:pt x="129" y="66"/>
                  </a:lnTo>
                  <a:lnTo>
                    <a:pt x="124" y="65"/>
                  </a:lnTo>
                  <a:lnTo>
                    <a:pt x="120" y="64"/>
                  </a:lnTo>
                  <a:lnTo>
                    <a:pt x="118" y="61"/>
                  </a:lnTo>
                  <a:lnTo>
                    <a:pt x="119" y="58"/>
                  </a:lnTo>
                  <a:lnTo>
                    <a:pt x="123" y="56"/>
                  </a:lnTo>
                  <a:lnTo>
                    <a:pt x="128" y="53"/>
                  </a:lnTo>
                  <a:lnTo>
                    <a:pt x="133" y="51"/>
                  </a:lnTo>
                  <a:lnTo>
                    <a:pt x="140" y="49"/>
                  </a:lnTo>
                  <a:lnTo>
                    <a:pt x="146" y="48"/>
                  </a:lnTo>
                  <a:lnTo>
                    <a:pt x="143" y="45"/>
                  </a:lnTo>
                  <a:lnTo>
                    <a:pt x="156" y="39"/>
                  </a:lnTo>
                  <a:lnTo>
                    <a:pt x="139" y="39"/>
                  </a:lnTo>
                  <a:lnTo>
                    <a:pt x="136" y="38"/>
                  </a:lnTo>
                  <a:lnTo>
                    <a:pt x="135" y="36"/>
                  </a:lnTo>
                  <a:lnTo>
                    <a:pt x="146" y="24"/>
                  </a:lnTo>
                  <a:lnTo>
                    <a:pt x="140" y="25"/>
                  </a:lnTo>
                  <a:lnTo>
                    <a:pt x="140" y="20"/>
                  </a:lnTo>
                  <a:lnTo>
                    <a:pt x="142" y="14"/>
                  </a:lnTo>
                  <a:lnTo>
                    <a:pt x="145" y="8"/>
                  </a:lnTo>
                  <a:lnTo>
                    <a:pt x="141" y="12"/>
                  </a:lnTo>
                  <a:lnTo>
                    <a:pt x="135" y="14"/>
                  </a:lnTo>
                  <a:lnTo>
                    <a:pt x="130" y="14"/>
                  </a:lnTo>
                  <a:lnTo>
                    <a:pt x="129" y="9"/>
                  </a:lnTo>
                  <a:lnTo>
                    <a:pt x="122" y="17"/>
                  </a:lnTo>
                  <a:lnTo>
                    <a:pt x="120" y="19"/>
                  </a:lnTo>
                  <a:lnTo>
                    <a:pt x="117" y="21"/>
                  </a:lnTo>
                  <a:lnTo>
                    <a:pt x="113" y="20"/>
                  </a:lnTo>
                  <a:lnTo>
                    <a:pt x="111" y="17"/>
                  </a:lnTo>
                  <a:lnTo>
                    <a:pt x="111" y="14"/>
                  </a:lnTo>
                  <a:lnTo>
                    <a:pt x="111" y="3"/>
                  </a:lnTo>
                  <a:lnTo>
                    <a:pt x="101" y="16"/>
                  </a:lnTo>
                  <a:lnTo>
                    <a:pt x="99" y="12"/>
                  </a:lnTo>
                  <a:lnTo>
                    <a:pt x="95" y="28"/>
                  </a:lnTo>
                  <a:lnTo>
                    <a:pt x="92" y="34"/>
                  </a:lnTo>
                  <a:lnTo>
                    <a:pt x="89" y="36"/>
                  </a:lnTo>
                  <a:lnTo>
                    <a:pt x="86" y="37"/>
                  </a:lnTo>
                  <a:lnTo>
                    <a:pt x="84" y="36"/>
                  </a:lnTo>
                  <a:lnTo>
                    <a:pt x="83" y="35"/>
                  </a:lnTo>
                  <a:lnTo>
                    <a:pt x="81" y="31"/>
                  </a:lnTo>
                  <a:lnTo>
                    <a:pt x="81" y="25"/>
                  </a:lnTo>
                  <a:lnTo>
                    <a:pt x="83" y="17"/>
                  </a:lnTo>
                  <a:lnTo>
                    <a:pt x="78" y="17"/>
                  </a:lnTo>
                  <a:lnTo>
                    <a:pt x="76" y="14"/>
                  </a:lnTo>
                  <a:lnTo>
                    <a:pt x="70" y="0"/>
                  </a:lnTo>
                  <a:lnTo>
                    <a:pt x="68" y="14"/>
                  </a:lnTo>
                  <a:lnTo>
                    <a:pt x="66" y="18"/>
                  </a:lnTo>
                  <a:lnTo>
                    <a:pt x="64" y="21"/>
                  </a:lnTo>
                  <a:lnTo>
                    <a:pt x="59" y="18"/>
                  </a:lnTo>
                  <a:lnTo>
                    <a:pt x="62" y="31"/>
                  </a:lnTo>
                  <a:lnTo>
                    <a:pt x="64" y="41"/>
                  </a:lnTo>
                  <a:lnTo>
                    <a:pt x="64" y="50"/>
                  </a:lnTo>
                  <a:lnTo>
                    <a:pt x="63" y="56"/>
                  </a:lnTo>
                  <a:lnTo>
                    <a:pt x="60" y="59"/>
                  </a:lnTo>
                  <a:lnTo>
                    <a:pt x="57" y="60"/>
                  </a:lnTo>
                  <a:lnTo>
                    <a:pt x="53" y="57"/>
                  </a:lnTo>
                  <a:lnTo>
                    <a:pt x="52" y="52"/>
                  </a:lnTo>
                  <a:lnTo>
                    <a:pt x="50" y="44"/>
                  </a:lnTo>
                  <a:lnTo>
                    <a:pt x="46" y="48"/>
                  </a:lnTo>
                  <a:lnTo>
                    <a:pt x="37" y="35"/>
                  </a:lnTo>
                  <a:lnTo>
                    <a:pt x="39" y="52"/>
                  </a:lnTo>
                  <a:lnTo>
                    <a:pt x="34" y="51"/>
                  </a:lnTo>
                  <a:lnTo>
                    <a:pt x="38" y="61"/>
                  </a:lnTo>
                  <a:lnTo>
                    <a:pt x="39" y="68"/>
                  </a:lnTo>
                  <a:lnTo>
                    <a:pt x="41" y="73"/>
                  </a:lnTo>
                  <a:lnTo>
                    <a:pt x="41" y="80"/>
                  </a:lnTo>
                  <a:lnTo>
                    <a:pt x="40" y="85"/>
                  </a:lnTo>
                  <a:lnTo>
                    <a:pt x="38" y="88"/>
                  </a:lnTo>
                  <a:lnTo>
                    <a:pt x="35" y="89"/>
                  </a:lnTo>
                  <a:lnTo>
                    <a:pt x="32" y="87"/>
                  </a:lnTo>
                  <a:lnTo>
                    <a:pt x="29" y="85"/>
                  </a:lnTo>
                  <a:lnTo>
                    <a:pt x="26" y="80"/>
                  </a:lnTo>
                  <a:lnTo>
                    <a:pt x="22" y="75"/>
                  </a:lnTo>
                  <a:lnTo>
                    <a:pt x="18" y="69"/>
                  </a:lnTo>
                  <a:lnTo>
                    <a:pt x="16" y="72"/>
                  </a:lnTo>
                  <a:lnTo>
                    <a:pt x="13" y="72"/>
                  </a:lnTo>
                  <a:lnTo>
                    <a:pt x="3" y="66"/>
                  </a:lnTo>
                  <a:lnTo>
                    <a:pt x="9" y="78"/>
                  </a:lnTo>
                  <a:lnTo>
                    <a:pt x="7" y="81"/>
                  </a:lnTo>
                  <a:lnTo>
                    <a:pt x="3" y="83"/>
                  </a:lnTo>
                  <a:lnTo>
                    <a:pt x="13" y="91"/>
                  </a:lnTo>
                  <a:lnTo>
                    <a:pt x="16" y="93"/>
                  </a:lnTo>
                  <a:lnTo>
                    <a:pt x="19" y="98"/>
                  </a:lnTo>
                  <a:lnTo>
                    <a:pt x="21" y="102"/>
                  </a:lnTo>
                  <a:lnTo>
                    <a:pt x="20" y="106"/>
                  </a:lnTo>
                  <a:lnTo>
                    <a:pt x="17" y="107"/>
                  </a:lnTo>
                  <a:lnTo>
                    <a:pt x="14" y="105"/>
                  </a:lnTo>
                  <a:lnTo>
                    <a:pt x="12" y="100"/>
                  </a:lnTo>
                  <a:lnTo>
                    <a:pt x="10" y="104"/>
                  </a:lnTo>
                  <a:lnTo>
                    <a:pt x="0" y="100"/>
                  </a:lnTo>
                  <a:lnTo>
                    <a:pt x="7" y="110"/>
                  </a:lnTo>
                  <a:lnTo>
                    <a:pt x="3" y="113"/>
                  </a:lnTo>
                  <a:lnTo>
                    <a:pt x="9" y="116"/>
                  </a:lnTo>
                  <a:lnTo>
                    <a:pt x="13" y="120"/>
                  </a:lnTo>
                  <a:lnTo>
                    <a:pt x="14" y="127"/>
                  </a:lnTo>
                  <a:lnTo>
                    <a:pt x="15" y="134"/>
                  </a:lnTo>
                  <a:lnTo>
                    <a:pt x="18" y="140"/>
                  </a:lnTo>
                  <a:lnTo>
                    <a:pt x="13" y="150"/>
                  </a:lnTo>
                  <a:lnTo>
                    <a:pt x="4" y="156"/>
                  </a:lnTo>
                  <a:lnTo>
                    <a:pt x="0" y="167"/>
                  </a:lnTo>
                  <a:lnTo>
                    <a:pt x="4" y="168"/>
                  </a:lnTo>
                </a:path>
              </a:pathLst>
            </a:custGeom>
            <a:solidFill>
              <a:srgbClr val="606000"/>
            </a:solidFill>
            <a:ln w="12700">
              <a:noFill/>
            </a:ln>
          </p:spPr>
          <p:txBody>
            <a:bodyPr/>
            <a:lstStyle/>
            <a:p>
              <a:endParaRPr lang="zh-CN" altLang="en-US"/>
            </a:p>
          </p:txBody>
        </p:sp>
        <p:sp>
          <p:nvSpPr>
            <p:cNvPr id="39954" name="Freeform 19"/>
            <p:cNvSpPr/>
            <p:nvPr/>
          </p:nvSpPr>
          <p:spPr>
            <a:xfrm>
              <a:off x="1604" y="1988"/>
              <a:ext cx="293" cy="103"/>
            </a:xfrm>
            <a:custGeom>
              <a:avLst/>
              <a:gdLst/>
              <a:ahLst/>
              <a:cxnLst>
                <a:cxn ang="0">
                  <a:pos x="3425" y="4"/>
                </a:cxn>
                <a:cxn ang="0">
                  <a:pos x="3132" y="3"/>
                </a:cxn>
                <a:cxn ang="0">
                  <a:pos x="2955" y="2"/>
                </a:cxn>
                <a:cxn ang="0">
                  <a:pos x="2795" y="3"/>
                </a:cxn>
                <a:cxn ang="0">
                  <a:pos x="2662" y="2"/>
                </a:cxn>
                <a:cxn ang="0">
                  <a:pos x="2492" y="0"/>
                </a:cxn>
                <a:cxn ang="0">
                  <a:pos x="2391" y="2"/>
                </a:cxn>
                <a:cxn ang="0">
                  <a:pos x="2437" y="3"/>
                </a:cxn>
                <a:cxn ang="0">
                  <a:pos x="2235" y="3"/>
                </a:cxn>
                <a:cxn ang="0">
                  <a:pos x="1946" y="2"/>
                </a:cxn>
                <a:cxn ang="0">
                  <a:pos x="1743" y="2"/>
                </a:cxn>
                <a:cxn ang="0">
                  <a:pos x="1793" y="2"/>
                </a:cxn>
                <a:cxn ang="0">
                  <a:pos x="1679" y="3"/>
                </a:cxn>
                <a:cxn ang="0">
                  <a:pos x="1225" y="2"/>
                </a:cxn>
                <a:cxn ang="0">
                  <a:pos x="1006" y="2"/>
                </a:cxn>
                <a:cxn ang="0">
                  <a:pos x="1112" y="3"/>
                </a:cxn>
                <a:cxn ang="0">
                  <a:pos x="1060" y="3"/>
                </a:cxn>
                <a:cxn ang="0">
                  <a:pos x="646" y="3"/>
                </a:cxn>
                <a:cxn ang="0">
                  <a:pos x="586" y="4"/>
                </a:cxn>
                <a:cxn ang="0">
                  <a:pos x="205" y="4"/>
                </a:cxn>
                <a:cxn ang="0">
                  <a:pos x="330" y="5"/>
                </a:cxn>
                <a:cxn ang="0">
                  <a:pos x="514" y="5"/>
                </a:cxn>
                <a:cxn ang="0">
                  <a:pos x="586" y="6"/>
                </a:cxn>
                <a:cxn ang="0">
                  <a:pos x="946" y="5"/>
                </a:cxn>
                <a:cxn ang="0">
                  <a:pos x="1039" y="6"/>
                </a:cxn>
                <a:cxn ang="0">
                  <a:pos x="835" y="6"/>
                </a:cxn>
                <a:cxn ang="0">
                  <a:pos x="946" y="6"/>
                </a:cxn>
                <a:cxn ang="0">
                  <a:pos x="1145" y="6"/>
                </a:cxn>
                <a:cxn ang="0">
                  <a:pos x="1348" y="6"/>
                </a:cxn>
                <a:cxn ang="0">
                  <a:pos x="1678" y="6"/>
                </a:cxn>
                <a:cxn ang="0">
                  <a:pos x="1830" y="6"/>
                </a:cxn>
                <a:cxn ang="0">
                  <a:pos x="1582" y="7"/>
                </a:cxn>
                <a:cxn ang="0">
                  <a:pos x="1703" y="8"/>
                </a:cxn>
                <a:cxn ang="0">
                  <a:pos x="1881" y="8"/>
                </a:cxn>
                <a:cxn ang="0">
                  <a:pos x="1999" y="8"/>
                </a:cxn>
                <a:cxn ang="0">
                  <a:pos x="2143" y="7"/>
                </a:cxn>
                <a:cxn ang="0">
                  <a:pos x="2300" y="6"/>
                </a:cxn>
                <a:cxn ang="0">
                  <a:pos x="2455" y="6"/>
                </a:cxn>
                <a:cxn ang="0">
                  <a:pos x="2455" y="6"/>
                </a:cxn>
                <a:cxn ang="0">
                  <a:pos x="2592" y="6"/>
                </a:cxn>
                <a:cxn ang="0">
                  <a:pos x="2854" y="5"/>
                </a:cxn>
                <a:cxn ang="0">
                  <a:pos x="3006" y="5"/>
                </a:cxn>
                <a:cxn ang="0">
                  <a:pos x="3283" y="5"/>
                </a:cxn>
                <a:cxn ang="0">
                  <a:pos x="3444" y="5"/>
                </a:cxn>
                <a:cxn ang="0">
                  <a:pos x="3850" y="4"/>
                </a:cxn>
              </a:cxnLst>
              <a:rect l="0" t="0" r="0" b="0"/>
              <a:pathLst>
                <a:path w="220" h="137">
                  <a:moveTo>
                    <a:pt x="219" y="64"/>
                  </a:moveTo>
                  <a:lnTo>
                    <a:pt x="205" y="60"/>
                  </a:lnTo>
                  <a:lnTo>
                    <a:pt x="195" y="62"/>
                  </a:lnTo>
                  <a:lnTo>
                    <a:pt x="186" y="58"/>
                  </a:lnTo>
                  <a:lnTo>
                    <a:pt x="183" y="52"/>
                  </a:lnTo>
                  <a:lnTo>
                    <a:pt x="179" y="47"/>
                  </a:lnTo>
                  <a:lnTo>
                    <a:pt x="176" y="43"/>
                  </a:lnTo>
                  <a:lnTo>
                    <a:pt x="173" y="40"/>
                  </a:lnTo>
                  <a:lnTo>
                    <a:pt x="168" y="31"/>
                  </a:lnTo>
                  <a:lnTo>
                    <a:pt x="167" y="44"/>
                  </a:lnTo>
                  <a:lnTo>
                    <a:pt x="163" y="42"/>
                  </a:lnTo>
                  <a:lnTo>
                    <a:pt x="159" y="39"/>
                  </a:lnTo>
                  <a:lnTo>
                    <a:pt x="155" y="34"/>
                  </a:lnTo>
                  <a:lnTo>
                    <a:pt x="151" y="29"/>
                  </a:lnTo>
                  <a:lnTo>
                    <a:pt x="152" y="26"/>
                  </a:lnTo>
                  <a:lnTo>
                    <a:pt x="154" y="17"/>
                  </a:lnTo>
                  <a:lnTo>
                    <a:pt x="149" y="21"/>
                  </a:lnTo>
                  <a:lnTo>
                    <a:pt x="142" y="0"/>
                  </a:lnTo>
                  <a:lnTo>
                    <a:pt x="140" y="21"/>
                  </a:lnTo>
                  <a:lnTo>
                    <a:pt x="133" y="18"/>
                  </a:lnTo>
                  <a:lnTo>
                    <a:pt x="137" y="25"/>
                  </a:lnTo>
                  <a:lnTo>
                    <a:pt x="140" y="31"/>
                  </a:lnTo>
                  <a:lnTo>
                    <a:pt x="140" y="34"/>
                  </a:lnTo>
                  <a:lnTo>
                    <a:pt x="139" y="38"/>
                  </a:lnTo>
                  <a:lnTo>
                    <a:pt x="135" y="41"/>
                  </a:lnTo>
                  <a:lnTo>
                    <a:pt x="131" y="42"/>
                  </a:lnTo>
                  <a:lnTo>
                    <a:pt x="127" y="40"/>
                  </a:lnTo>
                  <a:lnTo>
                    <a:pt x="122" y="34"/>
                  </a:lnTo>
                  <a:lnTo>
                    <a:pt x="118" y="29"/>
                  </a:lnTo>
                  <a:lnTo>
                    <a:pt x="111" y="13"/>
                  </a:lnTo>
                  <a:lnTo>
                    <a:pt x="107" y="19"/>
                  </a:lnTo>
                  <a:lnTo>
                    <a:pt x="96" y="6"/>
                  </a:lnTo>
                  <a:lnTo>
                    <a:pt x="99" y="22"/>
                  </a:lnTo>
                  <a:lnTo>
                    <a:pt x="93" y="23"/>
                  </a:lnTo>
                  <a:lnTo>
                    <a:pt x="101" y="30"/>
                  </a:lnTo>
                  <a:lnTo>
                    <a:pt x="102" y="33"/>
                  </a:lnTo>
                  <a:lnTo>
                    <a:pt x="101" y="36"/>
                  </a:lnTo>
                  <a:lnTo>
                    <a:pt x="100" y="39"/>
                  </a:lnTo>
                  <a:lnTo>
                    <a:pt x="96" y="39"/>
                  </a:lnTo>
                  <a:lnTo>
                    <a:pt x="92" y="36"/>
                  </a:lnTo>
                  <a:lnTo>
                    <a:pt x="81" y="28"/>
                  </a:lnTo>
                  <a:lnTo>
                    <a:pt x="70" y="13"/>
                  </a:lnTo>
                  <a:lnTo>
                    <a:pt x="68" y="20"/>
                  </a:lnTo>
                  <a:lnTo>
                    <a:pt x="47" y="10"/>
                  </a:lnTo>
                  <a:lnTo>
                    <a:pt x="57" y="29"/>
                  </a:lnTo>
                  <a:lnTo>
                    <a:pt x="49" y="30"/>
                  </a:lnTo>
                  <a:lnTo>
                    <a:pt x="60" y="35"/>
                  </a:lnTo>
                  <a:lnTo>
                    <a:pt x="64" y="41"/>
                  </a:lnTo>
                  <a:lnTo>
                    <a:pt x="64" y="45"/>
                  </a:lnTo>
                  <a:lnTo>
                    <a:pt x="63" y="47"/>
                  </a:lnTo>
                  <a:lnTo>
                    <a:pt x="60" y="47"/>
                  </a:lnTo>
                  <a:lnTo>
                    <a:pt x="54" y="46"/>
                  </a:lnTo>
                  <a:lnTo>
                    <a:pt x="36" y="39"/>
                  </a:lnTo>
                  <a:lnTo>
                    <a:pt x="37" y="44"/>
                  </a:lnTo>
                  <a:lnTo>
                    <a:pt x="19" y="41"/>
                  </a:lnTo>
                  <a:lnTo>
                    <a:pt x="34" y="54"/>
                  </a:lnTo>
                  <a:lnTo>
                    <a:pt x="33" y="56"/>
                  </a:lnTo>
                  <a:lnTo>
                    <a:pt x="29" y="57"/>
                  </a:lnTo>
                  <a:lnTo>
                    <a:pt x="24" y="58"/>
                  </a:lnTo>
                  <a:lnTo>
                    <a:pt x="12" y="57"/>
                  </a:lnTo>
                  <a:lnTo>
                    <a:pt x="18" y="61"/>
                  </a:lnTo>
                  <a:lnTo>
                    <a:pt x="0" y="72"/>
                  </a:lnTo>
                  <a:lnTo>
                    <a:pt x="19" y="77"/>
                  </a:lnTo>
                  <a:lnTo>
                    <a:pt x="16" y="84"/>
                  </a:lnTo>
                  <a:lnTo>
                    <a:pt x="27" y="81"/>
                  </a:lnTo>
                  <a:lnTo>
                    <a:pt x="29" y="82"/>
                  </a:lnTo>
                  <a:lnTo>
                    <a:pt x="29" y="86"/>
                  </a:lnTo>
                  <a:lnTo>
                    <a:pt x="19" y="98"/>
                  </a:lnTo>
                  <a:lnTo>
                    <a:pt x="33" y="94"/>
                  </a:lnTo>
                  <a:lnTo>
                    <a:pt x="32" y="100"/>
                  </a:lnTo>
                  <a:lnTo>
                    <a:pt x="47" y="88"/>
                  </a:lnTo>
                  <a:lnTo>
                    <a:pt x="53" y="85"/>
                  </a:lnTo>
                  <a:lnTo>
                    <a:pt x="55" y="84"/>
                  </a:lnTo>
                  <a:lnTo>
                    <a:pt x="58" y="86"/>
                  </a:lnTo>
                  <a:lnTo>
                    <a:pt x="59" y="88"/>
                  </a:lnTo>
                  <a:lnTo>
                    <a:pt x="60" y="92"/>
                  </a:lnTo>
                  <a:lnTo>
                    <a:pt x="57" y="95"/>
                  </a:lnTo>
                  <a:lnTo>
                    <a:pt x="48" y="101"/>
                  </a:lnTo>
                  <a:lnTo>
                    <a:pt x="53" y="101"/>
                  </a:lnTo>
                  <a:lnTo>
                    <a:pt x="54" y="102"/>
                  </a:lnTo>
                  <a:lnTo>
                    <a:pt x="53" y="104"/>
                  </a:lnTo>
                  <a:lnTo>
                    <a:pt x="44" y="119"/>
                  </a:lnTo>
                  <a:lnTo>
                    <a:pt x="62" y="112"/>
                  </a:lnTo>
                  <a:lnTo>
                    <a:pt x="65" y="112"/>
                  </a:lnTo>
                  <a:lnTo>
                    <a:pt x="66" y="114"/>
                  </a:lnTo>
                  <a:lnTo>
                    <a:pt x="65" y="119"/>
                  </a:lnTo>
                  <a:lnTo>
                    <a:pt x="77" y="106"/>
                  </a:lnTo>
                  <a:lnTo>
                    <a:pt x="83" y="100"/>
                  </a:lnTo>
                  <a:lnTo>
                    <a:pt x="91" y="95"/>
                  </a:lnTo>
                  <a:lnTo>
                    <a:pt x="95" y="94"/>
                  </a:lnTo>
                  <a:lnTo>
                    <a:pt x="100" y="93"/>
                  </a:lnTo>
                  <a:lnTo>
                    <a:pt x="103" y="94"/>
                  </a:lnTo>
                  <a:lnTo>
                    <a:pt x="104" y="97"/>
                  </a:lnTo>
                  <a:lnTo>
                    <a:pt x="103" y="101"/>
                  </a:lnTo>
                  <a:lnTo>
                    <a:pt x="100" y="106"/>
                  </a:lnTo>
                  <a:lnTo>
                    <a:pt x="90" y="115"/>
                  </a:lnTo>
                  <a:lnTo>
                    <a:pt x="95" y="114"/>
                  </a:lnTo>
                  <a:lnTo>
                    <a:pt x="97" y="116"/>
                  </a:lnTo>
                  <a:lnTo>
                    <a:pt x="97" y="120"/>
                  </a:lnTo>
                  <a:lnTo>
                    <a:pt x="90" y="136"/>
                  </a:lnTo>
                  <a:lnTo>
                    <a:pt x="103" y="123"/>
                  </a:lnTo>
                  <a:lnTo>
                    <a:pt x="107" y="123"/>
                  </a:lnTo>
                  <a:lnTo>
                    <a:pt x="108" y="128"/>
                  </a:lnTo>
                  <a:lnTo>
                    <a:pt x="111" y="124"/>
                  </a:lnTo>
                  <a:lnTo>
                    <a:pt x="114" y="122"/>
                  </a:lnTo>
                  <a:lnTo>
                    <a:pt x="115" y="125"/>
                  </a:lnTo>
                  <a:lnTo>
                    <a:pt x="115" y="130"/>
                  </a:lnTo>
                  <a:lnTo>
                    <a:pt x="122" y="114"/>
                  </a:lnTo>
                  <a:lnTo>
                    <a:pt x="126" y="105"/>
                  </a:lnTo>
                  <a:lnTo>
                    <a:pt x="129" y="95"/>
                  </a:lnTo>
                  <a:lnTo>
                    <a:pt x="131" y="93"/>
                  </a:lnTo>
                  <a:lnTo>
                    <a:pt x="135" y="91"/>
                  </a:lnTo>
                  <a:lnTo>
                    <a:pt x="137" y="92"/>
                  </a:lnTo>
                  <a:lnTo>
                    <a:pt x="140" y="95"/>
                  </a:lnTo>
                  <a:lnTo>
                    <a:pt x="141" y="99"/>
                  </a:lnTo>
                  <a:lnTo>
                    <a:pt x="135" y="106"/>
                  </a:lnTo>
                  <a:lnTo>
                    <a:pt x="140" y="106"/>
                  </a:lnTo>
                  <a:lnTo>
                    <a:pt x="136" y="120"/>
                  </a:lnTo>
                  <a:lnTo>
                    <a:pt x="145" y="107"/>
                  </a:lnTo>
                  <a:lnTo>
                    <a:pt x="148" y="110"/>
                  </a:lnTo>
                  <a:lnTo>
                    <a:pt x="152" y="97"/>
                  </a:lnTo>
                  <a:lnTo>
                    <a:pt x="158" y="88"/>
                  </a:lnTo>
                  <a:lnTo>
                    <a:pt x="162" y="84"/>
                  </a:lnTo>
                  <a:lnTo>
                    <a:pt x="165" y="82"/>
                  </a:lnTo>
                  <a:lnTo>
                    <a:pt x="165" y="97"/>
                  </a:lnTo>
                  <a:lnTo>
                    <a:pt x="171" y="85"/>
                  </a:lnTo>
                  <a:lnTo>
                    <a:pt x="174" y="83"/>
                  </a:lnTo>
                  <a:lnTo>
                    <a:pt x="182" y="78"/>
                  </a:lnTo>
                  <a:lnTo>
                    <a:pt x="187" y="70"/>
                  </a:lnTo>
                  <a:lnTo>
                    <a:pt x="189" y="67"/>
                  </a:lnTo>
                  <a:lnTo>
                    <a:pt x="190" y="65"/>
                  </a:lnTo>
                  <a:lnTo>
                    <a:pt x="196" y="66"/>
                  </a:lnTo>
                  <a:lnTo>
                    <a:pt x="206" y="64"/>
                  </a:lnTo>
                  <a:lnTo>
                    <a:pt x="217" y="68"/>
                  </a:lnTo>
                  <a:lnTo>
                    <a:pt x="219" y="64"/>
                  </a:lnTo>
                </a:path>
              </a:pathLst>
            </a:custGeom>
            <a:solidFill>
              <a:srgbClr val="C0C000"/>
            </a:solidFill>
            <a:ln w="12700">
              <a:noFill/>
            </a:ln>
          </p:spPr>
          <p:txBody>
            <a:bodyPr/>
            <a:lstStyle/>
            <a:p>
              <a:endParaRPr lang="zh-CN" altLang="en-US"/>
            </a:p>
          </p:txBody>
        </p:sp>
        <p:sp>
          <p:nvSpPr>
            <p:cNvPr id="39955" name="Freeform 20"/>
            <p:cNvSpPr/>
            <p:nvPr/>
          </p:nvSpPr>
          <p:spPr>
            <a:xfrm>
              <a:off x="2012" y="1529"/>
              <a:ext cx="293" cy="103"/>
            </a:xfrm>
            <a:custGeom>
              <a:avLst/>
              <a:gdLst/>
              <a:ahLst/>
              <a:cxnLst>
                <a:cxn ang="0">
                  <a:pos x="426" y="4"/>
                </a:cxn>
                <a:cxn ang="0">
                  <a:pos x="710" y="3"/>
                </a:cxn>
                <a:cxn ang="0">
                  <a:pos x="898" y="2"/>
                </a:cxn>
                <a:cxn ang="0">
                  <a:pos x="1060" y="3"/>
                </a:cxn>
                <a:cxn ang="0">
                  <a:pos x="1175" y="2"/>
                </a:cxn>
                <a:cxn ang="0">
                  <a:pos x="1348" y="0"/>
                </a:cxn>
                <a:cxn ang="0">
                  <a:pos x="1432" y="2"/>
                </a:cxn>
                <a:cxn ang="0">
                  <a:pos x="1429" y="3"/>
                </a:cxn>
                <a:cxn ang="0">
                  <a:pos x="1618" y="3"/>
                </a:cxn>
                <a:cxn ang="0">
                  <a:pos x="1903" y="2"/>
                </a:cxn>
                <a:cxn ang="0">
                  <a:pos x="2107" y="2"/>
                </a:cxn>
                <a:cxn ang="0">
                  <a:pos x="2058" y="2"/>
                </a:cxn>
                <a:cxn ang="0">
                  <a:pos x="2155" y="3"/>
                </a:cxn>
                <a:cxn ang="0">
                  <a:pos x="2618" y="2"/>
                </a:cxn>
                <a:cxn ang="0">
                  <a:pos x="2854" y="2"/>
                </a:cxn>
                <a:cxn ang="0">
                  <a:pos x="2712" y="3"/>
                </a:cxn>
                <a:cxn ang="0">
                  <a:pos x="2795" y="3"/>
                </a:cxn>
                <a:cxn ang="0">
                  <a:pos x="3184" y="3"/>
                </a:cxn>
                <a:cxn ang="0">
                  <a:pos x="3270" y="4"/>
                </a:cxn>
                <a:cxn ang="0">
                  <a:pos x="3647" y="4"/>
                </a:cxn>
                <a:cxn ang="0">
                  <a:pos x="3497" y="5"/>
                </a:cxn>
                <a:cxn ang="0">
                  <a:pos x="3336" y="5"/>
                </a:cxn>
                <a:cxn ang="0">
                  <a:pos x="3270" y="6"/>
                </a:cxn>
                <a:cxn ang="0">
                  <a:pos x="2913" y="5"/>
                </a:cxn>
                <a:cxn ang="0">
                  <a:pos x="2806" y="6"/>
                </a:cxn>
                <a:cxn ang="0">
                  <a:pos x="3006" y="6"/>
                </a:cxn>
                <a:cxn ang="0">
                  <a:pos x="2913" y="6"/>
                </a:cxn>
                <a:cxn ang="0">
                  <a:pos x="2705" y="6"/>
                </a:cxn>
                <a:cxn ang="0">
                  <a:pos x="2492" y="6"/>
                </a:cxn>
                <a:cxn ang="0">
                  <a:pos x="2172" y="6"/>
                </a:cxn>
                <a:cxn ang="0">
                  <a:pos x="2020" y="6"/>
                </a:cxn>
                <a:cxn ang="0">
                  <a:pos x="2268" y="7"/>
                </a:cxn>
                <a:cxn ang="0">
                  <a:pos x="2143" y="8"/>
                </a:cxn>
                <a:cxn ang="0">
                  <a:pos x="1966" y="8"/>
                </a:cxn>
                <a:cxn ang="0">
                  <a:pos x="1843" y="8"/>
                </a:cxn>
                <a:cxn ang="0">
                  <a:pos x="1703" y="7"/>
                </a:cxn>
                <a:cxn ang="0">
                  <a:pos x="1545" y="6"/>
                </a:cxn>
                <a:cxn ang="0">
                  <a:pos x="1384" y="6"/>
                </a:cxn>
                <a:cxn ang="0">
                  <a:pos x="1384" y="6"/>
                </a:cxn>
                <a:cxn ang="0">
                  <a:pos x="1260" y="6"/>
                </a:cxn>
                <a:cxn ang="0">
                  <a:pos x="1006" y="5"/>
                </a:cxn>
                <a:cxn ang="0">
                  <a:pos x="835" y="5"/>
                </a:cxn>
                <a:cxn ang="0">
                  <a:pos x="567" y="5"/>
                </a:cxn>
                <a:cxn ang="0">
                  <a:pos x="406" y="5"/>
                </a:cxn>
                <a:cxn ang="0">
                  <a:pos x="0" y="4"/>
                </a:cxn>
              </a:cxnLst>
              <a:rect l="0" t="0" r="0" b="0"/>
              <a:pathLst>
                <a:path w="220" h="137">
                  <a:moveTo>
                    <a:pt x="0" y="64"/>
                  </a:moveTo>
                  <a:lnTo>
                    <a:pt x="14" y="60"/>
                  </a:lnTo>
                  <a:lnTo>
                    <a:pt x="24" y="62"/>
                  </a:lnTo>
                  <a:lnTo>
                    <a:pt x="33" y="58"/>
                  </a:lnTo>
                  <a:lnTo>
                    <a:pt x="36" y="52"/>
                  </a:lnTo>
                  <a:lnTo>
                    <a:pt x="40" y="47"/>
                  </a:lnTo>
                  <a:lnTo>
                    <a:pt x="43" y="43"/>
                  </a:lnTo>
                  <a:lnTo>
                    <a:pt x="46" y="40"/>
                  </a:lnTo>
                  <a:lnTo>
                    <a:pt x="51" y="31"/>
                  </a:lnTo>
                  <a:lnTo>
                    <a:pt x="52" y="44"/>
                  </a:lnTo>
                  <a:lnTo>
                    <a:pt x="56" y="42"/>
                  </a:lnTo>
                  <a:lnTo>
                    <a:pt x="60" y="39"/>
                  </a:lnTo>
                  <a:lnTo>
                    <a:pt x="64" y="34"/>
                  </a:lnTo>
                  <a:lnTo>
                    <a:pt x="68" y="29"/>
                  </a:lnTo>
                  <a:lnTo>
                    <a:pt x="67" y="26"/>
                  </a:lnTo>
                  <a:lnTo>
                    <a:pt x="66" y="17"/>
                  </a:lnTo>
                  <a:lnTo>
                    <a:pt x="70" y="21"/>
                  </a:lnTo>
                  <a:lnTo>
                    <a:pt x="77" y="0"/>
                  </a:lnTo>
                  <a:lnTo>
                    <a:pt x="79" y="21"/>
                  </a:lnTo>
                  <a:lnTo>
                    <a:pt x="86" y="18"/>
                  </a:lnTo>
                  <a:lnTo>
                    <a:pt x="82" y="25"/>
                  </a:lnTo>
                  <a:lnTo>
                    <a:pt x="79" y="31"/>
                  </a:lnTo>
                  <a:lnTo>
                    <a:pt x="79" y="35"/>
                  </a:lnTo>
                  <a:lnTo>
                    <a:pt x="81" y="38"/>
                  </a:lnTo>
                  <a:lnTo>
                    <a:pt x="84" y="41"/>
                  </a:lnTo>
                  <a:lnTo>
                    <a:pt x="88" y="42"/>
                  </a:lnTo>
                  <a:lnTo>
                    <a:pt x="92" y="40"/>
                  </a:lnTo>
                  <a:lnTo>
                    <a:pt x="97" y="34"/>
                  </a:lnTo>
                  <a:lnTo>
                    <a:pt x="101" y="29"/>
                  </a:lnTo>
                  <a:lnTo>
                    <a:pt x="108" y="13"/>
                  </a:lnTo>
                  <a:lnTo>
                    <a:pt x="112" y="19"/>
                  </a:lnTo>
                  <a:lnTo>
                    <a:pt x="123" y="7"/>
                  </a:lnTo>
                  <a:lnTo>
                    <a:pt x="120" y="22"/>
                  </a:lnTo>
                  <a:lnTo>
                    <a:pt x="126" y="23"/>
                  </a:lnTo>
                  <a:lnTo>
                    <a:pt x="118" y="30"/>
                  </a:lnTo>
                  <a:lnTo>
                    <a:pt x="117" y="33"/>
                  </a:lnTo>
                  <a:lnTo>
                    <a:pt x="118" y="36"/>
                  </a:lnTo>
                  <a:lnTo>
                    <a:pt x="119" y="39"/>
                  </a:lnTo>
                  <a:lnTo>
                    <a:pt x="123" y="39"/>
                  </a:lnTo>
                  <a:lnTo>
                    <a:pt x="127" y="36"/>
                  </a:lnTo>
                  <a:lnTo>
                    <a:pt x="138" y="28"/>
                  </a:lnTo>
                  <a:lnTo>
                    <a:pt x="149" y="13"/>
                  </a:lnTo>
                  <a:lnTo>
                    <a:pt x="151" y="20"/>
                  </a:lnTo>
                  <a:lnTo>
                    <a:pt x="172" y="10"/>
                  </a:lnTo>
                  <a:lnTo>
                    <a:pt x="162" y="29"/>
                  </a:lnTo>
                  <a:lnTo>
                    <a:pt x="170" y="30"/>
                  </a:lnTo>
                  <a:lnTo>
                    <a:pt x="159" y="36"/>
                  </a:lnTo>
                  <a:lnTo>
                    <a:pt x="155" y="41"/>
                  </a:lnTo>
                  <a:lnTo>
                    <a:pt x="155" y="45"/>
                  </a:lnTo>
                  <a:lnTo>
                    <a:pt x="156" y="47"/>
                  </a:lnTo>
                  <a:lnTo>
                    <a:pt x="159" y="48"/>
                  </a:lnTo>
                  <a:lnTo>
                    <a:pt x="165" y="46"/>
                  </a:lnTo>
                  <a:lnTo>
                    <a:pt x="183" y="39"/>
                  </a:lnTo>
                  <a:lnTo>
                    <a:pt x="182" y="44"/>
                  </a:lnTo>
                  <a:lnTo>
                    <a:pt x="200" y="41"/>
                  </a:lnTo>
                  <a:lnTo>
                    <a:pt x="185" y="54"/>
                  </a:lnTo>
                  <a:lnTo>
                    <a:pt x="186" y="56"/>
                  </a:lnTo>
                  <a:lnTo>
                    <a:pt x="190" y="57"/>
                  </a:lnTo>
                  <a:lnTo>
                    <a:pt x="195" y="58"/>
                  </a:lnTo>
                  <a:lnTo>
                    <a:pt x="207" y="57"/>
                  </a:lnTo>
                  <a:lnTo>
                    <a:pt x="201" y="61"/>
                  </a:lnTo>
                  <a:lnTo>
                    <a:pt x="219" y="72"/>
                  </a:lnTo>
                  <a:lnTo>
                    <a:pt x="200" y="77"/>
                  </a:lnTo>
                  <a:lnTo>
                    <a:pt x="203" y="84"/>
                  </a:lnTo>
                  <a:lnTo>
                    <a:pt x="192" y="81"/>
                  </a:lnTo>
                  <a:lnTo>
                    <a:pt x="190" y="82"/>
                  </a:lnTo>
                  <a:lnTo>
                    <a:pt x="190" y="86"/>
                  </a:lnTo>
                  <a:lnTo>
                    <a:pt x="200" y="98"/>
                  </a:lnTo>
                  <a:lnTo>
                    <a:pt x="186" y="94"/>
                  </a:lnTo>
                  <a:lnTo>
                    <a:pt x="187" y="100"/>
                  </a:lnTo>
                  <a:lnTo>
                    <a:pt x="172" y="88"/>
                  </a:lnTo>
                  <a:lnTo>
                    <a:pt x="166" y="85"/>
                  </a:lnTo>
                  <a:lnTo>
                    <a:pt x="164" y="84"/>
                  </a:lnTo>
                  <a:lnTo>
                    <a:pt x="161" y="86"/>
                  </a:lnTo>
                  <a:lnTo>
                    <a:pt x="160" y="89"/>
                  </a:lnTo>
                  <a:lnTo>
                    <a:pt x="159" y="92"/>
                  </a:lnTo>
                  <a:lnTo>
                    <a:pt x="162" y="95"/>
                  </a:lnTo>
                  <a:lnTo>
                    <a:pt x="171" y="101"/>
                  </a:lnTo>
                  <a:lnTo>
                    <a:pt x="166" y="101"/>
                  </a:lnTo>
                  <a:lnTo>
                    <a:pt x="165" y="102"/>
                  </a:lnTo>
                  <a:lnTo>
                    <a:pt x="166" y="104"/>
                  </a:lnTo>
                  <a:lnTo>
                    <a:pt x="175" y="119"/>
                  </a:lnTo>
                  <a:lnTo>
                    <a:pt x="157" y="112"/>
                  </a:lnTo>
                  <a:lnTo>
                    <a:pt x="154" y="112"/>
                  </a:lnTo>
                  <a:lnTo>
                    <a:pt x="154" y="114"/>
                  </a:lnTo>
                  <a:lnTo>
                    <a:pt x="154" y="119"/>
                  </a:lnTo>
                  <a:lnTo>
                    <a:pt x="142" y="106"/>
                  </a:lnTo>
                  <a:lnTo>
                    <a:pt x="136" y="100"/>
                  </a:lnTo>
                  <a:lnTo>
                    <a:pt x="128" y="95"/>
                  </a:lnTo>
                  <a:lnTo>
                    <a:pt x="124" y="94"/>
                  </a:lnTo>
                  <a:lnTo>
                    <a:pt x="119" y="93"/>
                  </a:lnTo>
                  <a:lnTo>
                    <a:pt x="116" y="94"/>
                  </a:lnTo>
                  <a:lnTo>
                    <a:pt x="115" y="97"/>
                  </a:lnTo>
                  <a:lnTo>
                    <a:pt x="116" y="101"/>
                  </a:lnTo>
                  <a:lnTo>
                    <a:pt x="119" y="106"/>
                  </a:lnTo>
                  <a:lnTo>
                    <a:pt x="129" y="115"/>
                  </a:lnTo>
                  <a:lnTo>
                    <a:pt x="124" y="114"/>
                  </a:lnTo>
                  <a:lnTo>
                    <a:pt x="122" y="116"/>
                  </a:lnTo>
                  <a:lnTo>
                    <a:pt x="122" y="120"/>
                  </a:lnTo>
                  <a:lnTo>
                    <a:pt x="129" y="136"/>
                  </a:lnTo>
                  <a:lnTo>
                    <a:pt x="116" y="123"/>
                  </a:lnTo>
                  <a:lnTo>
                    <a:pt x="112" y="123"/>
                  </a:lnTo>
                  <a:lnTo>
                    <a:pt x="111" y="129"/>
                  </a:lnTo>
                  <a:lnTo>
                    <a:pt x="108" y="124"/>
                  </a:lnTo>
                  <a:lnTo>
                    <a:pt x="105" y="122"/>
                  </a:lnTo>
                  <a:lnTo>
                    <a:pt x="104" y="125"/>
                  </a:lnTo>
                  <a:lnTo>
                    <a:pt x="104" y="131"/>
                  </a:lnTo>
                  <a:lnTo>
                    <a:pt x="97" y="114"/>
                  </a:lnTo>
                  <a:lnTo>
                    <a:pt x="93" y="105"/>
                  </a:lnTo>
                  <a:lnTo>
                    <a:pt x="90" y="95"/>
                  </a:lnTo>
                  <a:lnTo>
                    <a:pt x="88" y="93"/>
                  </a:lnTo>
                  <a:lnTo>
                    <a:pt x="84" y="91"/>
                  </a:lnTo>
                  <a:lnTo>
                    <a:pt x="82" y="92"/>
                  </a:lnTo>
                  <a:lnTo>
                    <a:pt x="79" y="95"/>
                  </a:lnTo>
                  <a:lnTo>
                    <a:pt x="78" y="99"/>
                  </a:lnTo>
                  <a:lnTo>
                    <a:pt x="84" y="106"/>
                  </a:lnTo>
                  <a:lnTo>
                    <a:pt x="79" y="106"/>
                  </a:lnTo>
                  <a:lnTo>
                    <a:pt x="83" y="120"/>
                  </a:lnTo>
                  <a:lnTo>
                    <a:pt x="74" y="107"/>
                  </a:lnTo>
                  <a:lnTo>
                    <a:pt x="71" y="110"/>
                  </a:lnTo>
                  <a:lnTo>
                    <a:pt x="67" y="97"/>
                  </a:lnTo>
                  <a:lnTo>
                    <a:pt x="61" y="88"/>
                  </a:lnTo>
                  <a:lnTo>
                    <a:pt x="57" y="84"/>
                  </a:lnTo>
                  <a:lnTo>
                    <a:pt x="54" y="82"/>
                  </a:lnTo>
                  <a:lnTo>
                    <a:pt x="54" y="97"/>
                  </a:lnTo>
                  <a:lnTo>
                    <a:pt x="48" y="85"/>
                  </a:lnTo>
                  <a:lnTo>
                    <a:pt x="45" y="83"/>
                  </a:lnTo>
                  <a:lnTo>
                    <a:pt x="37" y="78"/>
                  </a:lnTo>
                  <a:lnTo>
                    <a:pt x="32" y="70"/>
                  </a:lnTo>
                  <a:lnTo>
                    <a:pt x="30" y="67"/>
                  </a:lnTo>
                  <a:lnTo>
                    <a:pt x="29" y="65"/>
                  </a:lnTo>
                  <a:lnTo>
                    <a:pt x="23" y="66"/>
                  </a:lnTo>
                  <a:lnTo>
                    <a:pt x="13" y="64"/>
                  </a:lnTo>
                  <a:lnTo>
                    <a:pt x="2" y="68"/>
                  </a:lnTo>
                  <a:lnTo>
                    <a:pt x="0" y="64"/>
                  </a:lnTo>
                </a:path>
              </a:pathLst>
            </a:custGeom>
            <a:solidFill>
              <a:srgbClr val="FF0000"/>
            </a:solidFill>
            <a:ln w="12700">
              <a:noFill/>
            </a:ln>
          </p:spPr>
          <p:txBody>
            <a:bodyPr/>
            <a:lstStyle/>
            <a:p>
              <a:endParaRPr lang="zh-CN" altLang="en-US"/>
            </a:p>
          </p:txBody>
        </p:sp>
        <p:sp>
          <p:nvSpPr>
            <p:cNvPr id="39956" name="Freeform 21"/>
            <p:cNvSpPr/>
            <p:nvPr/>
          </p:nvSpPr>
          <p:spPr>
            <a:xfrm>
              <a:off x="2444" y="1678"/>
              <a:ext cx="211" cy="127"/>
            </a:xfrm>
            <a:custGeom>
              <a:avLst/>
              <a:gdLst/>
              <a:ahLst/>
              <a:cxnLst>
                <a:cxn ang="0">
                  <a:pos x="271" y="9"/>
                </a:cxn>
                <a:cxn ang="0">
                  <a:pos x="553" y="8"/>
                </a:cxn>
                <a:cxn ang="0">
                  <a:pos x="967" y="9"/>
                </a:cxn>
                <a:cxn ang="0">
                  <a:pos x="1022" y="8"/>
                </a:cxn>
                <a:cxn ang="0">
                  <a:pos x="879" y="8"/>
                </a:cxn>
                <a:cxn ang="0">
                  <a:pos x="1122" y="8"/>
                </a:cxn>
                <a:cxn ang="0">
                  <a:pos x="1485" y="8"/>
                </a:cxn>
                <a:cxn ang="0">
                  <a:pos x="1498" y="8"/>
                </a:cxn>
                <a:cxn ang="0">
                  <a:pos x="1287" y="8"/>
                </a:cxn>
                <a:cxn ang="0">
                  <a:pos x="1536" y="8"/>
                </a:cxn>
                <a:cxn ang="0">
                  <a:pos x="2000" y="8"/>
                </a:cxn>
                <a:cxn ang="0">
                  <a:pos x="2047" y="8"/>
                </a:cxn>
                <a:cxn ang="0">
                  <a:pos x="2165" y="8"/>
                </a:cxn>
                <a:cxn ang="0">
                  <a:pos x="2238" y="8"/>
                </a:cxn>
                <a:cxn ang="0">
                  <a:pos x="2238" y="6"/>
                </a:cxn>
                <a:cxn ang="0">
                  <a:pos x="2079" y="6"/>
                </a:cxn>
                <a:cxn ang="0">
                  <a:pos x="1760" y="6"/>
                </a:cxn>
                <a:cxn ang="0">
                  <a:pos x="1876" y="6"/>
                </a:cxn>
                <a:cxn ang="0">
                  <a:pos x="2366" y="6"/>
                </a:cxn>
                <a:cxn ang="0">
                  <a:pos x="2505" y="5"/>
                </a:cxn>
                <a:cxn ang="0">
                  <a:pos x="2827" y="5"/>
                </a:cxn>
                <a:cxn ang="0">
                  <a:pos x="2465" y="4"/>
                </a:cxn>
                <a:cxn ang="0">
                  <a:pos x="2238" y="4"/>
                </a:cxn>
                <a:cxn ang="0">
                  <a:pos x="2143" y="4"/>
                </a:cxn>
                <a:cxn ang="0">
                  <a:pos x="2414" y="4"/>
                </a:cxn>
                <a:cxn ang="0">
                  <a:pos x="2583" y="3"/>
                </a:cxn>
                <a:cxn ang="0">
                  <a:pos x="2465" y="3"/>
                </a:cxn>
                <a:cxn ang="0">
                  <a:pos x="2532" y="2"/>
                </a:cxn>
                <a:cxn ang="0">
                  <a:pos x="2620" y="2"/>
                </a:cxn>
                <a:cxn ang="0">
                  <a:pos x="2350" y="2"/>
                </a:cxn>
                <a:cxn ang="0">
                  <a:pos x="2165" y="2"/>
                </a:cxn>
                <a:cxn ang="0">
                  <a:pos x="2000" y="2"/>
                </a:cxn>
                <a:cxn ang="0">
                  <a:pos x="1823" y="2"/>
                </a:cxn>
                <a:cxn ang="0">
                  <a:pos x="1657" y="2"/>
                </a:cxn>
                <a:cxn ang="0">
                  <a:pos x="1517" y="2"/>
                </a:cxn>
                <a:cxn ang="0">
                  <a:pos x="1453" y="2"/>
                </a:cxn>
                <a:cxn ang="0">
                  <a:pos x="1365" y="2"/>
                </a:cxn>
                <a:cxn ang="0">
                  <a:pos x="1198" y="2"/>
                </a:cxn>
                <a:cxn ang="0">
                  <a:pos x="1122" y="2"/>
                </a:cxn>
                <a:cxn ang="0">
                  <a:pos x="1136" y="4"/>
                </a:cxn>
                <a:cxn ang="0">
                  <a:pos x="964" y="4"/>
                </a:cxn>
                <a:cxn ang="0">
                  <a:pos x="815" y="3"/>
                </a:cxn>
                <a:cxn ang="0">
                  <a:pos x="608" y="4"/>
                </a:cxn>
                <a:cxn ang="0">
                  <a:pos x="739" y="5"/>
                </a:cxn>
                <a:cxn ang="0">
                  <a:pos x="693" y="6"/>
                </a:cxn>
                <a:cxn ang="0">
                  <a:pos x="521" y="5"/>
                </a:cxn>
                <a:cxn ang="0">
                  <a:pos x="321" y="5"/>
                </a:cxn>
                <a:cxn ang="0">
                  <a:pos x="49" y="5"/>
                </a:cxn>
                <a:cxn ang="0">
                  <a:pos x="49" y="5"/>
                </a:cxn>
                <a:cxn ang="0">
                  <a:pos x="339" y="6"/>
                </a:cxn>
                <a:cxn ang="0">
                  <a:pos x="310" y="6"/>
                </a:cxn>
                <a:cxn ang="0">
                  <a:pos x="174" y="6"/>
                </a:cxn>
                <a:cxn ang="0">
                  <a:pos x="49" y="6"/>
                </a:cxn>
                <a:cxn ang="0">
                  <a:pos x="254" y="8"/>
                </a:cxn>
                <a:cxn ang="0">
                  <a:pos x="232" y="8"/>
                </a:cxn>
                <a:cxn ang="0">
                  <a:pos x="65" y="10"/>
                </a:cxn>
              </a:cxnLst>
              <a:rect l="0" t="0" r="0" b="0"/>
              <a:pathLst>
                <a:path w="158" h="169">
                  <a:moveTo>
                    <a:pt x="4" y="168"/>
                  </a:moveTo>
                  <a:lnTo>
                    <a:pt x="9" y="157"/>
                  </a:lnTo>
                  <a:lnTo>
                    <a:pt x="15" y="153"/>
                  </a:lnTo>
                  <a:lnTo>
                    <a:pt x="20" y="144"/>
                  </a:lnTo>
                  <a:lnTo>
                    <a:pt x="26" y="146"/>
                  </a:lnTo>
                  <a:lnTo>
                    <a:pt x="31" y="147"/>
                  </a:lnTo>
                  <a:lnTo>
                    <a:pt x="38" y="147"/>
                  </a:lnTo>
                  <a:lnTo>
                    <a:pt x="46" y="149"/>
                  </a:lnTo>
                  <a:lnTo>
                    <a:pt x="54" y="154"/>
                  </a:lnTo>
                  <a:lnTo>
                    <a:pt x="54" y="150"/>
                  </a:lnTo>
                  <a:lnTo>
                    <a:pt x="65" y="151"/>
                  </a:lnTo>
                  <a:lnTo>
                    <a:pt x="57" y="145"/>
                  </a:lnTo>
                  <a:lnTo>
                    <a:pt x="58" y="141"/>
                  </a:lnTo>
                  <a:lnTo>
                    <a:pt x="53" y="143"/>
                  </a:lnTo>
                  <a:lnTo>
                    <a:pt x="49" y="141"/>
                  </a:lnTo>
                  <a:lnTo>
                    <a:pt x="49" y="138"/>
                  </a:lnTo>
                  <a:lnTo>
                    <a:pt x="51" y="136"/>
                  </a:lnTo>
                  <a:lnTo>
                    <a:pt x="62" y="139"/>
                  </a:lnTo>
                  <a:lnTo>
                    <a:pt x="77" y="145"/>
                  </a:lnTo>
                  <a:lnTo>
                    <a:pt x="75" y="140"/>
                  </a:lnTo>
                  <a:lnTo>
                    <a:pt x="82" y="140"/>
                  </a:lnTo>
                  <a:lnTo>
                    <a:pt x="94" y="140"/>
                  </a:lnTo>
                  <a:lnTo>
                    <a:pt x="80" y="133"/>
                  </a:lnTo>
                  <a:lnTo>
                    <a:pt x="83" y="129"/>
                  </a:lnTo>
                  <a:lnTo>
                    <a:pt x="75" y="128"/>
                  </a:lnTo>
                  <a:lnTo>
                    <a:pt x="72" y="126"/>
                  </a:lnTo>
                  <a:lnTo>
                    <a:pt x="71" y="124"/>
                  </a:lnTo>
                  <a:lnTo>
                    <a:pt x="74" y="121"/>
                  </a:lnTo>
                  <a:lnTo>
                    <a:pt x="78" y="120"/>
                  </a:lnTo>
                  <a:lnTo>
                    <a:pt x="85" y="121"/>
                  </a:lnTo>
                  <a:lnTo>
                    <a:pt x="93" y="123"/>
                  </a:lnTo>
                  <a:lnTo>
                    <a:pt x="104" y="126"/>
                  </a:lnTo>
                  <a:lnTo>
                    <a:pt x="111" y="130"/>
                  </a:lnTo>
                  <a:lnTo>
                    <a:pt x="118" y="132"/>
                  </a:lnTo>
                  <a:lnTo>
                    <a:pt x="112" y="127"/>
                  </a:lnTo>
                  <a:lnTo>
                    <a:pt x="113" y="124"/>
                  </a:lnTo>
                  <a:lnTo>
                    <a:pt x="115" y="122"/>
                  </a:lnTo>
                  <a:lnTo>
                    <a:pt x="118" y="122"/>
                  </a:lnTo>
                  <a:lnTo>
                    <a:pt x="120" y="123"/>
                  </a:lnTo>
                  <a:lnTo>
                    <a:pt x="127" y="127"/>
                  </a:lnTo>
                  <a:lnTo>
                    <a:pt x="125" y="122"/>
                  </a:lnTo>
                  <a:lnTo>
                    <a:pt x="124" y="118"/>
                  </a:lnTo>
                  <a:lnTo>
                    <a:pt x="144" y="115"/>
                  </a:lnTo>
                  <a:lnTo>
                    <a:pt x="125" y="111"/>
                  </a:lnTo>
                  <a:lnTo>
                    <a:pt x="124" y="107"/>
                  </a:lnTo>
                  <a:lnTo>
                    <a:pt x="127" y="102"/>
                  </a:lnTo>
                  <a:lnTo>
                    <a:pt x="119" y="105"/>
                  </a:lnTo>
                  <a:lnTo>
                    <a:pt x="115" y="106"/>
                  </a:lnTo>
                  <a:lnTo>
                    <a:pt x="108" y="106"/>
                  </a:lnTo>
                  <a:lnTo>
                    <a:pt x="101" y="105"/>
                  </a:lnTo>
                  <a:lnTo>
                    <a:pt x="97" y="102"/>
                  </a:lnTo>
                  <a:lnTo>
                    <a:pt x="97" y="99"/>
                  </a:lnTo>
                  <a:lnTo>
                    <a:pt x="101" y="96"/>
                  </a:lnTo>
                  <a:lnTo>
                    <a:pt x="104" y="93"/>
                  </a:lnTo>
                  <a:lnTo>
                    <a:pt x="112" y="90"/>
                  </a:lnTo>
                  <a:lnTo>
                    <a:pt x="120" y="89"/>
                  </a:lnTo>
                  <a:lnTo>
                    <a:pt x="131" y="88"/>
                  </a:lnTo>
                  <a:lnTo>
                    <a:pt x="139" y="89"/>
                  </a:lnTo>
                  <a:lnTo>
                    <a:pt x="136" y="84"/>
                  </a:lnTo>
                  <a:lnTo>
                    <a:pt x="139" y="80"/>
                  </a:lnTo>
                  <a:lnTo>
                    <a:pt x="143" y="78"/>
                  </a:lnTo>
                  <a:lnTo>
                    <a:pt x="147" y="75"/>
                  </a:lnTo>
                  <a:lnTo>
                    <a:pt x="157" y="72"/>
                  </a:lnTo>
                  <a:lnTo>
                    <a:pt x="139" y="68"/>
                  </a:lnTo>
                  <a:lnTo>
                    <a:pt x="136" y="65"/>
                  </a:lnTo>
                  <a:lnTo>
                    <a:pt x="136" y="61"/>
                  </a:lnTo>
                  <a:lnTo>
                    <a:pt x="132" y="65"/>
                  </a:lnTo>
                  <a:lnTo>
                    <a:pt x="129" y="66"/>
                  </a:lnTo>
                  <a:lnTo>
                    <a:pt x="124" y="65"/>
                  </a:lnTo>
                  <a:lnTo>
                    <a:pt x="120" y="64"/>
                  </a:lnTo>
                  <a:lnTo>
                    <a:pt x="118" y="61"/>
                  </a:lnTo>
                  <a:lnTo>
                    <a:pt x="119" y="58"/>
                  </a:lnTo>
                  <a:lnTo>
                    <a:pt x="123" y="56"/>
                  </a:lnTo>
                  <a:lnTo>
                    <a:pt x="128" y="53"/>
                  </a:lnTo>
                  <a:lnTo>
                    <a:pt x="133" y="51"/>
                  </a:lnTo>
                  <a:lnTo>
                    <a:pt x="140" y="49"/>
                  </a:lnTo>
                  <a:lnTo>
                    <a:pt x="146" y="48"/>
                  </a:lnTo>
                  <a:lnTo>
                    <a:pt x="143" y="45"/>
                  </a:lnTo>
                  <a:lnTo>
                    <a:pt x="156" y="39"/>
                  </a:lnTo>
                  <a:lnTo>
                    <a:pt x="139" y="39"/>
                  </a:lnTo>
                  <a:lnTo>
                    <a:pt x="136" y="38"/>
                  </a:lnTo>
                  <a:lnTo>
                    <a:pt x="135" y="36"/>
                  </a:lnTo>
                  <a:lnTo>
                    <a:pt x="146" y="24"/>
                  </a:lnTo>
                  <a:lnTo>
                    <a:pt x="140" y="25"/>
                  </a:lnTo>
                  <a:lnTo>
                    <a:pt x="140" y="20"/>
                  </a:lnTo>
                  <a:lnTo>
                    <a:pt x="142" y="14"/>
                  </a:lnTo>
                  <a:lnTo>
                    <a:pt x="145" y="8"/>
                  </a:lnTo>
                  <a:lnTo>
                    <a:pt x="141" y="12"/>
                  </a:lnTo>
                  <a:lnTo>
                    <a:pt x="135" y="14"/>
                  </a:lnTo>
                  <a:lnTo>
                    <a:pt x="130" y="14"/>
                  </a:lnTo>
                  <a:lnTo>
                    <a:pt x="129" y="9"/>
                  </a:lnTo>
                  <a:lnTo>
                    <a:pt x="122" y="17"/>
                  </a:lnTo>
                  <a:lnTo>
                    <a:pt x="120" y="19"/>
                  </a:lnTo>
                  <a:lnTo>
                    <a:pt x="117" y="21"/>
                  </a:lnTo>
                  <a:lnTo>
                    <a:pt x="113" y="20"/>
                  </a:lnTo>
                  <a:lnTo>
                    <a:pt x="111" y="17"/>
                  </a:lnTo>
                  <a:lnTo>
                    <a:pt x="111" y="14"/>
                  </a:lnTo>
                  <a:lnTo>
                    <a:pt x="111" y="3"/>
                  </a:lnTo>
                  <a:lnTo>
                    <a:pt x="101" y="16"/>
                  </a:lnTo>
                  <a:lnTo>
                    <a:pt x="99" y="12"/>
                  </a:lnTo>
                  <a:lnTo>
                    <a:pt x="95" y="28"/>
                  </a:lnTo>
                  <a:lnTo>
                    <a:pt x="92" y="34"/>
                  </a:lnTo>
                  <a:lnTo>
                    <a:pt x="89" y="36"/>
                  </a:lnTo>
                  <a:lnTo>
                    <a:pt x="86" y="37"/>
                  </a:lnTo>
                  <a:lnTo>
                    <a:pt x="84" y="36"/>
                  </a:lnTo>
                  <a:lnTo>
                    <a:pt x="83" y="35"/>
                  </a:lnTo>
                  <a:lnTo>
                    <a:pt x="81" y="31"/>
                  </a:lnTo>
                  <a:lnTo>
                    <a:pt x="81" y="25"/>
                  </a:lnTo>
                  <a:lnTo>
                    <a:pt x="83" y="17"/>
                  </a:lnTo>
                  <a:lnTo>
                    <a:pt x="78" y="17"/>
                  </a:lnTo>
                  <a:lnTo>
                    <a:pt x="76" y="14"/>
                  </a:lnTo>
                  <a:lnTo>
                    <a:pt x="70" y="0"/>
                  </a:lnTo>
                  <a:lnTo>
                    <a:pt x="68" y="14"/>
                  </a:lnTo>
                  <a:lnTo>
                    <a:pt x="66" y="18"/>
                  </a:lnTo>
                  <a:lnTo>
                    <a:pt x="64" y="21"/>
                  </a:lnTo>
                  <a:lnTo>
                    <a:pt x="59" y="18"/>
                  </a:lnTo>
                  <a:lnTo>
                    <a:pt x="62" y="31"/>
                  </a:lnTo>
                  <a:lnTo>
                    <a:pt x="64" y="41"/>
                  </a:lnTo>
                  <a:lnTo>
                    <a:pt x="64" y="50"/>
                  </a:lnTo>
                  <a:lnTo>
                    <a:pt x="63" y="56"/>
                  </a:lnTo>
                  <a:lnTo>
                    <a:pt x="60" y="59"/>
                  </a:lnTo>
                  <a:lnTo>
                    <a:pt x="57" y="60"/>
                  </a:lnTo>
                  <a:lnTo>
                    <a:pt x="53" y="57"/>
                  </a:lnTo>
                  <a:lnTo>
                    <a:pt x="52" y="52"/>
                  </a:lnTo>
                  <a:lnTo>
                    <a:pt x="50" y="44"/>
                  </a:lnTo>
                  <a:lnTo>
                    <a:pt x="46" y="48"/>
                  </a:lnTo>
                  <a:lnTo>
                    <a:pt x="37" y="35"/>
                  </a:lnTo>
                  <a:lnTo>
                    <a:pt x="39" y="52"/>
                  </a:lnTo>
                  <a:lnTo>
                    <a:pt x="34" y="51"/>
                  </a:lnTo>
                  <a:lnTo>
                    <a:pt x="38" y="61"/>
                  </a:lnTo>
                  <a:lnTo>
                    <a:pt x="39" y="68"/>
                  </a:lnTo>
                  <a:lnTo>
                    <a:pt x="41" y="73"/>
                  </a:lnTo>
                  <a:lnTo>
                    <a:pt x="41" y="80"/>
                  </a:lnTo>
                  <a:lnTo>
                    <a:pt x="40" y="85"/>
                  </a:lnTo>
                  <a:lnTo>
                    <a:pt x="38" y="88"/>
                  </a:lnTo>
                  <a:lnTo>
                    <a:pt x="35" y="89"/>
                  </a:lnTo>
                  <a:lnTo>
                    <a:pt x="32" y="87"/>
                  </a:lnTo>
                  <a:lnTo>
                    <a:pt x="29" y="85"/>
                  </a:lnTo>
                  <a:lnTo>
                    <a:pt x="26" y="80"/>
                  </a:lnTo>
                  <a:lnTo>
                    <a:pt x="22" y="75"/>
                  </a:lnTo>
                  <a:lnTo>
                    <a:pt x="18" y="69"/>
                  </a:lnTo>
                  <a:lnTo>
                    <a:pt x="16" y="72"/>
                  </a:lnTo>
                  <a:lnTo>
                    <a:pt x="13" y="72"/>
                  </a:lnTo>
                  <a:lnTo>
                    <a:pt x="3" y="66"/>
                  </a:lnTo>
                  <a:lnTo>
                    <a:pt x="9" y="78"/>
                  </a:lnTo>
                  <a:lnTo>
                    <a:pt x="7" y="81"/>
                  </a:lnTo>
                  <a:lnTo>
                    <a:pt x="3" y="83"/>
                  </a:lnTo>
                  <a:lnTo>
                    <a:pt x="13" y="91"/>
                  </a:lnTo>
                  <a:lnTo>
                    <a:pt x="16" y="93"/>
                  </a:lnTo>
                  <a:lnTo>
                    <a:pt x="19" y="98"/>
                  </a:lnTo>
                  <a:lnTo>
                    <a:pt x="21" y="102"/>
                  </a:lnTo>
                  <a:lnTo>
                    <a:pt x="20" y="106"/>
                  </a:lnTo>
                  <a:lnTo>
                    <a:pt x="17" y="107"/>
                  </a:lnTo>
                  <a:lnTo>
                    <a:pt x="14" y="105"/>
                  </a:lnTo>
                  <a:lnTo>
                    <a:pt x="12" y="100"/>
                  </a:lnTo>
                  <a:lnTo>
                    <a:pt x="10" y="104"/>
                  </a:lnTo>
                  <a:lnTo>
                    <a:pt x="0" y="100"/>
                  </a:lnTo>
                  <a:lnTo>
                    <a:pt x="7" y="110"/>
                  </a:lnTo>
                  <a:lnTo>
                    <a:pt x="3" y="113"/>
                  </a:lnTo>
                  <a:lnTo>
                    <a:pt x="9" y="116"/>
                  </a:lnTo>
                  <a:lnTo>
                    <a:pt x="13" y="120"/>
                  </a:lnTo>
                  <a:lnTo>
                    <a:pt x="14" y="127"/>
                  </a:lnTo>
                  <a:lnTo>
                    <a:pt x="15" y="134"/>
                  </a:lnTo>
                  <a:lnTo>
                    <a:pt x="18" y="140"/>
                  </a:lnTo>
                  <a:lnTo>
                    <a:pt x="13" y="150"/>
                  </a:lnTo>
                  <a:lnTo>
                    <a:pt x="4" y="156"/>
                  </a:lnTo>
                  <a:lnTo>
                    <a:pt x="0" y="167"/>
                  </a:lnTo>
                  <a:lnTo>
                    <a:pt x="4" y="168"/>
                  </a:lnTo>
                </a:path>
              </a:pathLst>
            </a:custGeom>
            <a:solidFill>
              <a:srgbClr val="606000"/>
            </a:solidFill>
            <a:ln w="12700">
              <a:noFill/>
            </a:ln>
          </p:spPr>
          <p:txBody>
            <a:bodyPr/>
            <a:lstStyle/>
            <a:p>
              <a:endParaRPr lang="zh-CN" altLang="en-US"/>
            </a:p>
          </p:txBody>
        </p:sp>
        <p:sp>
          <p:nvSpPr>
            <p:cNvPr id="39957" name="Freeform 22"/>
            <p:cNvSpPr/>
            <p:nvPr/>
          </p:nvSpPr>
          <p:spPr>
            <a:xfrm>
              <a:off x="3493" y="2050"/>
              <a:ext cx="211" cy="127"/>
            </a:xfrm>
            <a:custGeom>
              <a:avLst/>
              <a:gdLst/>
              <a:ahLst/>
              <a:cxnLst>
                <a:cxn ang="0">
                  <a:pos x="271" y="2"/>
                </a:cxn>
                <a:cxn ang="0">
                  <a:pos x="553" y="2"/>
                </a:cxn>
                <a:cxn ang="0">
                  <a:pos x="967" y="2"/>
                </a:cxn>
                <a:cxn ang="0">
                  <a:pos x="1022" y="2"/>
                </a:cxn>
                <a:cxn ang="0">
                  <a:pos x="879" y="2"/>
                </a:cxn>
                <a:cxn ang="0">
                  <a:pos x="1136" y="2"/>
                </a:cxn>
                <a:cxn ang="0">
                  <a:pos x="1498" y="2"/>
                </a:cxn>
                <a:cxn ang="0">
                  <a:pos x="1498" y="3"/>
                </a:cxn>
                <a:cxn ang="0">
                  <a:pos x="1291" y="3"/>
                </a:cxn>
                <a:cxn ang="0">
                  <a:pos x="1557" y="3"/>
                </a:cxn>
                <a:cxn ang="0">
                  <a:pos x="2026" y="3"/>
                </a:cxn>
                <a:cxn ang="0">
                  <a:pos x="2047" y="3"/>
                </a:cxn>
                <a:cxn ang="0">
                  <a:pos x="2181" y="3"/>
                </a:cxn>
                <a:cxn ang="0">
                  <a:pos x="2258" y="4"/>
                </a:cxn>
                <a:cxn ang="0">
                  <a:pos x="2258" y="4"/>
                </a:cxn>
                <a:cxn ang="0">
                  <a:pos x="2079" y="4"/>
                </a:cxn>
                <a:cxn ang="0">
                  <a:pos x="1760" y="5"/>
                </a:cxn>
                <a:cxn ang="0">
                  <a:pos x="1896" y="5"/>
                </a:cxn>
                <a:cxn ang="0">
                  <a:pos x="2366" y="5"/>
                </a:cxn>
                <a:cxn ang="0">
                  <a:pos x="2505" y="6"/>
                </a:cxn>
                <a:cxn ang="0">
                  <a:pos x="2827" y="6"/>
                </a:cxn>
                <a:cxn ang="0">
                  <a:pos x="2465" y="6"/>
                </a:cxn>
                <a:cxn ang="0">
                  <a:pos x="2238" y="6"/>
                </a:cxn>
                <a:cxn ang="0">
                  <a:pos x="2165" y="6"/>
                </a:cxn>
                <a:cxn ang="0">
                  <a:pos x="2414" y="8"/>
                </a:cxn>
                <a:cxn ang="0">
                  <a:pos x="2583" y="8"/>
                </a:cxn>
                <a:cxn ang="0">
                  <a:pos x="2465" y="8"/>
                </a:cxn>
                <a:cxn ang="0">
                  <a:pos x="2532" y="8"/>
                </a:cxn>
                <a:cxn ang="0">
                  <a:pos x="2620" y="10"/>
                </a:cxn>
                <a:cxn ang="0">
                  <a:pos x="2366" y="9"/>
                </a:cxn>
                <a:cxn ang="0">
                  <a:pos x="2181" y="8"/>
                </a:cxn>
                <a:cxn ang="0">
                  <a:pos x="2000" y="8"/>
                </a:cxn>
                <a:cxn ang="0">
                  <a:pos x="1823" y="9"/>
                </a:cxn>
                <a:cxn ang="0">
                  <a:pos x="1657" y="8"/>
                </a:cxn>
                <a:cxn ang="0">
                  <a:pos x="1536" y="8"/>
                </a:cxn>
                <a:cxn ang="0">
                  <a:pos x="1485" y="8"/>
                </a:cxn>
                <a:cxn ang="0">
                  <a:pos x="1365" y="9"/>
                </a:cxn>
                <a:cxn ang="0">
                  <a:pos x="1202" y="8"/>
                </a:cxn>
                <a:cxn ang="0">
                  <a:pos x="1136" y="8"/>
                </a:cxn>
                <a:cxn ang="0">
                  <a:pos x="1136" y="6"/>
                </a:cxn>
                <a:cxn ang="0">
                  <a:pos x="964" y="6"/>
                </a:cxn>
                <a:cxn ang="0">
                  <a:pos x="815" y="8"/>
                </a:cxn>
                <a:cxn ang="0">
                  <a:pos x="608" y="8"/>
                </a:cxn>
                <a:cxn ang="0">
                  <a:pos x="739" y="6"/>
                </a:cxn>
                <a:cxn ang="0">
                  <a:pos x="696" y="5"/>
                </a:cxn>
                <a:cxn ang="0">
                  <a:pos x="521" y="5"/>
                </a:cxn>
                <a:cxn ang="0">
                  <a:pos x="321" y="6"/>
                </a:cxn>
                <a:cxn ang="0">
                  <a:pos x="49" y="6"/>
                </a:cxn>
                <a:cxn ang="0">
                  <a:pos x="49" y="5"/>
                </a:cxn>
                <a:cxn ang="0">
                  <a:pos x="339" y="5"/>
                </a:cxn>
                <a:cxn ang="0">
                  <a:pos x="310" y="4"/>
                </a:cxn>
                <a:cxn ang="0">
                  <a:pos x="174" y="4"/>
                </a:cxn>
                <a:cxn ang="0">
                  <a:pos x="49" y="4"/>
                </a:cxn>
                <a:cxn ang="0">
                  <a:pos x="254" y="3"/>
                </a:cxn>
                <a:cxn ang="0">
                  <a:pos x="232" y="2"/>
                </a:cxn>
                <a:cxn ang="0">
                  <a:pos x="65" y="0"/>
                </a:cxn>
              </a:cxnLst>
              <a:rect l="0" t="0" r="0" b="0"/>
              <a:pathLst>
                <a:path w="158" h="169">
                  <a:moveTo>
                    <a:pt x="4" y="0"/>
                  </a:moveTo>
                  <a:lnTo>
                    <a:pt x="9" y="11"/>
                  </a:lnTo>
                  <a:lnTo>
                    <a:pt x="15" y="15"/>
                  </a:lnTo>
                  <a:lnTo>
                    <a:pt x="20" y="24"/>
                  </a:lnTo>
                  <a:lnTo>
                    <a:pt x="26" y="22"/>
                  </a:lnTo>
                  <a:lnTo>
                    <a:pt x="31" y="21"/>
                  </a:lnTo>
                  <a:lnTo>
                    <a:pt x="39" y="21"/>
                  </a:lnTo>
                  <a:lnTo>
                    <a:pt x="46" y="19"/>
                  </a:lnTo>
                  <a:lnTo>
                    <a:pt x="54" y="14"/>
                  </a:lnTo>
                  <a:lnTo>
                    <a:pt x="54" y="18"/>
                  </a:lnTo>
                  <a:lnTo>
                    <a:pt x="65" y="17"/>
                  </a:lnTo>
                  <a:lnTo>
                    <a:pt x="57" y="23"/>
                  </a:lnTo>
                  <a:lnTo>
                    <a:pt x="58" y="27"/>
                  </a:lnTo>
                  <a:lnTo>
                    <a:pt x="53" y="26"/>
                  </a:lnTo>
                  <a:lnTo>
                    <a:pt x="49" y="28"/>
                  </a:lnTo>
                  <a:lnTo>
                    <a:pt x="49" y="30"/>
                  </a:lnTo>
                  <a:lnTo>
                    <a:pt x="51" y="32"/>
                  </a:lnTo>
                  <a:lnTo>
                    <a:pt x="63" y="29"/>
                  </a:lnTo>
                  <a:lnTo>
                    <a:pt x="78" y="23"/>
                  </a:lnTo>
                  <a:lnTo>
                    <a:pt x="76" y="28"/>
                  </a:lnTo>
                  <a:lnTo>
                    <a:pt x="83" y="29"/>
                  </a:lnTo>
                  <a:lnTo>
                    <a:pt x="94" y="28"/>
                  </a:lnTo>
                  <a:lnTo>
                    <a:pt x="80" y="35"/>
                  </a:lnTo>
                  <a:lnTo>
                    <a:pt x="83" y="40"/>
                  </a:lnTo>
                  <a:lnTo>
                    <a:pt x="76" y="41"/>
                  </a:lnTo>
                  <a:lnTo>
                    <a:pt x="72" y="42"/>
                  </a:lnTo>
                  <a:lnTo>
                    <a:pt x="72" y="44"/>
                  </a:lnTo>
                  <a:lnTo>
                    <a:pt x="74" y="47"/>
                  </a:lnTo>
                  <a:lnTo>
                    <a:pt x="79" y="48"/>
                  </a:lnTo>
                  <a:lnTo>
                    <a:pt x="86" y="47"/>
                  </a:lnTo>
                  <a:lnTo>
                    <a:pt x="93" y="45"/>
                  </a:lnTo>
                  <a:lnTo>
                    <a:pt x="104" y="42"/>
                  </a:lnTo>
                  <a:lnTo>
                    <a:pt x="112" y="38"/>
                  </a:lnTo>
                  <a:lnTo>
                    <a:pt x="118" y="36"/>
                  </a:lnTo>
                  <a:lnTo>
                    <a:pt x="113" y="42"/>
                  </a:lnTo>
                  <a:lnTo>
                    <a:pt x="113" y="44"/>
                  </a:lnTo>
                  <a:lnTo>
                    <a:pt x="115" y="46"/>
                  </a:lnTo>
                  <a:lnTo>
                    <a:pt x="118" y="46"/>
                  </a:lnTo>
                  <a:lnTo>
                    <a:pt x="121" y="45"/>
                  </a:lnTo>
                  <a:lnTo>
                    <a:pt x="128" y="42"/>
                  </a:lnTo>
                  <a:lnTo>
                    <a:pt x="125" y="46"/>
                  </a:lnTo>
                  <a:lnTo>
                    <a:pt x="125" y="50"/>
                  </a:lnTo>
                  <a:lnTo>
                    <a:pt x="144" y="53"/>
                  </a:lnTo>
                  <a:lnTo>
                    <a:pt x="126" y="57"/>
                  </a:lnTo>
                  <a:lnTo>
                    <a:pt x="125" y="61"/>
                  </a:lnTo>
                  <a:lnTo>
                    <a:pt x="128" y="67"/>
                  </a:lnTo>
                  <a:lnTo>
                    <a:pt x="120" y="63"/>
                  </a:lnTo>
                  <a:lnTo>
                    <a:pt x="115" y="62"/>
                  </a:lnTo>
                  <a:lnTo>
                    <a:pt x="108" y="62"/>
                  </a:lnTo>
                  <a:lnTo>
                    <a:pt x="101" y="63"/>
                  </a:lnTo>
                  <a:lnTo>
                    <a:pt x="97" y="66"/>
                  </a:lnTo>
                  <a:lnTo>
                    <a:pt x="97" y="69"/>
                  </a:lnTo>
                  <a:lnTo>
                    <a:pt x="101" y="72"/>
                  </a:lnTo>
                  <a:lnTo>
                    <a:pt x="105" y="75"/>
                  </a:lnTo>
                  <a:lnTo>
                    <a:pt x="112" y="78"/>
                  </a:lnTo>
                  <a:lnTo>
                    <a:pt x="121" y="80"/>
                  </a:lnTo>
                  <a:lnTo>
                    <a:pt x="131" y="81"/>
                  </a:lnTo>
                  <a:lnTo>
                    <a:pt x="139" y="79"/>
                  </a:lnTo>
                  <a:lnTo>
                    <a:pt x="136" y="84"/>
                  </a:lnTo>
                  <a:lnTo>
                    <a:pt x="139" y="88"/>
                  </a:lnTo>
                  <a:lnTo>
                    <a:pt x="143" y="90"/>
                  </a:lnTo>
                  <a:lnTo>
                    <a:pt x="147" y="93"/>
                  </a:lnTo>
                  <a:lnTo>
                    <a:pt x="157" y="96"/>
                  </a:lnTo>
                  <a:lnTo>
                    <a:pt x="139" y="100"/>
                  </a:lnTo>
                  <a:lnTo>
                    <a:pt x="136" y="103"/>
                  </a:lnTo>
                  <a:lnTo>
                    <a:pt x="136" y="107"/>
                  </a:lnTo>
                  <a:lnTo>
                    <a:pt x="132" y="103"/>
                  </a:lnTo>
                  <a:lnTo>
                    <a:pt x="129" y="102"/>
                  </a:lnTo>
                  <a:lnTo>
                    <a:pt x="124" y="103"/>
                  </a:lnTo>
                  <a:lnTo>
                    <a:pt x="120" y="104"/>
                  </a:lnTo>
                  <a:lnTo>
                    <a:pt x="118" y="107"/>
                  </a:lnTo>
                  <a:lnTo>
                    <a:pt x="120" y="110"/>
                  </a:lnTo>
                  <a:lnTo>
                    <a:pt x="123" y="113"/>
                  </a:lnTo>
                  <a:lnTo>
                    <a:pt x="128" y="115"/>
                  </a:lnTo>
                  <a:lnTo>
                    <a:pt x="133" y="117"/>
                  </a:lnTo>
                  <a:lnTo>
                    <a:pt x="140" y="119"/>
                  </a:lnTo>
                  <a:lnTo>
                    <a:pt x="146" y="121"/>
                  </a:lnTo>
                  <a:lnTo>
                    <a:pt x="143" y="123"/>
                  </a:lnTo>
                  <a:lnTo>
                    <a:pt x="157" y="129"/>
                  </a:lnTo>
                  <a:lnTo>
                    <a:pt x="139" y="129"/>
                  </a:lnTo>
                  <a:lnTo>
                    <a:pt x="136" y="130"/>
                  </a:lnTo>
                  <a:lnTo>
                    <a:pt x="135" y="132"/>
                  </a:lnTo>
                  <a:lnTo>
                    <a:pt x="146" y="144"/>
                  </a:lnTo>
                  <a:lnTo>
                    <a:pt x="140" y="143"/>
                  </a:lnTo>
                  <a:lnTo>
                    <a:pt x="140" y="148"/>
                  </a:lnTo>
                  <a:lnTo>
                    <a:pt x="142" y="154"/>
                  </a:lnTo>
                  <a:lnTo>
                    <a:pt x="145" y="160"/>
                  </a:lnTo>
                  <a:lnTo>
                    <a:pt x="141" y="156"/>
                  </a:lnTo>
                  <a:lnTo>
                    <a:pt x="135" y="154"/>
                  </a:lnTo>
                  <a:lnTo>
                    <a:pt x="131" y="154"/>
                  </a:lnTo>
                  <a:lnTo>
                    <a:pt x="130" y="159"/>
                  </a:lnTo>
                  <a:lnTo>
                    <a:pt x="123" y="152"/>
                  </a:lnTo>
                  <a:lnTo>
                    <a:pt x="121" y="149"/>
                  </a:lnTo>
                  <a:lnTo>
                    <a:pt x="117" y="147"/>
                  </a:lnTo>
                  <a:lnTo>
                    <a:pt x="113" y="148"/>
                  </a:lnTo>
                  <a:lnTo>
                    <a:pt x="111" y="151"/>
                  </a:lnTo>
                  <a:lnTo>
                    <a:pt x="111" y="154"/>
                  </a:lnTo>
                  <a:lnTo>
                    <a:pt x="111" y="165"/>
                  </a:lnTo>
                  <a:lnTo>
                    <a:pt x="101" y="152"/>
                  </a:lnTo>
                  <a:lnTo>
                    <a:pt x="99" y="156"/>
                  </a:lnTo>
                  <a:lnTo>
                    <a:pt x="95" y="140"/>
                  </a:lnTo>
                  <a:lnTo>
                    <a:pt x="92" y="134"/>
                  </a:lnTo>
                  <a:lnTo>
                    <a:pt x="89" y="132"/>
                  </a:lnTo>
                  <a:lnTo>
                    <a:pt x="87" y="131"/>
                  </a:lnTo>
                  <a:lnTo>
                    <a:pt x="85" y="132"/>
                  </a:lnTo>
                  <a:lnTo>
                    <a:pt x="83" y="133"/>
                  </a:lnTo>
                  <a:lnTo>
                    <a:pt x="82" y="137"/>
                  </a:lnTo>
                  <a:lnTo>
                    <a:pt x="82" y="143"/>
                  </a:lnTo>
                  <a:lnTo>
                    <a:pt x="84" y="151"/>
                  </a:lnTo>
                  <a:lnTo>
                    <a:pt x="79" y="151"/>
                  </a:lnTo>
                  <a:lnTo>
                    <a:pt x="76" y="154"/>
                  </a:lnTo>
                  <a:lnTo>
                    <a:pt x="70" y="168"/>
                  </a:lnTo>
                  <a:lnTo>
                    <a:pt x="68" y="154"/>
                  </a:lnTo>
                  <a:lnTo>
                    <a:pt x="67" y="150"/>
                  </a:lnTo>
                  <a:lnTo>
                    <a:pt x="64" y="147"/>
                  </a:lnTo>
                  <a:lnTo>
                    <a:pt x="59" y="150"/>
                  </a:lnTo>
                  <a:lnTo>
                    <a:pt x="63" y="137"/>
                  </a:lnTo>
                  <a:lnTo>
                    <a:pt x="65" y="127"/>
                  </a:lnTo>
                  <a:lnTo>
                    <a:pt x="64" y="118"/>
                  </a:lnTo>
                  <a:lnTo>
                    <a:pt x="63" y="113"/>
                  </a:lnTo>
                  <a:lnTo>
                    <a:pt x="60" y="109"/>
                  </a:lnTo>
                  <a:lnTo>
                    <a:pt x="57" y="108"/>
                  </a:lnTo>
                  <a:lnTo>
                    <a:pt x="53" y="111"/>
                  </a:lnTo>
                  <a:lnTo>
                    <a:pt x="52" y="116"/>
                  </a:lnTo>
                  <a:lnTo>
                    <a:pt x="50" y="125"/>
                  </a:lnTo>
                  <a:lnTo>
                    <a:pt x="46" y="121"/>
                  </a:lnTo>
                  <a:lnTo>
                    <a:pt x="37" y="133"/>
                  </a:lnTo>
                  <a:lnTo>
                    <a:pt x="39" y="116"/>
                  </a:lnTo>
                  <a:lnTo>
                    <a:pt x="34" y="117"/>
                  </a:lnTo>
                  <a:lnTo>
                    <a:pt x="38" y="108"/>
                  </a:lnTo>
                  <a:lnTo>
                    <a:pt x="40" y="100"/>
                  </a:lnTo>
                  <a:lnTo>
                    <a:pt x="41" y="95"/>
                  </a:lnTo>
                  <a:lnTo>
                    <a:pt x="42" y="88"/>
                  </a:lnTo>
                  <a:lnTo>
                    <a:pt x="41" y="83"/>
                  </a:lnTo>
                  <a:lnTo>
                    <a:pt x="39" y="81"/>
                  </a:lnTo>
                  <a:lnTo>
                    <a:pt x="36" y="80"/>
                  </a:lnTo>
                  <a:lnTo>
                    <a:pt x="32" y="81"/>
                  </a:lnTo>
                  <a:lnTo>
                    <a:pt x="29" y="84"/>
                  </a:lnTo>
                  <a:lnTo>
                    <a:pt x="26" y="88"/>
                  </a:lnTo>
                  <a:lnTo>
                    <a:pt x="22" y="93"/>
                  </a:lnTo>
                  <a:lnTo>
                    <a:pt x="18" y="99"/>
                  </a:lnTo>
                  <a:lnTo>
                    <a:pt x="16" y="96"/>
                  </a:lnTo>
                  <a:lnTo>
                    <a:pt x="13" y="96"/>
                  </a:lnTo>
                  <a:lnTo>
                    <a:pt x="3" y="102"/>
                  </a:lnTo>
                  <a:lnTo>
                    <a:pt x="9" y="90"/>
                  </a:lnTo>
                  <a:lnTo>
                    <a:pt x="7" y="87"/>
                  </a:lnTo>
                  <a:lnTo>
                    <a:pt x="3" y="86"/>
                  </a:lnTo>
                  <a:lnTo>
                    <a:pt x="13" y="77"/>
                  </a:lnTo>
                  <a:lnTo>
                    <a:pt x="16" y="75"/>
                  </a:lnTo>
                  <a:lnTo>
                    <a:pt x="19" y="70"/>
                  </a:lnTo>
                  <a:lnTo>
                    <a:pt x="21" y="66"/>
                  </a:lnTo>
                  <a:lnTo>
                    <a:pt x="21" y="62"/>
                  </a:lnTo>
                  <a:lnTo>
                    <a:pt x="17" y="61"/>
                  </a:lnTo>
                  <a:lnTo>
                    <a:pt x="14" y="63"/>
                  </a:lnTo>
                  <a:lnTo>
                    <a:pt x="12" y="69"/>
                  </a:lnTo>
                  <a:lnTo>
                    <a:pt x="10" y="64"/>
                  </a:lnTo>
                  <a:lnTo>
                    <a:pt x="0" y="68"/>
                  </a:lnTo>
                  <a:lnTo>
                    <a:pt x="7" y="58"/>
                  </a:lnTo>
                  <a:lnTo>
                    <a:pt x="3" y="55"/>
                  </a:lnTo>
                  <a:lnTo>
                    <a:pt x="9" y="52"/>
                  </a:lnTo>
                  <a:lnTo>
                    <a:pt x="13" y="48"/>
                  </a:lnTo>
                  <a:lnTo>
                    <a:pt x="14" y="42"/>
                  </a:lnTo>
                  <a:lnTo>
                    <a:pt x="15" y="34"/>
                  </a:lnTo>
                  <a:lnTo>
                    <a:pt x="18" y="28"/>
                  </a:lnTo>
                  <a:lnTo>
                    <a:pt x="13" y="18"/>
                  </a:lnTo>
                  <a:lnTo>
                    <a:pt x="5" y="13"/>
                  </a:lnTo>
                  <a:lnTo>
                    <a:pt x="0" y="1"/>
                  </a:lnTo>
                  <a:lnTo>
                    <a:pt x="4" y="0"/>
                  </a:lnTo>
                </a:path>
              </a:pathLst>
            </a:custGeom>
            <a:solidFill>
              <a:srgbClr val="C0C000"/>
            </a:solidFill>
            <a:ln w="12700">
              <a:noFill/>
            </a:ln>
          </p:spPr>
          <p:txBody>
            <a:bodyPr/>
            <a:lstStyle/>
            <a:p>
              <a:endParaRPr lang="zh-CN" altLang="en-US"/>
            </a:p>
          </p:txBody>
        </p:sp>
        <p:sp>
          <p:nvSpPr>
            <p:cNvPr id="39958" name="Freeform 23"/>
            <p:cNvSpPr/>
            <p:nvPr/>
          </p:nvSpPr>
          <p:spPr>
            <a:xfrm>
              <a:off x="1324" y="2161"/>
              <a:ext cx="212" cy="127"/>
            </a:xfrm>
            <a:custGeom>
              <a:avLst/>
              <a:gdLst/>
              <a:ahLst/>
              <a:cxnLst>
                <a:cxn ang="0">
                  <a:pos x="276" y="9"/>
                </a:cxn>
                <a:cxn ang="0">
                  <a:pos x="569" y="8"/>
                </a:cxn>
                <a:cxn ang="0">
                  <a:pos x="960" y="9"/>
                </a:cxn>
                <a:cxn ang="0">
                  <a:pos x="1025" y="8"/>
                </a:cxn>
                <a:cxn ang="0">
                  <a:pos x="873" y="8"/>
                </a:cxn>
                <a:cxn ang="0">
                  <a:pos x="1116" y="8"/>
                </a:cxn>
                <a:cxn ang="0">
                  <a:pos x="1479" y="8"/>
                </a:cxn>
                <a:cxn ang="0">
                  <a:pos x="1479" y="8"/>
                </a:cxn>
                <a:cxn ang="0">
                  <a:pos x="1280" y="8"/>
                </a:cxn>
                <a:cxn ang="0">
                  <a:pos x="1529" y="8"/>
                </a:cxn>
                <a:cxn ang="0">
                  <a:pos x="1984" y="8"/>
                </a:cxn>
                <a:cxn ang="0">
                  <a:pos x="2027" y="8"/>
                </a:cxn>
                <a:cxn ang="0">
                  <a:pos x="2153" y="8"/>
                </a:cxn>
                <a:cxn ang="0">
                  <a:pos x="2225" y="8"/>
                </a:cxn>
                <a:cxn ang="0">
                  <a:pos x="2225" y="6"/>
                </a:cxn>
                <a:cxn ang="0">
                  <a:pos x="2069" y="6"/>
                </a:cxn>
                <a:cxn ang="0">
                  <a:pos x="1748" y="6"/>
                </a:cxn>
                <a:cxn ang="0">
                  <a:pos x="1868" y="6"/>
                </a:cxn>
                <a:cxn ang="0">
                  <a:pos x="2331" y="5"/>
                </a:cxn>
                <a:cxn ang="0">
                  <a:pos x="2465" y="5"/>
                </a:cxn>
                <a:cxn ang="0">
                  <a:pos x="2809" y="5"/>
                </a:cxn>
                <a:cxn ang="0">
                  <a:pos x="2405" y="4"/>
                </a:cxn>
                <a:cxn ang="0">
                  <a:pos x="2197" y="4"/>
                </a:cxn>
                <a:cxn ang="0">
                  <a:pos x="2127" y="4"/>
                </a:cxn>
                <a:cxn ang="0">
                  <a:pos x="2361" y="4"/>
                </a:cxn>
                <a:cxn ang="0">
                  <a:pos x="2544" y="3"/>
                </a:cxn>
                <a:cxn ang="0">
                  <a:pos x="2405" y="3"/>
                </a:cxn>
                <a:cxn ang="0">
                  <a:pos x="2512" y="2"/>
                </a:cxn>
                <a:cxn ang="0">
                  <a:pos x="2567" y="2"/>
                </a:cxn>
                <a:cxn ang="0">
                  <a:pos x="2331" y="2"/>
                </a:cxn>
                <a:cxn ang="0">
                  <a:pos x="2153" y="2"/>
                </a:cxn>
                <a:cxn ang="0">
                  <a:pos x="1984" y="2"/>
                </a:cxn>
                <a:cxn ang="0">
                  <a:pos x="1804" y="2"/>
                </a:cxn>
                <a:cxn ang="0">
                  <a:pos x="1641" y="2"/>
                </a:cxn>
                <a:cxn ang="0">
                  <a:pos x="1505" y="2"/>
                </a:cxn>
                <a:cxn ang="0">
                  <a:pos x="1444" y="2"/>
                </a:cxn>
                <a:cxn ang="0">
                  <a:pos x="1349" y="2"/>
                </a:cxn>
                <a:cxn ang="0">
                  <a:pos x="1193" y="2"/>
                </a:cxn>
                <a:cxn ang="0">
                  <a:pos x="1116" y="2"/>
                </a:cxn>
                <a:cxn ang="0">
                  <a:pos x="1116" y="4"/>
                </a:cxn>
                <a:cxn ang="0">
                  <a:pos x="960" y="4"/>
                </a:cxn>
                <a:cxn ang="0">
                  <a:pos x="809" y="3"/>
                </a:cxn>
                <a:cxn ang="0">
                  <a:pos x="604" y="4"/>
                </a:cxn>
                <a:cxn ang="0">
                  <a:pos x="724" y="5"/>
                </a:cxn>
                <a:cxn ang="0">
                  <a:pos x="692" y="5"/>
                </a:cxn>
                <a:cxn ang="0">
                  <a:pos x="533" y="5"/>
                </a:cxn>
                <a:cxn ang="0">
                  <a:pos x="320" y="5"/>
                </a:cxn>
                <a:cxn ang="0">
                  <a:pos x="49" y="4"/>
                </a:cxn>
                <a:cxn ang="0">
                  <a:pos x="49" y="5"/>
                </a:cxn>
                <a:cxn ang="0">
                  <a:pos x="332" y="6"/>
                </a:cxn>
                <a:cxn ang="0">
                  <a:pos x="305" y="6"/>
                </a:cxn>
                <a:cxn ang="0">
                  <a:pos x="172" y="6"/>
                </a:cxn>
                <a:cxn ang="0">
                  <a:pos x="49" y="6"/>
                </a:cxn>
                <a:cxn ang="0">
                  <a:pos x="249" y="8"/>
                </a:cxn>
                <a:cxn ang="0">
                  <a:pos x="229" y="8"/>
                </a:cxn>
                <a:cxn ang="0">
                  <a:pos x="65" y="10"/>
                </a:cxn>
              </a:cxnLst>
              <a:rect l="0" t="0" r="0" b="0"/>
              <a:pathLst>
                <a:path w="159" h="169">
                  <a:moveTo>
                    <a:pt x="4" y="168"/>
                  </a:moveTo>
                  <a:lnTo>
                    <a:pt x="9" y="157"/>
                  </a:lnTo>
                  <a:lnTo>
                    <a:pt x="16" y="152"/>
                  </a:lnTo>
                  <a:lnTo>
                    <a:pt x="20" y="144"/>
                  </a:lnTo>
                  <a:lnTo>
                    <a:pt x="26" y="145"/>
                  </a:lnTo>
                  <a:lnTo>
                    <a:pt x="32" y="147"/>
                  </a:lnTo>
                  <a:lnTo>
                    <a:pt x="39" y="147"/>
                  </a:lnTo>
                  <a:lnTo>
                    <a:pt x="46" y="149"/>
                  </a:lnTo>
                  <a:lnTo>
                    <a:pt x="54" y="154"/>
                  </a:lnTo>
                  <a:lnTo>
                    <a:pt x="54" y="149"/>
                  </a:lnTo>
                  <a:lnTo>
                    <a:pt x="66" y="151"/>
                  </a:lnTo>
                  <a:lnTo>
                    <a:pt x="58" y="145"/>
                  </a:lnTo>
                  <a:lnTo>
                    <a:pt x="59" y="140"/>
                  </a:lnTo>
                  <a:lnTo>
                    <a:pt x="53" y="142"/>
                  </a:lnTo>
                  <a:lnTo>
                    <a:pt x="49" y="140"/>
                  </a:lnTo>
                  <a:lnTo>
                    <a:pt x="49" y="137"/>
                  </a:lnTo>
                  <a:lnTo>
                    <a:pt x="52" y="136"/>
                  </a:lnTo>
                  <a:lnTo>
                    <a:pt x="63" y="138"/>
                  </a:lnTo>
                  <a:lnTo>
                    <a:pt x="78" y="145"/>
                  </a:lnTo>
                  <a:lnTo>
                    <a:pt x="76" y="139"/>
                  </a:lnTo>
                  <a:lnTo>
                    <a:pt x="83" y="139"/>
                  </a:lnTo>
                  <a:lnTo>
                    <a:pt x="95" y="139"/>
                  </a:lnTo>
                  <a:lnTo>
                    <a:pt x="80" y="132"/>
                  </a:lnTo>
                  <a:lnTo>
                    <a:pt x="83" y="128"/>
                  </a:lnTo>
                  <a:lnTo>
                    <a:pt x="76" y="127"/>
                  </a:lnTo>
                  <a:lnTo>
                    <a:pt x="73" y="126"/>
                  </a:lnTo>
                  <a:lnTo>
                    <a:pt x="72" y="124"/>
                  </a:lnTo>
                  <a:lnTo>
                    <a:pt x="74" y="121"/>
                  </a:lnTo>
                  <a:lnTo>
                    <a:pt x="79" y="120"/>
                  </a:lnTo>
                  <a:lnTo>
                    <a:pt x="86" y="121"/>
                  </a:lnTo>
                  <a:lnTo>
                    <a:pt x="93" y="123"/>
                  </a:lnTo>
                  <a:lnTo>
                    <a:pt x="104" y="126"/>
                  </a:lnTo>
                  <a:lnTo>
                    <a:pt x="112" y="130"/>
                  </a:lnTo>
                  <a:lnTo>
                    <a:pt x="118" y="132"/>
                  </a:lnTo>
                  <a:lnTo>
                    <a:pt x="113" y="126"/>
                  </a:lnTo>
                  <a:lnTo>
                    <a:pt x="114" y="124"/>
                  </a:lnTo>
                  <a:lnTo>
                    <a:pt x="116" y="122"/>
                  </a:lnTo>
                  <a:lnTo>
                    <a:pt x="118" y="122"/>
                  </a:lnTo>
                  <a:lnTo>
                    <a:pt x="121" y="123"/>
                  </a:lnTo>
                  <a:lnTo>
                    <a:pt x="128" y="126"/>
                  </a:lnTo>
                  <a:lnTo>
                    <a:pt x="125" y="122"/>
                  </a:lnTo>
                  <a:lnTo>
                    <a:pt x="125" y="118"/>
                  </a:lnTo>
                  <a:lnTo>
                    <a:pt x="144" y="114"/>
                  </a:lnTo>
                  <a:lnTo>
                    <a:pt x="126" y="111"/>
                  </a:lnTo>
                  <a:lnTo>
                    <a:pt x="125" y="107"/>
                  </a:lnTo>
                  <a:lnTo>
                    <a:pt x="128" y="101"/>
                  </a:lnTo>
                  <a:lnTo>
                    <a:pt x="120" y="105"/>
                  </a:lnTo>
                  <a:lnTo>
                    <a:pt x="116" y="106"/>
                  </a:lnTo>
                  <a:lnTo>
                    <a:pt x="109" y="106"/>
                  </a:lnTo>
                  <a:lnTo>
                    <a:pt x="101" y="104"/>
                  </a:lnTo>
                  <a:lnTo>
                    <a:pt x="98" y="102"/>
                  </a:lnTo>
                  <a:lnTo>
                    <a:pt x="98" y="98"/>
                  </a:lnTo>
                  <a:lnTo>
                    <a:pt x="101" y="95"/>
                  </a:lnTo>
                  <a:lnTo>
                    <a:pt x="105" y="93"/>
                  </a:lnTo>
                  <a:lnTo>
                    <a:pt x="113" y="90"/>
                  </a:lnTo>
                  <a:lnTo>
                    <a:pt x="121" y="88"/>
                  </a:lnTo>
                  <a:lnTo>
                    <a:pt x="131" y="87"/>
                  </a:lnTo>
                  <a:lnTo>
                    <a:pt x="139" y="89"/>
                  </a:lnTo>
                  <a:lnTo>
                    <a:pt x="136" y="84"/>
                  </a:lnTo>
                  <a:lnTo>
                    <a:pt x="139" y="80"/>
                  </a:lnTo>
                  <a:lnTo>
                    <a:pt x="143" y="78"/>
                  </a:lnTo>
                  <a:lnTo>
                    <a:pt x="147" y="75"/>
                  </a:lnTo>
                  <a:lnTo>
                    <a:pt x="158" y="71"/>
                  </a:lnTo>
                  <a:lnTo>
                    <a:pt x="139" y="68"/>
                  </a:lnTo>
                  <a:lnTo>
                    <a:pt x="136" y="65"/>
                  </a:lnTo>
                  <a:lnTo>
                    <a:pt x="136" y="61"/>
                  </a:lnTo>
                  <a:lnTo>
                    <a:pt x="132" y="64"/>
                  </a:lnTo>
                  <a:lnTo>
                    <a:pt x="129" y="65"/>
                  </a:lnTo>
                  <a:lnTo>
                    <a:pt x="124" y="65"/>
                  </a:lnTo>
                  <a:lnTo>
                    <a:pt x="120" y="64"/>
                  </a:lnTo>
                  <a:lnTo>
                    <a:pt x="119" y="61"/>
                  </a:lnTo>
                  <a:lnTo>
                    <a:pt x="120" y="57"/>
                  </a:lnTo>
                  <a:lnTo>
                    <a:pt x="123" y="55"/>
                  </a:lnTo>
                  <a:lnTo>
                    <a:pt x="128" y="53"/>
                  </a:lnTo>
                  <a:lnTo>
                    <a:pt x="133" y="51"/>
                  </a:lnTo>
                  <a:lnTo>
                    <a:pt x="140" y="49"/>
                  </a:lnTo>
                  <a:lnTo>
                    <a:pt x="147" y="47"/>
                  </a:lnTo>
                  <a:lnTo>
                    <a:pt x="143" y="45"/>
                  </a:lnTo>
                  <a:lnTo>
                    <a:pt x="157" y="39"/>
                  </a:lnTo>
                  <a:lnTo>
                    <a:pt x="140" y="39"/>
                  </a:lnTo>
                  <a:lnTo>
                    <a:pt x="136" y="38"/>
                  </a:lnTo>
                  <a:lnTo>
                    <a:pt x="135" y="36"/>
                  </a:lnTo>
                  <a:lnTo>
                    <a:pt x="146" y="24"/>
                  </a:lnTo>
                  <a:lnTo>
                    <a:pt x="141" y="24"/>
                  </a:lnTo>
                  <a:lnTo>
                    <a:pt x="141" y="20"/>
                  </a:lnTo>
                  <a:lnTo>
                    <a:pt x="143" y="14"/>
                  </a:lnTo>
                  <a:lnTo>
                    <a:pt x="145" y="8"/>
                  </a:lnTo>
                  <a:lnTo>
                    <a:pt x="141" y="11"/>
                  </a:lnTo>
                  <a:lnTo>
                    <a:pt x="135" y="14"/>
                  </a:lnTo>
                  <a:lnTo>
                    <a:pt x="131" y="14"/>
                  </a:lnTo>
                  <a:lnTo>
                    <a:pt x="130" y="9"/>
                  </a:lnTo>
                  <a:lnTo>
                    <a:pt x="123" y="16"/>
                  </a:lnTo>
                  <a:lnTo>
                    <a:pt x="121" y="19"/>
                  </a:lnTo>
                  <a:lnTo>
                    <a:pt x="118" y="21"/>
                  </a:lnTo>
                  <a:lnTo>
                    <a:pt x="114" y="20"/>
                  </a:lnTo>
                  <a:lnTo>
                    <a:pt x="112" y="16"/>
                  </a:lnTo>
                  <a:lnTo>
                    <a:pt x="112" y="14"/>
                  </a:lnTo>
                  <a:lnTo>
                    <a:pt x="112" y="3"/>
                  </a:lnTo>
                  <a:lnTo>
                    <a:pt x="102" y="15"/>
                  </a:lnTo>
                  <a:lnTo>
                    <a:pt x="100" y="12"/>
                  </a:lnTo>
                  <a:lnTo>
                    <a:pt x="96" y="28"/>
                  </a:lnTo>
                  <a:lnTo>
                    <a:pt x="92" y="34"/>
                  </a:lnTo>
                  <a:lnTo>
                    <a:pt x="89" y="36"/>
                  </a:lnTo>
                  <a:lnTo>
                    <a:pt x="87" y="37"/>
                  </a:lnTo>
                  <a:lnTo>
                    <a:pt x="85" y="36"/>
                  </a:lnTo>
                  <a:lnTo>
                    <a:pt x="83" y="35"/>
                  </a:lnTo>
                  <a:lnTo>
                    <a:pt x="82" y="31"/>
                  </a:lnTo>
                  <a:lnTo>
                    <a:pt x="82" y="25"/>
                  </a:lnTo>
                  <a:lnTo>
                    <a:pt x="84" y="16"/>
                  </a:lnTo>
                  <a:lnTo>
                    <a:pt x="79" y="16"/>
                  </a:lnTo>
                  <a:lnTo>
                    <a:pt x="76" y="14"/>
                  </a:lnTo>
                  <a:lnTo>
                    <a:pt x="71" y="0"/>
                  </a:lnTo>
                  <a:lnTo>
                    <a:pt x="69" y="14"/>
                  </a:lnTo>
                  <a:lnTo>
                    <a:pt x="67" y="17"/>
                  </a:lnTo>
                  <a:lnTo>
                    <a:pt x="64" y="20"/>
                  </a:lnTo>
                  <a:lnTo>
                    <a:pt x="59" y="17"/>
                  </a:lnTo>
                  <a:lnTo>
                    <a:pt x="63" y="30"/>
                  </a:lnTo>
                  <a:lnTo>
                    <a:pt x="65" y="41"/>
                  </a:lnTo>
                  <a:lnTo>
                    <a:pt x="64" y="49"/>
                  </a:lnTo>
                  <a:lnTo>
                    <a:pt x="63" y="55"/>
                  </a:lnTo>
                  <a:lnTo>
                    <a:pt x="61" y="58"/>
                  </a:lnTo>
                  <a:lnTo>
                    <a:pt x="57" y="59"/>
                  </a:lnTo>
                  <a:lnTo>
                    <a:pt x="54" y="56"/>
                  </a:lnTo>
                  <a:lnTo>
                    <a:pt x="52" y="51"/>
                  </a:lnTo>
                  <a:lnTo>
                    <a:pt x="51" y="43"/>
                  </a:lnTo>
                  <a:lnTo>
                    <a:pt x="46" y="47"/>
                  </a:lnTo>
                  <a:lnTo>
                    <a:pt x="37" y="35"/>
                  </a:lnTo>
                  <a:lnTo>
                    <a:pt x="40" y="51"/>
                  </a:lnTo>
                  <a:lnTo>
                    <a:pt x="34" y="50"/>
                  </a:lnTo>
                  <a:lnTo>
                    <a:pt x="38" y="60"/>
                  </a:lnTo>
                  <a:lnTo>
                    <a:pt x="40" y="67"/>
                  </a:lnTo>
                  <a:lnTo>
                    <a:pt x="41" y="72"/>
                  </a:lnTo>
                  <a:lnTo>
                    <a:pt x="42" y="80"/>
                  </a:lnTo>
                  <a:lnTo>
                    <a:pt x="41" y="85"/>
                  </a:lnTo>
                  <a:lnTo>
                    <a:pt x="39" y="87"/>
                  </a:lnTo>
                  <a:lnTo>
                    <a:pt x="36" y="88"/>
                  </a:lnTo>
                  <a:lnTo>
                    <a:pt x="32" y="87"/>
                  </a:lnTo>
                  <a:lnTo>
                    <a:pt x="30" y="84"/>
                  </a:lnTo>
                  <a:lnTo>
                    <a:pt x="27" y="80"/>
                  </a:lnTo>
                  <a:lnTo>
                    <a:pt x="23" y="75"/>
                  </a:lnTo>
                  <a:lnTo>
                    <a:pt x="18" y="69"/>
                  </a:lnTo>
                  <a:lnTo>
                    <a:pt x="16" y="72"/>
                  </a:lnTo>
                  <a:lnTo>
                    <a:pt x="13" y="72"/>
                  </a:lnTo>
                  <a:lnTo>
                    <a:pt x="3" y="65"/>
                  </a:lnTo>
                  <a:lnTo>
                    <a:pt x="9" y="78"/>
                  </a:lnTo>
                  <a:lnTo>
                    <a:pt x="8" y="81"/>
                  </a:lnTo>
                  <a:lnTo>
                    <a:pt x="3" y="82"/>
                  </a:lnTo>
                  <a:lnTo>
                    <a:pt x="13" y="90"/>
                  </a:lnTo>
                  <a:lnTo>
                    <a:pt x="16" y="93"/>
                  </a:lnTo>
                  <a:lnTo>
                    <a:pt x="19" y="97"/>
                  </a:lnTo>
                  <a:lnTo>
                    <a:pt x="22" y="102"/>
                  </a:lnTo>
                  <a:lnTo>
                    <a:pt x="21" y="105"/>
                  </a:lnTo>
                  <a:lnTo>
                    <a:pt x="17" y="107"/>
                  </a:lnTo>
                  <a:lnTo>
                    <a:pt x="15" y="105"/>
                  </a:lnTo>
                  <a:lnTo>
                    <a:pt x="12" y="99"/>
                  </a:lnTo>
                  <a:lnTo>
                    <a:pt x="10" y="104"/>
                  </a:lnTo>
                  <a:lnTo>
                    <a:pt x="0" y="99"/>
                  </a:lnTo>
                  <a:lnTo>
                    <a:pt x="8" y="110"/>
                  </a:lnTo>
                  <a:lnTo>
                    <a:pt x="3" y="113"/>
                  </a:lnTo>
                  <a:lnTo>
                    <a:pt x="10" y="116"/>
                  </a:lnTo>
                  <a:lnTo>
                    <a:pt x="13" y="120"/>
                  </a:lnTo>
                  <a:lnTo>
                    <a:pt x="14" y="126"/>
                  </a:lnTo>
                  <a:lnTo>
                    <a:pt x="16" y="134"/>
                  </a:lnTo>
                  <a:lnTo>
                    <a:pt x="18" y="139"/>
                  </a:lnTo>
                  <a:lnTo>
                    <a:pt x="13" y="149"/>
                  </a:lnTo>
                  <a:lnTo>
                    <a:pt x="5" y="155"/>
                  </a:lnTo>
                  <a:lnTo>
                    <a:pt x="1" y="167"/>
                  </a:lnTo>
                  <a:lnTo>
                    <a:pt x="4" y="168"/>
                  </a:lnTo>
                </a:path>
              </a:pathLst>
            </a:custGeom>
            <a:solidFill>
              <a:srgbClr val="804000"/>
            </a:solidFill>
            <a:ln w="12700">
              <a:noFill/>
            </a:ln>
          </p:spPr>
          <p:txBody>
            <a:bodyPr/>
            <a:lstStyle/>
            <a:p>
              <a:endParaRPr lang="zh-CN" altLang="en-US"/>
            </a:p>
          </p:txBody>
        </p:sp>
        <p:sp>
          <p:nvSpPr>
            <p:cNvPr id="39959" name="Freeform 24"/>
            <p:cNvSpPr/>
            <p:nvPr/>
          </p:nvSpPr>
          <p:spPr>
            <a:xfrm>
              <a:off x="3244" y="1441"/>
              <a:ext cx="212" cy="127"/>
            </a:xfrm>
            <a:custGeom>
              <a:avLst/>
              <a:gdLst/>
              <a:ahLst/>
              <a:cxnLst>
                <a:cxn ang="0">
                  <a:pos x="276" y="9"/>
                </a:cxn>
                <a:cxn ang="0">
                  <a:pos x="569" y="8"/>
                </a:cxn>
                <a:cxn ang="0">
                  <a:pos x="960" y="9"/>
                </a:cxn>
                <a:cxn ang="0">
                  <a:pos x="1025" y="8"/>
                </a:cxn>
                <a:cxn ang="0">
                  <a:pos x="873" y="8"/>
                </a:cxn>
                <a:cxn ang="0">
                  <a:pos x="1116" y="8"/>
                </a:cxn>
                <a:cxn ang="0">
                  <a:pos x="1479" y="8"/>
                </a:cxn>
                <a:cxn ang="0">
                  <a:pos x="1479" y="8"/>
                </a:cxn>
                <a:cxn ang="0">
                  <a:pos x="1280" y="8"/>
                </a:cxn>
                <a:cxn ang="0">
                  <a:pos x="1529" y="8"/>
                </a:cxn>
                <a:cxn ang="0">
                  <a:pos x="1984" y="8"/>
                </a:cxn>
                <a:cxn ang="0">
                  <a:pos x="2027" y="8"/>
                </a:cxn>
                <a:cxn ang="0">
                  <a:pos x="2153" y="8"/>
                </a:cxn>
                <a:cxn ang="0">
                  <a:pos x="2225" y="8"/>
                </a:cxn>
                <a:cxn ang="0">
                  <a:pos x="2225" y="6"/>
                </a:cxn>
                <a:cxn ang="0">
                  <a:pos x="2069" y="6"/>
                </a:cxn>
                <a:cxn ang="0">
                  <a:pos x="1748" y="6"/>
                </a:cxn>
                <a:cxn ang="0">
                  <a:pos x="1868" y="6"/>
                </a:cxn>
                <a:cxn ang="0">
                  <a:pos x="2331" y="5"/>
                </a:cxn>
                <a:cxn ang="0">
                  <a:pos x="2465" y="5"/>
                </a:cxn>
                <a:cxn ang="0">
                  <a:pos x="2809" y="5"/>
                </a:cxn>
                <a:cxn ang="0">
                  <a:pos x="2405" y="4"/>
                </a:cxn>
                <a:cxn ang="0">
                  <a:pos x="2197" y="4"/>
                </a:cxn>
                <a:cxn ang="0">
                  <a:pos x="2127" y="4"/>
                </a:cxn>
                <a:cxn ang="0">
                  <a:pos x="2361" y="4"/>
                </a:cxn>
                <a:cxn ang="0">
                  <a:pos x="2544" y="3"/>
                </a:cxn>
                <a:cxn ang="0">
                  <a:pos x="2405" y="3"/>
                </a:cxn>
                <a:cxn ang="0">
                  <a:pos x="2512" y="2"/>
                </a:cxn>
                <a:cxn ang="0">
                  <a:pos x="2567" y="2"/>
                </a:cxn>
                <a:cxn ang="0">
                  <a:pos x="2331" y="2"/>
                </a:cxn>
                <a:cxn ang="0">
                  <a:pos x="2153" y="2"/>
                </a:cxn>
                <a:cxn ang="0">
                  <a:pos x="1984" y="2"/>
                </a:cxn>
                <a:cxn ang="0">
                  <a:pos x="1804" y="2"/>
                </a:cxn>
                <a:cxn ang="0">
                  <a:pos x="1641" y="2"/>
                </a:cxn>
                <a:cxn ang="0">
                  <a:pos x="1505" y="2"/>
                </a:cxn>
                <a:cxn ang="0">
                  <a:pos x="1444" y="2"/>
                </a:cxn>
                <a:cxn ang="0">
                  <a:pos x="1349" y="2"/>
                </a:cxn>
                <a:cxn ang="0">
                  <a:pos x="1193" y="2"/>
                </a:cxn>
                <a:cxn ang="0">
                  <a:pos x="1116" y="2"/>
                </a:cxn>
                <a:cxn ang="0">
                  <a:pos x="1116" y="4"/>
                </a:cxn>
                <a:cxn ang="0">
                  <a:pos x="960" y="4"/>
                </a:cxn>
                <a:cxn ang="0">
                  <a:pos x="809" y="3"/>
                </a:cxn>
                <a:cxn ang="0">
                  <a:pos x="604" y="4"/>
                </a:cxn>
                <a:cxn ang="0">
                  <a:pos x="724" y="5"/>
                </a:cxn>
                <a:cxn ang="0">
                  <a:pos x="692" y="5"/>
                </a:cxn>
                <a:cxn ang="0">
                  <a:pos x="533" y="5"/>
                </a:cxn>
                <a:cxn ang="0">
                  <a:pos x="320" y="5"/>
                </a:cxn>
                <a:cxn ang="0">
                  <a:pos x="49" y="4"/>
                </a:cxn>
                <a:cxn ang="0">
                  <a:pos x="49" y="5"/>
                </a:cxn>
                <a:cxn ang="0">
                  <a:pos x="332" y="6"/>
                </a:cxn>
                <a:cxn ang="0">
                  <a:pos x="305" y="6"/>
                </a:cxn>
                <a:cxn ang="0">
                  <a:pos x="172" y="6"/>
                </a:cxn>
                <a:cxn ang="0">
                  <a:pos x="49" y="6"/>
                </a:cxn>
                <a:cxn ang="0">
                  <a:pos x="249" y="8"/>
                </a:cxn>
                <a:cxn ang="0">
                  <a:pos x="229" y="8"/>
                </a:cxn>
                <a:cxn ang="0">
                  <a:pos x="65" y="10"/>
                </a:cxn>
              </a:cxnLst>
              <a:rect l="0" t="0" r="0" b="0"/>
              <a:pathLst>
                <a:path w="159" h="169">
                  <a:moveTo>
                    <a:pt x="4" y="168"/>
                  </a:moveTo>
                  <a:lnTo>
                    <a:pt x="9" y="157"/>
                  </a:lnTo>
                  <a:lnTo>
                    <a:pt x="16" y="152"/>
                  </a:lnTo>
                  <a:lnTo>
                    <a:pt x="20" y="144"/>
                  </a:lnTo>
                  <a:lnTo>
                    <a:pt x="26" y="145"/>
                  </a:lnTo>
                  <a:lnTo>
                    <a:pt x="32" y="147"/>
                  </a:lnTo>
                  <a:lnTo>
                    <a:pt x="39" y="147"/>
                  </a:lnTo>
                  <a:lnTo>
                    <a:pt x="46" y="149"/>
                  </a:lnTo>
                  <a:lnTo>
                    <a:pt x="54" y="154"/>
                  </a:lnTo>
                  <a:lnTo>
                    <a:pt x="54" y="149"/>
                  </a:lnTo>
                  <a:lnTo>
                    <a:pt x="66" y="151"/>
                  </a:lnTo>
                  <a:lnTo>
                    <a:pt x="58" y="145"/>
                  </a:lnTo>
                  <a:lnTo>
                    <a:pt x="59" y="140"/>
                  </a:lnTo>
                  <a:lnTo>
                    <a:pt x="53" y="142"/>
                  </a:lnTo>
                  <a:lnTo>
                    <a:pt x="49" y="140"/>
                  </a:lnTo>
                  <a:lnTo>
                    <a:pt x="49" y="137"/>
                  </a:lnTo>
                  <a:lnTo>
                    <a:pt x="52" y="136"/>
                  </a:lnTo>
                  <a:lnTo>
                    <a:pt x="63" y="138"/>
                  </a:lnTo>
                  <a:lnTo>
                    <a:pt x="78" y="145"/>
                  </a:lnTo>
                  <a:lnTo>
                    <a:pt x="76" y="139"/>
                  </a:lnTo>
                  <a:lnTo>
                    <a:pt x="83" y="139"/>
                  </a:lnTo>
                  <a:lnTo>
                    <a:pt x="95" y="139"/>
                  </a:lnTo>
                  <a:lnTo>
                    <a:pt x="80" y="132"/>
                  </a:lnTo>
                  <a:lnTo>
                    <a:pt x="83" y="128"/>
                  </a:lnTo>
                  <a:lnTo>
                    <a:pt x="76" y="127"/>
                  </a:lnTo>
                  <a:lnTo>
                    <a:pt x="73" y="126"/>
                  </a:lnTo>
                  <a:lnTo>
                    <a:pt x="72" y="124"/>
                  </a:lnTo>
                  <a:lnTo>
                    <a:pt x="74" y="121"/>
                  </a:lnTo>
                  <a:lnTo>
                    <a:pt x="79" y="120"/>
                  </a:lnTo>
                  <a:lnTo>
                    <a:pt x="86" y="121"/>
                  </a:lnTo>
                  <a:lnTo>
                    <a:pt x="93" y="123"/>
                  </a:lnTo>
                  <a:lnTo>
                    <a:pt x="104" y="126"/>
                  </a:lnTo>
                  <a:lnTo>
                    <a:pt x="112" y="130"/>
                  </a:lnTo>
                  <a:lnTo>
                    <a:pt x="118" y="132"/>
                  </a:lnTo>
                  <a:lnTo>
                    <a:pt x="113" y="126"/>
                  </a:lnTo>
                  <a:lnTo>
                    <a:pt x="114" y="124"/>
                  </a:lnTo>
                  <a:lnTo>
                    <a:pt x="116" y="122"/>
                  </a:lnTo>
                  <a:lnTo>
                    <a:pt x="118" y="122"/>
                  </a:lnTo>
                  <a:lnTo>
                    <a:pt x="121" y="123"/>
                  </a:lnTo>
                  <a:lnTo>
                    <a:pt x="128" y="126"/>
                  </a:lnTo>
                  <a:lnTo>
                    <a:pt x="125" y="122"/>
                  </a:lnTo>
                  <a:lnTo>
                    <a:pt x="125" y="118"/>
                  </a:lnTo>
                  <a:lnTo>
                    <a:pt x="144" y="114"/>
                  </a:lnTo>
                  <a:lnTo>
                    <a:pt x="126" y="111"/>
                  </a:lnTo>
                  <a:lnTo>
                    <a:pt x="125" y="107"/>
                  </a:lnTo>
                  <a:lnTo>
                    <a:pt x="128" y="101"/>
                  </a:lnTo>
                  <a:lnTo>
                    <a:pt x="120" y="105"/>
                  </a:lnTo>
                  <a:lnTo>
                    <a:pt x="116" y="106"/>
                  </a:lnTo>
                  <a:lnTo>
                    <a:pt x="109" y="106"/>
                  </a:lnTo>
                  <a:lnTo>
                    <a:pt x="101" y="104"/>
                  </a:lnTo>
                  <a:lnTo>
                    <a:pt x="98" y="102"/>
                  </a:lnTo>
                  <a:lnTo>
                    <a:pt x="98" y="98"/>
                  </a:lnTo>
                  <a:lnTo>
                    <a:pt x="101" y="95"/>
                  </a:lnTo>
                  <a:lnTo>
                    <a:pt x="105" y="93"/>
                  </a:lnTo>
                  <a:lnTo>
                    <a:pt x="113" y="90"/>
                  </a:lnTo>
                  <a:lnTo>
                    <a:pt x="121" y="88"/>
                  </a:lnTo>
                  <a:lnTo>
                    <a:pt x="131" y="87"/>
                  </a:lnTo>
                  <a:lnTo>
                    <a:pt x="139" y="89"/>
                  </a:lnTo>
                  <a:lnTo>
                    <a:pt x="136" y="84"/>
                  </a:lnTo>
                  <a:lnTo>
                    <a:pt x="139" y="80"/>
                  </a:lnTo>
                  <a:lnTo>
                    <a:pt x="143" y="78"/>
                  </a:lnTo>
                  <a:lnTo>
                    <a:pt x="147" y="75"/>
                  </a:lnTo>
                  <a:lnTo>
                    <a:pt x="158" y="71"/>
                  </a:lnTo>
                  <a:lnTo>
                    <a:pt x="139" y="68"/>
                  </a:lnTo>
                  <a:lnTo>
                    <a:pt x="136" y="65"/>
                  </a:lnTo>
                  <a:lnTo>
                    <a:pt x="136" y="61"/>
                  </a:lnTo>
                  <a:lnTo>
                    <a:pt x="132" y="64"/>
                  </a:lnTo>
                  <a:lnTo>
                    <a:pt x="129" y="65"/>
                  </a:lnTo>
                  <a:lnTo>
                    <a:pt x="124" y="65"/>
                  </a:lnTo>
                  <a:lnTo>
                    <a:pt x="120" y="64"/>
                  </a:lnTo>
                  <a:lnTo>
                    <a:pt x="119" y="61"/>
                  </a:lnTo>
                  <a:lnTo>
                    <a:pt x="120" y="57"/>
                  </a:lnTo>
                  <a:lnTo>
                    <a:pt x="123" y="55"/>
                  </a:lnTo>
                  <a:lnTo>
                    <a:pt x="128" y="53"/>
                  </a:lnTo>
                  <a:lnTo>
                    <a:pt x="133" y="51"/>
                  </a:lnTo>
                  <a:lnTo>
                    <a:pt x="140" y="49"/>
                  </a:lnTo>
                  <a:lnTo>
                    <a:pt x="147" y="47"/>
                  </a:lnTo>
                  <a:lnTo>
                    <a:pt x="143" y="45"/>
                  </a:lnTo>
                  <a:lnTo>
                    <a:pt x="157" y="39"/>
                  </a:lnTo>
                  <a:lnTo>
                    <a:pt x="140" y="39"/>
                  </a:lnTo>
                  <a:lnTo>
                    <a:pt x="136" y="38"/>
                  </a:lnTo>
                  <a:lnTo>
                    <a:pt x="135" y="36"/>
                  </a:lnTo>
                  <a:lnTo>
                    <a:pt x="146" y="24"/>
                  </a:lnTo>
                  <a:lnTo>
                    <a:pt x="141" y="24"/>
                  </a:lnTo>
                  <a:lnTo>
                    <a:pt x="141" y="20"/>
                  </a:lnTo>
                  <a:lnTo>
                    <a:pt x="143" y="14"/>
                  </a:lnTo>
                  <a:lnTo>
                    <a:pt x="145" y="8"/>
                  </a:lnTo>
                  <a:lnTo>
                    <a:pt x="141" y="11"/>
                  </a:lnTo>
                  <a:lnTo>
                    <a:pt x="135" y="14"/>
                  </a:lnTo>
                  <a:lnTo>
                    <a:pt x="131" y="14"/>
                  </a:lnTo>
                  <a:lnTo>
                    <a:pt x="130" y="9"/>
                  </a:lnTo>
                  <a:lnTo>
                    <a:pt x="123" y="16"/>
                  </a:lnTo>
                  <a:lnTo>
                    <a:pt x="121" y="19"/>
                  </a:lnTo>
                  <a:lnTo>
                    <a:pt x="118" y="21"/>
                  </a:lnTo>
                  <a:lnTo>
                    <a:pt x="114" y="20"/>
                  </a:lnTo>
                  <a:lnTo>
                    <a:pt x="112" y="16"/>
                  </a:lnTo>
                  <a:lnTo>
                    <a:pt x="112" y="14"/>
                  </a:lnTo>
                  <a:lnTo>
                    <a:pt x="112" y="3"/>
                  </a:lnTo>
                  <a:lnTo>
                    <a:pt x="102" y="15"/>
                  </a:lnTo>
                  <a:lnTo>
                    <a:pt x="100" y="12"/>
                  </a:lnTo>
                  <a:lnTo>
                    <a:pt x="96" y="28"/>
                  </a:lnTo>
                  <a:lnTo>
                    <a:pt x="92" y="34"/>
                  </a:lnTo>
                  <a:lnTo>
                    <a:pt x="89" y="36"/>
                  </a:lnTo>
                  <a:lnTo>
                    <a:pt x="87" y="37"/>
                  </a:lnTo>
                  <a:lnTo>
                    <a:pt x="85" y="36"/>
                  </a:lnTo>
                  <a:lnTo>
                    <a:pt x="83" y="35"/>
                  </a:lnTo>
                  <a:lnTo>
                    <a:pt x="82" y="31"/>
                  </a:lnTo>
                  <a:lnTo>
                    <a:pt x="82" y="25"/>
                  </a:lnTo>
                  <a:lnTo>
                    <a:pt x="84" y="16"/>
                  </a:lnTo>
                  <a:lnTo>
                    <a:pt x="79" y="16"/>
                  </a:lnTo>
                  <a:lnTo>
                    <a:pt x="76" y="14"/>
                  </a:lnTo>
                  <a:lnTo>
                    <a:pt x="71" y="0"/>
                  </a:lnTo>
                  <a:lnTo>
                    <a:pt x="69" y="14"/>
                  </a:lnTo>
                  <a:lnTo>
                    <a:pt x="67" y="17"/>
                  </a:lnTo>
                  <a:lnTo>
                    <a:pt x="64" y="20"/>
                  </a:lnTo>
                  <a:lnTo>
                    <a:pt x="59" y="17"/>
                  </a:lnTo>
                  <a:lnTo>
                    <a:pt x="63" y="30"/>
                  </a:lnTo>
                  <a:lnTo>
                    <a:pt x="65" y="41"/>
                  </a:lnTo>
                  <a:lnTo>
                    <a:pt x="64" y="49"/>
                  </a:lnTo>
                  <a:lnTo>
                    <a:pt x="63" y="55"/>
                  </a:lnTo>
                  <a:lnTo>
                    <a:pt x="61" y="58"/>
                  </a:lnTo>
                  <a:lnTo>
                    <a:pt x="57" y="59"/>
                  </a:lnTo>
                  <a:lnTo>
                    <a:pt x="54" y="56"/>
                  </a:lnTo>
                  <a:lnTo>
                    <a:pt x="52" y="51"/>
                  </a:lnTo>
                  <a:lnTo>
                    <a:pt x="51" y="43"/>
                  </a:lnTo>
                  <a:lnTo>
                    <a:pt x="46" y="47"/>
                  </a:lnTo>
                  <a:lnTo>
                    <a:pt x="37" y="35"/>
                  </a:lnTo>
                  <a:lnTo>
                    <a:pt x="40" y="51"/>
                  </a:lnTo>
                  <a:lnTo>
                    <a:pt x="34" y="50"/>
                  </a:lnTo>
                  <a:lnTo>
                    <a:pt x="38" y="60"/>
                  </a:lnTo>
                  <a:lnTo>
                    <a:pt x="40" y="67"/>
                  </a:lnTo>
                  <a:lnTo>
                    <a:pt x="41" y="72"/>
                  </a:lnTo>
                  <a:lnTo>
                    <a:pt x="42" y="80"/>
                  </a:lnTo>
                  <a:lnTo>
                    <a:pt x="41" y="85"/>
                  </a:lnTo>
                  <a:lnTo>
                    <a:pt x="39" y="87"/>
                  </a:lnTo>
                  <a:lnTo>
                    <a:pt x="36" y="88"/>
                  </a:lnTo>
                  <a:lnTo>
                    <a:pt x="32" y="87"/>
                  </a:lnTo>
                  <a:lnTo>
                    <a:pt x="30" y="84"/>
                  </a:lnTo>
                  <a:lnTo>
                    <a:pt x="27" y="80"/>
                  </a:lnTo>
                  <a:lnTo>
                    <a:pt x="23" y="75"/>
                  </a:lnTo>
                  <a:lnTo>
                    <a:pt x="18" y="69"/>
                  </a:lnTo>
                  <a:lnTo>
                    <a:pt x="16" y="72"/>
                  </a:lnTo>
                  <a:lnTo>
                    <a:pt x="13" y="72"/>
                  </a:lnTo>
                  <a:lnTo>
                    <a:pt x="3" y="65"/>
                  </a:lnTo>
                  <a:lnTo>
                    <a:pt x="9" y="78"/>
                  </a:lnTo>
                  <a:lnTo>
                    <a:pt x="8" y="81"/>
                  </a:lnTo>
                  <a:lnTo>
                    <a:pt x="3" y="82"/>
                  </a:lnTo>
                  <a:lnTo>
                    <a:pt x="13" y="90"/>
                  </a:lnTo>
                  <a:lnTo>
                    <a:pt x="16" y="93"/>
                  </a:lnTo>
                  <a:lnTo>
                    <a:pt x="19" y="97"/>
                  </a:lnTo>
                  <a:lnTo>
                    <a:pt x="22" y="102"/>
                  </a:lnTo>
                  <a:lnTo>
                    <a:pt x="21" y="105"/>
                  </a:lnTo>
                  <a:lnTo>
                    <a:pt x="17" y="107"/>
                  </a:lnTo>
                  <a:lnTo>
                    <a:pt x="15" y="105"/>
                  </a:lnTo>
                  <a:lnTo>
                    <a:pt x="12" y="99"/>
                  </a:lnTo>
                  <a:lnTo>
                    <a:pt x="10" y="104"/>
                  </a:lnTo>
                  <a:lnTo>
                    <a:pt x="0" y="99"/>
                  </a:lnTo>
                  <a:lnTo>
                    <a:pt x="8" y="110"/>
                  </a:lnTo>
                  <a:lnTo>
                    <a:pt x="3" y="113"/>
                  </a:lnTo>
                  <a:lnTo>
                    <a:pt x="10" y="116"/>
                  </a:lnTo>
                  <a:lnTo>
                    <a:pt x="13" y="120"/>
                  </a:lnTo>
                  <a:lnTo>
                    <a:pt x="14" y="126"/>
                  </a:lnTo>
                  <a:lnTo>
                    <a:pt x="16" y="134"/>
                  </a:lnTo>
                  <a:lnTo>
                    <a:pt x="18" y="139"/>
                  </a:lnTo>
                  <a:lnTo>
                    <a:pt x="13" y="149"/>
                  </a:lnTo>
                  <a:lnTo>
                    <a:pt x="5" y="155"/>
                  </a:lnTo>
                  <a:lnTo>
                    <a:pt x="1" y="167"/>
                  </a:lnTo>
                  <a:lnTo>
                    <a:pt x="4" y="168"/>
                  </a:lnTo>
                </a:path>
              </a:pathLst>
            </a:custGeom>
            <a:solidFill>
              <a:srgbClr val="804000"/>
            </a:solidFill>
            <a:ln w="12700">
              <a:noFill/>
            </a:ln>
          </p:spPr>
          <p:txBody>
            <a:bodyPr/>
            <a:lstStyle/>
            <a:p>
              <a:endParaRPr lang="zh-CN" altLang="en-US"/>
            </a:p>
          </p:txBody>
        </p:sp>
        <p:sp>
          <p:nvSpPr>
            <p:cNvPr id="39960" name="Freeform 25"/>
            <p:cNvSpPr/>
            <p:nvPr/>
          </p:nvSpPr>
          <p:spPr>
            <a:xfrm>
              <a:off x="2045" y="1959"/>
              <a:ext cx="212" cy="127"/>
            </a:xfrm>
            <a:custGeom>
              <a:avLst/>
              <a:gdLst/>
              <a:ahLst/>
              <a:cxnLst>
                <a:cxn ang="0">
                  <a:pos x="276" y="2"/>
                </a:cxn>
                <a:cxn ang="0">
                  <a:pos x="569" y="2"/>
                </a:cxn>
                <a:cxn ang="0">
                  <a:pos x="960" y="2"/>
                </a:cxn>
                <a:cxn ang="0">
                  <a:pos x="1025" y="2"/>
                </a:cxn>
                <a:cxn ang="0">
                  <a:pos x="895" y="2"/>
                </a:cxn>
                <a:cxn ang="0">
                  <a:pos x="1116" y="2"/>
                </a:cxn>
                <a:cxn ang="0">
                  <a:pos x="1479" y="2"/>
                </a:cxn>
                <a:cxn ang="0">
                  <a:pos x="1479" y="3"/>
                </a:cxn>
                <a:cxn ang="0">
                  <a:pos x="1280" y="3"/>
                </a:cxn>
                <a:cxn ang="0">
                  <a:pos x="1529" y="3"/>
                </a:cxn>
                <a:cxn ang="0">
                  <a:pos x="1984" y="3"/>
                </a:cxn>
                <a:cxn ang="0">
                  <a:pos x="2027" y="3"/>
                </a:cxn>
                <a:cxn ang="0">
                  <a:pos x="2153" y="3"/>
                </a:cxn>
                <a:cxn ang="0">
                  <a:pos x="2225" y="4"/>
                </a:cxn>
                <a:cxn ang="0">
                  <a:pos x="2225" y="4"/>
                </a:cxn>
                <a:cxn ang="0">
                  <a:pos x="2069" y="4"/>
                </a:cxn>
                <a:cxn ang="0">
                  <a:pos x="1748" y="5"/>
                </a:cxn>
                <a:cxn ang="0">
                  <a:pos x="1868" y="5"/>
                </a:cxn>
                <a:cxn ang="0">
                  <a:pos x="2331" y="5"/>
                </a:cxn>
                <a:cxn ang="0">
                  <a:pos x="2465" y="6"/>
                </a:cxn>
                <a:cxn ang="0">
                  <a:pos x="2809" y="6"/>
                </a:cxn>
                <a:cxn ang="0">
                  <a:pos x="2431" y="6"/>
                </a:cxn>
                <a:cxn ang="0">
                  <a:pos x="2197" y="6"/>
                </a:cxn>
                <a:cxn ang="0">
                  <a:pos x="2127" y="6"/>
                </a:cxn>
                <a:cxn ang="0">
                  <a:pos x="2361" y="8"/>
                </a:cxn>
                <a:cxn ang="0">
                  <a:pos x="2544" y="8"/>
                </a:cxn>
                <a:cxn ang="0">
                  <a:pos x="2431" y="8"/>
                </a:cxn>
                <a:cxn ang="0">
                  <a:pos x="2512" y="8"/>
                </a:cxn>
                <a:cxn ang="0">
                  <a:pos x="2567" y="10"/>
                </a:cxn>
                <a:cxn ang="0">
                  <a:pos x="2331" y="9"/>
                </a:cxn>
                <a:cxn ang="0">
                  <a:pos x="2153" y="8"/>
                </a:cxn>
                <a:cxn ang="0">
                  <a:pos x="1984" y="8"/>
                </a:cxn>
                <a:cxn ang="0">
                  <a:pos x="1804" y="9"/>
                </a:cxn>
                <a:cxn ang="0">
                  <a:pos x="1641" y="8"/>
                </a:cxn>
                <a:cxn ang="0">
                  <a:pos x="1505" y="8"/>
                </a:cxn>
                <a:cxn ang="0">
                  <a:pos x="1444" y="8"/>
                </a:cxn>
                <a:cxn ang="0">
                  <a:pos x="1349" y="9"/>
                </a:cxn>
                <a:cxn ang="0">
                  <a:pos x="1193" y="8"/>
                </a:cxn>
                <a:cxn ang="0">
                  <a:pos x="1116" y="8"/>
                </a:cxn>
                <a:cxn ang="0">
                  <a:pos x="1116" y="6"/>
                </a:cxn>
                <a:cxn ang="0">
                  <a:pos x="960" y="6"/>
                </a:cxn>
                <a:cxn ang="0">
                  <a:pos x="809" y="8"/>
                </a:cxn>
                <a:cxn ang="0">
                  <a:pos x="604" y="8"/>
                </a:cxn>
                <a:cxn ang="0">
                  <a:pos x="724" y="6"/>
                </a:cxn>
                <a:cxn ang="0">
                  <a:pos x="692" y="5"/>
                </a:cxn>
                <a:cxn ang="0">
                  <a:pos x="533" y="5"/>
                </a:cxn>
                <a:cxn ang="0">
                  <a:pos x="320" y="6"/>
                </a:cxn>
                <a:cxn ang="0">
                  <a:pos x="49" y="6"/>
                </a:cxn>
                <a:cxn ang="0">
                  <a:pos x="49" y="5"/>
                </a:cxn>
                <a:cxn ang="0">
                  <a:pos x="332" y="5"/>
                </a:cxn>
                <a:cxn ang="0">
                  <a:pos x="305" y="4"/>
                </a:cxn>
                <a:cxn ang="0">
                  <a:pos x="172" y="4"/>
                </a:cxn>
                <a:cxn ang="0">
                  <a:pos x="49" y="4"/>
                </a:cxn>
                <a:cxn ang="0">
                  <a:pos x="249" y="3"/>
                </a:cxn>
                <a:cxn ang="0">
                  <a:pos x="229" y="2"/>
                </a:cxn>
                <a:cxn ang="0">
                  <a:pos x="65" y="0"/>
                </a:cxn>
              </a:cxnLst>
              <a:rect l="0" t="0" r="0" b="0"/>
              <a:pathLst>
                <a:path w="159" h="169">
                  <a:moveTo>
                    <a:pt x="4" y="0"/>
                  </a:moveTo>
                  <a:lnTo>
                    <a:pt x="9" y="11"/>
                  </a:lnTo>
                  <a:lnTo>
                    <a:pt x="16" y="15"/>
                  </a:lnTo>
                  <a:lnTo>
                    <a:pt x="21" y="24"/>
                  </a:lnTo>
                  <a:lnTo>
                    <a:pt x="26" y="23"/>
                  </a:lnTo>
                  <a:lnTo>
                    <a:pt x="32" y="21"/>
                  </a:lnTo>
                  <a:lnTo>
                    <a:pt x="39" y="21"/>
                  </a:lnTo>
                  <a:lnTo>
                    <a:pt x="46" y="19"/>
                  </a:lnTo>
                  <a:lnTo>
                    <a:pt x="54" y="14"/>
                  </a:lnTo>
                  <a:lnTo>
                    <a:pt x="54" y="19"/>
                  </a:lnTo>
                  <a:lnTo>
                    <a:pt x="66" y="17"/>
                  </a:lnTo>
                  <a:lnTo>
                    <a:pt x="58" y="23"/>
                  </a:lnTo>
                  <a:lnTo>
                    <a:pt x="59" y="27"/>
                  </a:lnTo>
                  <a:lnTo>
                    <a:pt x="53" y="26"/>
                  </a:lnTo>
                  <a:lnTo>
                    <a:pt x="50" y="28"/>
                  </a:lnTo>
                  <a:lnTo>
                    <a:pt x="49" y="31"/>
                  </a:lnTo>
                  <a:lnTo>
                    <a:pt x="52" y="32"/>
                  </a:lnTo>
                  <a:lnTo>
                    <a:pt x="63" y="29"/>
                  </a:lnTo>
                  <a:lnTo>
                    <a:pt x="78" y="23"/>
                  </a:lnTo>
                  <a:lnTo>
                    <a:pt x="76" y="28"/>
                  </a:lnTo>
                  <a:lnTo>
                    <a:pt x="83" y="29"/>
                  </a:lnTo>
                  <a:lnTo>
                    <a:pt x="95" y="28"/>
                  </a:lnTo>
                  <a:lnTo>
                    <a:pt x="80" y="36"/>
                  </a:lnTo>
                  <a:lnTo>
                    <a:pt x="83" y="40"/>
                  </a:lnTo>
                  <a:lnTo>
                    <a:pt x="76" y="41"/>
                  </a:lnTo>
                  <a:lnTo>
                    <a:pt x="73" y="42"/>
                  </a:lnTo>
                  <a:lnTo>
                    <a:pt x="72" y="44"/>
                  </a:lnTo>
                  <a:lnTo>
                    <a:pt x="74" y="47"/>
                  </a:lnTo>
                  <a:lnTo>
                    <a:pt x="79" y="48"/>
                  </a:lnTo>
                  <a:lnTo>
                    <a:pt x="86" y="47"/>
                  </a:lnTo>
                  <a:lnTo>
                    <a:pt x="93" y="45"/>
                  </a:lnTo>
                  <a:lnTo>
                    <a:pt x="104" y="42"/>
                  </a:lnTo>
                  <a:lnTo>
                    <a:pt x="112" y="38"/>
                  </a:lnTo>
                  <a:lnTo>
                    <a:pt x="118" y="36"/>
                  </a:lnTo>
                  <a:lnTo>
                    <a:pt x="113" y="42"/>
                  </a:lnTo>
                  <a:lnTo>
                    <a:pt x="114" y="44"/>
                  </a:lnTo>
                  <a:lnTo>
                    <a:pt x="116" y="46"/>
                  </a:lnTo>
                  <a:lnTo>
                    <a:pt x="118" y="46"/>
                  </a:lnTo>
                  <a:lnTo>
                    <a:pt x="121" y="45"/>
                  </a:lnTo>
                  <a:lnTo>
                    <a:pt x="128" y="42"/>
                  </a:lnTo>
                  <a:lnTo>
                    <a:pt x="125" y="46"/>
                  </a:lnTo>
                  <a:lnTo>
                    <a:pt x="125" y="50"/>
                  </a:lnTo>
                  <a:lnTo>
                    <a:pt x="144" y="53"/>
                  </a:lnTo>
                  <a:lnTo>
                    <a:pt x="126" y="57"/>
                  </a:lnTo>
                  <a:lnTo>
                    <a:pt x="125" y="61"/>
                  </a:lnTo>
                  <a:lnTo>
                    <a:pt x="128" y="67"/>
                  </a:lnTo>
                  <a:lnTo>
                    <a:pt x="120" y="63"/>
                  </a:lnTo>
                  <a:lnTo>
                    <a:pt x="116" y="62"/>
                  </a:lnTo>
                  <a:lnTo>
                    <a:pt x="109" y="62"/>
                  </a:lnTo>
                  <a:lnTo>
                    <a:pt x="101" y="64"/>
                  </a:lnTo>
                  <a:lnTo>
                    <a:pt x="98" y="66"/>
                  </a:lnTo>
                  <a:lnTo>
                    <a:pt x="98" y="69"/>
                  </a:lnTo>
                  <a:lnTo>
                    <a:pt x="101" y="73"/>
                  </a:lnTo>
                  <a:lnTo>
                    <a:pt x="105" y="75"/>
                  </a:lnTo>
                  <a:lnTo>
                    <a:pt x="113" y="78"/>
                  </a:lnTo>
                  <a:lnTo>
                    <a:pt x="121" y="80"/>
                  </a:lnTo>
                  <a:lnTo>
                    <a:pt x="131" y="81"/>
                  </a:lnTo>
                  <a:lnTo>
                    <a:pt x="139" y="79"/>
                  </a:lnTo>
                  <a:lnTo>
                    <a:pt x="137" y="84"/>
                  </a:lnTo>
                  <a:lnTo>
                    <a:pt x="139" y="88"/>
                  </a:lnTo>
                  <a:lnTo>
                    <a:pt x="143" y="90"/>
                  </a:lnTo>
                  <a:lnTo>
                    <a:pt x="147" y="93"/>
                  </a:lnTo>
                  <a:lnTo>
                    <a:pt x="158" y="96"/>
                  </a:lnTo>
                  <a:lnTo>
                    <a:pt x="139" y="100"/>
                  </a:lnTo>
                  <a:lnTo>
                    <a:pt x="137" y="103"/>
                  </a:lnTo>
                  <a:lnTo>
                    <a:pt x="137" y="107"/>
                  </a:lnTo>
                  <a:lnTo>
                    <a:pt x="132" y="104"/>
                  </a:lnTo>
                  <a:lnTo>
                    <a:pt x="129" y="103"/>
                  </a:lnTo>
                  <a:lnTo>
                    <a:pt x="124" y="103"/>
                  </a:lnTo>
                  <a:lnTo>
                    <a:pt x="120" y="104"/>
                  </a:lnTo>
                  <a:lnTo>
                    <a:pt x="119" y="107"/>
                  </a:lnTo>
                  <a:lnTo>
                    <a:pt x="120" y="110"/>
                  </a:lnTo>
                  <a:lnTo>
                    <a:pt x="123" y="113"/>
                  </a:lnTo>
                  <a:lnTo>
                    <a:pt x="128" y="115"/>
                  </a:lnTo>
                  <a:lnTo>
                    <a:pt x="133" y="117"/>
                  </a:lnTo>
                  <a:lnTo>
                    <a:pt x="140" y="119"/>
                  </a:lnTo>
                  <a:lnTo>
                    <a:pt x="147" y="121"/>
                  </a:lnTo>
                  <a:lnTo>
                    <a:pt x="143" y="123"/>
                  </a:lnTo>
                  <a:lnTo>
                    <a:pt x="157" y="129"/>
                  </a:lnTo>
                  <a:lnTo>
                    <a:pt x="140" y="129"/>
                  </a:lnTo>
                  <a:lnTo>
                    <a:pt x="137" y="130"/>
                  </a:lnTo>
                  <a:lnTo>
                    <a:pt x="135" y="132"/>
                  </a:lnTo>
                  <a:lnTo>
                    <a:pt x="146" y="144"/>
                  </a:lnTo>
                  <a:lnTo>
                    <a:pt x="141" y="144"/>
                  </a:lnTo>
                  <a:lnTo>
                    <a:pt x="141" y="148"/>
                  </a:lnTo>
                  <a:lnTo>
                    <a:pt x="143" y="154"/>
                  </a:lnTo>
                  <a:lnTo>
                    <a:pt x="145" y="160"/>
                  </a:lnTo>
                  <a:lnTo>
                    <a:pt x="141" y="157"/>
                  </a:lnTo>
                  <a:lnTo>
                    <a:pt x="135" y="154"/>
                  </a:lnTo>
                  <a:lnTo>
                    <a:pt x="131" y="154"/>
                  </a:lnTo>
                  <a:lnTo>
                    <a:pt x="130" y="159"/>
                  </a:lnTo>
                  <a:lnTo>
                    <a:pt x="123" y="152"/>
                  </a:lnTo>
                  <a:lnTo>
                    <a:pt x="121" y="149"/>
                  </a:lnTo>
                  <a:lnTo>
                    <a:pt x="118" y="147"/>
                  </a:lnTo>
                  <a:lnTo>
                    <a:pt x="114" y="148"/>
                  </a:lnTo>
                  <a:lnTo>
                    <a:pt x="112" y="151"/>
                  </a:lnTo>
                  <a:lnTo>
                    <a:pt x="112" y="154"/>
                  </a:lnTo>
                  <a:lnTo>
                    <a:pt x="112" y="165"/>
                  </a:lnTo>
                  <a:lnTo>
                    <a:pt x="102" y="152"/>
                  </a:lnTo>
                  <a:lnTo>
                    <a:pt x="100" y="156"/>
                  </a:lnTo>
                  <a:lnTo>
                    <a:pt x="96" y="140"/>
                  </a:lnTo>
                  <a:lnTo>
                    <a:pt x="92" y="134"/>
                  </a:lnTo>
                  <a:lnTo>
                    <a:pt x="89" y="132"/>
                  </a:lnTo>
                  <a:lnTo>
                    <a:pt x="87" y="131"/>
                  </a:lnTo>
                  <a:lnTo>
                    <a:pt x="85" y="132"/>
                  </a:lnTo>
                  <a:lnTo>
                    <a:pt x="83" y="133"/>
                  </a:lnTo>
                  <a:lnTo>
                    <a:pt x="82" y="137"/>
                  </a:lnTo>
                  <a:lnTo>
                    <a:pt x="82" y="143"/>
                  </a:lnTo>
                  <a:lnTo>
                    <a:pt x="84" y="151"/>
                  </a:lnTo>
                  <a:lnTo>
                    <a:pt x="79" y="151"/>
                  </a:lnTo>
                  <a:lnTo>
                    <a:pt x="76" y="154"/>
                  </a:lnTo>
                  <a:lnTo>
                    <a:pt x="71" y="168"/>
                  </a:lnTo>
                  <a:lnTo>
                    <a:pt x="69" y="154"/>
                  </a:lnTo>
                  <a:lnTo>
                    <a:pt x="67" y="150"/>
                  </a:lnTo>
                  <a:lnTo>
                    <a:pt x="65" y="148"/>
                  </a:lnTo>
                  <a:lnTo>
                    <a:pt x="59" y="150"/>
                  </a:lnTo>
                  <a:lnTo>
                    <a:pt x="63" y="137"/>
                  </a:lnTo>
                  <a:lnTo>
                    <a:pt x="65" y="127"/>
                  </a:lnTo>
                  <a:lnTo>
                    <a:pt x="65" y="119"/>
                  </a:lnTo>
                  <a:lnTo>
                    <a:pt x="63" y="113"/>
                  </a:lnTo>
                  <a:lnTo>
                    <a:pt x="61" y="109"/>
                  </a:lnTo>
                  <a:lnTo>
                    <a:pt x="57" y="108"/>
                  </a:lnTo>
                  <a:lnTo>
                    <a:pt x="54" y="111"/>
                  </a:lnTo>
                  <a:lnTo>
                    <a:pt x="52" y="117"/>
                  </a:lnTo>
                  <a:lnTo>
                    <a:pt x="51" y="125"/>
                  </a:lnTo>
                  <a:lnTo>
                    <a:pt x="46" y="121"/>
                  </a:lnTo>
                  <a:lnTo>
                    <a:pt x="37" y="133"/>
                  </a:lnTo>
                  <a:lnTo>
                    <a:pt x="40" y="117"/>
                  </a:lnTo>
                  <a:lnTo>
                    <a:pt x="34" y="118"/>
                  </a:lnTo>
                  <a:lnTo>
                    <a:pt x="38" y="108"/>
                  </a:lnTo>
                  <a:lnTo>
                    <a:pt x="40" y="101"/>
                  </a:lnTo>
                  <a:lnTo>
                    <a:pt x="41" y="95"/>
                  </a:lnTo>
                  <a:lnTo>
                    <a:pt x="42" y="88"/>
                  </a:lnTo>
                  <a:lnTo>
                    <a:pt x="41" y="83"/>
                  </a:lnTo>
                  <a:lnTo>
                    <a:pt x="39" y="81"/>
                  </a:lnTo>
                  <a:lnTo>
                    <a:pt x="36" y="80"/>
                  </a:lnTo>
                  <a:lnTo>
                    <a:pt x="32" y="81"/>
                  </a:lnTo>
                  <a:lnTo>
                    <a:pt x="30" y="84"/>
                  </a:lnTo>
                  <a:lnTo>
                    <a:pt x="27" y="88"/>
                  </a:lnTo>
                  <a:lnTo>
                    <a:pt x="23" y="93"/>
                  </a:lnTo>
                  <a:lnTo>
                    <a:pt x="18" y="99"/>
                  </a:lnTo>
                  <a:lnTo>
                    <a:pt x="16" y="96"/>
                  </a:lnTo>
                  <a:lnTo>
                    <a:pt x="13" y="96"/>
                  </a:lnTo>
                  <a:lnTo>
                    <a:pt x="3" y="103"/>
                  </a:lnTo>
                  <a:lnTo>
                    <a:pt x="9" y="90"/>
                  </a:lnTo>
                  <a:lnTo>
                    <a:pt x="8" y="87"/>
                  </a:lnTo>
                  <a:lnTo>
                    <a:pt x="3" y="86"/>
                  </a:lnTo>
                  <a:lnTo>
                    <a:pt x="13" y="78"/>
                  </a:lnTo>
                  <a:lnTo>
                    <a:pt x="16" y="75"/>
                  </a:lnTo>
                  <a:lnTo>
                    <a:pt x="19" y="71"/>
                  </a:lnTo>
                  <a:lnTo>
                    <a:pt x="22" y="66"/>
                  </a:lnTo>
                  <a:lnTo>
                    <a:pt x="21" y="63"/>
                  </a:lnTo>
                  <a:lnTo>
                    <a:pt x="17" y="61"/>
                  </a:lnTo>
                  <a:lnTo>
                    <a:pt x="15" y="63"/>
                  </a:lnTo>
                  <a:lnTo>
                    <a:pt x="12" y="69"/>
                  </a:lnTo>
                  <a:lnTo>
                    <a:pt x="10" y="64"/>
                  </a:lnTo>
                  <a:lnTo>
                    <a:pt x="0" y="68"/>
                  </a:lnTo>
                  <a:lnTo>
                    <a:pt x="8" y="58"/>
                  </a:lnTo>
                  <a:lnTo>
                    <a:pt x="3" y="55"/>
                  </a:lnTo>
                  <a:lnTo>
                    <a:pt x="10" y="52"/>
                  </a:lnTo>
                  <a:lnTo>
                    <a:pt x="13" y="48"/>
                  </a:lnTo>
                  <a:lnTo>
                    <a:pt x="14" y="42"/>
                  </a:lnTo>
                  <a:lnTo>
                    <a:pt x="16" y="34"/>
                  </a:lnTo>
                  <a:lnTo>
                    <a:pt x="18" y="28"/>
                  </a:lnTo>
                  <a:lnTo>
                    <a:pt x="13" y="19"/>
                  </a:lnTo>
                  <a:lnTo>
                    <a:pt x="5" y="13"/>
                  </a:lnTo>
                  <a:lnTo>
                    <a:pt x="1" y="1"/>
                  </a:lnTo>
                  <a:lnTo>
                    <a:pt x="4" y="0"/>
                  </a:lnTo>
                </a:path>
              </a:pathLst>
            </a:custGeom>
            <a:solidFill>
              <a:srgbClr val="FF0000"/>
            </a:solidFill>
            <a:ln w="12700">
              <a:noFill/>
            </a:ln>
          </p:spPr>
          <p:txBody>
            <a:bodyPr/>
            <a:lstStyle/>
            <a:p>
              <a:endParaRPr lang="zh-CN" altLang="en-US"/>
            </a:p>
          </p:txBody>
        </p:sp>
        <p:sp>
          <p:nvSpPr>
            <p:cNvPr id="39961" name="Rectangle 26"/>
            <p:cNvSpPr/>
            <p:nvPr/>
          </p:nvSpPr>
          <p:spPr>
            <a:xfrm>
              <a:off x="1075" y="2078"/>
              <a:ext cx="553" cy="159"/>
            </a:xfrm>
            <a:prstGeom prst="rect">
              <a:avLst/>
            </a:prstGeom>
            <a:noFill/>
            <a:ln w="12700">
              <a:noFill/>
            </a:ln>
          </p:spPr>
          <p:txBody>
            <a:bodyPr wrap="none" anchor="ctr"/>
            <a:lstStyle/>
            <a:p>
              <a:pPr lvl="0" indent="0"/>
              <a:endParaRPr lang="zh-CN" altLang="en-US" sz="2000" i="0" dirty="0">
                <a:latin typeface="Arial" panose="020B0604020202020204" pitchFamily="34" charset="0"/>
                <a:ea typeface="Gulim" panose="020B0600000101010101" pitchFamily="34" charset="-127"/>
              </a:endParaRPr>
            </a:p>
          </p:txBody>
        </p:sp>
        <p:sp>
          <p:nvSpPr>
            <p:cNvPr id="39962" name="Rectangle 27"/>
            <p:cNvSpPr/>
            <p:nvPr/>
          </p:nvSpPr>
          <p:spPr>
            <a:xfrm>
              <a:off x="3443" y="1970"/>
              <a:ext cx="553" cy="159"/>
            </a:xfrm>
            <a:prstGeom prst="rect">
              <a:avLst/>
            </a:prstGeom>
            <a:noFill/>
            <a:ln w="12700">
              <a:noFill/>
            </a:ln>
          </p:spPr>
          <p:txBody>
            <a:bodyPr wrap="none" anchor="ctr"/>
            <a:lstStyle/>
            <a:p>
              <a:pPr lvl="0" indent="0"/>
              <a:endParaRPr lang="zh-CN" altLang="en-US" sz="2000" i="0" dirty="0">
                <a:latin typeface="Arial" panose="020B0604020202020204" pitchFamily="34" charset="0"/>
                <a:ea typeface="Gulim" panose="020B0600000101010101" pitchFamily="34" charset="-127"/>
              </a:endParaRPr>
            </a:p>
          </p:txBody>
        </p:sp>
        <p:sp>
          <p:nvSpPr>
            <p:cNvPr id="39963" name="Rectangle 28"/>
            <p:cNvSpPr/>
            <p:nvPr/>
          </p:nvSpPr>
          <p:spPr>
            <a:xfrm>
              <a:off x="1715" y="1574"/>
              <a:ext cx="553" cy="159"/>
            </a:xfrm>
            <a:prstGeom prst="rect">
              <a:avLst/>
            </a:prstGeom>
            <a:noFill/>
            <a:ln w="12700">
              <a:noFill/>
            </a:ln>
          </p:spPr>
          <p:txBody>
            <a:bodyPr wrap="none" anchor="ctr"/>
            <a:lstStyle/>
            <a:p>
              <a:pPr lvl="0" indent="0"/>
              <a:endParaRPr lang="zh-CN" altLang="en-US" sz="2000" i="0" dirty="0">
                <a:latin typeface="Arial" panose="020B0604020202020204" pitchFamily="34" charset="0"/>
                <a:ea typeface="Gulim" panose="020B0600000101010101" pitchFamily="34" charset="-127"/>
              </a:endParaRPr>
            </a:p>
          </p:txBody>
        </p:sp>
        <p:sp>
          <p:nvSpPr>
            <p:cNvPr id="39964" name="Rectangle 29"/>
            <p:cNvSpPr/>
            <p:nvPr/>
          </p:nvSpPr>
          <p:spPr>
            <a:xfrm>
              <a:off x="3635" y="2222"/>
              <a:ext cx="553" cy="159"/>
            </a:xfrm>
            <a:prstGeom prst="rect">
              <a:avLst/>
            </a:prstGeom>
            <a:noFill/>
            <a:ln w="12700">
              <a:noFill/>
            </a:ln>
          </p:spPr>
          <p:txBody>
            <a:bodyPr wrap="none" anchor="ctr"/>
            <a:lstStyle/>
            <a:p>
              <a:pPr lvl="0" indent="0"/>
              <a:endParaRPr lang="zh-CN" altLang="en-US" sz="2000" i="0" dirty="0">
                <a:latin typeface="Arial" panose="020B0604020202020204" pitchFamily="34" charset="0"/>
                <a:ea typeface="Gulim" panose="020B0600000101010101" pitchFamily="34" charset="-127"/>
              </a:endParaRPr>
            </a:p>
          </p:txBody>
        </p:sp>
        <p:sp>
          <p:nvSpPr>
            <p:cNvPr id="39965" name="Rectangle 30"/>
            <p:cNvSpPr/>
            <p:nvPr/>
          </p:nvSpPr>
          <p:spPr>
            <a:xfrm>
              <a:off x="3507" y="1610"/>
              <a:ext cx="553" cy="159"/>
            </a:xfrm>
            <a:prstGeom prst="rect">
              <a:avLst/>
            </a:prstGeom>
            <a:noFill/>
            <a:ln w="12700">
              <a:noFill/>
            </a:ln>
          </p:spPr>
          <p:txBody>
            <a:bodyPr wrap="none" anchor="ctr"/>
            <a:lstStyle/>
            <a:p>
              <a:pPr lvl="0" indent="0"/>
              <a:endParaRPr lang="zh-CN" altLang="en-US" sz="2000" i="0" dirty="0">
                <a:latin typeface="Arial" panose="020B0604020202020204" pitchFamily="34" charset="0"/>
                <a:ea typeface="Gulim" panose="020B0600000101010101" pitchFamily="34" charset="-127"/>
              </a:endParaRPr>
            </a:p>
          </p:txBody>
        </p:sp>
        <p:sp>
          <p:nvSpPr>
            <p:cNvPr id="39966" name="Rectangle 31"/>
            <p:cNvSpPr/>
            <p:nvPr/>
          </p:nvSpPr>
          <p:spPr>
            <a:xfrm>
              <a:off x="2803" y="1754"/>
              <a:ext cx="553" cy="159"/>
            </a:xfrm>
            <a:prstGeom prst="rect">
              <a:avLst/>
            </a:prstGeom>
            <a:noFill/>
            <a:ln w="12700">
              <a:noFill/>
            </a:ln>
          </p:spPr>
          <p:txBody>
            <a:bodyPr wrap="none" anchor="ctr"/>
            <a:lstStyle/>
            <a:p>
              <a:pPr lvl="0" indent="0"/>
              <a:endParaRPr lang="zh-CN" altLang="en-US" sz="2000" i="0" dirty="0">
                <a:latin typeface="Arial" panose="020B0604020202020204" pitchFamily="34" charset="0"/>
                <a:ea typeface="Gulim" panose="020B0600000101010101" pitchFamily="34" charset="-127"/>
              </a:endParaRPr>
            </a:p>
          </p:txBody>
        </p:sp>
        <p:sp>
          <p:nvSpPr>
            <p:cNvPr id="39967" name="Rectangle 32"/>
            <p:cNvSpPr/>
            <p:nvPr/>
          </p:nvSpPr>
          <p:spPr>
            <a:xfrm>
              <a:off x="2611" y="1430"/>
              <a:ext cx="553" cy="159"/>
            </a:xfrm>
            <a:prstGeom prst="rect">
              <a:avLst/>
            </a:prstGeom>
            <a:noFill/>
            <a:ln w="12700">
              <a:noFill/>
            </a:ln>
          </p:spPr>
          <p:txBody>
            <a:bodyPr wrap="none" anchor="ctr"/>
            <a:lstStyle/>
            <a:p>
              <a:pPr lvl="0" indent="0"/>
              <a:endParaRPr lang="zh-CN" altLang="en-US" sz="2000" i="0" dirty="0">
                <a:latin typeface="Arial" panose="020B0604020202020204" pitchFamily="34" charset="0"/>
                <a:ea typeface="Gulim" panose="020B0600000101010101" pitchFamily="34" charset="-127"/>
              </a:endParaRPr>
            </a:p>
          </p:txBody>
        </p:sp>
        <p:sp>
          <p:nvSpPr>
            <p:cNvPr id="39968" name="Rectangle 33"/>
            <p:cNvSpPr/>
            <p:nvPr/>
          </p:nvSpPr>
          <p:spPr>
            <a:xfrm>
              <a:off x="1651" y="1862"/>
              <a:ext cx="553" cy="159"/>
            </a:xfrm>
            <a:prstGeom prst="rect">
              <a:avLst/>
            </a:prstGeom>
            <a:noFill/>
            <a:ln w="12700">
              <a:noFill/>
            </a:ln>
          </p:spPr>
          <p:txBody>
            <a:bodyPr wrap="none" anchor="ctr"/>
            <a:lstStyle/>
            <a:p>
              <a:pPr lvl="0" indent="0"/>
              <a:endParaRPr lang="zh-CN" altLang="en-US" sz="2000" i="0" dirty="0">
                <a:latin typeface="Arial" panose="020B0604020202020204" pitchFamily="34" charset="0"/>
                <a:ea typeface="Gulim" panose="020B0600000101010101" pitchFamily="34" charset="-127"/>
              </a:endParaRPr>
            </a:p>
          </p:txBody>
        </p:sp>
        <p:sp>
          <p:nvSpPr>
            <p:cNvPr id="39969" name="Freeform 34"/>
            <p:cNvSpPr/>
            <p:nvPr/>
          </p:nvSpPr>
          <p:spPr>
            <a:xfrm>
              <a:off x="2173" y="2427"/>
              <a:ext cx="212" cy="127"/>
            </a:xfrm>
            <a:custGeom>
              <a:avLst/>
              <a:gdLst/>
              <a:ahLst/>
              <a:cxnLst>
                <a:cxn ang="0">
                  <a:pos x="276" y="2"/>
                </a:cxn>
                <a:cxn ang="0">
                  <a:pos x="569" y="2"/>
                </a:cxn>
                <a:cxn ang="0">
                  <a:pos x="960" y="2"/>
                </a:cxn>
                <a:cxn ang="0">
                  <a:pos x="1025" y="2"/>
                </a:cxn>
                <a:cxn ang="0">
                  <a:pos x="895" y="2"/>
                </a:cxn>
                <a:cxn ang="0">
                  <a:pos x="1116" y="2"/>
                </a:cxn>
                <a:cxn ang="0">
                  <a:pos x="1479" y="2"/>
                </a:cxn>
                <a:cxn ang="0">
                  <a:pos x="1479" y="3"/>
                </a:cxn>
                <a:cxn ang="0">
                  <a:pos x="1280" y="3"/>
                </a:cxn>
                <a:cxn ang="0">
                  <a:pos x="1529" y="3"/>
                </a:cxn>
                <a:cxn ang="0">
                  <a:pos x="1984" y="3"/>
                </a:cxn>
                <a:cxn ang="0">
                  <a:pos x="2027" y="3"/>
                </a:cxn>
                <a:cxn ang="0">
                  <a:pos x="2153" y="3"/>
                </a:cxn>
                <a:cxn ang="0">
                  <a:pos x="2225" y="4"/>
                </a:cxn>
                <a:cxn ang="0">
                  <a:pos x="2225" y="4"/>
                </a:cxn>
                <a:cxn ang="0">
                  <a:pos x="2069" y="4"/>
                </a:cxn>
                <a:cxn ang="0">
                  <a:pos x="1748" y="5"/>
                </a:cxn>
                <a:cxn ang="0">
                  <a:pos x="1868" y="5"/>
                </a:cxn>
                <a:cxn ang="0">
                  <a:pos x="2331" y="5"/>
                </a:cxn>
                <a:cxn ang="0">
                  <a:pos x="2465" y="6"/>
                </a:cxn>
                <a:cxn ang="0">
                  <a:pos x="2809" y="6"/>
                </a:cxn>
                <a:cxn ang="0">
                  <a:pos x="2431" y="6"/>
                </a:cxn>
                <a:cxn ang="0">
                  <a:pos x="2197" y="6"/>
                </a:cxn>
                <a:cxn ang="0">
                  <a:pos x="2127" y="6"/>
                </a:cxn>
                <a:cxn ang="0">
                  <a:pos x="2361" y="8"/>
                </a:cxn>
                <a:cxn ang="0">
                  <a:pos x="2544" y="8"/>
                </a:cxn>
                <a:cxn ang="0">
                  <a:pos x="2431" y="8"/>
                </a:cxn>
                <a:cxn ang="0">
                  <a:pos x="2512" y="8"/>
                </a:cxn>
                <a:cxn ang="0">
                  <a:pos x="2567" y="10"/>
                </a:cxn>
                <a:cxn ang="0">
                  <a:pos x="2331" y="9"/>
                </a:cxn>
                <a:cxn ang="0">
                  <a:pos x="2153" y="8"/>
                </a:cxn>
                <a:cxn ang="0">
                  <a:pos x="1984" y="8"/>
                </a:cxn>
                <a:cxn ang="0">
                  <a:pos x="1804" y="9"/>
                </a:cxn>
                <a:cxn ang="0">
                  <a:pos x="1641" y="8"/>
                </a:cxn>
                <a:cxn ang="0">
                  <a:pos x="1505" y="8"/>
                </a:cxn>
                <a:cxn ang="0">
                  <a:pos x="1444" y="8"/>
                </a:cxn>
                <a:cxn ang="0">
                  <a:pos x="1349" y="9"/>
                </a:cxn>
                <a:cxn ang="0">
                  <a:pos x="1193" y="8"/>
                </a:cxn>
                <a:cxn ang="0">
                  <a:pos x="1116" y="8"/>
                </a:cxn>
                <a:cxn ang="0">
                  <a:pos x="1116" y="6"/>
                </a:cxn>
                <a:cxn ang="0">
                  <a:pos x="960" y="6"/>
                </a:cxn>
                <a:cxn ang="0">
                  <a:pos x="809" y="8"/>
                </a:cxn>
                <a:cxn ang="0">
                  <a:pos x="604" y="8"/>
                </a:cxn>
                <a:cxn ang="0">
                  <a:pos x="724" y="6"/>
                </a:cxn>
                <a:cxn ang="0">
                  <a:pos x="692" y="5"/>
                </a:cxn>
                <a:cxn ang="0">
                  <a:pos x="533" y="5"/>
                </a:cxn>
                <a:cxn ang="0">
                  <a:pos x="320" y="6"/>
                </a:cxn>
                <a:cxn ang="0">
                  <a:pos x="49" y="6"/>
                </a:cxn>
                <a:cxn ang="0">
                  <a:pos x="49" y="5"/>
                </a:cxn>
                <a:cxn ang="0">
                  <a:pos x="332" y="5"/>
                </a:cxn>
                <a:cxn ang="0">
                  <a:pos x="305" y="4"/>
                </a:cxn>
                <a:cxn ang="0">
                  <a:pos x="172" y="4"/>
                </a:cxn>
                <a:cxn ang="0">
                  <a:pos x="49" y="4"/>
                </a:cxn>
                <a:cxn ang="0">
                  <a:pos x="249" y="3"/>
                </a:cxn>
                <a:cxn ang="0">
                  <a:pos x="229" y="2"/>
                </a:cxn>
                <a:cxn ang="0">
                  <a:pos x="65" y="0"/>
                </a:cxn>
              </a:cxnLst>
              <a:rect l="0" t="0" r="0" b="0"/>
              <a:pathLst>
                <a:path w="159" h="169">
                  <a:moveTo>
                    <a:pt x="4" y="0"/>
                  </a:moveTo>
                  <a:lnTo>
                    <a:pt x="9" y="11"/>
                  </a:lnTo>
                  <a:lnTo>
                    <a:pt x="16" y="15"/>
                  </a:lnTo>
                  <a:lnTo>
                    <a:pt x="21" y="24"/>
                  </a:lnTo>
                  <a:lnTo>
                    <a:pt x="26" y="23"/>
                  </a:lnTo>
                  <a:lnTo>
                    <a:pt x="32" y="21"/>
                  </a:lnTo>
                  <a:lnTo>
                    <a:pt x="39" y="21"/>
                  </a:lnTo>
                  <a:lnTo>
                    <a:pt x="46" y="19"/>
                  </a:lnTo>
                  <a:lnTo>
                    <a:pt x="54" y="14"/>
                  </a:lnTo>
                  <a:lnTo>
                    <a:pt x="54" y="19"/>
                  </a:lnTo>
                  <a:lnTo>
                    <a:pt x="66" y="17"/>
                  </a:lnTo>
                  <a:lnTo>
                    <a:pt x="58" y="23"/>
                  </a:lnTo>
                  <a:lnTo>
                    <a:pt x="59" y="27"/>
                  </a:lnTo>
                  <a:lnTo>
                    <a:pt x="53" y="26"/>
                  </a:lnTo>
                  <a:lnTo>
                    <a:pt x="50" y="28"/>
                  </a:lnTo>
                  <a:lnTo>
                    <a:pt x="49" y="31"/>
                  </a:lnTo>
                  <a:lnTo>
                    <a:pt x="52" y="32"/>
                  </a:lnTo>
                  <a:lnTo>
                    <a:pt x="63" y="29"/>
                  </a:lnTo>
                  <a:lnTo>
                    <a:pt x="78" y="23"/>
                  </a:lnTo>
                  <a:lnTo>
                    <a:pt x="76" y="28"/>
                  </a:lnTo>
                  <a:lnTo>
                    <a:pt x="83" y="29"/>
                  </a:lnTo>
                  <a:lnTo>
                    <a:pt x="95" y="28"/>
                  </a:lnTo>
                  <a:lnTo>
                    <a:pt x="80" y="36"/>
                  </a:lnTo>
                  <a:lnTo>
                    <a:pt x="83" y="40"/>
                  </a:lnTo>
                  <a:lnTo>
                    <a:pt x="76" y="41"/>
                  </a:lnTo>
                  <a:lnTo>
                    <a:pt x="73" y="42"/>
                  </a:lnTo>
                  <a:lnTo>
                    <a:pt x="72" y="44"/>
                  </a:lnTo>
                  <a:lnTo>
                    <a:pt x="74" y="47"/>
                  </a:lnTo>
                  <a:lnTo>
                    <a:pt x="79" y="48"/>
                  </a:lnTo>
                  <a:lnTo>
                    <a:pt x="86" y="47"/>
                  </a:lnTo>
                  <a:lnTo>
                    <a:pt x="93" y="45"/>
                  </a:lnTo>
                  <a:lnTo>
                    <a:pt x="104" y="42"/>
                  </a:lnTo>
                  <a:lnTo>
                    <a:pt x="112" y="38"/>
                  </a:lnTo>
                  <a:lnTo>
                    <a:pt x="118" y="36"/>
                  </a:lnTo>
                  <a:lnTo>
                    <a:pt x="113" y="42"/>
                  </a:lnTo>
                  <a:lnTo>
                    <a:pt x="114" y="44"/>
                  </a:lnTo>
                  <a:lnTo>
                    <a:pt x="116" y="46"/>
                  </a:lnTo>
                  <a:lnTo>
                    <a:pt x="118" y="46"/>
                  </a:lnTo>
                  <a:lnTo>
                    <a:pt x="121" y="45"/>
                  </a:lnTo>
                  <a:lnTo>
                    <a:pt x="128" y="42"/>
                  </a:lnTo>
                  <a:lnTo>
                    <a:pt x="125" y="46"/>
                  </a:lnTo>
                  <a:lnTo>
                    <a:pt x="125" y="50"/>
                  </a:lnTo>
                  <a:lnTo>
                    <a:pt x="144" y="53"/>
                  </a:lnTo>
                  <a:lnTo>
                    <a:pt x="126" y="57"/>
                  </a:lnTo>
                  <a:lnTo>
                    <a:pt x="125" y="61"/>
                  </a:lnTo>
                  <a:lnTo>
                    <a:pt x="128" y="67"/>
                  </a:lnTo>
                  <a:lnTo>
                    <a:pt x="120" y="63"/>
                  </a:lnTo>
                  <a:lnTo>
                    <a:pt x="116" y="62"/>
                  </a:lnTo>
                  <a:lnTo>
                    <a:pt x="109" y="62"/>
                  </a:lnTo>
                  <a:lnTo>
                    <a:pt x="101" y="64"/>
                  </a:lnTo>
                  <a:lnTo>
                    <a:pt x="98" y="66"/>
                  </a:lnTo>
                  <a:lnTo>
                    <a:pt x="98" y="69"/>
                  </a:lnTo>
                  <a:lnTo>
                    <a:pt x="101" y="73"/>
                  </a:lnTo>
                  <a:lnTo>
                    <a:pt x="105" y="75"/>
                  </a:lnTo>
                  <a:lnTo>
                    <a:pt x="113" y="78"/>
                  </a:lnTo>
                  <a:lnTo>
                    <a:pt x="121" y="80"/>
                  </a:lnTo>
                  <a:lnTo>
                    <a:pt x="131" y="81"/>
                  </a:lnTo>
                  <a:lnTo>
                    <a:pt x="139" y="79"/>
                  </a:lnTo>
                  <a:lnTo>
                    <a:pt x="137" y="84"/>
                  </a:lnTo>
                  <a:lnTo>
                    <a:pt x="139" y="88"/>
                  </a:lnTo>
                  <a:lnTo>
                    <a:pt x="143" y="90"/>
                  </a:lnTo>
                  <a:lnTo>
                    <a:pt x="147" y="93"/>
                  </a:lnTo>
                  <a:lnTo>
                    <a:pt x="158" y="96"/>
                  </a:lnTo>
                  <a:lnTo>
                    <a:pt x="139" y="100"/>
                  </a:lnTo>
                  <a:lnTo>
                    <a:pt x="137" y="103"/>
                  </a:lnTo>
                  <a:lnTo>
                    <a:pt x="137" y="107"/>
                  </a:lnTo>
                  <a:lnTo>
                    <a:pt x="132" y="104"/>
                  </a:lnTo>
                  <a:lnTo>
                    <a:pt x="129" y="103"/>
                  </a:lnTo>
                  <a:lnTo>
                    <a:pt x="124" y="103"/>
                  </a:lnTo>
                  <a:lnTo>
                    <a:pt x="120" y="104"/>
                  </a:lnTo>
                  <a:lnTo>
                    <a:pt x="119" y="107"/>
                  </a:lnTo>
                  <a:lnTo>
                    <a:pt x="120" y="110"/>
                  </a:lnTo>
                  <a:lnTo>
                    <a:pt x="123" y="113"/>
                  </a:lnTo>
                  <a:lnTo>
                    <a:pt x="128" y="115"/>
                  </a:lnTo>
                  <a:lnTo>
                    <a:pt x="133" y="117"/>
                  </a:lnTo>
                  <a:lnTo>
                    <a:pt x="140" y="119"/>
                  </a:lnTo>
                  <a:lnTo>
                    <a:pt x="147" y="121"/>
                  </a:lnTo>
                  <a:lnTo>
                    <a:pt x="143" y="123"/>
                  </a:lnTo>
                  <a:lnTo>
                    <a:pt x="157" y="129"/>
                  </a:lnTo>
                  <a:lnTo>
                    <a:pt x="140" y="129"/>
                  </a:lnTo>
                  <a:lnTo>
                    <a:pt x="137" y="130"/>
                  </a:lnTo>
                  <a:lnTo>
                    <a:pt x="135" y="132"/>
                  </a:lnTo>
                  <a:lnTo>
                    <a:pt x="146" y="144"/>
                  </a:lnTo>
                  <a:lnTo>
                    <a:pt x="141" y="144"/>
                  </a:lnTo>
                  <a:lnTo>
                    <a:pt x="141" y="148"/>
                  </a:lnTo>
                  <a:lnTo>
                    <a:pt x="143" y="154"/>
                  </a:lnTo>
                  <a:lnTo>
                    <a:pt x="145" y="160"/>
                  </a:lnTo>
                  <a:lnTo>
                    <a:pt x="141" y="157"/>
                  </a:lnTo>
                  <a:lnTo>
                    <a:pt x="135" y="154"/>
                  </a:lnTo>
                  <a:lnTo>
                    <a:pt x="131" y="154"/>
                  </a:lnTo>
                  <a:lnTo>
                    <a:pt x="130" y="159"/>
                  </a:lnTo>
                  <a:lnTo>
                    <a:pt x="123" y="152"/>
                  </a:lnTo>
                  <a:lnTo>
                    <a:pt x="121" y="149"/>
                  </a:lnTo>
                  <a:lnTo>
                    <a:pt x="118" y="147"/>
                  </a:lnTo>
                  <a:lnTo>
                    <a:pt x="114" y="148"/>
                  </a:lnTo>
                  <a:lnTo>
                    <a:pt x="112" y="151"/>
                  </a:lnTo>
                  <a:lnTo>
                    <a:pt x="112" y="154"/>
                  </a:lnTo>
                  <a:lnTo>
                    <a:pt x="112" y="165"/>
                  </a:lnTo>
                  <a:lnTo>
                    <a:pt x="102" y="152"/>
                  </a:lnTo>
                  <a:lnTo>
                    <a:pt x="100" y="156"/>
                  </a:lnTo>
                  <a:lnTo>
                    <a:pt x="96" y="140"/>
                  </a:lnTo>
                  <a:lnTo>
                    <a:pt x="92" y="134"/>
                  </a:lnTo>
                  <a:lnTo>
                    <a:pt x="89" y="132"/>
                  </a:lnTo>
                  <a:lnTo>
                    <a:pt x="87" y="131"/>
                  </a:lnTo>
                  <a:lnTo>
                    <a:pt x="85" y="132"/>
                  </a:lnTo>
                  <a:lnTo>
                    <a:pt x="83" y="133"/>
                  </a:lnTo>
                  <a:lnTo>
                    <a:pt x="82" y="137"/>
                  </a:lnTo>
                  <a:lnTo>
                    <a:pt x="82" y="143"/>
                  </a:lnTo>
                  <a:lnTo>
                    <a:pt x="84" y="151"/>
                  </a:lnTo>
                  <a:lnTo>
                    <a:pt x="79" y="151"/>
                  </a:lnTo>
                  <a:lnTo>
                    <a:pt x="76" y="154"/>
                  </a:lnTo>
                  <a:lnTo>
                    <a:pt x="71" y="168"/>
                  </a:lnTo>
                  <a:lnTo>
                    <a:pt x="69" y="154"/>
                  </a:lnTo>
                  <a:lnTo>
                    <a:pt x="67" y="150"/>
                  </a:lnTo>
                  <a:lnTo>
                    <a:pt x="65" y="148"/>
                  </a:lnTo>
                  <a:lnTo>
                    <a:pt x="59" y="150"/>
                  </a:lnTo>
                  <a:lnTo>
                    <a:pt x="63" y="137"/>
                  </a:lnTo>
                  <a:lnTo>
                    <a:pt x="65" y="127"/>
                  </a:lnTo>
                  <a:lnTo>
                    <a:pt x="65" y="119"/>
                  </a:lnTo>
                  <a:lnTo>
                    <a:pt x="63" y="113"/>
                  </a:lnTo>
                  <a:lnTo>
                    <a:pt x="61" y="109"/>
                  </a:lnTo>
                  <a:lnTo>
                    <a:pt x="57" y="108"/>
                  </a:lnTo>
                  <a:lnTo>
                    <a:pt x="54" y="111"/>
                  </a:lnTo>
                  <a:lnTo>
                    <a:pt x="52" y="117"/>
                  </a:lnTo>
                  <a:lnTo>
                    <a:pt x="51" y="125"/>
                  </a:lnTo>
                  <a:lnTo>
                    <a:pt x="46" y="121"/>
                  </a:lnTo>
                  <a:lnTo>
                    <a:pt x="37" y="133"/>
                  </a:lnTo>
                  <a:lnTo>
                    <a:pt x="40" y="117"/>
                  </a:lnTo>
                  <a:lnTo>
                    <a:pt x="34" y="118"/>
                  </a:lnTo>
                  <a:lnTo>
                    <a:pt x="38" y="108"/>
                  </a:lnTo>
                  <a:lnTo>
                    <a:pt x="40" y="101"/>
                  </a:lnTo>
                  <a:lnTo>
                    <a:pt x="41" y="95"/>
                  </a:lnTo>
                  <a:lnTo>
                    <a:pt x="42" y="88"/>
                  </a:lnTo>
                  <a:lnTo>
                    <a:pt x="41" y="83"/>
                  </a:lnTo>
                  <a:lnTo>
                    <a:pt x="39" y="81"/>
                  </a:lnTo>
                  <a:lnTo>
                    <a:pt x="36" y="80"/>
                  </a:lnTo>
                  <a:lnTo>
                    <a:pt x="32" y="81"/>
                  </a:lnTo>
                  <a:lnTo>
                    <a:pt x="30" y="84"/>
                  </a:lnTo>
                  <a:lnTo>
                    <a:pt x="27" y="88"/>
                  </a:lnTo>
                  <a:lnTo>
                    <a:pt x="23" y="93"/>
                  </a:lnTo>
                  <a:lnTo>
                    <a:pt x="18" y="99"/>
                  </a:lnTo>
                  <a:lnTo>
                    <a:pt x="16" y="96"/>
                  </a:lnTo>
                  <a:lnTo>
                    <a:pt x="13" y="96"/>
                  </a:lnTo>
                  <a:lnTo>
                    <a:pt x="3" y="103"/>
                  </a:lnTo>
                  <a:lnTo>
                    <a:pt x="9" y="90"/>
                  </a:lnTo>
                  <a:lnTo>
                    <a:pt x="8" y="87"/>
                  </a:lnTo>
                  <a:lnTo>
                    <a:pt x="3" y="86"/>
                  </a:lnTo>
                  <a:lnTo>
                    <a:pt x="13" y="78"/>
                  </a:lnTo>
                  <a:lnTo>
                    <a:pt x="16" y="75"/>
                  </a:lnTo>
                  <a:lnTo>
                    <a:pt x="19" y="71"/>
                  </a:lnTo>
                  <a:lnTo>
                    <a:pt x="22" y="66"/>
                  </a:lnTo>
                  <a:lnTo>
                    <a:pt x="21" y="63"/>
                  </a:lnTo>
                  <a:lnTo>
                    <a:pt x="17" y="61"/>
                  </a:lnTo>
                  <a:lnTo>
                    <a:pt x="15" y="63"/>
                  </a:lnTo>
                  <a:lnTo>
                    <a:pt x="12" y="69"/>
                  </a:lnTo>
                  <a:lnTo>
                    <a:pt x="10" y="64"/>
                  </a:lnTo>
                  <a:lnTo>
                    <a:pt x="0" y="68"/>
                  </a:lnTo>
                  <a:lnTo>
                    <a:pt x="8" y="58"/>
                  </a:lnTo>
                  <a:lnTo>
                    <a:pt x="3" y="55"/>
                  </a:lnTo>
                  <a:lnTo>
                    <a:pt x="10" y="52"/>
                  </a:lnTo>
                  <a:lnTo>
                    <a:pt x="13" y="48"/>
                  </a:lnTo>
                  <a:lnTo>
                    <a:pt x="14" y="42"/>
                  </a:lnTo>
                  <a:lnTo>
                    <a:pt x="16" y="34"/>
                  </a:lnTo>
                  <a:lnTo>
                    <a:pt x="18" y="28"/>
                  </a:lnTo>
                  <a:lnTo>
                    <a:pt x="13" y="19"/>
                  </a:lnTo>
                  <a:lnTo>
                    <a:pt x="5" y="13"/>
                  </a:lnTo>
                  <a:lnTo>
                    <a:pt x="1" y="1"/>
                  </a:lnTo>
                  <a:lnTo>
                    <a:pt x="4" y="0"/>
                  </a:lnTo>
                </a:path>
              </a:pathLst>
            </a:custGeom>
            <a:solidFill>
              <a:srgbClr val="FF0000"/>
            </a:solidFill>
            <a:ln w="12700">
              <a:noFill/>
            </a:ln>
          </p:spPr>
          <p:txBody>
            <a:bodyPr/>
            <a:lstStyle/>
            <a:p>
              <a:endParaRPr lang="zh-CN" altLang="en-US"/>
            </a:p>
          </p:txBody>
        </p:sp>
        <p:sp>
          <p:nvSpPr>
            <p:cNvPr id="39970" name="Rectangle 35"/>
            <p:cNvSpPr/>
            <p:nvPr/>
          </p:nvSpPr>
          <p:spPr>
            <a:xfrm>
              <a:off x="1843" y="2474"/>
              <a:ext cx="553" cy="159"/>
            </a:xfrm>
            <a:prstGeom prst="rect">
              <a:avLst/>
            </a:prstGeom>
            <a:noFill/>
            <a:ln w="12700">
              <a:noFill/>
            </a:ln>
          </p:spPr>
          <p:txBody>
            <a:bodyPr wrap="none" anchor="ctr"/>
            <a:lstStyle/>
            <a:p>
              <a:pPr lvl="0" indent="0"/>
              <a:endParaRPr lang="zh-CN" altLang="en-US" sz="2000" i="0" dirty="0">
                <a:latin typeface="Arial" panose="020B0604020202020204" pitchFamily="34" charset="0"/>
                <a:ea typeface="Gulim" panose="020B0600000101010101" pitchFamily="34" charset="-127"/>
              </a:endParaRPr>
            </a:p>
          </p:txBody>
        </p:sp>
        <p:sp>
          <p:nvSpPr>
            <p:cNvPr id="39971" name="Oval 36"/>
            <p:cNvSpPr/>
            <p:nvPr/>
          </p:nvSpPr>
          <p:spPr>
            <a:xfrm>
              <a:off x="1665" y="3290"/>
              <a:ext cx="18" cy="9"/>
            </a:xfrm>
            <a:prstGeom prst="ellipse">
              <a:avLst/>
            </a:prstGeom>
            <a:solidFill>
              <a:srgbClr val="201000"/>
            </a:solidFill>
            <a:ln w="12700">
              <a:noFill/>
            </a:ln>
          </p:spPr>
          <p:txBody>
            <a:bodyPr wrap="none" anchor="ctr"/>
            <a:lstStyle/>
            <a:p>
              <a:pPr lvl="0" indent="0"/>
              <a:endParaRPr lang="zh-CN" altLang="en-US" sz="2000" i="0" dirty="0">
                <a:latin typeface="Arial" panose="020B0604020202020204" pitchFamily="34" charset="0"/>
                <a:ea typeface="Gulim" panose="020B0600000101010101" pitchFamily="34" charset="-127"/>
              </a:endParaRPr>
            </a:p>
          </p:txBody>
        </p:sp>
        <p:grpSp>
          <p:nvGrpSpPr>
            <p:cNvPr id="39972" name="Group 37"/>
            <p:cNvGrpSpPr/>
            <p:nvPr/>
          </p:nvGrpSpPr>
          <p:grpSpPr>
            <a:xfrm>
              <a:off x="1468" y="2885"/>
              <a:ext cx="2921" cy="735"/>
              <a:chOff x="1101" y="4098"/>
              <a:chExt cx="2191" cy="980"/>
            </a:xfrm>
          </p:grpSpPr>
          <p:sp>
            <p:nvSpPr>
              <p:cNvPr id="39973" name="Freeform 38"/>
              <p:cNvSpPr/>
              <p:nvPr/>
            </p:nvSpPr>
            <p:spPr>
              <a:xfrm>
                <a:off x="1101" y="4098"/>
                <a:ext cx="793" cy="925"/>
              </a:xfrm>
              <a:custGeom>
                <a:avLst/>
                <a:gdLst/>
                <a:ahLst/>
                <a:cxnLst>
                  <a:cxn ang="0">
                    <a:pos x="714" y="96"/>
                  </a:cxn>
                  <a:cxn ang="0">
                    <a:pos x="594" y="180"/>
                  </a:cxn>
                  <a:cxn ang="0">
                    <a:pos x="474" y="252"/>
                  </a:cxn>
                  <a:cxn ang="0">
                    <a:pos x="366" y="294"/>
                  </a:cxn>
                  <a:cxn ang="0">
                    <a:pos x="258" y="306"/>
                  </a:cxn>
                  <a:cxn ang="0">
                    <a:pos x="162" y="258"/>
                  </a:cxn>
                  <a:cxn ang="0">
                    <a:pos x="102" y="276"/>
                  </a:cxn>
                  <a:cxn ang="0">
                    <a:pos x="198" y="330"/>
                  </a:cxn>
                  <a:cxn ang="0">
                    <a:pos x="318" y="342"/>
                  </a:cxn>
                  <a:cxn ang="0">
                    <a:pos x="276" y="378"/>
                  </a:cxn>
                  <a:cxn ang="0">
                    <a:pos x="180" y="456"/>
                  </a:cxn>
                  <a:cxn ang="0">
                    <a:pos x="90" y="540"/>
                  </a:cxn>
                  <a:cxn ang="0">
                    <a:pos x="18" y="606"/>
                  </a:cxn>
                  <a:cxn ang="0">
                    <a:pos x="120" y="546"/>
                  </a:cxn>
                  <a:cxn ang="0">
                    <a:pos x="228" y="492"/>
                  </a:cxn>
                  <a:cxn ang="0">
                    <a:pos x="318" y="402"/>
                  </a:cxn>
                  <a:cxn ang="0">
                    <a:pos x="426" y="330"/>
                  </a:cxn>
                  <a:cxn ang="0">
                    <a:pos x="534" y="270"/>
                  </a:cxn>
                  <a:cxn ang="0">
                    <a:pos x="642" y="198"/>
                  </a:cxn>
                  <a:cxn ang="0">
                    <a:pos x="618" y="306"/>
                  </a:cxn>
                  <a:cxn ang="0">
                    <a:pos x="564" y="414"/>
                  </a:cxn>
                  <a:cxn ang="0">
                    <a:pos x="510" y="522"/>
                  </a:cxn>
                  <a:cxn ang="0">
                    <a:pos x="414" y="564"/>
                  </a:cxn>
                  <a:cxn ang="0">
                    <a:pos x="306" y="600"/>
                  </a:cxn>
                  <a:cxn ang="0">
                    <a:pos x="192" y="636"/>
                  </a:cxn>
                  <a:cxn ang="0">
                    <a:pos x="234" y="648"/>
                  </a:cxn>
                  <a:cxn ang="0">
                    <a:pos x="252" y="672"/>
                  </a:cxn>
                  <a:cxn ang="0">
                    <a:pos x="228" y="720"/>
                  </a:cxn>
                  <a:cxn ang="0">
                    <a:pos x="324" y="648"/>
                  </a:cxn>
                  <a:cxn ang="0">
                    <a:pos x="432" y="606"/>
                  </a:cxn>
                  <a:cxn ang="0">
                    <a:pos x="504" y="600"/>
                  </a:cxn>
                  <a:cxn ang="0">
                    <a:pos x="402" y="672"/>
                  </a:cxn>
                  <a:cxn ang="0">
                    <a:pos x="312" y="762"/>
                  </a:cxn>
                  <a:cxn ang="0">
                    <a:pos x="234" y="870"/>
                  </a:cxn>
                  <a:cxn ang="0">
                    <a:pos x="324" y="804"/>
                  </a:cxn>
                  <a:cxn ang="0">
                    <a:pos x="414" y="720"/>
                  </a:cxn>
                  <a:cxn ang="0">
                    <a:pos x="468" y="702"/>
                  </a:cxn>
                  <a:cxn ang="0">
                    <a:pos x="396" y="798"/>
                  </a:cxn>
                  <a:cxn ang="0">
                    <a:pos x="486" y="720"/>
                  </a:cxn>
                  <a:cxn ang="0">
                    <a:pos x="540" y="612"/>
                  </a:cxn>
                  <a:cxn ang="0">
                    <a:pos x="630" y="558"/>
                  </a:cxn>
                  <a:cxn ang="0">
                    <a:pos x="660" y="540"/>
                  </a:cxn>
                  <a:cxn ang="0">
                    <a:pos x="636" y="654"/>
                  </a:cxn>
                  <a:cxn ang="0">
                    <a:pos x="600" y="762"/>
                  </a:cxn>
                  <a:cxn ang="0">
                    <a:pos x="660" y="684"/>
                  </a:cxn>
                  <a:cxn ang="0">
                    <a:pos x="672" y="690"/>
                  </a:cxn>
                  <a:cxn ang="0">
                    <a:pos x="648" y="798"/>
                  </a:cxn>
                  <a:cxn ang="0">
                    <a:pos x="546" y="870"/>
                  </a:cxn>
                  <a:cxn ang="0">
                    <a:pos x="570" y="906"/>
                  </a:cxn>
                  <a:cxn ang="0">
                    <a:pos x="678" y="822"/>
                  </a:cxn>
                  <a:cxn ang="0">
                    <a:pos x="708" y="702"/>
                  </a:cxn>
                  <a:cxn ang="0">
                    <a:pos x="714" y="588"/>
                  </a:cxn>
                  <a:cxn ang="0">
                    <a:pos x="690" y="468"/>
                  </a:cxn>
                  <a:cxn ang="0">
                    <a:pos x="660" y="396"/>
                  </a:cxn>
                  <a:cxn ang="0">
                    <a:pos x="714" y="486"/>
                  </a:cxn>
                  <a:cxn ang="0">
                    <a:pos x="756" y="594"/>
                  </a:cxn>
                  <a:cxn ang="0">
                    <a:pos x="792" y="540"/>
                  </a:cxn>
                  <a:cxn ang="0">
                    <a:pos x="726" y="432"/>
                  </a:cxn>
                </a:cxnLst>
                <a:rect l="0" t="0" r="0" b="0"/>
                <a:pathLst>
                  <a:path w="793" h="925">
                    <a:moveTo>
                      <a:pt x="792" y="0"/>
                    </a:moveTo>
                    <a:lnTo>
                      <a:pt x="792" y="18"/>
                    </a:lnTo>
                    <a:lnTo>
                      <a:pt x="774" y="42"/>
                    </a:lnTo>
                    <a:lnTo>
                      <a:pt x="756" y="60"/>
                    </a:lnTo>
                    <a:lnTo>
                      <a:pt x="738" y="78"/>
                    </a:lnTo>
                    <a:lnTo>
                      <a:pt x="714" y="96"/>
                    </a:lnTo>
                    <a:lnTo>
                      <a:pt x="696" y="108"/>
                    </a:lnTo>
                    <a:lnTo>
                      <a:pt x="672" y="120"/>
                    </a:lnTo>
                    <a:lnTo>
                      <a:pt x="648" y="132"/>
                    </a:lnTo>
                    <a:lnTo>
                      <a:pt x="630" y="150"/>
                    </a:lnTo>
                    <a:lnTo>
                      <a:pt x="612" y="168"/>
                    </a:lnTo>
                    <a:lnTo>
                      <a:pt x="594" y="180"/>
                    </a:lnTo>
                    <a:lnTo>
                      <a:pt x="570" y="198"/>
                    </a:lnTo>
                    <a:lnTo>
                      <a:pt x="552" y="216"/>
                    </a:lnTo>
                    <a:lnTo>
                      <a:pt x="528" y="228"/>
                    </a:lnTo>
                    <a:lnTo>
                      <a:pt x="510" y="234"/>
                    </a:lnTo>
                    <a:lnTo>
                      <a:pt x="492" y="240"/>
                    </a:lnTo>
                    <a:lnTo>
                      <a:pt x="474" y="252"/>
                    </a:lnTo>
                    <a:lnTo>
                      <a:pt x="456" y="258"/>
                    </a:lnTo>
                    <a:lnTo>
                      <a:pt x="438" y="264"/>
                    </a:lnTo>
                    <a:lnTo>
                      <a:pt x="420" y="270"/>
                    </a:lnTo>
                    <a:lnTo>
                      <a:pt x="402" y="276"/>
                    </a:lnTo>
                    <a:lnTo>
                      <a:pt x="384" y="288"/>
                    </a:lnTo>
                    <a:lnTo>
                      <a:pt x="366" y="294"/>
                    </a:lnTo>
                    <a:lnTo>
                      <a:pt x="348" y="306"/>
                    </a:lnTo>
                    <a:lnTo>
                      <a:pt x="330" y="306"/>
                    </a:lnTo>
                    <a:lnTo>
                      <a:pt x="312" y="306"/>
                    </a:lnTo>
                    <a:lnTo>
                      <a:pt x="294" y="306"/>
                    </a:lnTo>
                    <a:lnTo>
                      <a:pt x="276" y="306"/>
                    </a:lnTo>
                    <a:lnTo>
                      <a:pt x="258" y="306"/>
                    </a:lnTo>
                    <a:lnTo>
                      <a:pt x="234" y="300"/>
                    </a:lnTo>
                    <a:lnTo>
                      <a:pt x="228" y="282"/>
                    </a:lnTo>
                    <a:lnTo>
                      <a:pt x="216" y="264"/>
                    </a:lnTo>
                    <a:lnTo>
                      <a:pt x="198" y="258"/>
                    </a:lnTo>
                    <a:lnTo>
                      <a:pt x="180" y="258"/>
                    </a:lnTo>
                    <a:lnTo>
                      <a:pt x="162" y="258"/>
                    </a:lnTo>
                    <a:lnTo>
                      <a:pt x="144" y="258"/>
                    </a:lnTo>
                    <a:lnTo>
                      <a:pt x="120" y="258"/>
                    </a:lnTo>
                    <a:lnTo>
                      <a:pt x="102" y="258"/>
                    </a:lnTo>
                    <a:lnTo>
                      <a:pt x="84" y="258"/>
                    </a:lnTo>
                    <a:lnTo>
                      <a:pt x="84" y="276"/>
                    </a:lnTo>
                    <a:lnTo>
                      <a:pt x="102" y="276"/>
                    </a:lnTo>
                    <a:lnTo>
                      <a:pt x="120" y="276"/>
                    </a:lnTo>
                    <a:lnTo>
                      <a:pt x="138" y="276"/>
                    </a:lnTo>
                    <a:lnTo>
                      <a:pt x="144" y="294"/>
                    </a:lnTo>
                    <a:lnTo>
                      <a:pt x="162" y="306"/>
                    </a:lnTo>
                    <a:lnTo>
                      <a:pt x="180" y="318"/>
                    </a:lnTo>
                    <a:lnTo>
                      <a:pt x="198" y="330"/>
                    </a:lnTo>
                    <a:lnTo>
                      <a:pt x="216" y="342"/>
                    </a:lnTo>
                    <a:lnTo>
                      <a:pt x="240" y="342"/>
                    </a:lnTo>
                    <a:lnTo>
                      <a:pt x="264" y="342"/>
                    </a:lnTo>
                    <a:lnTo>
                      <a:pt x="282" y="342"/>
                    </a:lnTo>
                    <a:lnTo>
                      <a:pt x="300" y="342"/>
                    </a:lnTo>
                    <a:lnTo>
                      <a:pt x="318" y="342"/>
                    </a:lnTo>
                    <a:lnTo>
                      <a:pt x="336" y="342"/>
                    </a:lnTo>
                    <a:lnTo>
                      <a:pt x="354" y="336"/>
                    </a:lnTo>
                    <a:lnTo>
                      <a:pt x="336" y="348"/>
                    </a:lnTo>
                    <a:lnTo>
                      <a:pt x="318" y="360"/>
                    </a:lnTo>
                    <a:lnTo>
                      <a:pt x="300" y="360"/>
                    </a:lnTo>
                    <a:lnTo>
                      <a:pt x="276" y="378"/>
                    </a:lnTo>
                    <a:lnTo>
                      <a:pt x="258" y="396"/>
                    </a:lnTo>
                    <a:lnTo>
                      <a:pt x="240" y="414"/>
                    </a:lnTo>
                    <a:lnTo>
                      <a:pt x="234" y="432"/>
                    </a:lnTo>
                    <a:lnTo>
                      <a:pt x="216" y="450"/>
                    </a:lnTo>
                    <a:lnTo>
                      <a:pt x="198" y="456"/>
                    </a:lnTo>
                    <a:lnTo>
                      <a:pt x="180" y="456"/>
                    </a:lnTo>
                    <a:lnTo>
                      <a:pt x="168" y="474"/>
                    </a:lnTo>
                    <a:lnTo>
                      <a:pt x="150" y="486"/>
                    </a:lnTo>
                    <a:lnTo>
                      <a:pt x="138" y="504"/>
                    </a:lnTo>
                    <a:lnTo>
                      <a:pt x="120" y="516"/>
                    </a:lnTo>
                    <a:lnTo>
                      <a:pt x="108" y="534"/>
                    </a:lnTo>
                    <a:lnTo>
                      <a:pt x="90" y="540"/>
                    </a:lnTo>
                    <a:lnTo>
                      <a:pt x="72" y="552"/>
                    </a:lnTo>
                    <a:lnTo>
                      <a:pt x="54" y="564"/>
                    </a:lnTo>
                    <a:lnTo>
                      <a:pt x="36" y="582"/>
                    </a:lnTo>
                    <a:lnTo>
                      <a:pt x="18" y="594"/>
                    </a:lnTo>
                    <a:lnTo>
                      <a:pt x="0" y="600"/>
                    </a:lnTo>
                    <a:lnTo>
                      <a:pt x="18" y="606"/>
                    </a:lnTo>
                    <a:lnTo>
                      <a:pt x="36" y="600"/>
                    </a:lnTo>
                    <a:lnTo>
                      <a:pt x="54" y="594"/>
                    </a:lnTo>
                    <a:lnTo>
                      <a:pt x="72" y="588"/>
                    </a:lnTo>
                    <a:lnTo>
                      <a:pt x="84" y="570"/>
                    </a:lnTo>
                    <a:lnTo>
                      <a:pt x="102" y="558"/>
                    </a:lnTo>
                    <a:lnTo>
                      <a:pt x="120" y="546"/>
                    </a:lnTo>
                    <a:lnTo>
                      <a:pt x="138" y="534"/>
                    </a:lnTo>
                    <a:lnTo>
                      <a:pt x="156" y="522"/>
                    </a:lnTo>
                    <a:lnTo>
                      <a:pt x="174" y="522"/>
                    </a:lnTo>
                    <a:lnTo>
                      <a:pt x="192" y="516"/>
                    </a:lnTo>
                    <a:lnTo>
                      <a:pt x="210" y="504"/>
                    </a:lnTo>
                    <a:lnTo>
                      <a:pt x="228" y="492"/>
                    </a:lnTo>
                    <a:lnTo>
                      <a:pt x="240" y="474"/>
                    </a:lnTo>
                    <a:lnTo>
                      <a:pt x="252" y="456"/>
                    </a:lnTo>
                    <a:lnTo>
                      <a:pt x="270" y="444"/>
                    </a:lnTo>
                    <a:lnTo>
                      <a:pt x="288" y="432"/>
                    </a:lnTo>
                    <a:lnTo>
                      <a:pt x="300" y="414"/>
                    </a:lnTo>
                    <a:lnTo>
                      <a:pt x="318" y="402"/>
                    </a:lnTo>
                    <a:lnTo>
                      <a:pt x="336" y="390"/>
                    </a:lnTo>
                    <a:lnTo>
                      <a:pt x="354" y="378"/>
                    </a:lnTo>
                    <a:lnTo>
                      <a:pt x="372" y="372"/>
                    </a:lnTo>
                    <a:lnTo>
                      <a:pt x="390" y="354"/>
                    </a:lnTo>
                    <a:lnTo>
                      <a:pt x="408" y="342"/>
                    </a:lnTo>
                    <a:lnTo>
                      <a:pt x="426" y="330"/>
                    </a:lnTo>
                    <a:lnTo>
                      <a:pt x="444" y="324"/>
                    </a:lnTo>
                    <a:lnTo>
                      <a:pt x="462" y="306"/>
                    </a:lnTo>
                    <a:lnTo>
                      <a:pt x="480" y="300"/>
                    </a:lnTo>
                    <a:lnTo>
                      <a:pt x="498" y="288"/>
                    </a:lnTo>
                    <a:lnTo>
                      <a:pt x="516" y="282"/>
                    </a:lnTo>
                    <a:lnTo>
                      <a:pt x="534" y="270"/>
                    </a:lnTo>
                    <a:lnTo>
                      <a:pt x="558" y="264"/>
                    </a:lnTo>
                    <a:lnTo>
                      <a:pt x="570" y="246"/>
                    </a:lnTo>
                    <a:lnTo>
                      <a:pt x="588" y="234"/>
                    </a:lnTo>
                    <a:lnTo>
                      <a:pt x="606" y="222"/>
                    </a:lnTo>
                    <a:lnTo>
                      <a:pt x="624" y="210"/>
                    </a:lnTo>
                    <a:lnTo>
                      <a:pt x="642" y="198"/>
                    </a:lnTo>
                    <a:lnTo>
                      <a:pt x="648" y="216"/>
                    </a:lnTo>
                    <a:lnTo>
                      <a:pt x="648" y="234"/>
                    </a:lnTo>
                    <a:lnTo>
                      <a:pt x="648" y="252"/>
                    </a:lnTo>
                    <a:lnTo>
                      <a:pt x="648" y="270"/>
                    </a:lnTo>
                    <a:lnTo>
                      <a:pt x="636" y="288"/>
                    </a:lnTo>
                    <a:lnTo>
                      <a:pt x="618" y="306"/>
                    </a:lnTo>
                    <a:lnTo>
                      <a:pt x="612" y="324"/>
                    </a:lnTo>
                    <a:lnTo>
                      <a:pt x="600" y="342"/>
                    </a:lnTo>
                    <a:lnTo>
                      <a:pt x="594" y="360"/>
                    </a:lnTo>
                    <a:lnTo>
                      <a:pt x="582" y="378"/>
                    </a:lnTo>
                    <a:lnTo>
                      <a:pt x="570" y="396"/>
                    </a:lnTo>
                    <a:lnTo>
                      <a:pt x="564" y="414"/>
                    </a:lnTo>
                    <a:lnTo>
                      <a:pt x="546" y="432"/>
                    </a:lnTo>
                    <a:lnTo>
                      <a:pt x="540" y="450"/>
                    </a:lnTo>
                    <a:lnTo>
                      <a:pt x="534" y="468"/>
                    </a:lnTo>
                    <a:lnTo>
                      <a:pt x="528" y="486"/>
                    </a:lnTo>
                    <a:lnTo>
                      <a:pt x="522" y="504"/>
                    </a:lnTo>
                    <a:lnTo>
                      <a:pt x="510" y="522"/>
                    </a:lnTo>
                    <a:lnTo>
                      <a:pt x="504" y="540"/>
                    </a:lnTo>
                    <a:lnTo>
                      <a:pt x="486" y="546"/>
                    </a:lnTo>
                    <a:lnTo>
                      <a:pt x="468" y="558"/>
                    </a:lnTo>
                    <a:lnTo>
                      <a:pt x="450" y="564"/>
                    </a:lnTo>
                    <a:lnTo>
                      <a:pt x="432" y="564"/>
                    </a:lnTo>
                    <a:lnTo>
                      <a:pt x="414" y="564"/>
                    </a:lnTo>
                    <a:lnTo>
                      <a:pt x="396" y="564"/>
                    </a:lnTo>
                    <a:lnTo>
                      <a:pt x="378" y="570"/>
                    </a:lnTo>
                    <a:lnTo>
                      <a:pt x="360" y="576"/>
                    </a:lnTo>
                    <a:lnTo>
                      <a:pt x="342" y="576"/>
                    </a:lnTo>
                    <a:lnTo>
                      <a:pt x="324" y="588"/>
                    </a:lnTo>
                    <a:lnTo>
                      <a:pt x="306" y="600"/>
                    </a:lnTo>
                    <a:lnTo>
                      <a:pt x="288" y="612"/>
                    </a:lnTo>
                    <a:lnTo>
                      <a:pt x="270" y="618"/>
                    </a:lnTo>
                    <a:lnTo>
                      <a:pt x="252" y="630"/>
                    </a:lnTo>
                    <a:lnTo>
                      <a:pt x="234" y="630"/>
                    </a:lnTo>
                    <a:lnTo>
                      <a:pt x="210" y="630"/>
                    </a:lnTo>
                    <a:lnTo>
                      <a:pt x="192" y="636"/>
                    </a:lnTo>
                    <a:lnTo>
                      <a:pt x="174" y="648"/>
                    </a:lnTo>
                    <a:lnTo>
                      <a:pt x="162" y="666"/>
                    </a:lnTo>
                    <a:lnTo>
                      <a:pt x="180" y="666"/>
                    </a:lnTo>
                    <a:lnTo>
                      <a:pt x="198" y="660"/>
                    </a:lnTo>
                    <a:lnTo>
                      <a:pt x="216" y="660"/>
                    </a:lnTo>
                    <a:lnTo>
                      <a:pt x="234" y="648"/>
                    </a:lnTo>
                    <a:lnTo>
                      <a:pt x="252" y="642"/>
                    </a:lnTo>
                    <a:lnTo>
                      <a:pt x="270" y="642"/>
                    </a:lnTo>
                    <a:lnTo>
                      <a:pt x="288" y="636"/>
                    </a:lnTo>
                    <a:lnTo>
                      <a:pt x="288" y="654"/>
                    </a:lnTo>
                    <a:lnTo>
                      <a:pt x="270" y="666"/>
                    </a:lnTo>
                    <a:lnTo>
                      <a:pt x="252" y="672"/>
                    </a:lnTo>
                    <a:lnTo>
                      <a:pt x="234" y="672"/>
                    </a:lnTo>
                    <a:lnTo>
                      <a:pt x="216" y="690"/>
                    </a:lnTo>
                    <a:lnTo>
                      <a:pt x="198" y="702"/>
                    </a:lnTo>
                    <a:lnTo>
                      <a:pt x="192" y="720"/>
                    </a:lnTo>
                    <a:lnTo>
                      <a:pt x="210" y="720"/>
                    </a:lnTo>
                    <a:lnTo>
                      <a:pt x="228" y="720"/>
                    </a:lnTo>
                    <a:lnTo>
                      <a:pt x="252" y="714"/>
                    </a:lnTo>
                    <a:lnTo>
                      <a:pt x="270" y="708"/>
                    </a:lnTo>
                    <a:lnTo>
                      <a:pt x="288" y="696"/>
                    </a:lnTo>
                    <a:lnTo>
                      <a:pt x="294" y="678"/>
                    </a:lnTo>
                    <a:lnTo>
                      <a:pt x="306" y="660"/>
                    </a:lnTo>
                    <a:lnTo>
                      <a:pt x="324" y="648"/>
                    </a:lnTo>
                    <a:lnTo>
                      <a:pt x="342" y="636"/>
                    </a:lnTo>
                    <a:lnTo>
                      <a:pt x="360" y="630"/>
                    </a:lnTo>
                    <a:lnTo>
                      <a:pt x="378" y="624"/>
                    </a:lnTo>
                    <a:lnTo>
                      <a:pt x="396" y="612"/>
                    </a:lnTo>
                    <a:lnTo>
                      <a:pt x="414" y="612"/>
                    </a:lnTo>
                    <a:lnTo>
                      <a:pt x="432" y="606"/>
                    </a:lnTo>
                    <a:lnTo>
                      <a:pt x="450" y="606"/>
                    </a:lnTo>
                    <a:lnTo>
                      <a:pt x="468" y="606"/>
                    </a:lnTo>
                    <a:lnTo>
                      <a:pt x="486" y="600"/>
                    </a:lnTo>
                    <a:lnTo>
                      <a:pt x="504" y="594"/>
                    </a:lnTo>
                    <a:lnTo>
                      <a:pt x="516" y="576"/>
                    </a:lnTo>
                    <a:lnTo>
                      <a:pt x="504" y="600"/>
                    </a:lnTo>
                    <a:lnTo>
                      <a:pt x="486" y="606"/>
                    </a:lnTo>
                    <a:lnTo>
                      <a:pt x="468" y="618"/>
                    </a:lnTo>
                    <a:lnTo>
                      <a:pt x="450" y="636"/>
                    </a:lnTo>
                    <a:lnTo>
                      <a:pt x="432" y="648"/>
                    </a:lnTo>
                    <a:lnTo>
                      <a:pt x="414" y="654"/>
                    </a:lnTo>
                    <a:lnTo>
                      <a:pt x="402" y="672"/>
                    </a:lnTo>
                    <a:lnTo>
                      <a:pt x="384" y="684"/>
                    </a:lnTo>
                    <a:lnTo>
                      <a:pt x="372" y="702"/>
                    </a:lnTo>
                    <a:lnTo>
                      <a:pt x="360" y="720"/>
                    </a:lnTo>
                    <a:lnTo>
                      <a:pt x="342" y="738"/>
                    </a:lnTo>
                    <a:lnTo>
                      <a:pt x="324" y="744"/>
                    </a:lnTo>
                    <a:lnTo>
                      <a:pt x="312" y="762"/>
                    </a:lnTo>
                    <a:lnTo>
                      <a:pt x="294" y="780"/>
                    </a:lnTo>
                    <a:lnTo>
                      <a:pt x="288" y="798"/>
                    </a:lnTo>
                    <a:lnTo>
                      <a:pt x="270" y="816"/>
                    </a:lnTo>
                    <a:lnTo>
                      <a:pt x="252" y="834"/>
                    </a:lnTo>
                    <a:lnTo>
                      <a:pt x="240" y="852"/>
                    </a:lnTo>
                    <a:lnTo>
                      <a:pt x="234" y="870"/>
                    </a:lnTo>
                    <a:lnTo>
                      <a:pt x="234" y="888"/>
                    </a:lnTo>
                    <a:lnTo>
                      <a:pt x="252" y="864"/>
                    </a:lnTo>
                    <a:lnTo>
                      <a:pt x="270" y="846"/>
                    </a:lnTo>
                    <a:lnTo>
                      <a:pt x="288" y="828"/>
                    </a:lnTo>
                    <a:lnTo>
                      <a:pt x="306" y="822"/>
                    </a:lnTo>
                    <a:lnTo>
                      <a:pt x="324" y="804"/>
                    </a:lnTo>
                    <a:lnTo>
                      <a:pt x="342" y="792"/>
                    </a:lnTo>
                    <a:lnTo>
                      <a:pt x="360" y="786"/>
                    </a:lnTo>
                    <a:lnTo>
                      <a:pt x="372" y="768"/>
                    </a:lnTo>
                    <a:lnTo>
                      <a:pt x="390" y="756"/>
                    </a:lnTo>
                    <a:lnTo>
                      <a:pt x="402" y="738"/>
                    </a:lnTo>
                    <a:lnTo>
                      <a:pt x="414" y="720"/>
                    </a:lnTo>
                    <a:lnTo>
                      <a:pt x="432" y="708"/>
                    </a:lnTo>
                    <a:lnTo>
                      <a:pt x="444" y="690"/>
                    </a:lnTo>
                    <a:lnTo>
                      <a:pt x="462" y="678"/>
                    </a:lnTo>
                    <a:lnTo>
                      <a:pt x="474" y="660"/>
                    </a:lnTo>
                    <a:lnTo>
                      <a:pt x="480" y="684"/>
                    </a:lnTo>
                    <a:lnTo>
                      <a:pt x="468" y="702"/>
                    </a:lnTo>
                    <a:lnTo>
                      <a:pt x="456" y="720"/>
                    </a:lnTo>
                    <a:lnTo>
                      <a:pt x="438" y="726"/>
                    </a:lnTo>
                    <a:lnTo>
                      <a:pt x="432" y="744"/>
                    </a:lnTo>
                    <a:lnTo>
                      <a:pt x="414" y="762"/>
                    </a:lnTo>
                    <a:lnTo>
                      <a:pt x="402" y="780"/>
                    </a:lnTo>
                    <a:lnTo>
                      <a:pt x="396" y="798"/>
                    </a:lnTo>
                    <a:lnTo>
                      <a:pt x="414" y="792"/>
                    </a:lnTo>
                    <a:lnTo>
                      <a:pt x="432" y="786"/>
                    </a:lnTo>
                    <a:lnTo>
                      <a:pt x="444" y="768"/>
                    </a:lnTo>
                    <a:lnTo>
                      <a:pt x="462" y="756"/>
                    </a:lnTo>
                    <a:lnTo>
                      <a:pt x="474" y="738"/>
                    </a:lnTo>
                    <a:lnTo>
                      <a:pt x="486" y="720"/>
                    </a:lnTo>
                    <a:lnTo>
                      <a:pt x="498" y="702"/>
                    </a:lnTo>
                    <a:lnTo>
                      <a:pt x="510" y="684"/>
                    </a:lnTo>
                    <a:lnTo>
                      <a:pt x="516" y="666"/>
                    </a:lnTo>
                    <a:lnTo>
                      <a:pt x="522" y="648"/>
                    </a:lnTo>
                    <a:lnTo>
                      <a:pt x="522" y="630"/>
                    </a:lnTo>
                    <a:lnTo>
                      <a:pt x="540" y="612"/>
                    </a:lnTo>
                    <a:lnTo>
                      <a:pt x="552" y="594"/>
                    </a:lnTo>
                    <a:lnTo>
                      <a:pt x="570" y="588"/>
                    </a:lnTo>
                    <a:lnTo>
                      <a:pt x="588" y="588"/>
                    </a:lnTo>
                    <a:lnTo>
                      <a:pt x="606" y="588"/>
                    </a:lnTo>
                    <a:lnTo>
                      <a:pt x="624" y="576"/>
                    </a:lnTo>
                    <a:lnTo>
                      <a:pt x="630" y="558"/>
                    </a:lnTo>
                    <a:lnTo>
                      <a:pt x="630" y="540"/>
                    </a:lnTo>
                    <a:lnTo>
                      <a:pt x="630" y="522"/>
                    </a:lnTo>
                    <a:lnTo>
                      <a:pt x="630" y="504"/>
                    </a:lnTo>
                    <a:lnTo>
                      <a:pt x="648" y="504"/>
                    </a:lnTo>
                    <a:lnTo>
                      <a:pt x="660" y="522"/>
                    </a:lnTo>
                    <a:lnTo>
                      <a:pt x="660" y="540"/>
                    </a:lnTo>
                    <a:lnTo>
                      <a:pt x="660" y="558"/>
                    </a:lnTo>
                    <a:lnTo>
                      <a:pt x="654" y="576"/>
                    </a:lnTo>
                    <a:lnTo>
                      <a:pt x="654" y="594"/>
                    </a:lnTo>
                    <a:lnTo>
                      <a:pt x="648" y="612"/>
                    </a:lnTo>
                    <a:lnTo>
                      <a:pt x="642" y="630"/>
                    </a:lnTo>
                    <a:lnTo>
                      <a:pt x="636" y="654"/>
                    </a:lnTo>
                    <a:lnTo>
                      <a:pt x="630" y="672"/>
                    </a:lnTo>
                    <a:lnTo>
                      <a:pt x="630" y="690"/>
                    </a:lnTo>
                    <a:lnTo>
                      <a:pt x="624" y="708"/>
                    </a:lnTo>
                    <a:lnTo>
                      <a:pt x="618" y="726"/>
                    </a:lnTo>
                    <a:lnTo>
                      <a:pt x="612" y="744"/>
                    </a:lnTo>
                    <a:lnTo>
                      <a:pt x="600" y="762"/>
                    </a:lnTo>
                    <a:lnTo>
                      <a:pt x="618" y="768"/>
                    </a:lnTo>
                    <a:lnTo>
                      <a:pt x="636" y="756"/>
                    </a:lnTo>
                    <a:lnTo>
                      <a:pt x="642" y="738"/>
                    </a:lnTo>
                    <a:lnTo>
                      <a:pt x="648" y="720"/>
                    </a:lnTo>
                    <a:lnTo>
                      <a:pt x="654" y="702"/>
                    </a:lnTo>
                    <a:lnTo>
                      <a:pt x="660" y="684"/>
                    </a:lnTo>
                    <a:lnTo>
                      <a:pt x="660" y="666"/>
                    </a:lnTo>
                    <a:lnTo>
                      <a:pt x="660" y="648"/>
                    </a:lnTo>
                    <a:lnTo>
                      <a:pt x="666" y="630"/>
                    </a:lnTo>
                    <a:lnTo>
                      <a:pt x="672" y="648"/>
                    </a:lnTo>
                    <a:lnTo>
                      <a:pt x="672" y="666"/>
                    </a:lnTo>
                    <a:lnTo>
                      <a:pt x="672" y="690"/>
                    </a:lnTo>
                    <a:lnTo>
                      <a:pt x="672" y="708"/>
                    </a:lnTo>
                    <a:lnTo>
                      <a:pt x="672" y="726"/>
                    </a:lnTo>
                    <a:lnTo>
                      <a:pt x="672" y="744"/>
                    </a:lnTo>
                    <a:lnTo>
                      <a:pt x="666" y="762"/>
                    </a:lnTo>
                    <a:lnTo>
                      <a:pt x="654" y="780"/>
                    </a:lnTo>
                    <a:lnTo>
                      <a:pt x="648" y="798"/>
                    </a:lnTo>
                    <a:lnTo>
                      <a:pt x="636" y="816"/>
                    </a:lnTo>
                    <a:lnTo>
                      <a:pt x="618" y="828"/>
                    </a:lnTo>
                    <a:lnTo>
                      <a:pt x="600" y="834"/>
                    </a:lnTo>
                    <a:lnTo>
                      <a:pt x="582" y="852"/>
                    </a:lnTo>
                    <a:lnTo>
                      <a:pt x="564" y="864"/>
                    </a:lnTo>
                    <a:lnTo>
                      <a:pt x="546" y="870"/>
                    </a:lnTo>
                    <a:lnTo>
                      <a:pt x="528" y="888"/>
                    </a:lnTo>
                    <a:lnTo>
                      <a:pt x="516" y="906"/>
                    </a:lnTo>
                    <a:lnTo>
                      <a:pt x="510" y="924"/>
                    </a:lnTo>
                    <a:lnTo>
                      <a:pt x="534" y="924"/>
                    </a:lnTo>
                    <a:lnTo>
                      <a:pt x="552" y="918"/>
                    </a:lnTo>
                    <a:lnTo>
                      <a:pt x="570" y="906"/>
                    </a:lnTo>
                    <a:lnTo>
                      <a:pt x="588" y="900"/>
                    </a:lnTo>
                    <a:lnTo>
                      <a:pt x="606" y="888"/>
                    </a:lnTo>
                    <a:lnTo>
                      <a:pt x="624" y="870"/>
                    </a:lnTo>
                    <a:lnTo>
                      <a:pt x="642" y="846"/>
                    </a:lnTo>
                    <a:lnTo>
                      <a:pt x="660" y="834"/>
                    </a:lnTo>
                    <a:lnTo>
                      <a:pt x="678" y="822"/>
                    </a:lnTo>
                    <a:lnTo>
                      <a:pt x="696" y="804"/>
                    </a:lnTo>
                    <a:lnTo>
                      <a:pt x="702" y="786"/>
                    </a:lnTo>
                    <a:lnTo>
                      <a:pt x="702" y="762"/>
                    </a:lnTo>
                    <a:lnTo>
                      <a:pt x="702" y="738"/>
                    </a:lnTo>
                    <a:lnTo>
                      <a:pt x="702" y="720"/>
                    </a:lnTo>
                    <a:lnTo>
                      <a:pt x="708" y="702"/>
                    </a:lnTo>
                    <a:lnTo>
                      <a:pt x="714" y="684"/>
                    </a:lnTo>
                    <a:lnTo>
                      <a:pt x="714" y="666"/>
                    </a:lnTo>
                    <a:lnTo>
                      <a:pt x="714" y="648"/>
                    </a:lnTo>
                    <a:lnTo>
                      <a:pt x="714" y="630"/>
                    </a:lnTo>
                    <a:lnTo>
                      <a:pt x="714" y="612"/>
                    </a:lnTo>
                    <a:lnTo>
                      <a:pt x="714" y="588"/>
                    </a:lnTo>
                    <a:lnTo>
                      <a:pt x="714" y="570"/>
                    </a:lnTo>
                    <a:lnTo>
                      <a:pt x="714" y="552"/>
                    </a:lnTo>
                    <a:lnTo>
                      <a:pt x="708" y="534"/>
                    </a:lnTo>
                    <a:lnTo>
                      <a:pt x="702" y="510"/>
                    </a:lnTo>
                    <a:lnTo>
                      <a:pt x="702" y="492"/>
                    </a:lnTo>
                    <a:lnTo>
                      <a:pt x="690" y="468"/>
                    </a:lnTo>
                    <a:lnTo>
                      <a:pt x="672" y="456"/>
                    </a:lnTo>
                    <a:lnTo>
                      <a:pt x="666" y="438"/>
                    </a:lnTo>
                    <a:lnTo>
                      <a:pt x="660" y="420"/>
                    </a:lnTo>
                    <a:lnTo>
                      <a:pt x="660" y="402"/>
                    </a:lnTo>
                    <a:lnTo>
                      <a:pt x="660" y="378"/>
                    </a:lnTo>
                    <a:lnTo>
                      <a:pt x="660" y="396"/>
                    </a:lnTo>
                    <a:lnTo>
                      <a:pt x="666" y="414"/>
                    </a:lnTo>
                    <a:lnTo>
                      <a:pt x="672" y="432"/>
                    </a:lnTo>
                    <a:lnTo>
                      <a:pt x="690" y="432"/>
                    </a:lnTo>
                    <a:lnTo>
                      <a:pt x="696" y="450"/>
                    </a:lnTo>
                    <a:lnTo>
                      <a:pt x="702" y="468"/>
                    </a:lnTo>
                    <a:lnTo>
                      <a:pt x="714" y="486"/>
                    </a:lnTo>
                    <a:lnTo>
                      <a:pt x="726" y="504"/>
                    </a:lnTo>
                    <a:lnTo>
                      <a:pt x="738" y="522"/>
                    </a:lnTo>
                    <a:lnTo>
                      <a:pt x="744" y="540"/>
                    </a:lnTo>
                    <a:lnTo>
                      <a:pt x="750" y="558"/>
                    </a:lnTo>
                    <a:lnTo>
                      <a:pt x="750" y="576"/>
                    </a:lnTo>
                    <a:lnTo>
                      <a:pt x="756" y="594"/>
                    </a:lnTo>
                    <a:lnTo>
                      <a:pt x="762" y="612"/>
                    </a:lnTo>
                    <a:lnTo>
                      <a:pt x="780" y="612"/>
                    </a:lnTo>
                    <a:lnTo>
                      <a:pt x="786" y="594"/>
                    </a:lnTo>
                    <a:lnTo>
                      <a:pt x="792" y="576"/>
                    </a:lnTo>
                    <a:lnTo>
                      <a:pt x="792" y="558"/>
                    </a:lnTo>
                    <a:lnTo>
                      <a:pt x="792" y="540"/>
                    </a:lnTo>
                    <a:lnTo>
                      <a:pt x="792" y="522"/>
                    </a:lnTo>
                    <a:lnTo>
                      <a:pt x="780" y="504"/>
                    </a:lnTo>
                    <a:lnTo>
                      <a:pt x="768" y="486"/>
                    </a:lnTo>
                    <a:lnTo>
                      <a:pt x="744" y="468"/>
                    </a:lnTo>
                    <a:lnTo>
                      <a:pt x="738" y="450"/>
                    </a:lnTo>
                    <a:lnTo>
                      <a:pt x="726" y="432"/>
                    </a:lnTo>
                    <a:lnTo>
                      <a:pt x="708" y="426"/>
                    </a:lnTo>
                    <a:lnTo>
                      <a:pt x="726" y="426"/>
                    </a:lnTo>
                  </a:path>
                </a:pathLst>
              </a:custGeom>
              <a:noFill/>
              <a:ln w="12700" cap="rnd" cmpd="sng">
                <a:solidFill>
                  <a:schemeClr val="tx1"/>
                </a:solidFill>
                <a:prstDash val="solid"/>
                <a:round/>
                <a:headEnd type="none" w="med" len="med"/>
                <a:tailEnd type="none" w="med" len="med"/>
              </a:ln>
            </p:spPr>
            <p:txBody>
              <a:bodyPr/>
              <a:lstStyle/>
              <a:p>
                <a:endParaRPr lang="zh-CN" altLang="en-US"/>
              </a:p>
            </p:txBody>
          </p:sp>
          <p:sp>
            <p:nvSpPr>
              <p:cNvPr id="39974" name="Freeform 39"/>
              <p:cNvSpPr/>
              <p:nvPr/>
            </p:nvSpPr>
            <p:spPr>
              <a:xfrm>
                <a:off x="1881" y="4098"/>
                <a:ext cx="1411" cy="980"/>
              </a:xfrm>
              <a:custGeom>
                <a:avLst/>
                <a:gdLst/>
                <a:ahLst/>
                <a:cxnLst>
                  <a:cxn ang="0">
                    <a:pos x="600" y="174"/>
                  </a:cxn>
                  <a:cxn ang="0">
                    <a:pos x="792" y="282"/>
                  </a:cxn>
                  <a:cxn ang="0">
                    <a:pos x="1050" y="306"/>
                  </a:cxn>
                  <a:cxn ang="0">
                    <a:pos x="1260" y="234"/>
                  </a:cxn>
                  <a:cxn ang="0">
                    <a:pos x="1284" y="300"/>
                  </a:cxn>
                  <a:cxn ang="0">
                    <a:pos x="1356" y="330"/>
                  </a:cxn>
                  <a:cxn ang="0">
                    <a:pos x="1098" y="330"/>
                  </a:cxn>
                  <a:cxn ang="0">
                    <a:pos x="1236" y="354"/>
                  </a:cxn>
                  <a:cxn ang="0">
                    <a:pos x="1380" y="547"/>
                  </a:cxn>
                  <a:cxn ang="0">
                    <a:pos x="1368" y="613"/>
                  </a:cxn>
                  <a:cxn ang="0">
                    <a:pos x="1230" y="420"/>
                  </a:cxn>
                  <a:cxn ang="0">
                    <a:pos x="978" y="390"/>
                  </a:cxn>
                  <a:cxn ang="0">
                    <a:pos x="756" y="318"/>
                  </a:cxn>
                  <a:cxn ang="0">
                    <a:pos x="738" y="378"/>
                  </a:cxn>
                  <a:cxn ang="0">
                    <a:pos x="1032" y="450"/>
                  </a:cxn>
                  <a:cxn ang="0">
                    <a:pos x="1140" y="631"/>
                  </a:cxn>
                  <a:cxn ang="0">
                    <a:pos x="1164" y="829"/>
                  </a:cxn>
                  <a:cxn ang="0">
                    <a:pos x="1110" y="625"/>
                  </a:cxn>
                  <a:cxn ang="0">
                    <a:pos x="990" y="619"/>
                  </a:cxn>
                  <a:cxn ang="0">
                    <a:pos x="984" y="817"/>
                  </a:cxn>
                  <a:cxn ang="0">
                    <a:pos x="960" y="757"/>
                  </a:cxn>
                  <a:cxn ang="0">
                    <a:pos x="954" y="553"/>
                  </a:cxn>
                  <a:cxn ang="0">
                    <a:pos x="882" y="619"/>
                  </a:cxn>
                  <a:cxn ang="0">
                    <a:pos x="810" y="480"/>
                  </a:cxn>
                  <a:cxn ang="0">
                    <a:pos x="702" y="571"/>
                  </a:cxn>
                  <a:cxn ang="0">
                    <a:pos x="822" y="751"/>
                  </a:cxn>
                  <a:cxn ang="0">
                    <a:pos x="804" y="775"/>
                  </a:cxn>
                  <a:cxn ang="0">
                    <a:pos x="702" y="583"/>
                  </a:cxn>
                  <a:cxn ang="0">
                    <a:pos x="660" y="384"/>
                  </a:cxn>
                  <a:cxn ang="0">
                    <a:pos x="492" y="204"/>
                  </a:cxn>
                  <a:cxn ang="0">
                    <a:pos x="432" y="240"/>
                  </a:cxn>
                  <a:cxn ang="0">
                    <a:pos x="570" y="450"/>
                  </a:cxn>
                  <a:cxn ang="0">
                    <a:pos x="534" y="402"/>
                  </a:cxn>
                  <a:cxn ang="0">
                    <a:pos x="372" y="234"/>
                  </a:cxn>
                  <a:cxn ang="0">
                    <a:pos x="474" y="438"/>
                  </a:cxn>
                  <a:cxn ang="0">
                    <a:pos x="552" y="667"/>
                  </a:cxn>
                  <a:cxn ang="0">
                    <a:pos x="528" y="865"/>
                  </a:cxn>
                  <a:cxn ang="0">
                    <a:pos x="522" y="685"/>
                  </a:cxn>
                  <a:cxn ang="0">
                    <a:pos x="468" y="721"/>
                  </a:cxn>
                  <a:cxn ang="0">
                    <a:pos x="492" y="631"/>
                  </a:cxn>
                  <a:cxn ang="0">
                    <a:pos x="414" y="432"/>
                  </a:cxn>
                  <a:cxn ang="0">
                    <a:pos x="420" y="607"/>
                  </a:cxn>
                  <a:cxn ang="0">
                    <a:pos x="384" y="547"/>
                  </a:cxn>
                  <a:cxn ang="0">
                    <a:pos x="318" y="342"/>
                  </a:cxn>
                  <a:cxn ang="0">
                    <a:pos x="204" y="252"/>
                  </a:cxn>
                  <a:cxn ang="0">
                    <a:pos x="300" y="462"/>
                  </a:cxn>
                  <a:cxn ang="0">
                    <a:pos x="282" y="517"/>
                  </a:cxn>
                  <a:cxn ang="0">
                    <a:pos x="198" y="312"/>
                  </a:cxn>
                  <a:cxn ang="0">
                    <a:pos x="78" y="282"/>
                  </a:cxn>
                  <a:cxn ang="0">
                    <a:pos x="198" y="486"/>
                  </a:cxn>
                  <a:cxn ang="0">
                    <a:pos x="360" y="907"/>
                  </a:cxn>
                  <a:cxn ang="0">
                    <a:pos x="324" y="931"/>
                  </a:cxn>
                  <a:cxn ang="0">
                    <a:pos x="222" y="751"/>
                  </a:cxn>
                  <a:cxn ang="0">
                    <a:pos x="180" y="553"/>
                  </a:cxn>
                  <a:cxn ang="0">
                    <a:pos x="144" y="547"/>
                  </a:cxn>
                  <a:cxn ang="0">
                    <a:pos x="156" y="721"/>
                  </a:cxn>
                  <a:cxn ang="0">
                    <a:pos x="114" y="523"/>
                  </a:cxn>
                  <a:cxn ang="0">
                    <a:pos x="42" y="336"/>
                  </a:cxn>
                </a:cxnLst>
                <a:rect l="0" t="0" r="0" b="0"/>
                <a:pathLst>
                  <a:path w="1411" h="980">
                    <a:moveTo>
                      <a:pt x="444" y="0"/>
                    </a:moveTo>
                    <a:lnTo>
                      <a:pt x="462" y="18"/>
                    </a:lnTo>
                    <a:lnTo>
                      <a:pt x="474" y="36"/>
                    </a:lnTo>
                    <a:lnTo>
                      <a:pt x="492" y="54"/>
                    </a:lnTo>
                    <a:lnTo>
                      <a:pt x="504" y="72"/>
                    </a:lnTo>
                    <a:lnTo>
                      <a:pt x="522" y="84"/>
                    </a:lnTo>
                    <a:lnTo>
                      <a:pt x="540" y="102"/>
                    </a:lnTo>
                    <a:lnTo>
                      <a:pt x="552" y="120"/>
                    </a:lnTo>
                    <a:lnTo>
                      <a:pt x="564" y="138"/>
                    </a:lnTo>
                    <a:lnTo>
                      <a:pt x="582" y="150"/>
                    </a:lnTo>
                    <a:lnTo>
                      <a:pt x="600" y="174"/>
                    </a:lnTo>
                    <a:lnTo>
                      <a:pt x="618" y="192"/>
                    </a:lnTo>
                    <a:lnTo>
                      <a:pt x="636" y="210"/>
                    </a:lnTo>
                    <a:lnTo>
                      <a:pt x="654" y="216"/>
                    </a:lnTo>
                    <a:lnTo>
                      <a:pt x="672" y="216"/>
                    </a:lnTo>
                    <a:lnTo>
                      <a:pt x="690" y="222"/>
                    </a:lnTo>
                    <a:lnTo>
                      <a:pt x="708" y="228"/>
                    </a:lnTo>
                    <a:lnTo>
                      <a:pt x="720" y="246"/>
                    </a:lnTo>
                    <a:lnTo>
                      <a:pt x="738" y="252"/>
                    </a:lnTo>
                    <a:lnTo>
                      <a:pt x="756" y="258"/>
                    </a:lnTo>
                    <a:lnTo>
                      <a:pt x="774" y="270"/>
                    </a:lnTo>
                    <a:lnTo>
                      <a:pt x="792" y="282"/>
                    </a:lnTo>
                    <a:lnTo>
                      <a:pt x="810" y="300"/>
                    </a:lnTo>
                    <a:lnTo>
                      <a:pt x="828" y="312"/>
                    </a:lnTo>
                    <a:lnTo>
                      <a:pt x="846" y="318"/>
                    </a:lnTo>
                    <a:lnTo>
                      <a:pt x="888" y="324"/>
                    </a:lnTo>
                    <a:lnTo>
                      <a:pt x="918" y="324"/>
                    </a:lnTo>
                    <a:lnTo>
                      <a:pt x="948" y="324"/>
                    </a:lnTo>
                    <a:lnTo>
                      <a:pt x="972" y="324"/>
                    </a:lnTo>
                    <a:lnTo>
                      <a:pt x="990" y="324"/>
                    </a:lnTo>
                    <a:lnTo>
                      <a:pt x="1014" y="324"/>
                    </a:lnTo>
                    <a:lnTo>
                      <a:pt x="1032" y="318"/>
                    </a:lnTo>
                    <a:lnTo>
                      <a:pt x="1050" y="306"/>
                    </a:lnTo>
                    <a:lnTo>
                      <a:pt x="1068" y="288"/>
                    </a:lnTo>
                    <a:lnTo>
                      <a:pt x="1086" y="282"/>
                    </a:lnTo>
                    <a:lnTo>
                      <a:pt x="1110" y="276"/>
                    </a:lnTo>
                    <a:lnTo>
                      <a:pt x="1128" y="276"/>
                    </a:lnTo>
                    <a:lnTo>
                      <a:pt x="1146" y="276"/>
                    </a:lnTo>
                    <a:lnTo>
                      <a:pt x="1164" y="276"/>
                    </a:lnTo>
                    <a:lnTo>
                      <a:pt x="1182" y="270"/>
                    </a:lnTo>
                    <a:lnTo>
                      <a:pt x="1200" y="258"/>
                    </a:lnTo>
                    <a:lnTo>
                      <a:pt x="1218" y="246"/>
                    </a:lnTo>
                    <a:lnTo>
                      <a:pt x="1236" y="240"/>
                    </a:lnTo>
                    <a:lnTo>
                      <a:pt x="1260" y="234"/>
                    </a:lnTo>
                    <a:lnTo>
                      <a:pt x="1314" y="228"/>
                    </a:lnTo>
                    <a:lnTo>
                      <a:pt x="1332" y="228"/>
                    </a:lnTo>
                    <a:lnTo>
                      <a:pt x="1350" y="228"/>
                    </a:lnTo>
                    <a:lnTo>
                      <a:pt x="1332" y="240"/>
                    </a:lnTo>
                    <a:lnTo>
                      <a:pt x="1314" y="252"/>
                    </a:lnTo>
                    <a:lnTo>
                      <a:pt x="1296" y="258"/>
                    </a:lnTo>
                    <a:lnTo>
                      <a:pt x="1278" y="264"/>
                    </a:lnTo>
                    <a:lnTo>
                      <a:pt x="1260" y="270"/>
                    </a:lnTo>
                    <a:lnTo>
                      <a:pt x="1248" y="288"/>
                    </a:lnTo>
                    <a:lnTo>
                      <a:pt x="1266" y="300"/>
                    </a:lnTo>
                    <a:lnTo>
                      <a:pt x="1284" y="300"/>
                    </a:lnTo>
                    <a:lnTo>
                      <a:pt x="1302" y="300"/>
                    </a:lnTo>
                    <a:lnTo>
                      <a:pt x="1320" y="288"/>
                    </a:lnTo>
                    <a:lnTo>
                      <a:pt x="1338" y="276"/>
                    </a:lnTo>
                    <a:lnTo>
                      <a:pt x="1362" y="270"/>
                    </a:lnTo>
                    <a:lnTo>
                      <a:pt x="1368" y="288"/>
                    </a:lnTo>
                    <a:lnTo>
                      <a:pt x="1374" y="306"/>
                    </a:lnTo>
                    <a:lnTo>
                      <a:pt x="1392" y="306"/>
                    </a:lnTo>
                    <a:lnTo>
                      <a:pt x="1410" y="312"/>
                    </a:lnTo>
                    <a:lnTo>
                      <a:pt x="1392" y="324"/>
                    </a:lnTo>
                    <a:lnTo>
                      <a:pt x="1374" y="324"/>
                    </a:lnTo>
                    <a:lnTo>
                      <a:pt x="1356" y="330"/>
                    </a:lnTo>
                    <a:lnTo>
                      <a:pt x="1338" y="330"/>
                    </a:lnTo>
                    <a:lnTo>
                      <a:pt x="1320" y="330"/>
                    </a:lnTo>
                    <a:lnTo>
                      <a:pt x="1302" y="330"/>
                    </a:lnTo>
                    <a:lnTo>
                      <a:pt x="1278" y="330"/>
                    </a:lnTo>
                    <a:lnTo>
                      <a:pt x="1230" y="330"/>
                    </a:lnTo>
                    <a:lnTo>
                      <a:pt x="1206" y="330"/>
                    </a:lnTo>
                    <a:lnTo>
                      <a:pt x="1182" y="330"/>
                    </a:lnTo>
                    <a:lnTo>
                      <a:pt x="1164" y="330"/>
                    </a:lnTo>
                    <a:lnTo>
                      <a:pt x="1140" y="330"/>
                    </a:lnTo>
                    <a:lnTo>
                      <a:pt x="1116" y="330"/>
                    </a:lnTo>
                    <a:lnTo>
                      <a:pt x="1098" y="330"/>
                    </a:lnTo>
                    <a:lnTo>
                      <a:pt x="1074" y="336"/>
                    </a:lnTo>
                    <a:lnTo>
                      <a:pt x="1056" y="342"/>
                    </a:lnTo>
                    <a:lnTo>
                      <a:pt x="1056" y="360"/>
                    </a:lnTo>
                    <a:lnTo>
                      <a:pt x="1074" y="360"/>
                    </a:lnTo>
                    <a:lnTo>
                      <a:pt x="1098" y="360"/>
                    </a:lnTo>
                    <a:lnTo>
                      <a:pt x="1116" y="360"/>
                    </a:lnTo>
                    <a:lnTo>
                      <a:pt x="1158" y="360"/>
                    </a:lnTo>
                    <a:lnTo>
                      <a:pt x="1182" y="360"/>
                    </a:lnTo>
                    <a:lnTo>
                      <a:pt x="1200" y="354"/>
                    </a:lnTo>
                    <a:lnTo>
                      <a:pt x="1218" y="354"/>
                    </a:lnTo>
                    <a:lnTo>
                      <a:pt x="1236" y="354"/>
                    </a:lnTo>
                    <a:lnTo>
                      <a:pt x="1248" y="372"/>
                    </a:lnTo>
                    <a:lnTo>
                      <a:pt x="1254" y="390"/>
                    </a:lnTo>
                    <a:lnTo>
                      <a:pt x="1266" y="408"/>
                    </a:lnTo>
                    <a:lnTo>
                      <a:pt x="1278" y="426"/>
                    </a:lnTo>
                    <a:lnTo>
                      <a:pt x="1290" y="444"/>
                    </a:lnTo>
                    <a:lnTo>
                      <a:pt x="1308" y="456"/>
                    </a:lnTo>
                    <a:lnTo>
                      <a:pt x="1326" y="480"/>
                    </a:lnTo>
                    <a:lnTo>
                      <a:pt x="1338" y="499"/>
                    </a:lnTo>
                    <a:lnTo>
                      <a:pt x="1344" y="517"/>
                    </a:lnTo>
                    <a:lnTo>
                      <a:pt x="1362" y="535"/>
                    </a:lnTo>
                    <a:lnTo>
                      <a:pt x="1380" y="547"/>
                    </a:lnTo>
                    <a:lnTo>
                      <a:pt x="1386" y="571"/>
                    </a:lnTo>
                    <a:lnTo>
                      <a:pt x="1398" y="595"/>
                    </a:lnTo>
                    <a:lnTo>
                      <a:pt x="1398" y="649"/>
                    </a:lnTo>
                    <a:lnTo>
                      <a:pt x="1398" y="667"/>
                    </a:lnTo>
                    <a:lnTo>
                      <a:pt x="1398" y="691"/>
                    </a:lnTo>
                    <a:lnTo>
                      <a:pt x="1398" y="709"/>
                    </a:lnTo>
                    <a:lnTo>
                      <a:pt x="1392" y="691"/>
                    </a:lnTo>
                    <a:lnTo>
                      <a:pt x="1386" y="667"/>
                    </a:lnTo>
                    <a:lnTo>
                      <a:pt x="1380" y="649"/>
                    </a:lnTo>
                    <a:lnTo>
                      <a:pt x="1374" y="631"/>
                    </a:lnTo>
                    <a:lnTo>
                      <a:pt x="1368" y="613"/>
                    </a:lnTo>
                    <a:lnTo>
                      <a:pt x="1356" y="595"/>
                    </a:lnTo>
                    <a:lnTo>
                      <a:pt x="1350" y="577"/>
                    </a:lnTo>
                    <a:lnTo>
                      <a:pt x="1344" y="559"/>
                    </a:lnTo>
                    <a:lnTo>
                      <a:pt x="1338" y="541"/>
                    </a:lnTo>
                    <a:lnTo>
                      <a:pt x="1332" y="523"/>
                    </a:lnTo>
                    <a:lnTo>
                      <a:pt x="1326" y="505"/>
                    </a:lnTo>
                    <a:lnTo>
                      <a:pt x="1302" y="480"/>
                    </a:lnTo>
                    <a:lnTo>
                      <a:pt x="1284" y="468"/>
                    </a:lnTo>
                    <a:lnTo>
                      <a:pt x="1266" y="462"/>
                    </a:lnTo>
                    <a:lnTo>
                      <a:pt x="1248" y="438"/>
                    </a:lnTo>
                    <a:lnTo>
                      <a:pt x="1230" y="420"/>
                    </a:lnTo>
                    <a:lnTo>
                      <a:pt x="1212" y="408"/>
                    </a:lnTo>
                    <a:lnTo>
                      <a:pt x="1170" y="402"/>
                    </a:lnTo>
                    <a:lnTo>
                      <a:pt x="1152" y="396"/>
                    </a:lnTo>
                    <a:lnTo>
                      <a:pt x="1134" y="396"/>
                    </a:lnTo>
                    <a:lnTo>
                      <a:pt x="1116" y="396"/>
                    </a:lnTo>
                    <a:lnTo>
                      <a:pt x="1068" y="396"/>
                    </a:lnTo>
                    <a:lnTo>
                      <a:pt x="1050" y="396"/>
                    </a:lnTo>
                    <a:lnTo>
                      <a:pt x="1032" y="396"/>
                    </a:lnTo>
                    <a:lnTo>
                      <a:pt x="1014" y="396"/>
                    </a:lnTo>
                    <a:lnTo>
                      <a:pt x="996" y="396"/>
                    </a:lnTo>
                    <a:lnTo>
                      <a:pt x="978" y="390"/>
                    </a:lnTo>
                    <a:lnTo>
                      <a:pt x="960" y="390"/>
                    </a:lnTo>
                    <a:lnTo>
                      <a:pt x="936" y="390"/>
                    </a:lnTo>
                    <a:lnTo>
                      <a:pt x="918" y="390"/>
                    </a:lnTo>
                    <a:lnTo>
                      <a:pt x="876" y="384"/>
                    </a:lnTo>
                    <a:lnTo>
                      <a:pt x="852" y="384"/>
                    </a:lnTo>
                    <a:lnTo>
                      <a:pt x="834" y="384"/>
                    </a:lnTo>
                    <a:lnTo>
                      <a:pt x="816" y="384"/>
                    </a:lnTo>
                    <a:lnTo>
                      <a:pt x="792" y="372"/>
                    </a:lnTo>
                    <a:lnTo>
                      <a:pt x="780" y="354"/>
                    </a:lnTo>
                    <a:lnTo>
                      <a:pt x="768" y="336"/>
                    </a:lnTo>
                    <a:lnTo>
                      <a:pt x="756" y="318"/>
                    </a:lnTo>
                    <a:lnTo>
                      <a:pt x="750" y="300"/>
                    </a:lnTo>
                    <a:lnTo>
                      <a:pt x="732" y="288"/>
                    </a:lnTo>
                    <a:lnTo>
                      <a:pt x="708" y="270"/>
                    </a:lnTo>
                    <a:lnTo>
                      <a:pt x="690" y="264"/>
                    </a:lnTo>
                    <a:lnTo>
                      <a:pt x="678" y="282"/>
                    </a:lnTo>
                    <a:lnTo>
                      <a:pt x="678" y="306"/>
                    </a:lnTo>
                    <a:lnTo>
                      <a:pt x="678" y="324"/>
                    </a:lnTo>
                    <a:lnTo>
                      <a:pt x="684" y="342"/>
                    </a:lnTo>
                    <a:lnTo>
                      <a:pt x="702" y="354"/>
                    </a:lnTo>
                    <a:lnTo>
                      <a:pt x="720" y="366"/>
                    </a:lnTo>
                    <a:lnTo>
                      <a:pt x="738" y="378"/>
                    </a:lnTo>
                    <a:lnTo>
                      <a:pt x="756" y="384"/>
                    </a:lnTo>
                    <a:lnTo>
                      <a:pt x="774" y="384"/>
                    </a:lnTo>
                    <a:lnTo>
                      <a:pt x="792" y="396"/>
                    </a:lnTo>
                    <a:lnTo>
                      <a:pt x="810" y="396"/>
                    </a:lnTo>
                    <a:lnTo>
                      <a:pt x="828" y="414"/>
                    </a:lnTo>
                    <a:lnTo>
                      <a:pt x="846" y="420"/>
                    </a:lnTo>
                    <a:lnTo>
                      <a:pt x="870" y="432"/>
                    </a:lnTo>
                    <a:lnTo>
                      <a:pt x="888" y="438"/>
                    </a:lnTo>
                    <a:lnTo>
                      <a:pt x="960" y="444"/>
                    </a:lnTo>
                    <a:lnTo>
                      <a:pt x="1014" y="450"/>
                    </a:lnTo>
                    <a:lnTo>
                      <a:pt x="1032" y="450"/>
                    </a:lnTo>
                    <a:lnTo>
                      <a:pt x="1062" y="456"/>
                    </a:lnTo>
                    <a:lnTo>
                      <a:pt x="1080" y="462"/>
                    </a:lnTo>
                    <a:lnTo>
                      <a:pt x="1086" y="480"/>
                    </a:lnTo>
                    <a:lnTo>
                      <a:pt x="1098" y="499"/>
                    </a:lnTo>
                    <a:lnTo>
                      <a:pt x="1098" y="523"/>
                    </a:lnTo>
                    <a:lnTo>
                      <a:pt x="1104" y="541"/>
                    </a:lnTo>
                    <a:lnTo>
                      <a:pt x="1110" y="559"/>
                    </a:lnTo>
                    <a:lnTo>
                      <a:pt x="1116" y="577"/>
                    </a:lnTo>
                    <a:lnTo>
                      <a:pt x="1122" y="595"/>
                    </a:lnTo>
                    <a:lnTo>
                      <a:pt x="1134" y="613"/>
                    </a:lnTo>
                    <a:lnTo>
                      <a:pt x="1140" y="631"/>
                    </a:lnTo>
                    <a:lnTo>
                      <a:pt x="1152" y="649"/>
                    </a:lnTo>
                    <a:lnTo>
                      <a:pt x="1158" y="667"/>
                    </a:lnTo>
                    <a:lnTo>
                      <a:pt x="1164" y="685"/>
                    </a:lnTo>
                    <a:lnTo>
                      <a:pt x="1170" y="709"/>
                    </a:lnTo>
                    <a:lnTo>
                      <a:pt x="1170" y="727"/>
                    </a:lnTo>
                    <a:lnTo>
                      <a:pt x="1170" y="745"/>
                    </a:lnTo>
                    <a:lnTo>
                      <a:pt x="1182" y="763"/>
                    </a:lnTo>
                    <a:lnTo>
                      <a:pt x="1182" y="781"/>
                    </a:lnTo>
                    <a:lnTo>
                      <a:pt x="1182" y="799"/>
                    </a:lnTo>
                    <a:lnTo>
                      <a:pt x="1182" y="817"/>
                    </a:lnTo>
                    <a:lnTo>
                      <a:pt x="1164" y="829"/>
                    </a:lnTo>
                    <a:lnTo>
                      <a:pt x="1152" y="811"/>
                    </a:lnTo>
                    <a:lnTo>
                      <a:pt x="1152" y="787"/>
                    </a:lnTo>
                    <a:lnTo>
                      <a:pt x="1152" y="769"/>
                    </a:lnTo>
                    <a:lnTo>
                      <a:pt x="1152" y="751"/>
                    </a:lnTo>
                    <a:lnTo>
                      <a:pt x="1152" y="733"/>
                    </a:lnTo>
                    <a:lnTo>
                      <a:pt x="1146" y="715"/>
                    </a:lnTo>
                    <a:lnTo>
                      <a:pt x="1134" y="697"/>
                    </a:lnTo>
                    <a:lnTo>
                      <a:pt x="1128" y="679"/>
                    </a:lnTo>
                    <a:lnTo>
                      <a:pt x="1128" y="661"/>
                    </a:lnTo>
                    <a:lnTo>
                      <a:pt x="1122" y="643"/>
                    </a:lnTo>
                    <a:lnTo>
                      <a:pt x="1110" y="625"/>
                    </a:lnTo>
                    <a:lnTo>
                      <a:pt x="1110" y="607"/>
                    </a:lnTo>
                    <a:lnTo>
                      <a:pt x="1092" y="589"/>
                    </a:lnTo>
                    <a:lnTo>
                      <a:pt x="1080" y="571"/>
                    </a:lnTo>
                    <a:lnTo>
                      <a:pt x="1074" y="553"/>
                    </a:lnTo>
                    <a:lnTo>
                      <a:pt x="1056" y="535"/>
                    </a:lnTo>
                    <a:lnTo>
                      <a:pt x="1038" y="535"/>
                    </a:lnTo>
                    <a:lnTo>
                      <a:pt x="1020" y="547"/>
                    </a:lnTo>
                    <a:lnTo>
                      <a:pt x="1014" y="565"/>
                    </a:lnTo>
                    <a:lnTo>
                      <a:pt x="1002" y="583"/>
                    </a:lnTo>
                    <a:lnTo>
                      <a:pt x="990" y="601"/>
                    </a:lnTo>
                    <a:lnTo>
                      <a:pt x="990" y="619"/>
                    </a:lnTo>
                    <a:lnTo>
                      <a:pt x="990" y="637"/>
                    </a:lnTo>
                    <a:lnTo>
                      <a:pt x="984" y="655"/>
                    </a:lnTo>
                    <a:lnTo>
                      <a:pt x="984" y="673"/>
                    </a:lnTo>
                    <a:lnTo>
                      <a:pt x="984" y="691"/>
                    </a:lnTo>
                    <a:lnTo>
                      <a:pt x="984" y="709"/>
                    </a:lnTo>
                    <a:lnTo>
                      <a:pt x="984" y="727"/>
                    </a:lnTo>
                    <a:lnTo>
                      <a:pt x="984" y="745"/>
                    </a:lnTo>
                    <a:lnTo>
                      <a:pt x="984" y="763"/>
                    </a:lnTo>
                    <a:lnTo>
                      <a:pt x="984" y="781"/>
                    </a:lnTo>
                    <a:lnTo>
                      <a:pt x="984" y="799"/>
                    </a:lnTo>
                    <a:lnTo>
                      <a:pt x="984" y="817"/>
                    </a:lnTo>
                    <a:lnTo>
                      <a:pt x="984" y="841"/>
                    </a:lnTo>
                    <a:lnTo>
                      <a:pt x="984" y="859"/>
                    </a:lnTo>
                    <a:lnTo>
                      <a:pt x="990" y="877"/>
                    </a:lnTo>
                    <a:lnTo>
                      <a:pt x="990" y="895"/>
                    </a:lnTo>
                    <a:lnTo>
                      <a:pt x="990" y="877"/>
                    </a:lnTo>
                    <a:lnTo>
                      <a:pt x="984" y="853"/>
                    </a:lnTo>
                    <a:lnTo>
                      <a:pt x="984" y="835"/>
                    </a:lnTo>
                    <a:lnTo>
                      <a:pt x="978" y="817"/>
                    </a:lnTo>
                    <a:lnTo>
                      <a:pt x="972" y="799"/>
                    </a:lnTo>
                    <a:lnTo>
                      <a:pt x="966" y="781"/>
                    </a:lnTo>
                    <a:lnTo>
                      <a:pt x="960" y="757"/>
                    </a:lnTo>
                    <a:lnTo>
                      <a:pt x="954" y="739"/>
                    </a:lnTo>
                    <a:lnTo>
                      <a:pt x="954" y="721"/>
                    </a:lnTo>
                    <a:lnTo>
                      <a:pt x="954" y="703"/>
                    </a:lnTo>
                    <a:lnTo>
                      <a:pt x="954" y="685"/>
                    </a:lnTo>
                    <a:lnTo>
                      <a:pt x="954" y="667"/>
                    </a:lnTo>
                    <a:lnTo>
                      <a:pt x="954" y="643"/>
                    </a:lnTo>
                    <a:lnTo>
                      <a:pt x="954" y="625"/>
                    </a:lnTo>
                    <a:lnTo>
                      <a:pt x="954" y="607"/>
                    </a:lnTo>
                    <a:lnTo>
                      <a:pt x="954" y="589"/>
                    </a:lnTo>
                    <a:lnTo>
                      <a:pt x="954" y="571"/>
                    </a:lnTo>
                    <a:lnTo>
                      <a:pt x="954" y="553"/>
                    </a:lnTo>
                    <a:lnTo>
                      <a:pt x="954" y="535"/>
                    </a:lnTo>
                    <a:lnTo>
                      <a:pt x="954" y="517"/>
                    </a:lnTo>
                    <a:lnTo>
                      <a:pt x="936" y="517"/>
                    </a:lnTo>
                    <a:lnTo>
                      <a:pt x="924" y="541"/>
                    </a:lnTo>
                    <a:lnTo>
                      <a:pt x="924" y="559"/>
                    </a:lnTo>
                    <a:lnTo>
                      <a:pt x="924" y="577"/>
                    </a:lnTo>
                    <a:lnTo>
                      <a:pt x="918" y="595"/>
                    </a:lnTo>
                    <a:lnTo>
                      <a:pt x="918" y="613"/>
                    </a:lnTo>
                    <a:lnTo>
                      <a:pt x="906" y="631"/>
                    </a:lnTo>
                    <a:lnTo>
                      <a:pt x="888" y="637"/>
                    </a:lnTo>
                    <a:lnTo>
                      <a:pt x="882" y="619"/>
                    </a:lnTo>
                    <a:lnTo>
                      <a:pt x="882" y="601"/>
                    </a:lnTo>
                    <a:lnTo>
                      <a:pt x="882" y="583"/>
                    </a:lnTo>
                    <a:lnTo>
                      <a:pt x="900" y="565"/>
                    </a:lnTo>
                    <a:lnTo>
                      <a:pt x="900" y="547"/>
                    </a:lnTo>
                    <a:lnTo>
                      <a:pt x="900" y="529"/>
                    </a:lnTo>
                    <a:lnTo>
                      <a:pt x="900" y="511"/>
                    </a:lnTo>
                    <a:lnTo>
                      <a:pt x="882" y="499"/>
                    </a:lnTo>
                    <a:lnTo>
                      <a:pt x="864" y="486"/>
                    </a:lnTo>
                    <a:lnTo>
                      <a:pt x="846" y="480"/>
                    </a:lnTo>
                    <a:lnTo>
                      <a:pt x="828" y="480"/>
                    </a:lnTo>
                    <a:lnTo>
                      <a:pt x="810" y="480"/>
                    </a:lnTo>
                    <a:lnTo>
                      <a:pt x="792" y="480"/>
                    </a:lnTo>
                    <a:lnTo>
                      <a:pt x="774" y="480"/>
                    </a:lnTo>
                    <a:lnTo>
                      <a:pt x="756" y="480"/>
                    </a:lnTo>
                    <a:lnTo>
                      <a:pt x="738" y="474"/>
                    </a:lnTo>
                    <a:lnTo>
                      <a:pt x="714" y="450"/>
                    </a:lnTo>
                    <a:lnTo>
                      <a:pt x="696" y="450"/>
                    </a:lnTo>
                    <a:lnTo>
                      <a:pt x="696" y="499"/>
                    </a:lnTo>
                    <a:lnTo>
                      <a:pt x="696" y="517"/>
                    </a:lnTo>
                    <a:lnTo>
                      <a:pt x="696" y="535"/>
                    </a:lnTo>
                    <a:lnTo>
                      <a:pt x="696" y="553"/>
                    </a:lnTo>
                    <a:lnTo>
                      <a:pt x="702" y="571"/>
                    </a:lnTo>
                    <a:lnTo>
                      <a:pt x="720" y="583"/>
                    </a:lnTo>
                    <a:lnTo>
                      <a:pt x="738" y="589"/>
                    </a:lnTo>
                    <a:lnTo>
                      <a:pt x="756" y="589"/>
                    </a:lnTo>
                    <a:lnTo>
                      <a:pt x="774" y="595"/>
                    </a:lnTo>
                    <a:lnTo>
                      <a:pt x="780" y="613"/>
                    </a:lnTo>
                    <a:lnTo>
                      <a:pt x="798" y="643"/>
                    </a:lnTo>
                    <a:lnTo>
                      <a:pt x="810" y="667"/>
                    </a:lnTo>
                    <a:lnTo>
                      <a:pt x="816" y="685"/>
                    </a:lnTo>
                    <a:lnTo>
                      <a:pt x="822" y="709"/>
                    </a:lnTo>
                    <a:lnTo>
                      <a:pt x="822" y="733"/>
                    </a:lnTo>
                    <a:lnTo>
                      <a:pt x="822" y="751"/>
                    </a:lnTo>
                    <a:lnTo>
                      <a:pt x="822" y="769"/>
                    </a:lnTo>
                    <a:lnTo>
                      <a:pt x="822" y="787"/>
                    </a:lnTo>
                    <a:lnTo>
                      <a:pt x="822" y="811"/>
                    </a:lnTo>
                    <a:lnTo>
                      <a:pt x="822" y="829"/>
                    </a:lnTo>
                    <a:lnTo>
                      <a:pt x="828" y="847"/>
                    </a:lnTo>
                    <a:lnTo>
                      <a:pt x="828" y="865"/>
                    </a:lnTo>
                    <a:lnTo>
                      <a:pt x="828" y="847"/>
                    </a:lnTo>
                    <a:lnTo>
                      <a:pt x="816" y="829"/>
                    </a:lnTo>
                    <a:lnTo>
                      <a:pt x="810" y="811"/>
                    </a:lnTo>
                    <a:lnTo>
                      <a:pt x="804" y="793"/>
                    </a:lnTo>
                    <a:lnTo>
                      <a:pt x="804" y="775"/>
                    </a:lnTo>
                    <a:lnTo>
                      <a:pt x="804" y="757"/>
                    </a:lnTo>
                    <a:lnTo>
                      <a:pt x="804" y="739"/>
                    </a:lnTo>
                    <a:lnTo>
                      <a:pt x="804" y="721"/>
                    </a:lnTo>
                    <a:lnTo>
                      <a:pt x="798" y="703"/>
                    </a:lnTo>
                    <a:lnTo>
                      <a:pt x="786" y="685"/>
                    </a:lnTo>
                    <a:lnTo>
                      <a:pt x="774" y="667"/>
                    </a:lnTo>
                    <a:lnTo>
                      <a:pt x="756" y="655"/>
                    </a:lnTo>
                    <a:lnTo>
                      <a:pt x="744" y="637"/>
                    </a:lnTo>
                    <a:lnTo>
                      <a:pt x="726" y="619"/>
                    </a:lnTo>
                    <a:lnTo>
                      <a:pt x="714" y="601"/>
                    </a:lnTo>
                    <a:lnTo>
                      <a:pt x="702" y="583"/>
                    </a:lnTo>
                    <a:lnTo>
                      <a:pt x="684" y="565"/>
                    </a:lnTo>
                    <a:lnTo>
                      <a:pt x="678" y="547"/>
                    </a:lnTo>
                    <a:lnTo>
                      <a:pt x="672" y="529"/>
                    </a:lnTo>
                    <a:lnTo>
                      <a:pt x="666" y="511"/>
                    </a:lnTo>
                    <a:lnTo>
                      <a:pt x="666" y="493"/>
                    </a:lnTo>
                    <a:lnTo>
                      <a:pt x="666" y="474"/>
                    </a:lnTo>
                    <a:lnTo>
                      <a:pt x="666" y="456"/>
                    </a:lnTo>
                    <a:lnTo>
                      <a:pt x="666" y="438"/>
                    </a:lnTo>
                    <a:lnTo>
                      <a:pt x="660" y="420"/>
                    </a:lnTo>
                    <a:lnTo>
                      <a:pt x="660" y="402"/>
                    </a:lnTo>
                    <a:lnTo>
                      <a:pt x="660" y="384"/>
                    </a:lnTo>
                    <a:lnTo>
                      <a:pt x="648" y="366"/>
                    </a:lnTo>
                    <a:lnTo>
                      <a:pt x="642" y="348"/>
                    </a:lnTo>
                    <a:lnTo>
                      <a:pt x="624" y="342"/>
                    </a:lnTo>
                    <a:lnTo>
                      <a:pt x="606" y="324"/>
                    </a:lnTo>
                    <a:lnTo>
                      <a:pt x="588" y="306"/>
                    </a:lnTo>
                    <a:lnTo>
                      <a:pt x="576" y="288"/>
                    </a:lnTo>
                    <a:lnTo>
                      <a:pt x="558" y="270"/>
                    </a:lnTo>
                    <a:lnTo>
                      <a:pt x="540" y="258"/>
                    </a:lnTo>
                    <a:lnTo>
                      <a:pt x="522" y="240"/>
                    </a:lnTo>
                    <a:lnTo>
                      <a:pt x="504" y="222"/>
                    </a:lnTo>
                    <a:lnTo>
                      <a:pt x="492" y="204"/>
                    </a:lnTo>
                    <a:lnTo>
                      <a:pt x="468" y="192"/>
                    </a:lnTo>
                    <a:lnTo>
                      <a:pt x="450" y="180"/>
                    </a:lnTo>
                    <a:lnTo>
                      <a:pt x="432" y="168"/>
                    </a:lnTo>
                    <a:lnTo>
                      <a:pt x="414" y="168"/>
                    </a:lnTo>
                    <a:lnTo>
                      <a:pt x="396" y="162"/>
                    </a:lnTo>
                    <a:lnTo>
                      <a:pt x="378" y="162"/>
                    </a:lnTo>
                    <a:lnTo>
                      <a:pt x="378" y="180"/>
                    </a:lnTo>
                    <a:lnTo>
                      <a:pt x="384" y="198"/>
                    </a:lnTo>
                    <a:lnTo>
                      <a:pt x="396" y="216"/>
                    </a:lnTo>
                    <a:lnTo>
                      <a:pt x="414" y="228"/>
                    </a:lnTo>
                    <a:lnTo>
                      <a:pt x="432" y="240"/>
                    </a:lnTo>
                    <a:lnTo>
                      <a:pt x="450" y="252"/>
                    </a:lnTo>
                    <a:lnTo>
                      <a:pt x="456" y="270"/>
                    </a:lnTo>
                    <a:lnTo>
                      <a:pt x="480" y="288"/>
                    </a:lnTo>
                    <a:lnTo>
                      <a:pt x="498" y="312"/>
                    </a:lnTo>
                    <a:lnTo>
                      <a:pt x="522" y="330"/>
                    </a:lnTo>
                    <a:lnTo>
                      <a:pt x="540" y="348"/>
                    </a:lnTo>
                    <a:lnTo>
                      <a:pt x="552" y="372"/>
                    </a:lnTo>
                    <a:lnTo>
                      <a:pt x="564" y="390"/>
                    </a:lnTo>
                    <a:lnTo>
                      <a:pt x="570" y="414"/>
                    </a:lnTo>
                    <a:lnTo>
                      <a:pt x="570" y="432"/>
                    </a:lnTo>
                    <a:lnTo>
                      <a:pt x="570" y="450"/>
                    </a:lnTo>
                    <a:lnTo>
                      <a:pt x="576" y="468"/>
                    </a:lnTo>
                    <a:lnTo>
                      <a:pt x="582" y="486"/>
                    </a:lnTo>
                    <a:lnTo>
                      <a:pt x="588" y="505"/>
                    </a:lnTo>
                    <a:lnTo>
                      <a:pt x="594" y="523"/>
                    </a:lnTo>
                    <a:lnTo>
                      <a:pt x="594" y="505"/>
                    </a:lnTo>
                    <a:lnTo>
                      <a:pt x="588" y="486"/>
                    </a:lnTo>
                    <a:lnTo>
                      <a:pt x="582" y="468"/>
                    </a:lnTo>
                    <a:lnTo>
                      <a:pt x="576" y="450"/>
                    </a:lnTo>
                    <a:lnTo>
                      <a:pt x="558" y="438"/>
                    </a:lnTo>
                    <a:lnTo>
                      <a:pt x="540" y="420"/>
                    </a:lnTo>
                    <a:lnTo>
                      <a:pt x="534" y="402"/>
                    </a:lnTo>
                    <a:lnTo>
                      <a:pt x="522" y="384"/>
                    </a:lnTo>
                    <a:lnTo>
                      <a:pt x="510" y="366"/>
                    </a:lnTo>
                    <a:lnTo>
                      <a:pt x="492" y="354"/>
                    </a:lnTo>
                    <a:lnTo>
                      <a:pt x="474" y="342"/>
                    </a:lnTo>
                    <a:lnTo>
                      <a:pt x="456" y="324"/>
                    </a:lnTo>
                    <a:lnTo>
                      <a:pt x="432" y="306"/>
                    </a:lnTo>
                    <a:lnTo>
                      <a:pt x="426" y="288"/>
                    </a:lnTo>
                    <a:lnTo>
                      <a:pt x="408" y="276"/>
                    </a:lnTo>
                    <a:lnTo>
                      <a:pt x="396" y="258"/>
                    </a:lnTo>
                    <a:lnTo>
                      <a:pt x="390" y="240"/>
                    </a:lnTo>
                    <a:lnTo>
                      <a:pt x="372" y="234"/>
                    </a:lnTo>
                    <a:lnTo>
                      <a:pt x="360" y="252"/>
                    </a:lnTo>
                    <a:lnTo>
                      <a:pt x="354" y="270"/>
                    </a:lnTo>
                    <a:lnTo>
                      <a:pt x="348" y="288"/>
                    </a:lnTo>
                    <a:lnTo>
                      <a:pt x="348" y="306"/>
                    </a:lnTo>
                    <a:lnTo>
                      <a:pt x="348" y="324"/>
                    </a:lnTo>
                    <a:lnTo>
                      <a:pt x="348" y="342"/>
                    </a:lnTo>
                    <a:lnTo>
                      <a:pt x="408" y="360"/>
                    </a:lnTo>
                    <a:lnTo>
                      <a:pt x="432" y="384"/>
                    </a:lnTo>
                    <a:lnTo>
                      <a:pt x="450" y="396"/>
                    </a:lnTo>
                    <a:lnTo>
                      <a:pt x="462" y="414"/>
                    </a:lnTo>
                    <a:lnTo>
                      <a:pt x="474" y="438"/>
                    </a:lnTo>
                    <a:lnTo>
                      <a:pt x="486" y="456"/>
                    </a:lnTo>
                    <a:lnTo>
                      <a:pt x="498" y="480"/>
                    </a:lnTo>
                    <a:lnTo>
                      <a:pt x="504" y="499"/>
                    </a:lnTo>
                    <a:lnTo>
                      <a:pt x="516" y="517"/>
                    </a:lnTo>
                    <a:lnTo>
                      <a:pt x="534" y="541"/>
                    </a:lnTo>
                    <a:lnTo>
                      <a:pt x="540" y="559"/>
                    </a:lnTo>
                    <a:lnTo>
                      <a:pt x="546" y="577"/>
                    </a:lnTo>
                    <a:lnTo>
                      <a:pt x="546" y="601"/>
                    </a:lnTo>
                    <a:lnTo>
                      <a:pt x="546" y="619"/>
                    </a:lnTo>
                    <a:lnTo>
                      <a:pt x="546" y="643"/>
                    </a:lnTo>
                    <a:lnTo>
                      <a:pt x="552" y="667"/>
                    </a:lnTo>
                    <a:lnTo>
                      <a:pt x="552" y="685"/>
                    </a:lnTo>
                    <a:lnTo>
                      <a:pt x="552" y="703"/>
                    </a:lnTo>
                    <a:lnTo>
                      <a:pt x="546" y="721"/>
                    </a:lnTo>
                    <a:lnTo>
                      <a:pt x="540" y="739"/>
                    </a:lnTo>
                    <a:lnTo>
                      <a:pt x="534" y="757"/>
                    </a:lnTo>
                    <a:lnTo>
                      <a:pt x="522" y="775"/>
                    </a:lnTo>
                    <a:lnTo>
                      <a:pt x="510" y="793"/>
                    </a:lnTo>
                    <a:lnTo>
                      <a:pt x="510" y="811"/>
                    </a:lnTo>
                    <a:lnTo>
                      <a:pt x="510" y="829"/>
                    </a:lnTo>
                    <a:lnTo>
                      <a:pt x="516" y="847"/>
                    </a:lnTo>
                    <a:lnTo>
                      <a:pt x="528" y="865"/>
                    </a:lnTo>
                    <a:lnTo>
                      <a:pt x="510" y="865"/>
                    </a:lnTo>
                    <a:lnTo>
                      <a:pt x="498" y="847"/>
                    </a:lnTo>
                    <a:lnTo>
                      <a:pt x="486" y="829"/>
                    </a:lnTo>
                    <a:lnTo>
                      <a:pt x="486" y="811"/>
                    </a:lnTo>
                    <a:lnTo>
                      <a:pt x="486" y="793"/>
                    </a:lnTo>
                    <a:lnTo>
                      <a:pt x="486" y="775"/>
                    </a:lnTo>
                    <a:lnTo>
                      <a:pt x="486" y="757"/>
                    </a:lnTo>
                    <a:lnTo>
                      <a:pt x="486" y="739"/>
                    </a:lnTo>
                    <a:lnTo>
                      <a:pt x="498" y="721"/>
                    </a:lnTo>
                    <a:lnTo>
                      <a:pt x="516" y="703"/>
                    </a:lnTo>
                    <a:lnTo>
                      <a:pt x="522" y="685"/>
                    </a:lnTo>
                    <a:lnTo>
                      <a:pt x="534" y="667"/>
                    </a:lnTo>
                    <a:lnTo>
                      <a:pt x="534" y="649"/>
                    </a:lnTo>
                    <a:lnTo>
                      <a:pt x="534" y="625"/>
                    </a:lnTo>
                    <a:lnTo>
                      <a:pt x="528" y="601"/>
                    </a:lnTo>
                    <a:lnTo>
                      <a:pt x="510" y="613"/>
                    </a:lnTo>
                    <a:lnTo>
                      <a:pt x="510" y="631"/>
                    </a:lnTo>
                    <a:lnTo>
                      <a:pt x="504" y="649"/>
                    </a:lnTo>
                    <a:lnTo>
                      <a:pt x="492" y="667"/>
                    </a:lnTo>
                    <a:lnTo>
                      <a:pt x="486" y="685"/>
                    </a:lnTo>
                    <a:lnTo>
                      <a:pt x="474" y="703"/>
                    </a:lnTo>
                    <a:lnTo>
                      <a:pt x="468" y="721"/>
                    </a:lnTo>
                    <a:lnTo>
                      <a:pt x="462" y="745"/>
                    </a:lnTo>
                    <a:lnTo>
                      <a:pt x="456" y="763"/>
                    </a:lnTo>
                    <a:lnTo>
                      <a:pt x="438" y="775"/>
                    </a:lnTo>
                    <a:lnTo>
                      <a:pt x="438" y="757"/>
                    </a:lnTo>
                    <a:lnTo>
                      <a:pt x="438" y="739"/>
                    </a:lnTo>
                    <a:lnTo>
                      <a:pt x="438" y="721"/>
                    </a:lnTo>
                    <a:lnTo>
                      <a:pt x="444" y="703"/>
                    </a:lnTo>
                    <a:lnTo>
                      <a:pt x="456" y="685"/>
                    </a:lnTo>
                    <a:lnTo>
                      <a:pt x="480" y="667"/>
                    </a:lnTo>
                    <a:lnTo>
                      <a:pt x="486" y="649"/>
                    </a:lnTo>
                    <a:lnTo>
                      <a:pt x="492" y="631"/>
                    </a:lnTo>
                    <a:lnTo>
                      <a:pt x="492" y="613"/>
                    </a:lnTo>
                    <a:lnTo>
                      <a:pt x="492" y="595"/>
                    </a:lnTo>
                    <a:lnTo>
                      <a:pt x="492" y="577"/>
                    </a:lnTo>
                    <a:lnTo>
                      <a:pt x="492" y="559"/>
                    </a:lnTo>
                    <a:lnTo>
                      <a:pt x="474" y="541"/>
                    </a:lnTo>
                    <a:lnTo>
                      <a:pt x="468" y="523"/>
                    </a:lnTo>
                    <a:lnTo>
                      <a:pt x="456" y="505"/>
                    </a:lnTo>
                    <a:lnTo>
                      <a:pt x="450" y="486"/>
                    </a:lnTo>
                    <a:lnTo>
                      <a:pt x="450" y="468"/>
                    </a:lnTo>
                    <a:lnTo>
                      <a:pt x="432" y="444"/>
                    </a:lnTo>
                    <a:lnTo>
                      <a:pt x="414" y="432"/>
                    </a:lnTo>
                    <a:lnTo>
                      <a:pt x="396" y="426"/>
                    </a:lnTo>
                    <a:lnTo>
                      <a:pt x="396" y="444"/>
                    </a:lnTo>
                    <a:lnTo>
                      <a:pt x="396" y="462"/>
                    </a:lnTo>
                    <a:lnTo>
                      <a:pt x="396" y="480"/>
                    </a:lnTo>
                    <a:lnTo>
                      <a:pt x="396" y="499"/>
                    </a:lnTo>
                    <a:lnTo>
                      <a:pt x="396" y="517"/>
                    </a:lnTo>
                    <a:lnTo>
                      <a:pt x="396" y="535"/>
                    </a:lnTo>
                    <a:lnTo>
                      <a:pt x="414" y="553"/>
                    </a:lnTo>
                    <a:lnTo>
                      <a:pt x="414" y="571"/>
                    </a:lnTo>
                    <a:lnTo>
                      <a:pt x="420" y="589"/>
                    </a:lnTo>
                    <a:lnTo>
                      <a:pt x="420" y="607"/>
                    </a:lnTo>
                    <a:lnTo>
                      <a:pt x="420" y="625"/>
                    </a:lnTo>
                    <a:lnTo>
                      <a:pt x="420" y="643"/>
                    </a:lnTo>
                    <a:lnTo>
                      <a:pt x="408" y="661"/>
                    </a:lnTo>
                    <a:lnTo>
                      <a:pt x="402" y="679"/>
                    </a:lnTo>
                    <a:lnTo>
                      <a:pt x="396" y="655"/>
                    </a:lnTo>
                    <a:lnTo>
                      <a:pt x="390" y="637"/>
                    </a:lnTo>
                    <a:lnTo>
                      <a:pt x="384" y="619"/>
                    </a:lnTo>
                    <a:lnTo>
                      <a:pt x="384" y="601"/>
                    </a:lnTo>
                    <a:lnTo>
                      <a:pt x="384" y="583"/>
                    </a:lnTo>
                    <a:lnTo>
                      <a:pt x="384" y="565"/>
                    </a:lnTo>
                    <a:lnTo>
                      <a:pt x="384" y="547"/>
                    </a:lnTo>
                    <a:lnTo>
                      <a:pt x="384" y="529"/>
                    </a:lnTo>
                    <a:lnTo>
                      <a:pt x="378" y="511"/>
                    </a:lnTo>
                    <a:lnTo>
                      <a:pt x="372" y="493"/>
                    </a:lnTo>
                    <a:lnTo>
                      <a:pt x="366" y="468"/>
                    </a:lnTo>
                    <a:lnTo>
                      <a:pt x="360" y="450"/>
                    </a:lnTo>
                    <a:lnTo>
                      <a:pt x="360" y="432"/>
                    </a:lnTo>
                    <a:lnTo>
                      <a:pt x="360" y="414"/>
                    </a:lnTo>
                    <a:lnTo>
                      <a:pt x="360" y="396"/>
                    </a:lnTo>
                    <a:lnTo>
                      <a:pt x="342" y="378"/>
                    </a:lnTo>
                    <a:lnTo>
                      <a:pt x="330" y="360"/>
                    </a:lnTo>
                    <a:lnTo>
                      <a:pt x="318" y="342"/>
                    </a:lnTo>
                    <a:lnTo>
                      <a:pt x="306" y="324"/>
                    </a:lnTo>
                    <a:lnTo>
                      <a:pt x="300" y="306"/>
                    </a:lnTo>
                    <a:lnTo>
                      <a:pt x="294" y="288"/>
                    </a:lnTo>
                    <a:lnTo>
                      <a:pt x="288" y="270"/>
                    </a:lnTo>
                    <a:lnTo>
                      <a:pt x="276" y="252"/>
                    </a:lnTo>
                    <a:lnTo>
                      <a:pt x="264" y="234"/>
                    </a:lnTo>
                    <a:lnTo>
                      <a:pt x="240" y="222"/>
                    </a:lnTo>
                    <a:lnTo>
                      <a:pt x="222" y="216"/>
                    </a:lnTo>
                    <a:lnTo>
                      <a:pt x="204" y="216"/>
                    </a:lnTo>
                    <a:lnTo>
                      <a:pt x="204" y="234"/>
                    </a:lnTo>
                    <a:lnTo>
                      <a:pt x="204" y="252"/>
                    </a:lnTo>
                    <a:lnTo>
                      <a:pt x="204" y="270"/>
                    </a:lnTo>
                    <a:lnTo>
                      <a:pt x="204" y="288"/>
                    </a:lnTo>
                    <a:lnTo>
                      <a:pt x="216" y="306"/>
                    </a:lnTo>
                    <a:lnTo>
                      <a:pt x="234" y="324"/>
                    </a:lnTo>
                    <a:lnTo>
                      <a:pt x="246" y="342"/>
                    </a:lnTo>
                    <a:lnTo>
                      <a:pt x="252" y="360"/>
                    </a:lnTo>
                    <a:lnTo>
                      <a:pt x="270" y="378"/>
                    </a:lnTo>
                    <a:lnTo>
                      <a:pt x="270" y="396"/>
                    </a:lnTo>
                    <a:lnTo>
                      <a:pt x="282" y="420"/>
                    </a:lnTo>
                    <a:lnTo>
                      <a:pt x="288" y="438"/>
                    </a:lnTo>
                    <a:lnTo>
                      <a:pt x="300" y="462"/>
                    </a:lnTo>
                    <a:lnTo>
                      <a:pt x="312" y="480"/>
                    </a:lnTo>
                    <a:lnTo>
                      <a:pt x="312" y="505"/>
                    </a:lnTo>
                    <a:lnTo>
                      <a:pt x="312" y="523"/>
                    </a:lnTo>
                    <a:lnTo>
                      <a:pt x="306" y="541"/>
                    </a:lnTo>
                    <a:lnTo>
                      <a:pt x="294" y="559"/>
                    </a:lnTo>
                    <a:lnTo>
                      <a:pt x="294" y="577"/>
                    </a:lnTo>
                    <a:lnTo>
                      <a:pt x="276" y="589"/>
                    </a:lnTo>
                    <a:lnTo>
                      <a:pt x="270" y="571"/>
                    </a:lnTo>
                    <a:lnTo>
                      <a:pt x="276" y="553"/>
                    </a:lnTo>
                    <a:lnTo>
                      <a:pt x="282" y="535"/>
                    </a:lnTo>
                    <a:lnTo>
                      <a:pt x="282" y="517"/>
                    </a:lnTo>
                    <a:lnTo>
                      <a:pt x="282" y="499"/>
                    </a:lnTo>
                    <a:lnTo>
                      <a:pt x="282" y="480"/>
                    </a:lnTo>
                    <a:lnTo>
                      <a:pt x="282" y="462"/>
                    </a:lnTo>
                    <a:lnTo>
                      <a:pt x="270" y="444"/>
                    </a:lnTo>
                    <a:lnTo>
                      <a:pt x="258" y="426"/>
                    </a:lnTo>
                    <a:lnTo>
                      <a:pt x="240" y="402"/>
                    </a:lnTo>
                    <a:lnTo>
                      <a:pt x="234" y="384"/>
                    </a:lnTo>
                    <a:lnTo>
                      <a:pt x="222" y="366"/>
                    </a:lnTo>
                    <a:lnTo>
                      <a:pt x="216" y="348"/>
                    </a:lnTo>
                    <a:lnTo>
                      <a:pt x="210" y="330"/>
                    </a:lnTo>
                    <a:lnTo>
                      <a:pt x="198" y="312"/>
                    </a:lnTo>
                    <a:lnTo>
                      <a:pt x="192" y="294"/>
                    </a:lnTo>
                    <a:lnTo>
                      <a:pt x="180" y="270"/>
                    </a:lnTo>
                    <a:lnTo>
                      <a:pt x="162" y="270"/>
                    </a:lnTo>
                    <a:lnTo>
                      <a:pt x="144" y="276"/>
                    </a:lnTo>
                    <a:lnTo>
                      <a:pt x="126" y="264"/>
                    </a:lnTo>
                    <a:lnTo>
                      <a:pt x="120" y="246"/>
                    </a:lnTo>
                    <a:lnTo>
                      <a:pt x="108" y="228"/>
                    </a:lnTo>
                    <a:lnTo>
                      <a:pt x="90" y="228"/>
                    </a:lnTo>
                    <a:lnTo>
                      <a:pt x="78" y="246"/>
                    </a:lnTo>
                    <a:lnTo>
                      <a:pt x="78" y="264"/>
                    </a:lnTo>
                    <a:lnTo>
                      <a:pt x="78" y="282"/>
                    </a:lnTo>
                    <a:lnTo>
                      <a:pt x="90" y="300"/>
                    </a:lnTo>
                    <a:lnTo>
                      <a:pt x="108" y="306"/>
                    </a:lnTo>
                    <a:lnTo>
                      <a:pt x="126" y="324"/>
                    </a:lnTo>
                    <a:lnTo>
                      <a:pt x="132" y="342"/>
                    </a:lnTo>
                    <a:lnTo>
                      <a:pt x="138" y="360"/>
                    </a:lnTo>
                    <a:lnTo>
                      <a:pt x="144" y="378"/>
                    </a:lnTo>
                    <a:lnTo>
                      <a:pt x="156" y="402"/>
                    </a:lnTo>
                    <a:lnTo>
                      <a:pt x="168" y="426"/>
                    </a:lnTo>
                    <a:lnTo>
                      <a:pt x="174" y="444"/>
                    </a:lnTo>
                    <a:lnTo>
                      <a:pt x="180" y="462"/>
                    </a:lnTo>
                    <a:lnTo>
                      <a:pt x="198" y="486"/>
                    </a:lnTo>
                    <a:lnTo>
                      <a:pt x="204" y="535"/>
                    </a:lnTo>
                    <a:lnTo>
                      <a:pt x="222" y="601"/>
                    </a:lnTo>
                    <a:lnTo>
                      <a:pt x="228" y="649"/>
                    </a:lnTo>
                    <a:lnTo>
                      <a:pt x="228" y="679"/>
                    </a:lnTo>
                    <a:lnTo>
                      <a:pt x="234" y="703"/>
                    </a:lnTo>
                    <a:lnTo>
                      <a:pt x="234" y="757"/>
                    </a:lnTo>
                    <a:lnTo>
                      <a:pt x="246" y="805"/>
                    </a:lnTo>
                    <a:lnTo>
                      <a:pt x="270" y="829"/>
                    </a:lnTo>
                    <a:lnTo>
                      <a:pt x="324" y="877"/>
                    </a:lnTo>
                    <a:lnTo>
                      <a:pt x="342" y="889"/>
                    </a:lnTo>
                    <a:lnTo>
                      <a:pt x="360" y="907"/>
                    </a:lnTo>
                    <a:lnTo>
                      <a:pt x="378" y="919"/>
                    </a:lnTo>
                    <a:lnTo>
                      <a:pt x="396" y="925"/>
                    </a:lnTo>
                    <a:lnTo>
                      <a:pt x="414" y="943"/>
                    </a:lnTo>
                    <a:lnTo>
                      <a:pt x="432" y="955"/>
                    </a:lnTo>
                    <a:lnTo>
                      <a:pt x="432" y="973"/>
                    </a:lnTo>
                    <a:lnTo>
                      <a:pt x="414" y="979"/>
                    </a:lnTo>
                    <a:lnTo>
                      <a:pt x="396" y="979"/>
                    </a:lnTo>
                    <a:lnTo>
                      <a:pt x="372" y="973"/>
                    </a:lnTo>
                    <a:lnTo>
                      <a:pt x="354" y="955"/>
                    </a:lnTo>
                    <a:lnTo>
                      <a:pt x="342" y="937"/>
                    </a:lnTo>
                    <a:lnTo>
                      <a:pt x="324" y="931"/>
                    </a:lnTo>
                    <a:lnTo>
                      <a:pt x="306" y="925"/>
                    </a:lnTo>
                    <a:lnTo>
                      <a:pt x="288" y="913"/>
                    </a:lnTo>
                    <a:lnTo>
                      <a:pt x="270" y="901"/>
                    </a:lnTo>
                    <a:lnTo>
                      <a:pt x="258" y="883"/>
                    </a:lnTo>
                    <a:lnTo>
                      <a:pt x="252" y="865"/>
                    </a:lnTo>
                    <a:lnTo>
                      <a:pt x="246" y="847"/>
                    </a:lnTo>
                    <a:lnTo>
                      <a:pt x="240" y="829"/>
                    </a:lnTo>
                    <a:lnTo>
                      <a:pt x="240" y="811"/>
                    </a:lnTo>
                    <a:lnTo>
                      <a:pt x="240" y="793"/>
                    </a:lnTo>
                    <a:lnTo>
                      <a:pt x="228" y="769"/>
                    </a:lnTo>
                    <a:lnTo>
                      <a:pt x="222" y="751"/>
                    </a:lnTo>
                    <a:lnTo>
                      <a:pt x="216" y="733"/>
                    </a:lnTo>
                    <a:lnTo>
                      <a:pt x="216" y="715"/>
                    </a:lnTo>
                    <a:lnTo>
                      <a:pt x="204" y="697"/>
                    </a:lnTo>
                    <a:lnTo>
                      <a:pt x="204" y="679"/>
                    </a:lnTo>
                    <a:lnTo>
                      <a:pt x="198" y="661"/>
                    </a:lnTo>
                    <a:lnTo>
                      <a:pt x="198" y="643"/>
                    </a:lnTo>
                    <a:lnTo>
                      <a:pt x="198" y="625"/>
                    </a:lnTo>
                    <a:lnTo>
                      <a:pt x="198" y="607"/>
                    </a:lnTo>
                    <a:lnTo>
                      <a:pt x="186" y="589"/>
                    </a:lnTo>
                    <a:lnTo>
                      <a:pt x="186" y="571"/>
                    </a:lnTo>
                    <a:lnTo>
                      <a:pt x="180" y="553"/>
                    </a:lnTo>
                    <a:lnTo>
                      <a:pt x="174" y="535"/>
                    </a:lnTo>
                    <a:lnTo>
                      <a:pt x="168" y="517"/>
                    </a:lnTo>
                    <a:lnTo>
                      <a:pt x="162" y="499"/>
                    </a:lnTo>
                    <a:lnTo>
                      <a:pt x="156" y="480"/>
                    </a:lnTo>
                    <a:lnTo>
                      <a:pt x="150" y="462"/>
                    </a:lnTo>
                    <a:lnTo>
                      <a:pt x="144" y="444"/>
                    </a:lnTo>
                    <a:lnTo>
                      <a:pt x="144" y="468"/>
                    </a:lnTo>
                    <a:lnTo>
                      <a:pt x="144" y="486"/>
                    </a:lnTo>
                    <a:lnTo>
                      <a:pt x="144" y="511"/>
                    </a:lnTo>
                    <a:lnTo>
                      <a:pt x="144" y="529"/>
                    </a:lnTo>
                    <a:lnTo>
                      <a:pt x="144" y="547"/>
                    </a:lnTo>
                    <a:lnTo>
                      <a:pt x="144" y="565"/>
                    </a:lnTo>
                    <a:lnTo>
                      <a:pt x="144" y="583"/>
                    </a:lnTo>
                    <a:lnTo>
                      <a:pt x="144" y="601"/>
                    </a:lnTo>
                    <a:lnTo>
                      <a:pt x="144" y="619"/>
                    </a:lnTo>
                    <a:lnTo>
                      <a:pt x="150" y="637"/>
                    </a:lnTo>
                    <a:lnTo>
                      <a:pt x="156" y="655"/>
                    </a:lnTo>
                    <a:lnTo>
                      <a:pt x="162" y="673"/>
                    </a:lnTo>
                    <a:lnTo>
                      <a:pt x="162" y="691"/>
                    </a:lnTo>
                    <a:lnTo>
                      <a:pt x="168" y="709"/>
                    </a:lnTo>
                    <a:lnTo>
                      <a:pt x="174" y="727"/>
                    </a:lnTo>
                    <a:lnTo>
                      <a:pt x="156" y="721"/>
                    </a:lnTo>
                    <a:lnTo>
                      <a:pt x="150" y="703"/>
                    </a:lnTo>
                    <a:lnTo>
                      <a:pt x="144" y="685"/>
                    </a:lnTo>
                    <a:lnTo>
                      <a:pt x="138" y="667"/>
                    </a:lnTo>
                    <a:lnTo>
                      <a:pt x="138" y="649"/>
                    </a:lnTo>
                    <a:lnTo>
                      <a:pt x="132" y="631"/>
                    </a:lnTo>
                    <a:lnTo>
                      <a:pt x="126" y="613"/>
                    </a:lnTo>
                    <a:lnTo>
                      <a:pt x="120" y="595"/>
                    </a:lnTo>
                    <a:lnTo>
                      <a:pt x="114" y="577"/>
                    </a:lnTo>
                    <a:lnTo>
                      <a:pt x="114" y="559"/>
                    </a:lnTo>
                    <a:lnTo>
                      <a:pt x="114" y="541"/>
                    </a:lnTo>
                    <a:lnTo>
                      <a:pt x="114" y="523"/>
                    </a:lnTo>
                    <a:lnTo>
                      <a:pt x="114" y="505"/>
                    </a:lnTo>
                    <a:lnTo>
                      <a:pt x="114" y="486"/>
                    </a:lnTo>
                    <a:lnTo>
                      <a:pt x="108" y="468"/>
                    </a:lnTo>
                    <a:lnTo>
                      <a:pt x="102" y="450"/>
                    </a:lnTo>
                    <a:lnTo>
                      <a:pt x="90" y="432"/>
                    </a:lnTo>
                    <a:lnTo>
                      <a:pt x="78" y="414"/>
                    </a:lnTo>
                    <a:lnTo>
                      <a:pt x="72" y="396"/>
                    </a:lnTo>
                    <a:lnTo>
                      <a:pt x="54" y="390"/>
                    </a:lnTo>
                    <a:lnTo>
                      <a:pt x="54" y="372"/>
                    </a:lnTo>
                    <a:lnTo>
                      <a:pt x="42" y="354"/>
                    </a:lnTo>
                    <a:lnTo>
                      <a:pt x="42" y="336"/>
                    </a:lnTo>
                    <a:lnTo>
                      <a:pt x="42" y="318"/>
                    </a:lnTo>
                    <a:lnTo>
                      <a:pt x="36" y="300"/>
                    </a:lnTo>
                    <a:lnTo>
                      <a:pt x="30" y="282"/>
                    </a:lnTo>
                    <a:lnTo>
                      <a:pt x="24" y="264"/>
                    </a:lnTo>
                    <a:lnTo>
                      <a:pt x="18" y="246"/>
                    </a:lnTo>
                    <a:lnTo>
                      <a:pt x="18" y="228"/>
                    </a:lnTo>
                    <a:lnTo>
                      <a:pt x="12" y="204"/>
                    </a:lnTo>
                    <a:lnTo>
                      <a:pt x="0" y="186"/>
                    </a:lnTo>
                  </a:path>
                </a:pathLst>
              </a:custGeom>
              <a:noFill/>
              <a:ln w="12700" cap="rnd" cmpd="sng">
                <a:solidFill>
                  <a:schemeClr val="tx1"/>
                </a:solidFill>
                <a:prstDash val="solid"/>
                <a:round/>
                <a:headEnd type="none" w="med" len="med"/>
                <a:tailEnd type="none" w="med" len="med"/>
              </a:ln>
            </p:spPr>
            <p:txBody>
              <a:bodyPr/>
              <a:lstStyle/>
              <a:p>
                <a:endParaRPr lang="zh-CN" altLang="en-US"/>
              </a:p>
            </p:txBody>
          </p:sp>
        </p:grpSp>
      </p:grpSp>
      <p:sp>
        <p:nvSpPr>
          <p:cNvPr id="2" name="文本框 1"/>
          <p:cNvSpPr txBox="1"/>
          <p:nvPr/>
        </p:nvSpPr>
        <p:spPr>
          <a:xfrm>
            <a:off x="565150" y="208915"/>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sym typeface="+mn-ea"/>
              </a:rPr>
              <a:t>事故管理</a:t>
            </a:r>
          </a:p>
        </p:txBody>
      </p:sp>
      <p:sp>
        <p:nvSpPr>
          <p:cNvPr id="3" name=" 220"/>
          <p:cNvSpPr/>
          <p:nvPr/>
        </p:nvSpPr>
        <p:spPr>
          <a:xfrm>
            <a:off x="64770" y="239395"/>
            <a:ext cx="59182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16</a:t>
            </a:r>
          </a:p>
        </p:txBody>
      </p:sp>
    </p:spTree>
    <p:custDataLst>
      <p:tags r:id="rId1"/>
    </p:custData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内容占位符 2"/>
          <p:cNvSpPr txBox="1"/>
          <p:nvPr/>
        </p:nvSpPr>
        <p:spPr>
          <a:xfrm>
            <a:off x="285750" y="757555"/>
            <a:ext cx="8379619" cy="1323975"/>
          </a:xfrm>
          <a:prstGeom prst="rect">
            <a:avLst/>
          </a:prstGeom>
          <a:noFill/>
          <a:ln w="9525">
            <a:noFill/>
          </a:ln>
        </p:spPr>
        <p:txBody>
          <a:bodyPr anchor="t"/>
          <a:lstStyle/>
          <a:p>
            <a:pPr marL="12700" lvl="0" indent="0" defTabSz="0">
              <a:lnSpc>
                <a:spcPct val="150000"/>
              </a:lnSpc>
              <a:tabLst>
                <a:tab pos="355600" algn="l"/>
              </a:tabLst>
            </a:pPr>
            <a:r>
              <a:rPr lang="zh-CN" altLang="en-US" sz="1350" dirty="0">
                <a:solidFill>
                  <a:srgbClr val="000000"/>
                </a:solidFill>
                <a:latin typeface="Arial" panose="020B0604020202020204" pitchFamily="34" charset="0"/>
                <a:ea typeface="微软雅黑" panose="020B0503020204020204" charset="-122"/>
              </a:rPr>
              <a:t>        有效的安全管理体系能保护员工免受伤害,使企业的设施财产免受损失以及保护环境,并且最终实现卓越的业绩。为了解我们的安全管理体系是否完善有效，以及如何驱动我们持续改进提升，公司通过成立专业审核小组，运用现场观察、文件查阅以及访谈等形式，对公司安全业绩表现进行定期审核，对于审核发现的问题及时整改，达到“PDCA”循环提升。</a:t>
            </a:r>
          </a:p>
        </p:txBody>
      </p:sp>
      <p:pic>
        <p:nvPicPr>
          <p:cNvPr id="78851" name="图片 10"/>
          <p:cNvPicPr>
            <a:picLocks noChangeAspect="1"/>
          </p:cNvPicPr>
          <p:nvPr/>
        </p:nvPicPr>
        <p:blipFill>
          <a:blip r:embed="rId3" cstate="print"/>
          <a:stretch>
            <a:fillRect/>
          </a:stretch>
        </p:blipFill>
        <p:spPr>
          <a:xfrm>
            <a:off x="4682729" y="2081530"/>
            <a:ext cx="4168378" cy="2194322"/>
          </a:xfrm>
          <a:prstGeom prst="rect">
            <a:avLst/>
          </a:prstGeom>
          <a:noFill/>
          <a:ln w="9525">
            <a:noFill/>
          </a:ln>
        </p:spPr>
      </p:pic>
      <p:sp>
        <p:nvSpPr>
          <p:cNvPr id="78852" name="圆角矩形标注 11"/>
          <p:cNvSpPr/>
          <p:nvPr/>
        </p:nvSpPr>
        <p:spPr>
          <a:xfrm>
            <a:off x="5490845" y="4438015"/>
            <a:ext cx="2646680" cy="344170"/>
          </a:xfrm>
          <a:prstGeom prst="wedgeRoundRectCallout">
            <a:avLst>
              <a:gd name="adj1" fmla="val -2755"/>
              <a:gd name="adj2" fmla="val -88019"/>
              <a:gd name="adj3" fmla="val 16667"/>
            </a:avLst>
          </a:prstGeom>
          <a:solidFill>
            <a:schemeClr val="accent1"/>
          </a:solidFill>
          <a:ln w="9525" cap="flat" cmpd="sng">
            <a:solidFill>
              <a:schemeClr val="tx1"/>
            </a:solidFill>
            <a:prstDash val="solid"/>
            <a:round/>
            <a:headEnd type="none" w="med" len="med"/>
            <a:tailEnd type="none" w="med" len="med"/>
          </a:ln>
        </p:spPr>
        <p:txBody>
          <a:bodyPr wrap="square" lIns="68580" tIns="34290" rIns="68580" bIns="34290" anchor="t"/>
          <a:lstStyle/>
          <a:p>
            <a:pPr lvl="0" indent="0" defTabSz="914400" eaLnBrk="0" hangingPunct="0"/>
            <a:r>
              <a:rPr lang="zh-CN" altLang="en-US" sz="1400" b="1">
                <a:solidFill>
                  <a:schemeClr val="bg1"/>
                </a:solidFill>
                <a:latin typeface="微软雅黑" panose="020B0503020204020204" charset="-122"/>
                <a:ea typeface="微软雅黑" panose="020B0503020204020204" charset="-122"/>
              </a:rPr>
              <a:t>安全检查与安全审核的区别</a:t>
            </a:r>
          </a:p>
        </p:txBody>
      </p:sp>
      <p:sp>
        <p:nvSpPr>
          <p:cNvPr id="2" name="文本框 1"/>
          <p:cNvSpPr txBox="1"/>
          <p:nvPr/>
        </p:nvSpPr>
        <p:spPr>
          <a:xfrm>
            <a:off x="565150" y="200025"/>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sym typeface="+mn-ea"/>
              </a:rPr>
              <a:t>审核</a:t>
            </a:r>
          </a:p>
        </p:txBody>
      </p:sp>
      <p:sp>
        <p:nvSpPr>
          <p:cNvPr id="7" name=" 220"/>
          <p:cNvSpPr/>
          <p:nvPr/>
        </p:nvSpPr>
        <p:spPr>
          <a:xfrm>
            <a:off x="64770" y="239395"/>
            <a:ext cx="57658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17</a:t>
            </a:r>
          </a:p>
        </p:txBody>
      </p:sp>
      <p:pic>
        <p:nvPicPr>
          <p:cNvPr id="27" name="图片 26"/>
          <p:cNvPicPr>
            <a:picLocks noChangeAspect="1"/>
          </p:cNvPicPr>
          <p:nvPr/>
        </p:nvPicPr>
        <p:blipFill>
          <a:blip r:embed="rId4" cstate="print"/>
          <a:stretch>
            <a:fillRect/>
          </a:stretch>
        </p:blipFill>
        <p:spPr>
          <a:xfrm>
            <a:off x="354965" y="2206625"/>
            <a:ext cx="3898265" cy="2069465"/>
          </a:xfrm>
          <a:prstGeom prst="rect">
            <a:avLst/>
          </a:prstGeom>
        </p:spPr>
      </p:pic>
      <p:sp>
        <p:nvSpPr>
          <p:cNvPr id="3" name="圆角矩形 2"/>
          <p:cNvSpPr/>
          <p:nvPr/>
        </p:nvSpPr>
        <p:spPr>
          <a:xfrm>
            <a:off x="407670" y="4438015"/>
            <a:ext cx="3894455" cy="541020"/>
          </a:xfrm>
          <a:prstGeom prst="roundRect">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kumimoji="0" lang="zh-CN" altLang="en-US" sz="1400" b="1" i="0" u="none" strike="noStrike" cap="none" normalizeH="0" baseline="0">
                <a:ln>
                  <a:noFill/>
                </a:ln>
                <a:solidFill>
                  <a:schemeClr val="tx1"/>
                </a:solidFill>
                <a:effectLst/>
                <a:latin typeface="微软雅黑" panose="020B0503020204020204" charset="-122"/>
                <a:ea typeface="微软雅黑" panose="020B0503020204020204" charset="-122"/>
              </a:rPr>
              <a:t>注意：审核不应仅仅只除表面问题，必须找到现象背后更深层次的管理系统原因！！</a:t>
            </a:r>
          </a:p>
        </p:txBody>
      </p:sp>
    </p:spTree>
    <p:custDataLst>
      <p:tags r:id="rId1"/>
    </p:custDataLst>
  </p:cSld>
  <p:clrMapOvr>
    <a:masterClrMapping/>
  </p:clrMapOvr>
  <p:transition advClick="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stretch>
            <a:fillRect/>
          </a:stretch>
        </p:blipFill>
        <p:spPr>
          <a:xfrm>
            <a:off x="6969760" y="3545840"/>
            <a:ext cx="1940560" cy="1507490"/>
          </a:xfrm>
          <a:prstGeom prst="rect">
            <a:avLst/>
          </a:prstGeom>
        </p:spPr>
      </p:pic>
      <p:pic>
        <p:nvPicPr>
          <p:cNvPr id="5" name="图片 4"/>
          <p:cNvPicPr>
            <a:picLocks noChangeAspect="1"/>
          </p:cNvPicPr>
          <p:nvPr/>
        </p:nvPicPr>
        <p:blipFill>
          <a:blip r:embed="rId4" cstate="print"/>
          <a:stretch>
            <a:fillRect/>
          </a:stretch>
        </p:blipFill>
        <p:spPr>
          <a:xfrm>
            <a:off x="4062095" y="3546475"/>
            <a:ext cx="1939925" cy="1506855"/>
          </a:xfrm>
          <a:prstGeom prst="rect">
            <a:avLst/>
          </a:prstGeom>
        </p:spPr>
      </p:pic>
      <p:pic>
        <p:nvPicPr>
          <p:cNvPr id="6" name="图片 5"/>
          <p:cNvPicPr>
            <a:picLocks noChangeAspect="1"/>
          </p:cNvPicPr>
          <p:nvPr/>
        </p:nvPicPr>
        <p:blipFill>
          <a:blip r:embed="rId5" cstate="print"/>
          <a:stretch>
            <a:fillRect/>
          </a:stretch>
        </p:blipFill>
        <p:spPr>
          <a:xfrm>
            <a:off x="395605" y="3114040"/>
            <a:ext cx="2911475" cy="1954530"/>
          </a:xfrm>
          <a:prstGeom prst="rect">
            <a:avLst/>
          </a:prstGeom>
        </p:spPr>
      </p:pic>
      <p:pic>
        <p:nvPicPr>
          <p:cNvPr id="7" name="图片 6"/>
          <p:cNvPicPr>
            <a:picLocks noChangeAspect="1"/>
          </p:cNvPicPr>
          <p:nvPr/>
        </p:nvPicPr>
        <p:blipFill>
          <a:blip r:embed="rId6" cstate="print"/>
          <a:stretch>
            <a:fillRect/>
          </a:stretch>
        </p:blipFill>
        <p:spPr>
          <a:xfrm>
            <a:off x="4062095" y="783590"/>
            <a:ext cx="4944110" cy="2461260"/>
          </a:xfrm>
          <a:prstGeom prst="rect">
            <a:avLst/>
          </a:prstGeom>
          <a:ln>
            <a:solidFill>
              <a:schemeClr val="accent1"/>
            </a:solidFill>
          </a:ln>
        </p:spPr>
      </p:pic>
      <p:sp>
        <p:nvSpPr>
          <p:cNvPr id="8" name="文本框 7"/>
          <p:cNvSpPr txBox="1"/>
          <p:nvPr/>
        </p:nvSpPr>
        <p:spPr>
          <a:xfrm>
            <a:off x="158750" y="782955"/>
            <a:ext cx="3385185" cy="1919605"/>
          </a:xfrm>
          <a:prstGeom prst="rect">
            <a:avLst/>
          </a:prstGeom>
          <a:noFill/>
          <a:ln>
            <a:solidFill>
              <a:schemeClr val="accent1"/>
            </a:solidFill>
          </a:ln>
        </p:spPr>
        <p:txBody>
          <a:bodyPr wrap="square" rtlCol="0">
            <a:spAutoFit/>
          </a:bodyPr>
          <a:lstStyle/>
          <a:p>
            <a:pPr>
              <a:lnSpc>
                <a:spcPct val="100000"/>
              </a:lnSpc>
            </a:pPr>
            <a:r>
              <a:rPr lang="zh-CN" altLang="en-US" sz="1400" b="1">
                <a:solidFill>
                  <a:srgbClr val="00B050"/>
                </a:solidFill>
                <a:latin typeface="微软雅黑" panose="020B0503020204020204" charset="-122"/>
                <a:ea typeface="微软雅黑" panose="020B0503020204020204" charset="-122"/>
                <a:sym typeface="+mn-ea"/>
              </a:rPr>
              <a:t>最佳实践：</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sym typeface="+mn-ea"/>
              </a:rPr>
              <a:t>制定一方审核管理规定；</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sym typeface="+mn-ea"/>
              </a:rPr>
              <a:t>建立一方审核小组；</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sym typeface="+mn-ea"/>
              </a:rPr>
              <a:t>编制审核清单，明确审核标准；</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sym typeface="+mn-ea"/>
              </a:rPr>
              <a:t>按计划定期审核；</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sym typeface="+mn-ea"/>
              </a:rPr>
              <a:t>查找系统原因，持续改进提升。</a:t>
            </a:r>
            <a:endParaRPr lang="zh-CN" altLang="en-US">
              <a:latin typeface="微软雅黑" panose="020B0503020204020204" charset="-122"/>
              <a:ea typeface="微软雅黑" panose="020B0503020204020204" charset="-122"/>
            </a:endParaRPr>
          </a:p>
        </p:txBody>
      </p:sp>
      <p:sp>
        <p:nvSpPr>
          <p:cNvPr id="15" name="文本框 14"/>
          <p:cNvSpPr txBox="1"/>
          <p:nvPr/>
        </p:nvSpPr>
        <p:spPr>
          <a:xfrm>
            <a:off x="1371600" y="2776855"/>
            <a:ext cx="95948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审核清单</a:t>
            </a:r>
          </a:p>
        </p:txBody>
      </p:sp>
      <p:sp>
        <p:nvSpPr>
          <p:cNvPr id="9" name="文本框 8"/>
          <p:cNvSpPr txBox="1"/>
          <p:nvPr/>
        </p:nvSpPr>
        <p:spPr>
          <a:xfrm>
            <a:off x="4552315" y="3259455"/>
            <a:ext cx="95948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审核会议</a:t>
            </a:r>
          </a:p>
        </p:txBody>
      </p:sp>
      <p:sp>
        <p:nvSpPr>
          <p:cNvPr id="10" name="文本框 9"/>
          <p:cNvSpPr txBox="1"/>
          <p:nvPr/>
        </p:nvSpPr>
        <p:spPr>
          <a:xfrm>
            <a:off x="7460615" y="3244850"/>
            <a:ext cx="95948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现场审核</a:t>
            </a:r>
          </a:p>
        </p:txBody>
      </p:sp>
      <p:sp>
        <p:nvSpPr>
          <p:cNvPr id="2" name="文本框 1"/>
          <p:cNvSpPr txBox="1"/>
          <p:nvPr/>
        </p:nvSpPr>
        <p:spPr>
          <a:xfrm>
            <a:off x="565150" y="200025"/>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sym typeface="+mn-ea"/>
              </a:rPr>
              <a:t>审核</a:t>
            </a:r>
          </a:p>
        </p:txBody>
      </p:sp>
      <p:sp>
        <p:nvSpPr>
          <p:cNvPr id="3" name=" 220"/>
          <p:cNvSpPr/>
          <p:nvPr/>
        </p:nvSpPr>
        <p:spPr>
          <a:xfrm>
            <a:off x="64770" y="239395"/>
            <a:ext cx="57658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17</a:t>
            </a:r>
          </a:p>
        </p:txBody>
      </p:sp>
    </p:spTree>
    <p:custDataLst>
      <p:tags r:id="rId1"/>
    </p:custData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5486400" y="3170555"/>
            <a:ext cx="3359785" cy="1940560"/>
          </a:xfrm>
          <a:prstGeom prst="round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 name="文本框 1"/>
          <p:cNvSpPr txBox="1"/>
          <p:nvPr/>
        </p:nvSpPr>
        <p:spPr>
          <a:xfrm>
            <a:off x="565150" y="208915"/>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sym typeface="+mn-ea"/>
              </a:rPr>
              <a:t>培训</a:t>
            </a:r>
          </a:p>
        </p:txBody>
      </p:sp>
      <p:sp>
        <p:nvSpPr>
          <p:cNvPr id="7" name=" 220"/>
          <p:cNvSpPr/>
          <p:nvPr/>
        </p:nvSpPr>
        <p:spPr>
          <a:xfrm>
            <a:off x="64770" y="239395"/>
            <a:ext cx="57658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18</a:t>
            </a:r>
          </a:p>
        </p:txBody>
      </p:sp>
      <p:sp>
        <p:nvSpPr>
          <p:cNvPr id="4" name="文本框 3"/>
          <p:cNvSpPr txBox="1"/>
          <p:nvPr/>
        </p:nvSpPr>
        <p:spPr>
          <a:xfrm>
            <a:off x="180975" y="847725"/>
            <a:ext cx="4340860" cy="3136900"/>
          </a:xfrm>
          <a:prstGeom prst="rect">
            <a:avLst/>
          </a:prstGeom>
          <a:noFill/>
          <a:ln>
            <a:solidFill>
              <a:schemeClr val="accent1"/>
            </a:solidFill>
          </a:ln>
        </p:spPr>
        <p:txBody>
          <a:bodyPr wrap="square" rtlCol="0">
            <a:spAutoFit/>
          </a:bodyPr>
          <a:lstStyle/>
          <a:p>
            <a:pPr>
              <a:lnSpc>
                <a:spcPct val="130000"/>
              </a:lnSpc>
              <a:spcBef>
                <a:spcPts val="0"/>
              </a:spcBef>
              <a:spcAft>
                <a:spcPts val="0"/>
              </a:spcAft>
            </a:pP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持续、有效的安全培训对每个员工胜任工作，综合素养的提升，公司业绩的提高都具有非常重要的影响和意义，安全培训是任何企业永恒的管理关注焦点之一。</a:t>
            </a:r>
          </a:p>
          <a:p>
            <a:pPr>
              <a:lnSpc>
                <a:spcPct val="130000"/>
              </a:lnSpc>
              <a:spcBef>
                <a:spcPts val="0"/>
              </a:spcBef>
              <a:spcAft>
                <a:spcPts val="0"/>
              </a:spcAft>
            </a:pPr>
            <a:r>
              <a:rPr lang="zh-CN" altLang="en-US" sz="1400">
                <a:latin typeface="微软雅黑" panose="020B0503020204020204" charset="-122"/>
                <a:ea typeface="微软雅黑" panose="020B0503020204020204" charset="-122"/>
              </a:rPr>
              <a:t>安全培训针对以下人员：</a:t>
            </a:r>
          </a:p>
          <a:p>
            <a:pPr marL="285750" indent="-285750">
              <a:lnSpc>
                <a:spcPct val="130000"/>
              </a:lnSpc>
              <a:spcBef>
                <a:spcPts val="0"/>
              </a:spcBef>
              <a:spcAft>
                <a:spcPts val="0"/>
              </a:spcAft>
              <a:buFont typeface="Arial" panose="020B0604020202020204" pitchFamily="34" charset="0"/>
              <a:buChar char="•"/>
            </a:pPr>
            <a:r>
              <a:rPr lang="zh-CN" altLang="en-US" sz="1400">
                <a:latin typeface="微软雅黑" panose="020B0503020204020204" charset="-122"/>
                <a:ea typeface="微软雅黑" panose="020B0503020204020204" charset="-122"/>
              </a:rPr>
              <a:t>新员工或厂际转岗的员工</a:t>
            </a:r>
          </a:p>
          <a:p>
            <a:pPr marL="285750" indent="-285750">
              <a:lnSpc>
                <a:spcPct val="130000"/>
              </a:lnSpc>
              <a:spcBef>
                <a:spcPts val="0"/>
              </a:spcBef>
              <a:spcAft>
                <a:spcPts val="0"/>
              </a:spcAft>
              <a:buFont typeface="Arial" panose="020B0604020202020204" pitchFamily="34" charset="0"/>
              <a:buChar char="•"/>
            </a:pPr>
            <a:r>
              <a:rPr lang="zh-CN" altLang="en-US" sz="1400">
                <a:latin typeface="微软雅黑" panose="020B0503020204020204" charset="-122"/>
                <a:ea typeface="微软雅黑" panose="020B0503020204020204" charset="-122"/>
              </a:rPr>
              <a:t>同一工厂其它区域转岗的员工</a:t>
            </a:r>
          </a:p>
          <a:p>
            <a:pPr marL="285750" indent="-285750">
              <a:lnSpc>
                <a:spcPct val="130000"/>
              </a:lnSpc>
              <a:spcBef>
                <a:spcPts val="0"/>
              </a:spcBef>
              <a:spcAft>
                <a:spcPts val="0"/>
              </a:spcAft>
              <a:buFont typeface="Arial" panose="020B0604020202020204" pitchFamily="34" charset="0"/>
              <a:buChar char="•"/>
            </a:pPr>
            <a:r>
              <a:rPr lang="zh-CN" altLang="en-US" sz="1400">
                <a:latin typeface="微软雅黑" panose="020B0503020204020204" charset="-122"/>
                <a:ea typeface="微软雅黑" panose="020B0503020204020204" charset="-122"/>
              </a:rPr>
              <a:t>资历长的员工（安全再培训）</a:t>
            </a:r>
          </a:p>
          <a:p>
            <a:pPr marL="285750" indent="-285750">
              <a:lnSpc>
                <a:spcPct val="130000"/>
              </a:lnSpc>
              <a:spcBef>
                <a:spcPts val="0"/>
              </a:spcBef>
              <a:spcAft>
                <a:spcPts val="0"/>
              </a:spcAft>
              <a:buFont typeface="Arial" panose="020B0604020202020204" pitchFamily="34" charset="0"/>
              <a:buChar char="•"/>
            </a:pPr>
            <a:r>
              <a:rPr lang="zh-CN" altLang="en-US" sz="1400">
                <a:latin typeface="微软雅黑" panose="020B0503020204020204" charset="-122"/>
                <a:ea typeface="微软雅黑" panose="020B0503020204020204" charset="-122"/>
              </a:rPr>
              <a:t>承包商员工</a:t>
            </a:r>
          </a:p>
          <a:p>
            <a:pPr marL="285750" indent="-285750">
              <a:lnSpc>
                <a:spcPct val="130000"/>
              </a:lnSpc>
              <a:spcBef>
                <a:spcPts val="0"/>
              </a:spcBef>
              <a:spcAft>
                <a:spcPts val="0"/>
              </a:spcAft>
              <a:buFont typeface="Arial" panose="020B0604020202020204" pitchFamily="34" charset="0"/>
              <a:buChar char="•"/>
            </a:pPr>
            <a:r>
              <a:rPr lang="zh-CN" altLang="en-US" sz="1400">
                <a:latin typeface="微软雅黑" panose="020B0503020204020204" charset="-122"/>
                <a:ea typeface="微软雅黑" panose="020B0503020204020204" charset="-122"/>
              </a:rPr>
              <a:t>管理层/主管</a:t>
            </a:r>
          </a:p>
          <a:p>
            <a:pPr marL="285750" indent="-285750">
              <a:lnSpc>
                <a:spcPct val="130000"/>
              </a:lnSpc>
              <a:spcBef>
                <a:spcPts val="0"/>
              </a:spcBef>
              <a:spcAft>
                <a:spcPts val="0"/>
              </a:spcAft>
              <a:buFont typeface="Arial" panose="020B0604020202020204" pitchFamily="34" charset="0"/>
              <a:buChar char="•"/>
            </a:pPr>
            <a:r>
              <a:rPr lang="en-US" altLang="zh-CN" sz="1400">
                <a:latin typeface="微软雅黑" panose="020B0503020204020204" charset="-122"/>
                <a:ea typeface="微软雅黑" panose="020B0503020204020204" charset="-122"/>
              </a:rPr>
              <a:t>……</a:t>
            </a:r>
          </a:p>
        </p:txBody>
      </p:sp>
      <p:sp>
        <p:nvSpPr>
          <p:cNvPr id="5" name="文本框 4"/>
          <p:cNvSpPr txBox="1"/>
          <p:nvPr/>
        </p:nvSpPr>
        <p:spPr>
          <a:xfrm>
            <a:off x="180975" y="4116705"/>
            <a:ext cx="4645025" cy="645160"/>
          </a:xfrm>
          <a:prstGeom prst="rect">
            <a:avLst/>
          </a:prstGeom>
          <a:noFill/>
          <a:ln>
            <a:solidFill>
              <a:schemeClr val="accent1"/>
            </a:solidFill>
          </a:ln>
        </p:spPr>
        <p:txBody>
          <a:bodyPr wrap="square" rtlCol="0">
            <a:spAutoFit/>
          </a:bodyPr>
          <a:lstStyle/>
          <a:p>
            <a:pPr>
              <a:lnSpc>
                <a:spcPct val="130000"/>
              </a:lnSpc>
              <a:spcBef>
                <a:spcPts val="0"/>
              </a:spcBef>
              <a:spcAft>
                <a:spcPts val="0"/>
              </a:spcAft>
            </a:pPr>
            <a:r>
              <a:rPr lang="zh-CN" altLang="en-US" sz="1400">
                <a:latin typeface="微软雅黑" panose="020B0503020204020204" charset="-122"/>
                <a:ea typeface="微软雅黑" panose="020B0503020204020204" charset="-122"/>
              </a:rPr>
              <a:t>管理层可以通过持续的安全经验分享、STOP 观察、班组会议与定期的安全会议为持续的培训提供了极好的机会。</a:t>
            </a:r>
          </a:p>
        </p:txBody>
      </p:sp>
      <p:pic>
        <p:nvPicPr>
          <p:cNvPr id="8" name="图片 7"/>
          <p:cNvPicPr>
            <a:picLocks noChangeAspect="1"/>
          </p:cNvPicPr>
          <p:nvPr/>
        </p:nvPicPr>
        <p:blipFill>
          <a:blip r:embed="rId3" cstate="print"/>
          <a:stretch>
            <a:fillRect/>
          </a:stretch>
        </p:blipFill>
        <p:spPr>
          <a:xfrm>
            <a:off x="5510530" y="848360"/>
            <a:ext cx="3335655" cy="2242185"/>
          </a:xfrm>
          <a:prstGeom prst="rect">
            <a:avLst/>
          </a:prstGeom>
        </p:spPr>
      </p:pic>
      <p:sp>
        <p:nvSpPr>
          <p:cNvPr id="9" name="文本框 8"/>
          <p:cNvSpPr txBox="1"/>
          <p:nvPr/>
        </p:nvSpPr>
        <p:spPr>
          <a:xfrm>
            <a:off x="5631815" y="3716655"/>
            <a:ext cx="1274445" cy="350589"/>
          </a:xfrm>
          <a:prstGeom prst="roundRect">
            <a:avLst/>
          </a:prstGeom>
          <a:solidFill>
            <a:srgbClr val="92D050"/>
          </a:solidFill>
        </p:spPr>
        <p:txBody>
          <a:bodyPr wrap="square" rtlCol="0">
            <a:spAutoFit/>
          </a:bodyPr>
          <a:lstStyle/>
          <a:p>
            <a:pPr algn="ctr"/>
            <a:r>
              <a:rPr lang="zh-CN" altLang="en-US" sz="1400" b="1">
                <a:solidFill>
                  <a:srgbClr val="002060"/>
                </a:solidFill>
                <a:latin typeface="微软雅黑" panose="020B0503020204020204" charset="-122"/>
                <a:ea typeface="微软雅黑" panose="020B0503020204020204" charset="-122"/>
              </a:rPr>
              <a:t>培训讲师</a:t>
            </a:r>
          </a:p>
        </p:txBody>
      </p:sp>
      <p:sp>
        <p:nvSpPr>
          <p:cNvPr id="10" name="文本框 9"/>
          <p:cNvSpPr txBox="1"/>
          <p:nvPr/>
        </p:nvSpPr>
        <p:spPr>
          <a:xfrm>
            <a:off x="5631815" y="4656455"/>
            <a:ext cx="1274445" cy="319405"/>
          </a:xfrm>
          <a:prstGeom prst="rect">
            <a:avLst/>
          </a:prstGeom>
          <a:solidFill>
            <a:srgbClr val="92D050"/>
          </a:solidFill>
        </p:spPr>
        <p:txBody>
          <a:bodyPr wrap="square" rtlCol="0">
            <a:spAutoFit/>
          </a:bodyPr>
          <a:lstStyle/>
          <a:p>
            <a:pPr algn="ctr"/>
            <a:r>
              <a:rPr lang="zh-CN" altLang="en-US" sz="1400" b="1">
                <a:solidFill>
                  <a:srgbClr val="002060"/>
                </a:solidFill>
                <a:latin typeface="微软雅黑" panose="020B0503020204020204" charset="-122"/>
                <a:ea typeface="微软雅黑" panose="020B0503020204020204" charset="-122"/>
              </a:rPr>
              <a:t>受培训人员</a:t>
            </a:r>
          </a:p>
        </p:txBody>
      </p:sp>
      <p:sp>
        <p:nvSpPr>
          <p:cNvPr id="11" name="下箭头 10"/>
          <p:cNvSpPr/>
          <p:nvPr/>
        </p:nvSpPr>
        <p:spPr>
          <a:xfrm>
            <a:off x="6431915" y="4116705"/>
            <a:ext cx="224790" cy="455930"/>
          </a:xfrm>
          <a:prstGeom prst="downArrow">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文本框 11"/>
          <p:cNvSpPr txBox="1"/>
          <p:nvPr/>
        </p:nvSpPr>
        <p:spPr>
          <a:xfrm>
            <a:off x="7417435" y="3524885"/>
            <a:ext cx="1274445" cy="723406"/>
          </a:xfrm>
          <a:prstGeom prst="roundRect">
            <a:avLst/>
          </a:prstGeom>
          <a:solidFill>
            <a:schemeClr val="accent2">
              <a:lumMod val="40000"/>
              <a:lumOff val="60000"/>
            </a:schemeClr>
          </a:solidFill>
        </p:spPr>
        <p:txBody>
          <a:bodyPr wrap="square" rtlCol="0">
            <a:spAutoFit/>
          </a:bodyPr>
          <a:lstStyle/>
          <a:p>
            <a:pPr algn="ctr"/>
            <a:r>
              <a:rPr lang="zh-CN" altLang="en-US" sz="1200" b="1">
                <a:solidFill>
                  <a:schemeClr val="tx1"/>
                </a:solidFill>
                <a:latin typeface="微软雅黑" panose="020B0503020204020204" charset="-122"/>
                <a:ea typeface="微软雅黑" panose="020B0503020204020204" charset="-122"/>
              </a:rPr>
              <a:t>选拔评聘</a:t>
            </a:r>
          </a:p>
          <a:p>
            <a:pPr algn="ctr"/>
            <a:r>
              <a:rPr lang="zh-CN" altLang="en-US" sz="1200" b="1">
                <a:solidFill>
                  <a:schemeClr val="tx1"/>
                </a:solidFill>
                <a:latin typeface="微软雅黑" panose="020B0503020204020204" charset="-122"/>
                <a:ea typeface="微软雅黑" panose="020B0503020204020204" charset="-122"/>
              </a:rPr>
              <a:t>满意度调查</a:t>
            </a:r>
          </a:p>
          <a:p>
            <a:pPr algn="ctr"/>
            <a:r>
              <a:rPr lang="zh-CN" altLang="en-US" sz="1200" b="1">
                <a:solidFill>
                  <a:schemeClr val="tx1"/>
                </a:solidFill>
                <a:latin typeface="微软雅黑" panose="020B0503020204020204" charset="-122"/>
                <a:ea typeface="微软雅黑" panose="020B0503020204020204" charset="-122"/>
              </a:rPr>
              <a:t>定期考核</a:t>
            </a:r>
          </a:p>
        </p:txBody>
      </p:sp>
      <p:sp>
        <p:nvSpPr>
          <p:cNvPr id="13" name="文本框 12"/>
          <p:cNvSpPr txBox="1"/>
          <p:nvPr/>
        </p:nvSpPr>
        <p:spPr>
          <a:xfrm>
            <a:off x="7417435" y="4555490"/>
            <a:ext cx="1274445" cy="520740"/>
          </a:xfrm>
          <a:prstGeom prst="roundRect">
            <a:avLst/>
          </a:prstGeom>
          <a:solidFill>
            <a:schemeClr val="accent2">
              <a:lumMod val="40000"/>
              <a:lumOff val="60000"/>
            </a:schemeClr>
          </a:solidFill>
        </p:spPr>
        <p:txBody>
          <a:bodyPr wrap="square" rtlCol="0">
            <a:spAutoFit/>
          </a:bodyPr>
          <a:lstStyle/>
          <a:p>
            <a:pPr algn="ctr"/>
            <a:r>
              <a:rPr lang="zh-CN" altLang="en-US" sz="1200" b="1">
                <a:solidFill>
                  <a:schemeClr val="tx1"/>
                </a:solidFill>
                <a:latin typeface="微软雅黑" panose="020B0503020204020204" charset="-122"/>
                <a:ea typeface="微软雅黑" panose="020B0503020204020204" charset="-122"/>
              </a:rPr>
              <a:t>考试验证</a:t>
            </a:r>
          </a:p>
          <a:p>
            <a:pPr algn="ctr"/>
            <a:r>
              <a:rPr lang="zh-CN" altLang="en-US" sz="1200" b="1">
                <a:solidFill>
                  <a:schemeClr val="tx1"/>
                </a:solidFill>
                <a:latin typeface="微软雅黑" panose="020B0503020204020204" charset="-122"/>
                <a:ea typeface="微软雅黑" panose="020B0503020204020204" charset="-122"/>
              </a:rPr>
              <a:t>技能评估</a:t>
            </a:r>
          </a:p>
        </p:txBody>
      </p:sp>
      <p:sp>
        <p:nvSpPr>
          <p:cNvPr id="14" name="左右箭头 13"/>
          <p:cNvSpPr/>
          <p:nvPr/>
        </p:nvSpPr>
        <p:spPr>
          <a:xfrm>
            <a:off x="6950075" y="3768090"/>
            <a:ext cx="456565" cy="187960"/>
          </a:xfrm>
          <a:prstGeom prst="leftRightArrow">
            <a:avLst/>
          </a:prstGeom>
          <a:solidFill>
            <a:srgbClr val="00B0F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左右箭头 14"/>
          <p:cNvSpPr/>
          <p:nvPr/>
        </p:nvSpPr>
        <p:spPr>
          <a:xfrm>
            <a:off x="6959600" y="4721860"/>
            <a:ext cx="456565" cy="187960"/>
          </a:xfrm>
          <a:prstGeom prst="leftRightArrow">
            <a:avLst/>
          </a:prstGeom>
          <a:solidFill>
            <a:srgbClr val="00B0F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6" name="文本框 15"/>
          <p:cNvSpPr txBox="1"/>
          <p:nvPr/>
        </p:nvSpPr>
        <p:spPr>
          <a:xfrm>
            <a:off x="5510530" y="3205480"/>
            <a:ext cx="3228975" cy="319405"/>
          </a:xfrm>
          <a:prstGeom prst="rect">
            <a:avLst/>
          </a:prstGeom>
          <a:noFill/>
        </p:spPr>
        <p:txBody>
          <a:bodyPr wrap="square" rtlCol="0">
            <a:spAutoFit/>
          </a:bodyPr>
          <a:lstStyle/>
          <a:p>
            <a:pPr algn="ctr"/>
            <a:r>
              <a:rPr lang="zh-CN" altLang="en-US" sz="1400" b="1">
                <a:solidFill>
                  <a:schemeClr val="bg1"/>
                </a:solidFill>
                <a:latin typeface="微软雅黑" panose="020B0503020204020204" charset="-122"/>
                <a:ea typeface="微软雅黑" panose="020B0503020204020204" charset="-122"/>
              </a:rPr>
              <a:t>培训者与被培训者的关系</a:t>
            </a:r>
          </a:p>
        </p:txBody>
      </p:sp>
      <p:sp>
        <p:nvSpPr>
          <p:cNvPr id="19" name="下箭头 18"/>
          <p:cNvSpPr/>
          <p:nvPr/>
        </p:nvSpPr>
        <p:spPr>
          <a:xfrm flipV="1">
            <a:off x="5925820" y="4116705"/>
            <a:ext cx="224790" cy="455930"/>
          </a:xfrm>
          <a:prstGeom prst="downArrow">
            <a:avLst/>
          </a:prstGeom>
          <a:solidFill>
            <a:srgbClr val="00B050"/>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ustDataLst>
      <p:tags r:id="rId1"/>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5"/>
          <p:cNvSpPr>
            <a:spLocks noGrp="1" noChangeArrowheads="1"/>
          </p:cNvSpPr>
          <p:nvPr>
            <p:ph idx="1"/>
          </p:nvPr>
        </p:nvSpPr>
        <p:spPr>
          <a:xfrm>
            <a:off x="18415" y="1170940"/>
            <a:ext cx="5483225" cy="3966845"/>
          </a:xfrm>
        </p:spPr>
        <p:txBody>
          <a:bodyPr/>
          <a:lstStyle/>
          <a:p>
            <a:pPr marL="285750" lvl="1" indent="-285750" eaLnBrk="1" hangingPunct="1">
              <a:lnSpc>
                <a:spcPct val="130000"/>
              </a:lnSpc>
              <a:spcBef>
                <a:spcPts val="65"/>
              </a:spcBef>
              <a:spcAft>
                <a:spcPts val="10"/>
              </a:spcAft>
              <a:buFont typeface="Arial" panose="020B0604020202020204" pitchFamily="34" charset="0"/>
              <a:buChar char="•"/>
            </a:pPr>
            <a:r>
              <a:rPr lang="zh-CN" altLang="en-US" sz="1400" b="1" dirty="0">
                <a:solidFill>
                  <a:srgbClr val="002060"/>
                </a:solidFill>
                <a:latin typeface="微软雅黑" panose="020B0503020204020204" charset="-122"/>
                <a:ea typeface="微软雅黑" panose="020B0503020204020204" charset="-122"/>
                <a:cs typeface="MS PGothic" panose="020B0600070205080204" pitchFamily="34" charset="-128"/>
              </a:rPr>
              <a:t>工艺安全管理</a:t>
            </a:r>
            <a:r>
              <a:rPr lang="en-US" altLang="zh-CN" sz="1400" b="1" dirty="0">
                <a:solidFill>
                  <a:srgbClr val="002060"/>
                </a:solidFill>
                <a:latin typeface="微软雅黑" panose="020B0503020204020204" charset="-122"/>
                <a:ea typeface="微软雅黑" panose="020B0503020204020204" charset="-122"/>
                <a:cs typeface="MS PGothic" panose="020B0600070205080204" pitchFamily="34" charset="-128"/>
              </a:rPr>
              <a:t>(PSM)</a:t>
            </a:r>
            <a:r>
              <a:rPr lang="zh-CN" altLang="en-US" sz="1400" b="1" dirty="0">
                <a:solidFill>
                  <a:srgbClr val="002060"/>
                </a:solidFill>
                <a:latin typeface="微软雅黑" panose="020B0503020204020204" charset="-122"/>
                <a:ea typeface="微软雅黑" panose="020B0503020204020204" charset="-122"/>
                <a:cs typeface="MS PGothic" panose="020B0600070205080204" pitchFamily="34" charset="-128"/>
              </a:rPr>
              <a:t>定义</a:t>
            </a:r>
            <a:r>
              <a:rPr lang="en-US" altLang="zh-CN" sz="1400" b="1" dirty="0">
                <a:solidFill>
                  <a:srgbClr val="002060"/>
                </a:solidFill>
                <a:latin typeface="微软雅黑" panose="020B0503020204020204" charset="-122"/>
                <a:ea typeface="微软雅黑" panose="020B0503020204020204" charset="-122"/>
                <a:cs typeface="MS PGothic" panose="020B0600070205080204" pitchFamily="34" charset="-128"/>
              </a:rPr>
              <a:t>:</a:t>
            </a:r>
          </a:p>
          <a:p>
            <a:pPr marL="0" lvl="1" indent="0" eaLnBrk="1" hangingPunct="1">
              <a:lnSpc>
                <a:spcPct val="130000"/>
              </a:lnSpc>
              <a:spcBef>
                <a:spcPts val="65"/>
              </a:spcBef>
              <a:spcAft>
                <a:spcPts val="10"/>
              </a:spcAft>
              <a:buNone/>
            </a:pPr>
            <a:r>
              <a:rPr lang="zh-CN" altLang="en-US" sz="1400" dirty="0">
                <a:latin typeface="微软雅黑" panose="020B0503020204020204" charset="-122"/>
                <a:ea typeface="微软雅黑" panose="020B0503020204020204" charset="-122"/>
                <a:cs typeface="MS PGothic" panose="020B0600070205080204" pitchFamily="34" charset="-128"/>
              </a:rPr>
              <a:t>       在一个生产过程中运用管理系统（规划，程序，评估，审核等），使工艺危害得到识别、理解和控制，致使与工艺相关的伤害和事故得到预防。</a:t>
            </a:r>
          </a:p>
          <a:p>
            <a:pPr marL="0" lvl="1" indent="0" eaLnBrk="1" hangingPunct="1">
              <a:lnSpc>
                <a:spcPct val="130000"/>
              </a:lnSpc>
              <a:spcBef>
                <a:spcPts val="65"/>
              </a:spcBef>
              <a:spcAft>
                <a:spcPts val="10"/>
              </a:spcAft>
              <a:buNone/>
            </a:pPr>
            <a:endParaRPr lang="zh-CN" altLang="en-US" sz="1400" dirty="0">
              <a:latin typeface="微软雅黑" panose="020B0503020204020204" charset="-122"/>
              <a:ea typeface="微软雅黑" panose="020B0503020204020204" charset="-122"/>
              <a:cs typeface="MS PGothic" panose="020B0600070205080204" pitchFamily="34" charset="-128"/>
            </a:endParaRPr>
          </a:p>
          <a:p>
            <a:pPr marL="285750" lvl="1" indent="-285750" eaLnBrk="1" hangingPunct="1">
              <a:lnSpc>
                <a:spcPct val="130000"/>
              </a:lnSpc>
              <a:spcBef>
                <a:spcPts val="65"/>
              </a:spcBef>
              <a:spcAft>
                <a:spcPts val="10"/>
              </a:spcAft>
              <a:buFont typeface="Arial" panose="020B0604020202020204" pitchFamily="34" charset="0"/>
              <a:buChar char="•"/>
            </a:pPr>
            <a:r>
              <a:rPr lang="zh-CN" altLang="en-US" sz="1400" b="1" dirty="0">
                <a:solidFill>
                  <a:srgbClr val="002060"/>
                </a:solidFill>
                <a:latin typeface="微软雅黑" panose="020B0503020204020204" charset="-122"/>
                <a:ea typeface="微软雅黑" panose="020B0503020204020204" charset="-122"/>
                <a:cs typeface="MS PGothic" panose="020B0600070205080204" pitchFamily="34" charset="-128"/>
              </a:rPr>
              <a:t>工艺安全管理(PSM) 主要内容：</a:t>
            </a:r>
          </a:p>
          <a:p>
            <a:pPr marL="285750" lvl="1" indent="-285750" eaLnBrk="1" hangingPunct="1">
              <a:lnSpc>
                <a:spcPct val="130000"/>
              </a:lnSpc>
              <a:spcBef>
                <a:spcPts val="65"/>
              </a:spcBef>
              <a:spcAft>
                <a:spcPts val="10"/>
              </a:spcAft>
              <a:buFont typeface="Wingdings" panose="05000000000000000000" charset="0"/>
              <a:buChar char="Ø"/>
            </a:pPr>
            <a:r>
              <a:rPr lang="zh-CN" altLang="en-US" sz="1400" b="1" dirty="0">
                <a:latin typeface="微软雅黑" panose="020B0503020204020204" charset="-122"/>
                <a:ea typeface="微软雅黑" panose="020B0503020204020204" charset="-122"/>
              </a:rPr>
              <a:t>工艺：</a:t>
            </a:r>
            <a:r>
              <a:rPr lang="zh-CN" altLang="en-US" sz="1200" dirty="0">
                <a:latin typeface="微软雅黑" panose="020B0503020204020204" charset="-122"/>
                <a:ea typeface="微软雅黑" panose="020B0503020204020204" charset="-122"/>
                <a:cs typeface="+mn-ea"/>
              </a:rPr>
              <a:t>①工</a:t>
            </a:r>
            <a:r>
              <a:rPr lang="zh-CN" altLang="en-US" sz="1200" dirty="0">
                <a:latin typeface="微软雅黑" panose="020B0503020204020204" charset="-122"/>
                <a:ea typeface="微软雅黑" panose="020B0503020204020204" charset="-122"/>
              </a:rPr>
              <a:t>艺安全信息（</a:t>
            </a:r>
            <a:r>
              <a:rPr lang="en-US" altLang="zh-CN" sz="1200" dirty="0">
                <a:latin typeface="微软雅黑" panose="020B0503020204020204" charset="-122"/>
                <a:ea typeface="微软雅黑" panose="020B0503020204020204" charset="-122"/>
              </a:rPr>
              <a:t>PSI</a:t>
            </a:r>
            <a:r>
              <a:rPr lang="zh-CN" altLang="en-US" sz="1200"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②工艺危害分析（</a:t>
            </a:r>
            <a:r>
              <a:rPr lang="en-US" altLang="zh-CN" sz="1200" dirty="0">
                <a:latin typeface="微软雅黑" panose="020B0503020204020204" charset="-122"/>
                <a:ea typeface="微软雅黑" panose="020B0503020204020204" charset="-122"/>
              </a:rPr>
              <a:t>PHA</a:t>
            </a:r>
            <a:r>
              <a:rPr lang="zh-CN" altLang="en-US" sz="1200" dirty="0">
                <a:latin typeface="微软雅黑" panose="020B0503020204020204" charset="-122"/>
                <a:ea typeface="微软雅黑" panose="020B0503020204020204" charset="-122"/>
              </a:rPr>
              <a:t>）；</a:t>
            </a:r>
          </a:p>
          <a:p>
            <a:pPr marL="0" lvl="1" indent="0" eaLnBrk="1" hangingPunct="1">
              <a:lnSpc>
                <a:spcPct val="130000"/>
              </a:lnSpc>
              <a:spcBef>
                <a:spcPts val="65"/>
              </a:spcBef>
              <a:spcAft>
                <a:spcPts val="10"/>
              </a:spcAft>
              <a:buFont typeface="Wingdings" panose="05000000000000000000" charset="0"/>
              <a:buNone/>
            </a:pP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③标准操作程序（</a:t>
            </a:r>
            <a:r>
              <a:rPr lang="en-US" altLang="zh-CN" sz="1200" dirty="0">
                <a:latin typeface="微软雅黑" panose="020B0503020204020204" charset="-122"/>
                <a:ea typeface="微软雅黑" panose="020B0503020204020204" charset="-122"/>
              </a:rPr>
              <a:t>SOP</a:t>
            </a:r>
            <a:r>
              <a:rPr lang="zh-CN" altLang="en-US" sz="1200" dirty="0">
                <a:latin typeface="微软雅黑" panose="020B0503020204020204" charset="-122"/>
                <a:ea typeface="微软雅黑" panose="020B0503020204020204" charset="-122"/>
              </a:rPr>
              <a:t>）；</a:t>
            </a:r>
            <a:r>
              <a:rPr lang="en-US" altLang="zh-CN" sz="1200" dirty="0">
                <a:latin typeface="微软雅黑" panose="020B0503020204020204" charset="-122"/>
                <a:ea typeface="微软雅黑" panose="020B0503020204020204" charset="-122"/>
              </a:rPr>
              <a:t> </a:t>
            </a:r>
            <a:r>
              <a:rPr lang="zh-CN" altLang="en-US" sz="1200" dirty="0">
                <a:latin typeface="微软雅黑" panose="020B0503020204020204" charset="-122"/>
                <a:ea typeface="微软雅黑" panose="020B0503020204020204" charset="-122"/>
              </a:rPr>
              <a:t>④技术变更管理（</a:t>
            </a:r>
            <a:r>
              <a:rPr lang="en-US" altLang="zh-CN" sz="1200" dirty="0">
                <a:latin typeface="微软雅黑" panose="020B0503020204020204" charset="-122"/>
                <a:ea typeface="微软雅黑" panose="020B0503020204020204" charset="-122"/>
              </a:rPr>
              <a:t>MOC-T</a:t>
            </a:r>
            <a:r>
              <a:rPr lang="zh-CN" altLang="en-US" sz="1200" dirty="0">
                <a:latin typeface="微软雅黑" panose="020B0503020204020204" charset="-122"/>
                <a:ea typeface="微软雅黑" panose="020B0503020204020204" charset="-122"/>
              </a:rPr>
              <a:t>）</a:t>
            </a:r>
          </a:p>
          <a:p>
            <a:pPr marL="285750" lvl="1" indent="-285750" eaLnBrk="1" hangingPunct="1">
              <a:lnSpc>
                <a:spcPct val="130000"/>
              </a:lnSpc>
              <a:spcBef>
                <a:spcPts val="65"/>
              </a:spcBef>
              <a:spcAft>
                <a:spcPts val="10"/>
              </a:spcAft>
              <a:buFont typeface="Wingdings" panose="05000000000000000000" charset="0"/>
              <a:buChar char="Ø"/>
            </a:pPr>
            <a:r>
              <a:rPr lang="zh-CN" altLang="en-US" sz="1400" b="1" dirty="0">
                <a:latin typeface="微软雅黑" panose="020B0503020204020204" charset="-122"/>
                <a:ea typeface="微软雅黑" panose="020B0503020204020204" charset="-122"/>
              </a:rPr>
              <a:t>设备：</a:t>
            </a:r>
            <a:r>
              <a:rPr lang="zh-CN" altLang="en-US" sz="1200" dirty="0">
                <a:latin typeface="微软雅黑" panose="020B0503020204020204" charset="-122"/>
                <a:ea typeface="微软雅黑" panose="020B0503020204020204" charset="-122"/>
                <a:cs typeface="+mn-ea"/>
              </a:rPr>
              <a:t>⑤</a:t>
            </a:r>
            <a:r>
              <a:rPr lang="zh-CN" altLang="en-US" sz="1200" dirty="0">
                <a:latin typeface="微软雅黑" panose="020B0503020204020204" charset="-122"/>
                <a:ea typeface="微软雅黑" panose="020B0503020204020204" charset="-122"/>
                <a:cs typeface="+mn-ea"/>
                <a:sym typeface="+mn-ea"/>
              </a:rPr>
              <a:t>机械完整性（MI ）；⑥</a:t>
            </a:r>
            <a:r>
              <a:rPr lang="zh-CN" altLang="en-US" sz="1200" dirty="0">
                <a:latin typeface="微软雅黑" panose="020B0503020204020204" charset="-122"/>
                <a:ea typeface="微软雅黑" panose="020B0503020204020204" charset="-122"/>
                <a:cs typeface="+mn-ea"/>
              </a:rPr>
              <a:t>质量保证（QA）；</a:t>
            </a:r>
          </a:p>
          <a:p>
            <a:pPr marL="0" lvl="1" indent="0" eaLnBrk="1" hangingPunct="1">
              <a:lnSpc>
                <a:spcPct val="130000"/>
              </a:lnSpc>
              <a:spcBef>
                <a:spcPts val="65"/>
              </a:spcBef>
              <a:spcAft>
                <a:spcPts val="10"/>
              </a:spcAft>
              <a:buFont typeface="Wingdings" panose="05000000000000000000" charset="0"/>
              <a:buNone/>
            </a:pPr>
            <a:r>
              <a:rPr lang="zh-CN" altLang="en-US" sz="1200" dirty="0">
                <a:latin typeface="微软雅黑" panose="020B0503020204020204" charset="-122"/>
                <a:ea typeface="微软雅黑" panose="020B0503020204020204" charset="-122"/>
                <a:cs typeface="+mn-ea"/>
              </a:rPr>
              <a:t>                 ⑦启动前安全评审（PSSR） ；⑧设备</a:t>
            </a:r>
            <a:r>
              <a:rPr lang="en-US" altLang="zh-CN" sz="1200" dirty="0">
                <a:latin typeface="微软雅黑" panose="020B0503020204020204" charset="-122"/>
                <a:ea typeface="微软雅黑" panose="020B0503020204020204" charset="-122"/>
                <a:cs typeface="+mn-ea"/>
              </a:rPr>
              <a:t>“</a:t>
            </a:r>
            <a:r>
              <a:rPr lang="zh-CN" altLang="en-US" sz="1200" dirty="0">
                <a:latin typeface="微软雅黑" panose="020B0503020204020204" charset="-122"/>
                <a:ea typeface="微软雅黑" panose="020B0503020204020204" charset="-122"/>
                <a:cs typeface="+mn-ea"/>
              </a:rPr>
              <a:t>微小</a:t>
            </a:r>
            <a:r>
              <a:rPr lang="en-US" altLang="zh-CN" sz="1200" dirty="0">
                <a:latin typeface="微软雅黑" panose="020B0503020204020204" charset="-122"/>
                <a:ea typeface="微软雅黑" panose="020B0503020204020204" charset="-122"/>
                <a:cs typeface="+mn-ea"/>
              </a:rPr>
              <a:t>”</a:t>
            </a:r>
            <a:r>
              <a:rPr lang="zh-CN" altLang="en-US" sz="1200" dirty="0">
                <a:latin typeface="微软雅黑" panose="020B0503020204020204" charset="-122"/>
                <a:ea typeface="微软雅黑" panose="020B0503020204020204" charset="-122"/>
                <a:cs typeface="+mn-ea"/>
              </a:rPr>
              <a:t>变更管理（MOC-</a:t>
            </a:r>
            <a:r>
              <a:rPr lang="en-US" altLang="zh-CN" sz="1200" dirty="0">
                <a:latin typeface="微软雅黑" panose="020B0503020204020204" charset="-122"/>
                <a:ea typeface="微软雅黑" panose="020B0503020204020204" charset="-122"/>
                <a:cs typeface="+mn-ea"/>
              </a:rPr>
              <a:t>F</a:t>
            </a:r>
            <a:r>
              <a:rPr lang="zh-CN" altLang="en-US" sz="1200" dirty="0">
                <a:latin typeface="微软雅黑" panose="020B0503020204020204" charset="-122"/>
                <a:ea typeface="微软雅黑" panose="020B0503020204020204" charset="-122"/>
                <a:cs typeface="+mn-ea"/>
              </a:rPr>
              <a:t>）</a:t>
            </a:r>
          </a:p>
          <a:p>
            <a:pPr marL="285750" lvl="1" indent="-285750" eaLnBrk="1" hangingPunct="1">
              <a:lnSpc>
                <a:spcPct val="130000"/>
              </a:lnSpc>
              <a:spcBef>
                <a:spcPts val="65"/>
              </a:spcBef>
              <a:spcAft>
                <a:spcPts val="10"/>
              </a:spcAft>
              <a:buFont typeface="Wingdings" panose="05000000000000000000" charset="0"/>
              <a:buChar char="Ø"/>
            </a:pPr>
            <a:r>
              <a:rPr lang="zh-CN" altLang="en-US" sz="1400" b="1" dirty="0">
                <a:latin typeface="微软雅黑" panose="020B0503020204020204" charset="-122"/>
                <a:ea typeface="微软雅黑" panose="020B0503020204020204" charset="-122"/>
              </a:rPr>
              <a:t>人员：</a:t>
            </a:r>
            <a:r>
              <a:rPr lang="zh-CN" altLang="en-US" sz="1200" dirty="0">
                <a:latin typeface="微软雅黑" panose="020B0503020204020204" charset="-122"/>
                <a:ea typeface="微软雅黑" panose="020B0503020204020204" charset="-122"/>
                <a:cs typeface="+mn-ea"/>
              </a:rPr>
              <a:t>⑨培训与表现（HT）；⑩ 承包商安全管理（CSM）；</a:t>
            </a:r>
          </a:p>
          <a:p>
            <a:pPr marL="0" lvl="1" indent="0" eaLnBrk="1" hangingPunct="1">
              <a:lnSpc>
                <a:spcPct val="130000"/>
              </a:lnSpc>
              <a:spcBef>
                <a:spcPts val="65"/>
              </a:spcBef>
              <a:spcAft>
                <a:spcPts val="10"/>
              </a:spcAft>
              <a:buFont typeface="Wingdings" panose="05000000000000000000" charset="0"/>
              <a:buNone/>
            </a:pPr>
            <a:r>
              <a:rPr lang="zh-CN" altLang="en-US" sz="1200" dirty="0">
                <a:latin typeface="微软雅黑" panose="020B0503020204020204" charset="-122"/>
                <a:ea typeface="微软雅黑" panose="020B0503020204020204" charset="-122"/>
                <a:cs typeface="+mn-ea"/>
              </a:rPr>
              <a:t>                  ⑪ 事故调查（II）；⑫人员变更管理（MOC-P）；</a:t>
            </a:r>
          </a:p>
          <a:p>
            <a:pPr marL="0" lvl="1" indent="0" eaLnBrk="1" hangingPunct="1">
              <a:lnSpc>
                <a:spcPct val="130000"/>
              </a:lnSpc>
              <a:spcBef>
                <a:spcPts val="65"/>
              </a:spcBef>
              <a:spcAft>
                <a:spcPts val="10"/>
              </a:spcAft>
              <a:buFont typeface="Wingdings" panose="05000000000000000000" charset="0"/>
              <a:buNone/>
            </a:pPr>
            <a:r>
              <a:rPr lang="zh-CN" altLang="en-US" sz="1200" dirty="0">
                <a:latin typeface="微软雅黑" panose="020B0503020204020204" charset="-122"/>
                <a:ea typeface="微软雅黑" panose="020B0503020204020204" charset="-122"/>
                <a:cs typeface="+mn-ea"/>
              </a:rPr>
              <a:t>                  ⑬事故与应急（ER）； ⑭审核（Au）</a:t>
            </a:r>
          </a:p>
        </p:txBody>
      </p:sp>
      <p:pic>
        <p:nvPicPr>
          <p:cNvPr id="7" name="图片 6"/>
          <p:cNvPicPr>
            <a:picLocks noChangeAspect="1"/>
          </p:cNvPicPr>
          <p:nvPr/>
        </p:nvPicPr>
        <p:blipFill>
          <a:blip r:embed="rId4" cstate="print"/>
          <a:stretch>
            <a:fillRect/>
          </a:stretch>
        </p:blipFill>
        <p:spPr>
          <a:xfrm>
            <a:off x="5565140" y="1170940"/>
            <a:ext cx="3492500" cy="3492500"/>
          </a:xfrm>
          <a:prstGeom prst="rect">
            <a:avLst/>
          </a:prstGeom>
        </p:spPr>
      </p:pic>
      <p:sp>
        <p:nvSpPr>
          <p:cNvPr id="5" name="文本框 4"/>
          <p:cNvSpPr txBox="1"/>
          <p:nvPr/>
        </p:nvSpPr>
        <p:spPr>
          <a:xfrm>
            <a:off x="5624195" y="605790"/>
            <a:ext cx="3161030" cy="319405"/>
          </a:xfrm>
          <a:prstGeom prst="rect">
            <a:avLst/>
          </a:prstGeom>
          <a:noFill/>
        </p:spPr>
        <p:txBody>
          <a:bodyPr wrap="square" rtlCol="0">
            <a:spAutoFit/>
          </a:bodyPr>
          <a:lstStyle/>
          <a:p>
            <a:pPr algn="ctr"/>
            <a:r>
              <a:rPr lang="en-US" altLang="zh-CN" sz="1400" b="1">
                <a:solidFill>
                  <a:srgbClr val="002060"/>
                </a:solidFill>
                <a:latin typeface="微软雅黑" panose="020B0503020204020204" charset="-122"/>
                <a:ea typeface="微软雅黑" panose="020B0503020204020204" charset="-122"/>
                <a:sym typeface="+mn-ea"/>
              </a:rPr>
              <a:t>工艺安全管理模型</a:t>
            </a:r>
            <a:r>
              <a:rPr lang="en-US" altLang="zh-CN" sz="1400" b="1">
                <a:solidFill>
                  <a:srgbClr val="002060"/>
                </a:solidFill>
                <a:latin typeface="微软雅黑" panose="020B0503020204020204" charset="-122"/>
                <a:ea typeface="微软雅黑" panose="020B0503020204020204" charset="-122"/>
              </a:rPr>
              <a:t>（PSM</a:t>
            </a:r>
            <a:r>
              <a:rPr lang="zh-CN" altLang="en-US" sz="1400" b="1">
                <a:solidFill>
                  <a:srgbClr val="002060"/>
                </a:solidFill>
                <a:latin typeface="微软雅黑" panose="020B0503020204020204" charset="-122"/>
                <a:ea typeface="微软雅黑" panose="020B0503020204020204" charset="-122"/>
              </a:rPr>
              <a:t>）</a:t>
            </a:r>
          </a:p>
        </p:txBody>
      </p:sp>
    </p:spTree>
    <p:custDataLst>
      <p:tags r:id="rId1"/>
    </p:custData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stretch>
            <a:fillRect/>
          </a:stretch>
        </p:blipFill>
        <p:spPr>
          <a:xfrm>
            <a:off x="4467225" y="759460"/>
            <a:ext cx="4525010" cy="1919605"/>
          </a:xfrm>
          <a:prstGeom prst="rect">
            <a:avLst/>
          </a:prstGeom>
        </p:spPr>
      </p:pic>
      <p:pic>
        <p:nvPicPr>
          <p:cNvPr id="2" name="图片 1"/>
          <p:cNvPicPr>
            <a:picLocks noChangeAspect="1"/>
          </p:cNvPicPr>
          <p:nvPr/>
        </p:nvPicPr>
        <p:blipFill>
          <a:blip r:embed="rId4" cstate="print"/>
          <a:stretch>
            <a:fillRect/>
          </a:stretch>
        </p:blipFill>
        <p:spPr>
          <a:xfrm>
            <a:off x="2541905" y="3105785"/>
            <a:ext cx="2393315" cy="1937385"/>
          </a:xfrm>
          <a:prstGeom prst="rect">
            <a:avLst/>
          </a:prstGeom>
          <a:ln>
            <a:solidFill>
              <a:schemeClr val="accent1"/>
            </a:solidFill>
          </a:ln>
        </p:spPr>
      </p:pic>
      <p:sp>
        <p:nvSpPr>
          <p:cNvPr id="8" name="文本框 7"/>
          <p:cNvSpPr txBox="1"/>
          <p:nvPr/>
        </p:nvSpPr>
        <p:spPr>
          <a:xfrm>
            <a:off x="267335" y="759460"/>
            <a:ext cx="3775710" cy="1919605"/>
          </a:xfrm>
          <a:prstGeom prst="rect">
            <a:avLst/>
          </a:prstGeom>
          <a:noFill/>
          <a:ln>
            <a:solidFill>
              <a:schemeClr val="accent1"/>
            </a:solidFill>
          </a:ln>
        </p:spPr>
        <p:txBody>
          <a:bodyPr wrap="square" rtlCol="0">
            <a:spAutoFit/>
          </a:bodyPr>
          <a:lstStyle/>
          <a:p>
            <a:pPr>
              <a:lnSpc>
                <a:spcPct val="100000"/>
              </a:lnSpc>
            </a:pPr>
            <a:r>
              <a:rPr lang="zh-CN" altLang="en-US" sz="1400" b="1">
                <a:solidFill>
                  <a:srgbClr val="00B050"/>
                </a:solidFill>
                <a:latin typeface="微软雅黑" panose="020B0503020204020204" charset="-122"/>
                <a:ea typeface="微软雅黑" panose="020B0503020204020204" charset="-122"/>
                <a:sym typeface="+mn-ea"/>
              </a:rPr>
              <a:t>最佳实践：</a:t>
            </a:r>
          </a:p>
          <a:p>
            <a:pPr marL="285750" indent="-285750">
              <a:lnSpc>
                <a:spcPct val="150000"/>
              </a:lnSpc>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sym typeface="+mn-ea"/>
              </a:rPr>
              <a:t>成立培训分委会，推动公司培训工作；</a:t>
            </a:r>
          </a:p>
          <a:p>
            <a:pPr marL="285750" indent="-285750">
              <a:lnSpc>
                <a:spcPct val="150000"/>
              </a:lnSpc>
              <a:buFont typeface="Wingdings" panose="05000000000000000000" charset="0"/>
              <a:buChar char="ü"/>
            </a:pPr>
            <a:r>
              <a:rPr lang="zh-CN" altLang="en-US" sz="1400">
                <a:latin typeface="微软雅黑" panose="020B0503020204020204" charset="-122"/>
                <a:ea typeface="微软雅黑" panose="020B0503020204020204" charset="-122"/>
              </a:rPr>
              <a:t>编制岗位培训需求矩阵，明确培训内容；</a:t>
            </a:r>
          </a:p>
          <a:p>
            <a:pPr marL="285750" indent="-285750">
              <a:lnSpc>
                <a:spcPct val="150000"/>
              </a:lnSpc>
              <a:buFont typeface="Wingdings" panose="05000000000000000000" charset="0"/>
              <a:buChar char="ü"/>
            </a:pPr>
            <a:r>
              <a:rPr lang="zh-CN" altLang="en-US" sz="1400">
                <a:latin typeface="微软雅黑" panose="020B0503020204020204" charset="-122"/>
                <a:ea typeface="微软雅黑" panose="020B0503020204020204" charset="-122"/>
              </a:rPr>
              <a:t>建立内训师队伍，打造公司内部专家顾问</a:t>
            </a:r>
          </a:p>
          <a:p>
            <a:pPr marL="285750" indent="-285750">
              <a:lnSpc>
                <a:spcPct val="150000"/>
              </a:lnSpc>
              <a:buFont typeface="Wingdings" panose="05000000000000000000" charset="0"/>
              <a:buChar char="ü"/>
            </a:pPr>
            <a:r>
              <a:rPr lang="zh-CN" altLang="en-US" sz="1400">
                <a:latin typeface="微软雅黑" panose="020B0503020204020204" charset="-122"/>
                <a:ea typeface="微软雅黑" panose="020B0503020204020204" charset="-122"/>
              </a:rPr>
              <a:t>梳理培训流程，优化培训方式；</a:t>
            </a:r>
          </a:p>
          <a:p>
            <a:pPr marL="285750" indent="-285750">
              <a:lnSpc>
                <a:spcPct val="150000"/>
              </a:lnSpc>
              <a:buFont typeface="Wingdings" panose="05000000000000000000" charset="0"/>
              <a:buChar char="ü"/>
            </a:pPr>
            <a:r>
              <a:rPr lang="zh-CN" altLang="en-US" sz="1400">
                <a:latin typeface="微软雅黑" panose="020B0503020204020204" charset="-122"/>
                <a:ea typeface="微软雅黑" panose="020B0503020204020204" charset="-122"/>
              </a:rPr>
              <a:t>实施培训满意度调查，完善培训效果验证</a:t>
            </a:r>
          </a:p>
        </p:txBody>
      </p:sp>
      <p:sp>
        <p:nvSpPr>
          <p:cNvPr id="4" name="Rectangle 5"/>
          <p:cNvSpPr>
            <a:spLocks noChangeArrowheads="1"/>
          </p:cNvSpPr>
          <p:nvPr/>
        </p:nvSpPr>
        <p:spPr bwMode="auto">
          <a:xfrm>
            <a:off x="201295" y="3001010"/>
            <a:ext cx="2007235" cy="2138435"/>
          </a:xfrm>
          <a:prstGeom prst="roundRect">
            <a:avLst/>
          </a:prstGeom>
          <a:solidFill>
            <a:srgbClr val="00B0F0"/>
          </a:solidFill>
          <a:ln w="38100" cmpd="dbl" algn="ctr">
            <a:noFill/>
            <a:miter lim="800000"/>
          </a:ln>
          <a:effectLst/>
        </p:spPr>
        <p:txBody>
          <a:bodyPr wrap="square" lIns="104919" tIns="52460" rIns="104919" bIns="52460">
            <a:spAutoFit/>
          </a:bodyPr>
          <a:lstStyle/>
          <a:p>
            <a:pPr marL="0" marR="0" lvl="1" indent="0" algn="l" defTabSz="1049020" eaLnBrk="1" fontAlgn="auto" latinLnBrk="0" hangingPunct="1">
              <a:lnSpc>
                <a:spcPct val="90000"/>
              </a:lnSpc>
              <a:spcBef>
                <a:spcPts val="0"/>
              </a:spcBef>
              <a:spcAft>
                <a:spcPts val="0"/>
              </a:spcAft>
              <a:buClr>
                <a:srgbClr val="7B7A7A"/>
              </a:buClr>
              <a:buSzTx/>
              <a:buFontTx/>
              <a:buNone/>
              <a:defRPr/>
            </a:pPr>
            <a:r>
              <a:rPr kumimoji="0" lang="zh-CN" altLang="en-US" sz="1200" b="1"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rPr>
              <a:t>培训形式多样化：</a:t>
            </a:r>
          </a:p>
          <a:p>
            <a:pPr marL="0" marR="0" lvl="0" indent="0" algn="l" defTabSz="1049020" eaLnBrk="1" fontAlgn="auto" latinLnBrk="0" hangingPunct="1">
              <a:lnSpc>
                <a:spcPct val="150000"/>
              </a:lnSpc>
              <a:spcBef>
                <a:spcPts val="0"/>
              </a:spcBef>
              <a:spcAft>
                <a:spcPts val="0"/>
              </a:spcAft>
              <a:buClr>
                <a:srgbClr val="7B7A7A"/>
              </a:buClr>
              <a:buSzTx/>
              <a:buFont typeface="Wingdings" panose="05000000000000000000" pitchFamily="2" charset="2"/>
              <a:buNone/>
              <a:defRPr/>
            </a:pPr>
            <a:r>
              <a:rPr kumimoji="0" lang="zh-CN" altLang="en-US" sz="1200" b="0"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rPr>
              <a:t>课堂式培训</a:t>
            </a:r>
          </a:p>
          <a:p>
            <a:pPr marL="0" marR="0" lvl="0" indent="0" algn="l" defTabSz="1049020" eaLnBrk="1" fontAlgn="auto" latinLnBrk="0" hangingPunct="1">
              <a:lnSpc>
                <a:spcPct val="150000"/>
              </a:lnSpc>
              <a:spcBef>
                <a:spcPts val="0"/>
              </a:spcBef>
              <a:spcAft>
                <a:spcPts val="0"/>
              </a:spcAft>
              <a:buClr>
                <a:srgbClr val="7B7A7A"/>
              </a:buClr>
              <a:buSzTx/>
              <a:buFont typeface="Wingdings" panose="05000000000000000000" pitchFamily="2" charset="2"/>
              <a:buNone/>
              <a:defRPr/>
            </a:pPr>
            <a:r>
              <a:rPr kumimoji="0" lang="zh-CN" altLang="en-US" sz="1200" b="0"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rPr>
              <a:t>课堂培训</a:t>
            </a:r>
            <a:r>
              <a:rPr kumimoji="0" lang="zh-CN" altLang="zh-CN" sz="1200" b="0"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rPr>
              <a:t>+</a:t>
            </a:r>
            <a:r>
              <a:rPr kumimoji="0" lang="zh-CN" altLang="en-US" sz="1200" b="0"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rPr>
              <a:t>现场实操</a:t>
            </a:r>
            <a:endParaRPr kumimoji="0" lang="zh-CN" altLang="zh-CN" sz="1200" b="0"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endParaRPr>
          </a:p>
          <a:p>
            <a:pPr marL="0" marR="0" lvl="0" indent="0" algn="l" defTabSz="1049020" eaLnBrk="1" fontAlgn="auto" latinLnBrk="0" hangingPunct="1">
              <a:lnSpc>
                <a:spcPct val="150000"/>
              </a:lnSpc>
              <a:spcBef>
                <a:spcPts val="0"/>
              </a:spcBef>
              <a:spcAft>
                <a:spcPts val="0"/>
              </a:spcAft>
              <a:buClr>
                <a:srgbClr val="7B7A7A"/>
              </a:buClr>
              <a:buSzTx/>
              <a:buFont typeface="Wingdings" panose="05000000000000000000" pitchFamily="2" charset="2"/>
              <a:buNone/>
              <a:defRPr/>
            </a:pPr>
            <a:r>
              <a:rPr kumimoji="0" lang="zh-CN" altLang="zh-CN" sz="1200" b="0"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rPr>
              <a:t>班组微学习  </a:t>
            </a:r>
          </a:p>
          <a:p>
            <a:pPr marL="0" marR="0" lvl="0" indent="0" algn="l" defTabSz="1049020" eaLnBrk="1" fontAlgn="auto" latinLnBrk="0" hangingPunct="1">
              <a:lnSpc>
                <a:spcPct val="150000"/>
              </a:lnSpc>
              <a:spcBef>
                <a:spcPts val="0"/>
              </a:spcBef>
              <a:spcAft>
                <a:spcPts val="0"/>
              </a:spcAft>
              <a:buClr>
                <a:srgbClr val="7B7A7A"/>
              </a:buClr>
              <a:buSzTx/>
              <a:buFont typeface="Wingdings" panose="05000000000000000000" pitchFamily="2" charset="2"/>
              <a:buNone/>
              <a:defRPr/>
            </a:pPr>
            <a:r>
              <a:rPr kumimoji="0" lang="zh-CN" altLang="en-US" sz="1200" b="0"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rPr>
              <a:t>在岗实际练习</a:t>
            </a:r>
            <a:r>
              <a:rPr kumimoji="0" lang="zh-CN" altLang="zh-CN" sz="1200" b="0"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rPr>
              <a:t>+师带徒 </a:t>
            </a:r>
          </a:p>
          <a:p>
            <a:pPr marL="0" marR="0" lvl="0" indent="0" algn="l" defTabSz="1049020" eaLnBrk="1" fontAlgn="auto" latinLnBrk="0" hangingPunct="1">
              <a:lnSpc>
                <a:spcPct val="150000"/>
              </a:lnSpc>
              <a:spcBef>
                <a:spcPts val="0"/>
              </a:spcBef>
              <a:spcAft>
                <a:spcPts val="0"/>
              </a:spcAft>
              <a:buClr>
                <a:srgbClr val="7B7A7A"/>
              </a:buClr>
              <a:buSzTx/>
              <a:buFont typeface="Wingdings" panose="05000000000000000000" pitchFamily="2" charset="2"/>
              <a:buNone/>
              <a:defRPr/>
            </a:pPr>
            <a:r>
              <a:rPr kumimoji="0" lang="en-US" altLang="zh-CN" sz="1200" b="0" i="0" u="none" strike="noStrike" kern="0" cap="none" spc="0" normalizeH="0" baseline="0" noProof="0" dirty="0" err="1">
                <a:ln>
                  <a:noFill/>
                </a:ln>
                <a:solidFill>
                  <a:sysClr val="windowText" lastClr="000000"/>
                </a:solidFill>
                <a:effectLst/>
                <a:uLnTx/>
                <a:uFillTx/>
                <a:latin typeface="微软雅黑" panose="020B0503020204020204" charset="-122"/>
                <a:ea typeface="微软雅黑" panose="020B0503020204020204" charset="-122"/>
              </a:rPr>
              <a:t>Elearning</a:t>
            </a:r>
            <a:r>
              <a:rPr kumimoji="0" lang="zh-CN" altLang="en-US" sz="1200" b="0"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rPr>
              <a:t>平台</a:t>
            </a:r>
          </a:p>
          <a:p>
            <a:pPr marL="0" marR="0" lvl="0" indent="0" algn="l" defTabSz="1049020" eaLnBrk="1" fontAlgn="auto" latinLnBrk="0" hangingPunct="1">
              <a:lnSpc>
                <a:spcPct val="150000"/>
              </a:lnSpc>
              <a:spcBef>
                <a:spcPts val="0"/>
              </a:spcBef>
              <a:spcAft>
                <a:spcPts val="0"/>
              </a:spcAft>
              <a:buClr>
                <a:srgbClr val="7B7A7A"/>
              </a:buClr>
              <a:buSzTx/>
              <a:buFont typeface="Wingdings" panose="05000000000000000000" pitchFamily="2" charset="2"/>
              <a:buNone/>
              <a:defRPr/>
            </a:pPr>
            <a:r>
              <a:rPr kumimoji="0" lang="zh-CN" altLang="en-US" sz="1200" b="0"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rPr>
              <a:t>安全培训日</a:t>
            </a:r>
          </a:p>
        </p:txBody>
      </p:sp>
      <p:sp>
        <p:nvSpPr>
          <p:cNvPr id="9" name="文本框 8"/>
          <p:cNvSpPr txBox="1"/>
          <p:nvPr/>
        </p:nvSpPr>
        <p:spPr>
          <a:xfrm>
            <a:off x="3105150" y="2762885"/>
            <a:ext cx="126682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培训需求矩阵</a:t>
            </a:r>
          </a:p>
        </p:txBody>
      </p:sp>
      <p:pic>
        <p:nvPicPr>
          <p:cNvPr id="5" name="图片 4"/>
          <p:cNvPicPr>
            <a:picLocks noChangeAspect="1"/>
          </p:cNvPicPr>
          <p:nvPr/>
        </p:nvPicPr>
        <p:blipFill>
          <a:blip r:embed="rId5" cstate="print"/>
          <a:stretch>
            <a:fillRect/>
          </a:stretch>
        </p:blipFill>
        <p:spPr>
          <a:xfrm>
            <a:off x="7001510" y="3098165"/>
            <a:ext cx="2049145" cy="1937385"/>
          </a:xfrm>
          <a:prstGeom prst="rect">
            <a:avLst/>
          </a:prstGeom>
        </p:spPr>
      </p:pic>
      <p:pic>
        <p:nvPicPr>
          <p:cNvPr id="6" name="图片 5"/>
          <p:cNvPicPr>
            <a:picLocks noChangeAspect="1"/>
          </p:cNvPicPr>
          <p:nvPr/>
        </p:nvPicPr>
        <p:blipFill>
          <a:blip r:embed="rId6" cstate="print"/>
          <a:stretch>
            <a:fillRect/>
          </a:stretch>
        </p:blipFill>
        <p:spPr>
          <a:xfrm>
            <a:off x="5259070" y="3098165"/>
            <a:ext cx="1494790" cy="1996440"/>
          </a:xfrm>
          <a:prstGeom prst="rect">
            <a:avLst/>
          </a:prstGeom>
        </p:spPr>
      </p:pic>
      <p:sp>
        <p:nvSpPr>
          <p:cNvPr id="7" name="文本框 6"/>
          <p:cNvSpPr txBox="1"/>
          <p:nvPr/>
        </p:nvSpPr>
        <p:spPr>
          <a:xfrm>
            <a:off x="5259070" y="2762885"/>
            <a:ext cx="1494790"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培训满意度调查</a:t>
            </a:r>
          </a:p>
        </p:txBody>
      </p:sp>
      <p:sp>
        <p:nvSpPr>
          <p:cNvPr id="10" name="文本框 9"/>
          <p:cNvSpPr txBox="1"/>
          <p:nvPr/>
        </p:nvSpPr>
        <p:spPr>
          <a:xfrm>
            <a:off x="7436485" y="2762885"/>
            <a:ext cx="1306195" cy="319405"/>
          </a:xfrm>
          <a:prstGeom prst="rect">
            <a:avLst/>
          </a:prstGeom>
          <a:noFill/>
        </p:spPr>
        <p:txBody>
          <a:bodyPr wrap="square" rtlCol="0">
            <a:spAutoFit/>
          </a:bodyPr>
          <a:lstStyle/>
          <a:p>
            <a:pPr algn="ctr"/>
            <a:r>
              <a:rPr lang="zh-CN" altLang="en-US" sz="1400" b="1">
                <a:solidFill>
                  <a:srgbClr val="0070C0"/>
                </a:solidFill>
                <a:latin typeface="微软雅黑" panose="020B0503020204020204" charset="-122"/>
                <a:ea typeface="微软雅黑" panose="020B0503020204020204" charset="-122"/>
              </a:rPr>
              <a:t>内训师授课</a:t>
            </a:r>
          </a:p>
        </p:txBody>
      </p:sp>
      <p:sp>
        <p:nvSpPr>
          <p:cNvPr id="11" name="文本框 10"/>
          <p:cNvSpPr txBox="1"/>
          <p:nvPr/>
        </p:nvSpPr>
        <p:spPr>
          <a:xfrm>
            <a:off x="565150" y="208915"/>
            <a:ext cx="3477895" cy="384810"/>
          </a:xfrm>
          <a:prstGeom prst="rect">
            <a:avLst/>
          </a:prstGeom>
          <a:noFill/>
        </p:spPr>
        <p:txBody>
          <a:bodyPr wrap="square" rtlCol="0">
            <a:spAutoFit/>
          </a:bodyPr>
          <a:lstStyle/>
          <a:p>
            <a:r>
              <a:rPr lang="zh-CN" altLang="en-US" b="1">
                <a:solidFill>
                  <a:srgbClr val="002060"/>
                </a:solidFill>
                <a:latin typeface="微软雅黑" panose="020B0503020204020204" charset="-122"/>
                <a:ea typeface="微软雅黑" panose="020B0503020204020204" charset="-122"/>
                <a:sym typeface="+mn-ea"/>
              </a:rPr>
              <a:t>培训</a:t>
            </a:r>
          </a:p>
        </p:txBody>
      </p:sp>
      <p:sp>
        <p:nvSpPr>
          <p:cNvPr id="12" name=" 220"/>
          <p:cNvSpPr/>
          <p:nvPr/>
        </p:nvSpPr>
        <p:spPr>
          <a:xfrm>
            <a:off x="64770" y="239395"/>
            <a:ext cx="57658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latin typeface="微软雅黑" panose="020B0503020204020204" charset="-122"/>
                <a:ea typeface="微软雅黑" panose="020B0503020204020204" charset="-122"/>
              </a:rPr>
              <a:t>18</a:t>
            </a:r>
          </a:p>
        </p:txBody>
      </p:sp>
    </p:spTree>
    <p:custDataLst>
      <p:tags r:id="rId1"/>
    </p:custData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47E6DF9-B1AC-4B50-ACC6-E71BE632BA09}"/>
              </a:ext>
            </a:extLst>
          </p:cNvPr>
          <p:cNvSpPr/>
          <p:nvPr/>
        </p:nvSpPr>
        <p:spPr>
          <a:xfrm>
            <a:off x="0" y="1671145"/>
            <a:ext cx="9133205" cy="1792014"/>
          </a:xfrm>
          <a:prstGeom prst="rect">
            <a:avLst/>
          </a:prstGeom>
          <a:solidFill>
            <a:srgbClr val="48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206259" y="2087085"/>
            <a:ext cx="6445272" cy="769441"/>
          </a:xfrm>
          <a:prstGeom prst="rect">
            <a:avLst/>
          </a:prstGeom>
          <a:noFill/>
        </p:spPr>
        <p:txBody>
          <a:bodyPr wrap="square" rtlCol="0">
            <a:spAutoFit/>
          </a:bodyPr>
          <a:lstStyle/>
          <a:p>
            <a:pPr marL="0" marR="0" indent="0" algn="ctr" defTabSz="914400" rtl="0" eaLnBrk="0" fontAlgn="base" latinLnBrk="0" hangingPunct="0">
              <a:lnSpc>
                <a:spcPct val="100000"/>
              </a:lnSpc>
              <a:spcBef>
                <a:spcPct val="0"/>
              </a:spcBef>
              <a:spcAft>
                <a:spcPct val="0"/>
              </a:spcAft>
              <a:buClrTx/>
              <a:buSzTx/>
              <a:buFontTx/>
              <a:buNone/>
            </a:pPr>
            <a:r>
              <a:rPr lang="zh-CN" altLang="en-US" sz="4400" b="1" dirty="0">
                <a:solidFill>
                  <a:schemeClr val="bg1"/>
                </a:solidFill>
                <a:latin typeface="微软雅黑" panose="020B0503020204020204" charset="-122"/>
                <a:ea typeface="微软雅黑" panose="020B0503020204020204" charset="-122"/>
              </a:rPr>
              <a:t>三、</a:t>
            </a:r>
            <a:r>
              <a:rPr lang="zh-CN" altLang="en-US" sz="4400" b="1" dirty="0">
                <a:solidFill>
                  <a:schemeClr val="bg1"/>
                </a:solidFill>
                <a:latin typeface="微软雅黑" panose="020B0503020204020204" charset="-122"/>
                <a:ea typeface="微软雅黑" panose="020B0503020204020204" charset="-122"/>
                <a:sym typeface="+mn-ea"/>
              </a:rPr>
              <a:t>安全管理改善成果</a:t>
            </a:r>
          </a:p>
        </p:txBody>
      </p:sp>
    </p:spTree>
    <p:custDataLst>
      <p:tags r:id="rId1"/>
    </p:custData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文本框 19"/>
          <p:cNvSpPr/>
          <p:nvPr/>
        </p:nvSpPr>
        <p:spPr>
          <a:xfrm>
            <a:off x="102394" y="2202577"/>
            <a:ext cx="617935" cy="1482089"/>
          </a:xfrm>
          <a:prstGeom prst="rightArrowCallout">
            <a:avLst>
              <a:gd name="adj1" fmla="val 24999"/>
              <a:gd name="adj2" fmla="val 25000"/>
              <a:gd name="adj3" fmla="val 25000"/>
              <a:gd name="adj4" fmla="val 64972"/>
            </a:avLst>
          </a:prstGeom>
          <a:solidFill>
            <a:schemeClr val="accent2"/>
          </a:solidFill>
          <a:ln w="9525">
            <a:noFill/>
          </a:ln>
        </p:spPr>
        <p:txBody>
          <a:bodyPr wrap="square" anchor="t">
            <a:spAutoFit/>
          </a:bodyPr>
          <a:lstStyle/>
          <a:p>
            <a:pPr lvl="0" indent="0"/>
            <a:r>
              <a:rPr lang="zh-CN" altLang="en-US" b="1" dirty="0">
                <a:solidFill>
                  <a:schemeClr val="bg1"/>
                </a:solidFill>
                <a:latin typeface="微软雅黑" panose="020B0503020204020204" charset="-122"/>
                <a:ea typeface="微软雅黑" panose="020B0503020204020204" charset="-122"/>
              </a:rPr>
              <a:t>成果及转变</a:t>
            </a:r>
          </a:p>
        </p:txBody>
      </p:sp>
      <p:pic>
        <p:nvPicPr>
          <p:cNvPr id="83970" name="图示 9"/>
          <p:cNvPicPr/>
          <p:nvPr/>
        </p:nvPicPr>
        <p:blipFill>
          <a:blip r:embed="rId3" cstate="print"/>
          <a:stretch>
            <a:fillRect/>
          </a:stretch>
        </p:blipFill>
        <p:spPr>
          <a:xfrm>
            <a:off x="720329" y="943531"/>
            <a:ext cx="8206978" cy="4000500"/>
          </a:xfrm>
          <a:prstGeom prst="rect">
            <a:avLst/>
          </a:prstGeom>
          <a:noFill/>
          <a:ln w="9525">
            <a:noFill/>
          </a:ln>
        </p:spPr>
      </p:pic>
    </p:spTree>
    <p:custDataLst>
      <p:tags r:id="rId1"/>
    </p:custDataLst>
  </p:cSld>
  <p:clrMapOvr>
    <a:masterClrMapping/>
  </p:clrMapOvr>
  <p:transition advClick="0">
    <p:wedg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7630" y="808355"/>
            <a:ext cx="3912870" cy="2011680"/>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zh-CN" altLang="en-US" sz="1400" dirty="0">
                <a:latin typeface="微软雅黑" panose="020B0503020204020204" charset="-122"/>
                <a:ea typeface="微软雅黑" panose="020B0503020204020204" charset="-122"/>
              </a:rPr>
              <a:t>通过引入</a:t>
            </a:r>
            <a:r>
              <a:rPr lang="en-US" altLang="zh-CN" sz="1400" dirty="0">
                <a:latin typeface="微软雅黑" panose="020B0503020204020204" charset="-122"/>
                <a:ea typeface="微软雅黑" panose="020B0503020204020204" charset="-122"/>
              </a:rPr>
              <a:t>XX</a:t>
            </a:r>
            <a:r>
              <a:rPr lang="zh-CN" altLang="en-US" sz="1400" dirty="0">
                <a:latin typeface="微软雅黑" panose="020B0503020204020204" charset="-122"/>
                <a:ea typeface="微软雅黑" panose="020B0503020204020204" charset="-122"/>
              </a:rPr>
              <a:t>安全管理要素，安全管理体系进一步完善，建立了现代安全管理的基础；</a:t>
            </a:r>
          </a:p>
          <a:p>
            <a:pPr marL="285750" indent="-285750">
              <a:lnSpc>
                <a:spcPct val="150000"/>
              </a:lnSpc>
              <a:buFont typeface="Arial" panose="020B0604020202020204" pitchFamily="34" charset="0"/>
              <a:buChar char="•"/>
            </a:pPr>
            <a:r>
              <a:rPr lang="zh-CN" altLang="en-US" sz="1400" dirty="0">
                <a:latin typeface="微软雅黑" panose="020B0503020204020204" charset="-122"/>
                <a:ea typeface="微软雅黑" panose="020B0503020204020204" charset="-122"/>
                <a:sym typeface="+mn-ea"/>
              </a:rPr>
              <a:t>各要素应用到日常工作、生产过程，通过有效执行，安全管理工作成为</a:t>
            </a:r>
            <a:r>
              <a:rPr lang="en-US" altLang="zh-CN" sz="1400" dirty="0">
                <a:latin typeface="微软雅黑" panose="020B0503020204020204" charset="-122"/>
                <a:ea typeface="微软雅黑" panose="020B0503020204020204" charset="-122"/>
                <a:sym typeface="+mn-ea"/>
              </a:rPr>
              <a:t>“</a:t>
            </a:r>
            <a:r>
              <a:rPr lang="zh-CN" altLang="en-US" sz="1400" dirty="0">
                <a:latin typeface="微软雅黑" panose="020B0503020204020204" charset="-122"/>
                <a:ea typeface="微软雅黑" panose="020B0503020204020204" charset="-122"/>
                <a:sym typeface="+mn-ea"/>
              </a:rPr>
              <a:t>新常态</a:t>
            </a:r>
            <a:r>
              <a:rPr lang="en-US" altLang="zh-CN" sz="1400" dirty="0">
                <a:latin typeface="微软雅黑" panose="020B0503020204020204" charset="-122"/>
                <a:ea typeface="微软雅黑" panose="020B0503020204020204" charset="-122"/>
                <a:sym typeface="+mn-ea"/>
              </a:rPr>
              <a:t>”</a:t>
            </a:r>
            <a:r>
              <a:rPr lang="zh-CN" altLang="en-US" sz="1400" dirty="0">
                <a:latin typeface="微软雅黑" panose="020B0503020204020204" charset="-122"/>
                <a:ea typeface="微软雅黑" panose="020B0503020204020204" charset="-122"/>
                <a:sym typeface="+mn-ea"/>
              </a:rPr>
              <a:t>；</a:t>
            </a:r>
          </a:p>
          <a:p>
            <a:pPr marL="285750" indent="-285750">
              <a:lnSpc>
                <a:spcPct val="150000"/>
              </a:lnSpc>
              <a:buFont typeface="Arial" panose="020B0604020202020204" pitchFamily="34" charset="0"/>
              <a:buChar char="•"/>
            </a:pPr>
            <a:r>
              <a:rPr lang="zh-CN" altLang="en-US" sz="1400" dirty="0">
                <a:latin typeface="微软雅黑" panose="020B0503020204020204" charset="-122"/>
                <a:ea typeface="微软雅黑" panose="020B0503020204020204" charset="-122"/>
                <a:sym typeface="+mn-ea"/>
              </a:rPr>
              <a:t>初成先进安全文化，强化过程管控，构建长效机制。</a:t>
            </a:r>
          </a:p>
        </p:txBody>
      </p:sp>
      <p:pic>
        <p:nvPicPr>
          <p:cNvPr id="5" name="图片 4"/>
          <p:cNvPicPr>
            <a:picLocks noChangeAspect="1"/>
          </p:cNvPicPr>
          <p:nvPr/>
        </p:nvPicPr>
        <p:blipFill>
          <a:blip r:embed="rId3" cstate="print"/>
          <a:stretch>
            <a:fillRect/>
          </a:stretch>
        </p:blipFill>
        <p:spPr>
          <a:xfrm>
            <a:off x="3914775" y="808355"/>
            <a:ext cx="4970145" cy="3931285"/>
          </a:xfrm>
          <a:prstGeom prst="rect">
            <a:avLst/>
          </a:prstGeom>
        </p:spPr>
      </p:pic>
      <p:sp>
        <p:nvSpPr>
          <p:cNvPr id="6" name="文本框 5"/>
          <p:cNvSpPr txBox="1"/>
          <p:nvPr/>
        </p:nvSpPr>
        <p:spPr>
          <a:xfrm>
            <a:off x="191770" y="187325"/>
            <a:ext cx="2877185" cy="384810"/>
          </a:xfrm>
          <a:prstGeom prst="rect">
            <a:avLst/>
          </a:prstGeom>
          <a:noFill/>
        </p:spPr>
        <p:txBody>
          <a:bodyPr wrap="square" rtlCol="0">
            <a:spAutoFit/>
          </a:bodyPr>
          <a:lstStyle/>
          <a:p>
            <a:r>
              <a:rPr lang="zh-CN" altLang="en-US" b="1">
                <a:latin typeface="微软雅黑" panose="020B0503020204020204" charset="-122"/>
                <a:ea typeface="微软雅黑" panose="020B0503020204020204" charset="-122"/>
              </a:rPr>
              <a:t>总体成果：</a:t>
            </a:r>
          </a:p>
        </p:txBody>
      </p:sp>
      <p:sp>
        <p:nvSpPr>
          <p:cNvPr id="93185" name="文本框 6"/>
          <p:cNvSpPr txBox="1"/>
          <p:nvPr/>
        </p:nvSpPr>
        <p:spPr>
          <a:xfrm>
            <a:off x="343535" y="2969260"/>
            <a:ext cx="408940" cy="2059305"/>
          </a:xfrm>
          <a:prstGeom prst="rect">
            <a:avLst/>
          </a:prstGeom>
          <a:solidFill>
            <a:srgbClr val="0070C0"/>
          </a:solidFill>
          <a:ln w="9525">
            <a:noFill/>
          </a:ln>
        </p:spPr>
        <p:txBody>
          <a:bodyPr wrap="square" anchor="t">
            <a:spAutoFit/>
          </a:bodyPr>
          <a:lstStyle/>
          <a:p>
            <a:pPr lvl="0" indent="0" algn="ctr"/>
            <a:r>
              <a:rPr lang="zh-CN" altLang="en-US" sz="1600" b="1" dirty="0">
                <a:solidFill>
                  <a:schemeClr val="bg1"/>
                </a:solidFill>
                <a:latin typeface="微软雅黑" panose="020B0503020204020204" charset="-122"/>
                <a:ea typeface="微软雅黑" panose="020B0503020204020204" charset="-122"/>
              </a:rPr>
              <a:t>安全管理重心转移</a:t>
            </a:r>
          </a:p>
        </p:txBody>
      </p:sp>
      <p:sp>
        <p:nvSpPr>
          <p:cNvPr id="93187" name="圆角矩形 1"/>
          <p:cNvSpPr/>
          <p:nvPr/>
        </p:nvSpPr>
        <p:spPr>
          <a:xfrm>
            <a:off x="1125220" y="3265805"/>
            <a:ext cx="1625600" cy="418465"/>
          </a:xfrm>
          <a:prstGeom prst="roundRect">
            <a:avLst>
              <a:gd name="adj" fmla="val 16667"/>
            </a:avLst>
          </a:prstGeom>
          <a:solidFill>
            <a:srgbClr val="FFFF00"/>
          </a:solidFill>
          <a:ln w="9525">
            <a:noFill/>
          </a:ln>
        </p:spPr>
        <p:txBody>
          <a:bodyPr wrap="square" lIns="91440" tIns="45720" rIns="91440" bIns="45720" anchor="t"/>
          <a:lstStyle/>
          <a:p>
            <a:pPr lvl="0" indent="0" algn="ctr" defTabSz="914400" eaLnBrk="0" hangingPunct="0"/>
            <a:r>
              <a:rPr lang="zh-CN" altLang="en-US" sz="1400" b="1" dirty="0">
                <a:solidFill>
                  <a:srgbClr val="0070C0"/>
                </a:solidFill>
                <a:latin typeface="微软雅黑" panose="020B0503020204020204" charset="-122"/>
                <a:ea typeface="微软雅黑" panose="020B0503020204020204" charset="-122"/>
              </a:rPr>
              <a:t>结果管理模式</a:t>
            </a:r>
          </a:p>
        </p:txBody>
      </p:sp>
      <p:sp>
        <p:nvSpPr>
          <p:cNvPr id="93188" name="圆角矩形 2"/>
          <p:cNvSpPr/>
          <p:nvPr/>
        </p:nvSpPr>
        <p:spPr>
          <a:xfrm>
            <a:off x="1125220" y="4437380"/>
            <a:ext cx="1624965" cy="287655"/>
          </a:xfrm>
          <a:prstGeom prst="roundRect">
            <a:avLst>
              <a:gd name="adj" fmla="val 16667"/>
            </a:avLst>
          </a:prstGeom>
          <a:solidFill>
            <a:srgbClr val="00B050"/>
          </a:solidFill>
          <a:ln w="9525">
            <a:noFill/>
          </a:ln>
        </p:spPr>
        <p:txBody>
          <a:bodyPr wrap="square" lIns="91440" tIns="45720" rIns="91440" bIns="45720" anchor="t"/>
          <a:lstStyle/>
          <a:p>
            <a:pPr lvl="0" indent="0" algn="ctr" defTabSz="914400" eaLnBrk="0" hangingPunct="0"/>
            <a:r>
              <a:rPr lang="zh-CN" altLang="en-US" sz="1400" b="1" dirty="0">
                <a:solidFill>
                  <a:schemeClr val="bg1"/>
                </a:solidFill>
                <a:latin typeface="微软雅黑" panose="020B0503020204020204" charset="-122"/>
                <a:ea typeface="微软雅黑" panose="020B0503020204020204" charset="-122"/>
              </a:rPr>
              <a:t>过程管理模式</a:t>
            </a:r>
          </a:p>
        </p:txBody>
      </p:sp>
      <p:sp>
        <p:nvSpPr>
          <p:cNvPr id="93189" name="虚尾箭头 3"/>
          <p:cNvSpPr/>
          <p:nvPr/>
        </p:nvSpPr>
        <p:spPr>
          <a:xfrm rot="5400000">
            <a:off x="1646555" y="3794125"/>
            <a:ext cx="582295" cy="558165"/>
          </a:xfrm>
          <a:custGeom>
            <a:avLst/>
            <a:gdLst/>
            <a:ahLst/>
            <a:cxnLst>
              <a:cxn ang="16200000">
                <a:pos x="588962" y="0"/>
              </a:cxn>
              <a:cxn ang="10800000">
                <a:pos x="0" y="477837"/>
              </a:cxn>
              <a:cxn ang="5400000">
                <a:pos x="588962" y="955675"/>
              </a:cxn>
              <a:cxn ang="0">
                <a:pos x="1066800" y="477837"/>
              </a:cxn>
            </a:cxnLst>
            <a:rect l="0" t="0" r="0" b="0"/>
            <a:pathLst>
              <a:path w="1066800" h="955675">
                <a:moveTo>
                  <a:pt x="0" y="238918"/>
                </a:moveTo>
                <a:lnTo>
                  <a:pt x="29864" y="238918"/>
                </a:lnTo>
                <a:lnTo>
                  <a:pt x="29864" y="716756"/>
                </a:lnTo>
                <a:lnTo>
                  <a:pt x="0" y="716756"/>
                </a:lnTo>
                <a:close/>
                <a:moveTo>
                  <a:pt x="59729" y="238918"/>
                </a:moveTo>
                <a:lnTo>
                  <a:pt x="119459" y="238918"/>
                </a:lnTo>
                <a:lnTo>
                  <a:pt x="119459" y="716756"/>
                </a:lnTo>
                <a:lnTo>
                  <a:pt x="59729" y="716756"/>
                </a:lnTo>
                <a:close/>
                <a:moveTo>
                  <a:pt x="149324" y="238918"/>
                </a:moveTo>
                <a:lnTo>
                  <a:pt x="588962" y="238918"/>
                </a:lnTo>
                <a:lnTo>
                  <a:pt x="588962" y="0"/>
                </a:lnTo>
                <a:lnTo>
                  <a:pt x="1066800" y="477837"/>
                </a:lnTo>
                <a:lnTo>
                  <a:pt x="588962" y="955675"/>
                </a:lnTo>
                <a:lnTo>
                  <a:pt x="588962" y="716756"/>
                </a:lnTo>
                <a:lnTo>
                  <a:pt x="149324" y="716756"/>
                </a:lnTo>
                <a:close/>
              </a:path>
            </a:pathLst>
          </a:custGeom>
          <a:solidFill>
            <a:schemeClr val="accent1"/>
          </a:solidFill>
          <a:ln w="9525" cap="flat" cmpd="sng">
            <a:solidFill>
              <a:schemeClr val="tx1"/>
            </a:solidFill>
            <a:prstDash val="solid"/>
            <a:round/>
            <a:headEnd type="none" w="med" len="med"/>
            <a:tailEnd type="none" w="med" len="med"/>
          </a:ln>
        </p:spPr>
        <p:txBody>
          <a:bodyPr/>
          <a:lstStyle/>
          <a:p>
            <a:pPr algn="ctr"/>
            <a:endParaRPr lang="zh-CN" altLang="en-US" sz="1400"/>
          </a:p>
        </p:txBody>
      </p:sp>
    </p:spTree>
    <p:custDataLst>
      <p:tags r:id="rId1"/>
    </p:custData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198755" y="179705"/>
            <a:ext cx="2900045" cy="438150"/>
          </a:xfrm>
        </p:spPr>
        <p:txBody>
          <a:bodyPr/>
          <a:lstStyle/>
          <a:p>
            <a:pPr algn="ctr" eaLnBrk="1" hangingPunct="1"/>
            <a:r>
              <a:rPr lang="zh-CN" altLang="en-US" sz="1800" b="1">
                <a:solidFill>
                  <a:srgbClr val="002060"/>
                </a:solidFill>
                <a:latin typeface="微软雅黑" panose="020B0503020204020204" charset="-122"/>
                <a:ea typeface="微软雅黑" panose="020B0503020204020204" charset="-122"/>
              </a:rPr>
              <a:t>建立工艺全过程管理体系</a:t>
            </a:r>
          </a:p>
        </p:txBody>
      </p:sp>
      <p:grpSp>
        <p:nvGrpSpPr>
          <p:cNvPr id="15363" name="Group 2"/>
          <p:cNvGrpSpPr/>
          <p:nvPr/>
        </p:nvGrpSpPr>
        <p:grpSpPr bwMode="auto">
          <a:xfrm>
            <a:off x="7225040" y="2448227"/>
            <a:ext cx="537039" cy="969288"/>
            <a:chOff x="420" y="13050"/>
            <a:chExt cx="2468" cy="1605"/>
          </a:xfrm>
        </p:grpSpPr>
        <p:sp>
          <p:nvSpPr>
            <p:cNvPr id="46" name="AutoShape 3"/>
            <p:cNvSpPr>
              <a:spLocks noChangeArrowheads="1"/>
            </p:cNvSpPr>
            <p:nvPr/>
          </p:nvSpPr>
          <p:spPr bwMode="auto">
            <a:xfrm>
              <a:off x="420" y="13080"/>
              <a:ext cx="2468" cy="1575"/>
            </a:xfrm>
            <a:prstGeom prst="chevron">
              <a:avLst>
                <a:gd name="adj" fmla="val 23040"/>
              </a:avLst>
            </a:prstGeom>
            <a:solidFill>
              <a:srgbClr val="FFFFFF"/>
            </a:solidFill>
            <a:ln w="9525">
              <a:solidFill>
                <a:srgbClr val="000000"/>
              </a:solidFill>
              <a:miter lim="800000"/>
            </a:ln>
          </p:spPr>
          <p:txBody>
            <a:bodyPr/>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15414" name="Text Box 4"/>
            <p:cNvSpPr txBox="1">
              <a:spLocks noChangeArrowheads="1"/>
            </p:cNvSpPr>
            <p:nvPr/>
          </p:nvSpPr>
          <p:spPr bwMode="auto">
            <a:xfrm>
              <a:off x="928" y="13050"/>
              <a:ext cx="1682"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6000"/>
                </a:lnSpc>
                <a:spcBef>
                  <a:spcPct val="0"/>
                </a:spcBef>
                <a:buFontTx/>
                <a:buNone/>
              </a:pPr>
              <a:r>
                <a:rPr lang="zh-CN" altLang="en-US" sz="975" b="1" i="0">
                  <a:solidFill>
                    <a:srgbClr val="6F2116"/>
                  </a:solidFill>
                  <a:latin typeface="Times New Roman" panose="02020603050405020304" pitchFamily="18" charset="0"/>
                </a:rPr>
                <a:t>封存拆除</a:t>
              </a:r>
              <a:endParaRPr lang="zh-CN" altLang="en-US" sz="1200" b="1" i="0">
                <a:solidFill>
                  <a:srgbClr val="6F2116"/>
                </a:solidFill>
                <a:ea typeface="黑体" panose="02010609060101010101" pitchFamily="49" charset="-122"/>
              </a:endParaRPr>
            </a:p>
          </p:txBody>
        </p:sp>
      </p:grpSp>
      <p:grpSp>
        <p:nvGrpSpPr>
          <p:cNvPr id="15364" name="Group 5"/>
          <p:cNvGrpSpPr/>
          <p:nvPr/>
        </p:nvGrpSpPr>
        <p:grpSpPr bwMode="auto">
          <a:xfrm>
            <a:off x="2333349" y="2460135"/>
            <a:ext cx="573952" cy="957381"/>
            <a:chOff x="420" y="13050"/>
            <a:chExt cx="2468" cy="1605"/>
          </a:xfrm>
        </p:grpSpPr>
        <p:sp>
          <p:nvSpPr>
            <p:cNvPr id="44" name="AutoShape 6"/>
            <p:cNvSpPr>
              <a:spLocks noChangeArrowheads="1"/>
            </p:cNvSpPr>
            <p:nvPr/>
          </p:nvSpPr>
          <p:spPr bwMode="auto">
            <a:xfrm>
              <a:off x="420" y="13080"/>
              <a:ext cx="2468" cy="1575"/>
            </a:xfrm>
            <a:prstGeom prst="chevron">
              <a:avLst>
                <a:gd name="adj" fmla="val 23040"/>
              </a:avLst>
            </a:prstGeom>
            <a:solidFill>
              <a:srgbClr val="FFFFFF"/>
            </a:solidFill>
            <a:ln w="9525">
              <a:solidFill>
                <a:srgbClr val="000000"/>
              </a:solidFill>
              <a:miter lim="800000"/>
            </a:ln>
          </p:spPr>
          <p:txBody>
            <a:bodyPr/>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15412" name="Text Box 7"/>
            <p:cNvSpPr txBox="1">
              <a:spLocks noChangeArrowheads="1"/>
            </p:cNvSpPr>
            <p:nvPr/>
          </p:nvSpPr>
          <p:spPr bwMode="auto">
            <a:xfrm>
              <a:off x="932" y="13050"/>
              <a:ext cx="1676" cy="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6000"/>
                </a:lnSpc>
                <a:spcBef>
                  <a:spcPct val="0"/>
                </a:spcBef>
                <a:buFontTx/>
                <a:buNone/>
              </a:pPr>
              <a:r>
                <a:rPr lang="zh-CN" altLang="en-US" sz="975" b="1" i="0">
                  <a:solidFill>
                    <a:srgbClr val="6F2116"/>
                  </a:solidFill>
                  <a:latin typeface="Times New Roman" panose="02020603050405020304" pitchFamily="18" charset="0"/>
                </a:rPr>
                <a:t>可</a:t>
              </a:r>
            </a:p>
            <a:p>
              <a:pPr algn="ctr" eaLnBrk="1" hangingPunct="1">
                <a:lnSpc>
                  <a:spcPct val="126000"/>
                </a:lnSpc>
                <a:spcBef>
                  <a:spcPct val="0"/>
                </a:spcBef>
                <a:buFontTx/>
                <a:buNone/>
              </a:pPr>
              <a:r>
                <a:rPr lang="zh-CN" altLang="en-US" sz="975" b="1" i="0">
                  <a:solidFill>
                    <a:srgbClr val="6F2116"/>
                  </a:solidFill>
                  <a:latin typeface="Times New Roman" panose="02020603050405020304" pitchFamily="18" charset="0"/>
                </a:rPr>
                <a:t>行</a:t>
              </a:r>
            </a:p>
            <a:p>
              <a:pPr algn="ctr" eaLnBrk="1" hangingPunct="1">
                <a:lnSpc>
                  <a:spcPct val="126000"/>
                </a:lnSpc>
                <a:spcBef>
                  <a:spcPct val="0"/>
                </a:spcBef>
                <a:buFontTx/>
                <a:buNone/>
              </a:pPr>
              <a:r>
                <a:rPr lang="zh-CN" altLang="en-US" sz="975" b="1" i="0">
                  <a:solidFill>
                    <a:srgbClr val="6F2116"/>
                  </a:solidFill>
                  <a:latin typeface="Times New Roman" panose="02020603050405020304" pitchFamily="18" charset="0"/>
                </a:rPr>
                <a:t>性</a:t>
              </a:r>
            </a:p>
            <a:p>
              <a:pPr algn="ctr" eaLnBrk="1" hangingPunct="1">
                <a:lnSpc>
                  <a:spcPct val="126000"/>
                </a:lnSpc>
                <a:spcBef>
                  <a:spcPct val="0"/>
                </a:spcBef>
                <a:buFontTx/>
                <a:buNone/>
              </a:pPr>
              <a:r>
                <a:rPr lang="zh-CN" altLang="en-US" sz="975" b="1" i="0">
                  <a:solidFill>
                    <a:srgbClr val="6F2116"/>
                  </a:solidFill>
                  <a:latin typeface="Times New Roman" panose="02020603050405020304" pitchFamily="18" charset="0"/>
                </a:rPr>
                <a:t>研</a:t>
              </a:r>
            </a:p>
            <a:p>
              <a:pPr algn="ctr" eaLnBrk="1" hangingPunct="1">
                <a:lnSpc>
                  <a:spcPct val="126000"/>
                </a:lnSpc>
                <a:spcBef>
                  <a:spcPct val="0"/>
                </a:spcBef>
                <a:buFontTx/>
                <a:buNone/>
              </a:pPr>
              <a:r>
                <a:rPr lang="zh-CN" altLang="en-US" sz="975" b="1" i="0">
                  <a:solidFill>
                    <a:srgbClr val="6F2116"/>
                  </a:solidFill>
                  <a:latin typeface="Times New Roman" panose="02020603050405020304" pitchFamily="18" charset="0"/>
                </a:rPr>
                <a:t>究</a:t>
              </a:r>
              <a:endParaRPr lang="zh-CN" altLang="en-US" sz="1200" b="1" i="0">
                <a:solidFill>
                  <a:srgbClr val="6F2116"/>
                </a:solidFill>
                <a:ea typeface="黑体" panose="02010609060101010101" pitchFamily="49" charset="-122"/>
              </a:endParaRPr>
            </a:p>
          </p:txBody>
        </p:sp>
      </p:grpSp>
      <p:grpSp>
        <p:nvGrpSpPr>
          <p:cNvPr id="15365" name="Group 8"/>
          <p:cNvGrpSpPr/>
          <p:nvPr/>
        </p:nvGrpSpPr>
        <p:grpSpPr bwMode="auto">
          <a:xfrm>
            <a:off x="2918018" y="2460135"/>
            <a:ext cx="522749" cy="957381"/>
            <a:chOff x="420" y="13050"/>
            <a:chExt cx="2468" cy="1605"/>
          </a:xfrm>
        </p:grpSpPr>
        <p:sp>
          <p:nvSpPr>
            <p:cNvPr id="42" name="AutoShape 9"/>
            <p:cNvSpPr>
              <a:spLocks noChangeArrowheads="1"/>
            </p:cNvSpPr>
            <p:nvPr/>
          </p:nvSpPr>
          <p:spPr bwMode="auto">
            <a:xfrm>
              <a:off x="420" y="13080"/>
              <a:ext cx="2468" cy="1575"/>
            </a:xfrm>
            <a:prstGeom prst="chevron">
              <a:avLst>
                <a:gd name="adj" fmla="val 23040"/>
              </a:avLst>
            </a:prstGeom>
            <a:solidFill>
              <a:srgbClr val="FFFFFF"/>
            </a:solidFill>
            <a:ln w="9525">
              <a:solidFill>
                <a:srgbClr val="000000"/>
              </a:solidFill>
              <a:miter lim="800000"/>
            </a:ln>
          </p:spPr>
          <p:txBody>
            <a:bodyPr/>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15410" name="Text Box 10"/>
            <p:cNvSpPr txBox="1">
              <a:spLocks noChangeArrowheads="1"/>
            </p:cNvSpPr>
            <p:nvPr/>
          </p:nvSpPr>
          <p:spPr bwMode="auto">
            <a:xfrm>
              <a:off x="931" y="13050"/>
              <a:ext cx="1681" cy="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56000"/>
                </a:lnSpc>
                <a:spcBef>
                  <a:spcPct val="0"/>
                </a:spcBef>
                <a:buFontTx/>
                <a:buNone/>
              </a:pPr>
              <a:r>
                <a:rPr lang="zh-CN" altLang="en-US" sz="975" b="1" i="0">
                  <a:solidFill>
                    <a:srgbClr val="6F2116"/>
                  </a:solidFill>
                  <a:latin typeface="Times New Roman" panose="02020603050405020304" pitchFamily="18" charset="0"/>
                </a:rPr>
                <a:t>初步</a:t>
              </a:r>
            </a:p>
            <a:p>
              <a:pPr algn="ctr" eaLnBrk="1" hangingPunct="1">
                <a:lnSpc>
                  <a:spcPct val="156000"/>
                </a:lnSpc>
                <a:spcBef>
                  <a:spcPct val="0"/>
                </a:spcBef>
                <a:buFontTx/>
                <a:buNone/>
              </a:pPr>
              <a:r>
                <a:rPr lang="zh-CN" altLang="en-US" sz="975" b="1" i="0">
                  <a:solidFill>
                    <a:srgbClr val="6F2116"/>
                  </a:solidFill>
                  <a:latin typeface="Times New Roman" panose="02020603050405020304" pitchFamily="18" charset="0"/>
                </a:rPr>
                <a:t>设计</a:t>
              </a:r>
              <a:endParaRPr lang="zh-CN" altLang="en-US" sz="1200" b="1" i="0">
                <a:solidFill>
                  <a:srgbClr val="6F2116"/>
                </a:solidFill>
                <a:ea typeface="黑体" panose="02010609060101010101" pitchFamily="49" charset="-122"/>
              </a:endParaRPr>
            </a:p>
          </p:txBody>
        </p:sp>
      </p:grpSp>
      <p:grpSp>
        <p:nvGrpSpPr>
          <p:cNvPr id="15366" name="Group 11"/>
          <p:cNvGrpSpPr/>
          <p:nvPr/>
        </p:nvGrpSpPr>
        <p:grpSpPr bwMode="auto">
          <a:xfrm>
            <a:off x="3440767" y="2460135"/>
            <a:ext cx="487026" cy="957381"/>
            <a:chOff x="420" y="13050"/>
            <a:chExt cx="2468" cy="1605"/>
          </a:xfrm>
        </p:grpSpPr>
        <p:sp>
          <p:nvSpPr>
            <p:cNvPr id="40" name="AutoShape 12"/>
            <p:cNvSpPr>
              <a:spLocks noChangeArrowheads="1"/>
            </p:cNvSpPr>
            <p:nvPr/>
          </p:nvSpPr>
          <p:spPr bwMode="auto">
            <a:xfrm>
              <a:off x="420" y="13080"/>
              <a:ext cx="2468" cy="1575"/>
            </a:xfrm>
            <a:prstGeom prst="chevron">
              <a:avLst>
                <a:gd name="adj" fmla="val 23040"/>
              </a:avLst>
            </a:prstGeom>
            <a:solidFill>
              <a:srgbClr val="FFFFFF"/>
            </a:solidFill>
            <a:ln w="9525">
              <a:solidFill>
                <a:srgbClr val="000000"/>
              </a:solidFill>
              <a:miter lim="800000"/>
            </a:ln>
          </p:spPr>
          <p:txBody>
            <a:bodyPr/>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15408" name="Text Box 13"/>
            <p:cNvSpPr txBox="1">
              <a:spLocks noChangeArrowheads="1"/>
            </p:cNvSpPr>
            <p:nvPr/>
          </p:nvSpPr>
          <p:spPr bwMode="auto">
            <a:xfrm>
              <a:off x="930" y="13050"/>
              <a:ext cx="1678" cy="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6000"/>
                </a:lnSpc>
                <a:spcBef>
                  <a:spcPct val="0"/>
                </a:spcBef>
                <a:buFontTx/>
                <a:buNone/>
              </a:pPr>
              <a:r>
                <a:rPr lang="zh-CN" altLang="en-US" sz="975" b="1" i="0">
                  <a:solidFill>
                    <a:srgbClr val="6F2116"/>
                  </a:solidFill>
                  <a:latin typeface="Times New Roman" panose="02020603050405020304" pitchFamily="18" charset="0"/>
                </a:rPr>
                <a:t>下达投资计划</a:t>
              </a:r>
            </a:p>
            <a:p>
              <a:pPr algn="just" eaLnBrk="1" hangingPunct="1">
                <a:spcBef>
                  <a:spcPct val="0"/>
                </a:spcBef>
                <a:buFontTx/>
                <a:buNone/>
              </a:pPr>
              <a:endParaRPr lang="zh-CN" altLang="en-US" sz="675" i="0">
                <a:solidFill>
                  <a:srgbClr val="FFFFFF"/>
                </a:solidFill>
                <a:latin typeface="Times New Roman" panose="02020603050405020304" pitchFamily="18" charset="0"/>
              </a:endParaRPr>
            </a:p>
            <a:p>
              <a:pPr algn="ctr" eaLnBrk="1" hangingPunct="1">
                <a:spcBef>
                  <a:spcPct val="0"/>
                </a:spcBef>
                <a:buFontTx/>
                <a:buNone/>
              </a:pPr>
              <a:endParaRPr lang="zh-CN" altLang="en-US" sz="1200" b="1" i="0">
                <a:solidFill>
                  <a:srgbClr val="FFFFFF"/>
                </a:solidFill>
                <a:ea typeface="黑体" panose="02010609060101010101" pitchFamily="49" charset="-122"/>
              </a:endParaRPr>
            </a:p>
          </p:txBody>
        </p:sp>
      </p:grpSp>
      <p:grpSp>
        <p:nvGrpSpPr>
          <p:cNvPr id="15367" name="Group 14"/>
          <p:cNvGrpSpPr/>
          <p:nvPr/>
        </p:nvGrpSpPr>
        <p:grpSpPr bwMode="auto">
          <a:xfrm>
            <a:off x="3905168" y="2460135"/>
            <a:ext cx="722799" cy="957381"/>
            <a:chOff x="420" y="13050"/>
            <a:chExt cx="2468" cy="1605"/>
          </a:xfrm>
        </p:grpSpPr>
        <p:sp>
          <p:nvSpPr>
            <p:cNvPr id="38" name="AutoShape 15"/>
            <p:cNvSpPr>
              <a:spLocks noChangeArrowheads="1"/>
            </p:cNvSpPr>
            <p:nvPr/>
          </p:nvSpPr>
          <p:spPr bwMode="auto">
            <a:xfrm>
              <a:off x="420" y="13080"/>
              <a:ext cx="2468" cy="1575"/>
            </a:xfrm>
            <a:prstGeom prst="chevron">
              <a:avLst>
                <a:gd name="adj" fmla="val 23040"/>
              </a:avLst>
            </a:prstGeom>
            <a:solidFill>
              <a:srgbClr val="FFFFFF"/>
            </a:solidFill>
            <a:ln w="9525">
              <a:solidFill>
                <a:srgbClr val="000000"/>
              </a:solidFill>
              <a:miter lim="800000"/>
            </a:ln>
          </p:spPr>
          <p:txBody>
            <a:bodyPr/>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15406" name="Text Box 16"/>
            <p:cNvSpPr txBox="1">
              <a:spLocks noChangeArrowheads="1"/>
            </p:cNvSpPr>
            <p:nvPr/>
          </p:nvSpPr>
          <p:spPr bwMode="auto">
            <a:xfrm>
              <a:off x="930" y="13050"/>
              <a:ext cx="1681" cy="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56000"/>
                </a:lnSpc>
                <a:spcBef>
                  <a:spcPct val="0"/>
                </a:spcBef>
                <a:buFontTx/>
                <a:buNone/>
              </a:pPr>
              <a:r>
                <a:rPr lang="zh-CN" altLang="en-US" sz="975" b="1" i="0">
                  <a:solidFill>
                    <a:srgbClr val="6F2116"/>
                  </a:solidFill>
                  <a:latin typeface="Times New Roman" panose="02020603050405020304" pitchFamily="18" charset="0"/>
                </a:rPr>
                <a:t>详细设计、施工图设计</a:t>
              </a:r>
              <a:endParaRPr lang="zh-CN" altLang="en-US" sz="1200" b="1" i="0">
                <a:solidFill>
                  <a:srgbClr val="6F2116"/>
                </a:solidFill>
                <a:ea typeface="黑体" panose="02010609060101010101" pitchFamily="49" charset="-122"/>
              </a:endParaRPr>
            </a:p>
          </p:txBody>
        </p:sp>
      </p:grpSp>
      <p:grpSp>
        <p:nvGrpSpPr>
          <p:cNvPr id="15368" name="Group 17"/>
          <p:cNvGrpSpPr/>
          <p:nvPr/>
        </p:nvGrpSpPr>
        <p:grpSpPr bwMode="auto">
          <a:xfrm>
            <a:off x="4828016" y="2455372"/>
            <a:ext cx="732324" cy="969288"/>
            <a:chOff x="420" y="13050"/>
            <a:chExt cx="2468" cy="1605"/>
          </a:xfrm>
        </p:grpSpPr>
        <p:sp>
          <p:nvSpPr>
            <p:cNvPr id="36" name="AutoShape 18"/>
            <p:cNvSpPr>
              <a:spLocks noChangeArrowheads="1"/>
            </p:cNvSpPr>
            <p:nvPr/>
          </p:nvSpPr>
          <p:spPr bwMode="auto">
            <a:xfrm>
              <a:off x="420" y="13080"/>
              <a:ext cx="2468" cy="1575"/>
            </a:xfrm>
            <a:prstGeom prst="chevron">
              <a:avLst>
                <a:gd name="adj" fmla="val 23040"/>
              </a:avLst>
            </a:prstGeom>
            <a:solidFill>
              <a:srgbClr val="FFFFFF"/>
            </a:solidFill>
            <a:ln w="9525">
              <a:solidFill>
                <a:srgbClr val="000000"/>
              </a:solidFill>
              <a:miter lim="800000"/>
            </a:ln>
          </p:spPr>
          <p:txBody>
            <a:bodyPr/>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15404" name="Text Box 19"/>
            <p:cNvSpPr txBox="1">
              <a:spLocks noChangeArrowheads="1"/>
            </p:cNvSpPr>
            <p:nvPr/>
          </p:nvSpPr>
          <p:spPr bwMode="auto">
            <a:xfrm>
              <a:off x="931" y="13050"/>
              <a:ext cx="1679"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46000"/>
                </a:lnSpc>
                <a:spcBef>
                  <a:spcPct val="0"/>
                </a:spcBef>
                <a:buFontTx/>
                <a:buNone/>
              </a:pPr>
              <a:endParaRPr lang="en-US" altLang="zh-CN" sz="975" b="1" i="0">
                <a:solidFill>
                  <a:srgbClr val="6F2116"/>
                </a:solidFill>
                <a:latin typeface="Times New Roman" panose="02020603050405020304" pitchFamily="18" charset="0"/>
              </a:endParaRPr>
            </a:p>
            <a:p>
              <a:pPr algn="ctr" eaLnBrk="1" hangingPunct="1">
                <a:lnSpc>
                  <a:spcPct val="146000"/>
                </a:lnSpc>
                <a:spcBef>
                  <a:spcPct val="0"/>
                </a:spcBef>
                <a:buFontTx/>
                <a:buNone/>
              </a:pPr>
              <a:r>
                <a:rPr lang="zh-CN" altLang="en-US" sz="975" b="1" i="0">
                  <a:solidFill>
                    <a:srgbClr val="6F2116"/>
                  </a:solidFill>
                  <a:latin typeface="Times New Roman" panose="02020603050405020304" pitchFamily="18" charset="0"/>
                </a:rPr>
                <a:t>开车</a:t>
              </a:r>
            </a:p>
            <a:p>
              <a:pPr algn="just" eaLnBrk="1" hangingPunct="1">
                <a:spcBef>
                  <a:spcPct val="0"/>
                </a:spcBef>
                <a:buFontTx/>
                <a:buNone/>
              </a:pPr>
              <a:endParaRPr lang="zh-CN" altLang="en-US" sz="675" i="0">
                <a:solidFill>
                  <a:srgbClr val="FFFFFF"/>
                </a:solidFill>
                <a:latin typeface="Times New Roman" panose="02020603050405020304" pitchFamily="18" charset="0"/>
              </a:endParaRPr>
            </a:p>
            <a:p>
              <a:pPr algn="ctr" eaLnBrk="1" hangingPunct="1">
                <a:spcBef>
                  <a:spcPct val="0"/>
                </a:spcBef>
                <a:buFontTx/>
                <a:buNone/>
              </a:pPr>
              <a:endParaRPr lang="zh-CN" altLang="en-US" sz="1200" b="1" i="0">
                <a:solidFill>
                  <a:srgbClr val="FFFFFF"/>
                </a:solidFill>
                <a:ea typeface="黑体" panose="02010609060101010101" pitchFamily="49" charset="-122"/>
              </a:endParaRPr>
            </a:p>
          </p:txBody>
        </p:sp>
      </p:grpSp>
      <p:grpSp>
        <p:nvGrpSpPr>
          <p:cNvPr id="15369" name="Group 21"/>
          <p:cNvGrpSpPr/>
          <p:nvPr/>
        </p:nvGrpSpPr>
        <p:grpSpPr bwMode="auto">
          <a:xfrm>
            <a:off x="5560341" y="2448227"/>
            <a:ext cx="1664699" cy="969288"/>
            <a:chOff x="15600" y="13050"/>
            <a:chExt cx="3698" cy="1605"/>
          </a:xfrm>
        </p:grpSpPr>
        <p:sp>
          <p:nvSpPr>
            <p:cNvPr id="34" name="AutoShape 22"/>
            <p:cNvSpPr>
              <a:spLocks noChangeArrowheads="1"/>
            </p:cNvSpPr>
            <p:nvPr/>
          </p:nvSpPr>
          <p:spPr bwMode="auto">
            <a:xfrm>
              <a:off x="15600" y="13080"/>
              <a:ext cx="3698" cy="1575"/>
            </a:xfrm>
            <a:prstGeom prst="chevron">
              <a:avLst>
                <a:gd name="adj" fmla="val 19305"/>
              </a:avLst>
            </a:prstGeom>
            <a:solidFill>
              <a:srgbClr val="FFFFFF"/>
            </a:solidFill>
            <a:ln w="9525">
              <a:solidFill>
                <a:srgbClr val="000000"/>
              </a:solidFill>
              <a:miter lim="800000"/>
            </a:ln>
          </p:spPr>
          <p:txBody>
            <a:bodyPr/>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15402" name="Text Box 23"/>
            <p:cNvSpPr txBox="1">
              <a:spLocks noChangeArrowheads="1"/>
            </p:cNvSpPr>
            <p:nvPr/>
          </p:nvSpPr>
          <p:spPr bwMode="auto">
            <a:xfrm>
              <a:off x="16365" y="13050"/>
              <a:ext cx="2517" cy="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76000"/>
                </a:lnSpc>
                <a:spcBef>
                  <a:spcPct val="0"/>
                </a:spcBef>
                <a:buFontTx/>
                <a:buNone/>
              </a:pPr>
              <a:endParaRPr lang="zh-CN" altLang="en-US" sz="975" i="0">
                <a:solidFill>
                  <a:srgbClr val="6F2116"/>
                </a:solidFill>
                <a:latin typeface="Times New Roman" panose="02020603050405020304" pitchFamily="18" charset="0"/>
              </a:endParaRPr>
            </a:p>
            <a:p>
              <a:pPr algn="ctr" eaLnBrk="1" hangingPunct="1">
                <a:lnSpc>
                  <a:spcPct val="206000"/>
                </a:lnSpc>
                <a:spcBef>
                  <a:spcPct val="0"/>
                </a:spcBef>
                <a:buFontTx/>
                <a:buNone/>
              </a:pPr>
              <a:r>
                <a:rPr lang="zh-CN" altLang="en-US" sz="975" b="1" i="0">
                  <a:solidFill>
                    <a:srgbClr val="6F2116"/>
                  </a:solidFill>
                  <a:latin typeface="Times New Roman" panose="02020603050405020304" pitchFamily="18" charset="0"/>
                </a:rPr>
                <a:t>投产运行</a:t>
              </a:r>
              <a:endParaRPr lang="zh-CN" altLang="en-US" sz="1200" b="1" i="0">
                <a:solidFill>
                  <a:srgbClr val="6F2116"/>
                </a:solidFill>
                <a:ea typeface="黑体" panose="02010609060101010101" pitchFamily="49" charset="-122"/>
              </a:endParaRPr>
            </a:p>
          </p:txBody>
        </p:sp>
      </p:grpSp>
      <p:grpSp>
        <p:nvGrpSpPr>
          <p:cNvPr id="15370" name="Group 24"/>
          <p:cNvGrpSpPr/>
          <p:nvPr/>
        </p:nvGrpSpPr>
        <p:grpSpPr bwMode="auto">
          <a:xfrm>
            <a:off x="1722483" y="2460135"/>
            <a:ext cx="603721" cy="957381"/>
            <a:chOff x="420" y="13050"/>
            <a:chExt cx="2468" cy="1605"/>
          </a:xfrm>
        </p:grpSpPr>
        <p:sp>
          <p:nvSpPr>
            <p:cNvPr id="32" name="AutoShape 25"/>
            <p:cNvSpPr>
              <a:spLocks noChangeArrowheads="1"/>
            </p:cNvSpPr>
            <p:nvPr/>
          </p:nvSpPr>
          <p:spPr bwMode="auto">
            <a:xfrm>
              <a:off x="420" y="13080"/>
              <a:ext cx="2468" cy="1575"/>
            </a:xfrm>
            <a:prstGeom prst="chevron">
              <a:avLst>
                <a:gd name="adj" fmla="val 23040"/>
              </a:avLst>
            </a:prstGeom>
            <a:solidFill>
              <a:srgbClr val="FFFFFF"/>
            </a:solidFill>
            <a:ln w="9525">
              <a:solidFill>
                <a:srgbClr val="000000"/>
              </a:solidFill>
              <a:miter lim="800000"/>
            </a:ln>
          </p:spPr>
          <p:txBody>
            <a:bodyPr/>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15400" name="Text Box 26"/>
            <p:cNvSpPr txBox="1">
              <a:spLocks noChangeArrowheads="1"/>
            </p:cNvSpPr>
            <p:nvPr/>
          </p:nvSpPr>
          <p:spPr bwMode="auto">
            <a:xfrm>
              <a:off x="930" y="13050"/>
              <a:ext cx="1679" cy="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6000"/>
                </a:lnSpc>
                <a:spcBef>
                  <a:spcPct val="0"/>
                </a:spcBef>
                <a:buFontTx/>
                <a:buNone/>
              </a:pPr>
              <a:r>
                <a:rPr lang="zh-CN" altLang="en-US" sz="975" b="1" i="0">
                  <a:solidFill>
                    <a:srgbClr val="6F2116"/>
                  </a:solidFill>
                  <a:latin typeface="Times New Roman" panose="02020603050405020304" pitchFamily="18" charset="0"/>
                </a:rPr>
                <a:t>项</a:t>
              </a:r>
            </a:p>
            <a:p>
              <a:pPr algn="ctr" eaLnBrk="1" hangingPunct="1">
                <a:lnSpc>
                  <a:spcPct val="126000"/>
                </a:lnSpc>
                <a:spcBef>
                  <a:spcPct val="0"/>
                </a:spcBef>
                <a:buFontTx/>
                <a:buNone/>
              </a:pPr>
              <a:r>
                <a:rPr lang="zh-CN" altLang="en-US" sz="975" b="1" i="0">
                  <a:solidFill>
                    <a:srgbClr val="6F2116"/>
                  </a:solidFill>
                  <a:latin typeface="Times New Roman" panose="02020603050405020304" pitchFamily="18" charset="0"/>
                </a:rPr>
                <a:t>目</a:t>
              </a:r>
            </a:p>
            <a:p>
              <a:pPr algn="ctr" eaLnBrk="1" hangingPunct="1">
                <a:lnSpc>
                  <a:spcPct val="126000"/>
                </a:lnSpc>
                <a:spcBef>
                  <a:spcPct val="0"/>
                </a:spcBef>
                <a:buFontTx/>
                <a:buNone/>
              </a:pPr>
              <a:r>
                <a:rPr lang="zh-CN" altLang="en-US" sz="975" b="1" i="0">
                  <a:solidFill>
                    <a:srgbClr val="6F2116"/>
                  </a:solidFill>
                  <a:latin typeface="Times New Roman" panose="02020603050405020304" pitchFamily="18" charset="0"/>
                </a:rPr>
                <a:t>建</a:t>
              </a:r>
            </a:p>
            <a:p>
              <a:pPr algn="ctr" eaLnBrk="1" hangingPunct="1">
                <a:lnSpc>
                  <a:spcPct val="126000"/>
                </a:lnSpc>
                <a:spcBef>
                  <a:spcPct val="0"/>
                </a:spcBef>
                <a:buFontTx/>
                <a:buNone/>
              </a:pPr>
              <a:r>
                <a:rPr lang="zh-CN" altLang="en-US" sz="975" b="1" i="0">
                  <a:solidFill>
                    <a:srgbClr val="6F2116"/>
                  </a:solidFill>
                  <a:latin typeface="Times New Roman" panose="02020603050405020304" pitchFamily="18" charset="0"/>
                </a:rPr>
                <a:t>议</a:t>
              </a:r>
            </a:p>
            <a:p>
              <a:pPr algn="ctr" eaLnBrk="1" hangingPunct="1">
                <a:lnSpc>
                  <a:spcPct val="126000"/>
                </a:lnSpc>
                <a:spcBef>
                  <a:spcPct val="0"/>
                </a:spcBef>
                <a:buFontTx/>
                <a:buNone/>
              </a:pPr>
              <a:r>
                <a:rPr lang="zh-CN" altLang="en-US" sz="975" b="1" i="0">
                  <a:solidFill>
                    <a:srgbClr val="6F2116"/>
                  </a:solidFill>
                  <a:latin typeface="Times New Roman" panose="02020603050405020304" pitchFamily="18" charset="0"/>
                </a:rPr>
                <a:t>书</a:t>
              </a:r>
              <a:endParaRPr lang="zh-CN" altLang="en-US" sz="1200" b="1" i="0">
                <a:solidFill>
                  <a:srgbClr val="6F2116"/>
                </a:solidFill>
              </a:endParaRPr>
            </a:p>
          </p:txBody>
        </p:sp>
      </p:grpSp>
      <p:sp>
        <p:nvSpPr>
          <p:cNvPr id="15371" name="Text Box 27"/>
          <p:cNvSpPr txBox="1">
            <a:spLocks noChangeArrowheads="1"/>
          </p:cNvSpPr>
          <p:nvPr/>
        </p:nvSpPr>
        <p:spPr bwMode="auto">
          <a:xfrm>
            <a:off x="1722483" y="1182437"/>
            <a:ext cx="1015728" cy="697792"/>
          </a:xfrm>
          <a:prstGeom prst="rect">
            <a:avLst/>
          </a:prstGeom>
          <a:solidFill>
            <a:srgbClr val="FFFFFF"/>
          </a:solidFill>
          <a:ln w="9525">
            <a:solidFill>
              <a:srgbClr val="000000"/>
            </a:solidFill>
            <a:miter lim="800000"/>
          </a:ln>
        </p:spPr>
        <p:txBody>
          <a:bodyPr lIns="61551" tIns="30775" rIns="61551" bIns="30775"/>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46000"/>
              </a:lnSpc>
              <a:spcBef>
                <a:spcPct val="0"/>
              </a:spcBef>
              <a:buFontTx/>
              <a:buNone/>
            </a:pPr>
            <a:r>
              <a:rPr lang="zh-CN" altLang="en-US" sz="1050" b="1" i="0">
                <a:solidFill>
                  <a:srgbClr val="FF0000"/>
                </a:solidFill>
                <a:latin typeface="Times New Roman" panose="02020603050405020304" pitchFamily="18" charset="0"/>
              </a:rPr>
              <a:t>筛选性工艺危害评审</a:t>
            </a:r>
          </a:p>
        </p:txBody>
      </p:sp>
      <p:sp>
        <p:nvSpPr>
          <p:cNvPr id="15" name="Line 28"/>
          <p:cNvSpPr>
            <a:spLocks noChangeShapeType="1"/>
          </p:cNvSpPr>
          <p:nvPr/>
        </p:nvSpPr>
        <p:spPr bwMode="auto">
          <a:xfrm>
            <a:off x="2180930" y="1877848"/>
            <a:ext cx="0" cy="603721"/>
          </a:xfrm>
          <a:prstGeom prst="line">
            <a:avLst/>
          </a:prstGeom>
          <a:noFill/>
          <a:ln w="9525">
            <a:solidFill>
              <a:srgbClr val="000000"/>
            </a:solidFill>
            <a:round/>
            <a:tailEnd type="triangle" w="med" len="med"/>
          </a:ln>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15373" name="Text Box 29"/>
          <p:cNvSpPr txBox="1">
            <a:spLocks noChangeArrowheads="1"/>
          </p:cNvSpPr>
          <p:nvPr/>
        </p:nvSpPr>
        <p:spPr bwMode="auto">
          <a:xfrm>
            <a:off x="2841809" y="1189582"/>
            <a:ext cx="704937" cy="690648"/>
          </a:xfrm>
          <a:prstGeom prst="rect">
            <a:avLst/>
          </a:prstGeom>
          <a:solidFill>
            <a:srgbClr val="FFFFFF"/>
          </a:solidFill>
          <a:ln w="9525">
            <a:solidFill>
              <a:srgbClr val="000000"/>
            </a:solidFill>
            <a:miter lim="800000"/>
          </a:ln>
        </p:spPr>
        <p:txBody>
          <a:bodyPr lIns="61551" tIns="30775" rIns="61551" bIns="30775"/>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46000"/>
              </a:lnSpc>
              <a:spcBef>
                <a:spcPct val="0"/>
              </a:spcBef>
              <a:buFontTx/>
              <a:buNone/>
            </a:pPr>
            <a:r>
              <a:rPr lang="zh-CN" altLang="en-US" sz="1050" b="1" i="0">
                <a:solidFill>
                  <a:srgbClr val="FF0000"/>
                </a:solidFill>
                <a:latin typeface="Times New Roman" panose="02020603050405020304" pitchFamily="18" charset="0"/>
              </a:rPr>
              <a:t>设计工艺危害分析</a:t>
            </a:r>
          </a:p>
        </p:txBody>
      </p:sp>
      <p:sp>
        <p:nvSpPr>
          <p:cNvPr id="15374" name="Text Box 31"/>
          <p:cNvSpPr txBox="1">
            <a:spLocks noChangeArrowheads="1"/>
          </p:cNvSpPr>
          <p:nvPr/>
        </p:nvSpPr>
        <p:spPr bwMode="auto">
          <a:xfrm>
            <a:off x="6011644" y="1138378"/>
            <a:ext cx="1059787" cy="698984"/>
          </a:xfrm>
          <a:prstGeom prst="rect">
            <a:avLst/>
          </a:prstGeom>
          <a:solidFill>
            <a:srgbClr val="FFFFFF"/>
          </a:solidFill>
          <a:ln w="9525">
            <a:solidFill>
              <a:srgbClr val="000000"/>
            </a:solidFill>
            <a:miter lim="800000"/>
          </a:ln>
        </p:spPr>
        <p:txBody>
          <a:bodyPr lIns="61551" tIns="30775" rIns="61551" bIns="30775"/>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46000"/>
              </a:lnSpc>
              <a:spcBef>
                <a:spcPct val="0"/>
              </a:spcBef>
              <a:buFontTx/>
              <a:buNone/>
            </a:pPr>
            <a:r>
              <a:rPr lang="zh-CN" altLang="en-US" sz="1050" b="1" i="0">
                <a:solidFill>
                  <a:srgbClr val="FF0000"/>
                </a:solidFill>
                <a:latin typeface="Times New Roman" panose="02020603050405020304" pitchFamily="18" charset="0"/>
              </a:rPr>
              <a:t>周期性工艺危险分析</a:t>
            </a:r>
          </a:p>
          <a:p>
            <a:pPr algn="ctr" eaLnBrk="1" hangingPunct="1">
              <a:lnSpc>
                <a:spcPct val="146000"/>
              </a:lnSpc>
              <a:spcBef>
                <a:spcPct val="0"/>
              </a:spcBef>
              <a:buFontTx/>
              <a:buNone/>
            </a:pPr>
            <a:r>
              <a:rPr lang="zh-CN" altLang="en-US" sz="1050" b="1" i="0">
                <a:solidFill>
                  <a:srgbClr val="FF0000"/>
                </a:solidFill>
                <a:latin typeface="Times New Roman" panose="02020603050405020304" pitchFamily="18" charset="0"/>
              </a:rPr>
              <a:t>（每</a:t>
            </a:r>
            <a:r>
              <a:rPr lang="en-US" altLang="zh-CN" sz="1050" b="1" i="0">
                <a:solidFill>
                  <a:srgbClr val="FF0000"/>
                </a:solidFill>
                <a:latin typeface="Times New Roman" panose="02020603050405020304" pitchFamily="18" charset="0"/>
              </a:rPr>
              <a:t>3</a:t>
            </a:r>
            <a:r>
              <a:rPr lang="zh-CN" altLang="en-US" sz="1050" b="1" i="0">
                <a:solidFill>
                  <a:srgbClr val="FF0000"/>
                </a:solidFill>
                <a:latin typeface="Times New Roman" panose="02020603050405020304" pitchFamily="18" charset="0"/>
              </a:rPr>
              <a:t>－</a:t>
            </a:r>
            <a:r>
              <a:rPr lang="en-US" altLang="zh-CN" sz="1050" b="1" i="0">
                <a:solidFill>
                  <a:srgbClr val="FF0000"/>
                </a:solidFill>
                <a:latin typeface="Times New Roman" panose="02020603050405020304" pitchFamily="18" charset="0"/>
              </a:rPr>
              <a:t>5</a:t>
            </a:r>
            <a:r>
              <a:rPr lang="zh-CN" altLang="en-US" sz="1050" b="1" i="0">
                <a:solidFill>
                  <a:srgbClr val="FF0000"/>
                </a:solidFill>
                <a:latin typeface="Times New Roman" panose="02020603050405020304" pitchFamily="18" charset="0"/>
              </a:rPr>
              <a:t>年）</a:t>
            </a:r>
          </a:p>
        </p:txBody>
      </p:sp>
      <p:sp>
        <p:nvSpPr>
          <p:cNvPr id="19" name="Line 32"/>
          <p:cNvSpPr>
            <a:spLocks noChangeShapeType="1"/>
          </p:cNvSpPr>
          <p:nvPr/>
        </p:nvSpPr>
        <p:spPr bwMode="auto">
          <a:xfrm>
            <a:off x="6165253" y="1839743"/>
            <a:ext cx="0" cy="626346"/>
          </a:xfrm>
          <a:prstGeom prst="line">
            <a:avLst/>
          </a:prstGeom>
          <a:noFill/>
          <a:ln w="9525">
            <a:solidFill>
              <a:srgbClr val="000000"/>
            </a:solidFill>
            <a:round/>
            <a:tailEnd type="triangle" w="med" len="med"/>
          </a:ln>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20" name="Line 33"/>
          <p:cNvSpPr>
            <a:spLocks noChangeShapeType="1"/>
          </p:cNvSpPr>
          <p:nvPr/>
        </p:nvSpPr>
        <p:spPr bwMode="auto">
          <a:xfrm>
            <a:off x="6459374" y="1839743"/>
            <a:ext cx="0" cy="626346"/>
          </a:xfrm>
          <a:prstGeom prst="line">
            <a:avLst/>
          </a:prstGeom>
          <a:noFill/>
          <a:ln w="9525">
            <a:solidFill>
              <a:srgbClr val="000000"/>
            </a:solidFill>
            <a:round/>
            <a:tailEnd type="triangle" w="med" len="med"/>
          </a:ln>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21" name="Line 34"/>
          <p:cNvSpPr>
            <a:spLocks noChangeShapeType="1"/>
          </p:cNvSpPr>
          <p:nvPr/>
        </p:nvSpPr>
        <p:spPr bwMode="auto">
          <a:xfrm>
            <a:off x="6751113" y="1839743"/>
            <a:ext cx="0" cy="626346"/>
          </a:xfrm>
          <a:prstGeom prst="line">
            <a:avLst/>
          </a:prstGeom>
          <a:noFill/>
          <a:ln w="9525">
            <a:solidFill>
              <a:srgbClr val="000000"/>
            </a:solidFill>
            <a:prstDash val="dash"/>
            <a:round/>
            <a:tailEnd type="triangle" w="med" len="med"/>
          </a:ln>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22" name="Line 35"/>
          <p:cNvSpPr>
            <a:spLocks noChangeShapeType="1"/>
          </p:cNvSpPr>
          <p:nvPr/>
        </p:nvSpPr>
        <p:spPr bwMode="auto">
          <a:xfrm>
            <a:off x="7042852" y="1837362"/>
            <a:ext cx="0" cy="628728"/>
          </a:xfrm>
          <a:prstGeom prst="line">
            <a:avLst/>
          </a:prstGeom>
          <a:noFill/>
          <a:ln w="9525">
            <a:solidFill>
              <a:srgbClr val="000000"/>
            </a:solidFill>
            <a:prstDash val="dash"/>
            <a:round/>
            <a:tailEnd type="triangle" w="med" len="med"/>
          </a:ln>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23" name="Line 37"/>
          <p:cNvSpPr>
            <a:spLocks noChangeShapeType="1"/>
          </p:cNvSpPr>
          <p:nvPr/>
        </p:nvSpPr>
        <p:spPr bwMode="auto">
          <a:xfrm>
            <a:off x="7423899" y="1837362"/>
            <a:ext cx="0" cy="626346"/>
          </a:xfrm>
          <a:prstGeom prst="line">
            <a:avLst/>
          </a:prstGeom>
          <a:noFill/>
          <a:ln w="9525">
            <a:solidFill>
              <a:srgbClr val="000000"/>
            </a:solidFill>
            <a:round/>
            <a:tailEnd type="triangle" w="med" len="med"/>
          </a:ln>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15380" name="Text Box 38"/>
          <p:cNvSpPr txBox="1">
            <a:spLocks noChangeArrowheads="1"/>
          </p:cNvSpPr>
          <p:nvPr/>
        </p:nvSpPr>
        <p:spPr bwMode="auto">
          <a:xfrm>
            <a:off x="7196461" y="1138378"/>
            <a:ext cx="720417" cy="689457"/>
          </a:xfrm>
          <a:prstGeom prst="rect">
            <a:avLst/>
          </a:prstGeom>
          <a:solidFill>
            <a:srgbClr val="FFFFFF"/>
          </a:solidFill>
          <a:ln w="9525">
            <a:solidFill>
              <a:srgbClr val="000000"/>
            </a:solidFill>
            <a:miter lim="800000"/>
          </a:ln>
        </p:spPr>
        <p:txBody>
          <a:bodyPr lIns="61551" tIns="30775" rIns="61551" bIns="30775"/>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46000"/>
              </a:lnSpc>
              <a:spcBef>
                <a:spcPct val="0"/>
              </a:spcBef>
              <a:buFontTx/>
              <a:buNone/>
            </a:pPr>
            <a:r>
              <a:rPr lang="zh-CN" altLang="en-US" sz="1050" b="1" i="0">
                <a:solidFill>
                  <a:srgbClr val="FF0000"/>
                </a:solidFill>
                <a:latin typeface="Times New Roman" panose="02020603050405020304" pitchFamily="18" charset="0"/>
              </a:rPr>
              <a:t>封存、拆除安全分析</a:t>
            </a:r>
          </a:p>
        </p:txBody>
      </p:sp>
      <p:sp>
        <p:nvSpPr>
          <p:cNvPr id="15381" name="Text Box 39"/>
          <p:cNvSpPr txBox="1">
            <a:spLocks noChangeArrowheads="1"/>
          </p:cNvSpPr>
          <p:nvPr/>
        </p:nvSpPr>
        <p:spPr bwMode="auto">
          <a:xfrm>
            <a:off x="5316233" y="1147904"/>
            <a:ext cx="625155" cy="689457"/>
          </a:xfrm>
          <a:prstGeom prst="rect">
            <a:avLst/>
          </a:prstGeom>
          <a:solidFill>
            <a:srgbClr val="FFFFFF"/>
          </a:solidFill>
          <a:ln w="9525">
            <a:solidFill>
              <a:srgbClr val="000000"/>
            </a:solidFill>
            <a:miter lim="800000"/>
          </a:ln>
        </p:spPr>
        <p:txBody>
          <a:bodyPr lIns="61551" tIns="30775" rIns="61551" bIns="30775"/>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46000"/>
              </a:lnSpc>
              <a:spcBef>
                <a:spcPct val="0"/>
              </a:spcBef>
              <a:buFontTx/>
              <a:buNone/>
            </a:pPr>
            <a:r>
              <a:rPr lang="en-US" altLang="zh-CN" sz="1050" b="1" i="0">
                <a:solidFill>
                  <a:srgbClr val="FF0000"/>
                </a:solidFill>
                <a:latin typeface="Times New Roman" panose="02020603050405020304" pitchFamily="18" charset="0"/>
              </a:rPr>
              <a:t>PHA</a:t>
            </a:r>
            <a:r>
              <a:rPr lang="zh-CN" altLang="en-US" sz="1050" b="1" i="0">
                <a:solidFill>
                  <a:srgbClr val="FF0000"/>
                </a:solidFill>
                <a:latin typeface="Times New Roman" panose="02020603050405020304" pitchFamily="18" charset="0"/>
              </a:rPr>
              <a:t>基准</a:t>
            </a:r>
          </a:p>
        </p:txBody>
      </p:sp>
      <p:sp>
        <p:nvSpPr>
          <p:cNvPr id="26" name="Line 40"/>
          <p:cNvSpPr>
            <a:spLocks noChangeShapeType="1"/>
          </p:cNvSpPr>
          <p:nvPr/>
        </p:nvSpPr>
        <p:spPr bwMode="auto">
          <a:xfrm>
            <a:off x="2489340" y="1877848"/>
            <a:ext cx="0" cy="600149"/>
          </a:xfrm>
          <a:prstGeom prst="line">
            <a:avLst/>
          </a:prstGeom>
          <a:noFill/>
          <a:ln w="9525">
            <a:solidFill>
              <a:srgbClr val="000000"/>
            </a:solidFill>
            <a:round/>
            <a:tailEnd type="triangle" w="med" len="med"/>
          </a:ln>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27" name="Line 41"/>
          <p:cNvSpPr>
            <a:spLocks noChangeShapeType="1"/>
          </p:cNvSpPr>
          <p:nvPr/>
        </p:nvSpPr>
        <p:spPr bwMode="auto">
          <a:xfrm>
            <a:off x="3268105" y="1877848"/>
            <a:ext cx="0" cy="600149"/>
          </a:xfrm>
          <a:prstGeom prst="line">
            <a:avLst/>
          </a:prstGeom>
          <a:noFill/>
          <a:ln w="9525">
            <a:solidFill>
              <a:srgbClr val="000000"/>
            </a:solidFill>
            <a:round/>
            <a:tailEnd type="triangle" w="med" len="med"/>
          </a:ln>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29" name="Line 43"/>
          <p:cNvSpPr>
            <a:spLocks noChangeShapeType="1"/>
          </p:cNvSpPr>
          <p:nvPr/>
        </p:nvSpPr>
        <p:spPr bwMode="auto">
          <a:xfrm>
            <a:off x="5742529" y="1839743"/>
            <a:ext cx="15480" cy="627536"/>
          </a:xfrm>
          <a:prstGeom prst="line">
            <a:avLst/>
          </a:prstGeom>
          <a:noFill/>
          <a:ln w="9525">
            <a:solidFill>
              <a:srgbClr val="000000"/>
            </a:solidFill>
            <a:round/>
            <a:tailEnd type="triangle" w="med" len="med"/>
          </a:ln>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30" name="Line 44"/>
          <p:cNvSpPr>
            <a:spLocks noChangeShapeType="1"/>
          </p:cNvSpPr>
          <p:nvPr/>
        </p:nvSpPr>
        <p:spPr bwMode="auto">
          <a:xfrm>
            <a:off x="4054015" y="1531333"/>
            <a:ext cx="15480" cy="959762"/>
          </a:xfrm>
          <a:prstGeom prst="line">
            <a:avLst/>
          </a:prstGeom>
          <a:noFill/>
          <a:ln w="9525">
            <a:solidFill>
              <a:srgbClr val="000000"/>
            </a:solidFill>
            <a:round/>
            <a:tailEnd type="triangle" w="med" len="med"/>
          </a:ln>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31" name="Line 45"/>
          <p:cNvSpPr>
            <a:spLocks noChangeShapeType="1"/>
          </p:cNvSpPr>
          <p:nvPr/>
        </p:nvSpPr>
        <p:spPr bwMode="auto">
          <a:xfrm flipV="1">
            <a:off x="3515786" y="1534905"/>
            <a:ext cx="550137" cy="8335"/>
          </a:xfrm>
          <a:prstGeom prst="line">
            <a:avLst/>
          </a:prstGeom>
          <a:noFill/>
          <a:ln w="9525">
            <a:solidFill>
              <a:srgbClr val="000000"/>
            </a:solidFill>
            <a:round/>
          </a:ln>
          <a:effectLst/>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15387" name="Text Box 27"/>
          <p:cNvSpPr txBox="1">
            <a:spLocks noChangeArrowheads="1"/>
          </p:cNvSpPr>
          <p:nvPr/>
        </p:nvSpPr>
        <p:spPr bwMode="auto">
          <a:xfrm>
            <a:off x="2687008" y="4216524"/>
            <a:ext cx="859737" cy="359613"/>
          </a:xfrm>
          <a:prstGeom prst="rect">
            <a:avLst/>
          </a:prstGeom>
          <a:solidFill>
            <a:srgbClr val="FFFFFF"/>
          </a:solidFill>
          <a:ln w="9525">
            <a:solidFill>
              <a:srgbClr val="000000"/>
            </a:solidFill>
            <a:miter lim="800000"/>
          </a:ln>
        </p:spPr>
        <p:txBody>
          <a:bodyPr lIns="61551" tIns="30775" rIns="61551" bIns="30775"/>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46000"/>
              </a:lnSpc>
              <a:spcBef>
                <a:spcPct val="0"/>
              </a:spcBef>
              <a:buFontTx/>
              <a:buNone/>
            </a:pPr>
            <a:r>
              <a:rPr lang="zh-CN" altLang="en-US" sz="1050" b="1" i="0">
                <a:solidFill>
                  <a:srgbClr val="FF0000"/>
                </a:solidFill>
                <a:latin typeface="Times New Roman" panose="02020603050405020304" pitchFamily="18" charset="0"/>
              </a:rPr>
              <a:t>工艺技术</a:t>
            </a:r>
          </a:p>
        </p:txBody>
      </p:sp>
      <p:sp>
        <p:nvSpPr>
          <p:cNvPr id="15388" name="Text Box 27"/>
          <p:cNvSpPr txBox="1">
            <a:spLocks noChangeArrowheads="1"/>
          </p:cNvSpPr>
          <p:nvPr/>
        </p:nvSpPr>
        <p:spPr bwMode="auto">
          <a:xfrm>
            <a:off x="4664880" y="4193899"/>
            <a:ext cx="850211" cy="466783"/>
          </a:xfrm>
          <a:prstGeom prst="rect">
            <a:avLst/>
          </a:prstGeom>
          <a:solidFill>
            <a:srgbClr val="FFFFFF"/>
          </a:solidFill>
          <a:ln w="9525">
            <a:solidFill>
              <a:srgbClr val="000000"/>
            </a:solidFill>
            <a:miter lim="800000"/>
          </a:ln>
        </p:spPr>
        <p:txBody>
          <a:bodyPr lIns="61551" tIns="30775" rIns="61551" bIns="30775"/>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46000"/>
              </a:lnSpc>
              <a:spcBef>
                <a:spcPct val="0"/>
              </a:spcBef>
              <a:buFontTx/>
              <a:buNone/>
            </a:pPr>
            <a:r>
              <a:rPr lang="zh-CN" altLang="en-US" sz="1050" b="1" i="0">
                <a:solidFill>
                  <a:srgbClr val="FF0000"/>
                </a:solidFill>
                <a:latin typeface="Times New Roman" panose="02020603050405020304" pitchFamily="18" charset="0"/>
              </a:rPr>
              <a:t>开车前的安全检查</a:t>
            </a:r>
          </a:p>
        </p:txBody>
      </p:sp>
      <p:sp>
        <p:nvSpPr>
          <p:cNvPr id="15389" name="Text Box 27"/>
          <p:cNvSpPr txBox="1">
            <a:spLocks noChangeArrowheads="1"/>
          </p:cNvSpPr>
          <p:nvPr/>
        </p:nvSpPr>
        <p:spPr bwMode="auto">
          <a:xfrm>
            <a:off x="5650839" y="4202235"/>
            <a:ext cx="721608" cy="465591"/>
          </a:xfrm>
          <a:prstGeom prst="rect">
            <a:avLst/>
          </a:prstGeom>
          <a:solidFill>
            <a:srgbClr val="FFFFFF"/>
          </a:solidFill>
          <a:ln w="9525">
            <a:solidFill>
              <a:srgbClr val="000000"/>
            </a:solidFill>
            <a:miter lim="800000"/>
          </a:ln>
        </p:spPr>
        <p:txBody>
          <a:bodyPr lIns="61551" tIns="30775" rIns="61551" bIns="30775"/>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46000"/>
              </a:lnSpc>
              <a:spcBef>
                <a:spcPct val="0"/>
              </a:spcBef>
              <a:buFontTx/>
              <a:buNone/>
            </a:pPr>
            <a:r>
              <a:rPr lang="zh-CN" altLang="en-US" sz="1050" b="1" i="0">
                <a:solidFill>
                  <a:srgbClr val="FF0000"/>
                </a:solidFill>
                <a:latin typeface="Times New Roman" panose="02020603050405020304" pitchFamily="18" charset="0"/>
              </a:rPr>
              <a:t>标准操作程序</a:t>
            </a:r>
          </a:p>
        </p:txBody>
      </p:sp>
      <p:sp>
        <p:nvSpPr>
          <p:cNvPr id="15390" name="Text Box 27"/>
          <p:cNvSpPr txBox="1">
            <a:spLocks noChangeArrowheads="1"/>
          </p:cNvSpPr>
          <p:nvPr/>
        </p:nvSpPr>
        <p:spPr bwMode="auto">
          <a:xfrm>
            <a:off x="6487953" y="4202235"/>
            <a:ext cx="783528" cy="465591"/>
          </a:xfrm>
          <a:prstGeom prst="rect">
            <a:avLst/>
          </a:prstGeom>
          <a:solidFill>
            <a:srgbClr val="FFFFFF"/>
          </a:solidFill>
          <a:ln w="9525">
            <a:solidFill>
              <a:srgbClr val="000000"/>
            </a:solidFill>
            <a:miter lim="800000"/>
          </a:ln>
        </p:spPr>
        <p:txBody>
          <a:bodyPr lIns="61551" tIns="30775" rIns="61551" bIns="30775"/>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46000"/>
              </a:lnSpc>
              <a:spcBef>
                <a:spcPct val="0"/>
              </a:spcBef>
              <a:buFontTx/>
              <a:buNone/>
            </a:pPr>
            <a:r>
              <a:rPr lang="zh-CN" altLang="en-US" sz="1050" b="1" i="0">
                <a:solidFill>
                  <a:srgbClr val="FF0000"/>
                </a:solidFill>
                <a:latin typeface="Times New Roman" panose="02020603050405020304" pitchFamily="18" charset="0"/>
              </a:rPr>
              <a:t>技术变更管理</a:t>
            </a:r>
          </a:p>
        </p:txBody>
      </p:sp>
      <p:sp>
        <p:nvSpPr>
          <p:cNvPr id="15391" name="Rectangle 16383"/>
          <p:cNvSpPr>
            <a:spLocks noChangeArrowheads="1"/>
          </p:cNvSpPr>
          <p:nvPr/>
        </p:nvSpPr>
        <p:spPr bwMode="auto">
          <a:xfrm>
            <a:off x="1629603" y="1097892"/>
            <a:ext cx="3099579" cy="2737585"/>
          </a:xfrm>
          <a:prstGeom prst="rect">
            <a:avLst/>
          </a:prstGeom>
          <a:solidFill>
            <a:schemeClr val="bg1">
              <a:alpha val="0"/>
            </a:schemeClr>
          </a:solidFill>
          <a:ln w="9525" algn="ctr">
            <a:solidFill>
              <a:srgbClr val="C00000"/>
            </a:solidFill>
            <a:prstDash val="sysDash"/>
            <a:round/>
          </a:ln>
        </p:spPr>
        <p:txBody>
          <a:bodyPr lIns="61551" tIns="30775" rIns="61551" bIns="30775"/>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zh-CN" sz="1350" i="0">
              <a:ea typeface="华文细黑" panose="02010600040101010101" pitchFamily="2" charset="-122"/>
            </a:endParaRPr>
          </a:p>
        </p:txBody>
      </p:sp>
      <p:sp>
        <p:nvSpPr>
          <p:cNvPr id="55" name="Line 32"/>
          <p:cNvSpPr>
            <a:spLocks noChangeShapeType="1"/>
          </p:cNvSpPr>
          <p:nvPr/>
        </p:nvSpPr>
        <p:spPr bwMode="auto">
          <a:xfrm flipV="1">
            <a:off x="5990210" y="3417516"/>
            <a:ext cx="0" cy="776383"/>
          </a:xfrm>
          <a:prstGeom prst="line">
            <a:avLst/>
          </a:prstGeom>
          <a:noFill/>
          <a:ln w="9525">
            <a:solidFill>
              <a:srgbClr val="000000"/>
            </a:solidFill>
            <a:round/>
            <a:tailEnd type="triangle" w="med" len="med"/>
          </a:ln>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56" name="Line 32"/>
          <p:cNvSpPr>
            <a:spLocks noChangeShapeType="1"/>
          </p:cNvSpPr>
          <p:nvPr/>
        </p:nvSpPr>
        <p:spPr bwMode="auto">
          <a:xfrm flipV="1">
            <a:off x="6864236" y="3417516"/>
            <a:ext cx="0" cy="776383"/>
          </a:xfrm>
          <a:prstGeom prst="line">
            <a:avLst/>
          </a:prstGeom>
          <a:noFill/>
          <a:ln w="9525">
            <a:solidFill>
              <a:srgbClr val="000000"/>
            </a:solidFill>
            <a:round/>
            <a:tailEnd type="triangle" w="med" len="med"/>
          </a:ln>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57" name="Line 32"/>
          <p:cNvSpPr>
            <a:spLocks noChangeShapeType="1"/>
          </p:cNvSpPr>
          <p:nvPr/>
        </p:nvSpPr>
        <p:spPr bwMode="auto">
          <a:xfrm flipV="1">
            <a:off x="5089986" y="3417516"/>
            <a:ext cx="0" cy="776383"/>
          </a:xfrm>
          <a:prstGeom prst="line">
            <a:avLst/>
          </a:prstGeom>
          <a:noFill/>
          <a:ln w="9525">
            <a:solidFill>
              <a:srgbClr val="000000"/>
            </a:solidFill>
            <a:round/>
            <a:tailEnd type="triangle" w="med" len="med"/>
          </a:ln>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58" name="Line 32"/>
          <p:cNvSpPr>
            <a:spLocks noChangeShapeType="1"/>
          </p:cNvSpPr>
          <p:nvPr/>
        </p:nvSpPr>
        <p:spPr bwMode="auto">
          <a:xfrm flipV="1">
            <a:off x="3204994" y="3816425"/>
            <a:ext cx="0" cy="400099"/>
          </a:xfrm>
          <a:prstGeom prst="line">
            <a:avLst/>
          </a:prstGeom>
          <a:noFill/>
          <a:ln w="9525">
            <a:solidFill>
              <a:srgbClr val="000000"/>
            </a:solidFill>
            <a:round/>
            <a:tailEnd type="triangle" w="med" len="med"/>
          </a:ln>
        </p:spPr>
        <p:txBody>
          <a:bodyPr lIns="61551" tIns="30775" rIns="61551" bIns="30775"/>
          <a:lstStyle/>
          <a:p>
            <a:pPr>
              <a:spcBef>
                <a:spcPts val="0"/>
              </a:spcBef>
              <a:spcAft>
                <a:spcPts val="0"/>
              </a:spcAft>
              <a:buFont typeface="Arial" panose="020B0604020202020204" pitchFamily="34" charset="0"/>
              <a:buNone/>
              <a:defRPr/>
            </a:pPr>
            <a:endParaRPr lang="en-US" sz="1200" i="0" kern="0">
              <a:solidFill>
                <a:sysClr val="windowText" lastClr="000000"/>
              </a:solidFill>
              <a:latin typeface="Arial" panose="020B0604020202020204" pitchFamily="34" charset="0"/>
            </a:endParaRPr>
          </a:p>
        </p:txBody>
      </p:sp>
      <p:sp>
        <p:nvSpPr>
          <p:cNvPr id="15396" name="TextBox 16384"/>
          <p:cNvSpPr txBox="1">
            <a:spLocks noChangeArrowheads="1"/>
          </p:cNvSpPr>
          <p:nvPr/>
        </p:nvSpPr>
        <p:spPr bwMode="auto">
          <a:xfrm>
            <a:off x="2413131" y="3573507"/>
            <a:ext cx="1533714"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551" tIns="30775" rIns="61551" bIns="30775">
            <a:spAutoFit/>
          </a:bodyPr>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200" i="0">
                <a:solidFill>
                  <a:srgbClr val="0000CC"/>
                </a:solidFill>
                <a:ea typeface="楷体_GB2312"/>
                <a:cs typeface="楷体_GB2312"/>
              </a:rPr>
              <a:t>项目建设阶段</a:t>
            </a:r>
          </a:p>
        </p:txBody>
      </p:sp>
      <p:sp>
        <p:nvSpPr>
          <p:cNvPr id="15397" name="Text Box 27"/>
          <p:cNvSpPr txBox="1">
            <a:spLocks noChangeArrowheads="1"/>
          </p:cNvSpPr>
          <p:nvPr/>
        </p:nvSpPr>
        <p:spPr bwMode="auto">
          <a:xfrm>
            <a:off x="1545058" y="4216524"/>
            <a:ext cx="1015729" cy="359613"/>
          </a:xfrm>
          <a:prstGeom prst="rect">
            <a:avLst/>
          </a:prstGeom>
          <a:solidFill>
            <a:srgbClr val="FFFFFF"/>
          </a:solidFill>
          <a:ln w="9525">
            <a:solidFill>
              <a:srgbClr val="000000"/>
            </a:solidFill>
            <a:miter lim="800000"/>
          </a:ln>
        </p:spPr>
        <p:txBody>
          <a:bodyPr lIns="61551" tIns="30775" rIns="61551" bIns="30775"/>
          <a:lstStyle>
            <a:lvl1pPr algn="l"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46000"/>
              </a:lnSpc>
              <a:spcBef>
                <a:spcPct val="0"/>
              </a:spcBef>
              <a:buFontTx/>
              <a:buNone/>
            </a:pPr>
            <a:r>
              <a:rPr lang="zh-CN" altLang="en-US" sz="1050" b="1" i="0">
                <a:solidFill>
                  <a:srgbClr val="FF0000"/>
                </a:solidFill>
                <a:latin typeface="Times New Roman" panose="02020603050405020304" pitchFamily="18" charset="0"/>
              </a:rPr>
              <a:t>设计回顾</a:t>
            </a:r>
          </a:p>
        </p:txBody>
      </p:sp>
      <p:cxnSp>
        <p:nvCxnSpPr>
          <p:cNvPr id="15398" name="Straight Arrow Connector 2"/>
          <p:cNvCxnSpPr>
            <a:cxnSpLocks noChangeShapeType="1"/>
            <a:stCxn id="15397" idx="0"/>
          </p:cNvCxnSpPr>
          <p:nvPr/>
        </p:nvCxnSpPr>
        <p:spPr bwMode="auto">
          <a:xfrm flipV="1">
            <a:off x="2053518" y="3835477"/>
            <a:ext cx="0" cy="381047"/>
          </a:xfrm>
          <a:prstGeom prst="straightConnector1">
            <a:avLst/>
          </a:prstGeom>
          <a:noFill/>
          <a:ln w="9525" algn="ctr">
            <a:solidFill>
              <a:schemeClr val="tx1"/>
            </a:solidFill>
            <a:round/>
            <a:tailEnd type="arrow" w="med" len="med"/>
          </a:ln>
          <a:extLst>
            <a:ext uri="{909E8E84-426E-40DD-AFC4-6F175D3DCCD1}">
              <a14:hiddenFill xmlns:a14="http://schemas.microsoft.com/office/drawing/2010/main">
                <a:noFill/>
              </a14:hiddenFill>
            </a:ext>
          </a:extLst>
        </p:spPr>
      </p:cxnSp>
    </p:spTree>
    <p:custDataLst>
      <p:tags r:id="rId1"/>
    </p:custData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40477" y="3975060"/>
            <a:ext cx="2035369" cy="3924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grpSp>
        <p:nvGrpSpPr>
          <p:cNvPr id="40963" name="Group 29"/>
          <p:cNvGrpSpPr/>
          <p:nvPr/>
        </p:nvGrpSpPr>
        <p:grpSpPr bwMode="auto">
          <a:xfrm>
            <a:off x="1840477" y="1068633"/>
            <a:ext cx="6278361" cy="3298891"/>
            <a:chOff x="1031193" y="3077029"/>
            <a:chExt cx="8881160" cy="4566153"/>
          </a:xfrm>
        </p:grpSpPr>
        <p:sp>
          <p:nvSpPr>
            <p:cNvPr id="40964" name="Text Box 39"/>
            <p:cNvSpPr txBox="1">
              <a:spLocks noChangeArrowheads="1"/>
            </p:cNvSpPr>
            <p:nvPr/>
          </p:nvSpPr>
          <p:spPr bwMode="auto">
            <a:xfrm>
              <a:off x="1031193" y="3658118"/>
              <a:ext cx="1351066" cy="1138363"/>
            </a:xfrm>
            <a:prstGeom prst="rect">
              <a:avLst/>
            </a:prstGeom>
            <a:solidFill>
              <a:srgbClr val="DAF2FE"/>
            </a:solidFill>
            <a:ln w="9525">
              <a:solidFill>
                <a:srgbClr val="000000"/>
              </a:solidFill>
              <a:miter lim="800000"/>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46000"/>
                </a:lnSpc>
              </a:pPr>
              <a:r>
                <a:rPr lang="zh-CN" altLang="en-US" sz="1500" b="1" dirty="0">
                  <a:solidFill>
                    <a:srgbClr val="000000"/>
                  </a:solidFill>
                  <a:latin typeface="微软雅黑" panose="020B0503020204020204" charset="-122"/>
                  <a:ea typeface="微软雅黑" panose="020B0503020204020204" charset="-122"/>
                </a:rPr>
                <a:t>设备设计基础</a:t>
              </a:r>
            </a:p>
          </p:txBody>
        </p:sp>
        <p:sp>
          <p:nvSpPr>
            <p:cNvPr id="40965" name="Text Box 39"/>
            <p:cNvSpPr txBox="1">
              <a:spLocks noChangeArrowheads="1"/>
            </p:cNvSpPr>
            <p:nvPr/>
          </p:nvSpPr>
          <p:spPr bwMode="auto">
            <a:xfrm>
              <a:off x="3131617" y="3658118"/>
              <a:ext cx="727131" cy="1138363"/>
            </a:xfrm>
            <a:prstGeom prst="rect">
              <a:avLst/>
            </a:prstGeom>
            <a:solidFill>
              <a:srgbClr val="DAF2FE"/>
            </a:solidFill>
            <a:ln w="9525">
              <a:solidFill>
                <a:srgbClr val="000000"/>
              </a:solidFill>
              <a:miter lim="800000"/>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46000"/>
                </a:lnSpc>
              </a:pPr>
              <a:r>
                <a:rPr lang="zh-CN" altLang="en-US" sz="1500" b="1" dirty="0">
                  <a:solidFill>
                    <a:srgbClr val="000000"/>
                  </a:solidFill>
                  <a:latin typeface="微软雅黑" panose="020B0503020204020204" charset="-122"/>
                  <a:ea typeface="微软雅黑" panose="020B0503020204020204" charset="-122"/>
                </a:rPr>
                <a:t>订单</a:t>
              </a:r>
            </a:p>
          </p:txBody>
        </p:sp>
        <p:sp>
          <p:nvSpPr>
            <p:cNvPr id="40966" name="Text Box 39"/>
            <p:cNvSpPr txBox="1">
              <a:spLocks noChangeArrowheads="1"/>
            </p:cNvSpPr>
            <p:nvPr/>
          </p:nvSpPr>
          <p:spPr bwMode="auto">
            <a:xfrm>
              <a:off x="4644622" y="3658118"/>
              <a:ext cx="727131" cy="1138363"/>
            </a:xfrm>
            <a:prstGeom prst="rect">
              <a:avLst/>
            </a:prstGeom>
            <a:solidFill>
              <a:srgbClr val="DAF2FE"/>
            </a:solidFill>
            <a:ln w="9525">
              <a:solidFill>
                <a:srgbClr val="000000"/>
              </a:solidFill>
              <a:miter lim="800000"/>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146000"/>
                </a:lnSpc>
              </a:pPr>
              <a:r>
                <a:rPr lang="zh-CN" altLang="en-US" sz="1500" b="1">
                  <a:solidFill>
                    <a:srgbClr val="000000"/>
                  </a:solidFill>
                  <a:latin typeface="微软雅黑" panose="020B0503020204020204" charset="-122"/>
                  <a:ea typeface="微软雅黑" panose="020B0503020204020204" charset="-122"/>
                </a:rPr>
                <a:t>制造</a:t>
              </a:r>
            </a:p>
          </p:txBody>
        </p:sp>
        <p:sp>
          <p:nvSpPr>
            <p:cNvPr id="40967" name="Text Box 39"/>
            <p:cNvSpPr txBox="1">
              <a:spLocks noChangeArrowheads="1"/>
            </p:cNvSpPr>
            <p:nvPr/>
          </p:nvSpPr>
          <p:spPr bwMode="auto">
            <a:xfrm>
              <a:off x="6146513" y="3658118"/>
              <a:ext cx="727131" cy="1138363"/>
            </a:xfrm>
            <a:prstGeom prst="rect">
              <a:avLst/>
            </a:prstGeom>
            <a:solidFill>
              <a:srgbClr val="DAF2FE"/>
            </a:solidFill>
            <a:ln w="9525">
              <a:solidFill>
                <a:srgbClr val="000000"/>
              </a:solidFill>
              <a:miter lim="800000"/>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146000"/>
                </a:lnSpc>
              </a:pPr>
              <a:r>
                <a:rPr lang="zh-CN" altLang="en-US" sz="1500" b="1">
                  <a:solidFill>
                    <a:srgbClr val="000000"/>
                  </a:solidFill>
                  <a:latin typeface="微软雅黑" panose="020B0503020204020204" charset="-122"/>
                  <a:ea typeface="微软雅黑" panose="020B0503020204020204" charset="-122"/>
                </a:rPr>
                <a:t>接收</a:t>
              </a:r>
            </a:p>
          </p:txBody>
        </p:sp>
        <p:sp>
          <p:nvSpPr>
            <p:cNvPr id="40968" name="Text Box 39"/>
            <p:cNvSpPr txBox="1">
              <a:spLocks noChangeArrowheads="1"/>
            </p:cNvSpPr>
            <p:nvPr/>
          </p:nvSpPr>
          <p:spPr bwMode="auto">
            <a:xfrm>
              <a:off x="7718259" y="3658118"/>
              <a:ext cx="727131" cy="1138363"/>
            </a:xfrm>
            <a:prstGeom prst="rect">
              <a:avLst/>
            </a:prstGeom>
            <a:solidFill>
              <a:srgbClr val="DAF2FE"/>
            </a:solidFill>
            <a:ln w="9525">
              <a:solidFill>
                <a:srgbClr val="000000"/>
              </a:solidFill>
              <a:miter lim="800000"/>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146000"/>
                </a:lnSpc>
              </a:pPr>
              <a:r>
                <a:rPr lang="zh-CN" altLang="en-US" sz="1500" b="1" dirty="0">
                  <a:solidFill>
                    <a:srgbClr val="000000"/>
                  </a:solidFill>
                  <a:latin typeface="微软雅黑" panose="020B0503020204020204" charset="-122"/>
                  <a:ea typeface="微软雅黑" panose="020B0503020204020204" charset="-122"/>
                </a:rPr>
                <a:t>安装</a:t>
              </a:r>
            </a:p>
          </p:txBody>
        </p:sp>
        <p:sp>
          <p:nvSpPr>
            <p:cNvPr id="40969" name="Text Box 39"/>
            <p:cNvSpPr txBox="1">
              <a:spLocks noChangeArrowheads="1"/>
            </p:cNvSpPr>
            <p:nvPr/>
          </p:nvSpPr>
          <p:spPr bwMode="auto">
            <a:xfrm>
              <a:off x="4644621" y="5776076"/>
              <a:ext cx="5267731" cy="1867106"/>
            </a:xfrm>
            <a:prstGeom prst="rect">
              <a:avLst/>
            </a:prstGeom>
            <a:solidFill>
              <a:srgbClr val="DAF2FE"/>
            </a:solidFill>
            <a:ln w="9525">
              <a:solidFill>
                <a:srgbClr val="000000"/>
              </a:solidFill>
              <a:miter lim="800000"/>
            </a:ln>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46000"/>
                </a:lnSpc>
              </a:pPr>
              <a:r>
                <a:rPr lang="zh-CN" altLang="en-US" sz="1500" b="1" dirty="0">
                  <a:solidFill>
                    <a:srgbClr val="000000"/>
                  </a:solidFill>
                  <a:latin typeface="微软雅黑" panose="020B0503020204020204" charset="-122"/>
                  <a:ea typeface="微软雅黑" panose="020B0503020204020204" charset="-122"/>
                </a:rPr>
                <a:t>设备生命周期管理</a:t>
              </a:r>
              <a:endParaRPr lang="en-US" altLang="zh-CN" sz="1500" b="1" dirty="0">
                <a:solidFill>
                  <a:srgbClr val="000000"/>
                </a:solidFill>
                <a:latin typeface="微软雅黑" panose="020B0503020204020204" charset="-122"/>
                <a:ea typeface="微软雅黑" panose="020B0503020204020204" charset="-122"/>
              </a:endParaRPr>
            </a:p>
            <a:p>
              <a:pPr algn="ctr" eaLnBrk="1" hangingPunct="1">
                <a:lnSpc>
                  <a:spcPct val="146000"/>
                </a:lnSpc>
              </a:pPr>
              <a:r>
                <a:rPr lang="zh-CN" altLang="en-US" sz="1500" b="1" dirty="0">
                  <a:solidFill>
                    <a:srgbClr val="000000"/>
                  </a:solidFill>
                  <a:latin typeface="微软雅黑" panose="020B0503020204020204" charset="-122"/>
                  <a:ea typeface="微软雅黑" panose="020B0503020204020204" charset="-122"/>
                </a:rPr>
                <a:t>（程序、维修人员能力提升、备品配件质量保证、检查测试、维修、可靠性分析等）</a:t>
              </a:r>
            </a:p>
          </p:txBody>
        </p:sp>
        <p:sp>
          <p:nvSpPr>
            <p:cNvPr id="40970" name="TextBox 1"/>
            <p:cNvSpPr txBox="1">
              <a:spLocks noChangeArrowheads="1"/>
            </p:cNvSpPr>
            <p:nvPr/>
          </p:nvSpPr>
          <p:spPr bwMode="auto">
            <a:xfrm>
              <a:off x="1031193" y="3077029"/>
              <a:ext cx="1568223" cy="46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zh-CN" altLang="en-US" sz="1500" b="1" dirty="0">
                  <a:solidFill>
                    <a:srgbClr val="FF0000"/>
                  </a:solidFill>
                  <a:latin typeface="微软雅黑" panose="020B0503020204020204" charset="-122"/>
                  <a:ea typeface="微软雅黑" panose="020B0503020204020204" charset="-122"/>
                </a:rPr>
                <a:t>工艺技术</a:t>
              </a:r>
            </a:p>
          </p:txBody>
        </p:sp>
        <p:sp>
          <p:nvSpPr>
            <p:cNvPr id="40971" name="TextBox 10"/>
            <p:cNvSpPr txBox="1">
              <a:spLocks noChangeArrowheads="1"/>
            </p:cNvSpPr>
            <p:nvPr/>
          </p:nvSpPr>
          <p:spPr bwMode="auto">
            <a:xfrm>
              <a:off x="5224909" y="3098800"/>
              <a:ext cx="1568223" cy="46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zh-CN" altLang="en-US" sz="1500" b="1">
                  <a:solidFill>
                    <a:srgbClr val="FF0000"/>
                  </a:solidFill>
                  <a:latin typeface="微软雅黑" panose="020B0503020204020204" charset="-122"/>
                  <a:ea typeface="微软雅黑" panose="020B0503020204020204" charset="-122"/>
                </a:rPr>
                <a:t>质量保证</a:t>
              </a:r>
            </a:p>
          </p:txBody>
        </p:sp>
        <p:cxnSp>
          <p:nvCxnSpPr>
            <p:cNvPr id="40972" name="Straight Arrow Connector 9"/>
            <p:cNvCxnSpPr>
              <a:cxnSpLocks noChangeShapeType="1"/>
            </p:cNvCxnSpPr>
            <p:nvPr/>
          </p:nvCxnSpPr>
          <p:spPr bwMode="auto">
            <a:xfrm flipH="1">
              <a:off x="3251200" y="3277084"/>
              <a:ext cx="1757595" cy="0"/>
            </a:xfrm>
            <a:prstGeom prst="straightConnector1">
              <a:avLst/>
            </a:prstGeom>
            <a:noFill/>
            <a:ln w="9525" algn="ctr">
              <a:solidFill>
                <a:schemeClr val="tx1"/>
              </a:solidFill>
              <a:prstDash val="dashDot"/>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73" name="Straight Arrow Connector 12"/>
            <p:cNvCxnSpPr>
              <a:cxnSpLocks noChangeShapeType="1"/>
            </p:cNvCxnSpPr>
            <p:nvPr/>
          </p:nvCxnSpPr>
          <p:spPr bwMode="auto">
            <a:xfrm>
              <a:off x="6662738" y="3298856"/>
              <a:ext cx="1535288" cy="0"/>
            </a:xfrm>
            <a:prstGeom prst="straightConnector1">
              <a:avLst/>
            </a:prstGeom>
            <a:noFill/>
            <a:ln w="9525" algn="ctr">
              <a:solidFill>
                <a:schemeClr val="tx1"/>
              </a:solidFill>
              <a:prstDash val="dashDot"/>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74" name="Straight Arrow Connector 14"/>
            <p:cNvCxnSpPr>
              <a:cxnSpLocks noChangeShapeType="1"/>
              <a:stCxn id="40968" idx="2"/>
            </p:cNvCxnSpPr>
            <p:nvPr/>
          </p:nvCxnSpPr>
          <p:spPr bwMode="auto">
            <a:xfrm flipH="1">
              <a:off x="8081682" y="4796065"/>
              <a:ext cx="1" cy="980891"/>
            </a:xfrm>
            <a:prstGeom prst="straightConnector1">
              <a:avLst/>
            </a:prstGeom>
            <a:noFill/>
            <a:ln w="9525" algn="ctr">
              <a:solidFill>
                <a:schemeClr val="tx1"/>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975" name="TextBox 17"/>
            <p:cNvSpPr txBox="1">
              <a:spLocks noChangeArrowheads="1"/>
            </p:cNvSpPr>
            <p:nvPr/>
          </p:nvSpPr>
          <p:spPr bwMode="auto">
            <a:xfrm>
              <a:off x="5371753" y="5271996"/>
              <a:ext cx="1922579" cy="46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zh-CN" altLang="en-US" sz="1500" b="1">
                  <a:solidFill>
                    <a:srgbClr val="FF0000"/>
                  </a:solidFill>
                  <a:latin typeface="微软雅黑" panose="020B0503020204020204" charset="-122"/>
                  <a:ea typeface="微软雅黑" panose="020B0503020204020204" charset="-122"/>
                </a:rPr>
                <a:t>设备完整性</a:t>
              </a:r>
            </a:p>
          </p:txBody>
        </p:sp>
        <p:sp>
          <p:nvSpPr>
            <p:cNvPr id="40976" name="TextBox 18"/>
            <p:cNvSpPr txBox="1">
              <a:spLocks noChangeArrowheads="1"/>
            </p:cNvSpPr>
            <p:nvPr/>
          </p:nvSpPr>
          <p:spPr bwMode="auto">
            <a:xfrm>
              <a:off x="1996674" y="5725621"/>
              <a:ext cx="2056011" cy="46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zh-CN" altLang="en-US" sz="1500" b="1" dirty="0">
                  <a:solidFill>
                    <a:srgbClr val="FF0000"/>
                  </a:solidFill>
                  <a:latin typeface="微软雅黑" panose="020B0503020204020204" charset="-122"/>
                  <a:ea typeface="微软雅黑" panose="020B0503020204020204" charset="-122"/>
                </a:rPr>
                <a:t>设备变更管理</a:t>
              </a:r>
            </a:p>
          </p:txBody>
        </p:sp>
        <p:cxnSp>
          <p:nvCxnSpPr>
            <p:cNvPr id="40977" name="Straight Arrow Connector 19"/>
            <p:cNvCxnSpPr>
              <a:cxnSpLocks noChangeShapeType="1"/>
            </p:cNvCxnSpPr>
            <p:nvPr/>
          </p:nvCxnSpPr>
          <p:spPr bwMode="auto">
            <a:xfrm>
              <a:off x="3858725" y="6084930"/>
              <a:ext cx="767644" cy="0"/>
            </a:xfrm>
            <a:prstGeom prst="straightConnector1">
              <a:avLst/>
            </a:prstGeom>
            <a:noFill/>
            <a:ln w="9525" cmpd="thickThin" algn="ctr">
              <a:solidFill>
                <a:schemeClr val="tx1"/>
              </a:solidFill>
              <a:prstDash val="solid"/>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978" name="TextBox 16"/>
            <p:cNvSpPr txBox="1">
              <a:spLocks noChangeArrowheads="1"/>
            </p:cNvSpPr>
            <p:nvPr/>
          </p:nvSpPr>
          <p:spPr bwMode="auto">
            <a:xfrm>
              <a:off x="8096428" y="5007429"/>
              <a:ext cx="1815925" cy="78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zh-CN" altLang="en-US" sz="1500" b="1" dirty="0">
                  <a:solidFill>
                    <a:srgbClr val="00B050"/>
                  </a:solidFill>
                  <a:latin typeface="微软雅黑" panose="020B0503020204020204" charset="-122"/>
                  <a:ea typeface="微软雅黑" panose="020B0503020204020204" charset="-122"/>
                </a:rPr>
                <a:t>启动前的安全检查</a:t>
              </a:r>
            </a:p>
          </p:txBody>
        </p:sp>
        <p:cxnSp>
          <p:nvCxnSpPr>
            <p:cNvPr id="40979" name="Straight Arrow Connector 21"/>
            <p:cNvCxnSpPr>
              <a:cxnSpLocks noChangeShapeType="1"/>
            </p:cNvCxnSpPr>
            <p:nvPr/>
          </p:nvCxnSpPr>
          <p:spPr bwMode="auto">
            <a:xfrm>
              <a:off x="2496457" y="4226832"/>
              <a:ext cx="528223" cy="0"/>
            </a:xfrm>
            <a:prstGeom prst="straightConnector1">
              <a:avLst/>
            </a:prstGeom>
            <a:noFill/>
            <a:ln w="9525" algn="ctr">
              <a:solidFill>
                <a:schemeClr val="tx1"/>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80" name="Straight Arrow Connector 23"/>
            <p:cNvCxnSpPr>
              <a:cxnSpLocks noChangeShapeType="1"/>
            </p:cNvCxnSpPr>
            <p:nvPr/>
          </p:nvCxnSpPr>
          <p:spPr bwMode="auto">
            <a:xfrm>
              <a:off x="3959303" y="4226832"/>
              <a:ext cx="554639" cy="0"/>
            </a:xfrm>
            <a:prstGeom prst="straightConnector1">
              <a:avLst/>
            </a:prstGeom>
            <a:noFill/>
            <a:ln w="9525" algn="ctr">
              <a:solidFill>
                <a:schemeClr val="tx1"/>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81" name="Straight Arrow Connector 25"/>
            <p:cNvCxnSpPr>
              <a:cxnSpLocks noChangeShapeType="1"/>
            </p:cNvCxnSpPr>
            <p:nvPr/>
          </p:nvCxnSpPr>
          <p:spPr bwMode="auto">
            <a:xfrm>
              <a:off x="5515429" y="4226832"/>
              <a:ext cx="522619" cy="1"/>
            </a:xfrm>
            <a:prstGeom prst="straightConnector1">
              <a:avLst/>
            </a:prstGeom>
            <a:noFill/>
            <a:ln w="9525" algn="ctr">
              <a:solidFill>
                <a:schemeClr val="tx1"/>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82" name="Straight Arrow Connector 28"/>
            <p:cNvCxnSpPr>
              <a:cxnSpLocks noChangeShapeType="1"/>
            </p:cNvCxnSpPr>
            <p:nvPr/>
          </p:nvCxnSpPr>
          <p:spPr bwMode="auto">
            <a:xfrm>
              <a:off x="7039429" y="4226833"/>
              <a:ext cx="508000" cy="0"/>
            </a:xfrm>
            <a:prstGeom prst="straightConnector1">
              <a:avLst/>
            </a:prstGeom>
            <a:noFill/>
            <a:ln w="9525" algn="ctr">
              <a:solidFill>
                <a:schemeClr val="tx1"/>
              </a:solidFill>
              <a:rou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Down Arrow 2"/>
          <p:cNvSpPr/>
          <p:nvPr/>
        </p:nvSpPr>
        <p:spPr>
          <a:xfrm>
            <a:off x="2848558" y="3451281"/>
            <a:ext cx="228628" cy="42060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sp>
        <p:nvSpPr>
          <p:cNvPr id="4" name="Left Arrow 3"/>
          <p:cNvSpPr/>
          <p:nvPr/>
        </p:nvSpPr>
        <p:spPr>
          <a:xfrm>
            <a:off x="3945109" y="4066983"/>
            <a:ext cx="415775" cy="199864"/>
          </a:xfrm>
          <a:prstGeom prst="leftArrow">
            <a:avLst>
              <a:gd name="adj1" fmla="val 50000"/>
              <a:gd name="adj2" fmla="val 607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350"/>
          </a:p>
        </p:txBody>
      </p:sp>
      <p:sp>
        <p:nvSpPr>
          <p:cNvPr id="26" name="TextBox 25"/>
          <p:cNvSpPr txBox="1"/>
          <p:nvPr/>
        </p:nvSpPr>
        <p:spPr>
          <a:xfrm>
            <a:off x="1840477" y="3970683"/>
            <a:ext cx="2076073" cy="433705"/>
          </a:xfrm>
          <a:prstGeom prst="rect">
            <a:avLst/>
          </a:prstGeom>
          <a:solidFill>
            <a:srgbClr val="00B050"/>
          </a:solidFill>
          <a:ln w="38100">
            <a:noFill/>
            <a:prstDash val="solid"/>
          </a:ln>
        </p:spPr>
        <p:txBody>
          <a:bodyPr wrap="square" rtlCol="0">
            <a:spAutoFit/>
          </a:bodyPr>
          <a:lstStyle>
            <a:defPPr>
              <a:defRPr lang="en-US"/>
            </a:defPPr>
            <a:lvl1pPr>
              <a:defRPr sz="2000">
                <a:solidFill>
                  <a:schemeClr val="tx1"/>
                </a:solidFill>
                <a:latin typeface="微软雅黑" panose="020B0503020204020204" charset="-122"/>
                <a:ea typeface="微软雅黑" panose="020B0503020204020204" charset="-122"/>
              </a:defRPr>
            </a:lvl1pPr>
          </a:lstStyle>
          <a:p>
            <a:r>
              <a:rPr lang="zh-CN" altLang="en-US" sz="2100" dirty="0">
                <a:solidFill>
                  <a:srgbClr val="FF0000"/>
                </a:solidFill>
              </a:rPr>
              <a:t>   </a:t>
            </a:r>
            <a:r>
              <a:rPr lang="zh-CN" altLang="en-US" sz="1800" dirty="0">
                <a:solidFill>
                  <a:srgbClr val="FF0000"/>
                </a:solidFill>
              </a:rPr>
              <a:t>关键设备可靠性</a:t>
            </a:r>
          </a:p>
        </p:txBody>
      </p:sp>
      <p:cxnSp>
        <p:nvCxnSpPr>
          <p:cNvPr id="6" name="Straight Arrow Connector 5"/>
          <p:cNvCxnSpPr/>
          <p:nvPr/>
        </p:nvCxnSpPr>
        <p:spPr>
          <a:xfrm>
            <a:off x="2231431" y="4367523"/>
            <a:ext cx="0" cy="2834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3582346" y="4367523"/>
            <a:ext cx="0" cy="2834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606720" y="4651022"/>
            <a:ext cx="1188867" cy="384810"/>
          </a:xfrm>
          <a:prstGeom prst="rect">
            <a:avLst/>
          </a:prstGeom>
          <a:solidFill>
            <a:srgbClr val="0070C0"/>
          </a:solidFill>
          <a:ln w="38100">
            <a:noFill/>
            <a:prstDash val="solid"/>
          </a:ln>
        </p:spPr>
        <p:txBody>
          <a:bodyPr wrap="square" rtlCol="0">
            <a:spAutoFit/>
          </a:bodyPr>
          <a:lstStyle>
            <a:defPPr>
              <a:defRPr lang="en-US"/>
            </a:defPPr>
            <a:lvl1pPr>
              <a:defRPr sz="2000">
                <a:solidFill>
                  <a:schemeClr val="tx1"/>
                </a:solidFill>
                <a:latin typeface="微软雅黑" panose="020B0503020204020204" charset="-122"/>
                <a:ea typeface="微软雅黑" panose="020B0503020204020204" charset="-122"/>
              </a:defRPr>
            </a:lvl1pPr>
          </a:lstStyle>
          <a:p>
            <a:r>
              <a:rPr lang="zh-CN" altLang="en-US" sz="1800" dirty="0">
                <a:solidFill>
                  <a:srgbClr val="FF0000"/>
                </a:solidFill>
              </a:rPr>
              <a:t>属地日常</a:t>
            </a:r>
          </a:p>
        </p:txBody>
      </p:sp>
      <p:sp>
        <p:nvSpPr>
          <p:cNvPr id="33" name="TextBox 32"/>
          <p:cNvSpPr txBox="1"/>
          <p:nvPr/>
        </p:nvSpPr>
        <p:spPr>
          <a:xfrm>
            <a:off x="3172017" y="4651022"/>
            <a:ext cx="1188867" cy="384810"/>
          </a:xfrm>
          <a:prstGeom prst="rect">
            <a:avLst/>
          </a:prstGeom>
          <a:solidFill>
            <a:srgbClr val="0070C0"/>
          </a:solidFill>
          <a:ln w="38100">
            <a:noFill/>
            <a:prstDash val="solid"/>
          </a:ln>
        </p:spPr>
        <p:txBody>
          <a:bodyPr wrap="square" rtlCol="0">
            <a:spAutoFit/>
          </a:bodyPr>
          <a:lstStyle>
            <a:defPPr>
              <a:defRPr lang="en-US"/>
            </a:defPPr>
            <a:lvl1pPr>
              <a:defRPr sz="2000">
                <a:solidFill>
                  <a:schemeClr val="tx1"/>
                </a:solidFill>
                <a:latin typeface="微软雅黑" panose="020B0503020204020204" charset="-122"/>
                <a:ea typeface="微软雅黑" panose="020B0503020204020204" charset="-122"/>
              </a:defRPr>
            </a:lvl1pPr>
          </a:lstStyle>
          <a:p>
            <a:r>
              <a:rPr lang="zh-CN" altLang="en-US" sz="1800" dirty="0">
                <a:solidFill>
                  <a:srgbClr val="FF0000"/>
                </a:solidFill>
              </a:rPr>
              <a:t>专业管理</a:t>
            </a:r>
          </a:p>
        </p:txBody>
      </p:sp>
      <p:sp>
        <p:nvSpPr>
          <p:cNvPr id="15362" name="Title 1"/>
          <p:cNvSpPr>
            <a:spLocks noGrp="1"/>
          </p:cNvSpPr>
          <p:nvPr>
            <p:ph type="title" idx="4294967295"/>
          </p:nvPr>
        </p:nvSpPr>
        <p:spPr>
          <a:xfrm>
            <a:off x="294005" y="178435"/>
            <a:ext cx="2719070" cy="438150"/>
          </a:xfrm>
        </p:spPr>
        <p:txBody>
          <a:bodyPr/>
          <a:lstStyle/>
          <a:p>
            <a:pPr algn="ctr" eaLnBrk="1" hangingPunct="1"/>
            <a:r>
              <a:rPr lang="zh-CN" altLang="en-US" sz="1800" b="1">
                <a:solidFill>
                  <a:srgbClr val="002060"/>
                </a:solidFill>
                <a:latin typeface="微软雅黑" panose="020B0503020204020204" charset="-122"/>
                <a:ea typeface="微软雅黑" panose="020B0503020204020204" charset="-122"/>
              </a:rPr>
              <a:t>建立设备全过程管理流程</a:t>
            </a:r>
          </a:p>
        </p:txBody>
      </p:sp>
    </p:spTree>
    <p:custDataLst>
      <p:tags r:id="rId1"/>
    </p:custData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descr="CIMG1188"/>
          <p:cNvPicPr>
            <a:picLocks noChangeAspect="1"/>
          </p:cNvPicPr>
          <p:nvPr/>
        </p:nvPicPr>
        <p:blipFill>
          <a:blip r:embed="rId3" cstate="print"/>
          <a:stretch>
            <a:fillRect/>
          </a:stretch>
        </p:blipFill>
        <p:spPr>
          <a:xfrm>
            <a:off x="6808470" y="3159760"/>
            <a:ext cx="1783080" cy="1800225"/>
          </a:xfrm>
          <a:prstGeom prst="rect">
            <a:avLst/>
          </a:prstGeom>
          <a:noFill/>
          <a:ln w="9525">
            <a:noFill/>
          </a:ln>
        </p:spPr>
      </p:pic>
      <p:sp>
        <p:nvSpPr>
          <p:cNvPr id="89090" name="文本框 6"/>
          <p:cNvSpPr txBox="1"/>
          <p:nvPr/>
        </p:nvSpPr>
        <p:spPr>
          <a:xfrm>
            <a:off x="45720" y="1789430"/>
            <a:ext cx="2257425" cy="3291840"/>
          </a:xfrm>
          <a:prstGeom prst="rect">
            <a:avLst/>
          </a:prstGeom>
          <a:solidFill>
            <a:schemeClr val="bg1"/>
          </a:solidFill>
          <a:ln w="9525">
            <a:noFill/>
          </a:ln>
        </p:spPr>
        <p:txBody>
          <a:bodyPr wrap="square" anchor="t">
            <a:spAutoFit/>
          </a:bodyPr>
          <a:lstStyle/>
          <a:p>
            <a:pPr marL="342900" lvl="0" indent="-342900" algn="just">
              <a:lnSpc>
                <a:spcPct val="150000"/>
              </a:lnSpc>
              <a:buFont typeface="Wingdings" panose="05000000000000000000" charset="0"/>
              <a:buChar char="Ø"/>
            </a:pPr>
            <a:r>
              <a:rPr lang="zh-CN" altLang="en-US" sz="1400" b="1" dirty="0">
                <a:solidFill>
                  <a:srgbClr val="002060"/>
                </a:solidFill>
                <a:latin typeface="微软雅黑" panose="020B0503020204020204" charset="-122"/>
                <a:ea typeface="微软雅黑" panose="020B0503020204020204" charset="-122"/>
              </a:rPr>
              <a:t>全员安全意识大幅度提高，实现了“要我安全”到“我要安全”的理念转变。</a:t>
            </a:r>
          </a:p>
          <a:p>
            <a:pPr marL="342900" lvl="0" indent="-342900" algn="just">
              <a:lnSpc>
                <a:spcPct val="150000"/>
              </a:lnSpc>
              <a:buFont typeface="Wingdings" panose="05000000000000000000" charset="0"/>
              <a:buChar char="Ø"/>
            </a:pPr>
            <a:r>
              <a:rPr lang="zh-CN" altLang="en-US" sz="1400" b="1" dirty="0">
                <a:solidFill>
                  <a:srgbClr val="002060"/>
                </a:solidFill>
                <a:latin typeface="微软雅黑" panose="020B0503020204020204" charset="-122"/>
                <a:ea typeface="微软雅黑" panose="020B0503020204020204" charset="-122"/>
              </a:rPr>
              <a:t>乘坐班车系安全带、上下楼梯扶扶手、停车车头朝外逐步成为习惯。</a:t>
            </a:r>
          </a:p>
          <a:p>
            <a:pPr marL="342900" lvl="0" indent="-342900" algn="just">
              <a:lnSpc>
                <a:spcPct val="150000"/>
              </a:lnSpc>
              <a:buFont typeface="Wingdings" panose="05000000000000000000" charset="0"/>
              <a:buChar char="Ø"/>
            </a:pPr>
            <a:r>
              <a:rPr lang="zh-CN" altLang="en-US" sz="1400" b="1" dirty="0">
                <a:solidFill>
                  <a:srgbClr val="002060"/>
                </a:solidFill>
                <a:latin typeface="微软雅黑" panose="020B0503020204020204" charset="-122"/>
                <a:ea typeface="微软雅黑" panose="020B0503020204020204" charset="-122"/>
              </a:rPr>
              <a:t>安全经验分享成为一种习惯。</a:t>
            </a:r>
          </a:p>
        </p:txBody>
      </p:sp>
      <p:pic>
        <p:nvPicPr>
          <p:cNvPr id="89091" name="图片 13" descr="车头.jpg"/>
          <p:cNvPicPr>
            <a:picLocks noChangeAspect="1"/>
          </p:cNvPicPr>
          <p:nvPr/>
        </p:nvPicPr>
        <p:blipFill>
          <a:blip r:embed="rId4" cstate="print"/>
          <a:stretch>
            <a:fillRect/>
          </a:stretch>
        </p:blipFill>
        <p:spPr>
          <a:xfrm>
            <a:off x="6808470" y="753745"/>
            <a:ext cx="1783080" cy="1725295"/>
          </a:xfrm>
          <a:prstGeom prst="rect">
            <a:avLst/>
          </a:prstGeom>
          <a:noFill/>
          <a:ln w="9525">
            <a:noFill/>
          </a:ln>
        </p:spPr>
      </p:pic>
      <p:sp>
        <p:nvSpPr>
          <p:cNvPr id="89092" name="右箭头 14"/>
          <p:cNvSpPr/>
          <p:nvPr/>
        </p:nvSpPr>
        <p:spPr>
          <a:xfrm rot="5400000">
            <a:off x="7427278" y="2631837"/>
            <a:ext cx="545306" cy="375047"/>
          </a:xfrm>
          <a:prstGeom prst="rightArrow">
            <a:avLst>
              <a:gd name="adj1" fmla="val 50000"/>
              <a:gd name="adj2" fmla="val 49946"/>
            </a:avLst>
          </a:prstGeom>
          <a:solidFill>
            <a:schemeClr val="accent1"/>
          </a:solidFill>
          <a:ln w="12700" cap="flat" cmpd="sng">
            <a:solidFill>
              <a:srgbClr val="085091"/>
            </a:solidFill>
            <a:prstDash val="solid"/>
            <a:miter/>
            <a:headEnd type="none" w="med" len="med"/>
            <a:tailEnd type="none" w="med" len="med"/>
          </a:ln>
        </p:spPr>
        <p:txBody>
          <a:bodyPr anchor="ctr"/>
          <a:lstStyle/>
          <a:p>
            <a:pPr lvl="0" indent="0"/>
            <a:endParaRPr lang="zh-CN" altLang="en-US" sz="1350" dirty="0">
              <a:solidFill>
                <a:srgbClr val="FFFFFF"/>
              </a:solidFill>
              <a:latin typeface="Arial" panose="020B0604020202020204" pitchFamily="34" charset="0"/>
              <a:ea typeface="微软雅黑" panose="020B0503020204020204" charset="-122"/>
            </a:endParaRPr>
          </a:p>
        </p:txBody>
      </p:sp>
      <p:pic>
        <p:nvPicPr>
          <p:cNvPr id="90115" name="Picture 3"/>
          <p:cNvPicPr>
            <a:picLocks noChangeAspect="1"/>
          </p:cNvPicPr>
          <p:nvPr/>
        </p:nvPicPr>
        <p:blipFill>
          <a:blip r:embed="rId5" cstate="print"/>
          <a:stretch>
            <a:fillRect/>
          </a:stretch>
        </p:blipFill>
        <p:spPr>
          <a:xfrm>
            <a:off x="2553335" y="753110"/>
            <a:ext cx="1714500" cy="1726565"/>
          </a:xfrm>
          <a:prstGeom prst="rect">
            <a:avLst/>
          </a:prstGeom>
          <a:noFill/>
          <a:ln w="9525">
            <a:noFill/>
          </a:ln>
        </p:spPr>
      </p:pic>
      <p:pic>
        <p:nvPicPr>
          <p:cNvPr id="90116" name="图片 9" descr="班车.jpg"/>
          <p:cNvPicPr>
            <a:picLocks noChangeAspect="1"/>
          </p:cNvPicPr>
          <p:nvPr/>
        </p:nvPicPr>
        <p:blipFill>
          <a:blip r:embed="rId6" cstate="print"/>
          <a:stretch>
            <a:fillRect/>
          </a:stretch>
        </p:blipFill>
        <p:spPr>
          <a:xfrm>
            <a:off x="2533650" y="3159760"/>
            <a:ext cx="1754505" cy="1800860"/>
          </a:xfrm>
          <a:prstGeom prst="rect">
            <a:avLst/>
          </a:prstGeom>
          <a:noFill/>
          <a:ln w="9525">
            <a:noFill/>
          </a:ln>
        </p:spPr>
      </p:pic>
      <p:pic>
        <p:nvPicPr>
          <p:cNvPr id="91139" name="Picture 5"/>
          <p:cNvPicPr>
            <a:picLocks noChangeAspect="1"/>
          </p:cNvPicPr>
          <p:nvPr/>
        </p:nvPicPr>
        <p:blipFill>
          <a:blip r:embed="rId7" cstate="print"/>
          <a:stretch>
            <a:fillRect/>
          </a:stretch>
        </p:blipFill>
        <p:spPr>
          <a:xfrm>
            <a:off x="4604385" y="753110"/>
            <a:ext cx="1714500" cy="1725295"/>
          </a:xfrm>
          <a:prstGeom prst="rect">
            <a:avLst/>
          </a:prstGeom>
          <a:noFill/>
          <a:ln w="9525">
            <a:noFill/>
          </a:ln>
        </p:spPr>
      </p:pic>
      <p:sp>
        <p:nvSpPr>
          <p:cNvPr id="2" name="右箭头 14"/>
          <p:cNvSpPr/>
          <p:nvPr/>
        </p:nvSpPr>
        <p:spPr>
          <a:xfrm rot="5400000">
            <a:off x="3137218" y="2699147"/>
            <a:ext cx="545306" cy="375047"/>
          </a:xfrm>
          <a:prstGeom prst="rightArrow">
            <a:avLst>
              <a:gd name="adj1" fmla="val 50000"/>
              <a:gd name="adj2" fmla="val 49946"/>
            </a:avLst>
          </a:prstGeom>
          <a:solidFill>
            <a:schemeClr val="accent1"/>
          </a:solidFill>
          <a:ln w="12700" cap="flat" cmpd="sng">
            <a:solidFill>
              <a:srgbClr val="085091"/>
            </a:solidFill>
            <a:prstDash val="solid"/>
            <a:miter/>
            <a:headEnd type="none" w="med" len="med"/>
            <a:tailEnd type="none" w="med" len="med"/>
          </a:ln>
        </p:spPr>
        <p:txBody>
          <a:bodyPr anchor="ctr"/>
          <a:lstStyle/>
          <a:p>
            <a:pPr lvl="0" indent="0"/>
            <a:endParaRPr lang="zh-CN" altLang="en-US" sz="1350" dirty="0">
              <a:solidFill>
                <a:srgbClr val="FFFFFF"/>
              </a:solidFill>
              <a:latin typeface="Arial" panose="020B0604020202020204" pitchFamily="34" charset="0"/>
              <a:ea typeface="微软雅黑" panose="020B0503020204020204" charset="-122"/>
            </a:endParaRPr>
          </a:p>
        </p:txBody>
      </p:sp>
      <p:sp>
        <p:nvSpPr>
          <p:cNvPr id="3" name="右箭头 14"/>
          <p:cNvSpPr/>
          <p:nvPr/>
        </p:nvSpPr>
        <p:spPr>
          <a:xfrm rot="5400000">
            <a:off x="5188903" y="2699147"/>
            <a:ext cx="545306" cy="375047"/>
          </a:xfrm>
          <a:prstGeom prst="rightArrow">
            <a:avLst>
              <a:gd name="adj1" fmla="val 50000"/>
              <a:gd name="adj2" fmla="val 49946"/>
            </a:avLst>
          </a:prstGeom>
          <a:solidFill>
            <a:schemeClr val="accent1"/>
          </a:solidFill>
          <a:ln w="12700" cap="flat" cmpd="sng">
            <a:solidFill>
              <a:srgbClr val="085091"/>
            </a:solidFill>
            <a:prstDash val="solid"/>
            <a:miter/>
            <a:headEnd type="none" w="med" len="med"/>
            <a:tailEnd type="none" w="med" len="med"/>
          </a:ln>
        </p:spPr>
        <p:txBody>
          <a:bodyPr anchor="ctr"/>
          <a:lstStyle/>
          <a:p>
            <a:pPr lvl="0" indent="0"/>
            <a:endParaRPr lang="zh-CN" altLang="en-US" sz="1350" dirty="0">
              <a:solidFill>
                <a:srgbClr val="FFFFFF"/>
              </a:solidFill>
              <a:latin typeface="Arial" panose="020B0604020202020204" pitchFamily="34" charset="0"/>
              <a:ea typeface="微软雅黑" panose="020B0503020204020204" charset="-122"/>
            </a:endParaRPr>
          </a:p>
        </p:txBody>
      </p:sp>
      <p:pic>
        <p:nvPicPr>
          <p:cNvPr id="91140" name="Picture 2"/>
          <p:cNvPicPr>
            <a:picLocks noChangeAspect="1"/>
          </p:cNvPicPr>
          <p:nvPr/>
        </p:nvPicPr>
        <p:blipFill>
          <a:blip r:embed="rId8" cstate="print"/>
          <a:stretch>
            <a:fillRect/>
          </a:stretch>
        </p:blipFill>
        <p:spPr>
          <a:xfrm>
            <a:off x="4605020" y="3159760"/>
            <a:ext cx="1714500" cy="1800860"/>
          </a:xfrm>
          <a:prstGeom prst="rect">
            <a:avLst/>
          </a:prstGeom>
          <a:noFill/>
          <a:ln w="9525">
            <a:noFill/>
          </a:ln>
        </p:spPr>
      </p:pic>
      <p:sp>
        <p:nvSpPr>
          <p:cNvPr id="4" name="文本框 3"/>
          <p:cNvSpPr txBox="1"/>
          <p:nvPr/>
        </p:nvSpPr>
        <p:spPr>
          <a:xfrm>
            <a:off x="233045" y="752475"/>
            <a:ext cx="2070100" cy="1125814"/>
          </a:xfrm>
          <a:prstGeom prst="downArrowCallout">
            <a:avLst/>
          </a:prstGeom>
          <a:solidFill>
            <a:srgbClr val="00B050"/>
          </a:solidFill>
        </p:spPr>
        <p:txBody>
          <a:bodyPr wrap="square" rtlCol="0">
            <a:spAutoFit/>
          </a:bodyPr>
          <a:lstStyle/>
          <a:p>
            <a:pPr>
              <a:lnSpc>
                <a:spcPct val="150000"/>
              </a:lnSpc>
            </a:pPr>
            <a:r>
              <a:rPr lang="zh-CN" altLang="en-US" sz="1400" b="1">
                <a:solidFill>
                  <a:schemeClr val="bg1"/>
                </a:solidFill>
              </a:rPr>
              <a:t>人员安全行为及安全意识方面有了明显提高</a:t>
            </a:r>
          </a:p>
        </p:txBody>
      </p:sp>
    </p:spTree>
    <p:custDataLst>
      <p:tags r:id="rId1"/>
    </p:custDataLst>
  </p:cSld>
  <p:clrMapOvr>
    <a:masterClrMapping/>
  </p:clrMapOvr>
  <p:transition advClick="0">
    <p:wedg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内容占位符 4" descr="IMG_2425.JPG"/>
          <p:cNvPicPr>
            <a:picLocks noChangeAspect="1"/>
          </p:cNvPicPr>
          <p:nvPr/>
        </p:nvPicPr>
        <p:blipFill>
          <a:blip r:embed="rId3" cstate="print"/>
          <a:stretch>
            <a:fillRect/>
          </a:stretch>
        </p:blipFill>
        <p:spPr>
          <a:xfrm>
            <a:off x="4513580" y="772795"/>
            <a:ext cx="2576195" cy="1708150"/>
          </a:xfrm>
          <a:prstGeom prst="rect">
            <a:avLst/>
          </a:prstGeom>
          <a:noFill/>
          <a:ln w="9525">
            <a:noFill/>
          </a:ln>
        </p:spPr>
      </p:pic>
      <p:pic>
        <p:nvPicPr>
          <p:cNvPr id="92162" name="图片 12" descr="IMG_20160321_150625.jpg"/>
          <p:cNvPicPr>
            <a:picLocks noChangeAspect="1"/>
          </p:cNvPicPr>
          <p:nvPr/>
        </p:nvPicPr>
        <p:blipFill>
          <a:blip r:embed="rId4" cstate="print"/>
          <a:stretch>
            <a:fillRect/>
          </a:stretch>
        </p:blipFill>
        <p:spPr>
          <a:xfrm>
            <a:off x="4513580" y="2688590"/>
            <a:ext cx="2575560" cy="1661160"/>
          </a:xfrm>
          <a:prstGeom prst="rect">
            <a:avLst/>
          </a:prstGeom>
          <a:noFill/>
          <a:ln w="9525">
            <a:noFill/>
          </a:ln>
        </p:spPr>
      </p:pic>
      <p:sp>
        <p:nvSpPr>
          <p:cNvPr id="2" name="圆角矩形 1"/>
          <p:cNvSpPr/>
          <p:nvPr/>
        </p:nvSpPr>
        <p:spPr>
          <a:xfrm>
            <a:off x="1120775" y="4460875"/>
            <a:ext cx="6682740" cy="506730"/>
          </a:xfrm>
          <a:prstGeom prst="roundRect">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ctr" defTabSz="914400" rtl="0" eaLnBrk="0" fontAlgn="base" latinLnBrk="0" hangingPunct="0">
              <a:lnSpc>
                <a:spcPct val="100000"/>
              </a:lnSpc>
              <a:spcBef>
                <a:spcPct val="0"/>
              </a:spcBef>
              <a:spcAft>
                <a:spcPct val="0"/>
              </a:spcAft>
              <a:buClrTx/>
              <a:buSzTx/>
              <a:buFontTx/>
              <a:buNone/>
            </a:pPr>
            <a:r>
              <a:rPr kumimoji="0" lang="zh-CN" altLang="en-US" sz="1800" b="1" i="0" u="none" strike="noStrike" cap="none" normalizeH="0" baseline="0">
                <a:ln>
                  <a:noFill/>
                </a:ln>
                <a:solidFill>
                  <a:schemeClr val="bg1"/>
                </a:solidFill>
                <a:effectLst/>
                <a:latin typeface="微软雅黑" panose="020B0503020204020204" charset="-122"/>
                <a:ea typeface="微软雅黑" panose="020B0503020204020204" charset="-122"/>
              </a:rPr>
              <a:t>安全从点滴做起，安全从小事做起，安全从我做起！</a:t>
            </a:r>
          </a:p>
        </p:txBody>
      </p:sp>
      <p:pic>
        <p:nvPicPr>
          <p:cNvPr id="3" name="图片 2"/>
          <p:cNvPicPr>
            <a:picLocks noChangeAspect="1"/>
          </p:cNvPicPr>
          <p:nvPr/>
        </p:nvPicPr>
        <p:blipFill>
          <a:blip r:embed="rId5" cstate="print"/>
          <a:stretch>
            <a:fillRect/>
          </a:stretch>
        </p:blipFill>
        <p:spPr>
          <a:xfrm>
            <a:off x="1294765" y="772795"/>
            <a:ext cx="2460625" cy="1708150"/>
          </a:xfrm>
          <a:prstGeom prst="rect">
            <a:avLst/>
          </a:prstGeom>
          <a:ln>
            <a:solidFill>
              <a:schemeClr val="accent1"/>
            </a:solidFill>
          </a:ln>
        </p:spPr>
      </p:pic>
      <p:pic>
        <p:nvPicPr>
          <p:cNvPr id="4" name="图片 3"/>
          <p:cNvPicPr>
            <a:picLocks noChangeAspect="1"/>
          </p:cNvPicPr>
          <p:nvPr/>
        </p:nvPicPr>
        <p:blipFill>
          <a:blip r:embed="rId6" cstate="print"/>
          <a:stretch>
            <a:fillRect/>
          </a:stretch>
        </p:blipFill>
        <p:spPr>
          <a:xfrm>
            <a:off x="1294765" y="2567305"/>
            <a:ext cx="2460625" cy="1782445"/>
          </a:xfrm>
          <a:prstGeom prst="rect">
            <a:avLst/>
          </a:prstGeom>
        </p:spPr>
      </p:pic>
      <p:sp>
        <p:nvSpPr>
          <p:cNvPr id="5" name="文本框 4"/>
          <p:cNvSpPr txBox="1"/>
          <p:nvPr/>
        </p:nvSpPr>
        <p:spPr>
          <a:xfrm>
            <a:off x="396875" y="1536065"/>
            <a:ext cx="622300" cy="1571625"/>
          </a:xfrm>
          <a:prstGeom prst="rect">
            <a:avLst/>
          </a:prstGeom>
          <a:solidFill>
            <a:schemeClr val="accent2">
              <a:lumMod val="40000"/>
              <a:lumOff val="60000"/>
            </a:schemeClr>
          </a:solidFill>
        </p:spPr>
        <p:txBody>
          <a:bodyPr wrap="square" rtlCol="0">
            <a:spAutoFit/>
          </a:bodyPr>
          <a:lstStyle/>
          <a:p>
            <a:pPr algn="ctr"/>
            <a:r>
              <a:rPr lang="zh-CN" altLang="en-US" sz="1600">
                <a:latin typeface="微软雅黑" panose="020B0503020204020204" charset="-122"/>
                <a:ea typeface="微软雅黑" panose="020B0503020204020204" charset="-122"/>
              </a:rPr>
              <a:t>安全经验分享成为公司惯例</a:t>
            </a:r>
          </a:p>
        </p:txBody>
      </p:sp>
      <p:sp>
        <p:nvSpPr>
          <p:cNvPr id="6" name="文本框 5"/>
          <p:cNvSpPr txBox="1"/>
          <p:nvPr/>
        </p:nvSpPr>
        <p:spPr>
          <a:xfrm>
            <a:off x="7395845" y="1420495"/>
            <a:ext cx="636905" cy="2303145"/>
          </a:xfrm>
          <a:prstGeom prst="rect">
            <a:avLst/>
          </a:prstGeom>
          <a:solidFill>
            <a:schemeClr val="accent2">
              <a:lumMod val="40000"/>
              <a:lumOff val="60000"/>
            </a:schemeClr>
          </a:solidFill>
        </p:spPr>
        <p:txBody>
          <a:bodyPr wrap="square" rtlCol="0">
            <a:spAutoFit/>
          </a:bodyPr>
          <a:lstStyle/>
          <a:p>
            <a:r>
              <a:rPr lang="zh-CN" altLang="en-US" sz="1600">
                <a:latin typeface="微软雅黑" panose="020B0503020204020204" charset="-122"/>
                <a:ea typeface="微软雅黑" panose="020B0503020204020204" charset="-122"/>
              </a:rPr>
              <a:t>上下楼梯扶扶手成为一种自觉的行为习惯</a:t>
            </a:r>
          </a:p>
        </p:txBody>
      </p:sp>
    </p:spTree>
    <p:custDataLst>
      <p:tags r:id="rId1"/>
    </p:custDataLst>
  </p:cSld>
  <p:clrMapOvr>
    <a:masterClrMapping/>
  </p:clrMapOvr>
  <p:transition advClick="0">
    <p:wedg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05510" y="885190"/>
            <a:ext cx="7017385" cy="2143467"/>
            <a:chOff x="148062" y="670842"/>
            <a:chExt cx="8547758" cy="2797072"/>
          </a:xfrm>
        </p:grpSpPr>
        <p:grpSp>
          <p:nvGrpSpPr>
            <p:cNvPr id="560" name="Group 2"/>
            <p:cNvGrpSpPr/>
            <p:nvPr>
              <p:custDataLst>
                <p:tags r:id="rId2"/>
              </p:custDataLst>
            </p:nvPr>
          </p:nvGrpSpPr>
          <p:grpSpPr bwMode="auto">
            <a:xfrm>
              <a:off x="3737659" y="3174950"/>
              <a:ext cx="2515643" cy="292964"/>
              <a:chOff x="251" y="3047"/>
              <a:chExt cx="1301" cy="241"/>
            </a:xfrm>
          </p:grpSpPr>
          <p:sp>
            <p:nvSpPr>
              <p:cNvPr id="561" name="Rectangle 3"/>
              <p:cNvSpPr>
                <a:spLocks noChangeArrowheads="1"/>
              </p:cNvSpPr>
              <p:nvPr/>
            </p:nvSpPr>
            <p:spPr bwMode="auto">
              <a:xfrm>
                <a:off x="421" y="3047"/>
                <a:ext cx="462"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defTabSz="72707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72707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72707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72707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72707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72707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72707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72707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72707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fontAlgn="auto">
                  <a:lnSpc>
                    <a:spcPct val="90000"/>
                  </a:lnSpc>
                  <a:spcBef>
                    <a:spcPct val="0"/>
                  </a:spcBef>
                  <a:spcAft>
                    <a:spcPts val="0"/>
                  </a:spcAft>
                  <a:buFontTx/>
                  <a:buNone/>
                  <a:defRPr/>
                </a:pPr>
                <a:r>
                  <a:rPr lang="zh-CN" altLang="en-US" sz="1400" i="0" kern="0" dirty="0">
                    <a:solidFill>
                      <a:prstClr val="black"/>
                    </a:solidFill>
                  </a:rPr>
                  <a:t>专家顾问</a:t>
                </a:r>
              </a:p>
            </p:txBody>
          </p:sp>
          <p:sp>
            <p:nvSpPr>
              <p:cNvPr id="562" name="Rectangle 4"/>
              <p:cNvSpPr>
                <a:spLocks noChangeArrowheads="1"/>
              </p:cNvSpPr>
              <p:nvPr/>
            </p:nvSpPr>
            <p:spPr bwMode="auto">
              <a:xfrm>
                <a:off x="1159" y="3047"/>
                <a:ext cx="393"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defTabSz="72707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72707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72707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72707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72707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72707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72707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72707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72707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fontAlgn="auto">
                  <a:lnSpc>
                    <a:spcPct val="90000"/>
                  </a:lnSpc>
                  <a:spcBef>
                    <a:spcPct val="0"/>
                  </a:spcBef>
                  <a:spcAft>
                    <a:spcPts val="0"/>
                  </a:spcAft>
                  <a:buFontTx/>
                  <a:buNone/>
                  <a:defRPr/>
                </a:pPr>
                <a:r>
                  <a:rPr lang="zh-CN" altLang="en-US" sz="1400" i="0" kern="0" dirty="0">
                    <a:solidFill>
                      <a:prstClr val="black"/>
                    </a:solidFill>
                  </a:rPr>
                  <a:t>实施者</a:t>
                </a:r>
              </a:p>
            </p:txBody>
          </p:sp>
          <p:sp>
            <p:nvSpPr>
              <p:cNvPr id="563" name="Oval 5"/>
              <p:cNvSpPr>
                <a:spLocks noChangeArrowheads="1"/>
              </p:cNvSpPr>
              <p:nvPr/>
            </p:nvSpPr>
            <p:spPr bwMode="auto">
              <a:xfrm>
                <a:off x="251" y="3092"/>
                <a:ext cx="170" cy="163"/>
              </a:xfrm>
              <a:prstGeom prst="ellipse">
                <a:avLst/>
              </a:prstGeom>
              <a:solidFill>
                <a:srgbClr val="FF0000"/>
              </a:solidFill>
              <a:ln w="12700">
                <a:solidFill>
                  <a:srgbClr val="EEECE1"/>
                </a:solidFill>
                <a:round/>
              </a:ln>
            </p:spPr>
            <p:txBody>
              <a:bodyPr lIns="97256" tIns="48628" rIns="97256" bIns="48628"/>
              <a:lstStyle>
                <a:lvl1pPr defTabSz="87312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87312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87312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87312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87312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eaLnBrk="1" fontAlgn="auto" hangingPunct="1">
                  <a:spcBef>
                    <a:spcPct val="0"/>
                  </a:spcBef>
                  <a:spcAft>
                    <a:spcPts val="0"/>
                  </a:spcAft>
                  <a:buFontTx/>
                  <a:buNone/>
                  <a:defRPr/>
                </a:pPr>
                <a:endParaRPr lang="zh-CN" altLang="en-US" sz="1400" i="0" kern="0">
                  <a:solidFill>
                    <a:prstClr val="black"/>
                  </a:solidFill>
                  <a:latin typeface="黑体" panose="02010609060101010101" pitchFamily="49" charset="-122"/>
                  <a:ea typeface="黑体" panose="02010609060101010101" pitchFamily="49" charset="-122"/>
                </a:endParaRPr>
              </a:p>
            </p:txBody>
          </p:sp>
          <p:sp>
            <p:nvSpPr>
              <p:cNvPr id="564" name="Oval 6"/>
              <p:cNvSpPr>
                <a:spLocks noChangeArrowheads="1"/>
              </p:cNvSpPr>
              <p:nvPr/>
            </p:nvSpPr>
            <p:spPr bwMode="auto">
              <a:xfrm>
                <a:off x="932" y="3092"/>
                <a:ext cx="168" cy="163"/>
              </a:xfrm>
              <a:prstGeom prst="ellipse">
                <a:avLst/>
              </a:prstGeom>
              <a:solidFill>
                <a:srgbClr val="00B0F0"/>
              </a:solidFill>
              <a:ln w="12700">
                <a:solidFill>
                  <a:srgbClr val="C0C0C0"/>
                </a:solidFill>
                <a:round/>
              </a:ln>
            </p:spPr>
            <p:txBody>
              <a:bodyPr lIns="97256" tIns="48628" rIns="97256" bIns="48628"/>
              <a:lstStyle>
                <a:lvl1pPr defTabSz="87312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87312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87312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87312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87312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eaLnBrk="1" fontAlgn="auto" hangingPunct="1">
                  <a:spcBef>
                    <a:spcPct val="0"/>
                  </a:spcBef>
                  <a:spcAft>
                    <a:spcPts val="0"/>
                  </a:spcAft>
                  <a:buFontTx/>
                  <a:buNone/>
                  <a:defRPr/>
                </a:pPr>
                <a:endParaRPr lang="zh-CN" altLang="en-US" sz="1400" i="0" kern="0">
                  <a:solidFill>
                    <a:prstClr val="black"/>
                  </a:solidFill>
                  <a:latin typeface="黑体" panose="02010609060101010101" pitchFamily="49" charset="-122"/>
                  <a:ea typeface="黑体" panose="02010609060101010101" pitchFamily="49" charset="-122"/>
                </a:endParaRPr>
              </a:p>
            </p:txBody>
          </p:sp>
        </p:grpSp>
        <p:grpSp>
          <p:nvGrpSpPr>
            <p:cNvPr id="608" name="Group 298"/>
            <p:cNvGrpSpPr/>
            <p:nvPr/>
          </p:nvGrpSpPr>
          <p:grpSpPr bwMode="auto">
            <a:xfrm>
              <a:off x="6813584" y="2374364"/>
              <a:ext cx="1546841" cy="181641"/>
              <a:chOff x="385" y="3430"/>
              <a:chExt cx="953" cy="227"/>
            </a:xfrm>
          </p:grpSpPr>
          <p:grpSp>
            <p:nvGrpSpPr>
              <p:cNvPr id="618" name="Group 299"/>
              <p:cNvGrpSpPr/>
              <p:nvPr/>
            </p:nvGrpSpPr>
            <p:grpSpPr bwMode="auto">
              <a:xfrm>
                <a:off x="385" y="3430"/>
                <a:ext cx="953" cy="136"/>
                <a:chOff x="385" y="3430"/>
                <a:chExt cx="953" cy="136"/>
              </a:xfrm>
            </p:grpSpPr>
            <p:sp>
              <p:nvSpPr>
                <p:cNvPr id="623" name="AutoShape 300"/>
                <p:cNvSpPr>
                  <a:spLocks noChangeArrowheads="1"/>
                </p:cNvSpPr>
                <p:nvPr/>
              </p:nvSpPr>
              <p:spPr bwMode="auto">
                <a:xfrm>
                  <a:off x="385"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ysClr val="window" lastClr="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24" name="AutoShape 301"/>
                <p:cNvSpPr>
                  <a:spLocks noChangeArrowheads="1"/>
                </p:cNvSpPr>
                <p:nvPr/>
              </p:nvSpPr>
              <p:spPr bwMode="auto">
                <a:xfrm>
                  <a:off x="703"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25" name="AutoShape 302"/>
                <p:cNvSpPr>
                  <a:spLocks noChangeArrowheads="1"/>
                </p:cNvSpPr>
                <p:nvPr/>
              </p:nvSpPr>
              <p:spPr bwMode="auto">
                <a:xfrm>
                  <a:off x="1020"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grpSp>
          <p:grpSp>
            <p:nvGrpSpPr>
              <p:cNvPr id="619" name="Group 303"/>
              <p:cNvGrpSpPr/>
              <p:nvPr/>
            </p:nvGrpSpPr>
            <p:grpSpPr bwMode="auto">
              <a:xfrm>
                <a:off x="385" y="3521"/>
                <a:ext cx="953" cy="136"/>
                <a:chOff x="385" y="3430"/>
                <a:chExt cx="953" cy="136"/>
              </a:xfrm>
            </p:grpSpPr>
            <p:sp>
              <p:nvSpPr>
                <p:cNvPr id="620" name="AutoShape 304"/>
                <p:cNvSpPr>
                  <a:spLocks noChangeArrowheads="1"/>
                </p:cNvSpPr>
                <p:nvPr/>
              </p:nvSpPr>
              <p:spPr bwMode="auto">
                <a:xfrm>
                  <a:off x="385"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ysClr val="window" lastClr="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21" name="AutoShape 305"/>
                <p:cNvSpPr>
                  <a:spLocks noChangeArrowheads="1"/>
                </p:cNvSpPr>
                <p:nvPr/>
              </p:nvSpPr>
              <p:spPr bwMode="auto">
                <a:xfrm>
                  <a:off x="703"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22" name="AutoShape 306"/>
                <p:cNvSpPr>
                  <a:spLocks noChangeArrowheads="1"/>
                </p:cNvSpPr>
                <p:nvPr/>
              </p:nvSpPr>
              <p:spPr bwMode="auto">
                <a:xfrm>
                  <a:off x="1020"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grpSp>
        </p:grpSp>
        <p:sp>
          <p:nvSpPr>
            <p:cNvPr id="579" name="Text Box 149"/>
            <p:cNvSpPr txBox="1">
              <a:spLocks noChangeArrowheads="1"/>
            </p:cNvSpPr>
            <p:nvPr>
              <p:custDataLst>
                <p:tags r:id="rId3"/>
              </p:custDataLst>
            </p:nvPr>
          </p:nvSpPr>
          <p:spPr bwMode="auto">
            <a:xfrm>
              <a:off x="7062682" y="670842"/>
              <a:ext cx="1633138" cy="319022"/>
            </a:xfrm>
            <a:prstGeom prst="rect">
              <a:avLst/>
            </a:prstGeom>
            <a:noFill/>
            <a:ln w="12700">
              <a:solidFill>
                <a:sysClr val="windowText" lastClr="000000"/>
              </a:solidFill>
              <a:miter lim="800000"/>
            </a:ln>
            <a:extLst>
              <a:ext uri="{909E8E84-426E-40DD-AFC4-6F175D3DCCD1}">
                <a14:hiddenFill xmlns:a14="http://schemas.microsoft.com/office/drawing/2010/main">
                  <a:solidFill>
                    <a:srgbClr val="FFFFFF"/>
                  </a:solidFill>
                </a14:hiddenFill>
              </a:ext>
            </a:extLst>
          </p:spPr>
          <p:txBody>
            <a:bodyPr wrap="square" lIns="82058" tIns="41029" rIns="82058" bIns="41029">
              <a:spAutoFit/>
            </a:bodyPr>
            <a:lstStyle>
              <a:lvl1pPr defTabSz="101917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101917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101917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101917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101917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101917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101917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101917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101917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eaLnBrk="1" fontAlgn="auto" hangingPunct="1">
                <a:spcBef>
                  <a:spcPct val="50000"/>
                </a:spcBef>
                <a:spcAft>
                  <a:spcPts val="0"/>
                </a:spcAft>
                <a:buFontTx/>
                <a:buNone/>
                <a:defRPr/>
              </a:pPr>
              <a:r>
                <a:rPr lang="zh-CN" altLang="en-US" sz="1000" i="0" kern="0" dirty="0">
                  <a:solidFill>
                    <a:prstClr val="black"/>
                  </a:solidFill>
                </a:rPr>
                <a:t>最终目标</a:t>
              </a:r>
            </a:p>
          </p:txBody>
        </p:sp>
        <p:grpSp>
          <p:nvGrpSpPr>
            <p:cNvPr id="2" name="组合 1"/>
            <p:cNvGrpSpPr/>
            <p:nvPr/>
          </p:nvGrpSpPr>
          <p:grpSpPr>
            <a:xfrm>
              <a:off x="148062" y="1601789"/>
              <a:ext cx="1905330" cy="1626888"/>
              <a:chOff x="506430" y="1874120"/>
              <a:chExt cx="1905330" cy="1626888"/>
            </a:xfrm>
          </p:grpSpPr>
          <p:sp>
            <p:nvSpPr>
              <p:cNvPr id="565" name="Rectangle 8"/>
              <p:cNvSpPr>
                <a:spLocks noChangeArrowheads="1"/>
              </p:cNvSpPr>
              <p:nvPr>
                <p:custDataLst>
                  <p:tags r:id="rId6"/>
                </p:custDataLst>
              </p:nvPr>
            </p:nvSpPr>
            <p:spPr bwMode="auto">
              <a:xfrm>
                <a:off x="619086" y="1996743"/>
                <a:ext cx="1792674" cy="1342039"/>
              </a:xfrm>
              <a:prstGeom prst="rect">
                <a:avLst/>
              </a:prstGeom>
              <a:solidFill>
                <a:sysClr val="window" lastClr="FFFFFF"/>
              </a:solidFill>
              <a:ln w="12700">
                <a:solidFill>
                  <a:srgbClr val="EEECE1"/>
                </a:solidFill>
                <a:miter lim="800000"/>
              </a:ln>
            </p:spPr>
            <p:txBody>
              <a:bodyPr lIns="87278" tIns="43639" rIns="87278" bIns="43639"/>
              <a:lstStyle>
                <a:lvl1pPr defTabSz="87312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87312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87312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87312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87312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eaLnBrk="1" fontAlgn="auto" hangingPunct="1">
                  <a:spcBef>
                    <a:spcPct val="0"/>
                  </a:spcBef>
                  <a:spcAft>
                    <a:spcPts val="0"/>
                  </a:spcAft>
                  <a:buFontTx/>
                  <a:buNone/>
                  <a:defRPr/>
                </a:pPr>
                <a:endParaRPr lang="zh-CN" altLang="en-US" sz="1300" i="0" kern="0">
                  <a:solidFill>
                    <a:prstClr val="black"/>
                  </a:solidFill>
                  <a:latin typeface="黑体" panose="02010609060101010101" pitchFamily="49" charset="-122"/>
                  <a:ea typeface="黑体" panose="02010609060101010101" pitchFamily="49" charset="-122"/>
                </a:endParaRPr>
              </a:p>
            </p:txBody>
          </p:sp>
          <p:sp>
            <p:nvSpPr>
              <p:cNvPr id="568" name="Rectangle 9"/>
              <p:cNvSpPr>
                <a:spLocks noChangeArrowheads="1"/>
              </p:cNvSpPr>
              <p:nvPr/>
            </p:nvSpPr>
            <p:spPr bwMode="auto">
              <a:xfrm>
                <a:off x="635006" y="1874120"/>
                <a:ext cx="1776754" cy="286646"/>
              </a:xfrm>
              <a:prstGeom prst="rect">
                <a:avLst/>
              </a:prstGeom>
              <a:solidFill>
                <a:srgbClr val="EEECE1"/>
              </a:solidFill>
              <a:ln w="12700">
                <a:solidFill>
                  <a:srgbClr val="EEECE1"/>
                </a:solidFill>
                <a:miter lim="800000"/>
              </a:ln>
            </p:spPr>
            <p:txBody>
              <a:bodyPr lIns="97256" tIns="48628" rIns="97256" bIns="48628" anchor="ctr"/>
              <a:lstStyle>
                <a:lvl1pPr defTabSz="87312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87312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87312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87312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87312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eaLnBrk="1" fontAlgn="auto" hangingPunct="1">
                  <a:spcBef>
                    <a:spcPct val="0"/>
                  </a:spcBef>
                  <a:spcAft>
                    <a:spcPts val="0"/>
                  </a:spcAft>
                  <a:buFontTx/>
                  <a:buNone/>
                  <a:defRPr/>
                </a:pPr>
                <a:r>
                  <a:rPr lang="zh-CN" altLang="en-US" sz="1400" i="0" kern="0" dirty="0">
                    <a:solidFill>
                      <a:prstClr val="black"/>
                    </a:solidFill>
                  </a:rPr>
                  <a:t>启动</a:t>
                </a:r>
              </a:p>
            </p:txBody>
          </p:sp>
          <p:grpSp>
            <p:nvGrpSpPr>
              <p:cNvPr id="580" name="Group 171"/>
              <p:cNvGrpSpPr/>
              <p:nvPr>
                <p:custDataLst>
                  <p:tags r:id="rId7"/>
                </p:custDataLst>
              </p:nvPr>
            </p:nvGrpSpPr>
            <p:grpSpPr bwMode="auto">
              <a:xfrm>
                <a:off x="506430" y="2857435"/>
                <a:ext cx="1621263" cy="589145"/>
                <a:chOff x="385" y="2830"/>
                <a:chExt cx="998" cy="737"/>
              </a:xfrm>
            </p:grpSpPr>
            <p:grpSp>
              <p:nvGrpSpPr>
                <p:cNvPr id="581" name="组合 59"/>
                <p:cNvGrpSpPr/>
                <p:nvPr/>
              </p:nvGrpSpPr>
              <p:grpSpPr bwMode="auto">
                <a:xfrm>
                  <a:off x="431" y="2830"/>
                  <a:ext cx="907" cy="643"/>
                  <a:chOff x="1340055" y="1153202"/>
                  <a:chExt cx="4892252" cy="3473512"/>
                </a:xfrm>
              </p:grpSpPr>
              <p:grpSp>
                <p:nvGrpSpPr>
                  <p:cNvPr id="584" name="组合 29"/>
                  <p:cNvGrpSpPr/>
                  <p:nvPr/>
                </p:nvGrpSpPr>
                <p:grpSpPr bwMode="auto">
                  <a:xfrm>
                    <a:off x="1340055" y="1153202"/>
                    <a:ext cx="4892252" cy="3473512"/>
                    <a:chOff x="1340055" y="1162583"/>
                    <a:chExt cx="4892252" cy="3473512"/>
                  </a:xfrm>
                </p:grpSpPr>
                <p:grpSp>
                  <p:nvGrpSpPr>
                    <p:cNvPr id="592" name="组合 28"/>
                    <p:cNvGrpSpPr/>
                    <p:nvPr/>
                  </p:nvGrpSpPr>
                  <p:grpSpPr bwMode="auto">
                    <a:xfrm>
                      <a:off x="1340055" y="1162583"/>
                      <a:ext cx="4892252" cy="3473512"/>
                      <a:chOff x="1340055" y="1162583"/>
                      <a:chExt cx="4892252" cy="3473512"/>
                    </a:xfrm>
                  </p:grpSpPr>
                  <p:grpSp>
                    <p:nvGrpSpPr>
                      <p:cNvPr id="594" name="组合 13"/>
                      <p:cNvGrpSpPr/>
                      <p:nvPr/>
                    </p:nvGrpSpPr>
                    <p:grpSpPr bwMode="auto">
                      <a:xfrm>
                        <a:off x="4286248" y="2357430"/>
                        <a:ext cx="642942" cy="1214446"/>
                        <a:chOff x="4286248" y="2357430"/>
                        <a:chExt cx="642942" cy="1214446"/>
                      </a:xfrm>
                    </p:grpSpPr>
                    <p:sp>
                      <p:nvSpPr>
                        <p:cNvPr id="598" name="流程图: 联系 10"/>
                        <p:cNvSpPr/>
                        <p:nvPr/>
                      </p:nvSpPr>
                      <p:spPr>
                        <a:xfrm>
                          <a:off x="4358552" y="2357040"/>
                          <a:ext cx="456494" cy="459744"/>
                        </a:xfrm>
                        <a:prstGeom prst="flowChartConnector">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599" name="流程图: 延期 46"/>
                        <p:cNvSpPr/>
                        <p:nvPr/>
                      </p:nvSpPr>
                      <p:spPr bwMode="auto">
                        <a:xfrm rot="-5520000">
                          <a:off x="4249398" y="2896029"/>
                          <a:ext cx="713309" cy="641875"/>
                        </a:xfrm>
                        <a:prstGeom prst="flowChartDelay">
                          <a:avLst/>
                        </a:prstGeom>
                        <a:solidFill>
                          <a:srgbClr val="4F81BD"/>
                        </a:solidFill>
                        <a:ln w="12700">
                          <a:solidFill>
                            <a:srgbClr val="385D8A"/>
                          </a:solidFill>
                          <a:miter lim="800000"/>
                        </a:ln>
                      </p:spPr>
                      <p:txBody>
                        <a:bodyPr vert="eaVert"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grpSp>
                  <p:sp>
                    <p:nvSpPr>
                      <p:cNvPr id="595" name="梯形 42"/>
                      <p:cNvSpPr>
                        <a:spLocks noChangeArrowheads="1"/>
                      </p:cNvSpPr>
                      <p:nvPr/>
                    </p:nvSpPr>
                    <p:spPr bwMode="auto">
                      <a:xfrm rot="10620000">
                        <a:off x="1340055" y="3638468"/>
                        <a:ext cx="4892252" cy="529578"/>
                      </a:xfrm>
                      <a:custGeom>
                        <a:avLst/>
                        <a:gdLst>
                          <a:gd name="T0" fmla="*/ 2446126 w 4892252"/>
                          <a:gd name="T1" fmla="*/ 0 h 530107"/>
                          <a:gd name="T2" fmla="*/ 160503 w 4892252"/>
                          <a:gd name="T3" fmla="*/ 261114 h 530107"/>
                          <a:gd name="T4" fmla="*/ 2446126 w 4892252"/>
                          <a:gd name="T5" fmla="*/ 522228 h 530107"/>
                          <a:gd name="T6" fmla="*/ 4731748 w 4892252"/>
                          <a:gd name="T7" fmla="*/ 261114 h 530107"/>
                          <a:gd name="T8" fmla="*/ 17694720 60000 65536"/>
                          <a:gd name="T9" fmla="*/ 11796480 60000 65536"/>
                          <a:gd name="T10" fmla="*/ 5898240 60000 65536"/>
                          <a:gd name="T11" fmla="*/ 0 60000 65536"/>
                          <a:gd name="T12" fmla="*/ 214004 w 4892252"/>
                          <a:gd name="T13" fmla="*/ 23189 h 530107"/>
                          <a:gd name="T14" fmla="*/ 4678248 w 4892252"/>
                          <a:gd name="T15" fmla="*/ 530107 h 530107"/>
                        </a:gdLst>
                        <a:ahLst/>
                        <a:cxnLst>
                          <a:cxn ang="T8">
                            <a:pos x="T0" y="T1"/>
                          </a:cxn>
                          <a:cxn ang="T9">
                            <a:pos x="T2" y="T3"/>
                          </a:cxn>
                          <a:cxn ang="T10">
                            <a:pos x="T4" y="T5"/>
                          </a:cxn>
                          <a:cxn ang="T11">
                            <a:pos x="T6" y="T7"/>
                          </a:cxn>
                        </a:cxnLst>
                        <a:rect l="T12" t="T13" r="T14" b="T15"/>
                        <a:pathLst>
                          <a:path w="4892252" h="530107">
                            <a:moveTo>
                              <a:pt x="0" y="530107"/>
                            </a:moveTo>
                            <a:lnTo>
                              <a:pt x="321006" y="0"/>
                            </a:lnTo>
                            <a:lnTo>
                              <a:pt x="4571246" y="0"/>
                            </a:lnTo>
                            <a:lnTo>
                              <a:pt x="4892252" y="530107"/>
                            </a:lnTo>
                            <a:lnTo>
                              <a:pt x="0" y="530107"/>
                            </a:lnTo>
                            <a:close/>
                          </a:path>
                        </a:pathLst>
                      </a:custGeom>
                      <a:solidFill>
                        <a:srgbClr val="FFC000"/>
                      </a:solidFill>
                      <a:ln w="12700">
                        <a:solidFill>
                          <a:srgbClr val="385D8A"/>
                        </a:solidFill>
                        <a:miter lim="800000"/>
                      </a:ln>
                    </p:spPr>
                    <p:txBody>
                      <a:bodyPr rot="10800000"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596" name="流程图: 延期 43"/>
                      <p:cNvSpPr/>
                      <p:nvPr/>
                    </p:nvSpPr>
                    <p:spPr>
                      <a:xfrm rot="19440000">
                        <a:off x="3530461" y="4280558"/>
                        <a:ext cx="616565" cy="355537"/>
                      </a:xfrm>
                      <a:prstGeom prst="flowChartDelay">
                        <a:avLst/>
                      </a:prstGeom>
                      <a:solidFill>
                        <a:srgbClr val="0070C0"/>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597" name="流程图: 延期 44"/>
                      <p:cNvSpPr/>
                      <p:nvPr/>
                    </p:nvSpPr>
                    <p:spPr bwMode="auto">
                      <a:xfrm rot="8340000">
                        <a:off x="5369342" y="1162583"/>
                        <a:ext cx="609506" cy="356652"/>
                      </a:xfrm>
                      <a:prstGeom prst="flowChartDelay">
                        <a:avLst/>
                      </a:prstGeom>
                      <a:solidFill>
                        <a:srgbClr val="0070C0"/>
                      </a:solidFill>
                      <a:ln w="12700">
                        <a:solidFill>
                          <a:srgbClr val="385D8A"/>
                        </a:solidFill>
                        <a:miter lim="800000"/>
                      </a:ln>
                    </p:spPr>
                    <p:txBody>
                      <a:bodyPr rot="10800000"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grpSp>
                <p:sp>
                  <p:nvSpPr>
                    <p:cNvPr id="593" name="减号 40"/>
                    <p:cNvSpPr/>
                    <p:nvPr/>
                  </p:nvSpPr>
                  <p:spPr bwMode="auto">
                    <a:xfrm rot="8340000">
                      <a:off x="3090274" y="2914816"/>
                      <a:ext cx="3139238" cy="356652"/>
                    </a:xfrm>
                    <a:custGeom>
                      <a:avLst/>
                      <a:gdLst>
                        <a:gd name="T0" fmla="*/ 2678125 w 3142978"/>
                        <a:gd name="T1" fmla="*/ 175186 h 357107"/>
                        <a:gd name="T2" fmla="*/ 1543679 w 3142978"/>
                        <a:gd name="T3" fmla="*/ 216389 h 357107"/>
                        <a:gd name="T4" fmla="*/ 409230 w 3142978"/>
                        <a:gd name="T5" fmla="*/ 175186 h 357107"/>
                        <a:gd name="T6" fmla="*/ 1543679 w 3142978"/>
                        <a:gd name="T7" fmla="*/ 133983 h 357107"/>
                        <a:gd name="T8" fmla="*/ 0 60000 65536"/>
                        <a:gd name="T9" fmla="*/ 5898240 60000 65536"/>
                        <a:gd name="T10" fmla="*/ 11796480 60000 65536"/>
                        <a:gd name="T11" fmla="*/ 17694720 60000 65536"/>
                        <a:gd name="T12" fmla="*/ 416602 w 3142978"/>
                        <a:gd name="T13" fmla="*/ 136558 h 357107"/>
                        <a:gd name="T14" fmla="*/ 2726376 w 3142978"/>
                        <a:gd name="T15" fmla="*/ 220549 h 357107"/>
                      </a:gdLst>
                      <a:ahLst/>
                      <a:cxnLst>
                        <a:cxn ang="T8">
                          <a:pos x="T0" y="T1"/>
                        </a:cxn>
                        <a:cxn ang="T9">
                          <a:pos x="T2" y="T3"/>
                        </a:cxn>
                        <a:cxn ang="T10">
                          <a:pos x="T4" y="T5"/>
                        </a:cxn>
                        <a:cxn ang="T11">
                          <a:pos x="T6" y="T7"/>
                        </a:cxn>
                      </a:cxnLst>
                      <a:rect l="T12" t="T13" r="T14" b="T15"/>
                      <a:pathLst>
                        <a:path w="3142978" h="357107">
                          <a:moveTo>
                            <a:pt x="416602" y="136558"/>
                          </a:moveTo>
                          <a:lnTo>
                            <a:pt x="2726376" y="136558"/>
                          </a:lnTo>
                          <a:lnTo>
                            <a:pt x="2726376" y="220549"/>
                          </a:lnTo>
                          <a:lnTo>
                            <a:pt x="416602" y="220549"/>
                          </a:lnTo>
                          <a:lnTo>
                            <a:pt x="416602" y="136558"/>
                          </a:lnTo>
                          <a:close/>
                        </a:path>
                      </a:pathLst>
                    </a:custGeom>
                    <a:solidFill>
                      <a:srgbClr val="F2EC7E"/>
                    </a:solidFill>
                    <a:ln w="12700">
                      <a:solidFill>
                        <a:srgbClr val="385D8A"/>
                      </a:solidFill>
                      <a:miter lim="800000"/>
                    </a:ln>
                  </p:spPr>
                  <p:txBody>
                    <a:bodyPr rot="10800000"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grpSp>
              <p:grpSp>
                <p:nvGrpSpPr>
                  <p:cNvPr id="585" name="组合 58"/>
                  <p:cNvGrpSpPr/>
                  <p:nvPr/>
                </p:nvGrpSpPr>
                <p:grpSpPr bwMode="auto">
                  <a:xfrm rot="-420000">
                    <a:off x="1705009" y="2574706"/>
                    <a:ext cx="1288002" cy="1095721"/>
                    <a:chOff x="3956600" y="4950780"/>
                    <a:chExt cx="1288002" cy="1095721"/>
                  </a:xfrm>
                </p:grpSpPr>
                <p:sp>
                  <p:nvSpPr>
                    <p:cNvPr id="588" name="斜纹 587"/>
                    <p:cNvSpPr/>
                    <p:nvPr/>
                  </p:nvSpPr>
                  <p:spPr>
                    <a:xfrm rot="240000">
                      <a:off x="4949679" y="5319213"/>
                      <a:ext cx="284569" cy="429093"/>
                    </a:xfrm>
                    <a:prstGeom prst="diagStrip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prstClr val="black"/>
                        </a:solidFill>
                        <a:latin typeface="黑体" panose="02010609060101010101" pitchFamily="49" charset="-122"/>
                        <a:ea typeface="黑体" panose="02010609060101010101" pitchFamily="49" charset="-122"/>
                        <a:sym typeface="微软雅黑" panose="020B0503020204020204" charset="-122"/>
                      </a:endParaRPr>
                    </a:p>
                  </p:txBody>
                </p:sp>
                <p:sp>
                  <p:nvSpPr>
                    <p:cNvPr id="589" name="斜纹 50"/>
                    <p:cNvSpPr>
                      <a:spLocks noChangeArrowheads="1"/>
                    </p:cNvSpPr>
                    <p:nvPr/>
                  </p:nvSpPr>
                  <p:spPr bwMode="auto">
                    <a:xfrm rot="5640000">
                      <a:off x="3918026" y="5451295"/>
                      <a:ext cx="416098" cy="339813"/>
                    </a:xfrm>
                    <a:custGeom>
                      <a:avLst/>
                      <a:gdLst>
                        <a:gd name="T0" fmla="*/ 221456 w 414246"/>
                        <a:gd name="T1" fmla="*/ 149884 h 342870"/>
                        <a:gd name="T2" fmla="*/ 0 w 414246"/>
                        <a:gd name="T3" fmla="*/ 224827 h 342870"/>
                        <a:gd name="T4" fmla="*/ 110728 w 414246"/>
                        <a:gd name="T5" fmla="*/ 74944 h 342870"/>
                        <a:gd name="T6" fmla="*/ 332183 w 414246"/>
                        <a:gd name="T7" fmla="*/ 0 h 342870"/>
                        <a:gd name="T8" fmla="*/ 0 60000 65536"/>
                        <a:gd name="T9" fmla="*/ 11796480 60000 65536"/>
                        <a:gd name="T10" fmla="*/ 11796480 60000 65536"/>
                        <a:gd name="T11" fmla="*/ 17694720 60000 65536"/>
                        <a:gd name="T12" fmla="*/ 0 w 414246"/>
                        <a:gd name="T13" fmla="*/ 0 h 342870"/>
                        <a:gd name="T14" fmla="*/ 310684 w 414246"/>
                        <a:gd name="T15" fmla="*/ 257152 h 342870"/>
                      </a:gdLst>
                      <a:ahLst/>
                      <a:cxnLst>
                        <a:cxn ang="T8">
                          <a:pos x="T0" y="T1"/>
                        </a:cxn>
                        <a:cxn ang="T9">
                          <a:pos x="T2" y="T3"/>
                        </a:cxn>
                        <a:cxn ang="T10">
                          <a:pos x="T4" y="T5"/>
                        </a:cxn>
                        <a:cxn ang="T11">
                          <a:pos x="T6" y="T7"/>
                        </a:cxn>
                      </a:cxnLst>
                      <a:rect l="T12" t="T13" r="T14" b="T15"/>
                      <a:pathLst>
                        <a:path w="414246" h="342870">
                          <a:moveTo>
                            <a:pt x="0" y="171435"/>
                          </a:moveTo>
                          <a:lnTo>
                            <a:pt x="207123" y="0"/>
                          </a:lnTo>
                          <a:lnTo>
                            <a:pt x="414246" y="0"/>
                          </a:lnTo>
                          <a:lnTo>
                            <a:pt x="0" y="342870"/>
                          </a:lnTo>
                          <a:lnTo>
                            <a:pt x="0" y="171435"/>
                          </a:lnTo>
                          <a:close/>
                        </a:path>
                      </a:pathLst>
                    </a:custGeom>
                    <a:solidFill>
                      <a:srgbClr val="4F81BD"/>
                    </a:solidFill>
                    <a:ln w="12700">
                      <a:solidFill>
                        <a:srgbClr val="385D8A"/>
                      </a:solidFill>
                      <a:miter lim="800000"/>
                    </a:ln>
                  </p:spPr>
                  <p:txBody>
                    <a:bodyPr rot="10800000" vert="eaVert"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590" name="流程图: 联系 51"/>
                    <p:cNvSpPr/>
                    <p:nvPr/>
                  </p:nvSpPr>
                  <p:spPr>
                    <a:xfrm rot="240000">
                      <a:off x="4412050" y="4853646"/>
                      <a:ext cx="444640" cy="465872"/>
                    </a:xfrm>
                    <a:prstGeom prst="flowChartConnector">
                      <a:avLst/>
                    </a:prstGeom>
                    <a:solidFill>
                      <a:srgbClr val="00B0F0"/>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591" name="流程图: 延期 52"/>
                    <p:cNvSpPr>
                      <a:spLocks noChangeArrowheads="1"/>
                    </p:cNvSpPr>
                    <p:nvPr/>
                  </p:nvSpPr>
                  <p:spPr bwMode="auto">
                    <a:xfrm rot="-5160000">
                      <a:off x="4324198" y="5429558"/>
                      <a:ext cx="599826" cy="636478"/>
                    </a:xfrm>
                    <a:prstGeom prst="flowChartDelay">
                      <a:avLst/>
                    </a:prstGeom>
                    <a:solidFill>
                      <a:srgbClr val="4F81BD"/>
                    </a:solidFill>
                    <a:ln w="12700">
                      <a:solidFill>
                        <a:srgbClr val="385D8A"/>
                      </a:solidFill>
                      <a:miter lim="800000"/>
                    </a:ln>
                  </p:spPr>
                  <p:txBody>
                    <a:bodyPr vert="eaVert"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grpSp>
              <p:sp>
                <p:nvSpPr>
                  <p:cNvPr id="586" name="L 形 56"/>
                  <p:cNvSpPr/>
                  <p:nvPr/>
                </p:nvSpPr>
                <p:spPr bwMode="auto">
                  <a:xfrm rot="3300000">
                    <a:off x="3996278" y="3156696"/>
                    <a:ext cx="286406" cy="485449"/>
                  </a:xfrm>
                  <a:custGeom>
                    <a:avLst/>
                    <a:gdLst>
                      <a:gd name="T0" fmla="*/ 296678 w 285686"/>
                      <a:gd name="T1" fmla="*/ 410692 h 485733"/>
                      <a:gd name="T2" fmla="*/ 148339 w 285686"/>
                      <a:gd name="T3" fmla="*/ 481489 h 485733"/>
                      <a:gd name="T4" fmla="*/ 0 w 285686"/>
                      <a:gd name="T5" fmla="*/ 240745 h 485733"/>
                      <a:gd name="T6" fmla="*/ 74170 w 285686"/>
                      <a:gd name="T7" fmla="*/ 0 h 485733"/>
                      <a:gd name="T8" fmla="*/ 0 60000 65536"/>
                      <a:gd name="T9" fmla="*/ 5898240 60000 65536"/>
                      <a:gd name="T10" fmla="*/ 11796480 60000 65536"/>
                      <a:gd name="T11" fmla="*/ 17694720 60000 65536"/>
                      <a:gd name="T12" fmla="*/ 0 w 285686"/>
                      <a:gd name="T13" fmla="*/ 0 h 485733"/>
                      <a:gd name="T14" fmla="*/ 142843 w 285686"/>
                      <a:gd name="T15" fmla="*/ 485733 h 485733"/>
                    </a:gdLst>
                    <a:ahLst/>
                    <a:cxnLst>
                      <a:cxn ang="T8">
                        <a:pos x="T0" y="T1"/>
                      </a:cxn>
                      <a:cxn ang="T9">
                        <a:pos x="T2" y="T3"/>
                      </a:cxn>
                      <a:cxn ang="T10">
                        <a:pos x="T4" y="T5"/>
                      </a:cxn>
                      <a:cxn ang="T11">
                        <a:pos x="T6" y="T7"/>
                      </a:cxn>
                    </a:cxnLst>
                    <a:rect l="T12" t="T13" r="T14" b="T15"/>
                    <a:pathLst>
                      <a:path w="285686" h="485733">
                        <a:moveTo>
                          <a:pt x="0" y="0"/>
                        </a:moveTo>
                        <a:lnTo>
                          <a:pt x="142843" y="0"/>
                        </a:lnTo>
                        <a:lnTo>
                          <a:pt x="142843" y="342890"/>
                        </a:lnTo>
                        <a:lnTo>
                          <a:pt x="285686" y="342890"/>
                        </a:lnTo>
                        <a:lnTo>
                          <a:pt x="285686" y="485733"/>
                        </a:lnTo>
                        <a:lnTo>
                          <a:pt x="0" y="485733"/>
                        </a:lnTo>
                        <a:lnTo>
                          <a:pt x="0" y="0"/>
                        </a:lnTo>
                        <a:close/>
                      </a:path>
                    </a:pathLst>
                  </a:custGeom>
                  <a:solidFill>
                    <a:srgbClr val="4F81BD"/>
                  </a:solidFill>
                  <a:ln w="12700">
                    <a:solidFill>
                      <a:srgbClr val="385D8A"/>
                    </a:solidFill>
                    <a:miter lim="800000"/>
                  </a:ln>
                </p:spPr>
                <p:txBody>
                  <a:bodyPr rot="10800000" vert="eaVert"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587" name="斜纹 57"/>
                  <p:cNvSpPr/>
                  <p:nvPr/>
                </p:nvSpPr>
                <p:spPr>
                  <a:xfrm rot="240000">
                    <a:off x="4945473" y="2727711"/>
                    <a:ext cx="284569" cy="422965"/>
                  </a:xfrm>
                  <a:prstGeom prst="diagStrip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prstClr val="black"/>
                      </a:solidFill>
                      <a:latin typeface="黑体" panose="02010609060101010101" pitchFamily="49" charset="-122"/>
                      <a:ea typeface="黑体" panose="02010609060101010101" pitchFamily="49" charset="-122"/>
                      <a:sym typeface="微软雅黑" panose="020B0503020204020204" charset="-122"/>
                    </a:endParaRPr>
                  </a:p>
                </p:txBody>
              </p:sp>
            </p:grpSp>
            <p:sp>
              <p:nvSpPr>
                <p:cNvPr id="582" name="AutoShape 189"/>
                <p:cNvSpPr>
                  <a:spLocks noChangeArrowheads="1"/>
                </p:cNvSpPr>
                <p:nvPr/>
              </p:nvSpPr>
              <p:spPr bwMode="auto">
                <a:xfrm>
                  <a:off x="385" y="3385"/>
                  <a:ext cx="998" cy="18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ysClr val="window" lastClr="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583" name="AutoShape 190"/>
                <p:cNvSpPr>
                  <a:spLocks noChangeArrowheads="1"/>
                </p:cNvSpPr>
                <p:nvPr/>
              </p:nvSpPr>
              <p:spPr bwMode="auto">
                <a:xfrm>
                  <a:off x="385" y="3430"/>
                  <a:ext cx="953"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ysClr val="window" lastClr="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grpSp>
          <p:sp>
            <p:nvSpPr>
              <p:cNvPr id="726" name="椭圆 725"/>
              <p:cNvSpPr/>
              <p:nvPr>
                <p:custDataLst>
                  <p:tags r:id="rId8"/>
                </p:custDataLst>
              </p:nvPr>
            </p:nvSpPr>
            <p:spPr bwMode="auto">
              <a:xfrm>
                <a:off x="1983558" y="3455289"/>
                <a:ext cx="66067" cy="45719"/>
              </a:xfrm>
              <a:prstGeom prst="ellipse">
                <a:avLst/>
              </a:prstGeom>
              <a:solidFill>
                <a:srgbClr val="4F81BD"/>
              </a:solidFill>
              <a:ln w="12700" cap="flat" cmpd="sng" algn="ctr">
                <a:solidFill>
                  <a:srgbClr val="4F81BD">
                    <a:shade val="50000"/>
                  </a:srgbClr>
                </a:solidFill>
                <a:prstDash val="solid"/>
              </a:ln>
              <a:effectLst/>
            </p:spPr>
            <p:txBody>
              <a:bodyPr lIns="82058" tIns="41029" rIns="82058" bIns="41029"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grpSp>
        <p:grpSp>
          <p:nvGrpSpPr>
            <p:cNvPr id="6" name="组合 5"/>
            <p:cNvGrpSpPr/>
            <p:nvPr/>
          </p:nvGrpSpPr>
          <p:grpSpPr>
            <a:xfrm>
              <a:off x="1788625" y="1563093"/>
              <a:ext cx="1792168" cy="1342502"/>
              <a:chOff x="597381" y="697246"/>
              <a:chExt cx="1792168" cy="1342502"/>
            </a:xfrm>
          </p:grpSpPr>
          <p:grpSp>
            <p:nvGrpSpPr>
              <p:cNvPr id="4" name="组合 3"/>
              <p:cNvGrpSpPr/>
              <p:nvPr/>
            </p:nvGrpSpPr>
            <p:grpSpPr>
              <a:xfrm>
                <a:off x="597381" y="697246"/>
                <a:ext cx="1792168" cy="1342502"/>
                <a:chOff x="529940" y="1027013"/>
                <a:chExt cx="1792168" cy="1342502"/>
              </a:xfrm>
            </p:grpSpPr>
            <p:sp>
              <p:nvSpPr>
                <p:cNvPr id="569" name="Rectangle 35"/>
                <p:cNvSpPr>
                  <a:spLocks noChangeArrowheads="1"/>
                </p:cNvSpPr>
                <p:nvPr/>
              </p:nvSpPr>
              <p:spPr bwMode="auto">
                <a:xfrm>
                  <a:off x="529940" y="1027013"/>
                  <a:ext cx="1792168" cy="1342502"/>
                </a:xfrm>
                <a:prstGeom prst="rect">
                  <a:avLst/>
                </a:prstGeom>
                <a:solidFill>
                  <a:sysClr val="window" lastClr="FFFFFF"/>
                </a:solidFill>
                <a:ln w="12700">
                  <a:solidFill>
                    <a:srgbClr val="EEECE1"/>
                  </a:solidFill>
                  <a:miter lim="800000"/>
                </a:ln>
              </p:spPr>
              <p:txBody>
                <a:bodyPr lIns="97256" tIns="48628" rIns="97256" bIns="48628"/>
                <a:lstStyle>
                  <a:lvl1pPr defTabSz="87312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87312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87312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87312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87312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eaLnBrk="1" fontAlgn="auto" hangingPunct="1">
                    <a:spcBef>
                      <a:spcPct val="0"/>
                    </a:spcBef>
                    <a:spcAft>
                      <a:spcPts val="0"/>
                    </a:spcAft>
                    <a:buFontTx/>
                    <a:buNone/>
                    <a:defRPr/>
                  </a:pPr>
                  <a:endParaRPr lang="zh-CN" altLang="en-US" sz="1400" i="0" kern="0">
                    <a:solidFill>
                      <a:prstClr val="black"/>
                    </a:solidFill>
                    <a:latin typeface="黑体" panose="02010609060101010101" pitchFamily="49" charset="-122"/>
                    <a:ea typeface="黑体" panose="02010609060101010101" pitchFamily="49" charset="-122"/>
                  </a:endParaRPr>
                </a:p>
              </p:txBody>
            </p:sp>
            <p:sp>
              <p:nvSpPr>
                <p:cNvPr id="570" name="Rectangle 36"/>
                <p:cNvSpPr>
                  <a:spLocks noChangeArrowheads="1"/>
                </p:cNvSpPr>
                <p:nvPr/>
              </p:nvSpPr>
              <p:spPr bwMode="auto">
                <a:xfrm>
                  <a:off x="529940" y="1027013"/>
                  <a:ext cx="1774842" cy="313914"/>
                </a:xfrm>
                <a:prstGeom prst="rect">
                  <a:avLst/>
                </a:prstGeom>
                <a:solidFill>
                  <a:schemeClr val="bg1">
                    <a:lumMod val="50000"/>
                  </a:schemeClr>
                </a:solidFill>
                <a:ln w="12700">
                  <a:solidFill>
                    <a:srgbClr val="EEECE1"/>
                  </a:solidFill>
                  <a:miter lim="800000"/>
                </a:ln>
              </p:spPr>
              <p:txBody>
                <a:bodyPr lIns="97256" tIns="48628" rIns="97256" bIns="48628" anchor="ctr"/>
                <a:lstStyle>
                  <a:lvl1pPr defTabSz="87312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87312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87312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87312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87312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eaLnBrk="1" fontAlgn="auto" hangingPunct="1">
                    <a:spcBef>
                      <a:spcPct val="0"/>
                    </a:spcBef>
                    <a:spcAft>
                      <a:spcPts val="0"/>
                    </a:spcAft>
                    <a:buFontTx/>
                    <a:buNone/>
                    <a:defRPr/>
                  </a:pPr>
                  <a:r>
                    <a:rPr lang="zh-CN" altLang="en-US" sz="1400" i="0" kern="0" dirty="0">
                      <a:solidFill>
                        <a:schemeClr val="bg1"/>
                      </a:solidFill>
                    </a:rPr>
                    <a:t>加速</a:t>
                  </a:r>
                </a:p>
              </p:txBody>
            </p:sp>
          </p:grpSp>
          <p:grpSp>
            <p:nvGrpSpPr>
              <p:cNvPr id="5" name="组合 4"/>
              <p:cNvGrpSpPr/>
              <p:nvPr/>
            </p:nvGrpSpPr>
            <p:grpSpPr>
              <a:xfrm>
                <a:off x="669637" y="1346858"/>
                <a:ext cx="1619882" cy="637918"/>
                <a:chOff x="1938824" y="2341698"/>
                <a:chExt cx="1619882" cy="637918"/>
              </a:xfrm>
            </p:grpSpPr>
            <p:grpSp>
              <p:nvGrpSpPr>
                <p:cNvPr id="601" name="Group 192"/>
                <p:cNvGrpSpPr/>
                <p:nvPr/>
              </p:nvGrpSpPr>
              <p:grpSpPr bwMode="auto">
                <a:xfrm>
                  <a:off x="1938824" y="2341698"/>
                  <a:ext cx="1619882" cy="580463"/>
                  <a:chOff x="537" y="673"/>
                  <a:chExt cx="3389" cy="2464"/>
                </a:xfrm>
              </p:grpSpPr>
              <p:sp>
                <p:nvSpPr>
                  <p:cNvPr id="700" name="椭圆 33"/>
                  <p:cNvSpPr/>
                  <p:nvPr/>
                </p:nvSpPr>
                <p:spPr>
                  <a:xfrm>
                    <a:off x="1800" y="1803"/>
                    <a:ext cx="134" cy="89"/>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grpSp>
                <p:nvGrpSpPr>
                  <p:cNvPr id="701" name="组合 30"/>
                  <p:cNvGrpSpPr/>
                  <p:nvPr/>
                </p:nvGrpSpPr>
                <p:grpSpPr bwMode="auto">
                  <a:xfrm>
                    <a:off x="537" y="673"/>
                    <a:ext cx="3389" cy="2464"/>
                    <a:chOff x="851964" y="1067760"/>
                    <a:chExt cx="5380343" cy="3911069"/>
                  </a:xfrm>
                </p:grpSpPr>
                <p:grpSp>
                  <p:nvGrpSpPr>
                    <p:cNvPr id="707" name="组合 3"/>
                    <p:cNvGrpSpPr/>
                    <p:nvPr/>
                  </p:nvGrpSpPr>
                  <p:grpSpPr bwMode="auto">
                    <a:xfrm>
                      <a:off x="1337164" y="1067760"/>
                      <a:ext cx="4895143" cy="3911069"/>
                      <a:chOff x="1337164" y="1067760"/>
                      <a:chExt cx="4895143" cy="3911069"/>
                    </a:xfrm>
                  </p:grpSpPr>
                  <p:grpSp>
                    <p:nvGrpSpPr>
                      <p:cNvPr id="713" name="组合 29"/>
                      <p:cNvGrpSpPr/>
                      <p:nvPr/>
                    </p:nvGrpSpPr>
                    <p:grpSpPr bwMode="auto">
                      <a:xfrm>
                        <a:off x="1337164" y="1067760"/>
                        <a:ext cx="4895143" cy="3911069"/>
                        <a:chOff x="1337164" y="1077141"/>
                        <a:chExt cx="4895143" cy="3911069"/>
                      </a:xfrm>
                    </p:grpSpPr>
                    <p:grpSp>
                      <p:nvGrpSpPr>
                        <p:cNvPr id="719" name="组合 28"/>
                        <p:cNvGrpSpPr/>
                        <p:nvPr/>
                      </p:nvGrpSpPr>
                      <p:grpSpPr bwMode="auto">
                        <a:xfrm>
                          <a:off x="1337164" y="1077141"/>
                          <a:ext cx="4895143" cy="3911069"/>
                          <a:chOff x="1337164" y="1077141"/>
                          <a:chExt cx="4895143" cy="3911069"/>
                        </a:xfrm>
                      </p:grpSpPr>
                      <p:sp>
                        <p:nvSpPr>
                          <p:cNvPr id="721" name="流程图: 延期 19"/>
                          <p:cNvSpPr/>
                          <p:nvPr/>
                        </p:nvSpPr>
                        <p:spPr bwMode="auto">
                          <a:xfrm rot="-5520000">
                            <a:off x="4251076" y="2893190"/>
                            <a:ext cx="711615" cy="641546"/>
                          </a:xfrm>
                          <a:prstGeom prst="flowChartDelay">
                            <a:avLst/>
                          </a:prstGeom>
                          <a:solidFill>
                            <a:srgbClr val="4F81BD"/>
                          </a:solidFill>
                          <a:ln w="12700">
                            <a:solidFill>
                              <a:srgbClr val="385D8A"/>
                            </a:solidFill>
                            <a:miter lim="800000"/>
                          </a:ln>
                        </p:spPr>
                        <p:txBody>
                          <a:bodyPr vert="eaVert"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sp>
                        <p:nvSpPr>
                          <p:cNvPr id="722" name="梯形 15"/>
                          <p:cNvSpPr>
                            <a:spLocks noChangeArrowheads="1"/>
                          </p:cNvSpPr>
                          <p:nvPr/>
                        </p:nvSpPr>
                        <p:spPr bwMode="auto">
                          <a:xfrm rot="10620000">
                            <a:off x="1337164" y="3639854"/>
                            <a:ext cx="4895143" cy="528320"/>
                          </a:xfrm>
                          <a:custGeom>
                            <a:avLst/>
                            <a:gdLst>
                              <a:gd name="T0" fmla="*/ 2462950 w 4892953"/>
                              <a:gd name="T1" fmla="*/ 0 h 530107"/>
                              <a:gd name="T2" fmla="*/ 161583 w 4892953"/>
                              <a:gd name="T3" fmla="*/ 251962 h 530107"/>
                              <a:gd name="T4" fmla="*/ 2462950 w 4892953"/>
                              <a:gd name="T5" fmla="*/ 503926 h 530107"/>
                              <a:gd name="T6" fmla="*/ 4764317 w 4892953"/>
                              <a:gd name="T7" fmla="*/ 251962 h 530107"/>
                              <a:gd name="T8" fmla="*/ 17694720 60000 65536"/>
                              <a:gd name="T9" fmla="*/ 11796480 60000 65536"/>
                              <a:gd name="T10" fmla="*/ 5898240 60000 65536"/>
                              <a:gd name="T11" fmla="*/ 0 60000 65536"/>
                              <a:gd name="T12" fmla="*/ 214004 w 4892953"/>
                              <a:gd name="T13" fmla="*/ 23185 h 530107"/>
                              <a:gd name="T14" fmla="*/ 4678949 w 4892953"/>
                              <a:gd name="T15" fmla="*/ 530107 h 530107"/>
                            </a:gdLst>
                            <a:ahLst/>
                            <a:cxnLst>
                              <a:cxn ang="T8">
                                <a:pos x="T0" y="T1"/>
                              </a:cxn>
                              <a:cxn ang="T9">
                                <a:pos x="T2" y="T3"/>
                              </a:cxn>
                              <a:cxn ang="T10">
                                <a:pos x="T4" y="T5"/>
                              </a:cxn>
                              <a:cxn ang="T11">
                                <a:pos x="T6" y="T7"/>
                              </a:cxn>
                            </a:cxnLst>
                            <a:rect l="T12" t="T13" r="T14" b="T15"/>
                            <a:pathLst>
                              <a:path w="4892953" h="530107">
                                <a:moveTo>
                                  <a:pt x="0" y="530107"/>
                                </a:moveTo>
                                <a:lnTo>
                                  <a:pt x="321006" y="0"/>
                                </a:lnTo>
                                <a:lnTo>
                                  <a:pt x="4571947" y="0"/>
                                </a:lnTo>
                                <a:lnTo>
                                  <a:pt x="4892953" y="530107"/>
                                </a:lnTo>
                                <a:lnTo>
                                  <a:pt x="0" y="530107"/>
                                </a:lnTo>
                                <a:close/>
                              </a:path>
                            </a:pathLst>
                          </a:custGeom>
                          <a:solidFill>
                            <a:srgbClr val="FFC000"/>
                          </a:solidFill>
                          <a:ln w="12700">
                            <a:solidFill>
                              <a:srgbClr val="385D8A"/>
                            </a:solidFill>
                            <a:miter lim="800000"/>
                          </a:ln>
                        </p:spPr>
                        <p:txBody>
                          <a:bodyPr rot="10800000"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723" name="流程图: 延期 722"/>
                          <p:cNvSpPr/>
                          <p:nvPr/>
                        </p:nvSpPr>
                        <p:spPr>
                          <a:xfrm rot="19440000">
                            <a:off x="3320171" y="4633875"/>
                            <a:ext cx="610843" cy="354335"/>
                          </a:xfrm>
                          <a:prstGeom prst="flowChartDelay">
                            <a:avLst/>
                          </a:prstGeom>
                          <a:solidFill>
                            <a:srgbClr val="0070C0"/>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724" name="流程图: 延期 17"/>
                          <p:cNvSpPr/>
                          <p:nvPr/>
                        </p:nvSpPr>
                        <p:spPr bwMode="auto">
                          <a:xfrm rot="8340000">
                            <a:off x="5349355" y="1077141"/>
                            <a:ext cx="609196" cy="355808"/>
                          </a:xfrm>
                          <a:prstGeom prst="flowChartDelay">
                            <a:avLst/>
                          </a:prstGeom>
                          <a:solidFill>
                            <a:srgbClr val="0070C0"/>
                          </a:solidFill>
                          <a:ln w="12700">
                            <a:solidFill>
                              <a:srgbClr val="385D8A"/>
                            </a:solidFill>
                            <a:miter lim="800000"/>
                          </a:ln>
                        </p:spPr>
                        <p:txBody>
                          <a:bodyPr rot="10800000"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grpSp>
                    <p:sp>
                      <p:nvSpPr>
                        <p:cNvPr id="720" name="减号 13"/>
                        <p:cNvSpPr/>
                        <p:nvPr/>
                      </p:nvSpPr>
                      <p:spPr bwMode="auto">
                        <a:xfrm rot="8340000">
                          <a:off x="3040760" y="2933631"/>
                          <a:ext cx="3143025" cy="355808"/>
                        </a:xfrm>
                        <a:custGeom>
                          <a:avLst/>
                          <a:gdLst>
                            <a:gd name="T0" fmla="*/ 2721519 w 3143429"/>
                            <a:gd name="T1" fmla="*/ 169056 h 357107"/>
                            <a:gd name="T2" fmla="*/ 1568694 w 3143429"/>
                            <a:gd name="T3" fmla="*/ 208817 h 357107"/>
                            <a:gd name="T4" fmla="*/ 415863 w 3143429"/>
                            <a:gd name="T5" fmla="*/ 169056 h 357107"/>
                            <a:gd name="T6" fmla="*/ 1568694 w 3143429"/>
                            <a:gd name="T7" fmla="*/ 129294 h 357107"/>
                            <a:gd name="T8" fmla="*/ 0 60000 65536"/>
                            <a:gd name="T9" fmla="*/ 5898240 60000 65536"/>
                            <a:gd name="T10" fmla="*/ 11796480 60000 65536"/>
                            <a:gd name="T11" fmla="*/ 17694720 60000 65536"/>
                            <a:gd name="T12" fmla="*/ 416670 w 3143429"/>
                            <a:gd name="T13" fmla="*/ 136558 h 357107"/>
                            <a:gd name="T14" fmla="*/ 2726769 w 3143429"/>
                            <a:gd name="T15" fmla="*/ 220549 h 357107"/>
                          </a:gdLst>
                          <a:ahLst/>
                          <a:cxnLst>
                            <a:cxn ang="T8">
                              <a:pos x="T0" y="T1"/>
                            </a:cxn>
                            <a:cxn ang="T9">
                              <a:pos x="T2" y="T3"/>
                            </a:cxn>
                            <a:cxn ang="T10">
                              <a:pos x="T4" y="T5"/>
                            </a:cxn>
                            <a:cxn ang="T11">
                              <a:pos x="T6" y="T7"/>
                            </a:cxn>
                          </a:cxnLst>
                          <a:rect l="T12" t="T13" r="T14" b="T15"/>
                          <a:pathLst>
                            <a:path w="3143429" h="357107">
                              <a:moveTo>
                                <a:pt x="416661" y="136558"/>
                              </a:moveTo>
                              <a:lnTo>
                                <a:pt x="2726768" y="136558"/>
                              </a:lnTo>
                              <a:lnTo>
                                <a:pt x="2726768" y="220549"/>
                              </a:lnTo>
                              <a:lnTo>
                                <a:pt x="416661" y="220549"/>
                              </a:lnTo>
                              <a:lnTo>
                                <a:pt x="416661" y="136558"/>
                              </a:lnTo>
                              <a:close/>
                            </a:path>
                          </a:pathLst>
                        </a:custGeom>
                        <a:solidFill>
                          <a:srgbClr val="F2EC7E"/>
                        </a:solidFill>
                        <a:ln w="12700">
                          <a:solidFill>
                            <a:srgbClr val="385D8A"/>
                          </a:solidFill>
                          <a:miter lim="800000"/>
                        </a:ln>
                      </p:spPr>
                      <p:txBody>
                        <a:bodyPr rot="10800000"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grpSp>
                  <p:grpSp>
                    <p:nvGrpSpPr>
                      <p:cNvPr id="714" name="组合 58"/>
                      <p:cNvGrpSpPr/>
                      <p:nvPr/>
                    </p:nvGrpSpPr>
                    <p:grpSpPr bwMode="auto">
                      <a:xfrm rot="-420000">
                        <a:off x="2078907" y="3013865"/>
                        <a:ext cx="940748" cy="633373"/>
                        <a:chOff x="4303658" y="5412796"/>
                        <a:chExt cx="940748" cy="633373"/>
                      </a:xfrm>
                    </p:grpSpPr>
                    <p:sp>
                      <p:nvSpPr>
                        <p:cNvPr id="717" name="斜纹 716"/>
                        <p:cNvSpPr/>
                        <p:nvPr/>
                      </p:nvSpPr>
                      <p:spPr>
                        <a:xfrm rot="240000">
                          <a:off x="4932862" y="5381400"/>
                          <a:ext cx="260944" cy="433753"/>
                        </a:xfrm>
                        <a:prstGeom prst="diagStrip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prstClr val="black"/>
                            </a:solidFill>
                            <a:latin typeface="黑体" panose="02010609060101010101" pitchFamily="49" charset="-122"/>
                            <a:ea typeface="黑体" panose="02010609060101010101" pitchFamily="49" charset="-122"/>
                            <a:sym typeface="微软雅黑" panose="020B0503020204020204" charset="-122"/>
                          </a:endParaRPr>
                        </a:p>
                      </p:txBody>
                    </p:sp>
                    <p:sp>
                      <p:nvSpPr>
                        <p:cNvPr id="718" name="流程图: 延期 11"/>
                        <p:cNvSpPr>
                          <a:spLocks noChangeArrowheads="1"/>
                        </p:cNvSpPr>
                        <p:nvPr/>
                      </p:nvSpPr>
                      <p:spPr bwMode="auto">
                        <a:xfrm rot="-5160000">
                          <a:off x="4324216" y="5423223"/>
                          <a:ext cx="593012" cy="646934"/>
                        </a:xfrm>
                        <a:prstGeom prst="flowChartDelay">
                          <a:avLst/>
                        </a:prstGeom>
                        <a:solidFill>
                          <a:srgbClr val="4F81BD"/>
                        </a:solidFill>
                        <a:ln w="12700">
                          <a:solidFill>
                            <a:srgbClr val="385D8A"/>
                          </a:solidFill>
                          <a:miter lim="800000"/>
                        </a:ln>
                      </p:spPr>
                      <p:txBody>
                        <a:bodyPr vert="eaVert"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grpSp>
                  <p:sp>
                    <p:nvSpPr>
                      <p:cNvPr id="715" name="L 形 6"/>
                      <p:cNvSpPr/>
                      <p:nvPr/>
                    </p:nvSpPr>
                    <p:spPr bwMode="auto">
                      <a:xfrm rot="3300000">
                        <a:off x="3992297" y="3158754"/>
                        <a:ext cx="285723" cy="485201"/>
                      </a:xfrm>
                      <a:custGeom>
                        <a:avLst/>
                        <a:gdLst>
                          <a:gd name="T0" fmla="*/ 286241 w 285686"/>
                          <a:gd name="T1" fmla="*/ 406745 h 485803"/>
                          <a:gd name="T2" fmla="*/ 143128 w 285686"/>
                          <a:gd name="T3" fmla="*/ 476850 h 485803"/>
                          <a:gd name="T4" fmla="*/ 0 w 285686"/>
                          <a:gd name="T5" fmla="*/ 238425 h 485803"/>
                          <a:gd name="T6" fmla="*/ 71557 w 285686"/>
                          <a:gd name="T7" fmla="*/ 0 h 485803"/>
                          <a:gd name="T8" fmla="*/ 0 60000 65536"/>
                          <a:gd name="T9" fmla="*/ 5898240 60000 65536"/>
                          <a:gd name="T10" fmla="*/ 11796480 60000 65536"/>
                          <a:gd name="T11" fmla="*/ 17694720 60000 65536"/>
                          <a:gd name="T12" fmla="*/ 0 w 285686"/>
                          <a:gd name="T13" fmla="*/ 0 h 485803"/>
                          <a:gd name="T14" fmla="*/ 142843 w 285686"/>
                          <a:gd name="T15" fmla="*/ 485803 h 485803"/>
                        </a:gdLst>
                        <a:ahLst/>
                        <a:cxnLst>
                          <a:cxn ang="T8">
                            <a:pos x="T0" y="T1"/>
                          </a:cxn>
                          <a:cxn ang="T9">
                            <a:pos x="T2" y="T3"/>
                          </a:cxn>
                          <a:cxn ang="T10">
                            <a:pos x="T4" y="T5"/>
                          </a:cxn>
                          <a:cxn ang="T11">
                            <a:pos x="T6" y="T7"/>
                          </a:cxn>
                        </a:cxnLst>
                        <a:rect l="T12" t="T13" r="T14" b="T15"/>
                        <a:pathLst>
                          <a:path w="285686" h="485803">
                            <a:moveTo>
                              <a:pt x="0" y="0"/>
                            </a:moveTo>
                            <a:lnTo>
                              <a:pt x="142843" y="0"/>
                            </a:lnTo>
                            <a:lnTo>
                              <a:pt x="142843" y="342960"/>
                            </a:lnTo>
                            <a:lnTo>
                              <a:pt x="285686" y="342960"/>
                            </a:lnTo>
                            <a:lnTo>
                              <a:pt x="285686" y="485803"/>
                            </a:lnTo>
                            <a:lnTo>
                              <a:pt x="0" y="485803"/>
                            </a:lnTo>
                            <a:lnTo>
                              <a:pt x="0" y="0"/>
                            </a:lnTo>
                            <a:close/>
                          </a:path>
                        </a:pathLst>
                      </a:custGeom>
                      <a:solidFill>
                        <a:srgbClr val="4F81BD"/>
                      </a:solidFill>
                      <a:ln w="12700">
                        <a:solidFill>
                          <a:srgbClr val="385D8A"/>
                        </a:solidFill>
                        <a:miter lim="800000"/>
                      </a:ln>
                    </p:spPr>
                    <p:txBody>
                      <a:bodyPr rot="10800000" vert="eaVert"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716" name="斜纹 715"/>
                      <p:cNvSpPr/>
                      <p:nvPr/>
                    </p:nvSpPr>
                    <p:spPr>
                      <a:xfrm rot="240000">
                        <a:off x="4944036" y="2727197"/>
                        <a:ext cx="284666" cy="421535"/>
                      </a:xfrm>
                      <a:prstGeom prst="diagStrip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prstClr val="black"/>
                          </a:solidFill>
                          <a:latin typeface="黑体" panose="02010609060101010101" pitchFamily="49" charset="-122"/>
                          <a:ea typeface="黑体" panose="02010609060101010101" pitchFamily="49" charset="-122"/>
                          <a:sym typeface="微软雅黑" panose="020B0503020204020204" charset="-122"/>
                        </a:endParaRPr>
                      </a:p>
                    </p:txBody>
                  </p:sp>
                </p:grpSp>
                <p:grpSp>
                  <p:nvGrpSpPr>
                    <p:cNvPr id="708" name="组合 24"/>
                    <p:cNvGrpSpPr/>
                    <p:nvPr/>
                  </p:nvGrpSpPr>
                  <p:grpSpPr bwMode="auto">
                    <a:xfrm rot="-2160000">
                      <a:off x="851964" y="3107868"/>
                      <a:ext cx="3398730" cy="357190"/>
                      <a:chOff x="4286248" y="2428868"/>
                      <a:chExt cx="3398730" cy="357190"/>
                    </a:xfrm>
                  </p:grpSpPr>
                  <p:sp>
                    <p:nvSpPr>
                      <p:cNvPr id="710" name="减号 25"/>
                      <p:cNvSpPr/>
                      <p:nvPr/>
                    </p:nvSpPr>
                    <p:spPr>
                      <a:xfrm>
                        <a:off x="4324001" y="2282902"/>
                        <a:ext cx="3137259" cy="433756"/>
                      </a:xfrm>
                      <a:prstGeom prst="mathMinus">
                        <a:avLst/>
                      </a:prstGeom>
                      <a:solidFill>
                        <a:srgbClr val="F2EC7E"/>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711" name="流程图: 延期 26"/>
                      <p:cNvSpPr/>
                      <p:nvPr/>
                    </p:nvSpPr>
                    <p:spPr>
                      <a:xfrm>
                        <a:off x="4263448" y="2295054"/>
                        <a:ext cx="610844" cy="421534"/>
                      </a:xfrm>
                      <a:prstGeom prst="flowChartDelay">
                        <a:avLst/>
                      </a:prstGeom>
                      <a:solidFill>
                        <a:srgbClr val="0070C0"/>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712" name="流程图: 延期 27"/>
                      <p:cNvSpPr>
                        <a:spLocks noChangeArrowheads="1"/>
                      </p:cNvSpPr>
                      <p:nvPr/>
                    </p:nvSpPr>
                    <p:spPr bwMode="auto">
                      <a:xfrm rot="10800000">
                        <a:off x="7066833" y="2424223"/>
                        <a:ext cx="614589" cy="355808"/>
                      </a:xfrm>
                      <a:prstGeom prst="flowChartDelay">
                        <a:avLst/>
                      </a:prstGeom>
                      <a:solidFill>
                        <a:srgbClr val="0070C0"/>
                      </a:solidFill>
                      <a:ln w="12700">
                        <a:solidFill>
                          <a:srgbClr val="385D8A"/>
                        </a:solidFill>
                        <a:miter lim="800000"/>
                      </a:ln>
                    </p:spPr>
                    <p:txBody>
                      <a:bodyPr rot="10800000"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grpSp>
                <p:sp>
                  <p:nvSpPr>
                    <p:cNvPr id="709" name="L 形 29"/>
                    <p:cNvSpPr/>
                    <p:nvPr/>
                  </p:nvSpPr>
                  <p:spPr bwMode="auto">
                    <a:xfrm rot="3300000">
                      <a:off x="1852020" y="3228836"/>
                      <a:ext cx="285726" cy="485201"/>
                    </a:xfrm>
                    <a:custGeom>
                      <a:avLst/>
                      <a:gdLst>
                        <a:gd name="T0" fmla="*/ 286286 w 285686"/>
                        <a:gd name="T1" fmla="*/ 406745 h 485803"/>
                        <a:gd name="T2" fmla="*/ 143143 w 285686"/>
                        <a:gd name="T3" fmla="*/ 476850 h 485803"/>
                        <a:gd name="T4" fmla="*/ 0 w 285686"/>
                        <a:gd name="T5" fmla="*/ 238425 h 485803"/>
                        <a:gd name="T6" fmla="*/ 71572 w 285686"/>
                        <a:gd name="T7" fmla="*/ 0 h 485803"/>
                        <a:gd name="T8" fmla="*/ 0 60000 65536"/>
                        <a:gd name="T9" fmla="*/ 5898240 60000 65536"/>
                        <a:gd name="T10" fmla="*/ 11796480 60000 65536"/>
                        <a:gd name="T11" fmla="*/ 17694720 60000 65536"/>
                        <a:gd name="T12" fmla="*/ 0 w 285686"/>
                        <a:gd name="T13" fmla="*/ 0 h 485803"/>
                        <a:gd name="T14" fmla="*/ 142843 w 285686"/>
                        <a:gd name="T15" fmla="*/ 485803 h 485803"/>
                      </a:gdLst>
                      <a:ahLst/>
                      <a:cxnLst>
                        <a:cxn ang="T8">
                          <a:pos x="T0" y="T1"/>
                        </a:cxn>
                        <a:cxn ang="T9">
                          <a:pos x="T2" y="T3"/>
                        </a:cxn>
                        <a:cxn ang="T10">
                          <a:pos x="T4" y="T5"/>
                        </a:cxn>
                        <a:cxn ang="T11">
                          <a:pos x="T6" y="T7"/>
                        </a:cxn>
                      </a:cxnLst>
                      <a:rect l="T12" t="T13" r="T14" b="T15"/>
                      <a:pathLst>
                        <a:path w="285686" h="485803">
                          <a:moveTo>
                            <a:pt x="0" y="0"/>
                          </a:moveTo>
                          <a:lnTo>
                            <a:pt x="142843" y="0"/>
                          </a:lnTo>
                          <a:lnTo>
                            <a:pt x="142843" y="342960"/>
                          </a:lnTo>
                          <a:lnTo>
                            <a:pt x="285686" y="342960"/>
                          </a:lnTo>
                          <a:lnTo>
                            <a:pt x="285686" y="485803"/>
                          </a:lnTo>
                          <a:lnTo>
                            <a:pt x="0" y="485803"/>
                          </a:lnTo>
                          <a:lnTo>
                            <a:pt x="0" y="0"/>
                          </a:lnTo>
                          <a:close/>
                        </a:path>
                      </a:pathLst>
                    </a:custGeom>
                    <a:solidFill>
                      <a:srgbClr val="4F81BD"/>
                    </a:solidFill>
                    <a:ln w="12700">
                      <a:solidFill>
                        <a:srgbClr val="385D8A"/>
                      </a:solidFill>
                      <a:miter lim="800000"/>
                    </a:ln>
                  </p:spPr>
                  <p:txBody>
                    <a:bodyPr rot="10800000" vert="eaVert"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grpSp>
              <p:sp>
                <p:nvSpPr>
                  <p:cNvPr id="702" name="流程图: 联系 10"/>
                  <p:cNvSpPr/>
                  <p:nvPr/>
                </p:nvSpPr>
                <p:spPr bwMode="auto">
                  <a:xfrm>
                    <a:off x="2745" y="1479"/>
                    <a:ext cx="288" cy="289"/>
                  </a:xfrm>
                  <a:prstGeom prst="flowChartConnector">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703" name="流程图: 联系 31"/>
                  <p:cNvSpPr/>
                  <p:nvPr/>
                </p:nvSpPr>
                <p:spPr bwMode="auto">
                  <a:xfrm rot="21420000">
                    <a:off x="1336" y="1622"/>
                    <a:ext cx="291" cy="293"/>
                  </a:xfrm>
                  <a:prstGeom prst="flowChartConnector">
                    <a:avLst/>
                  </a:prstGeom>
                  <a:solidFill>
                    <a:srgbClr val="00B0F0"/>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704" name="椭圆 703"/>
                  <p:cNvSpPr/>
                  <p:nvPr/>
                </p:nvSpPr>
                <p:spPr>
                  <a:xfrm>
                    <a:off x="1168" y="2295"/>
                    <a:ext cx="138" cy="89"/>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705" name="椭圆 34"/>
                  <p:cNvSpPr/>
                  <p:nvPr/>
                </p:nvSpPr>
                <p:spPr>
                  <a:xfrm>
                    <a:off x="2521" y="2249"/>
                    <a:ext cx="134" cy="92"/>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706" name="椭圆 35"/>
                  <p:cNvSpPr/>
                  <p:nvPr/>
                </p:nvSpPr>
                <p:spPr>
                  <a:xfrm>
                    <a:off x="3197" y="1668"/>
                    <a:ext cx="131" cy="89"/>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grpSp>
            <p:grpSp>
              <p:nvGrpSpPr>
                <p:cNvPr id="602" name="Group 218"/>
                <p:cNvGrpSpPr/>
                <p:nvPr/>
              </p:nvGrpSpPr>
              <p:grpSpPr bwMode="auto">
                <a:xfrm>
                  <a:off x="2011865" y="2797975"/>
                  <a:ext cx="1546841" cy="181641"/>
                  <a:chOff x="385" y="3430"/>
                  <a:chExt cx="953" cy="227"/>
                </a:xfrm>
              </p:grpSpPr>
              <p:grpSp>
                <p:nvGrpSpPr>
                  <p:cNvPr id="692" name="Group 219"/>
                  <p:cNvGrpSpPr/>
                  <p:nvPr/>
                </p:nvGrpSpPr>
                <p:grpSpPr bwMode="auto">
                  <a:xfrm>
                    <a:off x="385" y="3430"/>
                    <a:ext cx="953" cy="136"/>
                    <a:chOff x="385" y="3430"/>
                    <a:chExt cx="953" cy="136"/>
                  </a:xfrm>
                </p:grpSpPr>
                <p:sp>
                  <p:nvSpPr>
                    <p:cNvPr id="697" name="AutoShape 220"/>
                    <p:cNvSpPr>
                      <a:spLocks noChangeArrowheads="1"/>
                    </p:cNvSpPr>
                    <p:nvPr/>
                  </p:nvSpPr>
                  <p:spPr bwMode="auto">
                    <a:xfrm>
                      <a:off x="385"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ysClr val="window" lastClr="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98" name="AutoShape 221"/>
                    <p:cNvSpPr>
                      <a:spLocks noChangeArrowheads="1"/>
                    </p:cNvSpPr>
                    <p:nvPr/>
                  </p:nvSpPr>
                  <p:spPr bwMode="auto">
                    <a:xfrm>
                      <a:off x="703"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99" name="AutoShape 222"/>
                    <p:cNvSpPr>
                      <a:spLocks noChangeArrowheads="1"/>
                    </p:cNvSpPr>
                    <p:nvPr/>
                  </p:nvSpPr>
                  <p:spPr bwMode="auto">
                    <a:xfrm>
                      <a:off x="1020"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grpSp>
              <p:grpSp>
                <p:nvGrpSpPr>
                  <p:cNvPr id="693" name="Group 223"/>
                  <p:cNvGrpSpPr/>
                  <p:nvPr/>
                </p:nvGrpSpPr>
                <p:grpSpPr bwMode="auto">
                  <a:xfrm>
                    <a:off x="385" y="3521"/>
                    <a:ext cx="953" cy="136"/>
                    <a:chOff x="385" y="3430"/>
                    <a:chExt cx="953" cy="136"/>
                  </a:xfrm>
                </p:grpSpPr>
                <p:sp>
                  <p:nvSpPr>
                    <p:cNvPr id="694" name="AutoShape 224"/>
                    <p:cNvSpPr>
                      <a:spLocks noChangeArrowheads="1"/>
                    </p:cNvSpPr>
                    <p:nvPr/>
                  </p:nvSpPr>
                  <p:spPr bwMode="auto">
                    <a:xfrm>
                      <a:off x="385"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ysClr val="window" lastClr="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95" name="AutoShape 225"/>
                    <p:cNvSpPr>
                      <a:spLocks noChangeArrowheads="1"/>
                    </p:cNvSpPr>
                    <p:nvPr/>
                  </p:nvSpPr>
                  <p:spPr bwMode="auto">
                    <a:xfrm>
                      <a:off x="703"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96" name="AutoShape 226"/>
                    <p:cNvSpPr>
                      <a:spLocks noChangeArrowheads="1"/>
                    </p:cNvSpPr>
                    <p:nvPr/>
                  </p:nvSpPr>
                  <p:spPr bwMode="auto">
                    <a:xfrm>
                      <a:off x="1020"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grpSp>
            </p:grpSp>
            <p:sp>
              <p:nvSpPr>
                <p:cNvPr id="725" name="椭圆 724"/>
                <p:cNvSpPr/>
                <p:nvPr>
                  <p:custDataLst>
                    <p:tags r:id="rId5"/>
                  </p:custDataLst>
                </p:nvPr>
              </p:nvSpPr>
              <p:spPr bwMode="auto">
                <a:xfrm>
                  <a:off x="3393704" y="2901064"/>
                  <a:ext cx="66043" cy="45719"/>
                </a:xfrm>
                <a:prstGeom prst="ellipse">
                  <a:avLst/>
                </a:prstGeom>
                <a:solidFill>
                  <a:srgbClr val="4F81BD"/>
                </a:solidFill>
                <a:ln w="12700" cap="flat" cmpd="sng" algn="ctr">
                  <a:solidFill>
                    <a:srgbClr val="4F81BD">
                      <a:shade val="50000"/>
                    </a:srgbClr>
                  </a:solidFill>
                  <a:prstDash val="solid"/>
                </a:ln>
                <a:effectLst/>
              </p:spPr>
              <p:txBody>
                <a:bodyPr lIns="82058" tIns="41029" rIns="82058" bIns="41029"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grpSp>
        </p:grpSp>
        <p:grpSp>
          <p:nvGrpSpPr>
            <p:cNvPr id="7" name="组合 6"/>
            <p:cNvGrpSpPr/>
            <p:nvPr/>
          </p:nvGrpSpPr>
          <p:grpSpPr>
            <a:xfrm>
              <a:off x="3341098" y="1443149"/>
              <a:ext cx="2030736" cy="1343302"/>
              <a:chOff x="3558706" y="1560143"/>
              <a:chExt cx="2030736" cy="1343302"/>
            </a:xfrm>
          </p:grpSpPr>
          <p:sp>
            <p:nvSpPr>
              <p:cNvPr id="571" name="Rectangle 59"/>
              <p:cNvSpPr>
                <a:spLocks noChangeArrowheads="1"/>
              </p:cNvSpPr>
              <p:nvPr/>
            </p:nvSpPr>
            <p:spPr bwMode="auto">
              <a:xfrm>
                <a:off x="3794027" y="1560143"/>
                <a:ext cx="1795415" cy="1343302"/>
              </a:xfrm>
              <a:prstGeom prst="rect">
                <a:avLst/>
              </a:prstGeom>
              <a:solidFill>
                <a:sysClr val="window" lastClr="FFFFFF"/>
              </a:solidFill>
              <a:ln w="12700">
                <a:solidFill>
                  <a:srgbClr val="EEECE1"/>
                </a:solidFill>
                <a:miter lim="800000"/>
              </a:ln>
            </p:spPr>
            <p:txBody>
              <a:bodyPr lIns="97256" tIns="48628" rIns="97256" bIns="48628"/>
              <a:lstStyle>
                <a:lvl1pPr defTabSz="87312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87312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87312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87312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87312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eaLnBrk="1" fontAlgn="auto" hangingPunct="1">
                  <a:spcBef>
                    <a:spcPct val="0"/>
                  </a:spcBef>
                  <a:spcAft>
                    <a:spcPts val="0"/>
                  </a:spcAft>
                  <a:buFontTx/>
                  <a:buNone/>
                  <a:defRPr/>
                </a:pPr>
                <a:endParaRPr lang="zh-CN" altLang="en-US" sz="1400" i="0" kern="0">
                  <a:solidFill>
                    <a:prstClr val="black"/>
                  </a:solidFill>
                  <a:latin typeface="黑体" panose="02010609060101010101" pitchFamily="49" charset="-122"/>
                  <a:ea typeface="黑体" panose="02010609060101010101" pitchFamily="49" charset="-122"/>
                </a:endParaRPr>
              </a:p>
            </p:txBody>
          </p:sp>
          <p:sp>
            <p:nvSpPr>
              <p:cNvPr id="572" name="Rectangle 60"/>
              <p:cNvSpPr>
                <a:spLocks noChangeArrowheads="1"/>
              </p:cNvSpPr>
              <p:nvPr/>
            </p:nvSpPr>
            <p:spPr bwMode="auto">
              <a:xfrm>
                <a:off x="3794027" y="1560143"/>
                <a:ext cx="1654184" cy="316024"/>
              </a:xfrm>
              <a:prstGeom prst="rect">
                <a:avLst/>
              </a:prstGeom>
              <a:solidFill>
                <a:srgbClr val="00B050"/>
              </a:solidFill>
              <a:ln w="12700">
                <a:solidFill>
                  <a:srgbClr val="EEECE1"/>
                </a:solidFill>
                <a:miter lim="800000"/>
              </a:ln>
            </p:spPr>
            <p:txBody>
              <a:bodyPr lIns="97256" tIns="48628" rIns="97256" bIns="48628" anchor="ctr"/>
              <a:lstStyle>
                <a:lvl1pPr defTabSz="87312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87312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87312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87312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87312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eaLnBrk="1" fontAlgn="auto" hangingPunct="1">
                  <a:spcBef>
                    <a:spcPct val="0"/>
                  </a:spcBef>
                  <a:spcAft>
                    <a:spcPts val="0"/>
                  </a:spcAft>
                  <a:buFontTx/>
                  <a:buNone/>
                  <a:defRPr/>
                </a:pPr>
                <a:r>
                  <a:rPr lang="zh-CN" altLang="en-US" sz="1400" i="0" kern="0" dirty="0">
                    <a:solidFill>
                      <a:prstClr val="white"/>
                    </a:solidFill>
                  </a:rPr>
                  <a:t>接手</a:t>
                </a:r>
              </a:p>
            </p:txBody>
          </p:sp>
          <p:grpSp>
            <p:nvGrpSpPr>
              <p:cNvPr id="603" name="Group 227"/>
              <p:cNvGrpSpPr/>
              <p:nvPr/>
            </p:nvGrpSpPr>
            <p:grpSpPr bwMode="auto">
              <a:xfrm>
                <a:off x="3558706" y="2221106"/>
                <a:ext cx="1545685" cy="531260"/>
                <a:chOff x="710" y="823"/>
                <a:chExt cx="3308" cy="2310"/>
              </a:xfrm>
            </p:grpSpPr>
            <p:sp>
              <p:nvSpPr>
                <p:cNvPr id="670" name="椭圆 669"/>
                <p:cNvSpPr/>
                <p:nvPr/>
              </p:nvSpPr>
              <p:spPr>
                <a:xfrm>
                  <a:off x="3193" y="1755"/>
                  <a:ext cx="138" cy="91"/>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71" name="流程图: 联系 10"/>
                <p:cNvSpPr/>
                <p:nvPr/>
              </p:nvSpPr>
              <p:spPr bwMode="auto">
                <a:xfrm>
                  <a:off x="1531" y="1531"/>
                  <a:ext cx="287" cy="288"/>
                </a:xfrm>
                <a:prstGeom prst="flowChartConnector">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72" name="流程图: 联系 20"/>
                <p:cNvSpPr/>
                <p:nvPr/>
              </p:nvSpPr>
              <p:spPr bwMode="auto">
                <a:xfrm rot="21420000">
                  <a:off x="2799" y="1582"/>
                  <a:ext cx="287" cy="292"/>
                </a:xfrm>
                <a:prstGeom prst="flowChartConnector">
                  <a:avLst/>
                </a:prstGeom>
                <a:solidFill>
                  <a:srgbClr val="00B0F0"/>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73" name="椭圆 21"/>
                <p:cNvSpPr/>
                <p:nvPr/>
              </p:nvSpPr>
              <p:spPr>
                <a:xfrm>
                  <a:off x="1982" y="1712"/>
                  <a:ext cx="130" cy="87"/>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74" name="椭圆 22"/>
                <p:cNvSpPr/>
                <p:nvPr/>
              </p:nvSpPr>
              <p:spPr>
                <a:xfrm>
                  <a:off x="1305" y="2296"/>
                  <a:ext cx="134" cy="106"/>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75" name="椭圆 23"/>
                <p:cNvSpPr/>
                <p:nvPr/>
              </p:nvSpPr>
              <p:spPr>
                <a:xfrm>
                  <a:off x="2612" y="2205"/>
                  <a:ext cx="134" cy="91"/>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76" name="椭圆 675"/>
                <p:cNvSpPr/>
                <p:nvPr/>
              </p:nvSpPr>
              <p:spPr>
                <a:xfrm>
                  <a:off x="2612" y="2248"/>
                  <a:ext cx="134" cy="91"/>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grpSp>
              <p:nvGrpSpPr>
                <p:cNvPr id="677" name="组合 68"/>
                <p:cNvGrpSpPr/>
                <p:nvPr/>
              </p:nvGrpSpPr>
              <p:grpSpPr bwMode="auto">
                <a:xfrm>
                  <a:off x="710" y="823"/>
                  <a:ext cx="3308" cy="2310"/>
                  <a:chOff x="1126565" y="1306475"/>
                  <a:chExt cx="5252721" cy="3665383"/>
                </a:xfrm>
              </p:grpSpPr>
              <p:sp>
                <p:nvSpPr>
                  <p:cNvPr id="679" name="斜纹 8"/>
                  <p:cNvSpPr/>
                  <p:nvPr/>
                </p:nvSpPr>
                <p:spPr>
                  <a:xfrm rot="21420000">
                    <a:off x="5020258" y="2867640"/>
                    <a:ext cx="285155" cy="425535"/>
                  </a:xfrm>
                  <a:prstGeom prst="diagStrip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prstClr val="black"/>
                      </a:solidFill>
                      <a:latin typeface="黑体" panose="02010609060101010101" pitchFamily="49" charset="-122"/>
                      <a:ea typeface="黑体" panose="02010609060101010101" pitchFamily="49" charset="-122"/>
                      <a:sym typeface="微软雅黑" panose="020B0503020204020204" charset="-122"/>
                    </a:endParaRPr>
                  </a:p>
                </p:txBody>
              </p:sp>
              <p:sp>
                <p:nvSpPr>
                  <p:cNvPr id="680" name="梯形 15"/>
                  <p:cNvSpPr>
                    <a:spLocks noChangeArrowheads="1"/>
                  </p:cNvSpPr>
                  <p:nvPr/>
                </p:nvSpPr>
                <p:spPr bwMode="auto">
                  <a:xfrm rot="10620000">
                    <a:off x="1341658" y="3630820"/>
                    <a:ext cx="4892029" cy="530130"/>
                  </a:xfrm>
                  <a:custGeom>
                    <a:avLst/>
                    <a:gdLst>
                      <a:gd name="T0" fmla="*/ 2437236 w 4893286"/>
                      <a:gd name="T1" fmla="*/ 0 h 530107"/>
                      <a:gd name="T2" fmla="*/ 159888 w 4893286"/>
                      <a:gd name="T3" fmla="*/ 265234 h 530107"/>
                      <a:gd name="T4" fmla="*/ 2437236 w 4893286"/>
                      <a:gd name="T5" fmla="*/ 530452 h 530107"/>
                      <a:gd name="T6" fmla="*/ 4714587 w 4893286"/>
                      <a:gd name="T7" fmla="*/ 265234 h 530107"/>
                      <a:gd name="T8" fmla="*/ 17694720 60000 65536"/>
                      <a:gd name="T9" fmla="*/ 11796480 60000 65536"/>
                      <a:gd name="T10" fmla="*/ 5898240 60000 65536"/>
                      <a:gd name="T11" fmla="*/ 0 60000 65536"/>
                      <a:gd name="T12" fmla="*/ 214004 w 4893286"/>
                      <a:gd name="T13" fmla="*/ 23184 h 530107"/>
                      <a:gd name="T14" fmla="*/ 4679282 w 4893286"/>
                      <a:gd name="T15" fmla="*/ 530107 h 530107"/>
                    </a:gdLst>
                    <a:ahLst/>
                    <a:cxnLst>
                      <a:cxn ang="T8">
                        <a:pos x="T0" y="T1"/>
                      </a:cxn>
                      <a:cxn ang="T9">
                        <a:pos x="T2" y="T3"/>
                      </a:cxn>
                      <a:cxn ang="T10">
                        <a:pos x="T4" y="T5"/>
                      </a:cxn>
                      <a:cxn ang="T11">
                        <a:pos x="T6" y="T7"/>
                      </a:cxn>
                    </a:cxnLst>
                    <a:rect l="T12" t="T13" r="T14" b="T15"/>
                    <a:pathLst>
                      <a:path w="4893286" h="530107">
                        <a:moveTo>
                          <a:pt x="0" y="530107"/>
                        </a:moveTo>
                        <a:lnTo>
                          <a:pt x="321006" y="0"/>
                        </a:lnTo>
                        <a:lnTo>
                          <a:pt x="4572280" y="0"/>
                        </a:lnTo>
                        <a:lnTo>
                          <a:pt x="4893286" y="530107"/>
                        </a:lnTo>
                        <a:lnTo>
                          <a:pt x="0" y="530107"/>
                        </a:lnTo>
                        <a:close/>
                      </a:path>
                    </a:pathLst>
                  </a:custGeom>
                  <a:solidFill>
                    <a:srgbClr val="FFC000"/>
                  </a:solidFill>
                  <a:ln w="12700">
                    <a:solidFill>
                      <a:srgbClr val="385D8A"/>
                    </a:solidFill>
                    <a:miter lim="800000"/>
                  </a:ln>
                </p:spPr>
                <p:txBody>
                  <a:bodyPr rot="10800000"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81" name="流程图: 延期 56"/>
                  <p:cNvSpPr>
                    <a:spLocks noChangeArrowheads="1"/>
                  </p:cNvSpPr>
                  <p:nvPr/>
                </p:nvSpPr>
                <p:spPr bwMode="auto">
                  <a:xfrm rot="-5580000">
                    <a:off x="4407763" y="2940947"/>
                    <a:ext cx="596397" cy="639769"/>
                  </a:xfrm>
                  <a:prstGeom prst="flowChartDelay">
                    <a:avLst/>
                  </a:prstGeom>
                  <a:solidFill>
                    <a:srgbClr val="4F81BD"/>
                  </a:solidFill>
                  <a:ln w="12700">
                    <a:solidFill>
                      <a:srgbClr val="385D8A"/>
                    </a:solidFill>
                    <a:miter lim="800000"/>
                  </a:ln>
                </p:spPr>
                <p:txBody>
                  <a:bodyPr vert="eaVert"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sp>
                <p:nvSpPr>
                  <p:cNvPr id="682" name="流程图: 延期 681"/>
                  <p:cNvSpPr/>
                  <p:nvPr/>
                </p:nvSpPr>
                <p:spPr>
                  <a:xfrm rot="19440000">
                    <a:off x="3495502" y="4608903"/>
                    <a:ext cx="612777" cy="362955"/>
                  </a:xfrm>
                  <a:prstGeom prst="flowChartDelay">
                    <a:avLst/>
                  </a:prstGeom>
                  <a:solidFill>
                    <a:srgbClr val="0070C0"/>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83" name="流程图: 延期 59"/>
                  <p:cNvSpPr>
                    <a:spLocks noChangeArrowheads="1"/>
                  </p:cNvSpPr>
                  <p:nvPr/>
                </p:nvSpPr>
                <p:spPr bwMode="auto">
                  <a:xfrm rot="8640000">
                    <a:off x="5585363" y="1437699"/>
                    <a:ext cx="612192" cy="358943"/>
                  </a:xfrm>
                  <a:prstGeom prst="flowChartDelay">
                    <a:avLst/>
                  </a:prstGeom>
                  <a:solidFill>
                    <a:srgbClr val="0070C0"/>
                  </a:solidFill>
                  <a:ln w="12700">
                    <a:solidFill>
                      <a:srgbClr val="385D8A"/>
                    </a:solidFill>
                    <a:miter lim="800000"/>
                  </a:ln>
                </p:spPr>
                <p:txBody>
                  <a:bodyPr rot="10800000"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sp>
                <p:nvSpPr>
                  <p:cNvPr id="684" name="L 形 60"/>
                  <p:cNvSpPr/>
                  <p:nvPr/>
                </p:nvSpPr>
                <p:spPr bwMode="auto">
                  <a:xfrm rot="3300000">
                    <a:off x="4157018" y="3120322"/>
                    <a:ext cx="281630" cy="485342"/>
                  </a:xfrm>
                  <a:custGeom>
                    <a:avLst/>
                    <a:gdLst>
                      <a:gd name="T0" fmla="*/ 230534 w 285686"/>
                      <a:gd name="T1" fmla="*/ 408138 h 485836"/>
                      <a:gd name="T2" fmla="*/ 115268 w 285686"/>
                      <a:gd name="T3" fmla="*/ 478480 h 485836"/>
                      <a:gd name="T4" fmla="*/ 0 w 285686"/>
                      <a:gd name="T5" fmla="*/ 239239 h 485836"/>
                      <a:gd name="T6" fmla="*/ 57635 w 285686"/>
                      <a:gd name="T7" fmla="*/ 0 h 485836"/>
                      <a:gd name="T8" fmla="*/ 0 60000 65536"/>
                      <a:gd name="T9" fmla="*/ 5898240 60000 65536"/>
                      <a:gd name="T10" fmla="*/ 11796480 60000 65536"/>
                      <a:gd name="T11" fmla="*/ 17694720 60000 65536"/>
                      <a:gd name="T12" fmla="*/ 0 w 285686"/>
                      <a:gd name="T13" fmla="*/ 0 h 485836"/>
                      <a:gd name="T14" fmla="*/ 142843 w 285686"/>
                      <a:gd name="T15" fmla="*/ 485836 h 485836"/>
                    </a:gdLst>
                    <a:ahLst/>
                    <a:cxnLst>
                      <a:cxn ang="T8">
                        <a:pos x="T0" y="T1"/>
                      </a:cxn>
                      <a:cxn ang="T9">
                        <a:pos x="T2" y="T3"/>
                      </a:cxn>
                      <a:cxn ang="T10">
                        <a:pos x="T4" y="T5"/>
                      </a:cxn>
                      <a:cxn ang="T11">
                        <a:pos x="T6" y="T7"/>
                      </a:cxn>
                    </a:cxnLst>
                    <a:rect l="T12" t="T13" r="T14" b="T15"/>
                    <a:pathLst>
                      <a:path w="285686" h="485836">
                        <a:moveTo>
                          <a:pt x="0" y="0"/>
                        </a:moveTo>
                        <a:lnTo>
                          <a:pt x="142843" y="0"/>
                        </a:lnTo>
                        <a:lnTo>
                          <a:pt x="142843" y="342993"/>
                        </a:lnTo>
                        <a:lnTo>
                          <a:pt x="285686" y="342993"/>
                        </a:lnTo>
                        <a:lnTo>
                          <a:pt x="285686" y="485836"/>
                        </a:lnTo>
                        <a:lnTo>
                          <a:pt x="0" y="485836"/>
                        </a:lnTo>
                        <a:lnTo>
                          <a:pt x="0" y="0"/>
                        </a:lnTo>
                        <a:close/>
                      </a:path>
                    </a:pathLst>
                  </a:custGeom>
                  <a:solidFill>
                    <a:srgbClr val="4F81BD"/>
                  </a:solidFill>
                  <a:ln w="12700">
                    <a:solidFill>
                      <a:srgbClr val="385D8A"/>
                    </a:solidFill>
                    <a:miter lim="800000"/>
                  </a:ln>
                </p:spPr>
                <p:txBody>
                  <a:bodyPr rot="10800000" vert="eaVert"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85" name="流程图: 延期 62"/>
                  <p:cNvSpPr/>
                  <p:nvPr/>
                </p:nvSpPr>
                <p:spPr bwMode="auto">
                  <a:xfrm rot="-5520000">
                    <a:off x="2333956" y="2974084"/>
                    <a:ext cx="712364" cy="645286"/>
                  </a:xfrm>
                  <a:prstGeom prst="flowChartDelay">
                    <a:avLst/>
                  </a:prstGeom>
                  <a:solidFill>
                    <a:srgbClr val="4F81BD"/>
                  </a:solidFill>
                  <a:ln w="12700">
                    <a:solidFill>
                      <a:srgbClr val="385D8A"/>
                    </a:solidFill>
                    <a:miter lim="800000"/>
                  </a:ln>
                </p:spPr>
                <p:txBody>
                  <a:bodyPr vert="eaVert"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sp>
                <p:nvSpPr>
                  <p:cNvPr id="686" name="流程图: 延期 685"/>
                  <p:cNvSpPr/>
                  <p:nvPr/>
                </p:nvSpPr>
                <p:spPr>
                  <a:xfrm rot="19440000">
                    <a:off x="1484655" y="4582296"/>
                    <a:ext cx="612774" cy="356693"/>
                  </a:xfrm>
                  <a:prstGeom prst="flowChartDelay">
                    <a:avLst/>
                  </a:prstGeom>
                  <a:solidFill>
                    <a:srgbClr val="0070C0"/>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87" name="流程图: 延期 17"/>
                  <p:cNvSpPr/>
                  <p:nvPr/>
                </p:nvSpPr>
                <p:spPr bwMode="auto">
                  <a:xfrm rot="8340000">
                    <a:off x="3381080" y="1306475"/>
                    <a:ext cx="612196" cy="358942"/>
                  </a:xfrm>
                  <a:prstGeom prst="flowChartDelay">
                    <a:avLst/>
                  </a:prstGeom>
                  <a:solidFill>
                    <a:srgbClr val="0070C0"/>
                  </a:solidFill>
                  <a:ln w="12700">
                    <a:solidFill>
                      <a:srgbClr val="385D8A"/>
                    </a:solidFill>
                    <a:miter lim="800000"/>
                  </a:ln>
                </p:spPr>
                <p:txBody>
                  <a:bodyPr rot="10800000"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sp>
                <p:nvSpPr>
                  <p:cNvPr id="688" name="减号 65"/>
                  <p:cNvSpPr/>
                  <p:nvPr/>
                </p:nvSpPr>
                <p:spPr bwMode="auto">
                  <a:xfrm rot="8340000">
                    <a:off x="1126565" y="3012335"/>
                    <a:ext cx="3143693" cy="358941"/>
                  </a:xfrm>
                  <a:custGeom>
                    <a:avLst/>
                    <a:gdLst>
                      <a:gd name="T0" fmla="*/ 2727606 w 3143643"/>
                      <a:gd name="T1" fmla="*/ 192813 h 357107"/>
                      <a:gd name="T2" fmla="*/ 1572206 w 3143643"/>
                      <a:gd name="T3" fmla="*/ 238162 h 357107"/>
                      <a:gd name="T4" fmla="*/ 416795 w 3143643"/>
                      <a:gd name="T5" fmla="*/ 192813 h 357107"/>
                      <a:gd name="T6" fmla="*/ 1572206 w 3143643"/>
                      <a:gd name="T7" fmla="*/ 147465 h 357107"/>
                      <a:gd name="T8" fmla="*/ 0 60000 65536"/>
                      <a:gd name="T9" fmla="*/ 5898240 60000 65536"/>
                      <a:gd name="T10" fmla="*/ 11796480 60000 65536"/>
                      <a:gd name="T11" fmla="*/ 17694720 60000 65536"/>
                      <a:gd name="T12" fmla="*/ 416690 w 3143643"/>
                      <a:gd name="T13" fmla="*/ 136558 h 357107"/>
                      <a:gd name="T14" fmla="*/ 2726953 w 3143643"/>
                      <a:gd name="T15" fmla="*/ 220549 h 357107"/>
                    </a:gdLst>
                    <a:ahLst/>
                    <a:cxnLst>
                      <a:cxn ang="T8">
                        <a:pos x="T0" y="T1"/>
                      </a:cxn>
                      <a:cxn ang="T9">
                        <a:pos x="T2" y="T3"/>
                      </a:cxn>
                      <a:cxn ang="T10">
                        <a:pos x="T4" y="T5"/>
                      </a:cxn>
                      <a:cxn ang="T11">
                        <a:pos x="T6" y="T7"/>
                      </a:cxn>
                    </a:cxnLst>
                    <a:rect l="T12" t="T13" r="T14" b="T15"/>
                    <a:pathLst>
                      <a:path w="3143643" h="357107">
                        <a:moveTo>
                          <a:pt x="416690" y="136558"/>
                        </a:moveTo>
                        <a:lnTo>
                          <a:pt x="2726953" y="136558"/>
                        </a:lnTo>
                        <a:lnTo>
                          <a:pt x="2726953" y="220549"/>
                        </a:lnTo>
                        <a:lnTo>
                          <a:pt x="416690" y="220549"/>
                        </a:lnTo>
                        <a:lnTo>
                          <a:pt x="416690" y="136558"/>
                        </a:lnTo>
                        <a:close/>
                      </a:path>
                    </a:pathLst>
                  </a:custGeom>
                  <a:solidFill>
                    <a:srgbClr val="F2EC7E"/>
                  </a:solidFill>
                  <a:ln w="12700">
                    <a:solidFill>
                      <a:srgbClr val="385D8A"/>
                    </a:solidFill>
                    <a:miter lim="800000"/>
                  </a:ln>
                </p:spPr>
                <p:txBody>
                  <a:bodyPr rot="10800000"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89" name="L 形 66"/>
                  <p:cNvSpPr/>
                  <p:nvPr/>
                </p:nvSpPr>
                <p:spPr bwMode="auto">
                  <a:xfrm rot="3300000">
                    <a:off x="2080521" y="3250093"/>
                    <a:ext cx="287154" cy="485342"/>
                  </a:xfrm>
                  <a:custGeom>
                    <a:avLst/>
                    <a:gdLst>
                      <a:gd name="T0" fmla="*/ 308515 w 285686"/>
                      <a:gd name="T1" fmla="*/ 408138 h 485836"/>
                      <a:gd name="T2" fmla="*/ 154261 w 285686"/>
                      <a:gd name="T3" fmla="*/ 478480 h 485836"/>
                      <a:gd name="T4" fmla="*/ 0 w 285686"/>
                      <a:gd name="T5" fmla="*/ 239239 h 485836"/>
                      <a:gd name="T6" fmla="*/ 77128 w 285686"/>
                      <a:gd name="T7" fmla="*/ 0 h 485836"/>
                      <a:gd name="T8" fmla="*/ 0 60000 65536"/>
                      <a:gd name="T9" fmla="*/ 5898240 60000 65536"/>
                      <a:gd name="T10" fmla="*/ 11796480 60000 65536"/>
                      <a:gd name="T11" fmla="*/ 17694720 60000 65536"/>
                      <a:gd name="T12" fmla="*/ 0 w 285686"/>
                      <a:gd name="T13" fmla="*/ 0 h 485836"/>
                      <a:gd name="T14" fmla="*/ 142843 w 285686"/>
                      <a:gd name="T15" fmla="*/ 485836 h 485836"/>
                    </a:gdLst>
                    <a:ahLst/>
                    <a:cxnLst>
                      <a:cxn ang="T8">
                        <a:pos x="T0" y="T1"/>
                      </a:cxn>
                      <a:cxn ang="T9">
                        <a:pos x="T2" y="T3"/>
                      </a:cxn>
                      <a:cxn ang="T10">
                        <a:pos x="T4" y="T5"/>
                      </a:cxn>
                      <a:cxn ang="T11">
                        <a:pos x="T6" y="T7"/>
                      </a:cxn>
                    </a:cxnLst>
                    <a:rect l="T12" t="T13" r="T14" b="T15"/>
                    <a:pathLst>
                      <a:path w="285686" h="485836">
                        <a:moveTo>
                          <a:pt x="0" y="0"/>
                        </a:moveTo>
                        <a:lnTo>
                          <a:pt x="142843" y="0"/>
                        </a:lnTo>
                        <a:lnTo>
                          <a:pt x="142843" y="342993"/>
                        </a:lnTo>
                        <a:lnTo>
                          <a:pt x="285686" y="342993"/>
                        </a:lnTo>
                        <a:lnTo>
                          <a:pt x="285686" y="485836"/>
                        </a:lnTo>
                        <a:lnTo>
                          <a:pt x="0" y="485836"/>
                        </a:lnTo>
                        <a:lnTo>
                          <a:pt x="0" y="0"/>
                        </a:lnTo>
                        <a:close/>
                      </a:path>
                    </a:pathLst>
                  </a:custGeom>
                  <a:solidFill>
                    <a:srgbClr val="4F81BD"/>
                  </a:solidFill>
                  <a:ln w="12700">
                    <a:solidFill>
                      <a:srgbClr val="385D8A"/>
                    </a:solidFill>
                    <a:miter lim="800000"/>
                  </a:ln>
                </p:spPr>
                <p:txBody>
                  <a:bodyPr rot="10800000" vert="eaVert"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90" name="斜纹 689"/>
                  <p:cNvSpPr/>
                  <p:nvPr/>
                </p:nvSpPr>
                <p:spPr>
                  <a:xfrm rot="240000">
                    <a:off x="3030254" y="2817577"/>
                    <a:ext cx="279086" cy="425535"/>
                  </a:xfrm>
                  <a:prstGeom prst="diagStrip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prstClr val="black"/>
                      </a:solidFill>
                      <a:latin typeface="黑体" panose="02010609060101010101" pitchFamily="49" charset="-122"/>
                      <a:ea typeface="黑体" panose="02010609060101010101" pitchFamily="49" charset="-122"/>
                      <a:sym typeface="微软雅黑" panose="020B0503020204020204" charset="-122"/>
                    </a:endParaRPr>
                  </a:p>
                </p:txBody>
              </p:sp>
              <p:sp>
                <p:nvSpPr>
                  <p:cNvPr id="691" name="减号 690"/>
                  <p:cNvSpPr/>
                  <p:nvPr/>
                </p:nvSpPr>
                <p:spPr>
                  <a:xfrm rot="19440000">
                    <a:off x="3230470" y="3036604"/>
                    <a:ext cx="3148816" cy="350440"/>
                  </a:xfrm>
                  <a:prstGeom prst="mathMinus">
                    <a:avLst/>
                  </a:prstGeom>
                  <a:solidFill>
                    <a:srgbClr val="F2EC7E"/>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grpSp>
            <p:sp>
              <p:nvSpPr>
                <p:cNvPr id="678" name="椭圆 30"/>
                <p:cNvSpPr/>
                <p:nvPr/>
              </p:nvSpPr>
              <p:spPr>
                <a:xfrm>
                  <a:off x="2654" y="2205"/>
                  <a:ext cx="138" cy="91"/>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grpSp>
          <p:grpSp>
            <p:nvGrpSpPr>
              <p:cNvPr id="604" name="Group 250"/>
              <p:cNvGrpSpPr/>
              <p:nvPr/>
            </p:nvGrpSpPr>
            <p:grpSpPr bwMode="auto">
              <a:xfrm>
                <a:off x="3558706" y="2616334"/>
                <a:ext cx="1546841" cy="181641"/>
                <a:chOff x="385" y="3430"/>
                <a:chExt cx="953" cy="227"/>
              </a:xfrm>
            </p:grpSpPr>
            <p:grpSp>
              <p:nvGrpSpPr>
                <p:cNvPr id="662" name="Group 251"/>
                <p:cNvGrpSpPr/>
                <p:nvPr/>
              </p:nvGrpSpPr>
              <p:grpSpPr bwMode="auto">
                <a:xfrm>
                  <a:off x="385" y="3430"/>
                  <a:ext cx="953" cy="136"/>
                  <a:chOff x="385" y="3430"/>
                  <a:chExt cx="953" cy="136"/>
                </a:xfrm>
              </p:grpSpPr>
              <p:sp>
                <p:nvSpPr>
                  <p:cNvPr id="667" name="AutoShape 252"/>
                  <p:cNvSpPr>
                    <a:spLocks noChangeArrowheads="1"/>
                  </p:cNvSpPr>
                  <p:nvPr/>
                </p:nvSpPr>
                <p:spPr bwMode="auto">
                  <a:xfrm>
                    <a:off x="385"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ysClr val="window" lastClr="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68" name="AutoShape 253"/>
                  <p:cNvSpPr>
                    <a:spLocks noChangeArrowheads="1"/>
                  </p:cNvSpPr>
                  <p:nvPr/>
                </p:nvSpPr>
                <p:spPr bwMode="auto">
                  <a:xfrm>
                    <a:off x="703"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69" name="AutoShape 254"/>
                  <p:cNvSpPr>
                    <a:spLocks noChangeArrowheads="1"/>
                  </p:cNvSpPr>
                  <p:nvPr/>
                </p:nvSpPr>
                <p:spPr bwMode="auto">
                  <a:xfrm>
                    <a:off x="1020"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grpSp>
            <p:grpSp>
              <p:nvGrpSpPr>
                <p:cNvPr id="663" name="Group 255"/>
                <p:cNvGrpSpPr/>
                <p:nvPr/>
              </p:nvGrpSpPr>
              <p:grpSpPr bwMode="auto">
                <a:xfrm>
                  <a:off x="385" y="3521"/>
                  <a:ext cx="953" cy="136"/>
                  <a:chOff x="385" y="3430"/>
                  <a:chExt cx="953" cy="136"/>
                </a:xfrm>
              </p:grpSpPr>
              <p:sp>
                <p:nvSpPr>
                  <p:cNvPr id="664" name="AutoShape 256"/>
                  <p:cNvSpPr>
                    <a:spLocks noChangeArrowheads="1"/>
                  </p:cNvSpPr>
                  <p:nvPr/>
                </p:nvSpPr>
                <p:spPr bwMode="auto">
                  <a:xfrm>
                    <a:off x="385"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ysClr val="window" lastClr="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65" name="AutoShape 257"/>
                  <p:cNvSpPr>
                    <a:spLocks noChangeArrowheads="1"/>
                  </p:cNvSpPr>
                  <p:nvPr/>
                </p:nvSpPr>
                <p:spPr bwMode="auto">
                  <a:xfrm>
                    <a:off x="703"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66" name="AutoShape 258"/>
                  <p:cNvSpPr>
                    <a:spLocks noChangeArrowheads="1"/>
                  </p:cNvSpPr>
                  <p:nvPr/>
                </p:nvSpPr>
                <p:spPr bwMode="auto">
                  <a:xfrm>
                    <a:off x="1020"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grpSp>
          </p:grpSp>
        </p:grpSp>
        <p:grpSp>
          <p:nvGrpSpPr>
            <p:cNvPr id="8" name="组合 7"/>
            <p:cNvGrpSpPr/>
            <p:nvPr/>
          </p:nvGrpSpPr>
          <p:grpSpPr>
            <a:xfrm>
              <a:off x="5028012" y="1376276"/>
              <a:ext cx="1990364" cy="1343302"/>
              <a:chOff x="5176965" y="1340927"/>
              <a:chExt cx="1990364" cy="1343302"/>
            </a:xfrm>
          </p:grpSpPr>
          <p:sp>
            <p:nvSpPr>
              <p:cNvPr id="573" name="Rectangle 85"/>
              <p:cNvSpPr>
                <a:spLocks noChangeArrowheads="1"/>
              </p:cNvSpPr>
              <p:nvPr/>
            </p:nvSpPr>
            <p:spPr bwMode="auto">
              <a:xfrm>
                <a:off x="5376784" y="1340927"/>
                <a:ext cx="1790545" cy="1343302"/>
              </a:xfrm>
              <a:prstGeom prst="rect">
                <a:avLst/>
              </a:prstGeom>
              <a:solidFill>
                <a:sysClr val="window" lastClr="FFFFFF"/>
              </a:solidFill>
              <a:ln w="12700">
                <a:solidFill>
                  <a:srgbClr val="EEECE1"/>
                </a:solidFill>
                <a:miter lim="800000"/>
              </a:ln>
            </p:spPr>
            <p:txBody>
              <a:bodyPr lIns="97256" tIns="48628" rIns="97256" bIns="48628"/>
              <a:lstStyle>
                <a:lvl1pPr defTabSz="87312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87312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87312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87312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87312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eaLnBrk="1" fontAlgn="auto" hangingPunct="1">
                  <a:spcBef>
                    <a:spcPct val="0"/>
                  </a:spcBef>
                  <a:spcAft>
                    <a:spcPts val="0"/>
                  </a:spcAft>
                  <a:buFontTx/>
                  <a:buNone/>
                  <a:defRPr/>
                </a:pPr>
                <a:endParaRPr lang="zh-CN" altLang="en-US" sz="1400" i="0" kern="0">
                  <a:solidFill>
                    <a:prstClr val="black"/>
                  </a:solidFill>
                  <a:latin typeface="黑体" panose="02010609060101010101" pitchFamily="49" charset="-122"/>
                  <a:ea typeface="黑体" panose="02010609060101010101" pitchFamily="49" charset="-122"/>
                </a:endParaRPr>
              </a:p>
            </p:txBody>
          </p:sp>
          <p:sp>
            <p:nvSpPr>
              <p:cNvPr id="574" name="Rectangle 86"/>
              <p:cNvSpPr>
                <a:spLocks noChangeArrowheads="1"/>
              </p:cNvSpPr>
              <p:nvPr/>
            </p:nvSpPr>
            <p:spPr bwMode="auto">
              <a:xfrm>
                <a:off x="5376784" y="1340927"/>
                <a:ext cx="1655808" cy="317624"/>
              </a:xfrm>
              <a:prstGeom prst="rect">
                <a:avLst/>
              </a:prstGeom>
              <a:solidFill>
                <a:srgbClr val="0000FF"/>
              </a:solidFill>
              <a:ln w="12700">
                <a:solidFill>
                  <a:srgbClr val="EEECE1"/>
                </a:solidFill>
                <a:miter lim="800000"/>
              </a:ln>
            </p:spPr>
            <p:txBody>
              <a:bodyPr lIns="97256" tIns="48628" rIns="97256" bIns="48628" anchor="ctr"/>
              <a:lstStyle>
                <a:lvl1pPr defTabSz="87312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87312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87312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87312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87312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eaLnBrk="1" fontAlgn="auto" hangingPunct="1">
                  <a:spcBef>
                    <a:spcPct val="0"/>
                  </a:spcBef>
                  <a:spcAft>
                    <a:spcPts val="0"/>
                  </a:spcAft>
                  <a:buFontTx/>
                  <a:buNone/>
                  <a:defRPr/>
                </a:pPr>
                <a:r>
                  <a:rPr lang="zh-CN" altLang="en-US" sz="1400" i="0" kern="0" dirty="0">
                    <a:solidFill>
                      <a:prstClr val="white"/>
                    </a:solidFill>
                  </a:rPr>
                  <a:t>主导</a:t>
                </a:r>
              </a:p>
            </p:txBody>
          </p:sp>
          <p:grpSp>
            <p:nvGrpSpPr>
              <p:cNvPr id="605" name="Group 259"/>
              <p:cNvGrpSpPr/>
              <p:nvPr/>
            </p:nvGrpSpPr>
            <p:grpSpPr bwMode="auto">
              <a:xfrm>
                <a:off x="5236107" y="2002923"/>
                <a:ext cx="1545218" cy="519813"/>
                <a:chOff x="844" y="745"/>
                <a:chExt cx="3173" cy="2480"/>
              </a:xfrm>
            </p:grpSpPr>
            <p:grpSp>
              <p:nvGrpSpPr>
                <p:cNvPr id="644" name="组合 36"/>
                <p:cNvGrpSpPr/>
                <p:nvPr/>
              </p:nvGrpSpPr>
              <p:grpSpPr bwMode="auto">
                <a:xfrm>
                  <a:off x="844" y="745"/>
                  <a:ext cx="3173" cy="2480"/>
                  <a:chOff x="1340055" y="1181673"/>
                  <a:chExt cx="5037820" cy="3940039"/>
                </a:xfrm>
              </p:grpSpPr>
              <p:sp>
                <p:nvSpPr>
                  <p:cNvPr id="652" name="梯形 15"/>
                  <p:cNvSpPr>
                    <a:spLocks noChangeArrowheads="1"/>
                  </p:cNvSpPr>
                  <p:nvPr/>
                </p:nvSpPr>
                <p:spPr bwMode="auto">
                  <a:xfrm rot="10620000">
                    <a:off x="1340055" y="3630011"/>
                    <a:ext cx="4894170" cy="527505"/>
                  </a:xfrm>
                  <a:custGeom>
                    <a:avLst/>
                    <a:gdLst>
                      <a:gd name="T0" fmla="*/ 2458320 w 4892569"/>
                      <a:gd name="T1" fmla="*/ 0 h 530466"/>
                      <a:gd name="T2" fmla="*/ 161407 w 4892569"/>
                      <a:gd name="T3" fmla="*/ 243871 h 530466"/>
                      <a:gd name="T4" fmla="*/ 2458320 w 4892569"/>
                      <a:gd name="T5" fmla="*/ 487745 h 530466"/>
                      <a:gd name="T6" fmla="*/ 4755235 w 4892569"/>
                      <a:gd name="T7" fmla="*/ 243871 h 530466"/>
                      <a:gd name="T8" fmla="*/ 17694720 60000 65536"/>
                      <a:gd name="T9" fmla="*/ 11796480 60000 65536"/>
                      <a:gd name="T10" fmla="*/ 5898240 60000 65536"/>
                      <a:gd name="T11" fmla="*/ 0 60000 65536"/>
                      <a:gd name="T12" fmla="*/ 214149 w 4892569"/>
                      <a:gd name="T13" fmla="*/ 23219 h 530466"/>
                      <a:gd name="T14" fmla="*/ 4678421 w 4892569"/>
                      <a:gd name="T15" fmla="*/ 530466 h 530466"/>
                    </a:gdLst>
                    <a:ahLst/>
                    <a:cxnLst>
                      <a:cxn ang="T8">
                        <a:pos x="T0" y="T1"/>
                      </a:cxn>
                      <a:cxn ang="T9">
                        <a:pos x="T2" y="T3"/>
                      </a:cxn>
                      <a:cxn ang="T10">
                        <a:pos x="T4" y="T5"/>
                      </a:cxn>
                      <a:cxn ang="T11">
                        <a:pos x="T6" y="T7"/>
                      </a:cxn>
                    </a:cxnLst>
                    <a:rect l="T12" t="T13" r="T14" b="T15"/>
                    <a:pathLst>
                      <a:path w="4892569" h="530466">
                        <a:moveTo>
                          <a:pt x="0" y="530466"/>
                        </a:moveTo>
                        <a:lnTo>
                          <a:pt x="321224" y="0"/>
                        </a:lnTo>
                        <a:lnTo>
                          <a:pt x="4571345" y="0"/>
                        </a:lnTo>
                        <a:lnTo>
                          <a:pt x="4892569" y="530466"/>
                        </a:lnTo>
                        <a:lnTo>
                          <a:pt x="0" y="530466"/>
                        </a:lnTo>
                        <a:close/>
                      </a:path>
                    </a:pathLst>
                  </a:custGeom>
                  <a:solidFill>
                    <a:srgbClr val="FFC000"/>
                  </a:solidFill>
                  <a:ln w="12700">
                    <a:solidFill>
                      <a:srgbClr val="385D8A"/>
                    </a:solidFill>
                    <a:miter lim="800000"/>
                  </a:ln>
                </p:spPr>
                <p:txBody>
                  <a:bodyPr rot="10800000"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53" name="斜纹 8"/>
                  <p:cNvSpPr/>
                  <p:nvPr/>
                </p:nvSpPr>
                <p:spPr>
                  <a:xfrm rot="21420000">
                    <a:off x="5015904" y="2870637"/>
                    <a:ext cx="285197" cy="426002"/>
                  </a:xfrm>
                  <a:prstGeom prst="diagStrip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prstClr val="black"/>
                      </a:solidFill>
                      <a:latin typeface="黑体" panose="02010609060101010101" pitchFamily="49" charset="-122"/>
                      <a:ea typeface="黑体" panose="02010609060101010101" pitchFamily="49" charset="-122"/>
                      <a:sym typeface="微软雅黑" panose="020B0503020204020204" charset="-122"/>
                    </a:endParaRPr>
                  </a:p>
                </p:txBody>
              </p:sp>
              <p:sp>
                <p:nvSpPr>
                  <p:cNvPr id="654" name="流程图: 延期 40"/>
                  <p:cNvSpPr>
                    <a:spLocks noChangeArrowheads="1"/>
                  </p:cNvSpPr>
                  <p:nvPr/>
                </p:nvSpPr>
                <p:spPr bwMode="auto">
                  <a:xfrm rot="-5580000">
                    <a:off x="4408028" y="2937402"/>
                    <a:ext cx="594199" cy="645502"/>
                  </a:xfrm>
                  <a:prstGeom prst="flowChartDelay">
                    <a:avLst/>
                  </a:prstGeom>
                  <a:solidFill>
                    <a:srgbClr val="4F81BD"/>
                  </a:solidFill>
                  <a:ln w="12700">
                    <a:solidFill>
                      <a:srgbClr val="385D8A"/>
                    </a:solidFill>
                    <a:miter lim="800000"/>
                  </a:ln>
                </p:spPr>
                <p:txBody>
                  <a:bodyPr vert="eaVert"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sp>
                <p:nvSpPr>
                  <p:cNvPr id="655" name="减号 654"/>
                  <p:cNvSpPr/>
                  <p:nvPr/>
                </p:nvSpPr>
                <p:spPr>
                  <a:xfrm rot="19440000">
                    <a:off x="3234863" y="3028668"/>
                    <a:ext cx="3143012" cy="357292"/>
                  </a:xfrm>
                  <a:prstGeom prst="mathMinus">
                    <a:avLst/>
                  </a:prstGeom>
                  <a:solidFill>
                    <a:srgbClr val="F2EC7E"/>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56" name="流程图: 延期 655"/>
                  <p:cNvSpPr/>
                  <p:nvPr/>
                </p:nvSpPr>
                <p:spPr>
                  <a:xfrm rot="19440000">
                    <a:off x="3509817" y="4764424"/>
                    <a:ext cx="616963" cy="357288"/>
                  </a:xfrm>
                  <a:prstGeom prst="flowChartDelay">
                    <a:avLst/>
                  </a:prstGeom>
                  <a:solidFill>
                    <a:srgbClr val="0070C0"/>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57" name="流程图: 延期 43"/>
                  <p:cNvSpPr>
                    <a:spLocks noChangeArrowheads="1"/>
                  </p:cNvSpPr>
                  <p:nvPr/>
                </p:nvSpPr>
                <p:spPr bwMode="auto">
                  <a:xfrm rot="8640000">
                    <a:off x="5513725" y="1181673"/>
                    <a:ext cx="613756" cy="357733"/>
                  </a:xfrm>
                  <a:prstGeom prst="flowChartDelay">
                    <a:avLst/>
                  </a:prstGeom>
                  <a:solidFill>
                    <a:srgbClr val="0070C0"/>
                  </a:solidFill>
                  <a:ln w="12700">
                    <a:solidFill>
                      <a:srgbClr val="385D8A"/>
                    </a:solidFill>
                    <a:miter lim="800000"/>
                  </a:ln>
                </p:spPr>
                <p:txBody>
                  <a:bodyPr rot="10800000"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sp>
                <p:nvSpPr>
                  <p:cNvPr id="658" name="L 形 44"/>
                  <p:cNvSpPr/>
                  <p:nvPr/>
                </p:nvSpPr>
                <p:spPr bwMode="auto">
                  <a:xfrm rot="3300000">
                    <a:off x="4149942" y="3116814"/>
                    <a:ext cx="284975" cy="486772"/>
                  </a:xfrm>
                  <a:custGeom>
                    <a:avLst/>
                    <a:gdLst>
                      <a:gd name="T0" fmla="*/ 272602 w 285880"/>
                      <a:gd name="T1" fmla="*/ 427378 h 485764"/>
                      <a:gd name="T2" fmla="*/ 136301 w 285880"/>
                      <a:gd name="T3" fmla="*/ 501105 h 485764"/>
                      <a:gd name="T4" fmla="*/ 0 w 285880"/>
                      <a:gd name="T5" fmla="*/ 250552 h 485764"/>
                      <a:gd name="T6" fmla="*/ 68151 w 285880"/>
                      <a:gd name="T7" fmla="*/ 0 h 485764"/>
                      <a:gd name="T8" fmla="*/ 0 60000 65536"/>
                      <a:gd name="T9" fmla="*/ 5898240 60000 65536"/>
                      <a:gd name="T10" fmla="*/ 11796480 60000 65536"/>
                      <a:gd name="T11" fmla="*/ 17694720 60000 65536"/>
                      <a:gd name="T12" fmla="*/ 0 w 285880"/>
                      <a:gd name="T13" fmla="*/ 0 h 485764"/>
                      <a:gd name="T14" fmla="*/ 142941 w 285880"/>
                      <a:gd name="T15" fmla="*/ 485764 h 485764"/>
                    </a:gdLst>
                    <a:ahLst/>
                    <a:cxnLst>
                      <a:cxn ang="T8">
                        <a:pos x="T0" y="T1"/>
                      </a:cxn>
                      <a:cxn ang="T9">
                        <a:pos x="T2" y="T3"/>
                      </a:cxn>
                      <a:cxn ang="T10">
                        <a:pos x="T4" y="T5"/>
                      </a:cxn>
                      <a:cxn ang="T11">
                        <a:pos x="T6" y="T7"/>
                      </a:cxn>
                    </a:cxnLst>
                    <a:rect l="T12" t="T13" r="T14" b="T15"/>
                    <a:pathLst>
                      <a:path w="285880" h="485764">
                        <a:moveTo>
                          <a:pt x="0" y="0"/>
                        </a:moveTo>
                        <a:lnTo>
                          <a:pt x="142940" y="0"/>
                        </a:lnTo>
                        <a:lnTo>
                          <a:pt x="142940" y="342824"/>
                        </a:lnTo>
                        <a:lnTo>
                          <a:pt x="285880" y="342824"/>
                        </a:lnTo>
                        <a:lnTo>
                          <a:pt x="285880" y="485764"/>
                        </a:lnTo>
                        <a:lnTo>
                          <a:pt x="0" y="485764"/>
                        </a:lnTo>
                        <a:lnTo>
                          <a:pt x="0" y="0"/>
                        </a:lnTo>
                        <a:close/>
                      </a:path>
                    </a:pathLst>
                  </a:custGeom>
                  <a:solidFill>
                    <a:srgbClr val="4F81BD"/>
                  </a:solidFill>
                  <a:ln w="12700">
                    <a:solidFill>
                      <a:srgbClr val="385D8A"/>
                    </a:solidFill>
                    <a:miter lim="800000"/>
                  </a:ln>
                </p:spPr>
                <p:txBody>
                  <a:bodyPr rot="10800000" vert="eaVert"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59" name="流程图: 延期 46"/>
                  <p:cNvSpPr/>
                  <p:nvPr/>
                </p:nvSpPr>
                <p:spPr bwMode="auto">
                  <a:xfrm rot="-5520000">
                    <a:off x="2334170" y="2976428"/>
                    <a:ext cx="715464" cy="640212"/>
                  </a:xfrm>
                  <a:prstGeom prst="flowChartDelay">
                    <a:avLst/>
                  </a:prstGeom>
                  <a:solidFill>
                    <a:srgbClr val="4F81BD"/>
                  </a:solidFill>
                  <a:ln w="12700">
                    <a:solidFill>
                      <a:srgbClr val="385D8A"/>
                    </a:solidFill>
                    <a:miter lim="800000"/>
                  </a:ln>
                </p:spPr>
                <p:txBody>
                  <a:bodyPr vert="eaVert"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sp>
                <p:nvSpPr>
                  <p:cNvPr id="660" name="L 形 50"/>
                  <p:cNvSpPr/>
                  <p:nvPr/>
                </p:nvSpPr>
                <p:spPr bwMode="auto">
                  <a:xfrm rot="3300000">
                    <a:off x="2081161" y="3250205"/>
                    <a:ext cx="284975" cy="486772"/>
                  </a:xfrm>
                  <a:custGeom>
                    <a:avLst/>
                    <a:gdLst>
                      <a:gd name="T0" fmla="*/ 272602 w 285880"/>
                      <a:gd name="T1" fmla="*/ 427378 h 485764"/>
                      <a:gd name="T2" fmla="*/ 136301 w 285880"/>
                      <a:gd name="T3" fmla="*/ 501105 h 485764"/>
                      <a:gd name="T4" fmla="*/ 0 w 285880"/>
                      <a:gd name="T5" fmla="*/ 250552 h 485764"/>
                      <a:gd name="T6" fmla="*/ 68151 w 285880"/>
                      <a:gd name="T7" fmla="*/ 0 h 485764"/>
                      <a:gd name="T8" fmla="*/ 0 60000 65536"/>
                      <a:gd name="T9" fmla="*/ 5898240 60000 65536"/>
                      <a:gd name="T10" fmla="*/ 11796480 60000 65536"/>
                      <a:gd name="T11" fmla="*/ 17694720 60000 65536"/>
                      <a:gd name="T12" fmla="*/ 0 w 285880"/>
                      <a:gd name="T13" fmla="*/ 0 h 485764"/>
                      <a:gd name="T14" fmla="*/ 142941 w 285880"/>
                      <a:gd name="T15" fmla="*/ 485764 h 485764"/>
                    </a:gdLst>
                    <a:ahLst/>
                    <a:cxnLst>
                      <a:cxn ang="T8">
                        <a:pos x="T0" y="T1"/>
                      </a:cxn>
                      <a:cxn ang="T9">
                        <a:pos x="T2" y="T3"/>
                      </a:cxn>
                      <a:cxn ang="T10">
                        <a:pos x="T4" y="T5"/>
                      </a:cxn>
                      <a:cxn ang="T11">
                        <a:pos x="T6" y="T7"/>
                      </a:cxn>
                    </a:cxnLst>
                    <a:rect l="T12" t="T13" r="T14" b="T15"/>
                    <a:pathLst>
                      <a:path w="285880" h="485764">
                        <a:moveTo>
                          <a:pt x="0" y="0"/>
                        </a:moveTo>
                        <a:lnTo>
                          <a:pt x="142940" y="0"/>
                        </a:lnTo>
                        <a:lnTo>
                          <a:pt x="142940" y="342824"/>
                        </a:lnTo>
                        <a:lnTo>
                          <a:pt x="285880" y="342824"/>
                        </a:lnTo>
                        <a:lnTo>
                          <a:pt x="285880" y="485764"/>
                        </a:lnTo>
                        <a:lnTo>
                          <a:pt x="0" y="485764"/>
                        </a:lnTo>
                        <a:lnTo>
                          <a:pt x="0" y="0"/>
                        </a:lnTo>
                        <a:close/>
                      </a:path>
                    </a:pathLst>
                  </a:custGeom>
                  <a:solidFill>
                    <a:srgbClr val="4F81BD"/>
                  </a:solidFill>
                  <a:ln w="12700">
                    <a:solidFill>
                      <a:srgbClr val="385D8A"/>
                    </a:solidFill>
                    <a:miter lim="800000"/>
                  </a:ln>
                </p:spPr>
                <p:txBody>
                  <a:bodyPr rot="10800000" vert="eaVert"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61" name="斜纹 51"/>
                  <p:cNvSpPr/>
                  <p:nvPr/>
                </p:nvSpPr>
                <p:spPr>
                  <a:xfrm rot="240000">
                    <a:off x="3025329" y="2822538"/>
                    <a:ext cx="285197" cy="426002"/>
                  </a:xfrm>
                  <a:prstGeom prst="diagStrip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prstClr val="black"/>
                      </a:solidFill>
                      <a:latin typeface="黑体" panose="02010609060101010101" pitchFamily="49" charset="-122"/>
                      <a:ea typeface="黑体" panose="02010609060101010101" pitchFamily="49" charset="-122"/>
                      <a:sym typeface="微软雅黑" panose="020B0503020204020204" charset="-122"/>
                    </a:endParaRPr>
                  </a:p>
                </p:txBody>
              </p:sp>
            </p:grpSp>
            <p:sp>
              <p:nvSpPr>
                <p:cNvPr id="645" name="等腰三角形 52"/>
                <p:cNvSpPr>
                  <a:spLocks noChangeArrowheads="1"/>
                </p:cNvSpPr>
                <p:nvPr/>
              </p:nvSpPr>
              <p:spPr bwMode="auto">
                <a:xfrm rot="-5820000">
                  <a:off x="2066" y="1492"/>
                  <a:ext cx="363" cy="493"/>
                </a:xfrm>
                <a:prstGeom prst="triangle">
                  <a:avLst>
                    <a:gd name="adj" fmla="val 50000"/>
                  </a:avLst>
                </a:prstGeom>
                <a:solidFill>
                  <a:srgbClr val="FFFF00"/>
                </a:solidFill>
                <a:ln w="12700">
                  <a:solidFill>
                    <a:srgbClr val="385D8A"/>
                  </a:solidFill>
                  <a:miter lim="800000"/>
                </a:ln>
              </p:spPr>
              <p:txBody>
                <a:bodyPr vert="eaVert"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sp>
              <p:nvSpPr>
                <p:cNvPr id="646" name="流程图: 联系 10"/>
                <p:cNvSpPr/>
                <p:nvPr/>
              </p:nvSpPr>
              <p:spPr bwMode="auto">
                <a:xfrm>
                  <a:off x="1532" y="1531"/>
                  <a:ext cx="286" cy="286"/>
                </a:xfrm>
                <a:prstGeom prst="flowChartConnector">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47" name="流程图: 联系 646"/>
                <p:cNvSpPr/>
                <p:nvPr/>
              </p:nvSpPr>
              <p:spPr bwMode="auto">
                <a:xfrm rot="21420000">
                  <a:off x="2797" y="1583"/>
                  <a:ext cx="286" cy="290"/>
                </a:xfrm>
                <a:prstGeom prst="flowChartConnector">
                  <a:avLst/>
                </a:prstGeom>
                <a:solidFill>
                  <a:srgbClr val="00B0F0"/>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48" name="椭圆 647"/>
                <p:cNvSpPr/>
                <p:nvPr/>
              </p:nvSpPr>
              <p:spPr>
                <a:xfrm>
                  <a:off x="1979" y="1713"/>
                  <a:ext cx="136" cy="91"/>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49" name="椭圆 648"/>
                <p:cNvSpPr/>
                <p:nvPr/>
              </p:nvSpPr>
              <p:spPr>
                <a:xfrm>
                  <a:off x="1304" y="2293"/>
                  <a:ext cx="136" cy="95"/>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50" name="椭圆 649"/>
                <p:cNvSpPr/>
                <p:nvPr/>
              </p:nvSpPr>
              <p:spPr>
                <a:xfrm>
                  <a:off x="2610" y="2250"/>
                  <a:ext cx="132" cy="91"/>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51" name="椭圆 650"/>
                <p:cNvSpPr/>
                <p:nvPr/>
              </p:nvSpPr>
              <p:spPr>
                <a:xfrm>
                  <a:off x="3240" y="1756"/>
                  <a:ext cx="132" cy="91"/>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grpSp>
          <p:grpSp>
            <p:nvGrpSpPr>
              <p:cNvPr id="606" name="Group 278"/>
              <p:cNvGrpSpPr/>
              <p:nvPr/>
            </p:nvGrpSpPr>
            <p:grpSpPr bwMode="auto">
              <a:xfrm>
                <a:off x="5176965" y="2398684"/>
                <a:ext cx="1546841" cy="181641"/>
                <a:chOff x="385" y="3430"/>
                <a:chExt cx="953" cy="227"/>
              </a:xfrm>
            </p:grpSpPr>
            <p:grpSp>
              <p:nvGrpSpPr>
                <p:cNvPr id="636" name="Group 279"/>
                <p:cNvGrpSpPr/>
                <p:nvPr/>
              </p:nvGrpSpPr>
              <p:grpSpPr bwMode="auto">
                <a:xfrm>
                  <a:off x="385" y="3430"/>
                  <a:ext cx="953" cy="136"/>
                  <a:chOff x="385" y="3430"/>
                  <a:chExt cx="953" cy="136"/>
                </a:xfrm>
              </p:grpSpPr>
              <p:sp>
                <p:nvSpPr>
                  <p:cNvPr id="641" name="AutoShape 280"/>
                  <p:cNvSpPr>
                    <a:spLocks noChangeArrowheads="1"/>
                  </p:cNvSpPr>
                  <p:nvPr/>
                </p:nvSpPr>
                <p:spPr bwMode="auto">
                  <a:xfrm>
                    <a:off x="385"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ysClr val="window" lastClr="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42" name="AutoShape 281"/>
                  <p:cNvSpPr>
                    <a:spLocks noChangeArrowheads="1"/>
                  </p:cNvSpPr>
                  <p:nvPr/>
                </p:nvSpPr>
                <p:spPr bwMode="auto">
                  <a:xfrm>
                    <a:off x="703"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43" name="AutoShape 282"/>
                  <p:cNvSpPr>
                    <a:spLocks noChangeArrowheads="1"/>
                  </p:cNvSpPr>
                  <p:nvPr/>
                </p:nvSpPr>
                <p:spPr bwMode="auto">
                  <a:xfrm>
                    <a:off x="1020"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grpSp>
            <p:grpSp>
              <p:nvGrpSpPr>
                <p:cNvPr id="637" name="Group 283"/>
                <p:cNvGrpSpPr/>
                <p:nvPr/>
              </p:nvGrpSpPr>
              <p:grpSpPr bwMode="auto">
                <a:xfrm>
                  <a:off x="385" y="3521"/>
                  <a:ext cx="953" cy="136"/>
                  <a:chOff x="385" y="3430"/>
                  <a:chExt cx="953" cy="136"/>
                </a:xfrm>
              </p:grpSpPr>
              <p:sp>
                <p:nvSpPr>
                  <p:cNvPr id="638" name="AutoShape 284"/>
                  <p:cNvSpPr>
                    <a:spLocks noChangeArrowheads="1"/>
                  </p:cNvSpPr>
                  <p:nvPr/>
                </p:nvSpPr>
                <p:spPr bwMode="auto">
                  <a:xfrm>
                    <a:off x="385"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ysClr val="window" lastClr="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39" name="AutoShape 285"/>
                  <p:cNvSpPr>
                    <a:spLocks noChangeArrowheads="1"/>
                  </p:cNvSpPr>
                  <p:nvPr/>
                </p:nvSpPr>
                <p:spPr bwMode="auto">
                  <a:xfrm>
                    <a:off x="703"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40" name="AutoShape 286"/>
                  <p:cNvSpPr>
                    <a:spLocks noChangeArrowheads="1"/>
                  </p:cNvSpPr>
                  <p:nvPr/>
                </p:nvSpPr>
                <p:spPr bwMode="auto">
                  <a:xfrm>
                    <a:off x="1020" y="3430"/>
                    <a:ext cx="318" cy="1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8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12700">
                    <a:solidFill>
                      <a:srgbClr val="FFFFFF"/>
                    </a:solidFill>
                    <a:miter lim="800000"/>
                  </a:ln>
                </p:spPr>
                <p:txBody>
                  <a:bodyPr wrap="none"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grpSp>
          </p:grpSp>
        </p:grpSp>
        <p:grpSp>
          <p:nvGrpSpPr>
            <p:cNvPr id="10" name="组合 9"/>
            <p:cNvGrpSpPr/>
            <p:nvPr/>
          </p:nvGrpSpPr>
          <p:grpSpPr>
            <a:xfrm>
              <a:off x="6882015" y="1280703"/>
              <a:ext cx="1803911" cy="1341702"/>
              <a:chOff x="6944552" y="1196916"/>
              <a:chExt cx="1803911" cy="1341702"/>
            </a:xfrm>
          </p:grpSpPr>
          <p:sp>
            <p:nvSpPr>
              <p:cNvPr id="575" name="Rectangle 117"/>
              <p:cNvSpPr>
                <a:spLocks noChangeArrowheads="1"/>
              </p:cNvSpPr>
              <p:nvPr/>
            </p:nvSpPr>
            <p:spPr bwMode="auto">
              <a:xfrm>
                <a:off x="6956295" y="1196916"/>
                <a:ext cx="1792168" cy="1341702"/>
              </a:xfrm>
              <a:prstGeom prst="rect">
                <a:avLst/>
              </a:prstGeom>
              <a:solidFill>
                <a:sysClr val="window" lastClr="FFFFFF"/>
              </a:solidFill>
              <a:ln w="12700">
                <a:solidFill>
                  <a:srgbClr val="EEECE1"/>
                </a:solidFill>
                <a:miter lim="800000"/>
              </a:ln>
            </p:spPr>
            <p:txBody>
              <a:bodyPr lIns="97256" tIns="48628" rIns="97256" bIns="48628"/>
              <a:lstStyle>
                <a:lvl1pPr defTabSz="87312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87312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87312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87312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87312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eaLnBrk="1" fontAlgn="auto" hangingPunct="1">
                  <a:spcBef>
                    <a:spcPct val="0"/>
                  </a:spcBef>
                  <a:spcAft>
                    <a:spcPts val="0"/>
                  </a:spcAft>
                  <a:buFontTx/>
                  <a:buNone/>
                  <a:defRPr/>
                </a:pPr>
                <a:endParaRPr lang="zh-CN" altLang="en-US" sz="1400" i="0" kern="0">
                  <a:solidFill>
                    <a:prstClr val="black"/>
                  </a:solidFill>
                  <a:latin typeface="黑体" panose="02010609060101010101" pitchFamily="49" charset="-122"/>
                  <a:ea typeface="黑体" panose="02010609060101010101" pitchFamily="49" charset="-122"/>
                </a:endParaRPr>
              </a:p>
            </p:txBody>
          </p:sp>
          <p:sp>
            <p:nvSpPr>
              <p:cNvPr id="576" name="Rectangle 118"/>
              <p:cNvSpPr>
                <a:spLocks noChangeArrowheads="1"/>
              </p:cNvSpPr>
              <p:nvPr/>
            </p:nvSpPr>
            <p:spPr bwMode="auto">
              <a:xfrm>
                <a:off x="6956295" y="1196916"/>
                <a:ext cx="1790545" cy="316024"/>
              </a:xfrm>
              <a:prstGeom prst="rect">
                <a:avLst/>
              </a:prstGeom>
              <a:solidFill>
                <a:srgbClr val="0000FF"/>
              </a:solidFill>
              <a:ln w="12700">
                <a:solidFill>
                  <a:srgbClr val="EEECE1"/>
                </a:solidFill>
                <a:miter lim="800000"/>
              </a:ln>
            </p:spPr>
            <p:txBody>
              <a:bodyPr lIns="97256" tIns="48628" rIns="97256" bIns="48628" anchor="ctr"/>
              <a:lstStyle>
                <a:lvl1pPr defTabSz="873125"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defTabSz="873125"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defTabSz="873125"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defTabSz="873125"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defTabSz="873125"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873125"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eaLnBrk="1" fontAlgn="auto" hangingPunct="1">
                  <a:spcBef>
                    <a:spcPct val="0"/>
                  </a:spcBef>
                  <a:spcAft>
                    <a:spcPts val="0"/>
                  </a:spcAft>
                  <a:buFontTx/>
                  <a:buNone/>
                  <a:defRPr/>
                </a:pPr>
                <a:r>
                  <a:rPr lang="zh-CN" altLang="en-US" sz="1400" i="0" kern="0" dirty="0">
                    <a:solidFill>
                      <a:prstClr val="white"/>
                    </a:solidFill>
                  </a:rPr>
                  <a:t>自主</a:t>
                </a:r>
              </a:p>
            </p:txBody>
          </p:sp>
          <p:grpSp>
            <p:nvGrpSpPr>
              <p:cNvPr id="607" name="Group 287"/>
              <p:cNvGrpSpPr/>
              <p:nvPr/>
            </p:nvGrpSpPr>
            <p:grpSpPr bwMode="auto">
              <a:xfrm>
                <a:off x="7239962" y="1867015"/>
                <a:ext cx="1103727" cy="551816"/>
                <a:chOff x="1844" y="894"/>
                <a:chExt cx="2760" cy="2800"/>
              </a:xfrm>
            </p:grpSpPr>
            <p:sp>
              <p:nvSpPr>
                <p:cNvPr id="626" name="梯形 15"/>
                <p:cNvSpPr>
                  <a:spLocks noChangeArrowheads="1"/>
                </p:cNvSpPr>
                <p:nvPr/>
              </p:nvSpPr>
              <p:spPr bwMode="auto">
                <a:xfrm rot="10620000">
                  <a:off x="1844" y="2548"/>
                  <a:ext cx="2760" cy="459"/>
                </a:xfrm>
                <a:custGeom>
                  <a:avLst/>
                  <a:gdLst>
                    <a:gd name="T0" fmla="*/ 0 w 3634792"/>
                    <a:gd name="T1" fmla="*/ 0 h 543652"/>
                    <a:gd name="T2" fmla="*/ 0 w 3634792"/>
                    <a:gd name="T3" fmla="*/ 0 h 543652"/>
                    <a:gd name="T4" fmla="*/ 0 w 3634792"/>
                    <a:gd name="T5" fmla="*/ 0 h 543652"/>
                    <a:gd name="T6" fmla="*/ 0 w 3634792"/>
                    <a:gd name="T7" fmla="*/ 0 h 543652"/>
                    <a:gd name="T8" fmla="*/ 17694720 60000 65536"/>
                    <a:gd name="T9" fmla="*/ 11796480 60000 65536"/>
                    <a:gd name="T10" fmla="*/ 5898240 60000 65536"/>
                    <a:gd name="T11" fmla="*/ 0 60000 65536"/>
                    <a:gd name="T12" fmla="*/ 219931 w 3634792"/>
                    <a:gd name="T13" fmla="*/ 33164 h 543652"/>
                    <a:gd name="T14" fmla="*/ 3414861 w 3634792"/>
                    <a:gd name="T15" fmla="*/ 543652 h 543652"/>
                  </a:gdLst>
                  <a:ahLst/>
                  <a:cxnLst>
                    <a:cxn ang="T8">
                      <a:pos x="T0" y="T1"/>
                    </a:cxn>
                    <a:cxn ang="T9">
                      <a:pos x="T2" y="T3"/>
                    </a:cxn>
                    <a:cxn ang="T10">
                      <a:pos x="T4" y="T5"/>
                    </a:cxn>
                    <a:cxn ang="T11">
                      <a:pos x="T6" y="T7"/>
                    </a:cxn>
                  </a:cxnLst>
                  <a:rect l="T12" t="T13" r="T14" b="T15"/>
                  <a:pathLst>
                    <a:path w="3634792" h="543652">
                      <a:moveTo>
                        <a:pt x="0" y="543652"/>
                      </a:moveTo>
                      <a:lnTo>
                        <a:pt x="329208" y="0"/>
                      </a:lnTo>
                      <a:lnTo>
                        <a:pt x="3305584" y="0"/>
                      </a:lnTo>
                      <a:lnTo>
                        <a:pt x="3634792" y="543652"/>
                      </a:lnTo>
                      <a:lnTo>
                        <a:pt x="0" y="543652"/>
                      </a:lnTo>
                      <a:close/>
                    </a:path>
                  </a:pathLst>
                </a:custGeom>
                <a:solidFill>
                  <a:srgbClr val="FFC000"/>
                </a:solidFill>
                <a:ln w="12700">
                  <a:solidFill>
                    <a:srgbClr val="385D8A"/>
                  </a:solidFill>
                  <a:miter lim="800000"/>
                </a:ln>
              </p:spPr>
              <p:txBody>
                <a:bodyPr rot="10800000"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27" name="斜纹 8"/>
                <p:cNvSpPr/>
                <p:nvPr/>
              </p:nvSpPr>
              <p:spPr>
                <a:xfrm rot="21420000">
                  <a:off x="3496" y="1966"/>
                  <a:ext cx="214" cy="359"/>
                </a:xfrm>
                <a:prstGeom prst="diagStrip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prstClr val="black"/>
                    </a:solidFill>
                    <a:latin typeface="黑体" panose="02010609060101010101" pitchFamily="49" charset="-122"/>
                    <a:ea typeface="黑体" panose="02010609060101010101" pitchFamily="49" charset="-122"/>
                    <a:sym typeface="微软雅黑" panose="020B0503020204020204" charset="-122"/>
                  </a:endParaRPr>
                </a:p>
              </p:txBody>
            </p:sp>
            <p:sp>
              <p:nvSpPr>
                <p:cNvPr id="628" name="流程图: 延期 33"/>
                <p:cNvSpPr>
                  <a:spLocks noChangeArrowheads="1"/>
                </p:cNvSpPr>
                <p:nvPr/>
              </p:nvSpPr>
              <p:spPr bwMode="auto">
                <a:xfrm rot="-5580000">
                  <a:off x="3007" y="2051"/>
                  <a:ext cx="499" cy="487"/>
                </a:xfrm>
                <a:prstGeom prst="flowChartDelay">
                  <a:avLst/>
                </a:prstGeom>
                <a:solidFill>
                  <a:srgbClr val="4F81BD"/>
                </a:solidFill>
                <a:ln w="12700">
                  <a:solidFill>
                    <a:srgbClr val="385D8A"/>
                  </a:solidFill>
                  <a:miter lim="800000"/>
                </a:ln>
              </p:spPr>
              <p:txBody>
                <a:bodyPr vert="eaVert"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sp>
              <p:nvSpPr>
                <p:cNvPr id="629" name="减号 628"/>
                <p:cNvSpPr/>
                <p:nvPr/>
              </p:nvSpPr>
              <p:spPr>
                <a:xfrm rot="19440000">
                  <a:off x="2139" y="2104"/>
                  <a:ext cx="2389" cy="299"/>
                </a:xfrm>
                <a:prstGeom prst="mathMinus">
                  <a:avLst/>
                </a:prstGeom>
                <a:solidFill>
                  <a:srgbClr val="F2EC7E"/>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30" name="流程图: 延期 629"/>
                <p:cNvSpPr/>
                <p:nvPr/>
              </p:nvSpPr>
              <p:spPr>
                <a:xfrm rot="19440000">
                  <a:off x="2279" y="3395"/>
                  <a:ext cx="469" cy="299"/>
                </a:xfrm>
                <a:prstGeom prst="flowChartDelay">
                  <a:avLst/>
                </a:prstGeom>
                <a:solidFill>
                  <a:srgbClr val="0070C0"/>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31" name="流程图: 延期 36"/>
                <p:cNvSpPr>
                  <a:spLocks noChangeArrowheads="1"/>
                </p:cNvSpPr>
                <p:nvPr/>
              </p:nvSpPr>
              <p:spPr bwMode="auto">
                <a:xfrm rot="8640000">
                  <a:off x="3911" y="894"/>
                  <a:ext cx="467" cy="300"/>
                </a:xfrm>
                <a:prstGeom prst="flowChartDelay">
                  <a:avLst/>
                </a:prstGeom>
                <a:solidFill>
                  <a:srgbClr val="0070C0"/>
                </a:solidFill>
                <a:ln w="12700">
                  <a:solidFill>
                    <a:srgbClr val="385D8A"/>
                  </a:solidFill>
                  <a:miter lim="800000"/>
                </a:ln>
              </p:spPr>
              <p:txBody>
                <a:bodyPr rot="10800000"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sp>
              <p:nvSpPr>
                <p:cNvPr id="632" name="L 形 37"/>
                <p:cNvSpPr/>
                <p:nvPr/>
              </p:nvSpPr>
              <p:spPr bwMode="auto">
                <a:xfrm rot="3300000">
                  <a:off x="2824" y="2197"/>
                  <a:ext cx="244" cy="369"/>
                </a:xfrm>
                <a:custGeom>
                  <a:avLst/>
                  <a:gdLst>
                    <a:gd name="T0" fmla="*/ 0 w 285686"/>
                    <a:gd name="T1" fmla="*/ 0 h 485836"/>
                    <a:gd name="T2" fmla="*/ 0 w 285686"/>
                    <a:gd name="T3" fmla="*/ 0 h 485836"/>
                    <a:gd name="T4" fmla="*/ 0 w 285686"/>
                    <a:gd name="T5" fmla="*/ 0 h 485836"/>
                    <a:gd name="T6" fmla="*/ 0 w 285686"/>
                    <a:gd name="T7" fmla="*/ 0 h 485836"/>
                    <a:gd name="T8" fmla="*/ 0 60000 65536"/>
                    <a:gd name="T9" fmla="*/ 5898240 60000 65536"/>
                    <a:gd name="T10" fmla="*/ 11796480 60000 65536"/>
                    <a:gd name="T11" fmla="*/ 17694720 60000 65536"/>
                    <a:gd name="T12" fmla="*/ 0 w 285686"/>
                    <a:gd name="T13" fmla="*/ 0 h 485836"/>
                    <a:gd name="T14" fmla="*/ 142843 w 285686"/>
                    <a:gd name="T15" fmla="*/ 485836 h 485836"/>
                  </a:gdLst>
                  <a:ahLst/>
                  <a:cxnLst>
                    <a:cxn ang="T8">
                      <a:pos x="T0" y="T1"/>
                    </a:cxn>
                    <a:cxn ang="T9">
                      <a:pos x="T2" y="T3"/>
                    </a:cxn>
                    <a:cxn ang="T10">
                      <a:pos x="T4" y="T5"/>
                    </a:cxn>
                    <a:cxn ang="T11">
                      <a:pos x="T6" y="T7"/>
                    </a:cxn>
                  </a:cxnLst>
                  <a:rect l="T12" t="T13" r="T14" b="T15"/>
                  <a:pathLst>
                    <a:path w="285686" h="485836">
                      <a:moveTo>
                        <a:pt x="0" y="0"/>
                      </a:moveTo>
                      <a:lnTo>
                        <a:pt x="142843" y="0"/>
                      </a:lnTo>
                      <a:lnTo>
                        <a:pt x="142843" y="342993"/>
                      </a:lnTo>
                      <a:lnTo>
                        <a:pt x="285686" y="342993"/>
                      </a:lnTo>
                      <a:lnTo>
                        <a:pt x="285686" y="485836"/>
                      </a:lnTo>
                      <a:lnTo>
                        <a:pt x="0" y="485836"/>
                      </a:lnTo>
                      <a:lnTo>
                        <a:pt x="0" y="0"/>
                      </a:lnTo>
                      <a:close/>
                    </a:path>
                  </a:pathLst>
                </a:custGeom>
                <a:solidFill>
                  <a:srgbClr val="4F81BD"/>
                </a:solidFill>
                <a:ln w="12700">
                  <a:solidFill>
                    <a:srgbClr val="385D8A"/>
                  </a:solidFill>
                  <a:miter lim="800000"/>
                </a:ln>
              </p:spPr>
              <p:txBody>
                <a:bodyPr rot="10800000" vert="eaVert"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33" name="流程图: 联系 632"/>
                <p:cNvSpPr/>
                <p:nvPr/>
              </p:nvSpPr>
              <p:spPr bwMode="auto">
                <a:xfrm rot="21420000">
                  <a:off x="3108" y="1759"/>
                  <a:ext cx="290" cy="294"/>
                </a:xfrm>
                <a:prstGeom prst="flowChartConnector">
                  <a:avLst/>
                </a:prstGeom>
                <a:solidFill>
                  <a:srgbClr val="00B0F0"/>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34" name="椭圆 633"/>
                <p:cNvSpPr/>
                <p:nvPr/>
              </p:nvSpPr>
              <p:spPr>
                <a:xfrm>
                  <a:off x="2835" y="2523"/>
                  <a:ext cx="183" cy="87"/>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35" name="椭圆 634"/>
                <p:cNvSpPr/>
                <p:nvPr/>
              </p:nvSpPr>
              <p:spPr>
                <a:xfrm>
                  <a:off x="3599" y="1892"/>
                  <a:ext cx="134" cy="87"/>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grpSp>
          <p:grpSp>
            <p:nvGrpSpPr>
              <p:cNvPr id="609" name="Group 307"/>
              <p:cNvGrpSpPr/>
              <p:nvPr/>
            </p:nvGrpSpPr>
            <p:grpSpPr bwMode="auto">
              <a:xfrm>
                <a:off x="6944552" y="1890569"/>
                <a:ext cx="358711" cy="217649"/>
                <a:chOff x="834" y="1080"/>
                <a:chExt cx="1039" cy="1279"/>
              </a:xfrm>
            </p:grpSpPr>
            <p:sp>
              <p:nvSpPr>
                <p:cNvPr id="610" name="流程图: 延期 46"/>
                <p:cNvSpPr/>
                <p:nvPr/>
              </p:nvSpPr>
              <p:spPr bwMode="auto">
                <a:xfrm rot="-5520000">
                  <a:off x="951" y="1404"/>
                  <a:ext cx="442" cy="348"/>
                </a:xfrm>
                <a:prstGeom prst="flowChartDelay">
                  <a:avLst/>
                </a:prstGeom>
                <a:solidFill>
                  <a:srgbClr val="4F81BD"/>
                </a:solidFill>
                <a:ln w="12700">
                  <a:solidFill>
                    <a:srgbClr val="385D8A"/>
                  </a:solidFill>
                  <a:miter lim="800000"/>
                </a:ln>
              </p:spPr>
              <p:txBody>
                <a:bodyPr vert="eaVert"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sp>
              <p:nvSpPr>
                <p:cNvPr id="611" name="L 形 47"/>
                <p:cNvSpPr/>
                <p:nvPr/>
              </p:nvSpPr>
              <p:spPr bwMode="auto">
                <a:xfrm rot="3300000">
                  <a:off x="857" y="1564"/>
                  <a:ext cx="165" cy="212"/>
                </a:xfrm>
                <a:custGeom>
                  <a:avLst/>
                  <a:gdLst>
                    <a:gd name="T0" fmla="*/ 0 w 262201"/>
                    <a:gd name="T1" fmla="*/ 0 h 335608"/>
                    <a:gd name="T2" fmla="*/ 0 w 262201"/>
                    <a:gd name="T3" fmla="*/ 0 h 335608"/>
                    <a:gd name="T4" fmla="*/ 0 w 262201"/>
                    <a:gd name="T5" fmla="*/ 0 h 335608"/>
                    <a:gd name="T6" fmla="*/ 0 w 262201"/>
                    <a:gd name="T7" fmla="*/ 0 h 335608"/>
                    <a:gd name="T8" fmla="*/ 0 60000 65536"/>
                    <a:gd name="T9" fmla="*/ 5898240 60000 65536"/>
                    <a:gd name="T10" fmla="*/ 11796480 60000 65536"/>
                    <a:gd name="T11" fmla="*/ 17694720 60000 65536"/>
                    <a:gd name="T12" fmla="*/ 0 w 262201"/>
                    <a:gd name="T13" fmla="*/ 0 h 335608"/>
                    <a:gd name="T14" fmla="*/ 131895 w 262201"/>
                    <a:gd name="T15" fmla="*/ 335608 h 335608"/>
                  </a:gdLst>
                  <a:ahLst/>
                  <a:cxnLst>
                    <a:cxn ang="T8">
                      <a:pos x="T0" y="T1"/>
                    </a:cxn>
                    <a:cxn ang="T9">
                      <a:pos x="T2" y="T3"/>
                    </a:cxn>
                    <a:cxn ang="T10">
                      <a:pos x="T4" y="T5"/>
                    </a:cxn>
                    <a:cxn ang="T11">
                      <a:pos x="T6" y="T7"/>
                    </a:cxn>
                  </a:cxnLst>
                  <a:rect l="T12" t="T13" r="T14" b="T15"/>
                  <a:pathLst>
                    <a:path w="262201" h="335608">
                      <a:moveTo>
                        <a:pt x="0" y="0"/>
                      </a:moveTo>
                      <a:lnTo>
                        <a:pt x="131101" y="0"/>
                      </a:lnTo>
                      <a:lnTo>
                        <a:pt x="131101" y="204508"/>
                      </a:lnTo>
                      <a:lnTo>
                        <a:pt x="262201" y="204508"/>
                      </a:lnTo>
                      <a:lnTo>
                        <a:pt x="262201" y="335608"/>
                      </a:lnTo>
                      <a:lnTo>
                        <a:pt x="0" y="335608"/>
                      </a:lnTo>
                      <a:lnTo>
                        <a:pt x="0" y="0"/>
                      </a:lnTo>
                      <a:close/>
                    </a:path>
                  </a:pathLst>
                </a:custGeom>
                <a:solidFill>
                  <a:srgbClr val="4F81BD"/>
                </a:solidFill>
                <a:ln w="12700">
                  <a:solidFill>
                    <a:srgbClr val="385D8A"/>
                  </a:solidFill>
                  <a:miter lim="800000"/>
                </a:ln>
              </p:spPr>
              <p:txBody>
                <a:bodyPr rot="10800000" vert="eaVert" anchor="ctr"/>
                <a:lstStyle/>
                <a:p>
                  <a:pPr defTabSz="457200" fontAlgn="auto">
                    <a:spcBef>
                      <a:spcPts val="0"/>
                    </a:spcBef>
                    <a:spcAft>
                      <a:spcPts val="0"/>
                    </a:spcAft>
                    <a:defRPr/>
                  </a:pPr>
                  <a:endParaRPr lang="zh-CN" altLang="en-US" sz="2400" i="0" kern="0">
                    <a:solidFill>
                      <a:prstClr val="black"/>
                    </a:solidFill>
                    <a:latin typeface="黑体" panose="02010609060101010101" pitchFamily="49" charset="-122"/>
                    <a:ea typeface="黑体" panose="02010609060101010101" pitchFamily="49" charset="-122"/>
                  </a:endParaRPr>
                </a:p>
              </p:txBody>
            </p:sp>
            <p:sp>
              <p:nvSpPr>
                <p:cNvPr id="612" name="斜纹 611"/>
                <p:cNvSpPr/>
                <p:nvPr/>
              </p:nvSpPr>
              <p:spPr bwMode="auto">
                <a:xfrm rot="240000">
                  <a:off x="1359" y="1309"/>
                  <a:ext cx="181" cy="272"/>
                </a:xfrm>
                <a:prstGeom prst="diagStrip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prstClr val="black"/>
                    </a:solidFill>
                    <a:latin typeface="黑体" panose="02010609060101010101" pitchFamily="49" charset="-122"/>
                    <a:ea typeface="黑体" panose="02010609060101010101" pitchFamily="49" charset="-122"/>
                    <a:sym typeface="微软雅黑" panose="020B0503020204020204" charset="-122"/>
                  </a:endParaRPr>
                </a:p>
              </p:txBody>
            </p:sp>
            <p:sp>
              <p:nvSpPr>
                <p:cNvPr id="613" name="空心弧 612"/>
                <p:cNvSpPr/>
                <p:nvPr/>
              </p:nvSpPr>
              <p:spPr>
                <a:xfrm rot="-240000">
                  <a:off x="961" y="1815"/>
                  <a:ext cx="450" cy="544"/>
                </a:xfrm>
                <a:prstGeom prst="blockArc">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prstClr val="black"/>
                    </a:solidFill>
                    <a:latin typeface="黑体" panose="02010609060101010101" pitchFamily="49" charset="-122"/>
                    <a:ea typeface="黑体" panose="02010609060101010101" pitchFamily="49" charset="-122"/>
                    <a:sym typeface="微软雅黑" panose="020B0503020204020204" charset="-122"/>
                  </a:endParaRPr>
                </a:p>
              </p:txBody>
            </p:sp>
            <p:sp>
              <p:nvSpPr>
                <p:cNvPr id="614" name="等腰三角形 52"/>
                <p:cNvSpPr>
                  <a:spLocks noChangeArrowheads="1"/>
                </p:cNvSpPr>
                <p:nvPr/>
              </p:nvSpPr>
              <p:spPr bwMode="auto">
                <a:xfrm rot="-5940000">
                  <a:off x="1511" y="1052"/>
                  <a:ext cx="310" cy="414"/>
                </a:xfrm>
                <a:prstGeom prst="triangle">
                  <a:avLst>
                    <a:gd name="adj" fmla="val 50000"/>
                  </a:avLst>
                </a:prstGeom>
                <a:solidFill>
                  <a:srgbClr val="FFFF00"/>
                </a:solidFill>
                <a:ln w="12700">
                  <a:solidFill>
                    <a:srgbClr val="385D8A"/>
                  </a:solidFill>
                  <a:miter lim="800000"/>
                </a:ln>
              </p:spPr>
              <p:txBody>
                <a:bodyPr vert="eaVert"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algn="ctr" defTabSz="457200" eaLnBrk="1" fontAlgn="auto" hangingPunct="1">
                    <a:spcBef>
                      <a:spcPct val="0"/>
                    </a:spcBef>
                    <a:spcAft>
                      <a:spcPts val="0"/>
                    </a:spcAft>
                    <a:buFontTx/>
                    <a:buNone/>
                    <a:defRPr/>
                  </a:pPr>
                  <a:endParaRPr lang="zh-CN" altLang="en-US" sz="1600" i="0" kern="0">
                    <a:solidFill>
                      <a:srgbClr val="FFFFFF"/>
                    </a:solidFill>
                    <a:latin typeface="黑体" panose="02010609060101010101" pitchFamily="49" charset="-122"/>
                    <a:ea typeface="黑体" panose="02010609060101010101" pitchFamily="49" charset="-122"/>
                  </a:endParaRPr>
                </a:p>
              </p:txBody>
            </p:sp>
            <p:sp>
              <p:nvSpPr>
                <p:cNvPr id="615" name="流程图: 联系 10"/>
                <p:cNvSpPr/>
                <p:nvPr/>
              </p:nvSpPr>
              <p:spPr bwMode="auto">
                <a:xfrm>
                  <a:off x="1028" y="1080"/>
                  <a:ext cx="274" cy="266"/>
                </a:xfrm>
                <a:prstGeom prst="flowChartConnector">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16" name="椭圆 615"/>
                <p:cNvSpPr/>
                <p:nvPr/>
              </p:nvSpPr>
              <p:spPr>
                <a:xfrm>
                  <a:off x="1437" y="1261"/>
                  <a:ext cx="140" cy="85"/>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sp>
              <p:nvSpPr>
                <p:cNvPr id="617" name="椭圆 616"/>
                <p:cNvSpPr/>
                <p:nvPr/>
              </p:nvSpPr>
              <p:spPr>
                <a:xfrm>
                  <a:off x="899" y="1757"/>
                  <a:ext cx="129" cy="91"/>
                </a:xfrm>
                <a:prstGeom prst="ellipse">
                  <a:avLst/>
                </a:prstGeom>
                <a:solidFill>
                  <a:srgbClr val="4F81BD"/>
                </a:solidFill>
                <a:ln w="12700" cap="flat" cmpd="sng" algn="ctr">
                  <a:solidFill>
                    <a:srgbClr val="4F81BD">
                      <a:shade val="50000"/>
                    </a:srgbClr>
                  </a:solidFill>
                  <a:prstDash val="solid"/>
                </a:ln>
                <a:effectLst/>
              </p:spPr>
              <p:txBody>
                <a:bodyPr anchor="ctr"/>
                <a:lstStyle/>
                <a:p>
                  <a:pPr algn="ctr" defTabSz="457200" fontAlgn="auto">
                    <a:spcBef>
                      <a:spcPts val="0"/>
                    </a:spcBef>
                    <a:spcAft>
                      <a:spcPts val="0"/>
                    </a:spcAft>
                    <a:defRPr/>
                  </a:pPr>
                  <a:endParaRPr lang="zh-CN" altLang="en-US" sz="1600" i="0" kern="0">
                    <a:solidFill>
                      <a:srgbClr val="FFFFFF"/>
                    </a:solidFill>
                    <a:latin typeface="黑体" panose="02010609060101010101" pitchFamily="49" charset="-122"/>
                    <a:ea typeface="黑体" panose="02010609060101010101" pitchFamily="49" charset="-122"/>
                    <a:sym typeface="微软雅黑" panose="020B0503020204020204" charset="-122"/>
                  </a:endParaRPr>
                </a:p>
              </p:txBody>
            </p:sp>
          </p:grpSp>
        </p:grpSp>
        <p:sp>
          <p:nvSpPr>
            <p:cNvPr id="566" name="AutoShape 146"/>
            <p:cNvSpPr>
              <a:spLocks noChangeArrowheads="1"/>
            </p:cNvSpPr>
            <p:nvPr>
              <p:custDataLst>
                <p:tags r:id="rId4"/>
              </p:custDataLst>
            </p:nvPr>
          </p:nvSpPr>
          <p:spPr bwMode="auto">
            <a:xfrm>
              <a:off x="7709119" y="1056392"/>
              <a:ext cx="403531" cy="264780"/>
            </a:xfrm>
            <a:prstGeom prst="downArrow">
              <a:avLst>
                <a:gd name="adj1" fmla="val 50000"/>
                <a:gd name="adj2" fmla="val 33282"/>
              </a:avLst>
            </a:prstGeom>
            <a:solidFill>
              <a:srgbClr val="006BCD"/>
            </a:solidFill>
            <a:ln w="12700">
              <a:noFill/>
              <a:miter lim="800000"/>
            </a:ln>
          </p:spPr>
          <p:txBody>
            <a:bodyPr vert="eaVert" wrap="none" lIns="82058" tIns="41029" rIns="82058" bIns="41029" anchor="ctr"/>
            <a:lstStyle>
              <a:lvl1pPr eaLnBrk="0" hangingPunct="0">
                <a:spcBef>
                  <a:spcPts val="2400"/>
                </a:spcBef>
                <a:buChar char="•"/>
                <a:defRPr sz="26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1pPr>
              <a:lvl2pPr marL="742950" indent="-285750" eaLnBrk="0" hangingPunct="0">
                <a:spcBef>
                  <a:spcPts val="440"/>
                </a:spcBef>
                <a:buSzPct val="78000"/>
                <a:buBlip>
                  <a:blip r:embed="rId10"/>
                </a:buBlip>
                <a:defRPr sz="24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2pPr>
              <a:lvl3pPr marL="1143000" indent="-228600" eaLnBrk="0" hangingPunct="0">
                <a:spcBef>
                  <a:spcPts val="475"/>
                </a:spcBef>
                <a:buFont typeface="Arial" panose="020B0604020202020204" pitchFamily="34" charset="0"/>
                <a:buChar char="•"/>
                <a:defRPr sz="22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3pPr>
              <a:lvl4pPr marL="1600200" indent="-228600" eaLnBrk="0" hangingPunct="0">
                <a:spcBef>
                  <a:spcPts val="44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4pPr>
              <a:lvl5pPr marL="2057400" indent="-228600" eaLnBrk="0" hangingPunct="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cs typeface="MS PGothic" panose="020B0600070205080204" pitchFamily="34" charset="-128"/>
                  <a:sym typeface="微软雅黑" panose="020B0503020204020204" charset="-122"/>
                </a:defRPr>
              </a:lvl9pPr>
            </a:lstStyle>
            <a:p>
              <a:pPr defTabSz="457200" eaLnBrk="1" fontAlgn="auto" hangingPunct="1">
                <a:spcBef>
                  <a:spcPct val="0"/>
                </a:spcBef>
                <a:spcAft>
                  <a:spcPts val="0"/>
                </a:spcAft>
                <a:buFontTx/>
                <a:buNone/>
                <a:defRPr/>
              </a:pPr>
              <a:endParaRPr lang="zh-CN" altLang="en-US" sz="1600" i="0" kern="0">
                <a:solidFill>
                  <a:prstClr val="black"/>
                </a:solidFill>
                <a:latin typeface="黑体" panose="02010609060101010101" pitchFamily="49" charset="-122"/>
                <a:ea typeface="黑体" panose="02010609060101010101" pitchFamily="49" charset="-122"/>
              </a:endParaRPr>
            </a:p>
          </p:txBody>
        </p:sp>
      </p:grpSp>
      <p:sp>
        <p:nvSpPr>
          <p:cNvPr id="78852" name="Rectangle 3"/>
          <p:cNvSpPr>
            <a:spLocks noChangeArrowheads="1"/>
          </p:cNvSpPr>
          <p:nvPr/>
        </p:nvSpPr>
        <p:spPr bwMode="auto">
          <a:xfrm>
            <a:off x="1504315" y="3155950"/>
            <a:ext cx="6786880" cy="1943100"/>
          </a:xfrm>
          <a:prstGeom prst="rightArrow">
            <a:avLst>
              <a:gd name="adj1" fmla="val 50000"/>
              <a:gd name="adj2" fmla="val 64673"/>
            </a:avLst>
          </a:prstGeom>
          <a:solidFill>
            <a:schemeClr val="accent2">
              <a:lumMod val="40000"/>
              <a:lumOff val="60000"/>
            </a:schemeClr>
          </a:solidFill>
          <a:ln w="9525">
            <a:solidFill>
              <a:schemeClr val="accent1"/>
            </a:solidFill>
            <a:miter lim="800000"/>
          </a:ln>
          <a:effectLst>
            <a:outerShdw dist="19050" dir="5400000" algn="ctr" rotWithShape="0">
              <a:srgbClr val="000000">
                <a:alpha val="62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这一切仅仅是个开始</a:t>
            </a:r>
            <a:r>
              <a:rPr kumimoji="0" lang="en-US" sz="24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a:t>
            </a: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en-US" sz="16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This is the beginning…</a:t>
            </a:r>
            <a:endParaRPr kumimoji="0" lang="en-US" altLang="en-US" sz="16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endParaRPr>
          </a:p>
        </p:txBody>
      </p:sp>
      <p:sp>
        <p:nvSpPr>
          <p:cNvPr id="3" name="文本框 2"/>
          <p:cNvSpPr txBox="1"/>
          <p:nvPr/>
        </p:nvSpPr>
        <p:spPr>
          <a:xfrm>
            <a:off x="1058545" y="808355"/>
            <a:ext cx="5262880" cy="352425"/>
          </a:xfrm>
          <a:prstGeom prst="rect">
            <a:avLst/>
          </a:prstGeom>
          <a:noFill/>
        </p:spPr>
        <p:txBody>
          <a:bodyPr wrap="none" rtlCol="0">
            <a:spAutoFit/>
          </a:bodyPr>
          <a:lstStyle/>
          <a:p>
            <a:pPr algn="l"/>
            <a:r>
              <a:rPr lang="zh-CN" altLang="en-US" sz="1600" b="1">
                <a:solidFill>
                  <a:srgbClr val="002060"/>
                </a:solidFill>
                <a:latin typeface="微软雅黑" panose="020B0503020204020204" charset="-122"/>
                <a:ea typeface="微软雅黑" panose="020B0503020204020204" charset="-122"/>
              </a:rPr>
              <a:t>在借助外力（</a:t>
            </a:r>
            <a:r>
              <a:rPr lang="zh-CN" altLang="en-US" sz="1600" b="1">
                <a:solidFill>
                  <a:srgbClr val="002060"/>
                </a:solidFill>
                <a:latin typeface="微软雅黑" panose="020B0503020204020204" charset="-122"/>
                <a:ea typeface="微软雅黑" panose="020B0503020204020204" charset="-122"/>
                <a:sym typeface="+mn-ea"/>
              </a:rPr>
              <a:t>专家顾问</a:t>
            </a:r>
            <a:r>
              <a:rPr lang="zh-CN" altLang="en-US" sz="1600" b="1">
                <a:solidFill>
                  <a:srgbClr val="002060"/>
                </a:solidFill>
                <a:latin typeface="微软雅黑" panose="020B0503020204020204" charset="-122"/>
                <a:ea typeface="微软雅黑" panose="020B0503020204020204" charset="-122"/>
              </a:rPr>
              <a:t>）的作用下逐步向自主管理迈进！</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strips(downLeft)">
                                      <p:cBhvr>
                                        <p:cTn id="7" dur="2000"/>
                                        <p:tgtEl>
                                          <p:spTgt spid="7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灯片编号占位符 3"/>
          <p:cNvSpPr>
            <a:spLocks noGrp="1"/>
          </p:cNvSpPr>
          <p:nvPr>
            <p:ph type="sldNum" sz="quarter" idx="12"/>
          </p:nvPr>
        </p:nvSpPr>
        <p:spPr>
          <a:noFill/>
        </p:spPr>
        <p:txBody>
          <a:bodyPr/>
          <a:lstStyle/>
          <a:p>
            <a:fld id="{020C9476-EFC6-4B6A-AE28-20A82B131F88}" type="slidenum">
              <a:rPr lang="zh-CN" altLang="en-US" smtClean="0"/>
              <a:pPr/>
              <a:t>59</a:t>
            </a:fld>
            <a:endParaRPr lang="en-US" altLang="zh-CN" sz="1200"/>
          </a:p>
        </p:txBody>
      </p:sp>
      <p:sp>
        <p:nvSpPr>
          <p:cNvPr id="83971" name="TextBox 26"/>
          <p:cNvSpPr>
            <a:spLocks noChangeArrowheads="1"/>
          </p:cNvSpPr>
          <p:nvPr/>
        </p:nvSpPr>
        <p:spPr bwMode="auto">
          <a:xfrm>
            <a:off x="1835150" y="2031206"/>
            <a:ext cx="5905500" cy="874395"/>
          </a:xfrm>
          <a:prstGeom prst="rect">
            <a:avLst/>
          </a:prstGeom>
          <a:noFill/>
          <a:ln w="9525">
            <a:noFill/>
            <a:miter lim="800000"/>
          </a:ln>
        </p:spPr>
        <p:txBody>
          <a:bodyPr>
            <a:spAutoFit/>
          </a:bodyPr>
          <a:lstStyle/>
          <a:p>
            <a:pPr eaLnBrk="0" hangingPunct="0"/>
            <a:r>
              <a:rPr lang="zh-CN" altLang="en-US" sz="4800" b="1" dirty="0">
                <a:solidFill>
                  <a:srgbClr val="002060"/>
                </a:solidFill>
                <a:latin typeface="微软雅黑" panose="020B0503020204020204" charset="-122"/>
                <a:ea typeface="微软雅黑" panose="020B0503020204020204" charset="-122"/>
                <a:sym typeface="微软雅黑" panose="020B0503020204020204" charset="-122"/>
              </a:rPr>
              <a:t>培训师的角色与职能</a:t>
            </a:r>
            <a:endParaRPr lang="zh-CN" altLang="en-US" dirty="0"/>
          </a:p>
        </p:txBody>
      </p:sp>
      <p:pic>
        <p:nvPicPr>
          <p:cNvPr id="83972" name="Picture 3"/>
          <p:cNvPicPr>
            <a:picLocks noChangeAspect="1" noChangeArrowheads="1"/>
          </p:cNvPicPr>
          <p:nvPr/>
        </p:nvPicPr>
        <p:blipFill>
          <a:blip r:embed="rId2" cstate="print"/>
          <a:srcRect/>
          <a:stretch>
            <a:fillRect/>
          </a:stretch>
        </p:blipFill>
        <p:spPr bwMode="auto">
          <a:xfrm>
            <a:off x="1226060" y="878203"/>
            <a:ext cx="6456783" cy="4054795"/>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stretch>
            <a:fillRect/>
          </a:stretch>
        </p:blipFill>
        <p:spPr>
          <a:xfrm>
            <a:off x="5114290" y="1285240"/>
            <a:ext cx="3654425" cy="3646170"/>
          </a:xfrm>
          <a:prstGeom prst="rect">
            <a:avLst/>
          </a:prstGeom>
        </p:spPr>
      </p:pic>
      <p:pic>
        <p:nvPicPr>
          <p:cNvPr id="7" name="图片 6"/>
          <p:cNvPicPr>
            <a:picLocks noChangeAspect="1"/>
          </p:cNvPicPr>
          <p:nvPr/>
        </p:nvPicPr>
        <p:blipFill>
          <a:blip r:embed="rId4" cstate="print"/>
          <a:stretch>
            <a:fillRect/>
          </a:stretch>
        </p:blipFill>
        <p:spPr>
          <a:xfrm>
            <a:off x="95250" y="1358900"/>
            <a:ext cx="4241165" cy="3646170"/>
          </a:xfrm>
          <a:prstGeom prst="rect">
            <a:avLst/>
          </a:prstGeom>
        </p:spPr>
      </p:pic>
      <p:sp>
        <p:nvSpPr>
          <p:cNvPr id="8" name="文本框 7"/>
          <p:cNvSpPr txBox="1"/>
          <p:nvPr/>
        </p:nvSpPr>
        <p:spPr>
          <a:xfrm>
            <a:off x="198755" y="752475"/>
            <a:ext cx="8468995" cy="532765"/>
          </a:xfrm>
          <a:prstGeom prst="rect">
            <a:avLst/>
          </a:prstGeom>
          <a:noFill/>
        </p:spPr>
        <p:txBody>
          <a:bodyPr wrap="square" rtlCol="0">
            <a:spAutoFit/>
          </a:bodyPr>
          <a:lstStyle/>
          <a:p>
            <a:r>
              <a:rPr lang="zh-CN" altLang="en-US" sz="1400">
                <a:latin typeface="微软雅黑" panose="020B0503020204020204" charset="-122"/>
                <a:ea typeface="微软雅黑" panose="020B0503020204020204" charset="-122"/>
              </a:rPr>
              <a:t>借助</a:t>
            </a:r>
            <a:r>
              <a:rPr lang="zh-CN" altLang="en-US" sz="1400">
                <a:latin typeface="微软雅黑" panose="020B0503020204020204" charset="-122"/>
                <a:ea typeface="微软雅黑" panose="020B0503020204020204" charset="-122"/>
                <a:sym typeface="+mn-ea"/>
              </a:rPr>
              <a:t>工艺安全管理模型（PSM），</a:t>
            </a:r>
            <a:r>
              <a:rPr lang="zh-CN" altLang="en-US" sz="1400">
                <a:latin typeface="微软雅黑" panose="020B0503020204020204" charset="-122"/>
                <a:ea typeface="微软雅黑" panose="020B0503020204020204" charset="-122"/>
              </a:rPr>
              <a:t>从不同角度建立并完善风险管理标准，通过有效识别，不断地改进和提升风险管理水平。</a:t>
            </a:r>
          </a:p>
        </p:txBody>
      </p:sp>
      <p:sp>
        <p:nvSpPr>
          <p:cNvPr id="160" name=" 160"/>
          <p:cNvSpPr/>
          <p:nvPr/>
        </p:nvSpPr>
        <p:spPr>
          <a:xfrm>
            <a:off x="3796665" y="1483995"/>
            <a:ext cx="2592705" cy="650240"/>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gradFill>
            <a:gsLst>
              <a:gs pos="19000">
                <a:srgbClr val="00B050"/>
              </a:gs>
              <a:gs pos="59000">
                <a:srgbClr val="01D9E3"/>
              </a:gs>
              <a:gs pos="80000">
                <a:srgbClr val="00B0F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p:cTn id="7" dur="1000" fill="hold"/>
                                        <p:tgtEl>
                                          <p:spTgt spid="160"/>
                                        </p:tgtEl>
                                        <p:attrNameLst>
                                          <p:attrName>ppt_w</p:attrName>
                                        </p:attrNameLst>
                                      </p:cBhvr>
                                      <p:tavLst>
                                        <p:tav tm="0">
                                          <p:val>
                                            <p:strVal val="#ppt_w*0.70"/>
                                          </p:val>
                                        </p:tav>
                                        <p:tav tm="100000">
                                          <p:val>
                                            <p:strVal val="#ppt_w"/>
                                          </p:val>
                                        </p:tav>
                                      </p:tavLst>
                                    </p:anim>
                                    <p:anim calcmode="lin" valueType="num">
                                      <p:cBhvr>
                                        <p:cTn id="8" dur="1000" fill="hold"/>
                                        <p:tgtEl>
                                          <p:spTgt spid="160"/>
                                        </p:tgtEl>
                                        <p:attrNameLst>
                                          <p:attrName>ppt_h</p:attrName>
                                        </p:attrNameLst>
                                      </p:cBhvr>
                                      <p:tavLst>
                                        <p:tav tm="0">
                                          <p:val>
                                            <p:strVal val="#ppt_h"/>
                                          </p:val>
                                        </p:tav>
                                        <p:tav tm="100000">
                                          <p:val>
                                            <p:strVal val="#ppt_h"/>
                                          </p:val>
                                        </p:tav>
                                      </p:tavLst>
                                    </p:anim>
                                    <p:animEffect transition="in" filter="fade">
                                      <p:cBhvr>
                                        <p:cTn id="9" dur="1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60" grpId="1"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3"/>
          <p:cNvSpPr txBox="1">
            <a:spLocks noChangeArrowheads="1"/>
          </p:cNvSpPr>
          <p:nvPr/>
        </p:nvSpPr>
        <p:spPr bwMode="auto">
          <a:xfrm>
            <a:off x="3149670" y="104673"/>
            <a:ext cx="2468880" cy="678815"/>
          </a:xfrm>
          <a:prstGeom prst="rect">
            <a:avLst/>
          </a:prstGeom>
          <a:noFill/>
          <a:ln w="9525">
            <a:noFill/>
            <a:miter lim="800000"/>
          </a:ln>
        </p:spPr>
        <p:txBody>
          <a:bodyPr wrap="none">
            <a:spAutoFit/>
          </a:bodyPr>
          <a:lstStyle/>
          <a:p>
            <a:pPr algn="ctr" eaLnBrk="0" hangingPunct="0"/>
            <a:r>
              <a:rPr lang="zh-CN" altLang="en-US" sz="3600" b="1" dirty="0">
                <a:solidFill>
                  <a:srgbClr val="0070C0"/>
                </a:solidFill>
                <a:latin typeface="微软雅黑" panose="020B0503020204020204" charset="-122"/>
                <a:ea typeface="微软雅黑" panose="020B0503020204020204" charset="-122"/>
              </a:rPr>
              <a:t>是巧合吗？</a:t>
            </a:r>
            <a:endParaRPr lang="en-US" altLang="zh-TW" sz="3600" dirty="0">
              <a:solidFill>
                <a:srgbClr val="0070C0"/>
              </a:solidFill>
              <a:latin typeface="微软雅黑" panose="020B0503020204020204" charset="-122"/>
              <a:ea typeface="微软雅黑" panose="020B0503020204020204" charset="-122"/>
            </a:endParaRPr>
          </a:p>
        </p:txBody>
      </p:sp>
      <p:sp>
        <p:nvSpPr>
          <p:cNvPr id="89092" name="Text Box 5"/>
          <p:cNvSpPr txBox="1">
            <a:spLocks noChangeArrowheads="1"/>
          </p:cNvSpPr>
          <p:nvPr/>
        </p:nvSpPr>
        <p:spPr bwMode="auto">
          <a:xfrm>
            <a:off x="191135" y="716280"/>
            <a:ext cx="8930640" cy="872490"/>
          </a:xfrm>
          <a:prstGeom prst="rect">
            <a:avLst/>
          </a:prstGeom>
          <a:noFill/>
          <a:ln w="9525">
            <a:noFill/>
            <a:miter lim="800000"/>
          </a:ln>
        </p:spPr>
        <p:txBody>
          <a:bodyPr wrap="square">
            <a:spAutoFit/>
          </a:bodyPr>
          <a:lstStyle/>
          <a:p>
            <a:pPr eaLnBrk="0" hangingPunct="0"/>
            <a:r>
              <a:rPr lang="zh-CN" altLang="en-US" sz="1800" b="1" dirty="0">
                <a:solidFill>
                  <a:srgbClr val="0070C0"/>
                </a:solidFill>
                <a:latin typeface="微软雅黑" panose="020B0503020204020204" charset="-122"/>
                <a:ea typeface="微软雅黑" panose="020B0503020204020204" charset="-122"/>
              </a:rPr>
              <a:t>如果：</a:t>
            </a:r>
            <a:r>
              <a:rPr lang="en-US" altLang="zh-TW" sz="1800" dirty="0">
                <a:latin typeface="微软雅黑" panose="020B0503020204020204" charset="-122"/>
                <a:ea typeface="微软雅黑" panose="020B0503020204020204" charset="-122"/>
              </a:rPr>
              <a:t>   A B C  D  E F G H  I   J    K   L  M  N  O  P  Q  R   S   T   U   V  W   X  Y   Z</a:t>
            </a:r>
          </a:p>
          <a:p>
            <a:pPr eaLnBrk="0" hangingPunct="0"/>
            <a:endParaRPr lang="en-US" altLang="zh-TW" sz="1400" dirty="0">
              <a:latin typeface="微软雅黑" panose="020B0503020204020204" charset="-122"/>
              <a:ea typeface="微软雅黑" panose="020B0503020204020204" charset="-122"/>
            </a:endParaRPr>
          </a:p>
          <a:p>
            <a:pPr eaLnBrk="0" hangingPunct="0"/>
            <a:r>
              <a:rPr lang="zh-CN" altLang="en-US" sz="1800" b="1" dirty="0">
                <a:solidFill>
                  <a:srgbClr val="0070C0"/>
                </a:solidFill>
                <a:latin typeface="微软雅黑" panose="020B0503020204020204" charset="-122"/>
                <a:ea typeface="微软雅黑" panose="020B0503020204020204" charset="-122"/>
              </a:rPr>
              <a:t>等于：</a:t>
            </a:r>
            <a:r>
              <a:rPr lang="en-US" altLang="zh-TW" sz="1800" dirty="0">
                <a:latin typeface="微软雅黑" panose="020B0503020204020204" charset="-122"/>
                <a:ea typeface="微软雅黑" panose="020B0503020204020204" charset="-122"/>
              </a:rPr>
              <a:t>   1 2  3  4  5 6 7  8  9 10 11 12 13 14 15 16 17 18 19 20 21 22 23 24 25 26</a:t>
            </a:r>
            <a:endParaRPr lang="en-US" altLang="zh-TW" sz="1800" dirty="0">
              <a:latin typeface="Comic Sans MS" panose="030F0702030302020204" pitchFamily="66" charset="0"/>
              <a:ea typeface="PMingLiU" panose="02020500000000000000" pitchFamily="18" charset="-120"/>
            </a:endParaRPr>
          </a:p>
        </p:txBody>
      </p:sp>
      <p:sp>
        <p:nvSpPr>
          <p:cNvPr id="6" name="Rectangle 7"/>
          <p:cNvSpPr>
            <a:spLocks noChangeArrowheads="1"/>
          </p:cNvSpPr>
          <p:nvPr/>
        </p:nvSpPr>
        <p:spPr bwMode="auto">
          <a:xfrm>
            <a:off x="530225" y="1499870"/>
            <a:ext cx="6487160" cy="1482090"/>
          </a:xfrm>
          <a:prstGeom prst="rect">
            <a:avLst/>
          </a:prstGeom>
          <a:noFill/>
          <a:ln w="9525">
            <a:noFill/>
            <a:miter lim="800000"/>
          </a:ln>
        </p:spPr>
        <p:txBody>
          <a:bodyPr wrap="square">
            <a:spAutoFit/>
          </a:bodyPr>
          <a:lstStyle/>
          <a:p>
            <a:pPr eaLnBrk="0" hangingPunct="0"/>
            <a:r>
              <a:rPr lang="zh-CN" altLang="en-US" sz="1800" dirty="0">
                <a:latin typeface="微软雅黑" panose="020B0503020204020204" charset="-122"/>
                <a:ea typeface="微软雅黑" panose="020B0503020204020204" charset="-122"/>
              </a:rPr>
              <a:t>则，</a:t>
            </a:r>
            <a:endParaRPr lang="en-US" altLang="zh-TW" sz="900" dirty="0">
              <a:latin typeface="微软雅黑" panose="020B0503020204020204" charset="-122"/>
              <a:ea typeface="微软雅黑" panose="020B0503020204020204" charset="-122"/>
            </a:endParaRPr>
          </a:p>
          <a:p>
            <a:pPr eaLnBrk="0" hangingPunct="0"/>
            <a:r>
              <a:rPr lang="en-US" altLang="zh-TW" sz="1800" dirty="0">
                <a:latin typeface="微软雅黑" panose="020B0503020204020204" charset="-122"/>
                <a:ea typeface="微软雅黑" panose="020B0503020204020204" charset="-122"/>
              </a:rPr>
              <a:t>	K +  N  + O  + W +  L  + E + D + G + E =</a:t>
            </a:r>
            <a:r>
              <a:rPr lang="zh-CN" altLang="en-US" sz="1800" dirty="0">
                <a:latin typeface="微软雅黑" panose="020B0503020204020204" charset="-122"/>
                <a:ea typeface="微软雅黑" panose="020B0503020204020204" charset="-122"/>
              </a:rPr>
              <a:t>知识</a:t>
            </a:r>
            <a:endParaRPr lang="en-US" altLang="zh-TW" sz="1800" dirty="0">
              <a:latin typeface="微软雅黑" panose="020B0503020204020204" charset="-122"/>
              <a:ea typeface="微软雅黑" panose="020B0503020204020204" charset="-122"/>
            </a:endParaRPr>
          </a:p>
          <a:p>
            <a:pPr eaLnBrk="0" hangingPunct="0"/>
            <a:r>
              <a:rPr lang="en-US" altLang="zh-TW" sz="1800" dirty="0">
                <a:latin typeface="微软雅黑" panose="020B0503020204020204" charset="-122"/>
                <a:ea typeface="微软雅黑" panose="020B0503020204020204" charset="-122"/>
              </a:rPr>
              <a:t>	11 + 14 + 15 + 23 + 12 + 5 + 4 + 7 + 5= 96%</a:t>
            </a:r>
          </a:p>
          <a:p>
            <a:pPr eaLnBrk="0" hangingPunct="0"/>
            <a:endParaRPr lang="zh-TW" altLang="en-US" sz="1800" dirty="0">
              <a:latin typeface="Comic Sans MS" panose="030F0702030302020204" pitchFamily="66" charset="0"/>
              <a:ea typeface="PMingLiU" panose="02020500000000000000" pitchFamily="18" charset="-120"/>
            </a:endParaRPr>
          </a:p>
          <a:p>
            <a:pPr eaLnBrk="0" hangingPunct="0"/>
            <a:r>
              <a:rPr lang="zh-TW" altLang="en-US" sz="1800" dirty="0">
                <a:latin typeface="Comic Sans MS" panose="030F0702030302020204" pitchFamily="66" charset="0"/>
                <a:ea typeface="PMingLiU" panose="02020500000000000000" pitchFamily="18" charset="-120"/>
              </a:rPr>
              <a:t>	</a:t>
            </a:r>
            <a:endParaRPr lang="en-US" altLang="zh-TW" sz="1800" dirty="0">
              <a:latin typeface="Comic Sans MS" panose="030F0702030302020204" pitchFamily="66" charset="0"/>
              <a:ea typeface="PMingLiU" panose="02020500000000000000" pitchFamily="18" charset="-120"/>
            </a:endParaRPr>
          </a:p>
        </p:txBody>
      </p:sp>
      <p:sp>
        <p:nvSpPr>
          <p:cNvPr id="7" name="Rectangle 8"/>
          <p:cNvSpPr>
            <a:spLocks noChangeArrowheads="1"/>
          </p:cNvSpPr>
          <p:nvPr/>
        </p:nvSpPr>
        <p:spPr bwMode="auto">
          <a:xfrm>
            <a:off x="1450341" y="2617470"/>
            <a:ext cx="5186045" cy="1207770"/>
          </a:xfrm>
          <a:prstGeom prst="rect">
            <a:avLst/>
          </a:prstGeom>
          <a:noFill/>
          <a:ln w="9525">
            <a:noFill/>
            <a:miter lim="800000"/>
          </a:ln>
        </p:spPr>
        <p:txBody>
          <a:bodyPr wrap="none">
            <a:spAutoFit/>
          </a:bodyPr>
          <a:lstStyle/>
          <a:p>
            <a:pPr eaLnBrk="0" hangingPunct="0"/>
            <a:r>
              <a:rPr lang="en-US" altLang="zh-TW" sz="1800" dirty="0">
                <a:latin typeface="微软雅黑" panose="020B0503020204020204" charset="-122"/>
                <a:ea typeface="微软雅黑" panose="020B0503020204020204" charset="-122"/>
              </a:rPr>
              <a:t>H + A + R  + D + W +  O +  R  + K  =</a:t>
            </a:r>
            <a:r>
              <a:rPr lang="zh-CN" altLang="en-US" sz="1800" dirty="0">
                <a:latin typeface="微软雅黑" panose="020B0503020204020204" charset="-122"/>
                <a:ea typeface="微软雅黑" panose="020B0503020204020204" charset="-122"/>
              </a:rPr>
              <a:t>努力工作</a:t>
            </a:r>
            <a:endParaRPr lang="en-US" altLang="zh-TW" sz="1800" dirty="0">
              <a:latin typeface="微软雅黑" panose="020B0503020204020204" charset="-122"/>
              <a:ea typeface="微软雅黑" panose="020B0503020204020204" charset="-122"/>
            </a:endParaRPr>
          </a:p>
          <a:p>
            <a:pPr eaLnBrk="0" hangingPunct="0"/>
            <a:r>
              <a:rPr lang="en-US" altLang="zh-TW" sz="1800" dirty="0">
                <a:latin typeface="微软雅黑" panose="020B0503020204020204" charset="-122"/>
                <a:ea typeface="微软雅黑" panose="020B0503020204020204" charset="-122"/>
              </a:rPr>
              <a:t>8 +  1 + 18 + 4 + 23 + 15 + 18 + 11= 98%</a:t>
            </a:r>
          </a:p>
          <a:p>
            <a:pPr eaLnBrk="0" hangingPunct="0"/>
            <a:endParaRPr lang="en-US" altLang="zh-TW" sz="1800" dirty="0">
              <a:latin typeface="Comic Sans MS" panose="030F0702030302020204" pitchFamily="66" charset="0"/>
              <a:ea typeface="PMingLiU" panose="02020500000000000000" pitchFamily="18" charset="-120"/>
            </a:endParaRPr>
          </a:p>
          <a:p>
            <a:pPr eaLnBrk="0" hangingPunct="0"/>
            <a:r>
              <a:rPr lang="en-US" altLang="zh-TW" sz="1800" dirty="0">
                <a:latin typeface="Comic Sans MS" panose="030F0702030302020204" pitchFamily="66" charset="0"/>
                <a:ea typeface="PMingLiU" panose="02020500000000000000" pitchFamily="18" charset="-120"/>
              </a:rPr>
              <a:t>     </a:t>
            </a:r>
          </a:p>
        </p:txBody>
      </p:sp>
      <p:sp>
        <p:nvSpPr>
          <p:cNvPr id="8" name="Rectangle 9"/>
          <p:cNvSpPr>
            <a:spLocks noChangeArrowheads="1"/>
          </p:cNvSpPr>
          <p:nvPr/>
        </p:nvSpPr>
        <p:spPr bwMode="auto">
          <a:xfrm>
            <a:off x="530226" y="3231277"/>
            <a:ext cx="3840480" cy="384810"/>
          </a:xfrm>
          <a:prstGeom prst="rect">
            <a:avLst/>
          </a:prstGeom>
          <a:noFill/>
          <a:ln w="9525">
            <a:noFill/>
            <a:miter lim="800000"/>
          </a:ln>
        </p:spPr>
        <p:txBody>
          <a:bodyPr wrap="none">
            <a:spAutoFit/>
          </a:bodyPr>
          <a:lstStyle/>
          <a:p>
            <a:pPr eaLnBrk="0" hangingPunct="0"/>
            <a:r>
              <a:rPr lang="zh-CN" altLang="en-US" dirty="0">
                <a:latin typeface="微软雅黑" panose="020B0503020204020204" charset="-122"/>
                <a:ea typeface="微软雅黑" panose="020B0503020204020204" charset="-122"/>
              </a:rPr>
              <a:t>都重要，但不能满分， 但是，</a:t>
            </a:r>
            <a:r>
              <a:rPr lang="en-US" altLang="zh-TW" sz="1800" dirty="0">
                <a:latin typeface="Comic Sans MS" panose="030F0702030302020204" pitchFamily="66" charset="0"/>
                <a:ea typeface="PMingLiU" panose="02020500000000000000" pitchFamily="18" charset="-120"/>
              </a:rPr>
              <a:t>	</a:t>
            </a:r>
          </a:p>
        </p:txBody>
      </p:sp>
      <p:sp>
        <p:nvSpPr>
          <p:cNvPr id="9" name="Rectangle 10"/>
          <p:cNvSpPr>
            <a:spLocks noChangeArrowheads="1"/>
          </p:cNvSpPr>
          <p:nvPr/>
        </p:nvSpPr>
        <p:spPr bwMode="auto">
          <a:xfrm>
            <a:off x="1450468" y="3572815"/>
            <a:ext cx="5111115" cy="659130"/>
          </a:xfrm>
          <a:prstGeom prst="rect">
            <a:avLst/>
          </a:prstGeom>
          <a:noFill/>
          <a:ln w="9525">
            <a:noFill/>
            <a:miter lim="800000"/>
          </a:ln>
        </p:spPr>
        <p:txBody>
          <a:bodyPr wrap="none">
            <a:spAutoFit/>
          </a:bodyPr>
          <a:lstStyle/>
          <a:p>
            <a:pPr eaLnBrk="0" hangingPunct="0"/>
            <a:r>
              <a:rPr lang="en-US" altLang="zh-TW" sz="1800" dirty="0">
                <a:solidFill>
                  <a:srgbClr val="CC0000"/>
                </a:solidFill>
                <a:latin typeface="微软雅黑" panose="020B0503020204020204" charset="-122"/>
                <a:ea typeface="微软雅黑" panose="020B0503020204020204" charset="-122"/>
              </a:rPr>
              <a:t>A</a:t>
            </a:r>
            <a:r>
              <a:rPr lang="en-US" altLang="zh-TW" sz="1800" dirty="0">
                <a:latin typeface="微软雅黑" panose="020B0503020204020204" charset="-122"/>
                <a:ea typeface="微软雅黑" panose="020B0503020204020204" charset="-122"/>
              </a:rPr>
              <a:t> + </a:t>
            </a:r>
            <a:r>
              <a:rPr lang="en-US" altLang="zh-TW" sz="1800" dirty="0">
                <a:solidFill>
                  <a:srgbClr val="CC0000"/>
                </a:solidFill>
                <a:latin typeface="微软雅黑" panose="020B0503020204020204" charset="-122"/>
                <a:ea typeface="微软雅黑" panose="020B0503020204020204" charset="-122"/>
              </a:rPr>
              <a:t>T</a:t>
            </a:r>
            <a:r>
              <a:rPr lang="en-US" altLang="zh-TW" sz="1800" dirty="0">
                <a:latin typeface="微软雅黑" panose="020B0503020204020204" charset="-122"/>
                <a:ea typeface="微软雅黑" panose="020B0503020204020204" charset="-122"/>
              </a:rPr>
              <a:t>  + </a:t>
            </a:r>
            <a:r>
              <a:rPr lang="en-US" altLang="zh-TW" sz="1800" dirty="0">
                <a:solidFill>
                  <a:srgbClr val="CC0000"/>
                </a:solidFill>
                <a:latin typeface="微软雅黑" panose="020B0503020204020204" charset="-122"/>
                <a:ea typeface="微软雅黑" panose="020B0503020204020204" charset="-122"/>
              </a:rPr>
              <a:t>T</a:t>
            </a:r>
            <a:r>
              <a:rPr lang="en-US" altLang="zh-TW" sz="1800" dirty="0">
                <a:latin typeface="微软雅黑" panose="020B0503020204020204" charset="-122"/>
                <a:ea typeface="微软雅黑" panose="020B0503020204020204" charset="-122"/>
              </a:rPr>
              <a:t>  + </a:t>
            </a:r>
            <a:r>
              <a:rPr lang="en-US" altLang="zh-TW" sz="1800" dirty="0">
                <a:solidFill>
                  <a:srgbClr val="CC0000"/>
                </a:solidFill>
                <a:latin typeface="微软雅黑" panose="020B0503020204020204" charset="-122"/>
                <a:ea typeface="微软雅黑" panose="020B0503020204020204" charset="-122"/>
              </a:rPr>
              <a:t> I</a:t>
            </a:r>
            <a:r>
              <a:rPr lang="en-US" altLang="zh-TW" sz="1800" dirty="0">
                <a:latin typeface="微软雅黑" panose="020B0503020204020204" charset="-122"/>
                <a:ea typeface="微软雅黑" panose="020B0503020204020204" charset="-122"/>
              </a:rPr>
              <a:t> + </a:t>
            </a:r>
            <a:r>
              <a:rPr lang="en-US" altLang="zh-TW" sz="1800" dirty="0">
                <a:solidFill>
                  <a:srgbClr val="CC0000"/>
                </a:solidFill>
                <a:latin typeface="微软雅黑" panose="020B0503020204020204" charset="-122"/>
                <a:ea typeface="微软雅黑" panose="020B0503020204020204" charset="-122"/>
              </a:rPr>
              <a:t>T</a:t>
            </a:r>
            <a:r>
              <a:rPr lang="en-US" altLang="zh-TW" sz="1800" dirty="0">
                <a:latin typeface="微软雅黑" panose="020B0503020204020204" charset="-122"/>
                <a:ea typeface="微软雅黑" panose="020B0503020204020204" charset="-122"/>
              </a:rPr>
              <a:t>  +  </a:t>
            </a:r>
            <a:r>
              <a:rPr lang="en-US" altLang="zh-TW" sz="1800" dirty="0">
                <a:solidFill>
                  <a:srgbClr val="CC0000"/>
                </a:solidFill>
                <a:latin typeface="微软雅黑" panose="020B0503020204020204" charset="-122"/>
                <a:ea typeface="微软雅黑" panose="020B0503020204020204" charset="-122"/>
              </a:rPr>
              <a:t>U</a:t>
            </a:r>
            <a:r>
              <a:rPr lang="en-US" altLang="zh-TW" sz="1800" dirty="0">
                <a:latin typeface="微软雅黑" panose="020B0503020204020204" charset="-122"/>
                <a:ea typeface="微软雅黑" panose="020B0503020204020204" charset="-122"/>
              </a:rPr>
              <a:t>  + </a:t>
            </a:r>
            <a:r>
              <a:rPr lang="en-US" altLang="zh-TW" sz="1800" dirty="0">
                <a:solidFill>
                  <a:srgbClr val="CC0000"/>
                </a:solidFill>
                <a:latin typeface="微软雅黑" panose="020B0503020204020204" charset="-122"/>
                <a:ea typeface="微软雅黑" panose="020B0503020204020204" charset="-122"/>
              </a:rPr>
              <a:t>D</a:t>
            </a:r>
            <a:r>
              <a:rPr lang="en-US" altLang="zh-TW" sz="1800" dirty="0">
                <a:latin typeface="微软雅黑" panose="020B0503020204020204" charset="-122"/>
                <a:ea typeface="微软雅黑" panose="020B0503020204020204" charset="-122"/>
              </a:rPr>
              <a:t> + </a:t>
            </a:r>
            <a:r>
              <a:rPr lang="en-US" altLang="zh-TW" sz="1800" dirty="0">
                <a:solidFill>
                  <a:srgbClr val="CC0000"/>
                </a:solidFill>
                <a:latin typeface="微软雅黑" panose="020B0503020204020204" charset="-122"/>
                <a:ea typeface="微软雅黑" panose="020B0503020204020204" charset="-122"/>
              </a:rPr>
              <a:t>E </a:t>
            </a:r>
            <a:r>
              <a:rPr lang="zh-CN" altLang="en-US" sz="1800" dirty="0">
                <a:solidFill>
                  <a:srgbClr val="CC0000"/>
                </a:solidFill>
                <a:latin typeface="微软雅黑" panose="020B0503020204020204" charset="-122"/>
                <a:ea typeface="微软雅黑" panose="020B0503020204020204" charset="-122"/>
              </a:rPr>
              <a:t>态度</a:t>
            </a:r>
            <a:endParaRPr lang="en-US" altLang="zh-TW" sz="1800" dirty="0">
              <a:latin typeface="微软雅黑" panose="020B0503020204020204" charset="-122"/>
              <a:ea typeface="微软雅黑" panose="020B0503020204020204" charset="-122"/>
            </a:endParaRPr>
          </a:p>
          <a:p>
            <a:pPr eaLnBrk="0" hangingPunct="0"/>
            <a:r>
              <a:rPr lang="en-US" altLang="zh-TW" sz="1800" dirty="0">
                <a:latin typeface="微软雅黑" panose="020B0503020204020204" charset="-122"/>
                <a:ea typeface="微软雅黑" panose="020B0503020204020204" charset="-122"/>
              </a:rPr>
              <a:t>1 + 20 + 20 + 9 + 20 + 21 + 4 + 5   =   100%</a:t>
            </a:r>
          </a:p>
        </p:txBody>
      </p:sp>
      <p:sp>
        <p:nvSpPr>
          <p:cNvPr id="10" name="Text Box 6"/>
          <p:cNvSpPr txBox="1">
            <a:spLocks noChangeArrowheads="1"/>
          </p:cNvSpPr>
          <p:nvPr/>
        </p:nvSpPr>
        <p:spPr bwMode="auto">
          <a:xfrm>
            <a:off x="2160272" y="4300538"/>
            <a:ext cx="4680585" cy="556260"/>
          </a:xfrm>
          <a:prstGeom prst="rect">
            <a:avLst/>
          </a:prstGeom>
          <a:noFill/>
          <a:ln w="9525">
            <a:noFill/>
            <a:miter lim="800000"/>
          </a:ln>
        </p:spPr>
        <p:txBody>
          <a:bodyPr wrap="none">
            <a:spAutoFit/>
          </a:bodyPr>
          <a:lstStyle/>
          <a:p>
            <a:pPr algn="ctr" eaLnBrk="0" hangingPunct="0"/>
            <a:r>
              <a:rPr lang="zh-CN" altLang="en-US" sz="2800" b="1" dirty="0">
                <a:latin typeface="微软雅黑" panose="020B0503020204020204" charset="-122"/>
                <a:ea typeface="微软雅黑" panose="020B0503020204020204" charset="-122"/>
              </a:rPr>
              <a:t>安全就是态度问题</a:t>
            </a:r>
            <a:r>
              <a:rPr lang="en-US" altLang="zh-TW" sz="2800" b="1" dirty="0">
                <a:latin typeface="微软雅黑" panose="020B0503020204020204" charset="-122"/>
                <a:ea typeface="微软雅黑" panose="020B0503020204020204" charset="-122"/>
              </a:rPr>
              <a:t> </a:t>
            </a:r>
            <a:r>
              <a:rPr lang="en-US" altLang="zh-TW" sz="2800" b="1" dirty="0">
                <a:solidFill>
                  <a:srgbClr val="CC0000"/>
                </a:solidFill>
                <a:latin typeface="Comic Sans MS" panose="030F0702030302020204" pitchFamily="66" charset="0"/>
                <a:ea typeface="PMingLiU" panose="02020500000000000000" pitchFamily="18" charset="-120"/>
              </a:rPr>
              <a:t>attitude.</a:t>
            </a:r>
            <a:endParaRPr lang="en-US" altLang="zh-TW" sz="2800" dirty="0">
              <a:ea typeface="PMingLiU" panose="02020500000000000000" pitchFamily="18"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8" grpId="0" autoUpdateAnimBg="0"/>
      <p:bldP spid="9" grpId="0" autoUpdateAnimBg="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矩形 8"/>
          <p:cNvSpPr>
            <a:spLocks noChangeArrowheads="1"/>
          </p:cNvSpPr>
          <p:nvPr/>
        </p:nvSpPr>
        <p:spPr bwMode="auto">
          <a:xfrm>
            <a:off x="250825" y="1869282"/>
            <a:ext cx="8642350" cy="856060"/>
          </a:xfrm>
          <a:prstGeom prst="rect">
            <a:avLst/>
          </a:prstGeom>
          <a:noFill/>
          <a:ln w="9525">
            <a:noFill/>
            <a:miter lim="800000"/>
          </a:ln>
        </p:spPr>
        <p:txBody>
          <a:bodyPr/>
          <a:lstStyle/>
          <a:p>
            <a:pPr algn="ctr" eaLnBrk="0" hangingPunct="0">
              <a:lnSpc>
                <a:spcPct val="150000"/>
              </a:lnSpc>
            </a:pPr>
            <a:r>
              <a:rPr lang="zh-CN" altLang="en-US" sz="4000" b="1" dirty="0">
                <a:solidFill>
                  <a:srgbClr val="244061"/>
                </a:solidFill>
                <a:latin typeface="黑体" panose="02010609060101010101" pitchFamily="49" charset="-122"/>
                <a:ea typeface="黑体" panose="02010609060101010101" pitchFamily="49" charset="-122"/>
                <a:sym typeface="黑体" panose="02010609060101010101" pitchFamily="49" charset="-122"/>
              </a:rPr>
              <a:t>教育不是</a:t>
            </a:r>
            <a:r>
              <a:rPr lang="zh-CN" altLang="en-US" sz="4000" b="1" dirty="0">
                <a:solidFill>
                  <a:srgbClr val="FF0000"/>
                </a:solidFill>
                <a:latin typeface="黑体" panose="02010609060101010101" pitchFamily="49" charset="-122"/>
                <a:ea typeface="黑体" panose="02010609060101010101" pitchFamily="49" charset="-122"/>
                <a:sym typeface="黑体" panose="02010609060101010101" pitchFamily="49" charset="-122"/>
              </a:rPr>
              <a:t>灌输</a:t>
            </a:r>
            <a:r>
              <a:rPr lang="en-US" altLang="zh-CN" sz="4000" b="1" dirty="0">
                <a:solidFill>
                  <a:srgbClr val="244061"/>
                </a:solidFill>
                <a:latin typeface="黑体" panose="02010609060101010101" pitchFamily="49" charset="-122"/>
                <a:ea typeface="黑体" panose="02010609060101010101" pitchFamily="49" charset="-122"/>
                <a:sym typeface="黑体" panose="02010609060101010101" pitchFamily="49" charset="-122"/>
              </a:rPr>
              <a:t>,</a:t>
            </a:r>
            <a:r>
              <a:rPr lang="zh-CN" altLang="en-US" sz="4000" b="1" dirty="0">
                <a:solidFill>
                  <a:srgbClr val="244061"/>
                </a:solidFill>
                <a:latin typeface="黑体" panose="02010609060101010101" pitchFamily="49" charset="-122"/>
                <a:ea typeface="黑体" panose="02010609060101010101" pitchFamily="49" charset="-122"/>
                <a:sym typeface="黑体" panose="02010609060101010101" pitchFamily="49" charset="-122"/>
              </a:rPr>
              <a:t>而是点燃</a:t>
            </a:r>
            <a:r>
              <a:rPr lang="zh-CN" altLang="en-US" sz="4000" b="1" dirty="0">
                <a:solidFill>
                  <a:srgbClr val="FF0000"/>
                </a:solidFill>
                <a:latin typeface="黑体" panose="02010609060101010101" pitchFamily="49" charset="-122"/>
                <a:ea typeface="黑体" panose="02010609060101010101" pitchFamily="49" charset="-122"/>
                <a:sym typeface="黑体" panose="02010609060101010101" pitchFamily="49" charset="-122"/>
              </a:rPr>
              <a:t>思想的火焰！</a:t>
            </a:r>
            <a:endParaRPr lang="zh-CN" altLang="en-US" dirty="0"/>
          </a:p>
        </p:txBody>
      </p:sp>
      <p:sp>
        <p:nvSpPr>
          <p:cNvPr id="84996" name="矩形 3"/>
          <p:cNvSpPr>
            <a:spLocks noChangeArrowheads="1"/>
          </p:cNvSpPr>
          <p:nvPr/>
        </p:nvSpPr>
        <p:spPr bwMode="auto">
          <a:xfrm>
            <a:off x="1619251" y="2895600"/>
            <a:ext cx="7345363" cy="856060"/>
          </a:xfrm>
          <a:prstGeom prst="rect">
            <a:avLst/>
          </a:prstGeom>
          <a:noFill/>
          <a:ln w="9525">
            <a:noFill/>
            <a:miter lim="800000"/>
          </a:ln>
        </p:spPr>
        <p:txBody>
          <a:bodyPr/>
          <a:lstStyle/>
          <a:p>
            <a:pPr algn="ctr" eaLnBrk="0" hangingPunct="0">
              <a:lnSpc>
                <a:spcPct val="150000"/>
              </a:lnSpc>
            </a:pPr>
            <a:endParaRPr lang="zh-CN" altLang="zh-CN" sz="4800" b="1">
              <a:solidFill>
                <a:srgbClr val="FF0000"/>
              </a:solidFill>
              <a:latin typeface="黑体" panose="02010609060101010101" pitchFamily="49" charset="-122"/>
              <a:ea typeface="黑体" panose="02010609060101010101" pitchFamily="49" charset="-122"/>
              <a:sym typeface="黑体" panose="02010609060101010101" pitchFamily="49" charset="-122"/>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3616656-2616-4803-8061-7250D8762BD8}"/>
              </a:ext>
            </a:extLst>
          </p:cNvPr>
          <p:cNvSpPr/>
          <p:nvPr/>
        </p:nvSpPr>
        <p:spPr>
          <a:xfrm>
            <a:off x="0" y="1671145"/>
            <a:ext cx="9133205" cy="1792014"/>
          </a:xfrm>
          <a:prstGeom prst="rect">
            <a:avLst/>
          </a:prstGeom>
          <a:solidFill>
            <a:srgbClr val="489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63399" y="2182431"/>
            <a:ext cx="7534669" cy="769441"/>
          </a:xfrm>
          <a:prstGeom prst="rect">
            <a:avLst/>
          </a:prstGeom>
          <a:noFill/>
        </p:spPr>
        <p:txBody>
          <a:bodyPr wrap="square" rtlCol="0">
            <a:spAutoFit/>
          </a:bodyPr>
          <a:lstStyle/>
          <a:p>
            <a:pPr algn="dist"/>
            <a:r>
              <a:rPr lang="zh-CN" altLang="en-US" sz="4400" b="1" dirty="0">
                <a:solidFill>
                  <a:schemeClr val="bg1"/>
                </a:solidFill>
                <a:latin typeface="微软雅黑" panose="020B0503020204020204" charset="-122"/>
                <a:ea typeface="微软雅黑" panose="020B0503020204020204" charset="-122"/>
              </a:rPr>
              <a:t>二、安全管理工具及方法分享</a:t>
            </a:r>
          </a:p>
        </p:txBody>
      </p:sp>
    </p:spTree>
    <p:custDataLst>
      <p:tags r:id="rId1"/>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72770" y="460375"/>
            <a:ext cx="1405890" cy="384810"/>
          </a:xfrm>
          <a:prstGeom prst="rect">
            <a:avLst/>
          </a:prstGeom>
          <a:noFill/>
        </p:spPr>
        <p:txBody>
          <a:bodyPr wrap="square" rtlCol="0">
            <a:spAutoFit/>
          </a:bodyPr>
          <a:lstStyle/>
          <a:p>
            <a:r>
              <a:rPr lang="zh-CN" altLang="en-US" b="1">
                <a:solidFill>
                  <a:srgbClr val="002060"/>
                </a:solidFill>
              </a:rPr>
              <a:t>管理层承诺</a:t>
            </a:r>
          </a:p>
        </p:txBody>
      </p:sp>
      <p:sp>
        <p:nvSpPr>
          <p:cNvPr id="220" name=" 220"/>
          <p:cNvSpPr/>
          <p:nvPr/>
        </p:nvSpPr>
        <p:spPr>
          <a:xfrm>
            <a:off x="64770" y="500380"/>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rPr>
              <a:t>1</a:t>
            </a:r>
          </a:p>
        </p:txBody>
      </p:sp>
      <p:sp>
        <p:nvSpPr>
          <p:cNvPr id="2" name="文本框 1"/>
          <p:cNvSpPr txBox="1"/>
          <p:nvPr/>
        </p:nvSpPr>
        <p:spPr>
          <a:xfrm>
            <a:off x="207645" y="1030605"/>
            <a:ext cx="3946525" cy="3931920"/>
          </a:xfrm>
          <a:prstGeom prst="rect">
            <a:avLst/>
          </a:prstGeom>
          <a:noFill/>
          <a:ln>
            <a:solidFill>
              <a:schemeClr val="accent1"/>
            </a:solidFill>
          </a:ln>
        </p:spPr>
        <p:txBody>
          <a:bodyPr wrap="square" rtlCol="0">
            <a:spAutoFit/>
          </a:bodyPr>
          <a:lstStyle/>
          <a:p>
            <a:pPr algn="just">
              <a:lnSpc>
                <a:spcPct val="150000"/>
              </a:lnSpc>
            </a:pPr>
            <a:r>
              <a:rPr lang="en-US" altLang="zh-CN" sz="1400"/>
              <a:t>       </a:t>
            </a:r>
            <a:r>
              <a:rPr lang="zh-CN" altLang="en-US" sz="1400">
                <a:latin typeface="微软雅黑" panose="020B0503020204020204" charset="-122"/>
                <a:ea typeface="微软雅黑" panose="020B0503020204020204" charset="-122"/>
              </a:rPr>
              <a:t>领导对安全的承诺是成功管理安全的首要条件，而且这种承诺必须从最高管理层开始，一直延伸到基层，从而带动整个企业的上行下效。管理层对安全的承诺，表现亲自参与各项安全管理活动，同时处处、时时、事事起模范带头作用，</a:t>
            </a:r>
            <a:r>
              <a:rPr lang="zh-CN" altLang="en-US" sz="1400" b="1" dirty="0">
                <a:solidFill>
                  <a:srgbClr val="1B05BB"/>
                </a:solidFill>
                <a:latin typeface="微软雅黑" panose="020B0503020204020204" charset="-122"/>
                <a:ea typeface="微软雅黑" panose="020B0503020204020204" charset="-122"/>
              </a:rPr>
              <a:t>践行“有感领导”，</a:t>
            </a:r>
            <a:r>
              <a:rPr lang="zh-CN" altLang="en-US" sz="1400" b="1" dirty="0">
                <a:solidFill>
                  <a:srgbClr val="1B05BB"/>
                </a:solidFill>
                <a:latin typeface="微软雅黑" panose="020B0503020204020204" charset="-122"/>
                <a:ea typeface="微软雅黑" panose="020B0503020204020204" charset="-122"/>
                <a:sym typeface="+mn-ea"/>
              </a:rPr>
              <a:t>让员工看到、听到、感觉到管理层对安全的承诺，</a:t>
            </a:r>
            <a:r>
              <a:rPr lang="zh-CN" altLang="en-US" sz="1400">
                <a:latin typeface="微软雅黑" panose="020B0503020204020204" charset="-122"/>
                <a:ea typeface="微软雅黑" panose="020B0503020204020204" charset="-122"/>
              </a:rPr>
              <a:t>为下属、为员工树立榜样。</a:t>
            </a:r>
          </a:p>
          <a:p>
            <a:pPr algn="just">
              <a:lnSpc>
                <a:spcPct val="150000"/>
              </a:lnSpc>
            </a:pPr>
            <a:r>
              <a:rPr lang="zh-CN" altLang="en-US" sz="1400">
                <a:latin typeface="微软雅黑" panose="020B0503020204020204" charset="-122"/>
                <a:ea typeface="微软雅黑" panose="020B0503020204020204" charset="-122"/>
              </a:rPr>
              <a:t>     </a:t>
            </a:r>
            <a:r>
              <a:rPr lang="zh-CN" altLang="en-US" sz="1400" b="1">
                <a:solidFill>
                  <a:srgbClr val="00B050"/>
                </a:solidFill>
                <a:latin typeface="微软雅黑" panose="020B0503020204020204" charset="-122"/>
                <a:ea typeface="微软雅黑" panose="020B0503020204020204" charset="-122"/>
              </a:rPr>
              <a:t> 最佳实践：</a:t>
            </a:r>
          </a:p>
          <a:p>
            <a:pPr marL="285750" indent="-285750" algn="just">
              <a:lnSpc>
                <a:spcPct val="150000"/>
              </a:lnSpc>
              <a:buFont typeface="Wingdings" panose="05000000000000000000" charset="0"/>
              <a:buChar char="ü"/>
            </a:pPr>
            <a:r>
              <a:rPr lang="zh-CN" altLang="en-US" sz="1400">
                <a:latin typeface="微软雅黑" panose="020B0503020204020204" charset="-122"/>
                <a:ea typeface="微软雅黑" panose="020B0503020204020204" charset="-122"/>
              </a:rPr>
              <a:t>管理层安全承诺</a:t>
            </a:r>
          </a:p>
          <a:p>
            <a:pPr marL="285750" indent="-285750" algn="just">
              <a:lnSpc>
                <a:spcPct val="150000"/>
              </a:lnSpc>
              <a:buFont typeface="Wingdings" panose="05000000000000000000" charset="0"/>
              <a:buChar char="ü"/>
            </a:pPr>
            <a:r>
              <a:rPr lang="zh-CN" altLang="en-US" sz="1400">
                <a:latin typeface="微软雅黑" panose="020B0503020204020204" charset="-122"/>
                <a:ea typeface="微软雅黑" panose="020B0503020204020204" charset="-122"/>
              </a:rPr>
              <a:t>个人安全行动计划</a:t>
            </a:r>
          </a:p>
          <a:p>
            <a:pPr marL="285750" indent="-285750" algn="just">
              <a:lnSpc>
                <a:spcPct val="150000"/>
              </a:lnSpc>
              <a:buFont typeface="Wingdings" panose="05000000000000000000" charset="0"/>
              <a:buChar char="ü"/>
            </a:pPr>
            <a:r>
              <a:rPr lang="zh-CN" altLang="en-US" sz="1400">
                <a:latin typeface="微软雅黑" panose="020B0503020204020204" charset="-122"/>
                <a:ea typeface="微软雅黑" panose="020B0503020204020204" charset="-122"/>
              </a:rPr>
              <a:t>每日安全检查</a:t>
            </a:r>
          </a:p>
          <a:p>
            <a:pPr marL="285750" indent="-285750" algn="just">
              <a:lnSpc>
                <a:spcPct val="150000"/>
              </a:lnSpc>
              <a:buFont typeface="Wingdings" panose="05000000000000000000" charset="0"/>
              <a:buChar char="ü"/>
            </a:pPr>
            <a:r>
              <a:rPr lang="zh-CN" altLang="en-US" sz="1400">
                <a:latin typeface="微软雅黑" panose="020B0503020204020204" charset="-122"/>
                <a:ea typeface="微软雅黑" panose="020B0503020204020204" charset="-122"/>
              </a:rPr>
              <a:t>安全观察与沟通</a:t>
            </a:r>
            <a:r>
              <a:rPr lang="en-US" altLang="zh-CN" sz="1400">
                <a:latin typeface="微软雅黑" panose="020B0503020204020204" charset="-122"/>
                <a:ea typeface="微软雅黑" panose="020B0503020204020204" charset="-122"/>
              </a:rPr>
              <a:t>(STOP)</a:t>
            </a:r>
          </a:p>
        </p:txBody>
      </p:sp>
      <p:pic>
        <p:nvPicPr>
          <p:cNvPr id="6" name="图片 5"/>
          <p:cNvPicPr>
            <a:picLocks noChangeAspect="1"/>
          </p:cNvPicPr>
          <p:nvPr/>
        </p:nvPicPr>
        <p:blipFill>
          <a:blip r:embed="rId3" cstate="print"/>
          <a:stretch>
            <a:fillRect/>
          </a:stretch>
        </p:blipFill>
        <p:spPr>
          <a:xfrm>
            <a:off x="6786880" y="786130"/>
            <a:ext cx="2314575" cy="1511300"/>
          </a:xfrm>
          <a:prstGeom prst="roundRect">
            <a:avLst/>
          </a:prstGeom>
          <a:ln>
            <a:solidFill>
              <a:schemeClr val="accent1"/>
            </a:solidFill>
          </a:ln>
        </p:spPr>
      </p:pic>
      <p:pic>
        <p:nvPicPr>
          <p:cNvPr id="7" name="图片 6"/>
          <p:cNvPicPr>
            <a:picLocks noChangeAspect="1"/>
          </p:cNvPicPr>
          <p:nvPr/>
        </p:nvPicPr>
        <p:blipFill rotWithShape="1">
          <a:blip r:embed="rId4" cstate="print"/>
          <a:srcRect r="1704" b="10149"/>
          <a:stretch>
            <a:fillRect/>
          </a:stretch>
        </p:blipFill>
        <p:spPr>
          <a:xfrm>
            <a:off x="4309110" y="786130"/>
            <a:ext cx="2313940" cy="1525270"/>
          </a:xfrm>
          <a:prstGeom prst="roundRect">
            <a:avLst>
              <a:gd name="adj" fmla="val 8594"/>
            </a:avLst>
          </a:prstGeom>
          <a:solidFill>
            <a:srgbClr val="FFFFFF">
              <a:shade val="85000"/>
            </a:srgbClr>
          </a:solidFill>
          <a:ln>
            <a:noFill/>
          </a:ln>
          <a:effectLst/>
        </p:spPr>
      </p:pic>
      <p:sp>
        <p:nvSpPr>
          <p:cNvPr id="9" name="文本框 8"/>
          <p:cNvSpPr txBox="1"/>
          <p:nvPr/>
        </p:nvSpPr>
        <p:spPr>
          <a:xfrm>
            <a:off x="4352925" y="2311400"/>
            <a:ext cx="2226310" cy="318262"/>
          </a:xfrm>
          <a:prstGeom prst="roundRect">
            <a:avLst/>
          </a:prstGeom>
          <a:solidFill>
            <a:srgbClr val="00B0F0"/>
          </a:solidFill>
        </p:spPr>
        <p:txBody>
          <a:bodyPr wrap="square" rtlCol="0">
            <a:spAutoFit/>
          </a:bodyPr>
          <a:lstStyle/>
          <a:p>
            <a:pPr algn="ctr"/>
            <a:r>
              <a:rPr lang="zh-CN" altLang="en-US" sz="1200" b="1">
                <a:solidFill>
                  <a:schemeClr val="bg1"/>
                </a:solidFill>
                <a:latin typeface="微软雅黑" panose="020B0503020204020204" charset="-122"/>
                <a:ea typeface="微软雅黑" panose="020B0503020204020204" charset="-122"/>
              </a:rPr>
              <a:t>管理层安全承诺</a:t>
            </a:r>
          </a:p>
        </p:txBody>
      </p:sp>
      <p:sp>
        <p:nvSpPr>
          <p:cNvPr id="11" name="文本框 10"/>
          <p:cNvSpPr txBox="1"/>
          <p:nvPr/>
        </p:nvSpPr>
        <p:spPr>
          <a:xfrm>
            <a:off x="6969125" y="2311400"/>
            <a:ext cx="1950720" cy="318256"/>
          </a:xfrm>
          <a:prstGeom prst="roundRect">
            <a:avLst/>
          </a:prstGeom>
          <a:solidFill>
            <a:srgbClr val="00B0F0"/>
          </a:solidFill>
        </p:spPr>
        <p:txBody>
          <a:bodyPr wrap="square" rtlCol="0">
            <a:spAutoFit/>
          </a:bodyPr>
          <a:lstStyle/>
          <a:p>
            <a:pPr algn="ctr"/>
            <a:r>
              <a:rPr lang="zh-CN" altLang="en-US" sz="1200" b="1">
                <a:solidFill>
                  <a:schemeClr val="bg1"/>
                </a:solidFill>
                <a:latin typeface="微软雅黑" panose="020B0503020204020204" charset="-122"/>
                <a:ea typeface="微软雅黑" panose="020B0503020204020204" charset="-122"/>
              </a:rPr>
              <a:t>个人安全行动计划</a:t>
            </a:r>
          </a:p>
        </p:txBody>
      </p:sp>
      <p:sp>
        <p:nvSpPr>
          <p:cNvPr id="12" name="文本框 11"/>
          <p:cNvSpPr txBox="1"/>
          <p:nvPr/>
        </p:nvSpPr>
        <p:spPr>
          <a:xfrm>
            <a:off x="4577080" y="4644390"/>
            <a:ext cx="1913255" cy="318256"/>
          </a:xfrm>
          <a:prstGeom prst="roundRect">
            <a:avLst/>
          </a:prstGeom>
          <a:solidFill>
            <a:srgbClr val="00B0F0"/>
          </a:solidFill>
        </p:spPr>
        <p:txBody>
          <a:bodyPr wrap="square" rtlCol="0">
            <a:spAutoFit/>
          </a:bodyPr>
          <a:lstStyle/>
          <a:p>
            <a:pPr algn="ctr"/>
            <a:r>
              <a:rPr lang="zh-CN" altLang="en-US" sz="1200" b="1">
                <a:solidFill>
                  <a:schemeClr val="bg1"/>
                </a:solidFill>
                <a:latin typeface="微软雅黑" panose="020B0503020204020204" charset="-122"/>
                <a:ea typeface="微软雅黑" panose="020B0503020204020204" charset="-122"/>
              </a:rPr>
              <a:t>每日安全检查</a:t>
            </a:r>
          </a:p>
        </p:txBody>
      </p:sp>
      <p:pic>
        <p:nvPicPr>
          <p:cNvPr id="13" name="图片 12"/>
          <p:cNvPicPr>
            <a:picLocks noChangeAspect="1"/>
          </p:cNvPicPr>
          <p:nvPr/>
        </p:nvPicPr>
        <p:blipFill>
          <a:blip r:embed="rId5" cstate="print"/>
          <a:srcRect l="-356" t="-1010" r="1920" b="-2239"/>
          <a:stretch>
            <a:fillRect/>
          </a:stretch>
        </p:blipFill>
        <p:spPr>
          <a:xfrm>
            <a:off x="4309110" y="3058795"/>
            <a:ext cx="2314575" cy="1520190"/>
          </a:xfrm>
          <a:prstGeom prst="roundRect">
            <a:avLst/>
          </a:prstGeom>
          <a:ln>
            <a:solidFill>
              <a:schemeClr val="accent1"/>
            </a:solidFill>
          </a:ln>
        </p:spPr>
      </p:pic>
      <p:sp>
        <p:nvSpPr>
          <p:cNvPr id="14" name="文本框 13"/>
          <p:cNvSpPr txBox="1"/>
          <p:nvPr/>
        </p:nvSpPr>
        <p:spPr>
          <a:xfrm>
            <a:off x="7006590" y="4644390"/>
            <a:ext cx="1913255" cy="318072"/>
          </a:xfrm>
          <a:prstGeom prst="roundRect">
            <a:avLst/>
          </a:prstGeom>
          <a:solidFill>
            <a:srgbClr val="00B0F0"/>
          </a:solidFill>
        </p:spPr>
        <p:txBody>
          <a:bodyPr wrap="square" rtlCol="0">
            <a:spAutoFit/>
          </a:bodyPr>
          <a:lstStyle/>
          <a:p>
            <a:pPr algn="ctr"/>
            <a:r>
              <a:rPr lang="zh-CN" altLang="en-US" sz="1200" b="1">
                <a:solidFill>
                  <a:schemeClr val="bg1"/>
                </a:solidFill>
                <a:latin typeface="微软雅黑" panose="020B0503020204020204" charset="-122"/>
                <a:ea typeface="微软雅黑" panose="020B0503020204020204" charset="-122"/>
              </a:rPr>
              <a:t>安全观察与沟通（</a:t>
            </a:r>
            <a:r>
              <a:rPr lang="en-US" altLang="zh-CN" sz="1200" b="1">
                <a:solidFill>
                  <a:schemeClr val="bg1"/>
                </a:solidFill>
                <a:latin typeface="微软雅黑" panose="020B0503020204020204" charset="-122"/>
                <a:ea typeface="微软雅黑" panose="020B0503020204020204" charset="-122"/>
              </a:rPr>
              <a:t>STOP</a:t>
            </a:r>
            <a:r>
              <a:rPr lang="zh-CN" altLang="en-US" sz="1200" b="1">
                <a:solidFill>
                  <a:schemeClr val="bg1"/>
                </a:solidFill>
                <a:latin typeface="微软雅黑" panose="020B0503020204020204" charset="-122"/>
                <a:ea typeface="微软雅黑" panose="020B0503020204020204" charset="-122"/>
              </a:rPr>
              <a:t>）</a:t>
            </a:r>
          </a:p>
        </p:txBody>
      </p:sp>
      <p:pic>
        <p:nvPicPr>
          <p:cNvPr id="15" name="图片 14"/>
          <p:cNvPicPr>
            <a:picLocks noChangeAspect="1"/>
          </p:cNvPicPr>
          <p:nvPr/>
        </p:nvPicPr>
        <p:blipFill>
          <a:blip r:embed="rId6" cstate="print"/>
          <a:srcRect b="47399"/>
          <a:stretch>
            <a:fillRect/>
          </a:stretch>
        </p:blipFill>
        <p:spPr>
          <a:xfrm>
            <a:off x="6786245" y="3058795"/>
            <a:ext cx="2315845" cy="1519555"/>
          </a:xfrm>
          <a:prstGeom prst="roundRect">
            <a:avLst/>
          </a:prstGeom>
          <a:ln>
            <a:solidFill>
              <a:schemeClr val="tx1"/>
            </a:solidFill>
          </a:ln>
        </p:spPr>
      </p:pic>
    </p:spTree>
    <p:custDataLst>
      <p:tags r:id="rId1"/>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flipH="1">
            <a:off x="2153920" y="4274820"/>
            <a:ext cx="1853565" cy="640080"/>
          </a:xfrm>
          <a:prstGeom prst="roundRect">
            <a:avLst/>
          </a:prstGeom>
          <a:solidFill>
            <a:srgbClr val="FF0000"/>
          </a:solidFill>
          <a:ln>
            <a:noFill/>
          </a:ln>
        </p:spPr>
        <p:style>
          <a:lnRef idx="2">
            <a:schemeClr val="accent1"/>
          </a:lnRef>
          <a:fillRef idx="1">
            <a:schemeClr val="lt1"/>
          </a:fillRef>
          <a:effectRef idx="0">
            <a:schemeClr val="accent1"/>
          </a:effectRef>
          <a:fontRef idx="minor">
            <a:schemeClr val="dk1"/>
          </a:fontRef>
        </p:style>
        <p:txBody>
          <a:bodyPr spcFirstLastPara="0" vert="horz" wrap="square" lIns="95245" tIns="143712" rIns="191334" bIns="143713" numCol="1" spcCol="1270" anchor="ctr" anchorCtr="0">
            <a:noAutofit/>
          </a:bodyPr>
          <a:lstStyle/>
          <a:p>
            <a:pPr marL="0" lvl="1" algn="ctr" defTabSz="1110615" fontAlgn="base">
              <a:lnSpc>
                <a:spcPct val="90000"/>
              </a:lnSpc>
              <a:spcBef>
                <a:spcPct val="0"/>
              </a:spcBef>
              <a:spcAft>
                <a:spcPct val="15000"/>
              </a:spcAft>
            </a:pPr>
            <a:r>
              <a:rPr lang="zh-CN" altLang="en-US" sz="1600" b="1" strike="noStrike" noProof="1">
                <a:solidFill>
                  <a:schemeClr val="bg1"/>
                </a:solidFill>
                <a:latin typeface="微软雅黑" panose="020B0503020204020204" charset="-122"/>
                <a:ea typeface="微软雅黑" panose="020B0503020204020204" charset="-122"/>
              </a:rPr>
              <a:t>生命无价 </a:t>
            </a:r>
          </a:p>
          <a:p>
            <a:pPr marL="0" lvl="1" algn="ctr" defTabSz="1110615" fontAlgn="base">
              <a:lnSpc>
                <a:spcPct val="90000"/>
              </a:lnSpc>
              <a:spcBef>
                <a:spcPct val="0"/>
              </a:spcBef>
              <a:spcAft>
                <a:spcPct val="15000"/>
              </a:spcAft>
            </a:pPr>
            <a:r>
              <a:rPr lang="zh-CN" altLang="en-US" sz="1600" b="1" strike="noStrike" noProof="1">
                <a:solidFill>
                  <a:schemeClr val="bg1"/>
                </a:solidFill>
                <a:latin typeface="微软雅黑" panose="020B0503020204020204" charset="-122"/>
                <a:ea typeface="微软雅黑" panose="020B0503020204020204" charset="-122"/>
              </a:rPr>
              <a:t>责任至上</a:t>
            </a:r>
          </a:p>
        </p:txBody>
      </p:sp>
      <p:sp>
        <p:nvSpPr>
          <p:cNvPr id="7" name="文本框 6"/>
          <p:cNvSpPr txBox="1"/>
          <p:nvPr/>
        </p:nvSpPr>
        <p:spPr>
          <a:xfrm>
            <a:off x="586740" y="218440"/>
            <a:ext cx="1405890" cy="384810"/>
          </a:xfrm>
          <a:prstGeom prst="rect">
            <a:avLst/>
          </a:prstGeom>
          <a:noFill/>
        </p:spPr>
        <p:txBody>
          <a:bodyPr wrap="square" rtlCol="0">
            <a:spAutoFit/>
          </a:bodyPr>
          <a:lstStyle/>
          <a:p>
            <a:r>
              <a:rPr lang="zh-CN" altLang="en-US" b="1">
                <a:solidFill>
                  <a:srgbClr val="002060"/>
                </a:solidFill>
                <a:sym typeface="+mn-ea"/>
              </a:rPr>
              <a:t>政策与原则</a:t>
            </a:r>
            <a:endParaRPr lang="zh-CN" altLang="en-US" b="1">
              <a:solidFill>
                <a:srgbClr val="002060"/>
              </a:solidFill>
            </a:endParaRPr>
          </a:p>
        </p:txBody>
      </p:sp>
      <p:sp>
        <p:nvSpPr>
          <p:cNvPr id="220" name=" 220"/>
          <p:cNvSpPr/>
          <p:nvPr/>
        </p:nvSpPr>
        <p:spPr>
          <a:xfrm>
            <a:off x="71755" y="260350"/>
            <a:ext cx="508000" cy="305435"/>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a:solidFill>
                  <a:srgbClr val="FFFFFF"/>
                </a:solidFill>
              </a:rPr>
              <a:t>2</a:t>
            </a:r>
          </a:p>
        </p:txBody>
      </p:sp>
      <p:sp>
        <p:nvSpPr>
          <p:cNvPr id="28675" name="任意多边形 8"/>
          <p:cNvSpPr/>
          <p:nvPr/>
        </p:nvSpPr>
        <p:spPr>
          <a:xfrm>
            <a:off x="4950460" y="1050925"/>
            <a:ext cx="1467485" cy="593090"/>
          </a:xfrm>
          <a:prstGeom prst="chevron">
            <a:avLst/>
          </a:prstGeom>
          <a:solidFill>
            <a:srgbClr val="00B0F0"/>
          </a:solidFill>
          <a:ln w="12700" cap="flat" cmpd="sng">
            <a:solidFill>
              <a:srgbClr val="FFFFFF"/>
            </a:solidFill>
            <a:prstDash val="solid"/>
            <a:miter/>
            <a:headEnd type="none" w="med" len="med"/>
            <a:tailEnd type="none" w="med" len="med"/>
          </a:ln>
        </p:spPr>
        <p:txBody>
          <a:bodyPr lIns="169245" tIns="116381" rIns="169245" bIns="116381" anchor="ctr"/>
          <a:lstStyle/>
          <a:p>
            <a:pPr lvl="0" indent="0" algn="ctr" defTabSz="1644650">
              <a:lnSpc>
                <a:spcPct val="90000"/>
              </a:lnSpc>
              <a:spcAft>
                <a:spcPct val="35000"/>
              </a:spcAft>
            </a:pPr>
            <a:r>
              <a:rPr lang="zh-CN" altLang="en-US" sz="1400" b="1" dirty="0">
                <a:solidFill>
                  <a:schemeClr val="bg1"/>
                </a:solidFill>
                <a:latin typeface="微软雅黑" panose="020B0503020204020204" charset="-122"/>
                <a:ea typeface="微软雅黑" panose="020B0503020204020204" charset="-122"/>
              </a:rPr>
              <a:t>安全生产方针</a:t>
            </a:r>
          </a:p>
        </p:txBody>
      </p:sp>
      <p:sp>
        <p:nvSpPr>
          <p:cNvPr id="28679" name="横卷形 28"/>
          <p:cNvSpPr/>
          <p:nvPr/>
        </p:nvSpPr>
        <p:spPr>
          <a:xfrm>
            <a:off x="6417945" y="765810"/>
            <a:ext cx="2586355" cy="1163955"/>
          </a:xfrm>
          <a:prstGeom prst="roundRect">
            <a:avLst/>
          </a:prstGeom>
          <a:solidFill>
            <a:srgbClr val="00B0F0"/>
          </a:solidFill>
          <a:ln w="12700" cap="flat" cmpd="sng">
            <a:solidFill>
              <a:srgbClr val="FFFFFF"/>
            </a:solidFill>
            <a:prstDash val="solid"/>
            <a:round/>
            <a:headEnd type="none" w="med" len="med"/>
            <a:tailEnd type="none" w="med" len="med"/>
          </a:ln>
        </p:spPr>
        <p:txBody>
          <a:bodyPr lIns="62100" tIns="62865" rIns="62865" bIns="62865" anchor="ctr"/>
          <a:lstStyle/>
          <a:p>
            <a:pPr marL="228600" lvl="1" indent="-228600" defTabSz="1111250" eaLnBrk="1" hangingPunct="1">
              <a:lnSpc>
                <a:spcPct val="100000"/>
              </a:lnSpc>
              <a:spcAft>
                <a:spcPct val="15000"/>
              </a:spcAft>
              <a:buChar char="•"/>
            </a:pPr>
            <a:r>
              <a:rPr lang="zh-CN" altLang="en-US" sz="1400" b="1" dirty="0">
                <a:solidFill>
                  <a:schemeClr val="bg1"/>
                </a:solidFill>
                <a:latin typeface="微软雅黑" panose="020B0503020204020204" charset="-122"/>
                <a:ea typeface="微软雅黑" panose="020B0503020204020204" charset="-122"/>
                <a:sym typeface="+mn-ea"/>
              </a:rPr>
              <a:t>安全第一，强化安全意识</a:t>
            </a:r>
          </a:p>
          <a:p>
            <a:pPr marL="228600" lvl="1" indent="-228600" defTabSz="1111250" eaLnBrk="1" hangingPunct="1">
              <a:lnSpc>
                <a:spcPct val="100000"/>
              </a:lnSpc>
              <a:spcAft>
                <a:spcPct val="15000"/>
              </a:spcAft>
              <a:buChar char="•"/>
            </a:pPr>
            <a:r>
              <a:rPr lang="zh-CN" altLang="en-US" sz="1400" b="1" dirty="0">
                <a:solidFill>
                  <a:schemeClr val="bg1"/>
                </a:solidFill>
                <a:latin typeface="微软雅黑" panose="020B0503020204020204" charset="-122"/>
                <a:ea typeface="微软雅黑" panose="020B0503020204020204" charset="-122"/>
                <a:sym typeface="+mn-ea"/>
              </a:rPr>
              <a:t>预防为主，做好本质安全</a:t>
            </a:r>
          </a:p>
          <a:p>
            <a:pPr marL="228600" lvl="1" indent="-228600" defTabSz="1111250" eaLnBrk="1" hangingPunct="1">
              <a:lnSpc>
                <a:spcPct val="100000"/>
              </a:lnSpc>
              <a:spcAft>
                <a:spcPct val="15000"/>
              </a:spcAft>
              <a:buChar char="•"/>
            </a:pPr>
            <a:r>
              <a:rPr lang="zh-CN" altLang="en-US" sz="1400" b="1" dirty="0">
                <a:solidFill>
                  <a:schemeClr val="bg1"/>
                </a:solidFill>
                <a:latin typeface="微软雅黑" panose="020B0503020204020204" charset="-122"/>
                <a:ea typeface="微软雅黑" panose="020B0503020204020204" charset="-122"/>
                <a:sym typeface="+mn-ea"/>
              </a:rPr>
              <a:t>全员参与，落实属地管理</a:t>
            </a:r>
          </a:p>
          <a:p>
            <a:pPr marL="228600" lvl="1" indent="-228600" defTabSz="1111250" eaLnBrk="1" hangingPunct="1">
              <a:lnSpc>
                <a:spcPct val="100000"/>
              </a:lnSpc>
              <a:spcAft>
                <a:spcPct val="15000"/>
              </a:spcAft>
              <a:buChar char="•"/>
            </a:pPr>
            <a:r>
              <a:rPr lang="zh-CN" altLang="en-US" sz="1400" b="1" dirty="0">
                <a:solidFill>
                  <a:schemeClr val="bg1"/>
                </a:solidFill>
                <a:latin typeface="微软雅黑" panose="020B0503020204020204" charset="-122"/>
                <a:ea typeface="微软雅黑" panose="020B0503020204020204" charset="-122"/>
                <a:sym typeface="+mn-ea"/>
              </a:rPr>
              <a:t>综合治理，提升安全文化</a:t>
            </a:r>
          </a:p>
        </p:txBody>
      </p:sp>
      <p:sp>
        <p:nvSpPr>
          <p:cNvPr id="6" name="横卷形 28"/>
          <p:cNvSpPr/>
          <p:nvPr/>
        </p:nvSpPr>
        <p:spPr>
          <a:xfrm>
            <a:off x="4971415" y="1866265"/>
            <a:ext cx="4094480" cy="3287395"/>
          </a:xfrm>
          <a:prstGeom prst="horizontalScroll">
            <a:avLst>
              <a:gd name="adj" fmla="val 4958"/>
            </a:avLst>
          </a:prstGeom>
          <a:solidFill>
            <a:srgbClr val="00B050"/>
          </a:solidFill>
          <a:ln w="12700" cap="flat" cmpd="sng">
            <a:solidFill>
              <a:srgbClr val="FFFFFF"/>
            </a:solidFill>
            <a:prstDash val="solid"/>
            <a:round/>
            <a:headEnd type="none" w="med" len="med"/>
            <a:tailEnd type="none" w="med" len="med"/>
          </a:ln>
        </p:spPr>
        <p:txBody>
          <a:bodyPr lIns="62100" tIns="62865" rIns="62865" bIns="62865" anchor="ctr"/>
          <a:lstStyle/>
          <a:p>
            <a:pPr lvl="0" indent="0" algn="ctr" defTabSz="685800" eaLnBrk="1" fontAlgn="base" hangingPunct="1">
              <a:lnSpc>
                <a:spcPct val="150000"/>
              </a:lnSpc>
              <a:buFont typeface="Arial" panose="020B0604020202020204" pitchFamily="34" charset="0"/>
              <a:buNone/>
            </a:pPr>
            <a:r>
              <a:rPr lang="zh-CN" altLang="en-US" sz="1200" b="1" dirty="0">
                <a:solidFill>
                  <a:schemeClr val="bg1"/>
                </a:solidFill>
                <a:latin typeface="微软雅黑" panose="020B0503020204020204" charset="-122"/>
                <a:ea typeface="微软雅黑" panose="020B0503020204020204" charset="-122"/>
                <a:sym typeface="+mn-ea"/>
              </a:rPr>
              <a:t>海科集团十大安全理念</a:t>
            </a:r>
          </a:p>
          <a:p>
            <a:pPr marL="171450" lvl="0" indent="-171450" algn="l" defTabSz="685800" eaLnBrk="1" fontAlgn="base" hangingPunct="1">
              <a:lnSpc>
                <a:spcPct val="150000"/>
              </a:lnSpc>
              <a:buFont typeface="Arial" panose="020B0604020202020204" pitchFamily="34" charset="0"/>
              <a:buChar char="•"/>
            </a:pPr>
            <a:r>
              <a:rPr lang="en-US" altLang="zh-CN" sz="1200" b="1" dirty="0">
                <a:solidFill>
                  <a:schemeClr val="bg1"/>
                </a:solidFill>
                <a:latin typeface="微软雅黑" panose="020B0503020204020204" charset="-122"/>
                <a:ea typeface="微软雅黑" panose="020B0503020204020204" charset="-122"/>
                <a:sym typeface="+mn-ea"/>
              </a:rPr>
              <a:t>1.</a:t>
            </a:r>
            <a:r>
              <a:rPr lang="zh-CN" altLang="zh-CN" sz="1200" b="1" dirty="0">
                <a:solidFill>
                  <a:schemeClr val="bg1"/>
                </a:solidFill>
                <a:latin typeface="微软雅黑" panose="020B0503020204020204" charset="-122"/>
                <a:ea typeface="微软雅黑" panose="020B0503020204020204" charset="-122"/>
                <a:sym typeface="+mn-ea"/>
              </a:rPr>
              <a:t>一切事故皆可预防，安全管理从我做起；</a:t>
            </a:r>
            <a:endParaRPr lang="zh-CN" altLang="zh-CN" sz="1200" b="1" strike="noStrike" noProof="1">
              <a:solidFill>
                <a:schemeClr val="bg1"/>
              </a:solidFill>
              <a:latin typeface="微软雅黑" panose="020B0503020204020204" charset="-122"/>
              <a:ea typeface="微软雅黑" panose="020B0503020204020204" charset="-122"/>
              <a:sym typeface="+mn-ea"/>
            </a:endParaRPr>
          </a:p>
          <a:p>
            <a:pPr marL="171450" lvl="0" indent="-171450" algn="l" defTabSz="685800" eaLnBrk="1" fontAlgn="base" hangingPunct="1">
              <a:lnSpc>
                <a:spcPct val="150000"/>
              </a:lnSpc>
              <a:buFont typeface="Arial" panose="020B0604020202020204" pitchFamily="34" charset="0"/>
              <a:buChar char="•"/>
            </a:pPr>
            <a:r>
              <a:rPr lang="en-US" altLang="zh-CN" sz="1200" b="1" dirty="0">
                <a:solidFill>
                  <a:schemeClr val="bg1"/>
                </a:solidFill>
                <a:latin typeface="微软雅黑" panose="020B0503020204020204" charset="-122"/>
                <a:ea typeface="微软雅黑" panose="020B0503020204020204" charset="-122"/>
                <a:sym typeface="+mn-ea"/>
              </a:rPr>
              <a:t>2.</a:t>
            </a:r>
            <a:r>
              <a:rPr lang="zh-CN" altLang="zh-CN" sz="1200" b="1" dirty="0">
                <a:solidFill>
                  <a:schemeClr val="bg1"/>
                </a:solidFill>
                <a:latin typeface="微软雅黑" panose="020B0503020204020204" charset="-122"/>
                <a:ea typeface="微软雅黑" panose="020B0503020204020204" charset="-122"/>
                <a:sym typeface="+mn-ea"/>
              </a:rPr>
              <a:t>思之所至，安全随行；</a:t>
            </a:r>
            <a:endParaRPr lang="zh-CN" altLang="zh-CN" sz="1200" b="1" strike="noStrike" noProof="1">
              <a:solidFill>
                <a:schemeClr val="bg1"/>
              </a:solidFill>
              <a:latin typeface="微软雅黑" panose="020B0503020204020204" charset="-122"/>
              <a:ea typeface="微软雅黑" panose="020B0503020204020204" charset="-122"/>
              <a:sym typeface="+mn-ea"/>
            </a:endParaRPr>
          </a:p>
          <a:p>
            <a:pPr marL="171450" lvl="0" indent="-171450" algn="l" defTabSz="685800" eaLnBrk="1" fontAlgn="base" hangingPunct="1">
              <a:lnSpc>
                <a:spcPct val="150000"/>
              </a:lnSpc>
              <a:buFont typeface="Arial" panose="020B0604020202020204" pitchFamily="34" charset="0"/>
              <a:buChar char="•"/>
            </a:pPr>
            <a:r>
              <a:rPr lang="en-US" altLang="zh-CN" sz="1200" b="1" dirty="0">
                <a:solidFill>
                  <a:schemeClr val="bg1"/>
                </a:solidFill>
                <a:latin typeface="微软雅黑" panose="020B0503020204020204" charset="-122"/>
                <a:ea typeface="微软雅黑" panose="020B0503020204020204" charset="-122"/>
                <a:sym typeface="+mn-ea"/>
              </a:rPr>
              <a:t>3.</a:t>
            </a:r>
            <a:r>
              <a:rPr lang="zh-CN" altLang="zh-CN" sz="1200" b="1" dirty="0">
                <a:solidFill>
                  <a:schemeClr val="bg1"/>
                </a:solidFill>
                <a:latin typeface="微软雅黑" panose="020B0503020204020204" charset="-122"/>
                <a:ea typeface="微软雅黑" panose="020B0503020204020204" charset="-122"/>
                <a:sym typeface="+mn-ea"/>
              </a:rPr>
              <a:t>先安全后生产，不安全不生产；</a:t>
            </a:r>
            <a:endParaRPr lang="zh-CN" altLang="zh-CN" sz="1200" b="1" strike="noStrike" noProof="1">
              <a:solidFill>
                <a:schemeClr val="bg1"/>
              </a:solidFill>
              <a:latin typeface="微软雅黑" panose="020B0503020204020204" charset="-122"/>
              <a:ea typeface="微软雅黑" panose="020B0503020204020204" charset="-122"/>
              <a:sym typeface="+mn-ea"/>
            </a:endParaRPr>
          </a:p>
          <a:p>
            <a:pPr marL="171450" lvl="0" indent="-171450" algn="l" defTabSz="685800" eaLnBrk="1" fontAlgn="base" hangingPunct="1">
              <a:lnSpc>
                <a:spcPct val="150000"/>
              </a:lnSpc>
              <a:buFont typeface="Arial" panose="020B0604020202020204" pitchFamily="34" charset="0"/>
              <a:buChar char="•"/>
            </a:pPr>
            <a:r>
              <a:rPr lang="en-US" altLang="zh-CN" sz="1200" b="1" dirty="0">
                <a:solidFill>
                  <a:schemeClr val="bg1"/>
                </a:solidFill>
                <a:latin typeface="微软雅黑" panose="020B0503020204020204" charset="-122"/>
                <a:ea typeface="微软雅黑" panose="020B0503020204020204" charset="-122"/>
                <a:sym typeface="+mn-ea"/>
              </a:rPr>
              <a:t>4.</a:t>
            </a:r>
            <a:r>
              <a:rPr lang="zh-CN" altLang="zh-CN" sz="1200" b="1" dirty="0">
                <a:solidFill>
                  <a:schemeClr val="bg1"/>
                </a:solidFill>
                <a:latin typeface="微软雅黑" panose="020B0503020204020204" charset="-122"/>
                <a:ea typeface="微软雅黑" panose="020B0503020204020204" charset="-122"/>
                <a:sym typeface="+mn-ea"/>
              </a:rPr>
              <a:t>我的安全我负责，他人安全我有责；</a:t>
            </a:r>
            <a:endParaRPr lang="zh-CN" altLang="zh-CN" sz="1200" b="1" strike="noStrike" noProof="1">
              <a:solidFill>
                <a:schemeClr val="bg1"/>
              </a:solidFill>
              <a:latin typeface="微软雅黑" panose="020B0503020204020204" charset="-122"/>
              <a:ea typeface="微软雅黑" panose="020B0503020204020204" charset="-122"/>
              <a:sym typeface="+mn-ea"/>
            </a:endParaRPr>
          </a:p>
          <a:p>
            <a:pPr marL="171450" lvl="0" indent="-171450" algn="l" defTabSz="685800" eaLnBrk="1" fontAlgn="base" hangingPunct="1">
              <a:lnSpc>
                <a:spcPct val="150000"/>
              </a:lnSpc>
              <a:buFont typeface="Arial" panose="020B0604020202020204" pitchFamily="34" charset="0"/>
              <a:buChar char="•"/>
            </a:pPr>
            <a:r>
              <a:rPr lang="en-US" altLang="zh-CN" sz="1200" b="1" dirty="0">
                <a:solidFill>
                  <a:schemeClr val="bg1"/>
                </a:solidFill>
                <a:latin typeface="微软雅黑" panose="020B0503020204020204" charset="-122"/>
                <a:ea typeface="微软雅黑" panose="020B0503020204020204" charset="-122"/>
                <a:sym typeface="+mn-ea"/>
              </a:rPr>
              <a:t>5.</a:t>
            </a:r>
            <a:r>
              <a:rPr lang="zh-CN" altLang="zh-CN" sz="1200" b="1" dirty="0">
                <a:solidFill>
                  <a:schemeClr val="bg1"/>
                </a:solidFill>
                <a:latin typeface="微软雅黑" panose="020B0503020204020204" charset="-122"/>
                <a:ea typeface="微软雅黑" panose="020B0503020204020204" charset="-122"/>
                <a:sym typeface="+mn-ea"/>
              </a:rPr>
              <a:t>操作零失误，隐患零容忍，安全零事故；</a:t>
            </a:r>
            <a:endParaRPr lang="zh-CN" altLang="zh-CN" sz="1200" b="1" strike="noStrike" noProof="1">
              <a:solidFill>
                <a:schemeClr val="bg1"/>
              </a:solidFill>
              <a:latin typeface="微软雅黑" panose="020B0503020204020204" charset="-122"/>
              <a:ea typeface="微软雅黑" panose="020B0503020204020204" charset="-122"/>
              <a:sym typeface="+mn-ea"/>
            </a:endParaRPr>
          </a:p>
          <a:p>
            <a:pPr marL="171450" lvl="0" indent="-171450" algn="l" defTabSz="685800" eaLnBrk="1" fontAlgn="base" hangingPunct="1">
              <a:lnSpc>
                <a:spcPct val="150000"/>
              </a:lnSpc>
              <a:buFont typeface="Arial" panose="020B0604020202020204" pitchFamily="34" charset="0"/>
              <a:buChar char="•"/>
            </a:pPr>
            <a:r>
              <a:rPr lang="en-US" altLang="zh-CN" sz="1200" b="1" dirty="0">
                <a:solidFill>
                  <a:schemeClr val="bg1"/>
                </a:solidFill>
                <a:latin typeface="微软雅黑" panose="020B0503020204020204" charset="-122"/>
                <a:ea typeface="微软雅黑" panose="020B0503020204020204" charset="-122"/>
                <a:sym typeface="+mn-ea"/>
              </a:rPr>
              <a:t>6.</a:t>
            </a:r>
            <a:r>
              <a:rPr lang="zh-CN" altLang="zh-CN" sz="1200" b="1" dirty="0">
                <a:solidFill>
                  <a:schemeClr val="bg1"/>
                </a:solidFill>
                <a:latin typeface="微软雅黑" panose="020B0503020204020204" charset="-122"/>
                <a:ea typeface="微软雅黑" panose="020B0503020204020204" charset="-122"/>
                <a:sym typeface="+mn-ea"/>
              </a:rPr>
              <a:t>勿以安小而不为，勿以危小而为之；</a:t>
            </a:r>
            <a:endParaRPr lang="zh-CN" altLang="zh-CN" sz="1200" b="1" strike="noStrike" noProof="1">
              <a:solidFill>
                <a:schemeClr val="bg1"/>
              </a:solidFill>
              <a:latin typeface="微软雅黑" panose="020B0503020204020204" charset="-122"/>
              <a:ea typeface="微软雅黑" panose="020B0503020204020204" charset="-122"/>
              <a:sym typeface="+mn-ea"/>
            </a:endParaRPr>
          </a:p>
          <a:p>
            <a:pPr marL="171450" lvl="0" indent="-171450" algn="l" defTabSz="685800" eaLnBrk="1" fontAlgn="base" hangingPunct="1">
              <a:lnSpc>
                <a:spcPct val="150000"/>
              </a:lnSpc>
              <a:buFont typeface="Arial" panose="020B0604020202020204" pitchFamily="34" charset="0"/>
              <a:buChar char="•"/>
            </a:pPr>
            <a:r>
              <a:rPr lang="en-US" altLang="zh-CN" sz="1200" b="1" dirty="0">
                <a:solidFill>
                  <a:schemeClr val="bg1"/>
                </a:solidFill>
                <a:latin typeface="微软雅黑" panose="020B0503020204020204" charset="-122"/>
                <a:ea typeface="微软雅黑" panose="020B0503020204020204" charset="-122"/>
                <a:sym typeface="+mn-ea"/>
              </a:rPr>
              <a:t>7.</a:t>
            </a:r>
            <a:r>
              <a:rPr lang="zh-CN" altLang="zh-CN" sz="1200" b="1" dirty="0">
                <a:solidFill>
                  <a:schemeClr val="bg1"/>
                </a:solidFill>
                <a:latin typeface="微软雅黑" panose="020B0503020204020204" charset="-122"/>
                <a:ea typeface="微软雅黑" panose="020B0503020204020204" charset="-122"/>
                <a:sym typeface="+mn-ea"/>
              </a:rPr>
              <a:t>隐患意味着事故，隐患必须及时整改；</a:t>
            </a:r>
            <a:endParaRPr lang="zh-CN" altLang="zh-CN" sz="1200" b="1" strike="noStrike" noProof="1">
              <a:solidFill>
                <a:schemeClr val="bg1"/>
              </a:solidFill>
              <a:latin typeface="微软雅黑" panose="020B0503020204020204" charset="-122"/>
              <a:ea typeface="微软雅黑" panose="020B0503020204020204" charset="-122"/>
              <a:sym typeface="+mn-ea"/>
            </a:endParaRPr>
          </a:p>
          <a:p>
            <a:pPr marL="171450" lvl="0" indent="-171450" algn="l" defTabSz="685800" eaLnBrk="1" fontAlgn="base" hangingPunct="1">
              <a:lnSpc>
                <a:spcPct val="150000"/>
              </a:lnSpc>
              <a:buFont typeface="Arial" panose="020B0604020202020204" pitchFamily="34" charset="0"/>
              <a:buChar char="•"/>
            </a:pPr>
            <a:r>
              <a:rPr lang="en-US" altLang="zh-CN" sz="1200" b="1" dirty="0">
                <a:solidFill>
                  <a:schemeClr val="bg1"/>
                </a:solidFill>
                <a:latin typeface="微软雅黑" panose="020B0503020204020204" charset="-122"/>
                <a:ea typeface="微软雅黑" panose="020B0503020204020204" charset="-122"/>
                <a:sym typeface="+mn-ea"/>
              </a:rPr>
              <a:t>8.</a:t>
            </a:r>
            <a:r>
              <a:rPr lang="zh-CN" altLang="zh-CN" sz="1200" b="1" dirty="0">
                <a:solidFill>
                  <a:schemeClr val="bg1"/>
                </a:solidFill>
                <a:latin typeface="微软雅黑" panose="020B0503020204020204" charset="-122"/>
                <a:ea typeface="微软雅黑" panose="020B0503020204020204" charset="-122"/>
                <a:sym typeface="+mn-ea"/>
              </a:rPr>
              <a:t>各级管理人员对安全工作落实负有直接责任；</a:t>
            </a:r>
            <a:endParaRPr lang="zh-CN" altLang="zh-CN" sz="1200" b="1" strike="noStrike" noProof="1">
              <a:solidFill>
                <a:schemeClr val="bg1"/>
              </a:solidFill>
              <a:latin typeface="微软雅黑" panose="020B0503020204020204" charset="-122"/>
              <a:ea typeface="微软雅黑" panose="020B0503020204020204" charset="-122"/>
              <a:sym typeface="+mn-ea"/>
            </a:endParaRPr>
          </a:p>
          <a:p>
            <a:pPr marL="171450" lvl="0" indent="-171450" algn="l" defTabSz="685800" eaLnBrk="1" fontAlgn="base" hangingPunct="1">
              <a:lnSpc>
                <a:spcPct val="150000"/>
              </a:lnSpc>
              <a:buFont typeface="Arial" panose="020B0604020202020204" pitchFamily="34" charset="0"/>
              <a:buChar char="•"/>
            </a:pPr>
            <a:r>
              <a:rPr lang="en-US" altLang="zh-CN" sz="1200" b="1" dirty="0">
                <a:solidFill>
                  <a:schemeClr val="bg1"/>
                </a:solidFill>
                <a:latin typeface="微软雅黑" panose="020B0503020204020204" charset="-122"/>
                <a:ea typeface="微软雅黑" panose="020B0503020204020204" charset="-122"/>
                <a:sym typeface="+mn-ea"/>
              </a:rPr>
              <a:t>9.</a:t>
            </a:r>
            <a:r>
              <a:rPr lang="zh-CN" altLang="zh-CN" sz="1200" b="1" dirty="0">
                <a:solidFill>
                  <a:schemeClr val="bg1"/>
                </a:solidFill>
                <a:latin typeface="微软雅黑" panose="020B0503020204020204" charset="-122"/>
                <a:ea typeface="微软雅黑" panose="020B0503020204020204" charset="-122"/>
                <a:sym typeface="+mn-ea"/>
              </a:rPr>
              <a:t>安全是聘用的条件；</a:t>
            </a:r>
            <a:endParaRPr lang="zh-CN" altLang="zh-CN" sz="1200" b="1" strike="noStrike" noProof="1">
              <a:solidFill>
                <a:schemeClr val="bg1"/>
              </a:solidFill>
              <a:latin typeface="微软雅黑" panose="020B0503020204020204" charset="-122"/>
              <a:ea typeface="微软雅黑" panose="020B0503020204020204" charset="-122"/>
              <a:sym typeface="+mn-ea"/>
            </a:endParaRPr>
          </a:p>
          <a:p>
            <a:pPr marL="171450" lvl="0" indent="-171450" algn="l" defTabSz="685800" eaLnBrk="1" fontAlgn="base" hangingPunct="1">
              <a:lnSpc>
                <a:spcPct val="150000"/>
              </a:lnSpc>
              <a:buFont typeface="Arial" panose="020B0604020202020204" pitchFamily="34" charset="0"/>
              <a:buChar char="•"/>
            </a:pPr>
            <a:r>
              <a:rPr lang="en-US" altLang="zh-CN" sz="1200" b="1" dirty="0">
                <a:solidFill>
                  <a:schemeClr val="bg1"/>
                </a:solidFill>
                <a:latin typeface="微软雅黑" panose="020B0503020204020204" charset="-122"/>
                <a:ea typeface="微软雅黑" panose="020B0503020204020204" charset="-122"/>
                <a:sym typeface="+mn-ea"/>
              </a:rPr>
              <a:t>10.</a:t>
            </a:r>
            <a:r>
              <a:rPr lang="zh-CN" altLang="zh-CN" sz="1200" b="1" dirty="0">
                <a:solidFill>
                  <a:schemeClr val="bg1"/>
                </a:solidFill>
                <a:latin typeface="微软雅黑" panose="020B0503020204020204" charset="-122"/>
                <a:ea typeface="微软雅黑" panose="020B0503020204020204" charset="-122"/>
                <a:sym typeface="+mn-ea"/>
              </a:rPr>
              <a:t>学习安全知识，缔造幸福生活。</a:t>
            </a:r>
          </a:p>
        </p:txBody>
      </p:sp>
      <p:sp>
        <p:nvSpPr>
          <p:cNvPr id="10" name="文本框 9"/>
          <p:cNvSpPr txBox="1"/>
          <p:nvPr/>
        </p:nvSpPr>
        <p:spPr>
          <a:xfrm>
            <a:off x="191770" y="943610"/>
            <a:ext cx="4641215" cy="3119120"/>
          </a:xfrm>
          <a:prstGeom prst="rect">
            <a:avLst/>
          </a:prstGeom>
          <a:noFill/>
          <a:ln>
            <a:solidFill>
              <a:schemeClr val="accent1"/>
            </a:solidFill>
          </a:ln>
        </p:spPr>
        <p:txBody>
          <a:bodyPr wrap="square" rtlCol="0">
            <a:spAutoFit/>
          </a:bodyPr>
          <a:lstStyle/>
          <a:p>
            <a:pPr>
              <a:lnSpc>
                <a:spcPct val="150000"/>
              </a:lnSpc>
            </a:pPr>
            <a:r>
              <a:rPr lang="en-US" altLang="zh-CN" sz="1400">
                <a:latin typeface="微软雅黑" panose="020B0503020204020204" charset="-122"/>
                <a:ea typeface="微软雅黑" panose="020B0503020204020204" charset="-122"/>
              </a:rPr>
              <a:t>       </a:t>
            </a:r>
            <a:r>
              <a:rPr lang="zh-CN" altLang="en-US" sz="1400">
                <a:latin typeface="微软雅黑" panose="020B0503020204020204" charset="-122"/>
                <a:ea typeface="微软雅黑" panose="020B0503020204020204" charset="-122"/>
              </a:rPr>
              <a:t>企业制定安全方针与管理原则，其目的在于给整个组织的安全管理工作制定指导性和可操作性的原则和长期目标。为了提高安全业绩，高级管理层必须制定明确的安全政策，每一名员工（无论是企业领导、管理层还是操作人员）在日常工作中任何情况下都应该遵循这一方针政策。</a:t>
            </a:r>
          </a:p>
          <a:p>
            <a:pPr>
              <a:lnSpc>
                <a:spcPct val="150000"/>
              </a:lnSpc>
            </a:pPr>
            <a:r>
              <a:rPr lang="zh-CN" altLang="en-US" sz="1400" b="1">
                <a:solidFill>
                  <a:srgbClr val="00B050"/>
                </a:solidFill>
                <a:latin typeface="微软雅黑" panose="020B0503020204020204" charset="-122"/>
                <a:ea typeface="微软雅黑" panose="020B0503020204020204" charset="-122"/>
              </a:rPr>
              <a:t>     最佳实践：</a:t>
            </a:r>
          </a:p>
          <a:p>
            <a:pPr marL="285750" indent="-285750">
              <a:lnSpc>
                <a:spcPct val="130000"/>
              </a:lnSpc>
              <a:spcBef>
                <a:spcPts val="0"/>
              </a:spcBef>
              <a:spcAft>
                <a:spcPts val="0"/>
              </a:spcAft>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安全生产方针</a:t>
            </a:r>
          </a:p>
          <a:p>
            <a:pPr marL="285750" indent="-285750">
              <a:lnSpc>
                <a:spcPct val="130000"/>
              </a:lnSpc>
              <a:spcBef>
                <a:spcPts val="0"/>
              </a:spcBef>
              <a:spcAft>
                <a:spcPts val="0"/>
              </a:spcAft>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安全理念</a:t>
            </a:r>
          </a:p>
          <a:p>
            <a:pPr marL="285750" indent="-285750">
              <a:lnSpc>
                <a:spcPct val="130000"/>
              </a:lnSpc>
              <a:spcBef>
                <a:spcPts val="0"/>
              </a:spcBef>
              <a:spcAft>
                <a:spcPts val="0"/>
              </a:spcAft>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保命条款</a:t>
            </a:r>
          </a:p>
          <a:p>
            <a:pPr marL="285750" indent="-285750">
              <a:lnSpc>
                <a:spcPct val="130000"/>
              </a:lnSpc>
              <a:spcBef>
                <a:spcPts val="0"/>
              </a:spcBef>
              <a:spcAft>
                <a:spcPts val="0"/>
              </a:spcAft>
              <a:buFont typeface="Wingdings" panose="05000000000000000000" charset="0"/>
              <a:buChar char="ü"/>
            </a:pPr>
            <a:r>
              <a:rPr lang="zh-CN" altLang="en-US" sz="1400">
                <a:solidFill>
                  <a:schemeClr val="tx1"/>
                </a:solidFill>
                <a:latin typeface="微软雅黑" panose="020B0503020204020204" charset="-122"/>
                <a:ea typeface="微软雅黑" panose="020B0503020204020204" charset="-122"/>
              </a:rPr>
              <a:t>十大高危行为</a:t>
            </a:r>
          </a:p>
        </p:txBody>
      </p:sp>
      <p:sp>
        <p:nvSpPr>
          <p:cNvPr id="11" name="燕尾形 10"/>
          <p:cNvSpPr/>
          <p:nvPr/>
        </p:nvSpPr>
        <p:spPr>
          <a:xfrm>
            <a:off x="325120" y="4319270"/>
            <a:ext cx="1667510" cy="551180"/>
          </a:xfrm>
          <a:prstGeom prst="chevron">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r>
              <a:rPr lang="zh-CN" altLang="en-US" sz="1400" b="1" dirty="0">
                <a:solidFill>
                  <a:schemeClr val="bg1"/>
                </a:solidFill>
                <a:latin typeface="微软雅黑" panose="020B0503020204020204" charset="-122"/>
                <a:ea typeface="微软雅黑" panose="020B0503020204020204" charset="-122"/>
                <a:sym typeface="+mn-ea"/>
              </a:rPr>
              <a:t>海科集团核心安全理念</a:t>
            </a:r>
            <a:endParaRPr kumimoji="0" lang="zh-CN" altLang="en-US" sz="1400" b="1" i="0" u="none" strike="noStrike" cap="none" normalizeH="0" baseline="0" dirty="0">
              <a:ln>
                <a:noFill/>
              </a:ln>
              <a:solidFill>
                <a:schemeClr val="bg1"/>
              </a:solidFill>
              <a:effectLst/>
              <a:latin typeface="微软雅黑" panose="020B0503020204020204" charset="-122"/>
              <a:ea typeface="微软雅黑" panose="020B0503020204020204" charset="-122"/>
              <a:sym typeface="+mn-ea"/>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basetag"/>
  <p:tag name="KSO_WM_TEMPLATE_INDEX" val="20163648"/>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basetag"/>
  <p:tag name="KSO_WM_TEMPLATE_INDEX" val="20163648"/>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2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2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2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2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2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 name="KSO_WM_TAG_VERSION" val="1.0"/>
  <p:tag name="KSO_WM_TEMPLATE_THUMBS_INDEX" val="1、2、5、6、7、8、9、13、20、22、31"/>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3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3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3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3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3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3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3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3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4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4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4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4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4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4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4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4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4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4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5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5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5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5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5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5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5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5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5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5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6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QDiRkV2840yJaIazEL3et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OhtEtYZYBEiWhr9pWxPjC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FZo4O7f3okGacxRylJ7se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fh.VC1THSE26bAYWcKTzl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51i4xzqumkWVAzXluTEwf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JiDIpKRbhEmi41DVhvzMs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bMUR6RWX002CkVDQRbSo5w"/>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8"/>
</p:tagLst>
</file>

<file path=ppt/theme/theme1.xml><?xml version="1.0" encoding="utf-8"?>
<a:theme xmlns:a="http://schemas.openxmlformats.org/drawingml/2006/main" name="自定义设计方案">
  <a:themeElements>
    <a:clrScheme name="自定义 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577</TotalTime>
  <Words>7151</Words>
  <Application>Microsoft Office PowerPoint</Application>
  <PresentationFormat>全屏显示(16:9)</PresentationFormat>
  <Paragraphs>804</Paragraphs>
  <Slides>61</Slides>
  <Notes>3</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61</vt:i4>
      </vt:variant>
    </vt:vector>
  </HeadingPairs>
  <TitlesOfParts>
    <vt:vector size="74" baseType="lpstr">
      <vt:lpstr>Microsoft YaHei UI</vt:lpstr>
      <vt:lpstr>ZapfDingbats</vt:lpstr>
      <vt:lpstr>黑体</vt:lpstr>
      <vt:lpstr>宋体</vt:lpstr>
      <vt:lpstr>微软雅黑</vt:lpstr>
      <vt:lpstr>Arial</vt:lpstr>
      <vt:lpstr>Calibri</vt:lpstr>
      <vt:lpstr>Comic Sans MS</vt:lpstr>
      <vt:lpstr>Impact</vt:lpstr>
      <vt:lpstr>Tahoma</vt:lpstr>
      <vt:lpstr>Times New Roman</vt:lpstr>
      <vt:lpstr>Wingdings</vt:lpstr>
      <vt:lpstr>自定义设计方案</vt:lpstr>
      <vt:lpstr>PowerPoint 演示文稿</vt:lpstr>
      <vt:lpstr>PowerPoint 演示文稿</vt:lpstr>
      <vt:lpstr>在安全文化曲线上你达到了哪一阶段？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建立工艺全过程管理体系</vt:lpstr>
      <vt:lpstr>建立设备全过程管理流程</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陈鹏飞</dc:creator>
  <cp:lastModifiedBy>MI</cp:lastModifiedBy>
  <cp:revision>171</cp:revision>
  <dcterms:created xsi:type="dcterms:W3CDTF">2017-04-10T01:42:00Z</dcterms:created>
  <dcterms:modified xsi:type="dcterms:W3CDTF">2022-07-14T14:50:54Z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