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11">
  <p:sldMasterIdLst>
    <p:sldMasterId id="2147483648" r:id="rId1"/>
    <p:sldMasterId id="2147483669" r:id="rId3"/>
  </p:sldMasterIdLst>
  <p:notesMasterIdLst>
    <p:notesMasterId r:id="rId5"/>
  </p:notesMasterIdLst>
  <p:sldIdLst>
    <p:sldId id="505" r:id="rId4"/>
    <p:sldId id="503" r:id="rId6"/>
    <p:sldId id="504" r:id="rId7"/>
    <p:sldId id="506" r:id="rId8"/>
    <p:sldId id="577" r:id="rId9"/>
    <p:sldId id="507" r:id="rId10"/>
    <p:sldId id="578" r:id="rId11"/>
    <p:sldId id="579" r:id="rId12"/>
    <p:sldId id="580" r:id="rId13"/>
    <p:sldId id="581" r:id="rId14"/>
    <p:sldId id="582" r:id="rId15"/>
    <p:sldId id="583" r:id="rId16"/>
    <p:sldId id="584" r:id="rId17"/>
    <p:sldId id="585" r:id="rId18"/>
    <p:sldId id="517" r:id="rId19"/>
    <p:sldId id="586" r:id="rId20"/>
    <p:sldId id="518" r:id="rId21"/>
    <p:sldId id="554" r:id="rId22"/>
  </p:sldIdLst>
  <p:sldSz cx="12192000" cy="6858000"/>
  <p:notesSz cx="6858000" cy="9144000"/>
  <p:defaultTex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FF53"/>
    <a:srgbClr val="9B2326"/>
    <a:srgbClr val="741E2A"/>
    <a:srgbClr val="D10000"/>
    <a:srgbClr val="FFFA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84" autoAdjust="0"/>
    <p:restoredTop sz="94240" autoAdjust="0"/>
  </p:normalViewPr>
  <p:slideViewPr>
    <p:cSldViewPr>
      <p:cViewPr varScale="1">
        <p:scale>
          <a:sx n="67" d="100"/>
          <a:sy n="67" d="100"/>
        </p:scale>
        <p:origin x="-846" y="-96"/>
      </p:cViewPr>
      <p:guideLst>
        <p:guide orient="horz" pos="506"/>
        <p:guide orient="horz" pos="3657"/>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247B2-856F-40EB-9C16-0E9EEE29A64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5C35-80D8-4ADA-8743-957172EB842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8565" rtl="0" eaLnBrk="1" latinLnBrk="0" hangingPunct="1">
      <a:defRPr sz="1600" kern="1200">
        <a:solidFill>
          <a:schemeClr val="tx1"/>
        </a:solidFill>
        <a:latin typeface="+mn-lt"/>
        <a:ea typeface="+mn-ea"/>
        <a:cs typeface="+mn-cs"/>
      </a:defRPr>
    </a:lvl1pPr>
    <a:lvl2pPr marL="609600" algn="l" defTabSz="1218565" rtl="0" eaLnBrk="1" latinLnBrk="0" hangingPunct="1">
      <a:defRPr sz="1600" kern="1200">
        <a:solidFill>
          <a:schemeClr val="tx1"/>
        </a:solidFill>
        <a:latin typeface="+mn-lt"/>
        <a:ea typeface="+mn-ea"/>
        <a:cs typeface="+mn-cs"/>
      </a:defRPr>
    </a:lvl2pPr>
    <a:lvl3pPr marL="1219200" algn="l" defTabSz="1218565" rtl="0" eaLnBrk="1" latinLnBrk="0" hangingPunct="1">
      <a:defRPr sz="1600" kern="1200">
        <a:solidFill>
          <a:schemeClr val="tx1"/>
        </a:solidFill>
        <a:latin typeface="+mn-lt"/>
        <a:ea typeface="+mn-ea"/>
        <a:cs typeface="+mn-cs"/>
      </a:defRPr>
    </a:lvl3pPr>
    <a:lvl4pPr marL="1828800" algn="l" defTabSz="1218565" rtl="0" eaLnBrk="1" latinLnBrk="0" hangingPunct="1">
      <a:defRPr sz="1600" kern="1200">
        <a:solidFill>
          <a:schemeClr val="tx1"/>
        </a:solidFill>
        <a:latin typeface="+mn-lt"/>
        <a:ea typeface="+mn-ea"/>
        <a:cs typeface="+mn-cs"/>
      </a:defRPr>
    </a:lvl4pPr>
    <a:lvl5pPr marL="2438400" algn="l" defTabSz="1218565" rtl="0" eaLnBrk="1" latinLnBrk="0" hangingPunct="1">
      <a:defRPr sz="1600" kern="1200">
        <a:solidFill>
          <a:schemeClr val="tx1"/>
        </a:solidFill>
        <a:latin typeface="+mn-lt"/>
        <a:ea typeface="+mn-ea"/>
        <a:cs typeface="+mn-cs"/>
      </a:defRPr>
    </a:lvl5pPr>
    <a:lvl6pPr marL="3048000" algn="l" defTabSz="1218565" rtl="0" eaLnBrk="1" latinLnBrk="0" hangingPunct="1">
      <a:defRPr sz="1600" kern="1200">
        <a:solidFill>
          <a:schemeClr val="tx1"/>
        </a:solidFill>
        <a:latin typeface="+mn-lt"/>
        <a:ea typeface="+mn-ea"/>
        <a:cs typeface="+mn-cs"/>
      </a:defRPr>
    </a:lvl6pPr>
    <a:lvl7pPr marL="3657600" algn="l" defTabSz="1218565" rtl="0" eaLnBrk="1" latinLnBrk="0" hangingPunct="1">
      <a:defRPr sz="1600" kern="1200">
        <a:solidFill>
          <a:schemeClr val="tx1"/>
        </a:solidFill>
        <a:latin typeface="+mn-lt"/>
        <a:ea typeface="+mn-ea"/>
        <a:cs typeface="+mn-cs"/>
      </a:defRPr>
    </a:lvl7pPr>
    <a:lvl8pPr marL="4267200" algn="l" defTabSz="1218565" rtl="0" eaLnBrk="1" latinLnBrk="0" hangingPunct="1">
      <a:defRPr sz="1600" kern="1200">
        <a:solidFill>
          <a:schemeClr val="tx1"/>
        </a:solidFill>
        <a:latin typeface="+mn-lt"/>
        <a:ea typeface="+mn-ea"/>
        <a:cs typeface="+mn-cs"/>
      </a:defRPr>
    </a:lvl8pPr>
    <a:lvl9pPr marL="4876800" algn="l" defTabSz="121856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FC05C35-80D8-4ADA-8743-957172EB842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B9236DC3-DF46-4C9C-8BD4-2C052E4267C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8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2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3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4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5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cSld>
  <p:clrMapOvr>
    <a:masterClrMapping/>
  </p:clrMapOvr>
  <p:transition spd="slow" advClick="0" advTm="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grpSp>
        <p:nvGrpSpPr>
          <p:cNvPr id="2" name="组合 1"/>
          <p:cNvGrpSpPr/>
          <p:nvPr userDrawn="1"/>
        </p:nvGrpSpPr>
        <p:grpSpPr>
          <a:xfrm>
            <a:off x="0" y="5511524"/>
            <a:ext cx="12192000" cy="1362147"/>
            <a:chOff x="0" y="3674775"/>
            <a:chExt cx="12751516" cy="1441517"/>
          </a:xfrm>
        </p:grpSpPr>
        <p:pic>
          <p:nvPicPr>
            <p:cNvPr id="3" name="图片 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3674775"/>
              <a:ext cx="7014681" cy="1441517"/>
            </a:xfrm>
            <a:prstGeom prst="rect">
              <a:avLst/>
            </a:prstGeom>
          </p:spPr>
        </p:pic>
        <p:pic>
          <p:nvPicPr>
            <p:cNvPr id="4" name="图片 3"/>
            <p:cNvPicPr>
              <a:picLocks noChangeAspect="1"/>
            </p:cNvPicPr>
            <p:nvPr/>
          </p:nvPicPr>
          <p:blipFill rotWithShape="1">
            <a:blip r:embed="rId3" cstate="screen">
              <a:extLst>
                <a:ext uri="{28A0092B-C50C-407E-A947-70E740481C1C}">
                  <a14:useLocalDpi xmlns:a14="http://schemas.microsoft.com/office/drawing/2010/main" val="0"/>
                </a:ext>
              </a:extLst>
            </a:blip>
            <a:srcRect/>
            <a:stretch>
              <a:fillRect/>
            </a:stretch>
          </p:blipFill>
          <p:spPr>
            <a:xfrm flipH="1">
              <a:off x="7014679" y="3674775"/>
              <a:ext cx="5736837" cy="1441517"/>
            </a:xfrm>
            <a:prstGeom prst="rect">
              <a:avLst/>
            </a:prstGeom>
          </p:spPr>
        </p:pic>
      </p:grpSp>
      <p:pic>
        <p:nvPicPr>
          <p:cNvPr id="5" name="图片 4"/>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35360" y="164637"/>
            <a:ext cx="679085" cy="679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g5">
    <p:spTree>
      <p:nvGrpSpPr>
        <p:cNvPr id="1" name=""/>
        <p:cNvGrpSpPr/>
        <p:nvPr/>
      </p:nvGrpSpPr>
      <p:grpSpPr>
        <a:xfrm>
          <a:off x="0" y="0"/>
          <a:ext cx="0" cy="0"/>
          <a:chOff x="0" y="0"/>
          <a:chExt cx="0" cy="0"/>
        </a:xfrm>
      </p:grpSpPr>
      <p:sp>
        <p:nvSpPr>
          <p:cNvPr id="20" name="矩形 19"/>
          <p:cNvSpPr/>
          <p:nvPr userDrawn="1"/>
        </p:nvSpPr>
        <p:spPr>
          <a:xfrm>
            <a:off x="0" y="1026161"/>
            <a:ext cx="12192000" cy="60959"/>
          </a:xfrm>
          <a:prstGeom prst="rect">
            <a:avLst/>
          </a:prstGeom>
          <a:solidFill>
            <a:srgbClr val="F79646">
              <a:lumMod val="60000"/>
              <a:lumOff val="40000"/>
            </a:srgbClr>
          </a:solidFill>
          <a:ln w="19050" cap="flat" cmpd="sng" algn="ctr">
            <a:noFill/>
            <a:prstDash val="solid"/>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srgbClr val="FFFFFF"/>
              </a:solidFill>
              <a:effectLst/>
              <a:uLnTx/>
              <a:uFillTx/>
              <a:latin typeface="Impact" panose="020B0806030902050204"/>
              <a:ea typeface="微软雅黑" panose="020B0503020204020204" charset="-122"/>
              <a:cs typeface="+mn-cs"/>
            </a:endParaRPr>
          </a:p>
        </p:txBody>
      </p:sp>
      <p:sp>
        <p:nvSpPr>
          <p:cNvPr id="3" name="文本框 2"/>
          <p:cNvSpPr txBox="1"/>
          <p:nvPr userDrawn="1"/>
        </p:nvSpPr>
        <p:spPr>
          <a:xfrm>
            <a:off x="508000" y="7054334"/>
            <a:ext cx="301686" cy="369332"/>
          </a:xfrm>
          <a:prstGeom prst="rect">
            <a:avLst/>
          </a:prstGeom>
          <a:noFill/>
        </p:spPr>
        <p:txBody>
          <a:bodyPr wrap="none" rtlCol="0">
            <a:spAutoFit/>
          </a:bodyPr>
          <a:lstStyle/>
          <a:p>
            <a:r>
              <a:rPr lang="en-US" altLang="zh-CN">
                <a:solidFill>
                  <a:srgbClr val="C60000"/>
                </a:solidFill>
              </a:rPr>
              <a:t>4</a:t>
            </a:r>
            <a:endParaRPr lang="zh-CN" altLang="en-US">
              <a:solidFill>
                <a:srgbClr val="C60000"/>
              </a:solidFill>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pic>
        <p:nvPicPr>
          <p:cNvPr id="3" name="图片 2" descr="6"/>
          <p:cNvPicPr>
            <a:picLocks noChangeAspect="1"/>
          </p:cNvPicPr>
          <p:nvPr userDrawn="1"/>
        </p:nvPicPr>
        <p:blipFill>
          <a:blip r:embed="rId2"/>
          <a:stretch>
            <a:fillRect/>
          </a:stretch>
        </p:blipFill>
        <p:spPr>
          <a:xfrm>
            <a:off x="-1306830" y="635"/>
            <a:ext cx="13716000" cy="6856730"/>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比较">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1" y="11088"/>
            <a:ext cx="12192000" cy="880184"/>
          </a:xfrm>
          <a:prstGeom prst="rect">
            <a:avLst/>
          </a:prstGeom>
          <a:solidFill>
            <a:srgbClr val="D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39202"/>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8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4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5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Tree>
  </p:cSld>
  <p:clrMapOvr>
    <a:masterClrMapping/>
  </p:clrMapOvr>
  <p:transition spd="slow" advClick="0" advTm="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grpSp>
        <p:nvGrpSpPr>
          <p:cNvPr id="2" name="组合 1"/>
          <p:cNvGrpSpPr/>
          <p:nvPr userDrawn="1"/>
        </p:nvGrpSpPr>
        <p:grpSpPr>
          <a:xfrm>
            <a:off x="0" y="5511524"/>
            <a:ext cx="12192000" cy="1362147"/>
            <a:chOff x="0" y="3674775"/>
            <a:chExt cx="12751516" cy="1441517"/>
          </a:xfrm>
        </p:grpSpPr>
        <p:pic>
          <p:nvPicPr>
            <p:cNvPr id="3" name="图片 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3674775"/>
              <a:ext cx="7014681" cy="1441517"/>
            </a:xfrm>
            <a:prstGeom prst="rect">
              <a:avLst/>
            </a:prstGeom>
          </p:spPr>
        </p:pic>
        <p:pic>
          <p:nvPicPr>
            <p:cNvPr id="4" name="图片 3"/>
            <p:cNvPicPr>
              <a:picLocks noChangeAspect="1"/>
            </p:cNvPicPr>
            <p:nvPr/>
          </p:nvPicPr>
          <p:blipFill rotWithShape="1">
            <a:blip r:embed="rId3" cstate="screen">
              <a:extLst>
                <a:ext uri="{28A0092B-C50C-407E-A947-70E740481C1C}">
                  <a14:useLocalDpi xmlns:a14="http://schemas.microsoft.com/office/drawing/2010/main" val="0"/>
                </a:ext>
              </a:extLst>
            </a:blip>
            <a:srcRect/>
            <a:stretch>
              <a:fillRect/>
            </a:stretch>
          </p:blipFill>
          <p:spPr>
            <a:xfrm flipH="1">
              <a:off x="7014679" y="3674775"/>
              <a:ext cx="5736837" cy="1441517"/>
            </a:xfrm>
            <a:prstGeom prst="rect">
              <a:avLst/>
            </a:prstGeom>
          </p:spPr>
        </p:pic>
      </p:grpSp>
      <p:pic>
        <p:nvPicPr>
          <p:cNvPr id="5" name="图片 4"/>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35360" y="164637"/>
            <a:ext cx="679085" cy="679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bg5">
    <p:spTree>
      <p:nvGrpSpPr>
        <p:cNvPr id="1" name=""/>
        <p:cNvGrpSpPr/>
        <p:nvPr/>
      </p:nvGrpSpPr>
      <p:grpSpPr>
        <a:xfrm>
          <a:off x="0" y="0"/>
          <a:ext cx="0" cy="0"/>
          <a:chOff x="0" y="0"/>
          <a:chExt cx="0" cy="0"/>
        </a:xfrm>
      </p:grpSpPr>
      <p:sp>
        <p:nvSpPr>
          <p:cNvPr id="20" name="矩形 19"/>
          <p:cNvSpPr/>
          <p:nvPr userDrawn="1"/>
        </p:nvSpPr>
        <p:spPr>
          <a:xfrm>
            <a:off x="0" y="1026161"/>
            <a:ext cx="12192000" cy="60959"/>
          </a:xfrm>
          <a:prstGeom prst="rect">
            <a:avLst/>
          </a:prstGeom>
          <a:solidFill>
            <a:srgbClr val="F79646">
              <a:lumMod val="60000"/>
              <a:lumOff val="40000"/>
            </a:srgbClr>
          </a:solidFill>
          <a:ln w="19050" cap="flat" cmpd="sng" algn="ctr">
            <a:noFill/>
            <a:prstDash val="solid"/>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srgbClr val="FFFFFF"/>
              </a:solidFill>
              <a:effectLst/>
              <a:uLnTx/>
              <a:uFillTx/>
              <a:latin typeface="Impact" panose="020B0806030902050204"/>
              <a:ea typeface="微软雅黑" panose="020B0503020204020204" charset="-122"/>
              <a:cs typeface="+mn-cs"/>
            </a:endParaRPr>
          </a:p>
        </p:txBody>
      </p:sp>
      <p:sp>
        <p:nvSpPr>
          <p:cNvPr id="3" name="文本框 2"/>
          <p:cNvSpPr txBox="1"/>
          <p:nvPr userDrawn="1"/>
        </p:nvSpPr>
        <p:spPr>
          <a:xfrm>
            <a:off x="508000" y="7054334"/>
            <a:ext cx="301686" cy="369332"/>
          </a:xfrm>
          <a:prstGeom prst="rect">
            <a:avLst/>
          </a:prstGeom>
          <a:noFill/>
        </p:spPr>
        <p:txBody>
          <a:bodyPr wrap="none" rtlCol="0">
            <a:spAutoFit/>
          </a:bodyPr>
          <a:lstStyle/>
          <a:p>
            <a:r>
              <a:rPr lang="en-US" altLang="zh-CN">
                <a:solidFill>
                  <a:srgbClr val="C60000"/>
                </a:solidFill>
              </a:rPr>
              <a:t>4</a:t>
            </a:r>
            <a:endParaRPr lang="zh-CN" altLang="en-US">
              <a:solidFill>
                <a:srgbClr val="C60000"/>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比较">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1" y="11088"/>
            <a:ext cx="12192000" cy="880184"/>
          </a:xfrm>
          <a:prstGeom prst="rect">
            <a:avLst/>
          </a:prstGeom>
          <a:solidFill>
            <a:srgbClr val="D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39202"/>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3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5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7_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矩形 6"/>
          <p:cNvSpPr/>
          <p:nvPr userDrawn="1"/>
        </p:nvSpPr>
        <p:spPr>
          <a:xfrm flipV="1">
            <a:off x="0" y="6680259"/>
            <a:ext cx="12192000" cy="17774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0" name="矩形 9"/>
          <p:cNvSpPr/>
          <p:nvPr userDrawn="1"/>
        </p:nvSpPr>
        <p:spPr>
          <a:xfrm>
            <a:off x="1" y="967777"/>
            <a:ext cx="12191999" cy="60959"/>
          </a:xfrm>
          <a:prstGeom prst="rect">
            <a:avLst/>
          </a:prstGeom>
          <a:pattFill prst="dkUpDiag">
            <a:fgClr>
              <a:srgbClr val="FF0000"/>
            </a:fgClr>
            <a:bgClr>
              <a:srgbClr val="C00000"/>
            </a:bgClr>
          </a:pattFill>
          <a:ln w="19050" cap="flat" cmpd="sng" algn="ctr">
            <a:noFill/>
            <a:prstDash val="solid"/>
          </a:ln>
          <a:effectLst/>
        </p:spPr>
        <p:txBody>
          <a:bodyPr rot="0" spcFirstLastPara="0" vertOverflow="overflow" horzOverflow="overflow" vert="horz" wrap="square" lIns="121920" tIns="60960" rIns="121920" bIns="60960" numCol="1" spcCol="0" rtlCol="0" fromWordArt="0" anchor="ctr" anchorCtr="0" forceAA="0" compatLnSpc="1">
            <a:noAutofit/>
          </a:bodyPr>
          <a:lstStyle/>
          <a:p>
            <a:pPr marL="0" marR="0" lvl="0" indent="0" algn="ctr" defTabSz="1218565"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2051" name="Picture 3" descr="E:\0000000我图PPT\00001PNG素材\01党委政府\小鸟4646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flipH="1">
            <a:off x="9513818" y="99030"/>
            <a:ext cx="532329" cy="4024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image" Target="../media/image10.png"/><Relationship Id="rId21" Type="http://schemas.openxmlformats.org/officeDocument/2006/relationships/image" Target="../media/image9.png"/><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3" Type="http://schemas.openxmlformats.org/officeDocument/2006/relationships/theme" Target="../theme/theme2.xml"/><Relationship Id="rId22" Type="http://schemas.openxmlformats.org/officeDocument/2006/relationships/image" Target="../media/image10.png"/><Relationship Id="rId21" Type="http://schemas.openxmlformats.org/officeDocument/2006/relationships/image" Target="../media/image9.png"/><Relationship Id="rId20" Type="http://schemas.openxmlformats.org/officeDocument/2006/relationships/slideLayout" Target="../slideLayouts/slideLayout40.xml"/><Relationship Id="rId2" Type="http://schemas.openxmlformats.org/officeDocument/2006/relationships/slideLayout" Target="../slideLayouts/slideLayout22.xml"/><Relationship Id="rId19" Type="http://schemas.openxmlformats.org/officeDocument/2006/relationships/slideLayout" Target="../slideLayouts/slideLayout39.xml"/><Relationship Id="rId18" Type="http://schemas.openxmlformats.org/officeDocument/2006/relationships/slideLayout" Target="../slideLayouts/slideLayout38.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A8DF7-C3ED-4D8D-BC6F-77BE7CFC5CCE}" type="datetimeFigureOut">
              <a:rPr lang="zh-CN" altLang="en-US" smtClean="0"/>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906C2-B5C0-4526-A3C3-1A402FACDA26}" type="slidenum">
              <a:rPr lang="zh-CN" altLang="en-US" smtClean="0"/>
            </a:fld>
            <a:endParaRPr lang="zh-CN" altLang="en-US"/>
          </a:p>
        </p:txBody>
      </p:sp>
      <p:pic>
        <p:nvPicPr>
          <p:cNvPr id="7" name="图片 6" descr="6"/>
          <p:cNvPicPr>
            <a:picLocks noChangeAspect="1"/>
          </p:cNvPicPr>
          <p:nvPr userDrawn="1"/>
        </p:nvPicPr>
        <p:blipFill>
          <a:blip r:embed="rId21"/>
          <a:srcRect l="10222"/>
          <a:stretch>
            <a:fillRect/>
          </a:stretch>
        </p:blipFill>
        <p:spPr>
          <a:xfrm>
            <a:off x="-128270" y="-15796"/>
            <a:ext cx="12393930" cy="6901180"/>
          </a:xfrm>
          <a:prstGeom prst="rect">
            <a:avLst/>
          </a:prstGeom>
        </p:spPr>
      </p:pic>
      <p:pic>
        <p:nvPicPr>
          <p:cNvPr id="8" name="图片 7" descr="652179473999062729"/>
          <p:cNvPicPr>
            <a:picLocks noChangeAspect="1"/>
          </p:cNvPicPr>
          <p:nvPr userDrawn="1"/>
        </p:nvPicPr>
        <p:blipFill>
          <a:blip r:embed="rId22"/>
          <a:stretch>
            <a:fillRect/>
          </a:stretch>
        </p:blipFill>
        <p:spPr>
          <a:xfrm>
            <a:off x="-128270" y="5480685"/>
            <a:ext cx="1125855" cy="137668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A8DF7-C3ED-4D8D-BC6F-77BE7CFC5CCE}" type="datetimeFigureOut">
              <a:rPr lang="zh-CN" altLang="en-US" smtClean="0"/>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906C2-B5C0-4526-A3C3-1A402FACDA26}" type="slidenum">
              <a:rPr lang="zh-CN" altLang="en-US" smtClean="0"/>
            </a:fld>
            <a:endParaRPr lang="zh-CN" altLang="en-US"/>
          </a:p>
        </p:txBody>
      </p:sp>
      <p:pic>
        <p:nvPicPr>
          <p:cNvPr id="7" name="图片 6" descr="6"/>
          <p:cNvPicPr>
            <a:picLocks noChangeAspect="1"/>
          </p:cNvPicPr>
          <p:nvPr userDrawn="1"/>
        </p:nvPicPr>
        <p:blipFill>
          <a:blip r:embed="rId21"/>
          <a:srcRect l="10222"/>
          <a:stretch>
            <a:fillRect/>
          </a:stretch>
        </p:blipFill>
        <p:spPr>
          <a:xfrm>
            <a:off x="-123190" y="-24130"/>
            <a:ext cx="12357100" cy="6881495"/>
          </a:xfrm>
          <a:prstGeom prst="rect">
            <a:avLst/>
          </a:prstGeom>
        </p:spPr>
      </p:pic>
      <p:pic>
        <p:nvPicPr>
          <p:cNvPr id="8" name="图片 7" descr="652179473999062729"/>
          <p:cNvPicPr>
            <a:picLocks noChangeAspect="1"/>
          </p:cNvPicPr>
          <p:nvPr userDrawn="1"/>
        </p:nvPicPr>
        <p:blipFill>
          <a:blip r:embed="rId22"/>
          <a:stretch>
            <a:fillRect/>
          </a:stretch>
        </p:blipFill>
        <p:spPr>
          <a:xfrm>
            <a:off x="-128270" y="5480685"/>
            <a:ext cx="1125855" cy="1376680"/>
          </a:xfrm>
          <a:prstGeom prst="rect">
            <a:avLst/>
          </a:prstGeom>
        </p:spPr>
      </p:pic>
      <p:sp>
        <p:nvSpPr>
          <p:cNvPr id="10" name="文本框 9"/>
          <p:cNvSpPr txBox="1"/>
          <p:nvPr userDrawn="1"/>
        </p:nvSpPr>
        <p:spPr>
          <a:xfrm>
            <a:off x="9323705" y="47625"/>
            <a:ext cx="2965450" cy="245110"/>
          </a:xfrm>
          <a:prstGeom prst="rect">
            <a:avLst/>
          </a:prstGeom>
          <a:noFill/>
        </p:spPr>
        <p:txBody>
          <a:bodyPr wrap="square" rtlCol="0">
            <a:spAutoFit/>
          </a:bodyPr>
          <a:lstStyle/>
          <a:p>
            <a:pPr algn="r"/>
            <a:r>
              <a:rPr lang="zh-CN" altLang="zh-CN" sz="1000">
                <a:solidFill>
                  <a:schemeClr val="bg1"/>
                </a:solidFill>
                <a:latin typeface="微软雅黑" panose="020B0503020204020204" charset="-122"/>
                <a:ea typeface="微软雅黑" panose="020B0503020204020204" charset="-122"/>
              </a:rPr>
              <a:t>欢迎关注班组安全微信公众号</a:t>
            </a:r>
            <a:endParaRPr lang="zh-CN" altLang="zh-CN" sz="1000">
              <a:solidFill>
                <a:schemeClr val="bg1"/>
              </a:solidFill>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3.xml"/><Relationship Id="rId2" Type="http://schemas.openxmlformats.org/officeDocument/2006/relationships/tags" Target="../tags/tag1.xml"/><Relationship Id="rId1"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5.xml"/><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矩形 3"/>
          <p:cNvSpPr/>
          <p:nvPr/>
        </p:nvSpPr>
        <p:spPr>
          <a:xfrm>
            <a:off x="3292611" y="3713931"/>
            <a:ext cx="5606777" cy="922020"/>
          </a:xfrm>
          <a:prstGeom prst="rect">
            <a:avLst/>
          </a:prstGeom>
        </p:spPr>
        <p:txBody>
          <a:bodyPr wrap="square">
            <a:spAutoFit/>
          </a:bodyPr>
          <a:lstStyle/>
          <a:p>
            <a:pPr lvl="0" algn="ctr"/>
            <a:r>
              <a:rPr lang="zh-CN" altLang="en-US" sz="5400" b="1" dirty="0">
                <a:solidFill>
                  <a:srgbClr val="C00000"/>
                </a:solidFill>
                <a:latin typeface="微软雅黑" panose="020B0503020204020204" charset="-122"/>
                <a:ea typeface="微软雅黑" panose="020B0503020204020204" charset="-122"/>
              </a:rPr>
              <a:t>工作总结</a:t>
            </a:r>
            <a:endParaRPr lang="zh-CN" altLang="en-US" sz="5400" b="1" dirty="0">
              <a:solidFill>
                <a:srgbClr val="C00000"/>
              </a:solidFill>
              <a:latin typeface="微软雅黑" panose="020B0503020204020204" charset="-122"/>
              <a:ea typeface="微软雅黑" panose="020B0503020204020204" charset="-122"/>
            </a:endParaRPr>
          </a:p>
        </p:txBody>
      </p:sp>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139127" y="908636"/>
            <a:ext cx="5913132" cy="2913894"/>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00" advTm="0">
        <p:fade/>
      </p:transition>
    </mc:Choice>
    <mc:Fallback>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36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816127" y="1752109"/>
            <a:ext cx="7296811" cy="3046095"/>
          </a:xfrm>
          <a:prstGeom prst="rect">
            <a:avLst/>
          </a:prstGeom>
        </p:spPr>
        <p:txBody>
          <a:bodyPr wrap="square">
            <a:spAutoFit/>
          </a:bodyPr>
          <a:lstStyle/>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以“安全责任重于泰山”的使命感和责任感，把安全工作做好。减少小事故频率，杜绝重大事故发生。安全月期间未发生安全事故。</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此外，我公司组织管理人员认真学习，研究工作、制订实施方案，并动员了全体员工落实活动，大大增强了全员安全意识，不断促进和完善安全生产制度。由于领导认真贯彻上级文件要求和全体员工的共同努力取得了保安全生产、稳生产秩序，促进了经济效益大提高的好成绩。</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47334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1"/>
          <a:srcRect t="18367"/>
          <a:stretch>
            <a:fillRect/>
          </a:stretch>
        </p:blipFill>
        <p:spPr>
          <a:xfrm>
            <a:off x="850265" y="1670050"/>
            <a:ext cx="2416175" cy="2526030"/>
          </a:xfrm>
          <a:prstGeom prst="rect">
            <a:avLst/>
          </a:prstGeom>
        </p:spPr>
      </p:pic>
      <p:sp>
        <p:nvSpPr>
          <p:cNvPr id="2" name="文本框 1"/>
          <p:cNvSpPr txBox="1"/>
          <p:nvPr/>
        </p:nvSpPr>
        <p:spPr>
          <a:xfrm>
            <a:off x="706120" y="281305"/>
            <a:ext cx="845629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五 、进一步推行安全生产责任制，做到管理生产必须管安全</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grpSp>
        <p:nvGrpSpPr>
          <p:cNvPr id="10" name="组合 9"/>
          <p:cNvGrpSpPr/>
          <p:nvPr/>
        </p:nvGrpSpPr>
        <p:grpSpPr>
          <a:xfrm>
            <a:off x="850265" y="3564255"/>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推行安全生产责任制</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135380" y="329184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组建活动安全网络</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952652" y="1709564"/>
            <a:ext cx="7296811" cy="4030980"/>
          </a:xfrm>
          <a:prstGeom prst="rect">
            <a:avLst/>
          </a:prstGeom>
        </p:spPr>
        <p:txBody>
          <a:bodyPr wrap="square">
            <a:spAutoFit/>
          </a:bodyPr>
          <a:lstStyle/>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公司在这次活动中，在原有的安全生产领导小组及其成员基础上补充生产一线各车间负责人组成安全生产月活动及安全生产大检查领导小组，总经理担任组长。在此基础上，各车间班组设立安全监管联络员，形成自下而上的安全网络组织。进入“安全月”的前一天，在厂区醒目位置悬挂了三条大型安全生产口号横幅标语；进入活动期，公司先后出黑板报三期，出安全专栏二期，向员工公示公司安全生产现状，同时利用职工阅览室宣传“安全月”，阅读学习报刊杂志，了解“安全月”活动的近况新闻，通过这些组织宣传工作，极大地强化了全员安全意识。</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47334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193675" y="216535"/>
            <a:ext cx="1195641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六、成立安全生产月及安全生产大检查活动领导小组，组建活动安全网络</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1"/>
          <a:stretch>
            <a:fillRect/>
          </a:stretch>
        </p:blipFill>
        <p:spPr>
          <a:xfrm>
            <a:off x="1234440" y="1242695"/>
            <a:ext cx="2217420" cy="2049145"/>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393065" y="326009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组织安全大检查</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502025" y="1217295"/>
            <a:ext cx="8502650" cy="4892675"/>
          </a:xfrm>
          <a:prstGeom prst="rect">
            <a:avLst/>
          </a:prstGeom>
        </p:spPr>
        <p:txBody>
          <a:bodyPr wrap="square">
            <a:spAutoFit/>
          </a:bodyPr>
          <a:lstStyle/>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召开了以安全生产为专题的党委扩大会议、领导班子会和全体员工安全活动动员大会，使全国安全生产月活动人人皆知、家喻户晓，激发了全体员工自觉参与活动的积极性，营造了安全生产活动的活跃气氛。</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六月初，公司全体领导带队，员工代表参与，搞了一次全面的安全大检查，检查覆盖面包括生产车间、设备、配电房、电气线路、办公楼、食堂、宿舍、仓库、高危物品、招待所、锅炉房、消防器材及设施、上墙制度及安全责任制的分层落实等等，对大检查中只要觉得是安全隐患问题，由专人分类登记，拟订整改措施，专人负责，有的是现场检查，就地指定专人及时整改，活动期间，整改和清理有关不安全隐患二十余处，如配电房警示标志，车间化学药剂存放条件及车间电线乱扯乱拉现象等，都得到了及时整改，并达到安全生产要求。六月中下旬再一次对公司安全生产进行了大检查，并验收了有关隐患的整改工作，总的情况是：生产现场文明卫生，生产秩序良好，生产设备性能完好率100%，消防器材完好有效使用率100%，主要工种、工作的制度上墙率100%。“安全生产月”活动和公司召开相关会议及检查推动了公司安全生产工作深入开展，为公司增添了新面貌、新气象，注入了新活力。</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150125"/>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17805" y="221615"/>
            <a:ext cx="1195641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七、全体动员大会，组织安全大检查</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1"/>
          <a:stretch>
            <a:fillRect/>
          </a:stretch>
        </p:blipFill>
        <p:spPr>
          <a:xfrm>
            <a:off x="393065" y="1728470"/>
            <a:ext cx="2296160" cy="153162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393065" y="326009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提高全员安全意识</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152775" y="1217295"/>
            <a:ext cx="8851900" cy="4523105"/>
          </a:xfrm>
          <a:prstGeom prst="rect">
            <a:avLst/>
          </a:prstGeom>
        </p:spPr>
        <p:txBody>
          <a:bodyPr wrap="square">
            <a:spAutoFit/>
          </a:bodyPr>
          <a:lstStyle/>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在安全生产及其活动的实践过程中，我们体会到除领导重视负责是必不可少外，以下两个方面是安全生产的重中之重。</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 1、安全知识、认识和观念。安全生产事关职工生命和企业财产安全、事关社会稳定，只有全员懂得安全知识，提高安全对生产重要性的认识，只有集中力量抓安全生产，坚持安全第一，使职工和管理人员都牢牢树立起安全意识，真正警醒起来，才能真正保障企业生产的安全运行。</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 2、严格遵守安全生产责任制和安全操作规程。“安全生产责任重于泰山”，在企业内部，各部门、各生产车间班组也要按照各自分工坚守岗位，切实负起安全责任，并实行按制度奖罚分明，对检查出的隐患整改及时到位。实践证明，安全生产责任制能切实做到防患于未然，对于生产事故的发生能起到明显的遏制作用。</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据以上体会，为了提高全员安全文化知识和安全防范技能，强化安全意识和安全制度责任化理念，在对全体员工经常性的安全生产教育基础上把握安全生产月活动创造的有利条件，适时举办安全生产知识培训和防火安全练兵活动。</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150125"/>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217805" y="221615"/>
            <a:ext cx="1195641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八、以教育为本，文修武练，提高全员安全意识和战斗力</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1"/>
          <a:stretch>
            <a:fillRect/>
          </a:stretch>
        </p:blipFill>
        <p:spPr>
          <a:xfrm>
            <a:off x="400050" y="1460500"/>
            <a:ext cx="2409825" cy="179959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6000" r="-6000"/>
          </a:stretch>
        </a:blipFill>
        <a:effectLst/>
      </p:bgPr>
    </p:bg>
    <p:spTree>
      <p:nvGrpSpPr>
        <p:cNvPr id="1" name=""/>
        <p:cNvGrpSpPr/>
        <p:nvPr/>
      </p:nvGrpSpPr>
      <p:grpSpPr>
        <a:xfrm>
          <a:off x="0" y="0"/>
          <a:ext cx="0" cy="0"/>
          <a:chOff x="0" y="0"/>
          <a:chExt cx="0" cy="0"/>
        </a:xfrm>
      </p:grpSpPr>
      <p:cxnSp>
        <p:nvCxnSpPr>
          <p:cNvPr id="102" name="直接连接符 101"/>
          <p:cNvCxnSpPr/>
          <p:nvPr/>
        </p:nvCxnSpPr>
        <p:spPr bwMode="auto">
          <a:xfrm>
            <a:off x="4610239" y="3364413"/>
            <a:ext cx="3761803" cy="0"/>
          </a:xfrm>
          <a:prstGeom prst="line">
            <a:avLst/>
          </a:prstGeom>
          <a:solidFill>
            <a:schemeClr val="accent1"/>
          </a:solidFill>
          <a:ln w="9525" cap="flat" cmpd="sng" algn="ctr">
            <a:solidFill>
              <a:srgbClr val="D1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TextBox 9"/>
          <p:cNvSpPr txBox="1"/>
          <p:nvPr/>
        </p:nvSpPr>
        <p:spPr>
          <a:xfrm>
            <a:off x="5231904" y="2348880"/>
            <a:ext cx="3185740" cy="1013460"/>
          </a:xfrm>
          <a:prstGeom prst="rect">
            <a:avLst/>
          </a:prstGeom>
          <a:noFill/>
        </p:spPr>
        <p:txBody>
          <a:bodyPr wrap="square" lIns="91388" tIns="45693" rIns="91388" bIns="45693" rtlCol="0">
            <a:spAutoFit/>
          </a:bodyPr>
          <a:lstStyle/>
          <a:p>
            <a:pPr>
              <a:defRPr/>
            </a:pPr>
            <a:r>
              <a:rPr lang="zh-CN" altLang="en-US" sz="6000" b="1" dirty="0">
                <a:solidFill>
                  <a:srgbClr val="C00000"/>
                </a:solidFill>
                <a:latin typeface="微软雅黑" panose="020B0503020204020204" charset="-122"/>
                <a:ea typeface="微软雅黑" panose="020B0503020204020204" charset="-122"/>
                <a:cs typeface="+mn-ea"/>
                <a:sym typeface="+mn-lt"/>
              </a:rPr>
              <a:t>第三章</a:t>
            </a:r>
            <a:endParaRPr lang="zh-CN" altLang="en-US" sz="6000" b="1" dirty="0">
              <a:solidFill>
                <a:srgbClr val="C00000"/>
              </a:solidFill>
              <a:latin typeface="微软雅黑" panose="020B0503020204020204" charset="-122"/>
              <a:ea typeface="微软雅黑" panose="020B0503020204020204" charset="-122"/>
              <a:cs typeface="+mn-ea"/>
              <a:sym typeface="+mn-lt"/>
            </a:endParaRPr>
          </a:p>
        </p:txBody>
      </p:sp>
      <p:sp>
        <p:nvSpPr>
          <p:cNvPr id="105" name="TextBox 9"/>
          <p:cNvSpPr txBox="1"/>
          <p:nvPr/>
        </p:nvSpPr>
        <p:spPr>
          <a:xfrm>
            <a:off x="2729011" y="3692400"/>
            <a:ext cx="7523607" cy="767080"/>
          </a:xfrm>
          <a:prstGeom prst="rect">
            <a:avLst/>
          </a:prstGeom>
          <a:noFill/>
        </p:spPr>
        <p:txBody>
          <a:bodyPr wrap="square" lIns="91388" tIns="45693" rIns="91388" bIns="45693" rtlCol="0">
            <a:spAutoFit/>
          </a:bodyPr>
          <a:lstStyle/>
          <a:p>
            <a:pPr algn="ctr">
              <a:defRPr/>
            </a:pPr>
            <a:r>
              <a:rPr lang="zh-CN" altLang="en-US" sz="4400" b="1" dirty="0">
                <a:solidFill>
                  <a:srgbClr val="C00000"/>
                </a:solidFill>
                <a:latin typeface="Arial" panose="020B0604020202020204"/>
                <a:ea typeface="微软雅黑" panose="020B0503020204020204" charset="-122"/>
                <a:cs typeface="+mn-ea"/>
                <a:sym typeface="+mn-lt"/>
              </a:rPr>
              <a:t>活动成效和不足</a:t>
            </a:r>
            <a:endParaRPr lang="zh-CN" altLang="en-US" sz="4400" b="1" dirty="0">
              <a:solidFill>
                <a:srgbClr val="C00000"/>
              </a:solidFill>
              <a:latin typeface="Arial" panose="020B0604020202020204"/>
              <a:ea typeface="微软雅黑" panose="020B0503020204020204" charset="-122"/>
              <a:cs typeface="+mn-ea"/>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
                                        </p:tgtEl>
                                        <p:attrNameLst>
                                          <p:attrName>style.visibility</p:attrName>
                                        </p:attrNameLst>
                                      </p:cBhvr>
                                      <p:to>
                                        <p:strVal val="visible"/>
                                      </p:to>
                                    </p:set>
                                    <p:anim calcmode="lin" valueType="num">
                                      <p:cBhvr>
                                        <p:cTn id="11" dur="500" fill="hold"/>
                                        <p:tgtEl>
                                          <p:spTgt spid="10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
                                        </p:tgtEl>
                                        <p:attrNameLst>
                                          <p:attrName>ppt_y</p:attrName>
                                        </p:attrNameLst>
                                      </p:cBhvr>
                                      <p:tavLst>
                                        <p:tav tm="0">
                                          <p:val>
                                            <p:strVal val="#ppt_y"/>
                                          </p:val>
                                        </p:tav>
                                        <p:tav tm="100000">
                                          <p:val>
                                            <p:strVal val="#ppt_y"/>
                                          </p:val>
                                        </p:tav>
                                      </p:tavLst>
                                    </p:anim>
                                    <p:anim calcmode="lin" valueType="num">
                                      <p:cBhvr>
                                        <p:cTn id="13" dur="500" fill="hold"/>
                                        <p:tgtEl>
                                          <p:spTgt spid="10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
                                        </p:tgtEl>
                                      </p:cBhvr>
                                    </p:animEffect>
                                  </p:childTnLst>
                                </p:cTn>
                              </p:par>
                            </p:childTnLst>
                          </p:cTn>
                        </p:par>
                        <p:par>
                          <p:cTn id="16" fill="hold">
                            <p:stCondLst>
                              <p:cond delay="11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5"/>
                                        </p:tgtEl>
                                        <p:attrNameLst>
                                          <p:attrName>style.visibility</p:attrName>
                                        </p:attrNameLst>
                                      </p:cBhvr>
                                      <p:to>
                                        <p:strVal val="visible"/>
                                      </p:to>
                                    </p:set>
                                    <p:anim calcmode="lin" valueType="num">
                                      <p:cBhvr>
                                        <p:cTn id="19" dur="500" fill="hold"/>
                                        <p:tgtEl>
                                          <p:spTgt spid="10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05"/>
                                        </p:tgtEl>
                                        <p:attrNameLst>
                                          <p:attrName>ppt_y</p:attrName>
                                        </p:attrNameLst>
                                      </p:cBhvr>
                                      <p:tavLst>
                                        <p:tav tm="0">
                                          <p:val>
                                            <p:strVal val="#ppt_y"/>
                                          </p:val>
                                        </p:tav>
                                        <p:tav tm="100000">
                                          <p:val>
                                            <p:strVal val="#ppt_y"/>
                                          </p:val>
                                        </p:tav>
                                      </p:tavLst>
                                    </p:anim>
                                    <p:anim calcmode="lin" valueType="num">
                                      <p:cBhvr>
                                        <p:cTn id="21" dur="500" fill="hold"/>
                                        <p:tgtEl>
                                          <p:spTgt spid="10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0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376" y="1726861"/>
            <a:ext cx="11161240" cy="4080933"/>
          </a:xfrm>
          <a:prstGeom prst="rect">
            <a:avLst/>
          </a:prstGeom>
          <a:solidFill>
            <a:schemeClr val="bg1">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099556" y="1444735"/>
            <a:ext cx="7992888" cy="5642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59960" y="1465251"/>
            <a:ext cx="2672080" cy="521970"/>
          </a:xfrm>
          <a:prstGeom prst="rect">
            <a:avLst/>
          </a:prstGeom>
        </p:spPr>
        <p:txBody>
          <a:bodyPr wrap="none">
            <a:spAutoFit/>
          </a:bodyPr>
          <a:lstStyle/>
          <a:p>
            <a:pPr lvl="0" algn="ctr"/>
            <a:r>
              <a:rPr lang="zh-CN" altLang="en-US" sz="2800" b="1" kern="0" dirty="0">
                <a:solidFill>
                  <a:schemeClr val="bg1"/>
                </a:solidFill>
                <a:ea typeface="微软雅黑" panose="020B0503020204020204" charset="-122"/>
              </a:rPr>
              <a:t>活动成效和不足</a:t>
            </a:r>
            <a:endParaRPr lang="zh-CN" altLang="en-US" sz="2800" b="1" kern="0" dirty="0">
              <a:solidFill>
                <a:schemeClr val="bg1"/>
              </a:solidFill>
              <a:ea typeface="微软雅黑" panose="020B0503020204020204" charset="-122"/>
            </a:endParaRPr>
          </a:p>
        </p:txBody>
      </p:sp>
      <p:sp>
        <p:nvSpPr>
          <p:cNvPr id="13" name="TextBox 4"/>
          <p:cNvSpPr txBox="1"/>
          <p:nvPr/>
        </p:nvSpPr>
        <p:spPr>
          <a:xfrm>
            <a:off x="1437447" y="347333"/>
            <a:ext cx="2672080" cy="521970"/>
          </a:xfrm>
          <a:prstGeom prst="rect">
            <a:avLst/>
          </a:prstGeom>
          <a:noFill/>
        </p:spPr>
        <p:txBody>
          <a:bodyPr wrap="none" lIns="91440" tIns="45720" rIns="91440" bIns="45720" rtlCol="0">
            <a:spAutoFit/>
          </a:bodyPr>
          <a:lstStyle/>
          <a:p>
            <a:pPr algn="l"/>
            <a:r>
              <a:rPr lang="zh-CN" altLang="en-US" sz="2800" b="1" dirty="0">
                <a:solidFill>
                  <a:schemeClr val="bg1"/>
                </a:solidFill>
                <a:latin typeface="Arial" panose="020B0604020202020204" pitchFamily="34" charset="0"/>
                <a:ea typeface="微软雅黑" panose="020B0503020204020204" charset="-122"/>
                <a:sym typeface="Arial" panose="020B0604020202020204" pitchFamily="34" charset="0"/>
              </a:rPr>
              <a:t>活动成效和不足</a:t>
            </a:r>
            <a:endParaRPr lang="zh-CN" altLang="en-US" sz="2800" b="1" dirty="0">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6" name="文本框 3"/>
          <p:cNvSpPr txBox="1"/>
          <p:nvPr/>
        </p:nvSpPr>
        <p:spPr>
          <a:xfrm>
            <a:off x="791845" y="2009140"/>
            <a:ext cx="10608310" cy="3538220"/>
          </a:xfrm>
          <a:prstGeom prst="rect">
            <a:avLst/>
          </a:prstGeom>
          <a:noFill/>
        </p:spPr>
        <p:txBody>
          <a:bodyPr wrap="square" rtlCol="0">
            <a:spAutoFit/>
          </a:bodyPr>
          <a:lstStyle/>
          <a:p>
            <a:pPr>
              <a:lnSpc>
                <a:spcPct val="200000"/>
              </a:lnSpc>
            </a:pPr>
            <a:r>
              <a:rPr sz="1600" dirty="0">
                <a:latin typeface="微软雅黑" panose="020B0503020204020204" charset="-122"/>
                <a:ea typeface="微软雅黑" panose="020B0503020204020204" charset="-122"/>
              </a:rPr>
              <a:t>通过开展形式多样的“安全生产月”活动，使公司全员对安全生产工作有了全新的认识，使安全生产意识融入到了日常工作的点点滴滴中，为全年的安全生产工作提供了有力的保障。</a:t>
            </a:r>
            <a:endParaRPr sz="1600" dirty="0">
              <a:latin typeface="微软雅黑" panose="020B0503020204020204" charset="-122"/>
              <a:ea typeface="微软雅黑" panose="020B0503020204020204" charset="-122"/>
            </a:endParaRPr>
          </a:p>
          <a:p>
            <a:pPr>
              <a:lnSpc>
                <a:spcPct val="200000"/>
              </a:lnSpc>
            </a:pPr>
            <a:r>
              <a:rPr sz="1600" dirty="0">
                <a:latin typeface="微软雅黑" panose="020B0503020204020204" charset="-122"/>
                <a:ea typeface="微软雅黑" panose="020B0503020204020204" charset="-122"/>
              </a:rPr>
              <a:t>安全生产月活动中虽作了大量工作，取得了一定成绩，但是仍存在：</a:t>
            </a:r>
            <a:endParaRPr sz="1600" b="1" dirty="0">
              <a:latin typeface="微软雅黑" panose="020B0503020204020204" charset="-122"/>
              <a:ea typeface="微软雅黑" panose="020B0503020204020204" charset="-122"/>
            </a:endParaRPr>
          </a:p>
          <a:p>
            <a:pPr marL="285750" indent="-285750">
              <a:lnSpc>
                <a:spcPct val="200000"/>
              </a:lnSpc>
              <a:buFont typeface="Wingdings" panose="05000000000000000000" charset="0"/>
              <a:buChar char="Ø"/>
            </a:pPr>
            <a:r>
              <a:rPr sz="1600" b="1" dirty="0">
                <a:latin typeface="微软雅黑" panose="020B0503020204020204" charset="-122"/>
                <a:ea typeface="微软雅黑" panose="020B0503020204020204" charset="-122"/>
              </a:rPr>
              <a:t>一是安全生产大检查工作推进仍旧不平衡。部分部位、岗位存隐患排查不深入、不彻底，隐患治理不及时；</a:t>
            </a:r>
            <a:endParaRPr sz="1600" b="1" dirty="0">
              <a:latin typeface="微软雅黑" panose="020B0503020204020204" charset="-122"/>
              <a:ea typeface="微软雅黑" panose="020B0503020204020204" charset="-122"/>
            </a:endParaRPr>
          </a:p>
          <a:p>
            <a:pPr marL="285750" indent="-285750">
              <a:lnSpc>
                <a:spcPct val="200000"/>
              </a:lnSpc>
              <a:buFont typeface="Wingdings" panose="05000000000000000000" charset="0"/>
              <a:buChar char="Ø"/>
            </a:pPr>
            <a:r>
              <a:rPr sz="1600" b="1" dirty="0">
                <a:latin typeface="微软雅黑" panose="020B0503020204020204" charset="-122"/>
                <a:ea typeface="微软雅黑" panose="020B0503020204020204" charset="-122"/>
              </a:rPr>
              <a:t>二是安全意识有待进一步提高，存在“领导有检查，下面搞对差”的意识仍是少数员工观点；</a:t>
            </a:r>
            <a:endParaRPr sz="1600" b="1" dirty="0">
              <a:latin typeface="微软雅黑" panose="020B0503020204020204" charset="-122"/>
              <a:ea typeface="微软雅黑" panose="020B0503020204020204" charset="-122"/>
            </a:endParaRPr>
          </a:p>
          <a:p>
            <a:pPr marL="285750" indent="-285750">
              <a:lnSpc>
                <a:spcPct val="200000"/>
              </a:lnSpc>
              <a:buFont typeface="Wingdings" panose="05000000000000000000" charset="0"/>
              <a:buChar char="Ø"/>
            </a:pPr>
            <a:r>
              <a:rPr sz="1600" b="1" dirty="0">
                <a:latin typeface="微软雅黑" panose="020B0503020204020204" charset="-122"/>
                <a:ea typeface="微软雅黑" panose="020B0503020204020204" charset="-122"/>
              </a:rPr>
              <a:t>三是事故隐患排查治理手段不够强硬，监管手段有待提升；</a:t>
            </a:r>
            <a:endParaRPr sz="1600" b="1" dirty="0">
              <a:latin typeface="微软雅黑" panose="020B0503020204020204" charset="-122"/>
              <a:ea typeface="微软雅黑" panose="020B0503020204020204" charset="-122"/>
            </a:endParaRPr>
          </a:p>
          <a:p>
            <a:pPr marL="285750" indent="-285750">
              <a:lnSpc>
                <a:spcPct val="200000"/>
              </a:lnSpc>
              <a:buFont typeface="Wingdings" panose="05000000000000000000" charset="0"/>
              <a:buChar char="Ø"/>
            </a:pPr>
            <a:r>
              <a:rPr sz="1600" b="1" dirty="0">
                <a:latin typeface="微软雅黑" panose="020B0503020204020204" charset="-122"/>
                <a:ea typeface="微软雅黑" panose="020B0503020204020204" charset="-122"/>
              </a:rPr>
              <a:t>四是个别驾乘人员安全职责有待进一步落实。</a:t>
            </a:r>
            <a:endParaRPr sz="1600" b="1" dirty="0">
              <a:latin typeface="微软雅黑" panose="020B0503020204020204" charset="-122"/>
              <a:ea typeface="微软雅黑" panose="020B0503020204020204" charset="-122"/>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3" grpId="0" bldLvl="0" animBg="1"/>
      <p:bldP spid="2"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6000" r="-6000"/>
          </a:stretch>
        </a:blipFill>
        <a:effectLst/>
      </p:bgPr>
    </p:bg>
    <p:spTree>
      <p:nvGrpSpPr>
        <p:cNvPr id="1" name=""/>
        <p:cNvGrpSpPr/>
        <p:nvPr/>
      </p:nvGrpSpPr>
      <p:grpSpPr>
        <a:xfrm>
          <a:off x="0" y="0"/>
          <a:ext cx="0" cy="0"/>
          <a:chOff x="0" y="0"/>
          <a:chExt cx="0" cy="0"/>
        </a:xfrm>
      </p:grpSpPr>
      <p:cxnSp>
        <p:nvCxnSpPr>
          <p:cNvPr id="102" name="直接连接符 101"/>
          <p:cNvCxnSpPr/>
          <p:nvPr/>
        </p:nvCxnSpPr>
        <p:spPr bwMode="auto">
          <a:xfrm>
            <a:off x="4017784" y="2955473"/>
            <a:ext cx="3761803" cy="0"/>
          </a:xfrm>
          <a:prstGeom prst="line">
            <a:avLst/>
          </a:prstGeom>
          <a:solidFill>
            <a:schemeClr val="accent1"/>
          </a:solidFill>
          <a:ln w="9525" cap="flat" cmpd="sng" algn="ctr">
            <a:solidFill>
              <a:srgbClr val="D1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TextBox 9"/>
          <p:cNvSpPr txBox="1"/>
          <p:nvPr/>
        </p:nvSpPr>
        <p:spPr>
          <a:xfrm>
            <a:off x="4639449" y="1939940"/>
            <a:ext cx="3185740" cy="1013460"/>
          </a:xfrm>
          <a:prstGeom prst="rect">
            <a:avLst/>
          </a:prstGeom>
          <a:noFill/>
        </p:spPr>
        <p:txBody>
          <a:bodyPr wrap="square" lIns="91388" tIns="45693" rIns="91388" bIns="45693" rtlCol="0">
            <a:spAutoFit/>
          </a:bodyPr>
          <a:lstStyle/>
          <a:p>
            <a:pPr>
              <a:defRPr/>
            </a:pPr>
            <a:r>
              <a:rPr lang="zh-CN" altLang="en-US" sz="6000" b="1" dirty="0">
                <a:solidFill>
                  <a:srgbClr val="C00000"/>
                </a:solidFill>
                <a:latin typeface="微软雅黑" panose="020B0503020204020204" charset="-122"/>
                <a:ea typeface="微软雅黑" panose="020B0503020204020204" charset="-122"/>
                <a:cs typeface="+mn-ea"/>
                <a:sym typeface="+mn-lt"/>
              </a:rPr>
              <a:t>第四章</a:t>
            </a:r>
            <a:endParaRPr lang="zh-CN" altLang="en-US" sz="6000" b="1" dirty="0">
              <a:solidFill>
                <a:srgbClr val="C00000"/>
              </a:solidFill>
              <a:latin typeface="微软雅黑" panose="020B0503020204020204" charset="-122"/>
              <a:ea typeface="微软雅黑" panose="020B0503020204020204" charset="-122"/>
              <a:cs typeface="+mn-ea"/>
              <a:sym typeface="+mn-lt"/>
            </a:endParaRPr>
          </a:p>
        </p:txBody>
      </p:sp>
      <p:sp>
        <p:nvSpPr>
          <p:cNvPr id="105" name="TextBox 9"/>
          <p:cNvSpPr txBox="1"/>
          <p:nvPr/>
        </p:nvSpPr>
        <p:spPr>
          <a:xfrm>
            <a:off x="2136556" y="3283460"/>
            <a:ext cx="7523607" cy="767080"/>
          </a:xfrm>
          <a:prstGeom prst="rect">
            <a:avLst/>
          </a:prstGeom>
          <a:noFill/>
        </p:spPr>
        <p:txBody>
          <a:bodyPr wrap="square" lIns="91388" tIns="45693" rIns="91388" bIns="45693" rtlCol="0">
            <a:spAutoFit/>
          </a:bodyPr>
          <a:lstStyle/>
          <a:p>
            <a:pPr algn="ctr">
              <a:defRPr/>
            </a:pPr>
            <a:r>
              <a:rPr lang="zh-CN" altLang="en-US" sz="4400" b="1" dirty="0">
                <a:solidFill>
                  <a:srgbClr val="C00000"/>
                </a:solidFill>
                <a:latin typeface="Arial" panose="020B0604020202020204"/>
                <a:ea typeface="微软雅黑" panose="020B0503020204020204" charset="-122"/>
                <a:cs typeface="+mn-ea"/>
                <a:sym typeface="+mn-lt"/>
              </a:rPr>
              <a:t>今后工作计划</a:t>
            </a:r>
            <a:endParaRPr lang="zh-CN" altLang="en-US" sz="4400" b="1" dirty="0">
              <a:solidFill>
                <a:srgbClr val="C00000"/>
              </a:solidFill>
              <a:latin typeface="Arial" panose="020B0604020202020204"/>
              <a:ea typeface="微软雅黑" panose="020B0503020204020204" charset="-122"/>
              <a:cs typeface="+mn-ea"/>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
                                        </p:tgtEl>
                                        <p:attrNameLst>
                                          <p:attrName>style.visibility</p:attrName>
                                        </p:attrNameLst>
                                      </p:cBhvr>
                                      <p:to>
                                        <p:strVal val="visible"/>
                                      </p:to>
                                    </p:set>
                                    <p:anim calcmode="lin" valueType="num">
                                      <p:cBhvr>
                                        <p:cTn id="11" dur="500" fill="hold"/>
                                        <p:tgtEl>
                                          <p:spTgt spid="10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
                                        </p:tgtEl>
                                        <p:attrNameLst>
                                          <p:attrName>ppt_y</p:attrName>
                                        </p:attrNameLst>
                                      </p:cBhvr>
                                      <p:tavLst>
                                        <p:tav tm="0">
                                          <p:val>
                                            <p:strVal val="#ppt_y"/>
                                          </p:val>
                                        </p:tav>
                                        <p:tav tm="100000">
                                          <p:val>
                                            <p:strVal val="#ppt_y"/>
                                          </p:val>
                                        </p:tav>
                                      </p:tavLst>
                                    </p:anim>
                                    <p:anim calcmode="lin" valueType="num">
                                      <p:cBhvr>
                                        <p:cTn id="13" dur="500" fill="hold"/>
                                        <p:tgtEl>
                                          <p:spTgt spid="10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
                                        </p:tgtEl>
                                      </p:cBhvr>
                                    </p:animEffect>
                                  </p:childTnLst>
                                </p:cTn>
                              </p:par>
                            </p:childTnLst>
                          </p:cTn>
                        </p:par>
                        <p:par>
                          <p:cTn id="16" fill="hold">
                            <p:stCondLst>
                              <p:cond delay="11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5"/>
                                        </p:tgtEl>
                                        <p:attrNameLst>
                                          <p:attrName>style.visibility</p:attrName>
                                        </p:attrNameLst>
                                      </p:cBhvr>
                                      <p:to>
                                        <p:strVal val="visible"/>
                                      </p:to>
                                    </p:set>
                                    <p:anim calcmode="lin" valueType="num">
                                      <p:cBhvr>
                                        <p:cTn id="19" dur="500" fill="hold"/>
                                        <p:tgtEl>
                                          <p:spTgt spid="10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05"/>
                                        </p:tgtEl>
                                        <p:attrNameLst>
                                          <p:attrName>ppt_y</p:attrName>
                                        </p:attrNameLst>
                                      </p:cBhvr>
                                      <p:tavLst>
                                        <p:tav tm="0">
                                          <p:val>
                                            <p:strVal val="#ppt_y"/>
                                          </p:val>
                                        </p:tav>
                                        <p:tav tm="100000">
                                          <p:val>
                                            <p:strVal val="#ppt_y"/>
                                          </p:val>
                                        </p:tav>
                                      </p:tavLst>
                                    </p:anim>
                                    <p:anim calcmode="lin" valueType="num">
                                      <p:cBhvr>
                                        <p:cTn id="21" dur="500" fill="hold"/>
                                        <p:tgtEl>
                                          <p:spTgt spid="10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0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4"/>
          <p:cNvSpPr txBox="1"/>
          <p:nvPr/>
        </p:nvSpPr>
        <p:spPr>
          <a:xfrm>
            <a:off x="434147" y="347333"/>
            <a:ext cx="2316480" cy="521970"/>
          </a:xfrm>
          <a:prstGeom prst="rect">
            <a:avLst/>
          </a:prstGeom>
          <a:noFill/>
        </p:spPr>
        <p:txBody>
          <a:bodyPr wrap="none" lIns="91440" tIns="45720" rIns="91440" bIns="45720" rtlCol="0">
            <a:spAutoFit/>
          </a:bodyPr>
          <a:lstStyle/>
          <a:p>
            <a:pPr algn="ctr">
              <a:defRPr/>
            </a:pPr>
            <a:r>
              <a:rPr lang="zh-CN" altLang="en-US" sz="2800" b="1" dirty="0">
                <a:solidFill>
                  <a:schemeClr val="bg1"/>
                </a:solidFill>
                <a:latin typeface="Arial" panose="020B0604020202020204"/>
                <a:ea typeface="微软雅黑" panose="020B0503020204020204" charset="-122"/>
                <a:cs typeface="+mn-ea"/>
                <a:sym typeface="+mn-lt"/>
              </a:rPr>
              <a:t>今后工作计划</a:t>
            </a:r>
            <a:endParaRPr lang="zh-CN" altLang="en-US" sz="2800" b="1" dirty="0">
              <a:solidFill>
                <a:schemeClr val="bg1"/>
              </a:solidFill>
              <a:latin typeface="Arial" panose="020B0604020202020204"/>
              <a:ea typeface="微软雅黑" panose="020B0503020204020204" charset="-122"/>
              <a:cs typeface="+mn-ea"/>
              <a:sym typeface="+mn-lt"/>
            </a:endParaRPr>
          </a:p>
        </p:txBody>
      </p:sp>
      <p:sp>
        <p:nvSpPr>
          <p:cNvPr id="21" name="矩形 20"/>
          <p:cNvSpPr/>
          <p:nvPr/>
        </p:nvSpPr>
        <p:spPr>
          <a:xfrm>
            <a:off x="3092450" y="1564005"/>
            <a:ext cx="6159500" cy="6483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4213860" y="1627505"/>
            <a:ext cx="4020185" cy="521970"/>
          </a:xfrm>
          <a:prstGeom prst="rect">
            <a:avLst/>
          </a:prstGeom>
        </p:spPr>
        <p:txBody>
          <a:bodyPr wrap="square">
            <a:spAutoFit/>
          </a:bodyPr>
          <a:lstStyle/>
          <a:p>
            <a:pPr algn="ctr">
              <a:defRPr/>
            </a:pPr>
            <a:r>
              <a:rPr lang="zh-CN" altLang="en-US" sz="2800" b="1" dirty="0">
                <a:solidFill>
                  <a:schemeClr val="bg1"/>
                </a:solidFill>
                <a:latin typeface="Arial" panose="020B0604020202020204"/>
                <a:ea typeface="微软雅黑" panose="020B0503020204020204" charset="-122"/>
                <a:cs typeface="+mn-ea"/>
                <a:sym typeface="+mn-lt"/>
              </a:rPr>
              <a:t>今后工作计划</a:t>
            </a:r>
            <a:endParaRPr lang="zh-CN" altLang="en-US" sz="2800" b="1" dirty="0">
              <a:solidFill>
                <a:schemeClr val="bg1"/>
              </a:solidFill>
              <a:latin typeface="Arial" panose="020B0604020202020204"/>
              <a:ea typeface="微软雅黑" panose="020B0503020204020204" charset="-122"/>
              <a:cs typeface="+mn-ea"/>
              <a:sym typeface="+mn-lt"/>
            </a:endParaRPr>
          </a:p>
        </p:txBody>
      </p:sp>
      <p:sp>
        <p:nvSpPr>
          <p:cNvPr id="28" name="矩形 27"/>
          <p:cNvSpPr/>
          <p:nvPr/>
        </p:nvSpPr>
        <p:spPr>
          <a:xfrm>
            <a:off x="1483360" y="2381885"/>
            <a:ext cx="9481820" cy="3415030"/>
          </a:xfrm>
          <a:prstGeom prst="rect">
            <a:avLst/>
          </a:prstGeom>
        </p:spPr>
        <p:txBody>
          <a:bodyPr wrap="square">
            <a:spAutoFit/>
          </a:bodyPr>
          <a:lstStyle/>
          <a:p>
            <a:pPr indent="0">
              <a:lnSpc>
                <a:spcPct val="150000"/>
              </a:lnSpc>
              <a:buFont typeface="Wingdings" panose="05000000000000000000" charset="0"/>
              <a:buNone/>
            </a:pPr>
            <a:r>
              <a:rPr lang="zh-CN" altLang="en-US" sz="1600" dirty="0">
                <a:solidFill>
                  <a:schemeClr val="tx1"/>
                </a:solidFill>
                <a:latin typeface="微软雅黑" panose="020B0503020204020204" charset="-122"/>
                <a:ea typeface="微软雅黑" panose="020B0503020204020204" charset="-122"/>
              </a:rPr>
              <a:t>针对以上存在的问题，我公司下一步：</a:t>
            </a:r>
            <a:endParaRPr lang="zh-CN" altLang="en-US" sz="1600" dirty="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sz="1600" b="1" dirty="0">
                <a:solidFill>
                  <a:schemeClr val="tx1"/>
                </a:solidFill>
                <a:latin typeface="微软雅黑" panose="020B0503020204020204" charset="-122"/>
                <a:ea typeface="微软雅黑" panose="020B0503020204020204" charset="-122"/>
              </a:rPr>
              <a:t>一是全面落实“一岗双责”制度，强力推进安全考核力度；</a:t>
            </a:r>
            <a:endParaRPr lang="zh-CN" altLang="en-US" sz="1600" b="1" dirty="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sz="1600" b="1" dirty="0">
                <a:solidFill>
                  <a:schemeClr val="tx1"/>
                </a:solidFill>
                <a:latin typeface="微软雅黑" panose="020B0503020204020204" charset="-122"/>
                <a:ea typeface="微软雅黑" panose="020B0503020204020204" charset="-122"/>
              </a:rPr>
              <a:t>二是深入组织宣贯新《安全生产法》。把学习宣传新法作为当前一项主要工作，贯穿到安全生产各项工作中。</a:t>
            </a:r>
            <a:endParaRPr lang="zh-CN" altLang="en-US" sz="1600" b="1" dirty="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sz="1600" b="1" dirty="0">
                <a:solidFill>
                  <a:schemeClr val="tx1"/>
                </a:solidFill>
                <a:latin typeface="微软雅黑" panose="020B0503020204020204" charset="-122"/>
                <a:ea typeface="微软雅黑" panose="020B0503020204020204" charset="-122"/>
              </a:rPr>
              <a:t>三是继续深入开展安全生产隐患排查活动，进一步突出安全生产大检查工作重点难点；</a:t>
            </a:r>
            <a:endParaRPr lang="zh-CN" altLang="en-US" sz="1600" b="1" dirty="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sz="1600" b="1" dirty="0">
                <a:solidFill>
                  <a:schemeClr val="tx1"/>
                </a:solidFill>
                <a:latin typeface="微软雅黑" panose="020B0503020204020204" charset="-122"/>
                <a:ea typeface="微软雅黑" panose="020B0503020204020204" charset="-122"/>
              </a:rPr>
              <a:t>四是扎实推动安全宣传教育培训和安全生产监管工作，全面落实安全隐患排查治理，巩固安全生产集中检查工作成果；</a:t>
            </a:r>
            <a:endParaRPr lang="zh-CN" altLang="en-US" sz="1600" b="1" dirty="0">
              <a:solidFill>
                <a:schemeClr val="tx1"/>
              </a:solidFill>
              <a:latin typeface="微软雅黑" panose="020B0503020204020204" charset="-122"/>
              <a:ea typeface="微软雅黑" panose="020B0503020204020204" charset="-122"/>
            </a:endParaRPr>
          </a:p>
          <a:p>
            <a:pPr marL="285750" indent="-285750">
              <a:lnSpc>
                <a:spcPct val="150000"/>
              </a:lnSpc>
              <a:buFont typeface="Wingdings" panose="05000000000000000000" charset="0"/>
              <a:buChar char="Ø"/>
            </a:pPr>
            <a:r>
              <a:rPr lang="zh-CN" altLang="en-US" sz="1600" b="1" dirty="0">
                <a:solidFill>
                  <a:schemeClr val="tx1"/>
                </a:solidFill>
                <a:latin typeface="微软雅黑" panose="020B0503020204020204" charset="-122"/>
                <a:ea typeface="微软雅黑" panose="020B0503020204020204" charset="-122"/>
              </a:rPr>
              <a:t>五是进一步加强应急管理工作，提高应急处置能力，确保遇有突发事件能及时有效地应对处置，最大限度地减少损失。</a:t>
            </a:r>
            <a:endParaRPr lang="zh-CN" altLang="en-US" sz="1600" b="1" dirty="0">
              <a:solidFill>
                <a:schemeClr val="tx1"/>
              </a:solidFill>
              <a:latin typeface="微软雅黑" panose="020B0503020204020204" charset="-122"/>
              <a:ea typeface="微软雅黑" panose="020B0503020204020204" charset="-122"/>
            </a:endParaRPr>
          </a:p>
        </p:txBody>
      </p:sp>
      <p:cxnSp>
        <p:nvCxnSpPr>
          <p:cNvPr id="29" name="直接连接符 28"/>
          <p:cNvCxnSpPr/>
          <p:nvPr/>
        </p:nvCxnSpPr>
        <p:spPr>
          <a:xfrm>
            <a:off x="2802553" y="5966171"/>
            <a:ext cx="7848870" cy="0"/>
          </a:xfrm>
          <a:prstGeom prst="line">
            <a:avLst/>
          </a:prstGeom>
          <a:ln>
            <a:solidFill>
              <a:srgbClr val="32496A"/>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outVertical)">
                                      <p:cBhvr>
                                        <p:cTn id="7" dur="500"/>
                                        <p:tgtEl>
                                          <p:spTgt spid="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8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1000"/>
                                        <p:tgtEl>
                                          <p:spTgt spid="28"/>
                                        </p:tgtEl>
                                      </p:cBhvr>
                                    </p:animEffect>
                                    <p:anim calcmode="lin" valueType="num">
                                      <p:cBhvr>
                                        <p:cTn id="17" dur="1000" fill="hold"/>
                                        <p:tgtEl>
                                          <p:spTgt spid="28"/>
                                        </p:tgtEl>
                                        <p:attrNameLst>
                                          <p:attrName>ppt_x</p:attrName>
                                        </p:attrNameLst>
                                      </p:cBhvr>
                                      <p:tavLst>
                                        <p:tav tm="0">
                                          <p:val>
                                            <p:strVal val="#ppt_x"/>
                                          </p:val>
                                        </p:tav>
                                        <p:tav tm="100000">
                                          <p:val>
                                            <p:strVal val="#ppt_x"/>
                                          </p:val>
                                        </p:tav>
                                      </p:tavLst>
                                    </p:anim>
                                    <p:anim calcmode="lin" valueType="num">
                                      <p:cBhvr>
                                        <p:cTn id="1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3" grpId="0"/>
      <p:bldP spid="2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9"/>
          <p:cNvSpPr txBox="1"/>
          <p:nvPr/>
        </p:nvSpPr>
        <p:spPr>
          <a:xfrm>
            <a:off x="1876227" y="2489029"/>
            <a:ext cx="8439450" cy="1105535"/>
          </a:xfrm>
          <a:prstGeom prst="rect">
            <a:avLst/>
          </a:prstGeom>
          <a:noFill/>
        </p:spPr>
        <p:txBody>
          <a:bodyPr wrap="square" lIns="91388" tIns="45693" rIns="91388" bIns="45693" rtlCol="0">
            <a:spAutoFit/>
          </a:bodyPr>
          <a:lstStyle/>
          <a:p>
            <a:pPr algn="ctr">
              <a:defRPr/>
            </a:pPr>
            <a:r>
              <a:rPr lang="zh-CN" altLang="en-US" sz="6600" b="1" dirty="0">
                <a:solidFill>
                  <a:srgbClr val="C00000"/>
                </a:solidFill>
                <a:latin typeface="微软雅黑" panose="020B0503020204020204" charset="-122"/>
                <a:ea typeface="微软雅黑" panose="020B0503020204020204" charset="-122"/>
                <a:cs typeface="+mn-ea"/>
                <a:sym typeface="+mn-lt"/>
              </a:rPr>
              <a:t>谢谢</a:t>
            </a:r>
            <a:endParaRPr lang="zh-CN" altLang="en-US" sz="6600" b="1" dirty="0">
              <a:solidFill>
                <a:srgbClr val="C00000"/>
              </a:solidFill>
              <a:latin typeface="微软雅黑" panose="020B0503020204020204" charset="-122"/>
              <a:ea typeface="微软雅黑" panose="020B0503020204020204" charset="-122"/>
              <a:cs typeface="+mn-ea"/>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04"/>
                                        </p:tgtEl>
                                        <p:attrNameLst>
                                          <p:attrName>style.visibility</p:attrName>
                                        </p:attrNameLst>
                                      </p:cBhvr>
                                      <p:to>
                                        <p:strVal val="visible"/>
                                      </p:to>
                                    </p:set>
                                    <p:anim calcmode="lin" valueType="num">
                                      <p:cBhvr>
                                        <p:cTn id="7" dur="500" fill="hold"/>
                                        <p:tgtEl>
                                          <p:spTgt spid="10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4"/>
                                        </p:tgtEl>
                                        <p:attrNameLst>
                                          <p:attrName>ppt_y</p:attrName>
                                        </p:attrNameLst>
                                      </p:cBhvr>
                                      <p:tavLst>
                                        <p:tav tm="0">
                                          <p:val>
                                            <p:strVal val="#ppt_y"/>
                                          </p:val>
                                        </p:tav>
                                        <p:tav tm="100000">
                                          <p:val>
                                            <p:strVal val="#ppt_y"/>
                                          </p:val>
                                        </p:tav>
                                      </p:tavLst>
                                    </p:anim>
                                    <p:anim calcmode="lin" valueType="num">
                                      <p:cBhvr>
                                        <p:cTn id="9" dur="500" fill="hold"/>
                                        <p:tgtEl>
                                          <p:spTgt spid="10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组合 7"/>
          <p:cNvGrpSpPr/>
          <p:nvPr/>
        </p:nvGrpSpPr>
        <p:grpSpPr>
          <a:xfrm>
            <a:off x="4468411" y="1941011"/>
            <a:ext cx="4017644" cy="522605"/>
            <a:chOff x="3379948" y="1849256"/>
            <a:chExt cx="6514442" cy="847382"/>
          </a:xfrm>
        </p:grpSpPr>
        <p:sp>
          <p:nvSpPr>
            <p:cNvPr id="9" name="任意多边形 8"/>
            <p:cNvSpPr/>
            <p:nvPr/>
          </p:nvSpPr>
          <p:spPr>
            <a:xfrm rot="18900000" flipH="1">
              <a:off x="4193273" y="2160531"/>
              <a:ext cx="204691" cy="204691"/>
            </a:xfrm>
            <a:custGeom>
              <a:avLst/>
              <a:gdLst>
                <a:gd name="connsiteX0" fmla="*/ 0 w 304899"/>
                <a:gd name="connsiteY0" fmla="*/ 0 h 304899"/>
                <a:gd name="connsiteX1" fmla="*/ 3059 w 304899"/>
                <a:gd name="connsiteY1" fmla="*/ 10322 h 304899"/>
                <a:gd name="connsiteX2" fmla="*/ 119391 w 304899"/>
                <a:gd name="connsiteY2" fmla="*/ 185508 h 304899"/>
                <a:gd name="connsiteX3" fmla="*/ 294577 w 304899"/>
                <a:gd name="connsiteY3" fmla="*/ 301840 h 304899"/>
                <a:gd name="connsiteX4" fmla="*/ 304899 w 304899"/>
                <a:gd name="connsiteY4" fmla="*/ 304899 h 304899"/>
                <a:gd name="connsiteX5" fmla="*/ 0 w 304899"/>
                <a:gd name="connsiteY5" fmla="*/ 304899 h 30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99" h="304899">
                  <a:moveTo>
                    <a:pt x="0" y="0"/>
                  </a:moveTo>
                  <a:lnTo>
                    <a:pt x="3059" y="10322"/>
                  </a:lnTo>
                  <a:cubicBezTo>
                    <a:pt x="28910" y="74072"/>
                    <a:pt x="67688" y="133805"/>
                    <a:pt x="119391" y="185508"/>
                  </a:cubicBezTo>
                  <a:cubicBezTo>
                    <a:pt x="171094" y="237211"/>
                    <a:pt x="230827" y="275989"/>
                    <a:pt x="294577" y="301840"/>
                  </a:cubicBezTo>
                  <a:lnTo>
                    <a:pt x="304899" y="304899"/>
                  </a:lnTo>
                  <a:lnTo>
                    <a:pt x="0" y="304899"/>
                  </a:lnTo>
                  <a:close/>
                </a:path>
              </a:pathLst>
            </a:custGeom>
            <a:solidFill>
              <a:schemeClr val="tx1">
                <a:lumMod val="85000"/>
                <a:lumOff val="15000"/>
              </a:schemeClr>
            </a:solidFill>
            <a:ln w="25400" cap="flat" cmpd="sng" algn="ctr">
              <a:noFill/>
              <a:prstDash val="solid"/>
            </a:ln>
            <a:effectLst/>
          </p:spPr>
          <p:txBody>
            <a:bodyPr lIns="91440" tIns="45720" rIns="91440" bIns="45720" rtlCol="0" anchor="ctr"/>
            <a:lstStyle/>
            <a:p>
              <a:pPr algn="ctr" defTabSz="1218565">
                <a:defRPr/>
              </a:pPr>
              <a:endParaRPr lang="zh-CN" altLang="en-US" sz="2400" b="1" kern="0">
                <a:solidFill>
                  <a:srgbClr val="FFFFFF"/>
                </a:solidFill>
                <a:latin typeface="Ping Hei"/>
                <a:ea typeface="方正兰亭超细黑简体" panose="02000000000000000000" charset="-122"/>
              </a:endParaRPr>
            </a:p>
          </p:txBody>
        </p:sp>
        <p:sp>
          <p:nvSpPr>
            <p:cNvPr id="12" name="椭圆 11"/>
            <p:cNvSpPr/>
            <p:nvPr/>
          </p:nvSpPr>
          <p:spPr>
            <a:xfrm flipH="1">
              <a:off x="3379948" y="1849256"/>
              <a:ext cx="826790" cy="826790"/>
            </a:xfrm>
            <a:prstGeom prst="ellipse">
              <a:avLst/>
            </a:prstGeom>
            <a:solidFill>
              <a:srgbClr val="D10000"/>
            </a:solidFill>
            <a:ln w="25400" cap="flat" cmpd="sng" algn="ctr">
              <a:noFill/>
              <a:prstDash val="solid"/>
            </a:ln>
            <a:effectLst/>
          </p:spPr>
          <p:txBody>
            <a:bodyPr rtlCol="0" anchor="ctr"/>
            <a:lstStyle/>
            <a:p>
              <a:pPr algn="ctr" defTabSz="1218565">
                <a:defRPr/>
              </a:pPr>
              <a:r>
                <a:rPr lang="en-US" altLang="zh-CN" sz="2665" b="1" kern="0">
                  <a:solidFill>
                    <a:srgbClr val="FFFFFF"/>
                  </a:solidFill>
                  <a:latin typeface="微软雅黑" panose="020B0503020204020204" charset="-122"/>
                  <a:ea typeface="微软雅黑" panose="020B0503020204020204" charset="-122"/>
                </a:rPr>
                <a:t>1</a:t>
              </a:r>
              <a:endParaRPr lang="en-US" altLang="zh-CN" sz="2665" b="1" kern="0">
                <a:solidFill>
                  <a:srgbClr val="FFFFFF"/>
                </a:solidFill>
                <a:latin typeface="微软雅黑" panose="020B0503020204020204" charset="-122"/>
                <a:ea typeface="微软雅黑" panose="020B0503020204020204" charset="-122"/>
              </a:endParaRPr>
            </a:p>
          </p:txBody>
        </p:sp>
        <p:sp>
          <p:nvSpPr>
            <p:cNvPr id="11" name="圆角矩形 10"/>
            <p:cNvSpPr/>
            <p:nvPr/>
          </p:nvSpPr>
          <p:spPr>
            <a:xfrm>
              <a:off x="4582550" y="1873967"/>
              <a:ext cx="5311840" cy="822671"/>
            </a:xfrm>
            <a:prstGeom prst="roundRect">
              <a:avLst>
                <a:gd name="adj" fmla="val 50000"/>
              </a:avLst>
            </a:prstGeom>
            <a:noFill/>
            <a:ln w="12700" cap="flat" cmpd="sng" algn="ctr">
              <a:solidFill>
                <a:srgbClr val="D10000"/>
              </a:solidFill>
              <a:prstDash val="solid"/>
            </a:ln>
            <a:effectLst/>
          </p:spPr>
          <p:txBody>
            <a:bodyPr rtlCol="0" anchor="ctr"/>
            <a:lstStyle/>
            <a:p>
              <a:pPr algn="ctr">
                <a:defRPr/>
              </a:pPr>
              <a:r>
                <a:rPr lang="zh-CN" altLang="en-US" sz="2800" b="1" dirty="0">
                  <a:solidFill>
                    <a:srgbClr val="C00000"/>
                  </a:solidFill>
                  <a:latin typeface="Arial" panose="020B0604020202020204"/>
                  <a:ea typeface="微软雅黑" panose="020B0503020204020204" charset="-122"/>
                  <a:cs typeface="+mn-ea"/>
                  <a:sym typeface="+mn-lt"/>
                </a:rPr>
                <a:t>工作回顾</a:t>
              </a:r>
              <a:endParaRPr lang="zh-CN" altLang="en-US" sz="2800" b="1" dirty="0">
                <a:solidFill>
                  <a:srgbClr val="C00000"/>
                </a:solidFill>
                <a:latin typeface="Arial" panose="020B0604020202020204"/>
                <a:ea typeface="微软雅黑" panose="020B0503020204020204" charset="-122"/>
                <a:cs typeface="+mn-ea"/>
                <a:sym typeface="+mn-lt"/>
              </a:endParaRPr>
            </a:p>
          </p:txBody>
        </p:sp>
      </p:grpSp>
      <p:grpSp>
        <p:nvGrpSpPr>
          <p:cNvPr id="92" name="组合 91"/>
          <p:cNvGrpSpPr/>
          <p:nvPr/>
        </p:nvGrpSpPr>
        <p:grpSpPr>
          <a:xfrm>
            <a:off x="1903026" y="2132204"/>
            <a:ext cx="1179542" cy="1655197"/>
            <a:chOff x="916743" y="1342594"/>
            <a:chExt cx="940561" cy="1303467"/>
          </a:xfrm>
        </p:grpSpPr>
        <p:sp>
          <p:nvSpPr>
            <p:cNvPr id="93" name="TextBox 26"/>
            <p:cNvSpPr txBox="1"/>
            <p:nvPr/>
          </p:nvSpPr>
          <p:spPr>
            <a:xfrm>
              <a:off x="916743" y="1342594"/>
              <a:ext cx="801653" cy="1303467"/>
            </a:xfrm>
            <a:prstGeom prst="rect">
              <a:avLst/>
            </a:prstGeom>
            <a:noFill/>
          </p:spPr>
          <p:txBody>
            <a:bodyPr vert="eaVert" wrap="none" rtlCol="0">
              <a:spAutoFit/>
            </a:bodyPr>
            <a:lstStyle/>
            <a:p>
              <a:r>
                <a:rPr lang="zh-CN" altLang="en-US" sz="5335" b="1" spc="756" dirty="0">
                  <a:solidFill>
                    <a:srgbClr val="C00000"/>
                  </a:solidFill>
                  <a:latin typeface="微软雅黑" panose="020B0503020204020204" charset="-122"/>
                  <a:ea typeface="微软雅黑" panose="020B0503020204020204" charset="-122"/>
                  <a:cs typeface="+mn-ea"/>
                  <a:sym typeface="+mn-lt"/>
                </a:rPr>
                <a:t>目录</a:t>
              </a:r>
              <a:endParaRPr lang="zh-CN" altLang="en-US" sz="7200" b="1" spc="756" dirty="0">
                <a:solidFill>
                  <a:srgbClr val="C00000"/>
                </a:solidFill>
                <a:latin typeface="微软雅黑" panose="020B0503020204020204" charset="-122"/>
                <a:ea typeface="微软雅黑" panose="020B0503020204020204" charset="-122"/>
                <a:cs typeface="+mn-ea"/>
                <a:sym typeface="+mn-lt"/>
              </a:endParaRPr>
            </a:p>
          </p:txBody>
        </p:sp>
        <p:sp>
          <p:nvSpPr>
            <p:cNvPr id="94" name="TextBox 27"/>
            <p:cNvSpPr txBox="1"/>
            <p:nvPr/>
          </p:nvSpPr>
          <p:spPr>
            <a:xfrm>
              <a:off x="1513717" y="1745392"/>
              <a:ext cx="343587" cy="640120"/>
            </a:xfrm>
            <a:prstGeom prst="rect">
              <a:avLst/>
            </a:prstGeom>
            <a:noFill/>
          </p:spPr>
          <p:txBody>
            <a:bodyPr vert="eaVert" wrap="none" rtlCol="0">
              <a:spAutoFit/>
            </a:bodyPr>
            <a:lstStyle/>
            <a:p>
              <a:r>
                <a:rPr lang="en-US" altLang="zh-CN" sz="1600" b="1" spc="-189" dirty="0">
                  <a:solidFill>
                    <a:srgbClr val="C00000"/>
                  </a:solidFill>
                  <a:cs typeface="+mn-ea"/>
                  <a:sym typeface="+mn-lt"/>
                </a:rPr>
                <a:t>CONTENTS</a:t>
              </a:r>
              <a:endParaRPr lang="zh-CN" altLang="en-US" sz="1600" b="1" spc="-189" dirty="0">
                <a:solidFill>
                  <a:srgbClr val="C00000"/>
                </a:solidFill>
                <a:cs typeface="+mn-ea"/>
                <a:sym typeface="+mn-lt"/>
              </a:endParaRPr>
            </a:p>
          </p:txBody>
        </p:sp>
      </p:grpSp>
      <p:grpSp>
        <p:nvGrpSpPr>
          <p:cNvPr id="44" name="组合 43"/>
          <p:cNvGrpSpPr/>
          <p:nvPr/>
        </p:nvGrpSpPr>
        <p:grpSpPr>
          <a:xfrm>
            <a:off x="4468411" y="2780481"/>
            <a:ext cx="4017644" cy="522605"/>
            <a:chOff x="3379948" y="1849256"/>
            <a:chExt cx="6514442" cy="847382"/>
          </a:xfrm>
        </p:grpSpPr>
        <p:sp>
          <p:nvSpPr>
            <p:cNvPr id="45" name="任意多边形 44"/>
            <p:cNvSpPr/>
            <p:nvPr/>
          </p:nvSpPr>
          <p:spPr>
            <a:xfrm rot="18900000" flipH="1">
              <a:off x="4193273" y="2160531"/>
              <a:ext cx="204691" cy="204691"/>
            </a:xfrm>
            <a:custGeom>
              <a:avLst/>
              <a:gdLst>
                <a:gd name="connsiteX0" fmla="*/ 0 w 304899"/>
                <a:gd name="connsiteY0" fmla="*/ 0 h 304899"/>
                <a:gd name="connsiteX1" fmla="*/ 3059 w 304899"/>
                <a:gd name="connsiteY1" fmla="*/ 10322 h 304899"/>
                <a:gd name="connsiteX2" fmla="*/ 119391 w 304899"/>
                <a:gd name="connsiteY2" fmla="*/ 185508 h 304899"/>
                <a:gd name="connsiteX3" fmla="*/ 294577 w 304899"/>
                <a:gd name="connsiteY3" fmla="*/ 301840 h 304899"/>
                <a:gd name="connsiteX4" fmla="*/ 304899 w 304899"/>
                <a:gd name="connsiteY4" fmla="*/ 304899 h 304899"/>
                <a:gd name="connsiteX5" fmla="*/ 0 w 304899"/>
                <a:gd name="connsiteY5" fmla="*/ 304899 h 30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99" h="304899">
                  <a:moveTo>
                    <a:pt x="0" y="0"/>
                  </a:moveTo>
                  <a:lnTo>
                    <a:pt x="3059" y="10322"/>
                  </a:lnTo>
                  <a:cubicBezTo>
                    <a:pt x="28910" y="74072"/>
                    <a:pt x="67688" y="133805"/>
                    <a:pt x="119391" y="185508"/>
                  </a:cubicBezTo>
                  <a:cubicBezTo>
                    <a:pt x="171094" y="237211"/>
                    <a:pt x="230827" y="275989"/>
                    <a:pt x="294577" y="301840"/>
                  </a:cubicBezTo>
                  <a:lnTo>
                    <a:pt x="304899" y="304899"/>
                  </a:lnTo>
                  <a:lnTo>
                    <a:pt x="0" y="304899"/>
                  </a:lnTo>
                  <a:close/>
                </a:path>
              </a:pathLst>
            </a:custGeom>
            <a:solidFill>
              <a:schemeClr val="tx1">
                <a:lumMod val="85000"/>
                <a:lumOff val="15000"/>
              </a:schemeClr>
            </a:solidFill>
            <a:ln w="25400" cap="flat" cmpd="sng" algn="ctr">
              <a:noFill/>
              <a:prstDash val="solid"/>
            </a:ln>
            <a:effectLst/>
          </p:spPr>
          <p:txBody>
            <a:bodyPr lIns="91440" tIns="45720" rIns="91440" bIns="45720" rtlCol="0" anchor="ctr"/>
            <a:lstStyle/>
            <a:p>
              <a:pPr algn="ctr" defTabSz="1218565">
                <a:defRPr/>
              </a:pPr>
              <a:endParaRPr lang="zh-CN" altLang="en-US" sz="2400" b="1" kern="0">
                <a:solidFill>
                  <a:srgbClr val="FFFFFF"/>
                </a:solidFill>
                <a:latin typeface="Ping Hei"/>
                <a:ea typeface="方正兰亭超细黑简体" panose="02000000000000000000" charset="-122"/>
              </a:endParaRPr>
            </a:p>
          </p:txBody>
        </p:sp>
        <p:sp>
          <p:nvSpPr>
            <p:cNvPr id="46" name="椭圆 45"/>
            <p:cNvSpPr/>
            <p:nvPr/>
          </p:nvSpPr>
          <p:spPr>
            <a:xfrm flipH="1">
              <a:off x="3379948" y="1849256"/>
              <a:ext cx="826790" cy="826790"/>
            </a:xfrm>
            <a:prstGeom prst="ellipse">
              <a:avLst/>
            </a:prstGeom>
            <a:solidFill>
              <a:srgbClr val="D10000"/>
            </a:solidFill>
            <a:ln w="25400" cap="flat" cmpd="sng" algn="ctr">
              <a:noFill/>
              <a:prstDash val="solid"/>
            </a:ln>
            <a:effectLst/>
          </p:spPr>
          <p:txBody>
            <a:bodyPr rtlCol="0" anchor="ctr"/>
            <a:lstStyle/>
            <a:p>
              <a:pPr algn="ctr" defTabSz="1218565">
                <a:defRPr/>
              </a:pPr>
              <a:r>
                <a:rPr lang="en-US" altLang="zh-CN" sz="2665" b="1" kern="0">
                  <a:solidFill>
                    <a:srgbClr val="FFFFFF"/>
                  </a:solidFill>
                  <a:latin typeface="微软雅黑" panose="020B0503020204020204" charset="-122"/>
                  <a:ea typeface="微软雅黑" panose="020B0503020204020204" charset="-122"/>
                </a:rPr>
                <a:t>2</a:t>
              </a:r>
              <a:endParaRPr lang="en-US" altLang="zh-CN" sz="2665" b="1" kern="0">
                <a:solidFill>
                  <a:srgbClr val="FFFFFF"/>
                </a:solidFill>
                <a:latin typeface="微软雅黑" panose="020B0503020204020204" charset="-122"/>
                <a:ea typeface="微软雅黑" panose="020B0503020204020204" charset="-122"/>
              </a:endParaRPr>
            </a:p>
          </p:txBody>
        </p:sp>
        <p:sp>
          <p:nvSpPr>
            <p:cNvPr id="47" name="圆角矩形 46"/>
            <p:cNvSpPr/>
            <p:nvPr/>
          </p:nvSpPr>
          <p:spPr>
            <a:xfrm>
              <a:off x="4582550" y="1873967"/>
              <a:ext cx="5311840" cy="822671"/>
            </a:xfrm>
            <a:prstGeom prst="roundRect">
              <a:avLst>
                <a:gd name="adj" fmla="val 50000"/>
              </a:avLst>
            </a:prstGeom>
            <a:noFill/>
            <a:ln w="12700" cap="flat" cmpd="sng" algn="ctr">
              <a:solidFill>
                <a:srgbClr val="D10000"/>
              </a:solidFill>
              <a:prstDash val="solid"/>
            </a:ln>
            <a:effectLst/>
          </p:spPr>
          <p:txBody>
            <a:bodyPr rtlCol="0" anchor="ctr"/>
            <a:lstStyle/>
            <a:p>
              <a:pPr algn="ctr">
                <a:defRPr/>
              </a:pPr>
              <a:r>
                <a:rPr lang="zh-CN" altLang="en-US" sz="2800" b="1" dirty="0">
                  <a:solidFill>
                    <a:srgbClr val="C00000"/>
                  </a:solidFill>
                  <a:latin typeface="Arial" panose="020B0604020202020204"/>
                  <a:ea typeface="微软雅黑" panose="020B0503020204020204" charset="-122"/>
                  <a:cs typeface="+mn-ea"/>
                  <a:sym typeface="+mn-lt"/>
                </a:rPr>
                <a:t>安全工作概述</a:t>
              </a:r>
              <a:endParaRPr lang="zh-CN" altLang="en-US" sz="2800" b="1" dirty="0">
                <a:solidFill>
                  <a:srgbClr val="C00000"/>
                </a:solidFill>
                <a:latin typeface="Arial" panose="020B0604020202020204"/>
                <a:ea typeface="微软雅黑" panose="020B0503020204020204" charset="-122"/>
                <a:cs typeface="+mn-ea"/>
                <a:sym typeface="+mn-lt"/>
              </a:endParaRPr>
            </a:p>
          </p:txBody>
        </p:sp>
      </p:grpSp>
      <p:grpSp>
        <p:nvGrpSpPr>
          <p:cNvPr id="48" name="组合 47"/>
          <p:cNvGrpSpPr/>
          <p:nvPr/>
        </p:nvGrpSpPr>
        <p:grpSpPr>
          <a:xfrm>
            <a:off x="4468411" y="3584391"/>
            <a:ext cx="4017644" cy="522605"/>
            <a:chOff x="3379948" y="1849256"/>
            <a:chExt cx="6514442" cy="847382"/>
          </a:xfrm>
        </p:grpSpPr>
        <p:sp>
          <p:nvSpPr>
            <p:cNvPr id="49" name="任意多边形 48"/>
            <p:cNvSpPr/>
            <p:nvPr/>
          </p:nvSpPr>
          <p:spPr>
            <a:xfrm rot="18900000" flipH="1">
              <a:off x="4193273" y="2160531"/>
              <a:ext cx="204691" cy="204691"/>
            </a:xfrm>
            <a:custGeom>
              <a:avLst/>
              <a:gdLst>
                <a:gd name="connsiteX0" fmla="*/ 0 w 304899"/>
                <a:gd name="connsiteY0" fmla="*/ 0 h 304899"/>
                <a:gd name="connsiteX1" fmla="*/ 3059 w 304899"/>
                <a:gd name="connsiteY1" fmla="*/ 10322 h 304899"/>
                <a:gd name="connsiteX2" fmla="*/ 119391 w 304899"/>
                <a:gd name="connsiteY2" fmla="*/ 185508 h 304899"/>
                <a:gd name="connsiteX3" fmla="*/ 294577 w 304899"/>
                <a:gd name="connsiteY3" fmla="*/ 301840 h 304899"/>
                <a:gd name="connsiteX4" fmla="*/ 304899 w 304899"/>
                <a:gd name="connsiteY4" fmla="*/ 304899 h 304899"/>
                <a:gd name="connsiteX5" fmla="*/ 0 w 304899"/>
                <a:gd name="connsiteY5" fmla="*/ 304899 h 30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99" h="304899">
                  <a:moveTo>
                    <a:pt x="0" y="0"/>
                  </a:moveTo>
                  <a:lnTo>
                    <a:pt x="3059" y="10322"/>
                  </a:lnTo>
                  <a:cubicBezTo>
                    <a:pt x="28910" y="74072"/>
                    <a:pt x="67688" y="133805"/>
                    <a:pt x="119391" y="185508"/>
                  </a:cubicBezTo>
                  <a:cubicBezTo>
                    <a:pt x="171094" y="237211"/>
                    <a:pt x="230827" y="275989"/>
                    <a:pt x="294577" y="301840"/>
                  </a:cubicBezTo>
                  <a:lnTo>
                    <a:pt x="304899" y="304899"/>
                  </a:lnTo>
                  <a:lnTo>
                    <a:pt x="0" y="304899"/>
                  </a:lnTo>
                  <a:close/>
                </a:path>
              </a:pathLst>
            </a:custGeom>
            <a:solidFill>
              <a:schemeClr val="tx1">
                <a:lumMod val="85000"/>
                <a:lumOff val="15000"/>
              </a:schemeClr>
            </a:solidFill>
            <a:ln w="25400" cap="flat" cmpd="sng" algn="ctr">
              <a:noFill/>
              <a:prstDash val="solid"/>
            </a:ln>
            <a:effectLst/>
          </p:spPr>
          <p:txBody>
            <a:bodyPr lIns="91440" tIns="45720" rIns="91440" bIns="45720" rtlCol="0" anchor="ctr"/>
            <a:lstStyle/>
            <a:p>
              <a:pPr algn="ctr" defTabSz="1218565">
                <a:defRPr/>
              </a:pPr>
              <a:endParaRPr lang="zh-CN" altLang="en-US" sz="2400" b="1" kern="0">
                <a:solidFill>
                  <a:srgbClr val="FFFFFF"/>
                </a:solidFill>
                <a:latin typeface="Ping Hei"/>
                <a:ea typeface="方正兰亭超细黑简体" panose="02000000000000000000" charset="-122"/>
              </a:endParaRPr>
            </a:p>
          </p:txBody>
        </p:sp>
        <p:sp>
          <p:nvSpPr>
            <p:cNvPr id="50" name="椭圆 49"/>
            <p:cNvSpPr/>
            <p:nvPr/>
          </p:nvSpPr>
          <p:spPr>
            <a:xfrm flipH="1">
              <a:off x="3379948" y="1849256"/>
              <a:ext cx="826790" cy="826790"/>
            </a:xfrm>
            <a:prstGeom prst="ellipse">
              <a:avLst/>
            </a:prstGeom>
            <a:solidFill>
              <a:srgbClr val="D10000"/>
            </a:solidFill>
            <a:ln w="25400" cap="flat" cmpd="sng" algn="ctr">
              <a:noFill/>
              <a:prstDash val="solid"/>
            </a:ln>
            <a:effectLst/>
          </p:spPr>
          <p:txBody>
            <a:bodyPr rtlCol="0" anchor="ctr"/>
            <a:lstStyle/>
            <a:p>
              <a:pPr algn="ctr" defTabSz="1218565">
                <a:defRPr/>
              </a:pPr>
              <a:r>
                <a:rPr lang="en-US" altLang="zh-CN" sz="2665" b="1" kern="0">
                  <a:solidFill>
                    <a:srgbClr val="FFFFFF"/>
                  </a:solidFill>
                  <a:latin typeface="微软雅黑" panose="020B0503020204020204" charset="-122"/>
                  <a:ea typeface="微软雅黑" panose="020B0503020204020204" charset="-122"/>
                </a:rPr>
                <a:t>3</a:t>
              </a:r>
              <a:endParaRPr lang="en-US" altLang="zh-CN" sz="2665" b="1" kern="0">
                <a:solidFill>
                  <a:srgbClr val="FFFFFF"/>
                </a:solidFill>
                <a:latin typeface="微软雅黑" panose="020B0503020204020204" charset="-122"/>
                <a:ea typeface="微软雅黑" panose="020B0503020204020204" charset="-122"/>
              </a:endParaRPr>
            </a:p>
          </p:txBody>
        </p:sp>
        <p:sp>
          <p:nvSpPr>
            <p:cNvPr id="51" name="圆角矩形 50"/>
            <p:cNvSpPr/>
            <p:nvPr/>
          </p:nvSpPr>
          <p:spPr>
            <a:xfrm>
              <a:off x="4582550" y="1873967"/>
              <a:ext cx="5311840" cy="822671"/>
            </a:xfrm>
            <a:prstGeom prst="roundRect">
              <a:avLst>
                <a:gd name="adj" fmla="val 50000"/>
              </a:avLst>
            </a:prstGeom>
            <a:noFill/>
            <a:ln w="12700" cap="flat" cmpd="sng" algn="ctr">
              <a:solidFill>
                <a:srgbClr val="D10000"/>
              </a:solidFill>
              <a:prstDash val="solid"/>
            </a:ln>
            <a:effectLst/>
          </p:spPr>
          <p:txBody>
            <a:bodyPr rtlCol="0" anchor="ctr"/>
            <a:lstStyle/>
            <a:p>
              <a:pPr algn="ctr">
                <a:defRPr/>
              </a:pPr>
              <a:r>
                <a:rPr lang="zh-CN" altLang="en-US" sz="2800" b="1" dirty="0">
                  <a:solidFill>
                    <a:srgbClr val="C00000"/>
                  </a:solidFill>
                  <a:latin typeface="Arial" panose="020B0604020202020204"/>
                  <a:ea typeface="微软雅黑" panose="020B0503020204020204" charset="-122"/>
                  <a:cs typeface="+mn-ea"/>
                  <a:sym typeface="+mn-lt"/>
                </a:rPr>
                <a:t>活动成效和不足</a:t>
              </a:r>
              <a:endParaRPr lang="zh-CN" altLang="en-US" sz="2800" b="1" dirty="0">
                <a:solidFill>
                  <a:srgbClr val="C00000"/>
                </a:solidFill>
                <a:latin typeface="Arial" panose="020B0604020202020204"/>
                <a:ea typeface="微软雅黑" panose="020B0503020204020204" charset="-122"/>
                <a:cs typeface="+mn-ea"/>
                <a:sym typeface="+mn-lt"/>
              </a:endParaRPr>
            </a:p>
          </p:txBody>
        </p:sp>
      </p:grpSp>
      <p:grpSp>
        <p:nvGrpSpPr>
          <p:cNvPr id="52" name="组合 51"/>
          <p:cNvGrpSpPr/>
          <p:nvPr/>
        </p:nvGrpSpPr>
        <p:grpSpPr>
          <a:xfrm>
            <a:off x="4468411" y="4342581"/>
            <a:ext cx="4017644" cy="522605"/>
            <a:chOff x="3379948" y="1849256"/>
            <a:chExt cx="6514442" cy="847382"/>
          </a:xfrm>
        </p:grpSpPr>
        <p:sp>
          <p:nvSpPr>
            <p:cNvPr id="53" name="任意多边形 52"/>
            <p:cNvSpPr/>
            <p:nvPr/>
          </p:nvSpPr>
          <p:spPr>
            <a:xfrm rot="18900000" flipH="1">
              <a:off x="4193273" y="2160531"/>
              <a:ext cx="204691" cy="204691"/>
            </a:xfrm>
            <a:custGeom>
              <a:avLst/>
              <a:gdLst>
                <a:gd name="connsiteX0" fmla="*/ 0 w 304899"/>
                <a:gd name="connsiteY0" fmla="*/ 0 h 304899"/>
                <a:gd name="connsiteX1" fmla="*/ 3059 w 304899"/>
                <a:gd name="connsiteY1" fmla="*/ 10322 h 304899"/>
                <a:gd name="connsiteX2" fmla="*/ 119391 w 304899"/>
                <a:gd name="connsiteY2" fmla="*/ 185508 h 304899"/>
                <a:gd name="connsiteX3" fmla="*/ 294577 w 304899"/>
                <a:gd name="connsiteY3" fmla="*/ 301840 h 304899"/>
                <a:gd name="connsiteX4" fmla="*/ 304899 w 304899"/>
                <a:gd name="connsiteY4" fmla="*/ 304899 h 304899"/>
                <a:gd name="connsiteX5" fmla="*/ 0 w 304899"/>
                <a:gd name="connsiteY5" fmla="*/ 304899 h 304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99" h="304899">
                  <a:moveTo>
                    <a:pt x="0" y="0"/>
                  </a:moveTo>
                  <a:lnTo>
                    <a:pt x="3059" y="10322"/>
                  </a:lnTo>
                  <a:cubicBezTo>
                    <a:pt x="28910" y="74072"/>
                    <a:pt x="67688" y="133805"/>
                    <a:pt x="119391" y="185508"/>
                  </a:cubicBezTo>
                  <a:cubicBezTo>
                    <a:pt x="171094" y="237211"/>
                    <a:pt x="230827" y="275989"/>
                    <a:pt x="294577" y="301840"/>
                  </a:cubicBezTo>
                  <a:lnTo>
                    <a:pt x="304899" y="304899"/>
                  </a:lnTo>
                  <a:lnTo>
                    <a:pt x="0" y="304899"/>
                  </a:lnTo>
                  <a:close/>
                </a:path>
              </a:pathLst>
            </a:custGeom>
            <a:solidFill>
              <a:schemeClr val="tx1">
                <a:lumMod val="85000"/>
                <a:lumOff val="15000"/>
              </a:schemeClr>
            </a:solidFill>
            <a:ln w="25400" cap="flat" cmpd="sng" algn="ctr">
              <a:noFill/>
              <a:prstDash val="solid"/>
            </a:ln>
            <a:effectLst/>
          </p:spPr>
          <p:txBody>
            <a:bodyPr lIns="91440" tIns="45720" rIns="91440" bIns="45720" rtlCol="0" anchor="ctr"/>
            <a:lstStyle/>
            <a:p>
              <a:pPr algn="ctr" defTabSz="1218565">
                <a:defRPr/>
              </a:pPr>
              <a:endParaRPr lang="zh-CN" altLang="en-US" sz="2400" b="1" kern="0">
                <a:solidFill>
                  <a:srgbClr val="FFFFFF"/>
                </a:solidFill>
                <a:latin typeface="Ping Hei"/>
                <a:ea typeface="方正兰亭超细黑简体" panose="02000000000000000000" charset="-122"/>
              </a:endParaRPr>
            </a:p>
          </p:txBody>
        </p:sp>
        <p:sp>
          <p:nvSpPr>
            <p:cNvPr id="54" name="椭圆 53"/>
            <p:cNvSpPr/>
            <p:nvPr/>
          </p:nvSpPr>
          <p:spPr>
            <a:xfrm flipH="1">
              <a:off x="3379948" y="1849256"/>
              <a:ext cx="826790" cy="826790"/>
            </a:xfrm>
            <a:prstGeom prst="ellipse">
              <a:avLst/>
            </a:prstGeom>
            <a:solidFill>
              <a:srgbClr val="D10000"/>
            </a:solidFill>
            <a:ln w="25400" cap="flat" cmpd="sng" algn="ctr">
              <a:noFill/>
              <a:prstDash val="solid"/>
            </a:ln>
            <a:effectLst/>
          </p:spPr>
          <p:txBody>
            <a:bodyPr rtlCol="0" anchor="ctr"/>
            <a:lstStyle/>
            <a:p>
              <a:pPr algn="ctr" defTabSz="1218565">
                <a:defRPr/>
              </a:pPr>
              <a:r>
                <a:rPr lang="en-US" altLang="zh-CN" sz="2665" b="1" kern="0">
                  <a:solidFill>
                    <a:srgbClr val="FFFFFF"/>
                  </a:solidFill>
                  <a:latin typeface="微软雅黑" panose="020B0503020204020204" charset="-122"/>
                  <a:ea typeface="微软雅黑" panose="020B0503020204020204" charset="-122"/>
                </a:rPr>
                <a:t>4</a:t>
              </a:r>
              <a:endParaRPr lang="en-US" altLang="zh-CN" sz="2665" b="1" kern="0">
                <a:solidFill>
                  <a:srgbClr val="FFFFFF"/>
                </a:solidFill>
                <a:latin typeface="微软雅黑" panose="020B0503020204020204" charset="-122"/>
                <a:ea typeface="微软雅黑" panose="020B0503020204020204" charset="-122"/>
              </a:endParaRPr>
            </a:p>
          </p:txBody>
        </p:sp>
        <p:sp>
          <p:nvSpPr>
            <p:cNvPr id="55" name="圆角矩形 54"/>
            <p:cNvSpPr/>
            <p:nvPr/>
          </p:nvSpPr>
          <p:spPr>
            <a:xfrm>
              <a:off x="4582550" y="1873967"/>
              <a:ext cx="5311840" cy="822671"/>
            </a:xfrm>
            <a:prstGeom prst="roundRect">
              <a:avLst>
                <a:gd name="adj" fmla="val 50000"/>
              </a:avLst>
            </a:prstGeom>
            <a:noFill/>
            <a:ln w="12700" cap="flat" cmpd="sng" algn="ctr">
              <a:solidFill>
                <a:srgbClr val="D10000"/>
              </a:solidFill>
              <a:prstDash val="solid"/>
            </a:ln>
            <a:effectLst/>
          </p:spPr>
          <p:txBody>
            <a:bodyPr rtlCol="0" anchor="ctr"/>
            <a:lstStyle/>
            <a:p>
              <a:pPr algn="ctr">
                <a:defRPr/>
              </a:pPr>
              <a:r>
                <a:rPr lang="zh-CN" altLang="en-US" sz="2800" b="1" dirty="0">
                  <a:solidFill>
                    <a:srgbClr val="C00000"/>
                  </a:solidFill>
                  <a:latin typeface="Arial" panose="020B0604020202020204"/>
                  <a:ea typeface="微软雅黑" panose="020B0503020204020204" charset="-122"/>
                  <a:cs typeface="+mn-ea"/>
                  <a:sym typeface="+mn-lt"/>
                </a:rPr>
                <a:t>今后工作计划</a:t>
              </a:r>
              <a:endParaRPr lang="zh-CN" altLang="en-US" sz="2800" b="1" dirty="0">
                <a:solidFill>
                  <a:srgbClr val="C00000"/>
                </a:solidFill>
                <a:latin typeface="Arial" panose="020B0604020202020204"/>
                <a:ea typeface="微软雅黑" panose="020B0503020204020204" charset="-122"/>
                <a:cs typeface="+mn-ea"/>
                <a:sym typeface="+mn-lt"/>
              </a:endParaRPr>
            </a:p>
          </p:txBody>
        </p:sp>
      </p:gr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fade">
                                      <p:cBhvr>
                                        <p:cTn id="7" dur="1000"/>
                                        <p:tgtEl>
                                          <p:spTgt spid="92"/>
                                        </p:tgtEl>
                                      </p:cBhvr>
                                    </p:animEffect>
                                    <p:anim calcmode="lin" valueType="num">
                                      <p:cBhvr>
                                        <p:cTn id="8" dur="1000" fill="hold"/>
                                        <p:tgtEl>
                                          <p:spTgt spid="92"/>
                                        </p:tgtEl>
                                        <p:attrNameLst>
                                          <p:attrName>ppt_x</p:attrName>
                                        </p:attrNameLst>
                                      </p:cBhvr>
                                      <p:tavLst>
                                        <p:tav tm="0">
                                          <p:val>
                                            <p:strVal val="#ppt_x"/>
                                          </p:val>
                                        </p:tav>
                                        <p:tav tm="100000">
                                          <p:val>
                                            <p:strVal val="#ppt_x"/>
                                          </p:val>
                                        </p:tav>
                                      </p:tavLst>
                                    </p:anim>
                                    <p:anim calcmode="lin" valueType="num">
                                      <p:cBhvr>
                                        <p:cTn id="9" dur="1000" fill="hold"/>
                                        <p:tgtEl>
                                          <p:spTgt spid="9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2" presetClass="entr" presetSubtype="8"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ppt_x</p:attrName>
                                        </p:attrNameLst>
                                      </p:cBhvr>
                                      <p:tavLst>
                                        <p:tav tm="0">
                                          <p:val>
                                            <p:strVal val="#ppt_x-#ppt_w*1.125000"/>
                                          </p:val>
                                        </p:tav>
                                        <p:tav tm="100000">
                                          <p:val>
                                            <p:strVal val="#ppt_x"/>
                                          </p:val>
                                        </p:tav>
                                      </p:tavLst>
                                    </p:anim>
                                    <p:animEffect transition="in" filter="wipe(right)">
                                      <p:cBhvr>
                                        <p:cTn id="14" dur="500"/>
                                        <p:tgtEl>
                                          <p:spTgt spid="8"/>
                                        </p:tgtEl>
                                      </p:cBhvr>
                                    </p:animEffect>
                                  </p:childTnLst>
                                </p:cTn>
                              </p:par>
                            </p:childTnLst>
                          </p:cTn>
                        </p:par>
                        <p:par>
                          <p:cTn id="15" fill="hold">
                            <p:stCondLst>
                              <p:cond delay="1500"/>
                            </p:stCondLst>
                            <p:childTnLst>
                              <p:par>
                                <p:cTn id="16" presetID="12" presetClass="entr" presetSubtype="8" fill="hold" nodeType="afterEffect">
                                  <p:stCondLst>
                                    <p:cond delay="0"/>
                                  </p:stCondLst>
                                  <p:childTnLst>
                                    <p:set>
                                      <p:cBhvr>
                                        <p:cTn id="17" dur="1" fill="hold">
                                          <p:stCondLst>
                                            <p:cond delay="0"/>
                                          </p:stCondLst>
                                        </p:cTn>
                                        <p:tgtEl>
                                          <p:spTgt spid="44"/>
                                        </p:tgtEl>
                                        <p:attrNameLst>
                                          <p:attrName>style.visibility</p:attrName>
                                        </p:attrNameLst>
                                      </p:cBhvr>
                                      <p:to>
                                        <p:strVal val="visible"/>
                                      </p:to>
                                    </p:set>
                                    <p:anim calcmode="lin" valueType="num">
                                      <p:cBhvr additive="base">
                                        <p:cTn id="18" dur="500"/>
                                        <p:tgtEl>
                                          <p:spTgt spid="44"/>
                                        </p:tgtEl>
                                        <p:attrNameLst>
                                          <p:attrName>ppt_x</p:attrName>
                                        </p:attrNameLst>
                                      </p:cBhvr>
                                      <p:tavLst>
                                        <p:tav tm="0">
                                          <p:val>
                                            <p:strVal val="#ppt_x-#ppt_w*1.125000"/>
                                          </p:val>
                                        </p:tav>
                                        <p:tav tm="100000">
                                          <p:val>
                                            <p:strVal val="#ppt_x"/>
                                          </p:val>
                                        </p:tav>
                                      </p:tavLst>
                                    </p:anim>
                                    <p:animEffect transition="in" filter="wipe(right)">
                                      <p:cBhvr>
                                        <p:cTn id="19" dur="500"/>
                                        <p:tgtEl>
                                          <p:spTgt spid="44"/>
                                        </p:tgtEl>
                                      </p:cBhvr>
                                    </p:animEffect>
                                  </p:childTnLst>
                                </p:cTn>
                              </p:par>
                            </p:childTnLst>
                          </p:cTn>
                        </p:par>
                        <p:par>
                          <p:cTn id="20" fill="hold">
                            <p:stCondLst>
                              <p:cond delay="2000"/>
                            </p:stCondLst>
                            <p:childTnLst>
                              <p:par>
                                <p:cTn id="21" presetID="12" presetClass="entr" presetSubtype="8" fill="hold" nodeType="afterEffect">
                                  <p:stCondLst>
                                    <p:cond delay="0"/>
                                  </p:stCondLst>
                                  <p:childTnLst>
                                    <p:set>
                                      <p:cBhvr>
                                        <p:cTn id="22" dur="1" fill="hold">
                                          <p:stCondLst>
                                            <p:cond delay="0"/>
                                          </p:stCondLst>
                                        </p:cTn>
                                        <p:tgtEl>
                                          <p:spTgt spid="48"/>
                                        </p:tgtEl>
                                        <p:attrNameLst>
                                          <p:attrName>style.visibility</p:attrName>
                                        </p:attrNameLst>
                                      </p:cBhvr>
                                      <p:to>
                                        <p:strVal val="visible"/>
                                      </p:to>
                                    </p:set>
                                    <p:anim calcmode="lin" valueType="num">
                                      <p:cBhvr additive="base">
                                        <p:cTn id="23" dur="500"/>
                                        <p:tgtEl>
                                          <p:spTgt spid="48"/>
                                        </p:tgtEl>
                                        <p:attrNameLst>
                                          <p:attrName>ppt_x</p:attrName>
                                        </p:attrNameLst>
                                      </p:cBhvr>
                                      <p:tavLst>
                                        <p:tav tm="0">
                                          <p:val>
                                            <p:strVal val="#ppt_x-#ppt_w*1.125000"/>
                                          </p:val>
                                        </p:tav>
                                        <p:tav tm="100000">
                                          <p:val>
                                            <p:strVal val="#ppt_x"/>
                                          </p:val>
                                        </p:tav>
                                      </p:tavLst>
                                    </p:anim>
                                    <p:animEffect transition="in" filter="wipe(right)">
                                      <p:cBhvr>
                                        <p:cTn id="24" dur="500"/>
                                        <p:tgtEl>
                                          <p:spTgt spid="48"/>
                                        </p:tgtEl>
                                      </p:cBhvr>
                                    </p:animEffect>
                                  </p:childTnLst>
                                </p:cTn>
                              </p:par>
                            </p:childTnLst>
                          </p:cTn>
                        </p:par>
                        <p:par>
                          <p:cTn id="25" fill="hold">
                            <p:stCondLst>
                              <p:cond delay="2500"/>
                            </p:stCondLst>
                            <p:childTnLst>
                              <p:par>
                                <p:cTn id="26" presetID="12" presetClass="entr" presetSubtype="8" fill="hold" nodeType="afterEffect">
                                  <p:stCondLst>
                                    <p:cond delay="0"/>
                                  </p:stCondLst>
                                  <p:childTnLst>
                                    <p:set>
                                      <p:cBhvr>
                                        <p:cTn id="27" dur="1" fill="hold">
                                          <p:stCondLst>
                                            <p:cond delay="0"/>
                                          </p:stCondLst>
                                        </p:cTn>
                                        <p:tgtEl>
                                          <p:spTgt spid="52"/>
                                        </p:tgtEl>
                                        <p:attrNameLst>
                                          <p:attrName>style.visibility</p:attrName>
                                        </p:attrNameLst>
                                      </p:cBhvr>
                                      <p:to>
                                        <p:strVal val="visible"/>
                                      </p:to>
                                    </p:set>
                                    <p:anim calcmode="lin" valueType="num">
                                      <p:cBhvr additive="base">
                                        <p:cTn id="28" dur="500"/>
                                        <p:tgtEl>
                                          <p:spTgt spid="52"/>
                                        </p:tgtEl>
                                        <p:attrNameLst>
                                          <p:attrName>ppt_x</p:attrName>
                                        </p:attrNameLst>
                                      </p:cBhvr>
                                      <p:tavLst>
                                        <p:tav tm="0">
                                          <p:val>
                                            <p:strVal val="#ppt_x-#ppt_w*1.125000"/>
                                          </p:val>
                                        </p:tav>
                                        <p:tav tm="100000">
                                          <p:val>
                                            <p:strVal val="#ppt_x"/>
                                          </p:val>
                                        </p:tav>
                                      </p:tavLst>
                                    </p:anim>
                                    <p:animEffect transition="in" filter="wipe(right)">
                                      <p:cBhvr>
                                        <p:cTn id="2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6000" r="-6000"/>
          </a:stretch>
        </a:blipFill>
        <a:effectLst/>
      </p:bgPr>
    </p:bg>
    <p:spTree>
      <p:nvGrpSpPr>
        <p:cNvPr id="1" name=""/>
        <p:cNvGrpSpPr/>
        <p:nvPr/>
      </p:nvGrpSpPr>
      <p:grpSpPr>
        <a:xfrm>
          <a:off x="0" y="0"/>
          <a:ext cx="0" cy="0"/>
          <a:chOff x="0" y="0"/>
          <a:chExt cx="0" cy="0"/>
        </a:xfrm>
      </p:grpSpPr>
      <p:cxnSp>
        <p:nvCxnSpPr>
          <p:cNvPr id="102" name="直接连接符 101"/>
          <p:cNvCxnSpPr/>
          <p:nvPr/>
        </p:nvCxnSpPr>
        <p:spPr bwMode="auto">
          <a:xfrm>
            <a:off x="3937774" y="3168833"/>
            <a:ext cx="3761803" cy="0"/>
          </a:xfrm>
          <a:prstGeom prst="line">
            <a:avLst/>
          </a:prstGeom>
          <a:solidFill>
            <a:schemeClr val="accent1"/>
          </a:solidFill>
          <a:ln w="9525" cap="flat" cmpd="sng" algn="ctr">
            <a:solidFill>
              <a:srgbClr val="D1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TextBox 9"/>
          <p:cNvSpPr txBox="1"/>
          <p:nvPr/>
        </p:nvSpPr>
        <p:spPr>
          <a:xfrm>
            <a:off x="4559439" y="2153300"/>
            <a:ext cx="3185740" cy="1015608"/>
          </a:xfrm>
          <a:prstGeom prst="rect">
            <a:avLst/>
          </a:prstGeom>
          <a:noFill/>
        </p:spPr>
        <p:txBody>
          <a:bodyPr wrap="square" lIns="91388" tIns="45693" rIns="91388" bIns="45693" rtlCol="0">
            <a:spAutoFit/>
          </a:bodyPr>
          <a:lstStyle/>
          <a:p>
            <a:pPr>
              <a:defRPr/>
            </a:pPr>
            <a:r>
              <a:rPr lang="zh-CN" altLang="en-US" sz="6000" b="1" dirty="0">
                <a:solidFill>
                  <a:srgbClr val="C00000"/>
                </a:solidFill>
                <a:latin typeface="微软雅黑" panose="020B0503020204020204" charset="-122"/>
                <a:ea typeface="微软雅黑" panose="020B0503020204020204" charset="-122"/>
                <a:cs typeface="+mn-ea"/>
                <a:sym typeface="+mn-lt"/>
              </a:rPr>
              <a:t>第一章</a:t>
            </a:r>
            <a:endParaRPr lang="zh-CN" altLang="en-US" sz="6000" b="1" dirty="0">
              <a:solidFill>
                <a:srgbClr val="C00000"/>
              </a:solidFill>
              <a:latin typeface="微软雅黑" panose="020B0503020204020204" charset="-122"/>
              <a:ea typeface="微软雅黑" panose="020B0503020204020204" charset="-122"/>
              <a:cs typeface="+mn-ea"/>
              <a:sym typeface="+mn-lt"/>
            </a:endParaRPr>
          </a:p>
        </p:txBody>
      </p:sp>
      <p:sp>
        <p:nvSpPr>
          <p:cNvPr id="105" name="TextBox 9"/>
          <p:cNvSpPr txBox="1"/>
          <p:nvPr/>
        </p:nvSpPr>
        <p:spPr>
          <a:xfrm>
            <a:off x="2056546" y="3496820"/>
            <a:ext cx="7523607" cy="767080"/>
          </a:xfrm>
          <a:prstGeom prst="rect">
            <a:avLst/>
          </a:prstGeom>
          <a:noFill/>
        </p:spPr>
        <p:txBody>
          <a:bodyPr wrap="square" lIns="91388" tIns="45693" rIns="91388" bIns="45693" rtlCol="0">
            <a:spAutoFit/>
          </a:bodyPr>
          <a:lstStyle/>
          <a:p>
            <a:pPr algn="ctr">
              <a:defRPr/>
            </a:pPr>
            <a:r>
              <a:rPr lang="zh-CN" altLang="en-US" sz="4400" b="1" dirty="0">
                <a:solidFill>
                  <a:srgbClr val="C00000"/>
                </a:solidFill>
                <a:latin typeface="Arial" panose="020B0604020202020204"/>
                <a:ea typeface="微软雅黑" panose="020B0503020204020204" charset="-122"/>
                <a:cs typeface="+mn-ea"/>
                <a:sym typeface="+mn-lt"/>
              </a:rPr>
              <a:t>工作回顾</a:t>
            </a:r>
            <a:endParaRPr lang="zh-CN" altLang="en-US" sz="4400" b="1" dirty="0">
              <a:solidFill>
                <a:srgbClr val="C00000"/>
              </a:solidFill>
              <a:latin typeface="微软雅黑" panose="020B0503020204020204" charset="-122"/>
              <a:ea typeface="微软雅黑" panose="020B0503020204020204" charset="-122"/>
              <a:cs typeface="+mn-ea"/>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
                                        </p:tgtEl>
                                        <p:attrNameLst>
                                          <p:attrName>style.visibility</p:attrName>
                                        </p:attrNameLst>
                                      </p:cBhvr>
                                      <p:to>
                                        <p:strVal val="visible"/>
                                      </p:to>
                                    </p:set>
                                    <p:anim calcmode="lin" valueType="num">
                                      <p:cBhvr>
                                        <p:cTn id="11" dur="500" fill="hold"/>
                                        <p:tgtEl>
                                          <p:spTgt spid="10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
                                        </p:tgtEl>
                                        <p:attrNameLst>
                                          <p:attrName>ppt_y</p:attrName>
                                        </p:attrNameLst>
                                      </p:cBhvr>
                                      <p:tavLst>
                                        <p:tav tm="0">
                                          <p:val>
                                            <p:strVal val="#ppt_y"/>
                                          </p:val>
                                        </p:tav>
                                        <p:tav tm="100000">
                                          <p:val>
                                            <p:strVal val="#ppt_y"/>
                                          </p:val>
                                        </p:tav>
                                      </p:tavLst>
                                    </p:anim>
                                    <p:anim calcmode="lin" valueType="num">
                                      <p:cBhvr>
                                        <p:cTn id="13" dur="500" fill="hold"/>
                                        <p:tgtEl>
                                          <p:spTgt spid="10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
                                        </p:tgtEl>
                                      </p:cBhvr>
                                    </p:animEffect>
                                  </p:childTnLst>
                                </p:cTn>
                              </p:par>
                            </p:childTnLst>
                          </p:cTn>
                        </p:par>
                        <p:par>
                          <p:cTn id="16" fill="hold">
                            <p:stCondLst>
                              <p:cond delay="11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5"/>
                                        </p:tgtEl>
                                        <p:attrNameLst>
                                          <p:attrName>style.visibility</p:attrName>
                                        </p:attrNameLst>
                                      </p:cBhvr>
                                      <p:to>
                                        <p:strVal val="visible"/>
                                      </p:to>
                                    </p:set>
                                    <p:anim calcmode="lin" valueType="num">
                                      <p:cBhvr>
                                        <p:cTn id="19" dur="500" fill="hold"/>
                                        <p:tgtEl>
                                          <p:spTgt spid="10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05"/>
                                        </p:tgtEl>
                                        <p:attrNameLst>
                                          <p:attrName>ppt_y</p:attrName>
                                        </p:attrNameLst>
                                      </p:cBhvr>
                                      <p:tavLst>
                                        <p:tav tm="0">
                                          <p:val>
                                            <p:strVal val="#ppt_y"/>
                                          </p:val>
                                        </p:tav>
                                        <p:tav tm="100000">
                                          <p:val>
                                            <p:strVal val="#ppt_y"/>
                                          </p:val>
                                        </p:tav>
                                      </p:tavLst>
                                    </p:anim>
                                    <p:anim calcmode="lin" valueType="num">
                                      <p:cBhvr>
                                        <p:cTn id="21" dur="500" fill="hold"/>
                                        <p:tgtEl>
                                          <p:spTgt spid="10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0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376" y="2444411"/>
            <a:ext cx="11161240" cy="4080933"/>
          </a:xfrm>
          <a:prstGeom prst="rect">
            <a:avLst/>
          </a:prstGeom>
          <a:solidFill>
            <a:schemeClr val="bg1">
              <a:alpha val="2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2099556" y="2162285"/>
            <a:ext cx="7992888" cy="5642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4"/>
          <p:cNvSpPr txBox="1"/>
          <p:nvPr/>
        </p:nvSpPr>
        <p:spPr>
          <a:xfrm>
            <a:off x="1415480" y="281512"/>
            <a:ext cx="1605280" cy="521970"/>
          </a:xfrm>
          <a:prstGeom prst="rect">
            <a:avLst/>
          </a:prstGeom>
          <a:noFill/>
        </p:spPr>
        <p:txBody>
          <a:bodyPr wrap="none" lIns="91440" tIns="45720" rIns="91440" bIns="45720" rtlCol="0">
            <a:spAutoFit/>
          </a:bodyPr>
          <a:lstStyle/>
          <a:p>
            <a:r>
              <a:rPr lang="zh-CN" altLang="en-US" sz="2800" b="1" dirty="0">
                <a:solidFill>
                  <a:schemeClr val="bg1"/>
                </a:solidFill>
                <a:latin typeface="微软雅黑" panose="020B0503020204020204" charset="-122"/>
                <a:ea typeface="微软雅黑" panose="020B0503020204020204" charset="-122"/>
              </a:rPr>
              <a:t>工作回顾</a:t>
            </a:r>
            <a:endParaRPr lang="zh-CN" altLang="en-US" sz="2800" b="1" dirty="0">
              <a:solidFill>
                <a:schemeClr val="bg1"/>
              </a:solidFill>
              <a:latin typeface="微软雅黑" panose="020B0503020204020204" charset="-122"/>
              <a:ea typeface="微软雅黑" panose="020B0503020204020204" charset="-122"/>
            </a:endParaRPr>
          </a:p>
        </p:txBody>
      </p:sp>
      <p:sp>
        <p:nvSpPr>
          <p:cNvPr id="2" name="矩形 1"/>
          <p:cNvSpPr/>
          <p:nvPr/>
        </p:nvSpPr>
        <p:spPr>
          <a:xfrm>
            <a:off x="5293360" y="2182801"/>
            <a:ext cx="1605280" cy="521970"/>
          </a:xfrm>
          <a:prstGeom prst="rect">
            <a:avLst/>
          </a:prstGeom>
        </p:spPr>
        <p:txBody>
          <a:bodyPr wrap="none">
            <a:spAutoFit/>
          </a:bodyPr>
          <a:lstStyle/>
          <a:p>
            <a:pPr lvl="0" algn="ctr"/>
            <a:r>
              <a:rPr lang="zh-CN" altLang="en-US" sz="2800" b="1" dirty="0">
                <a:solidFill>
                  <a:schemeClr val="bg1"/>
                </a:solidFill>
                <a:latin typeface="微软雅黑" panose="020B0503020204020204" charset="-122"/>
                <a:ea typeface="微软雅黑" panose="020B0503020204020204" charset="-122"/>
                <a:sym typeface="+mn-ea"/>
              </a:rPr>
              <a:t>工作回顾</a:t>
            </a:r>
            <a:endParaRPr lang="zh-CN" altLang="en-US" sz="2800" b="1" kern="0" dirty="0">
              <a:solidFill>
                <a:schemeClr val="bg1">
                  <a:lumMod val="95000"/>
                </a:schemeClr>
              </a:solidFill>
              <a:ea typeface="微软雅黑" panose="020B0503020204020204" charset="-122"/>
            </a:endParaRPr>
          </a:p>
        </p:txBody>
      </p:sp>
      <p:sp>
        <p:nvSpPr>
          <p:cNvPr id="11" name="文本框 3"/>
          <p:cNvSpPr txBox="1"/>
          <p:nvPr/>
        </p:nvSpPr>
        <p:spPr>
          <a:xfrm>
            <a:off x="767408" y="2985970"/>
            <a:ext cx="10657184" cy="2584450"/>
          </a:xfrm>
          <a:prstGeom prst="rect">
            <a:avLst/>
          </a:prstGeom>
          <a:noFill/>
        </p:spPr>
        <p:txBody>
          <a:bodyPr wrap="square" rtlCol="0">
            <a:spAutoFit/>
          </a:bodyPr>
          <a:lstStyle/>
          <a:p>
            <a:pPr>
              <a:lnSpc>
                <a:spcPct val="150000"/>
              </a:lnSpc>
            </a:pPr>
            <a:r>
              <a:rPr lang="zh-CN" altLang="en-US" sz="180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lt"/>
              </a:rPr>
              <a:t>201</a:t>
            </a:r>
            <a:r>
              <a:rPr lang="en-US" altLang="zh-CN" sz="180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lt"/>
              </a:rPr>
              <a:t>8</a:t>
            </a:r>
            <a:r>
              <a:rPr lang="zh-CN" altLang="en-US" sz="180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lt"/>
              </a:rPr>
              <a:t>年6月为全国第十七个安全生产月，主题为：生命至上，安全发展。为切实开展好“安全生产月”活动，深入推进全年安全生产各项措施的落实，促进企业安全生产状况的持续稳定发展，我公司根据上级主管部门指示精神, 以生命至上，安全发展为理念，围绕“以增强全民应急意识、提升公众安全素质、提高防灾减灾救灾能力、遏制重特大安全事故为目标，以 “安全生产月”活动为契机，通过开展“安全生产月动员大会”、“安全生产宣传日”、“安全隐患排查”、安全生产知识竞赛等活动，多种渠道的进行了安全知识的宣传，效果显著，使安全生产月活动深入人心。现对前阶段的各项工作进行总结汇报。</a:t>
            </a:r>
            <a:endParaRPr lang="zh-CN" altLang="en-US" sz="1800" b="1"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1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6000" r="-6000"/>
          </a:stretch>
        </a:blipFill>
        <a:effectLst/>
      </p:bgPr>
    </p:bg>
    <p:spTree>
      <p:nvGrpSpPr>
        <p:cNvPr id="1" name=""/>
        <p:cNvGrpSpPr/>
        <p:nvPr/>
      </p:nvGrpSpPr>
      <p:grpSpPr>
        <a:xfrm>
          <a:off x="0" y="0"/>
          <a:ext cx="0" cy="0"/>
          <a:chOff x="0" y="0"/>
          <a:chExt cx="0" cy="0"/>
        </a:xfrm>
      </p:grpSpPr>
      <p:cxnSp>
        <p:nvCxnSpPr>
          <p:cNvPr id="102" name="直接连接符 101"/>
          <p:cNvCxnSpPr/>
          <p:nvPr/>
        </p:nvCxnSpPr>
        <p:spPr bwMode="auto">
          <a:xfrm>
            <a:off x="4337189" y="3296468"/>
            <a:ext cx="3761803" cy="0"/>
          </a:xfrm>
          <a:prstGeom prst="line">
            <a:avLst/>
          </a:prstGeom>
          <a:solidFill>
            <a:schemeClr val="accent1"/>
          </a:solidFill>
          <a:ln w="9525" cap="flat" cmpd="sng" algn="ctr">
            <a:solidFill>
              <a:srgbClr val="D1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TextBox 9"/>
          <p:cNvSpPr txBox="1"/>
          <p:nvPr/>
        </p:nvSpPr>
        <p:spPr>
          <a:xfrm>
            <a:off x="4958854" y="2280935"/>
            <a:ext cx="3185740" cy="1013460"/>
          </a:xfrm>
          <a:prstGeom prst="rect">
            <a:avLst/>
          </a:prstGeom>
          <a:noFill/>
        </p:spPr>
        <p:txBody>
          <a:bodyPr wrap="square" lIns="91388" tIns="45693" rIns="91388" bIns="45693" rtlCol="0">
            <a:spAutoFit/>
          </a:bodyPr>
          <a:lstStyle/>
          <a:p>
            <a:pPr>
              <a:defRPr/>
            </a:pPr>
            <a:r>
              <a:rPr lang="zh-CN" altLang="en-US" sz="6000" b="1" dirty="0">
                <a:solidFill>
                  <a:srgbClr val="C00000"/>
                </a:solidFill>
                <a:latin typeface="微软雅黑" panose="020B0503020204020204" charset="-122"/>
                <a:ea typeface="微软雅黑" panose="020B0503020204020204" charset="-122"/>
                <a:cs typeface="+mn-ea"/>
                <a:sym typeface="+mn-lt"/>
              </a:rPr>
              <a:t>第二章</a:t>
            </a:r>
            <a:endParaRPr lang="zh-CN" altLang="en-US" sz="6000" b="1" dirty="0">
              <a:solidFill>
                <a:srgbClr val="C00000"/>
              </a:solidFill>
              <a:latin typeface="微软雅黑" panose="020B0503020204020204" charset="-122"/>
              <a:ea typeface="微软雅黑" panose="020B0503020204020204" charset="-122"/>
              <a:cs typeface="+mn-ea"/>
              <a:sym typeface="+mn-lt"/>
            </a:endParaRPr>
          </a:p>
        </p:txBody>
      </p:sp>
      <p:sp>
        <p:nvSpPr>
          <p:cNvPr id="105" name="TextBox 9"/>
          <p:cNvSpPr txBox="1"/>
          <p:nvPr/>
        </p:nvSpPr>
        <p:spPr>
          <a:xfrm>
            <a:off x="2455961" y="3624455"/>
            <a:ext cx="7523607" cy="767080"/>
          </a:xfrm>
          <a:prstGeom prst="rect">
            <a:avLst/>
          </a:prstGeom>
          <a:noFill/>
        </p:spPr>
        <p:txBody>
          <a:bodyPr wrap="square" lIns="91388" tIns="45693" rIns="91388" bIns="45693" rtlCol="0">
            <a:spAutoFit/>
          </a:bodyPr>
          <a:lstStyle/>
          <a:p>
            <a:pPr algn="ctr">
              <a:defRPr/>
            </a:pPr>
            <a:r>
              <a:rPr lang="zh-CN" altLang="en-US" sz="4400" b="1" dirty="0">
                <a:solidFill>
                  <a:srgbClr val="C00000"/>
                </a:solidFill>
                <a:latin typeface="Arial" panose="020B0604020202020204"/>
                <a:ea typeface="微软雅黑" panose="020B0503020204020204" charset="-122"/>
                <a:cs typeface="+mn-ea"/>
                <a:sym typeface="+mn-lt"/>
              </a:rPr>
              <a:t>安全工作概述</a:t>
            </a:r>
            <a:endParaRPr lang="zh-CN" altLang="en-US" sz="4400" b="1" dirty="0">
              <a:solidFill>
                <a:srgbClr val="C00000"/>
              </a:solidFill>
              <a:latin typeface="微软雅黑" panose="020B0503020204020204" charset="-122"/>
              <a:ea typeface="微软雅黑" panose="020B0503020204020204" charset="-122"/>
              <a:cs typeface="+mn-ea"/>
              <a:sym typeface="+mn-lt"/>
            </a:endParaRPr>
          </a:p>
        </p:txBody>
      </p:sp>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4"/>
                                        </p:tgtEl>
                                        <p:attrNameLst>
                                          <p:attrName>style.visibility</p:attrName>
                                        </p:attrNameLst>
                                      </p:cBhvr>
                                      <p:to>
                                        <p:strVal val="visible"/>
                                      </p:to>
                                    </p:set>
                                    <p:anim calcmode="lin" valueType="num">
                                      <p:cBhvr>
                                        <p:cTn id="11" dur="500" fill="hold"/>
                                        <p:tgtEl>
                                          <p:spTgt spid="10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4"/>
                                        </p:tgtEl>
                                        <p:attrNameLst>
                                          <p:attrName>ppt_y</p:attrName>
                                        </p:attrNameLst>
                                      </p:cBhvr>
                                      <p:tavLst>
                                        <p:tav tm="0">
                                          <p:val>
                                            <p:strVal val="#ppt_y"/>
                                          </p:val>
                                        </p:tav>
                                        <p:tav tm="100000">
                                          <p:val>
                                            <p:strVal val="#ppt_y"/>
                                          </p:val>
                                        </p:tav>
                                      </p:tavLst>
                                    </p:anim>
                                    <p:anim calcmode="lin" valueType="num">
                                      <p:cBhvr>
                                        <p:cTn id="13" dur="500" fill="hold"/>
                                        <p:tgtEl>
                                          <p:spTgt spid="10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4"/>
                                        </p:tgtEl>
                                      </p:cBhvr>
                                    </p:animEffect>
                                  </p:childTnLst>
                                </p:cTn>
                              </p:par>
                            </p:childTnLst>
                          </p:cTn>
                        </p:par>
                        <p:par>
                          <p:cTn id="16" fill="hold">
                            <p:stCondLst>
                              <p:cond delay="11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5"/>
                                        </p:tgtEl>
                                        <p:attrNameLst>
                                          <p:attrName>style.visibility</p:attrName>
                                        </p:attrNameLst>
                                      </p:cBhvr>
                                      <p:to>
                                        <p:strVal val="visible"/>
                                      </p:to>
                                    </p:set>
                                    <p:anim calcmode="lin" valueType="num">
                                      <p:cBhvr>
                                        <p:cTn id="19" dur="500" fill="hold"/>
                                        <p:tgtEl>
                                          <p:spTgt spid="10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05"/>
                                        </p:tgtEl>
                                        <p:attrNameLst>
                                          <p:attrName>ppt_y</p:attrName>
                                        </p:attrNameLst>
                                      </p:cBhvr>
                                      <p:tavLst>
                                        <p:tav tm="0">
                                          <p:val>
                                            <p:strVal val="#ppt_y"/>
                                          </p:val>
                                        </p:tav>
                                        <p:tav tm="100000">
                                          <p:val>
                                            <p:strVal val="#ppt_y"/>
                                          </p:val>
                                        </p:tav>
                                      </p:tavLst>
                                    </p:anim>
                                    <p:anim calcmode="lin" valueType="num">
                                      <p:cBhvr>
                                        <p:cTn id="21" dur="500" fill="hold"/>
                                        <p:tgtEl>
                                          <p:spTgt spid="10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0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135380" y="329184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领导高度</a:t>
              </a:r>
              <a:endPar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endParaRPr>
            </a:p>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重视</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816127" y="1573674"/>
            <a:ext cx="7296811" cy="3784600"/>
          </a:xfrm>
          <a:prstGeom prst="rect">
            <a:avLst/>
          </a:prstGeom>
        </p:spPr>
        <p:txBody>
          <a:bodyPr wrap="square">
            <a:spAutoFit/>
          </a:bodyPr>
          <a:lstStyle/>
          <a:p>
            <a:pPr indent="423545" defTabSz="1218565" eaLnBrk="0" fontAlgn="base" hangingPunct="0">
              <a:lnSpc>
                <a:spcPct val="150000"/>
              </a:lnSpc>
              <a:spcBef>
                <a:spcPct val="0"/>
              </a:spcBef>
              <a:spcAft>
                <a:spcPct val="0"/>
              </a:spcAft>
            </a:pPr>
            <a:r>
              <a:rPr lang="zh-CN" altLang="en-US" sz="2000" dirty="0">
                <a:latin typeface="微软雅黑" panose="020B0503020204020204" charset="-122"/>
                <a:ea typeface="微软雅黑" panose="020B0503020204020204" charset="-122"/>
                <a:cs typeface="Arial" panose="020B0604020202020204" pitchFamily="34" charset="0"/>
              </a:rPr>
              <a:t>为了开展好“安全生产月”活动，厂部立即做了布置，将和“安全生产月”活动有关安全生产的文件复印件，分发给各车间、项目部及滑模处等基层单位，要求将文件精神传达到员工中去，迅速开展此项活动，提高对安全生产工作的责任感。</a:t>
            </a:r>
            <a:endParaRPr lang="zh-CN" altLang="en-US" sz="20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endParaRPr lang="zh-CN" altLang="en-US" sz="20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150000"/>
              </a:lnSpc>
              <a:spcBef>
                <a:spcPct val="0"/>
              </a:spcBef>
              <a:spcAft>
                <a:spcPct val="0"/>
              </a:spcAft>
            </a:pPr>
            <a:r>
              <a:rPr lang="zh-CN" altLang="en-US" sz="2000" dirty="0">
                <a:latin typeface="微软雅黑" panose="020B0503020204020204" charset="-122"/>
                <a:ea typeface="微软雅黑" panose="020B0503020204020204" charset="-122"/>
                <a:cs typeface="Arial" panose="020B0604020202020204" pitchFamily="34" charset="0"/>
              </a:rPr>
              <a:t>另外在厂领导的重视和支持下，购买了安全生产挂图和光盘等一系列宣教资料，在员工中掀起“生命至上 安全发展”的热潮。</a:t>
            </a:r>
            <a:endParaRPr lang="zh-CN" altLang="en-US" sz="20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47334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6120" y="281305"/>
            <a:ext cx="361124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一 、领导高度重视</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1"/>
          <a:stretch>
            <a:fillRect/>
          </a:stretch>
        </p:blipFill>
        <p:spPr>
          <a:xfrm>
            <a:off x="1125855" y="1932940"/>
            <a:ext cx="2425700" cy="1358900"/>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135380" y="329184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加大宣传</a:t>
              </a:r>
              <a:endPar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endParaRPr>
            </a:p>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力度</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863752" y="2127394"/>
            <a:ext cx="7296811" cy="3046095"/>
          </a:xfrm>
          <a:prstGeom prst="rect">
            <a:avLst/>
          </a:prstGeom>
        </p:spPr>
        <p:txBody>
          <a:bodyPr wrap="square">
            <a:spAutoFit/>
          </a:bodyPr>
          <a:lstStyle/>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采取多种形式宣传党和国家对安全生产的方针、政策和加强安全生产的重大举措。将《安全生产法》和活动月宣传标语挂图在厂宣传窗张贴进行宣传。将《特种作业人员》、《企业班组安全》宣传挂图，在各车间、班组进行张贴。使安全生产更贴近生产、贴近基层。</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在此同时各车间班组出了一期有关安全生产为内容的黑板报。充分反映一线员工对安全生产的呼声，对安全生产工作的要求。</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47334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6120" y="281305"/>
            <a:ext cx="845629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 二 、充分利用宣传窗、黑板报加大宣传力度</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1"/>
          <a:stretch>
            <a:fillRect/>
          </a:stretch>
        </p:blipFill>
        <p:spPr>
          <a:xfrm>
            <a:off x="1110615" y="2068195"/>
            <a:ext cx="2472055" cy="1223645"/>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135380" y="329184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强化安全生产操作规程</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815492" y="1880379"/>
            <a:ext cx="7296811" cy="3046095"/>
          </a:xfrm>
          <a:prstGeom prst="rect">
            <a:avLst/>
          </a:prstGeom>
        </p:spPr>
        <p:txBody>
          <a:bodyPr wrap="square">
            <a:spAutoFit/>
          </a:bodyPr>
          <a:lstStyle/>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在活动期间，根据各车间生产任务安排情况，举办了专题学习培训班。通过观看《安全生产教育》宣传片、《机械工人安全操作技术培训》、《手工电弧焊安全技术》，对车、铣、刨、磨、钳、铆、焊等八大工种技术人员进行安全操作规程技术培训，使广大员工尤其是一线员工的安全防护意识得到增强，提高了自我保护意识。强化执行安全生产操作规程的自觉性。杜绝“三违”，从而实现安全生产的长治久安。</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47334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6120" y="281305"/>
            <a:ext cx="845629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三 、进一步强化安全生产操作规程</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1"/>
          <a:stretch>
            <a:fillRect/>
          </a:stretch>
        </p:blipFill>
        <p:spPr>
          <a:xfrm>
            <a:off x="1110615" y="2068195"/>
            <a:ext cx="2472055" cy="1223645"/>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121285" y="3346450"/>
            <a:ext cx="2416175" cy="2044700"/>
            <a:chOff x="1788" y="5184"/>
            <a:chExt cx="3805" cy="3220"/>
          </a:xfrm>
        </p:grpSpPr>
        <p:sp>
          <p:nvSpPr>
            <p:cNvPr id="4" name="Freeform 10"/>
            <p:cNvSpPr>
              <a:spLocks noEditPoints="1"/>
            </p:cNvSpPr>
            <p:nvPr/>
          </p:nvSpPr>
          <p:spPr bwMode="auto">
            <a:xfrm>
              <a:off x="1799" y="5184"/>
              <a:ext cx="3794" cy="3220"/>
            </a:xfrm>
            <a:custGeom>
              <a:avLst/>
              <a:gdLst>
                <a:gd name="T0" fmla="*/ 1868488 w 2333"/>
                <a:gd name="T1" fmla="*/ 0 h 1818"/>
                <a:gd name="T2" fmla="*/ 1868488 w 2333"/>
                <a:gd name="T3" fmla="*/ 1092205 h 1818"/>
                <a:gd name="T4" fmla="*/ 933844 w 2333"/>
                <a:gd name="T5" fmla="*/ 1455739 h 1818"/>
                <a:gd name="T6" fmla="*/ 0 w 2333"/>
                <a:gd name="T7" fmla="*/ 1092205 h 1818"/>
                <a:gd name="T8" fmla="*/ 0 w 2333"/>
                <a:gd name="T9" fmla="*/ 0 h 1818"/>
                <a:gd name="T10" fmla="*/ 1868488 w 2333"/>
                <a:gd name="T11" fmla="*/ 0 h 1818"/>
                <a:gd name="T12" fmla="*/ 933844 w 2333"/>
                <a:gd name="T13" fmla="*/ 0 h 1818"/>
                <a:gd name="T14" fmla="*/ 0 60000 65536"/>
                <a:gd name="T15" fmla="*/ 0 60000 65536"/>
                <a:gd name="T16" fmla="*/ 0 60000 65536"/>
                <a:gd name="T17" fmla="*/ 0 60000 65536"/>
                <a:gd name="T18" fmla="*/ 0 60000 65536"/>
                <a:gd name="T19" fmla="*/ 0 60000 65536"/>
                <a:gd name="T20" fmla="*/ 0 60000 65536"/>
                <a:gd name="T21" fmla="*/ 0 w 2333"/>
                <a:gd name="T22" fmla="*/ 0 h 1818"/>
                <a:gd name="T23" fmla="*/ 2333 w 2333"/>
                <a:gd name="T24" fmla="*/ 1818 h 18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33" h="1818">
                  <a:moveTo>
                    <a:pt x="2333" y="0"/>
                  </a:moveTo>
                  <a:lnTo>
                    <a:pt x="2333" y="1364"/>
                  </a:lnTo>
                  <a:lnTo>
                    <a:pt x="1166" y="1818"/>
                  </a:lnTo>
                  <a:lnTo>
                    <a:pt x="0" y="1364"/>
                  </a:lnTo>
                  <a:lnTo>
                    <a:pt x="0" y="0"/>
                  </a:lnTo>
                  <a:lnTo>
                    <a:pt x="2333" y="0"/>
                  </a:lnTo>
                  <a:close/>
                  <a:moveTo>
                    <a:pt x="1166" y="0"/>
                  </a:moveTo>
                </a:path>
              </a:pathLst>
            </a:custGeom>
            <a:solidFill>
              <a:srgbClr val="CC0000"/>
            </a:solidFill>
            <a:ln>
              <a:noFill/>
            </a:ln>
            <a:effectLst>
              <a:outerShdw blurRad="152400" dist="635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4" tIns="45732" rIns="91464" bIns="45732" numCol="1" spcCol="0" rtlCol="0" fromWordArt="0" anchor="ctr" anchorCtr="0" forceAA="0" compatLnSpc="1">
              <a:noAutofit/>
            </a:bodyPr>
            <a:lstStyle/>
            <a:p>
              <a:pPr algn="ctr" defTabSz="1218565"/>
              <a:endParaRPr lang="zh-CN" altLang="en-US" sz="4665" b="1" dirty="0">
                <a:solidFill>
                  <a:srgbClr val="FFFFFF"/>
                </a:solidFill>
                <a:latin typeface="微软雅黑" panose="020B0503020204020204" charset="-122"/>
                <a:ea typeface="微软雅黑" panose="020B0503020204020204" charset="-122"/>
              </a:endParaRPr>
            </a:p>
          </p:txBody>
        </p:sp>
        <p:sp>
          <p:nvSpPr>
            <p:cNvPr id="5" name="矩形 4"/>
            <p:cNvSpPr/>
            <p:nvPr/>
          </p:nvSpPr>
          <p:spPr>
            <a:xfrm>
              <a:off x="1788" y="5700"/>
              <a:ext cx="3805" cy="1695"/>
            </a:xfrm>
            <a:prstGeom prst="rect">
              <a:avLst/>
            </a:prstGeom>
          </p:spPr>
          <p:txBody>
            <a:bodyPr wrap="square">
              <a:spAutoFit/>
            </a:bodyPr>
            <a:lstStyle/>
            <a:p>
              <a:pPr algn="ctr" defTabSz="914400"/>
              <a:r>
                <a:rPr lang="zh-CN" altLang="en-US" sz="3200">
                  <a:solidFill>
                    <a:schemeClr val="bg1"/>
                  </a:solidFill>
                  <a:latin typeface="微软雅黑" panose="020B0503020204020204" charset="-122"/>
                  <a:ea typeface="微软雅黑" panose="020B0503020204020204" charset="-122"/>
                  <a:cs typeface="微软雅黑" panose="020B0503020204020204" charset="-122"/>
                  <a:sym typeface="+mn-ea"/>
                </a:rPr>
                <a:t>强化安全生产操作规程</a:t>
              </a:r>
              <a:endParaRPr lang="zh-CN" altLang="en-US" sz="3200" b="1" dirty="0">
                <a:gradFill>
                  <a:gsLst>
                    <a:gs pos="0">
                      <a:srgbClr val="FFFFFF"/>
                    </a:gs>
                    <a:gs pos="100000">
                      <a:srgbClr val="FFFF00"/>
                    </a:gs>
                  </a:gsLst>
                  <a:lin ang="5400000" scaled="1"/>
                </a:gradFill>
                <a:latin typeface="Arial" panose="020B0604020202020204" pitchFamily="34" charset="0"/>
                <a:ea typeface="微软雅黑" panose="020B0503020204020204" charset="-122"/>
                <a:sym typeface="Arial" panose="020B0604020202020204" pitchFamily="34" charset="0"/>
              </a:endParaRPr>
            </a:p>
          </p:txBody>
        </p:sp>
      </p:grpSp>
      <p:sp>
        <p:nvSpPr>
          <p:cNvPr id="8" name="矩形 7"/>
          <p:cNvSpPr/>
          <p:nvPr/>
        </p:nvSpPr>
        <p:spPr>
          <a:xfrm>
            <a:off x="3043555" y="1102360"/>
            <a:ext cx="8346440" cy="5015865"/>
          </a:xfrm>
          <a:prstGeom prst="rect">
            <a:avLst/>
          </a:prstGeom>
        </p:spPr>
        <p:txBody>
          <a:bodyPr wrap="square">
            <a:spAutoFit/>
          </a:bodyPr>
          <a:lstStyle/>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我厂于——（时间）进行了安全生产大检查，由主管安全生产副厂长主持、安质科长及生产、保卫、各车间等部门领导同志参加，主要检查(自查)了以下几个方面。</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1、认真检查安全操作规程执行情况，坚决纠正各类违反操作规程行为。</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2、要加强电气设备管理，特别是电动工具、电风扇。对车间内丢失的闸刀盖，要及时补上，防止触电事故的发生。</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3、暑期已到，要采取积极稳妥的防暑降温措施，防止中暑事故的发生。</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4、要加强劳动纪律，禁止穿拖鞋进入工作场地。</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5、夏天雨多，大车间、铆工车间、热处理车间屋面漏雨，新盖车间靠近配电柜的墙面漏水，影响到配电柜的安全问题，已责令行政科适时进行处理。</a:t>
            </a:r>
            <a:endParaRPr lang="zh-CN" altLang="en-US" sz="1600" dirty="0">
              <a:latin typeface="微软雅黑" panose="020B0503020204020204" charset="-122"/>
              <a:ea typeface="微软雅黑" panose="020B0503020204020204" charset="-122"/>
              <a:cs typeface="Arial" panose="020B0604020202020204" pitchFamily="34" charset="0"/>
            </a:endParaRPr>
          </a:p>
          <a:p>
            <a:pPr indent="423545" defTabSz="1218565" eaLnBrk="0" fontAlgn="base" hangingPunct="0">
              <a:lnSpc>
                <a:spcPct val="200000"/>
              </a:lnSpc>
              <a:spcBef>
                <a:spcPct val="0"/>
              </a:spcBef>
              <a:spcAft>
                <a:spcPct val="0"/>
              </a:spcAft>
            </a:pPr>
            <a:r>
              <a:rPr lang="zh-CN" altLang="en-US" sz="1600" dirty="0">
                <a:latin typeface="微软雅黑" panose="020B0503020204020204" charset="-122"/>
                <a:ea typeface="微软雅黑" panose="020B0503020204020204" charset="-122"/>
                <a:cs typeface="Arial" panose="020B0604020202020204" pitchFamily="34" charset="0"/>
              </a:rPr>
              <a:t>6、变压器小院内的杂草，由所属车间派员尽快清除。</a:t>
            </a:r>
            <a:endParaRPr lang="zh-CN" altLang="en-US" sz="1600" dirty="0">
              <a:latin typeface="微软雅黑" panose="020B0503020204020204" charset="-122"/>
              <a:ea typeface="微软雅黑" panose="020B0503020204020204" charset="-122"/>
              <a:cs typeface="Arial" panose="020B0604020202020204" pitchFamily="34" charset="0"/>
            </a:endParaRPr>
          </a:p>
        </p:txBody>
      </p:sp>
      <p:cxnSp>
        <p:nvCxnSpPr>
          <p:cNvPr id="7" name="直接连接符 6"/>
          <p:cNvCxnSpPr/>
          <p:nvPr/>
        </p:nvCxnSpPr>
        <p:spPr>
          <a:xfrm>
            <a:off x="3863752" y="1223150"/>
            <a:ext cx="7200800" cy="0"/>
          </a:xfrm>
          <a:prstGeom prst="line">
            <a:avLst/>
          </a:prstGeom>
          <a:ln>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3863752" y="5945717"/>
            <a:ext cx="7200800" cy="0"/>
          </a:xfrm>
          <a:prstGeom prst="line">
            <a:avLst/>
          </a:prstGeom>
          <a:ln>
            <a:solidFill>
              <a:srgbClr val="741E2A"/>
            </a:solidFill>
            <a:prstDash val="dash"/>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06120" y="281305"/>
            <a:ext cx="8456295" cy="460375"/>
          </a:xfrm>
          <a:prstGeom prst="rect">
            <a:avLst/>
          </a:prstGeom>
          <a:noFill/>
        </p:spPr>
        <p:txBody>
          <a:bodyPr wrap="square" rtlCol="0" anchor="t">
            <a:spAutoFit/>
          </a:bodyPr>
          <a:lstStyle/>
          <a:p>
            <a:r>
              <a:rPr lang="zh-CN" altLang="en-US">
                <a:solidFill>
                  <a:schemeClr val="bg1"/>
                </a:solidFill>
                <a:latin typeface="微软雅黑" panose="020B0503020204020204" charset="-122"/>
                <a:ea typeface="微软雅黑" panose="020B0503020204020204" charset="-122"/>
                <a:cs typeface="微软雅黑" panose="020B0503020204020204" charset="-122"/>
              </a:rPr>
              <a:t> 四 、大力开展安全生产大检查和自查</a:t>
            </a:r>
            <a:endParaRPr lang="zh-CN" altLang="en-US">
              <a:solidFill>
                <a:schemeClr val="bg1"/>
              </a:solidFill>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1"/>
          <a:stretch>
            <a:fillRect/>
          </a:stretch>
        </p:blipFill>
        <p:spPr>
          <a:xfrm>
            <a:off x="155575" y="1576070"/>
            <a:ext cx="2347595" cy="1760855"/>
          </a:xfrm>
          <a:prstGeom prst="rect">
            <a:avLst/>
          </a:prstGeom>
        </p:spPr>
      </p:pic>
    </p:spTree>
  </p:cSld>
  <p:clrMapOvr>
    <a:masterClrMapping/>
  </p:clrMapOvr>
  <p:transition spd="slow"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2"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3248</Words>
  <Application>WPS 演示</Application>
  <PresentationFormat>自定义</PresentationFormat>
  <Paragraphs>132</Paragraphs>
  <Slides>18</Slides>
  <Notes>18</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18</vt:i4>
      </vt:variant>
    </vt:vector>
  </HeadingPairs>
  <TitlesOfParts>
    <vt:vector size="34" baseType="lpstr">
      <vt:lpstr>Arial</vt:lpstr>
      <vt:lpstr>宋体</vt:lpstr>
      <vt:lpstr>Wingdings</vt:lpstr>
      <vt:lpstr>Calibri</vt:lpstr>
      <vt:lpstr>微软雅黑</vt:lpstr>
      <vt:lpstr>Impact</vt:lpstr>
      <vt:lpstr>Ping Hei</vt:lpstr>
      <vt:lpstr>方正兰亭超细黑简体</vt:lpstr>
      <vt:lpstr>Arial</vt:lpstr>
      <vt:lpstr>Wingdings</vt:lpstr>
      <vt:lpstr>Arial Unicode MS</vt:lpstr>
      <vt:lpstr>Calibri Light</vt:lpstr>
      <vt:lpstr>Segoe Print</vt:lpstr>
      <vt:lpstr>黑体</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shop143686550.taobao.com</dc:title>
  <dc:creator>shop143686550.taobao.com</dc:creator>
  <dc:subject>shop143686550.taobao.com</dc:subject>
  <cp:lastModifiedBy>A呀土豆baby</cp:lastModifiedBy>
  <cp:revision>15</cp:revision>
  <dcterms:created xsi:type="dcterms:W3CDTF">2016-07-11T07:51:00Z</dcterms:created>
  <dcterms:modified xsi:type="dcterms:W3CDTF">2021-05-30T12:40:15Z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KSORubyTemplateID">
    <vt:lpwstr>2</vt:lpwstr>
  </property>
  <property fmtid="{D5CDD505-2E9C-101B-9397-08002B2CF9AE}" pid="4" name="ICV">
    <vt:lpwstr>1333A4EB01CA498D8FB8041B9FF4B337</vt:lpwstr>
  </property>
</Properties>
</file>